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9" r:id="rId3"/>
    <p:sldId id="343" r:id="rId5"/>
    <p:sldId id="316" r:id="rId6"/>
    <p:sldId id="317" r:id="rId7"/>
    <p:sldId id="318" r:id="rId8"/>
    <p:sldId id="261" r:id="rId9"/>
    <p:sldId id="262" r:id="rId10"/>
    <p:sldId id="269" r:id="rId11"/>
    <p:sldId id="313" r:id="rId12"/>
    <p:sldId id="311" r:id="rId13"/>
    <p:sldId id="263" r:id="rId14"/>
    <p:sldId id="271" r:id="rId15"/>
    <p:sldId id="310" r:id="rId16"/>
    <p:sldId id="314" r:id="rId17"/>
    <p:sldId id="274" r:id="rId18"/>
    <p:sldId id="297" r:id="rId19"/>
    <p:sldId id="298" r:id="rId20"/>
    <p:sldId id="299" r:id="rId21"/>
    <p:sldId id="264" r:id="rId22"/>
    <p:sldId id="305" r:id="rId23"/>
    <p:sldId id="306" r:id="rId24"/>
    <p:sldId id="307" r:id="rId25"/>
    <p:sldId id="308" r:id="rId26"/>
    <p:sldId id="309" r:id="rId27"/>
    <p:sldId id="301" r:id="rId28"/>
    <p:sldId id="266"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2"/>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image" Target="../media/image8.wmf"/></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11.wmf"/><Relationship Id="rId3" Type="http://schemas.openxmlformats.org/officeDocument/2006/relationships/oleObject" Target="../embeddings/oleObject4.bin"/><Relationship Id="rId2" Type="http://schemas.openxmlformats.org/officeDocument/2006/relationships/image" Target="../media/image10.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12.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4.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hyperlink" Target="http://www.rapidesign.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a:stretch>
            <a:fillRect/>
          </a:stretch>
        </p:blipFill>
        <p:spPr>
          <a:xfrm>
            <a:off x="-37465" y="-3175"/>
            <a:ext cx="6817360" cy="6863715"/>
          </a:xfrm>
          <a:prstGeom prst="rect">
            <a:avLst/>
          </a:prstGeom>
        </p:spPr>
      </p:pic>
      <p:sp>
        <p:nvSpPr>
          <p:cNvPr id="11" name="文本框 10"/>
          <p:cNvSpPr txBox="1"/>
          <p:nvPr/>
        </p:nvSpPr>
        <p:spPr>
          <a:xfrm>
            <a:off x="8098155" y="2355850"/>
            <a:ext cx="3804285" cy="2584450"/>
          </a:xfrm>
          <a:prstGeom prst="rect">
            <a:avLst/>
          </a:prstGeom>
          <a:noFill/>
          <a:effectLst/>
        </p:spPr>
        <p:txBody>
          <a:bodyPr wrap="square" rtlCol="0">
            <a:spAutoFit/>
          </a:bodyPr>
          <a:lstStyle/>
          <a:p>
            <a:pPr algn="r"/>
            <a:r>
              <a:rPr lang="en-US" sz="5400" dirty="0">
                <a:solidFill>
                  <a:srgbClr val="6AE7FF"/>
                </a:solidFill>
                <a:effectLst/>
                <a:latin typeface="微软雅黑" panose="020B0503020204020204" charset="-122"/>
                <a:ea typeface="微软雅黑" panose="020B0503020204020204" charset="-122"/>
              </a:rPr>
              <a:t>MATLAB statistical toolbox</a:t>
            </a:r>
            <a:endParaRPr lang="en-US" sz="5400" dirty="0">
              <a:solidFill>
                <a:srgbClr val="6AE7FF"/>
              </a:solidFill>
              <a:effectLst/>
              <a:latin typeface="微软雅黑" panose="020B0503020204020204" charset="-122"/>
              <a:ea typeface="微软雅黑" panose="020B0503020204020204" charset="-122"/>
            </a:endParaRPr>
          </a:p>
        </p:txBody>
      </p:sp>
      <p:sp>
        <p:nvSpPr>
          <p:cNvPr id="7" name="TextBox 3"/>
          <p:cNvSpPr txBox="1">
            <a:spLocks noChangeArrowheads="1"/>
          </p:cNvSpPr>
          <p:nvPr/>
        </p:nvSpPr>
        <p:spPr bwMode="auto">
          <a:xfrm>
            <a:off x="9451520" y="6030614"/>
            <a:ext cx="27749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sz="1600" b="1" dirty="0">
              <a:solidFill>
                <a:srgbClr val="6AE7FF"/>
              </a:solidFill>
              <a:latin typeface="微软雅黑" panose="020B0503020204020204" charset="-122"/>
              <a:ea typeface="微软雅黑" panose="020B0503020204020204" charset="-122"/>
            </a:endParaRPr>
          </a:p>
          <a:p>
            <a:pPr eaLnBrk="1" hangingPunct="1"/>
            <a:r>
              <a:rPr lang="zh-CN" altLang="en-US" sz="1600" b="1" dirty="0">
                <a:solidFill>
                  <a:srgbClr val="6AE7FF"/>
                </a:solidFill>
                <a:latin typeface="微软雅黑" panose="020B0503020204020204" charset="-122"/>
                <a:ea typeface="微软雅黑" panose="020B0503020204020204" charset="-122"/>
              </a:rPr>
              <a:t>汇报人：宋智勇</a:t>
            </a:r>
            <a:endParaRPr lang="en-US" altLang="zh-CN" sz="1600" b="1" dirty="0">
              <a:solidFill>
                <a:srgbClr val="6AE7FF"/>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275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p:nvPr/>
        </p:nvGraphicFramePr>
        <p:xfrm>
          <a:off x="2002790" y="1359535"/>
          <a:ext cx="8790305" cy="5473065"/>
        </p:xfrm>
        <a:graphic>
          <a:graphicData uri="http://schemas.openxmlformats.org/presentationml/2006/ole">
            <mc:AlternateContent xmlns:mc="http://schemas.openxmlformats.org/markup-compatibility/2006">
              <mc:Choice xmlns:v="urn:schemas-microsoft-com:vml" Requires="v">
                <p:oleObj spid="_x0000_s6" name="" r:id="rId1" imgW="7800975" imgH="4819650" progId="Paint.Picture">
                  <p:embed/>
                </p:oleObj>
              </mc:Choice>
              <mc:Fallback>
                <p:oleObj name="" r:id="rId1" imgW="7800975" imgH="4819650" progId="Paint.Picture">
                  <p:embed/>
                  <p:pic>
                    <p:nvPicPr>
                      <p:cNvPr id="0" name="图片 5"/>
                      <p:cNvPicPr/>
                      <p:nvPr/>
                    </p:nvPicPr>
                    <p:blipFill>
                      <a:blip r:embed="rId2"/>
                      <a:stretch>
                        <a:fillRect/>
                      </a:stretch>
                    </p:blipFill>
                    <p:spPr>
                      <a:xfrm>
                        <a:off x="2002790" y="1359535"/>
                        <a:ext cx="8790305" cy="5473065"/>
                      </a:xfrm>
                      <a:prstGeom prst="rect">
                        <a:avLst/>
                      </a:prstGeom>
                    </p:spPr>
                  </p:pic>
                </p:oleObj>
              </mc:Fallback>
            </mc:AlternateContent>
          </a:graphicData>
        </a:graphic>
      </p:graphicFrame>
      <p:sp>
        <p:nvSpPr>
          <p:cNvPr id="359" name="矩形 358"/>
          <p:cNvSpPr/>
          <p:nvPr/>
        </p:nvSpPr>
        <p:spPr>
          <a:xfrm>
            <a:off x="355600" y="750570"/>
            <a:ext cx="10744200" cy="506730"/>
          </a:xfrm>
          <a:prstGeom prst="rect">
            <a:avLst/>
          </a:prstGeom>
        </p:spPr>
        <p:txBody>
          <a:bodyPr wrap="square">
            <a:spAutoFit/>
          </a:bodyPr>
          <a:p>
            <a:pPr algn="l">
              <a:lnSpc>
                <a:spcPct val="150000"/>
              </a:lnSpc>
            </a:pPr>
            <a:r>
              <a:rPr lang="en-US" sz="1600" dirty="0">
                <a:solidFill>
                  <a:srgbClr val="10FBFE"/>
                </a:solidFill>
                <a:latin typeface="微软雅黑" panose="020B0503020204020204" charset="-122"/>
                <a:ea typeface="微软雅黑" panose="020B0503020204020204" charset="-122"/>
                <a:cs typeface="+mn-ea"/>
                <a:sym typeface="+mn-lt"/>
              </a:rPr>
              <a:t> </a:t>
            </a:r>
            <a:r>
              <a:rPr dirty="0">
                <a:solidFill>
                  <a:srgbClr val="10FBFE"/>
                </a:solidFill>
                <a:latin typeface="微软雅黑" panose="020B0503020204020204" charset="-122"/>
                <a:ea typeface="微软雅黑" panose="020B0503020204020204" charset="-122"/>
                <a:cs typeface="+mn-ea"/>
                <a:sym typeface="+mn-lt"/>
              </a:rPr>
              <a:t>Draw a two-dimensional image of the standard normal distribution density function [-10, 10]</a:t>
            </a:r>
            <a:endParaRPr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anim calcmode="lin" valueType="num">
                                      <p:cBhvr>
                                        <p:cTn id="8" dur="500" fill="hold"/>
                                        <p:tgtEl>
                                          <p:spTgt spid="359"/>
                                        </p:tgtEl>
                                        <p:attrNameLst>
                                          <p:attrName>ppt_x</p:attrName>
                                        </p:attrNameLst>
                                      </p:cBhvr>
                                      <p:tavLst>
                                        <p:tav tm="0">
                                          <p:val>
                                            <p:strVal val="#ppt_x"/>
                                          </p:val>
                                        </p:tav>
                                        <p:tav tm="100000">
                                          <p:val>
                                            <p:strVal val="#ppt_x"/>
                                          </p:val>
                                        </p:tav>
                                      </p:tavLst>
                                    </p:anim>
                                    <p:anim calcmode="lin" valueType="num">
                                      <p:cBhvr>
                                        <p:cTn id="9"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61255" y="9226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126365" y="6103620"/>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437005" y="1838960"/>
            <a:ext cx="1513205" cy="1568450"/>
          </a:xfrm>
          <a:prstGeom prst="rect">
            <a:avLst/>
          </a:prstGeom>
          <a:noFill/>
        </p:spPr>
        <p:txBody>
          <a:bodyPr wrap="square" rtlCol="0">
            <a:spAutoFit/>
          </a:bodyPr>
          <a:lstStyle/>
          <a:p>
            <a:pPr algn="r"/>
            <a:r>
              <a:rPr lang="en-US" altLang="zh-CN" sz="9600">
                <a:solidFill>
                  <a:srgbClr val="6AE7FF"/>
                </a:solidFill>
              </a:rPr>
              <a:t>02</a:t>
            </a:r>
            <a:endParaRPr lang="en-US" altLang="zh-CN" sz="9600">
              <a:solidFill>
                <a:srgbClr val="6AE7FF"/>
              </a:solidFill>
            </a:endParaRPr>
          </a:p>
        </p:txBody>
      </p:sp>
      <p:sp>
        <p:nvSpPr>
          <p:cNvPr id="4" name="文本框 3"/>
          <p:cNvSpPr txBox="1"/>
          <p:nvPr/>
        </p:nvSpPr>
        <p:spPr>
          <a:xfrm>
            <a:off x="171450" y="3525520"/>
            <a:ext cx="4671060" cy="645160"/>
          </a:xfrm>
          <a:prstGeom prst="rect">
            <a:avLst/>
          </a:prstGeom>
          <a:noFill/>
        </p:spPr>
        <p:txBody>
          <a:bodyPr wrap="square" rtlCol="0">
            <a:spAutoFit/>
          </a:bodyPr>
          <a:lstStyle/>
          <a:p>
            <a:pPr algn="l"/>
            <a:r>
              <a:rPr lang="en-US" sz="3600">
                <a:solidFill>
                  <a:srgbClr val="10FBFE"/>
                </a:solidFill>
                <a:latin typeface="微软雅黑" panose="020B0503020204020204" charset="-122"/>
                <a:ea typeface="微软雅黑" panose="020B0503020204020204" charset="-122"/>
                <a:sym typeface="+mn-ea"/>
              </a:rPr>
              <a:t>S</a:t>
            </a:r>
            <a:r>
              <a:rPr sz="3600">
                <a:solidFill>
                  <a:srgbClr val="10FBFE"/>
                </a:solidFill>
                <a:latin typeface="微软雅黑" panose="020B0503020204020204" charset="-122"/>
                <a:ea typeface="微软雅黑" panose="020B0503020204020204" charset="-122"/>
                <a:sym typeface="+mn-ea"/>
              </a:rPr>
              <a:t>tatistical plotting</a:t>
            </a:r>
            <a:endParaRPr lang="zh-CN" altLang="en-US" sz="36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580255" y="1076325"/>
            <a:ext cx="7581900" cy="4615815"/>
          </a:xfrm>
          <a:prstGeom prst="rect">
            <a:avLst/>
          </a:prstGeom>
        </p:spPr>
        <p:txBody>
          <a:bodyPr wrap="square">
            <a:spAutoFit/>
          </a:bodyPr>
          <a:lstStyle/>
          <a:p>
            <a:pPr algn="l">
              <a:lnSpc>
                <a:spcPct val="150000"/>
              </a:lnSpc>
            </a:pPr>
            <a:r>
              <a:rPr sz="2800" dirty="0">
                <a:solidFill>
                  <a:srgbClr val="10FBFE"/>
                </a:solidFill>
                <a:latin typeface="微软雅黑" panose="020B0503020204020204" charset="-122"/>
                <a:ea typeface="微软雅黑" panose="020B0503020204020204" charset="-122"/>
                <a:cs typeface="+mn-ea"/>
                <a:sym typeface="+mn-lt"/>
              </a:rPr>
              <a:t>Matlab, due to its powerful data processing and drawing function, is used by more and more people for data statistical analysis drawing tool, is a very important chart for statistical analysis data, so how to use matlab to draw statistical analysis diagram. Here's a quick description.</a:t>
            </a:r>
            <a:endParaRPr sz="28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24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59485" y="455930"/>
            <a:ext cx="5676265" cy="583565"/>
          </a:xfrm>
          <a:prstGeom prst="rect">
            <a:avLst/>
          </a:prstGeom>
          <a:noFill/>
        </p:spPr>
        <p:txBody>
          <a:bodyPr wrap="square" rtlCol="0">
            <a:spAutoFit/>
          </a:bodyPr>
          <a:lstStyle/>
          <a:p>
            <a:r>
              <a:rPr sz="3200">
                <a:solidFill>
                  <a:srgbClr val="10FBFE"/>
                </a:solidFill>
                <a:latin typeface="微软雅黑" panose="020B0503020204020204" charset="-122"/>
                <a:ea typeface="微软雅黑" panose="020B0503020204020204" charset="-122"/>
              </a:rPr>
              <a:t>statistical plotting function</a:t>
            </a:r>
            <a:endParaRPr sz="3200">
              <a:solidFill>
                <a:srgbClr val="10FBFE"/>
              </a:solidFill>
              <a:latin typeface="微软雅黑" panose="020B0503020204020204" charset="-122"/>
              <a:ea typeface="微软雅黑" panose="020B0503020204020204" charset="-122"/>
            </a:endParaRPr>
          </a:p>
        </p:txBody>
      </p:sp>
      <p:sp>
        <p:nvSpPr>
          <p:cNvPr id="13" name="Arc 16"/>
          <p:cNvSpPr/>
          <p:nvPr/>
        </p:nvSpPr>
        <p:spPr>
          <a:xfrm flipH="1">
            <a:off x="290766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526732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4946015"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6469380"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309" name="组合 308"/>
          <p:cNvGrpSpPr/>
          <p:nvPr/>
        </p:nvGrpSpPr>
        <p:grpSpPr>
          <a:xfrm>
            <a:off x="8789035" y="3429635"/>
            <a:ext cx="1094740" cy="1101090"/>
            <a:chOff x="13841" y="5401"/>
            <a:chExt cx="1724" cy="1734"/>
          </a:xfrm>
        </p:grpSpPr>
        <p:sp>
          <p:nvSpPr>
            <p:cNvPr id="8" name="Oval 4"/>
            <p:cNvSpPr/>
            <p:nvPr/>
          </p:nvSpPr>
          <p:spPr>
            <a:xfrm flipH="1">
              <a:off x="13841" y="5401"/>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7" name="Group 20"/>
            <p:cNvGrpSpPr/>
            <p:nvPr/>
          </p:nvGrpSpPr>
          <p:grpSpPr>
            <a:xfrm flipH="1">
              <a:off x="14379" y="5891"/>
              <a:ext cx="649" cy="662"/>
              <a:chOff x="7160655" y="2178006"/>
              <a:chExt cx="379359" cy="386846"/>
            </a:xfrm>
            <a:solidFill>
              <a:schemeClr val="bg1"/>
            </a:solidFill>
          </p:grpSpPr>
          <p:sp>
            <p:nvSpPr>
              <p:cNvPr id="49"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6"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51"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8" name="组合 57"/>
          <p:cNvGrpSpPr/>
          <p:nvPr/>
        </p:nvGrpSpPr>
        <p:grpSpPr>
          <a:xfrm>
            <a:off x="2290445" y="3533140"/>
            <a:ext cx="1094740" cy="1101090"/>
            <a:chOff x="3535" y="5492"/>
            <a:chExt cx="1724" cy="1734"/>
          </a:xfrm>
        </p:grpSpPr>
        <p:sp>
          <p:nvSpPr>
            <p:cNvPr id="11" name="Oval 7"/>
            <p:cNvSpPr/>
            <p:nvPr/>
          </p:nvSpPr>
          <p:spPr>
            <a:xfrm flipH="1">
              <a:off x="3535" y="5492"/>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8" name="Freeform 62"/>
            <p:cNvSpPr>
              <a:spLocks noEditPoints="1"/>
            </p:cNvSpPr>
            <p:nvPr/>
          </p:nvSpPr>
          <p:spPr bwMode="auto">
            <a:xfrm flipH="1">
              <a:off x="4090" y="5908"/>
              <a:ext cx="615" cy="829"/>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lumMod val="85000"/>
                  </a:schemeClr>
                </a:solidFill>
              </a:endParaRPr>
            </a:p>
          </p:txBody>
        </p:sp>
      </p:grpSp>
      <p:grpSp>
        <p:nvGrpSpPr>
          <p:cNvPr id="308" name="组合 307"/>
          <p:cNvGrpSpPr/>
          <p:nvPr/>
        </p:nvGrpSpPr>
        <p:grpSpPr>
          <a:xfrm>
            <a:off x="6635115" y="3453130"/>
            <a:ext cx="1094740" cy="1101090"/>
            <a:chOff x="10449" y="5438"/>
            <a:chExt cx="1724" cy="1734"/>
          </a:xfrm>
        </p:grpSpPr>
        <p:sp>
          <p:nvSpPr>
            <p:cNvPr id="9" name="Oval 5"/>
            <p:cNvSpPr/>
            <p:nvPr/>
          </p:nvSpPr>
          <p:spPr>
            <a:xfrm flipH="1">
              <a:off x="10449" y="5438"/>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0" name="Group 31"/>
            <p:cNvGrpSpPr/>
            <p:nvPr/>
          </p:nvGrpSpPr>
          <p:grpSpPr>
            <a:xfrm flipH="1">
              <a:off x="10955" y="6139"/>
              <a:ext cx="714" cy="444"/>
              <a:chOff x="2942785" y="3296116"/>
              <a:chExt cx="416796" cy="259561"/>
            </a:xfrm>
            <a:solidFill>
              <a:schemeClr val="bg1"/>
            </a:solidFill>
          </p:grpSpPr>
          <p:sp>
            <p:nvSpPr>
              <p:cNvPr id="41"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2" name="Rectangle 96"/>
              <p:cNvSpPr>
                <a:spLocks noChangeArrowheads="1"/>
              </p:cNvSpPr>
              <p:nvPr/>
            </p:nvSpPr>
            <p:spPr bwMode="auto">
              <a:xfrm>
                <a:off x="3000187" y="3351023"/>
                <a:ext cx="79865"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3" name="Rectangle 97"/>
              <p:cNvSpPr>
                <a:spLocks noChangeArrowheads="1"/>
              </p:cNvSpPr>
              <p:nvPr/>
            </p:nvSpPr>
            <p:spPr bwMode="auto">
              <a:xfrm>
                <a:off x="3092532" y="3351023"/>
                <a:ext cx="77370"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307" name="组合 306"/>
          <p:cNvGrpSpPr/>
          <p:nvPr/>
        </p:nvGrpSpPr>
        <p:grpSpPr>
          <a:xfrm>
            <a:off x="4398645" y="3463925"/>
            <a:ext cx="1094740" cy="1101090"/>
            <a:chOff x="6927" y="5455"/>
            <a:chExt cx="1724" cy="1734"/>
          </a:xfrm>
        </p:grpSpPr>
        <p:sp>
          <p:nvSpPr>
            <p:cNvPr id="10" name="Oval 6"/>
            <p:cNvSpPr/>
            <p:nvPr/>
          </p:nvSpPr>
          <p:spPr>
            <a:xfrm flipH="1">
              <a:off x="6927" y="5455"/>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1" name="Group 35"/>
            <p:cNvGrpSpPr/>
            <p:nvPr/>
          </p:nvGrpSpPr>
          <p:grpSpPr>
            <a:xfrm flipH="1">
              <a:off x="7358" y="5877"/>
              <a:ext cx="897" cy="891"/>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6" name="Rectangle 153"/>
              <p:cNvSpPr>
                <a:spLocks noChangeArrowheads="1"/>
              </p:cNvSpPr>
              <p:nvPr/>
            </p:nvSpPr>
            <p:spPr bwMode="auto">
              <a:xfrm>
                <a:off x="7068311" y="3987447"/>
                <a:ext cx="19966" cy="42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7" name="组合 56"/>
          <p:cNvGrpSpPr/>
          <p:nvPr/>
        </p:nvGrpSpPr>
        <p:grpSpPr>
          <a:xfrm>
            <a:off x="4870450" y="1266190"/>
            <a:ext cx="2701290" cy="1583055"/>
            <a:chOff x="7671" y="2386"/>
            <a:chExt cx="4254" cy="2493"/>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sp>
          <p:nvSpPr>
            <p:cNvPr id="22" name="Text Box 10"/>
            <p:cNvSpPr txBox="1">
              <a:spLocks noChangeArrowheads="1"/>
            </p:cNvSpPr>
            <p:nvPr/>
          </p:nvSpPr>
          <p:spPr bwMode="auto">
            <a:xfrm flipH="1">
              <a:off x="7671" y="3112"/>
              <a:ext cx="4254" cy="1041"/>
            </a:xfrm>
            <a:prstGeom prst="rect">
              <a:avLst/>
            </a:prstGeom>
            <a:noFill/>
            <a:ln w="9525">
              <a:noFill/>
              <a:miter lim="800000"/>
            </a:ln>
          </p:spPr>
          <p:txBody>
            <a:bodyPr wrap="square" lIns="45720" tIns="22860" rIns="45720" bIns="22860">
              <a:spAutoFit/>
            </a:bodyPr>
            <a:lstStyle/>
            <a:p>
              <a:pPr algn="ctr" defTabSz="1087755"/>
              <a:r>
                <a:rPr lang="zh-CN" altLang="en-US" sz="2000" b="1" dirty="0">
                  <a:solidFill>
                    <a:schemeClr val="bg1"/>
                  </a:solidFill>
                  <a:latin typeface="微软雅黑" panose="020B0503020204020204" charset="-122"/>
                  <a:ea typeface="微软雅黑" panose="020B0503020204020204" charset="-122"/>
                  <a:cs typeface="Open Sans" pitchFamily="34" charset="0"/>
                </a:rPr>
                <a:t>main statistical plotting function</a:t>
              </a:r>
              <a:endParaRPr lang="zh-CN" altLang="en-US" sz="2000" b="1" dirty="0">
                <a:solidFill>
                  <a:schemeClr val="bg1"/>
                </a:solidFill>
                <a:latin typeface="微软雅黑" panose="020B0503020204020204" charset="-122"/>
                <a:ea typeface="微软雅黑" panose="020B0503020204020204" charset="-122"/>
                <a:cs typeface="Open Sans" pitchFamily="34" charset="0"/>
              </a:endParaRPr>
            </a:p>
          </p:txBody>
        </p:sp>
      </p:grpSp>
      <p:sp>
        <p:nvSpPr>
          <p:cNvPr id="53" name="矩形 52"/>
          <p:cNvSpPr/>
          <p:nvPr/>
        </p:nvSpPr>
        <p:spPr>
          <a:xfrm>
            <a:off x="3948430" y="4751705"/>
            <a:ext cx="1961515" cy="1753235"/>
          </a:xfrm>
          <a:prstGeom prst="rect">
            <a:avLst/>
          </a:prstGeom>
        </p:spPr>
        <p:txBody>
          <a:bodyPr wrap="square">
            <a:spAutoFit/>
          </a:bodyPr>
          <a:lstStyle/>
          <a:p>
            <a:pPr algn="ctr">
              <a:lnSpc>
                <a:spcPct val="150000"/>
              </a:lnSpc>
            </a:pPr>
            <a:r>
              <a:rPr sz="1600" dirty="0">
                <a:solidFill>
                  <a:srgbClr val="10FBFE"/>
                </a:solidFill>
                <a:latin typeface="微软雅黑" panose="020B0503020204020204" charset="-122"/>
                <a:ea typeface="微软雅黑" panose="020B0503020204020204" charset="-122"/>
                <a:cs typeface="+mn-ea"/>
                <a:sym typeface="+mn-lt"/>
              </a:rPr>
              <a:t>Isline</a:t>
            </a:r>
            <a:endParaRPr sz="16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r>
              <a:rPr sz="1600" dirty="0">
                <a:solidFill>
                  <a:srgbClr val="10FBFE"/>
                </a:solidFill>
                <a:latin typeface="微软雅黑" panose="020B0503020204020204" charset="-122"/>
                <a:ea typeface="微软雅黑" panose="020B0503020204020204" charset="-122"/>
                <a:cs typeface="+mn-ea"/>
                <a:sym typeface="+mn-lt"/>
              </a:rPr>
              <a:t>画最小二乘拟合</a:t>
            </a:r>
            <a:r>
              <a:rPr lang="zh-CN" sz="1600" dirty="0">
                <a:solidFill>
                  <a:srgbClr val="10FBFE"/>
                </a:solidFill>
                <a:latin typeface="微软雅黑" panose="020B0503020204020204" charset="-122"/>
                <a:ea typeface="微软雅黑" panose="020B0503020204020204" charset="-122"/>
                <a:cs typeface="+mn-ea"/>
                <a:sym typeface="+mn-lt"/>
              </a:rPr>
              <a:t>曲</a:t>
            </a:r>
            <a:r>
              <a:rPr sz="1600" dirty="0">
                <a:solidFill>
                  <a:srgbClr val="10FBFE"/>
                </a:solidFill>
                <a:latin typeface="微软雅黑" panose="020B0503020204020204" charset="-122"/>
                <a:ea typeface="微软雅黑" panose="020B0503020204020204" charset="-122"/>
                <a:cs typeface="+mn-ea"/>
                <a:sym typeface="+mn-lt"/>
              </a:rPr>
              <a:t>线</a:t>
            </a:r>
            <a:endParaRPr sz="16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p:txBody>
      </p:sp>
      <p:sp>
        <p:nvSpPr>
          <p:cNvPr id="54" name="矩形 53"/>
          <p:cNvSpPr/>
          <p:nvPr/>
        </p:nvSpPr>
        <p:spPr>
          <a:xfrm>
            <a:off x="6195060" y="4751705"/>
            <a:ext cx="1974850" cy="829945"/>
          </a:xfrm>
          <a:prstGeom prst="rect">
            <a:avLst/>
          </a:prstGeom>
        </p:spPr>
        <p:txBody>
          <a:bodyPr wrap="square">
            <a:spAutoFit/>
          </a:bodyPr>
          <a:lstStyle/>
          <a:p>
            <a:pPr algn="ctr">
              <a:lnSpc>
                <a:spcPct val="150000"/>
              </a:lnSpc>
            </a:pPr>
            <a:r>
              <a:rPr sz="1600" dirty="0">
                <a:solidFill>
                  <a:srgbClr val="10FBFE"/>
                </a:solidFill>
                <a:latin typeface="微软雅黑" panose="020B0503020204020204" charset="-122"/>
                <a:ea typeface="微软雅黑" panose="020B0503020204020204" charset="-122"/>
                <a:cs typeface="+mn-ea"/>
                <a:sym typeface="+mn-lt"/>
              </a:rPr>
              <a:t>normplot</a:t>
            </a:r>
            <a:endParaRPr sz="16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r>
              <a:rPr sz="1600" dirty="0">
                <a:solidFill>
                  <a:srgbClr val="10FBFE"/>
                </a:solidFill>
                <a:latin typeface="微软雅黑" panose="020B0503020204020204" charset="-122"/>
                <a:ea typeface="微软雅黑" panose="020B0503020204020204" charset="-122"/>
                <a:cs typeface="+mn-ea"/>
                <a:sym typeface="+mn-lt"/>
              </a:rPr>
              <a:t>画正态检验概率图</a:t>
            </a:r>
            <a:endParaRPr sz="1600" dirty="0">
              <a:solidFill>
                <a:srgbClr val="10FBFE"/>
              </a:solidFill>
              <a:latin typeface="微软雅黑" panose="020B0503020204020204" charset="-122"/>
              <a:ea typeface="微软雅黑" panose="020B0503020204020204" charset="-122"/>
              <a:cs typeface="+mn-ea"/>
              <a:sym typeface="+mn-lt"/>
            </a:endParaRPr>
          </a:p>
        </p:txBody>
      </p:sp>
      <p:sp>
        <p:nvSpPr>
          <p:cNvPr id="55" name="矩形 54"/>
          <p:cNvSpPr/>
          <p:nvPr/>
        </p:nvSpPr>
        <p:spPr>
          <a:xfrm>
            <a:off x="8372475" y="4751705"/>
            <a:ext cx="1929130" cy="829945"/>
          </a:xfrm>
          <a:prstGeom prst="rect">
            <a:avLst/>
          </a:prstGeom>
        </p:spPr>
        <p:txBody>
          <a:bodyPr wrap="square">
            <a:spAutoFit/>
          </a:bodyPr>
          <a:lstStyle/>
          <a:p>
            <a:pPr algn="ctr">
              <a:lnSpc>
                <a:spcPct val="150000"/>
              </a:lnSpc>
            </a:pPr>
            <a:r>
              <a:rPr sz="1600" dirty="0">
                <a:solidFill>
                  <a:srgbClr val="10FBFE"/>
                </a:solidFill>
                <a:latin typeface="微软雅黑" panose="020B0503020204020204" charset="-122"/>
                <a:ea typeface="微软雅黑" panose="020B0503020204020204" charset="-122"/>
                <a:cs typeface="+mn-ea"/>
                <a:sym typeface="+mn-lt"/>
              </a:rPr>
              <a:t>rcoplot</a:t>
            </a:r>
            <a:endParaRPr sz="16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r>
              <a:rPr sz="1600" dirty="0">
                <a:solidFill>
                  <a:srgbClr val="10FBFE"/>
                </a:solidFill>
                <a:latin typeface="微软雅黑" panose="020B0503020204020204" charset="-122"/>
                <a:ea typeface="微软雅黑" panose="020B0503020204020204" charset="-122"/>
                <a:cs typeface="+mn-ea"/>
                <a:sym typeface="+mn-lt"/>
              </a:rPr>
              <a:t>回归残差图</a:t>
            </a:r>
            <a:endParaRPr sz="1600" dirty="0">
              <a:solidFill>
                <a:srgbClr val="10FBFE"/>
              </a:solidFill>
              <a:latin typeface="微软雅黑" panose="020B0503020204020204" charset="-122"/>
              <a:ea typeface="微软雅黑" panose="020B0503020204020204" charset="-122"/>
              <a:cs typeface="+mn-ea"/>
              <a:sym typeface="+mn-lt"/>
            </a:endParaRPr>
          </a:p>
        </p:txBody>
      </p:sp>
      <p:sp>
        <p:nvSpPr>
          <p:cNvPr id="5" name="矩形 4"/>
          <p:cNvSpPr/>
          <p:nvPr/>
        </p:nvSpPr>
        <p:spPr>
          <a:xfrm>
            <a:off x="1857375" y="4751705"/>
            <a:ext cx="1961515" cy="829945"/>
          </a:xfrm>
          <a:prstGeom prst="rect">
            <a:avLst/>
          </a:prstGeom>
        </p:spPr>
        <p:txBody>
          <a:bodyPr wrap="square">
            <a:spAutoFit/>
          </a:bodyPr>
          <a:p>
            <a:pPr algn="ctr">
              <a:lnSpc>
                <a:spcPct val="150000"/>
              </a:lnSpc>
            </a:pPr>
            <a:r>
              <a:rPr sz="1600" dirty="0">
                <a:solidFill>
                  <a:srgbClr val="10FBFE"/>
                </a:solidFill>
                <a:latin typeface="微软雅黑" panose="020B0503020204020204" charset="-122"/>
                <a:ea typeface="微软雅黑" panose="020B0503020204020204" charset="-122"/>
                <a:cs typeface="+mn-ea"/>
                <a:sym typeface="+mn-lt"/>
              </a:rPr>
              <a:t>boxplot</a:t>
            </a:r>
            <a:endParaRPr sz="16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画盒型图</a:t>
            </a:r>
            <a:endParaRPr lang="zh-CN" altLang="en-US" sz="16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07"/>
                                        </p:tgtEl>
                                        <p:attrNameLst>
                                          <p:attrName>style.visibility</p:attrName>
                                        </p:attrNameLst>
                                      </p:cBhvr>
                                      <p:to>
                                        <p:strVal val="visible"/>
                                      </p:to>
                                    </p:set>
                                    <p:anim calcmode="lin" valueType="num">
                                      <p:cBhvr>
                                        <p:cTn id="37" dur="500" fill="hold"/>
                                        <p:tgtEl>
                                          <p:spTgt spid="307"/>
                                        </p:tgtEl>
                                        <p:attrNameLst>
                                          <p:attrName>ppt_w</p:attrName>
                                        </p:attrNameLst>
                                      </p:cBhvr>
                                      <p:tavLst>
                                        <p:tav tm="0">
                                          <p:val>
                                            <p:fltVal val="0"/>
                                          </p:val>
                                        </p:tav>
                                        <p:tav tm="100000">
                                          <p:val>
                                            <p:strVal val="#ppt_w"/>
                                          </p:val>
                                        </p:tav>
                                      </p:tavLst>
                                    </p:anim>
                                    <p:anim calcmode="lin" valueType="num">
                                      <p:cBhvr>
                                        <p:cTn id="38" dur="500" fill="hold"/>
                                        <p:tgtEl>
                                          <p:spTgt spid="307"/>
                                        </p:tgtEl>
                                        <p:attrNameLst>
                                          <p:attrName>ppt_h</p:attrName>
                                        </p:attrNameLst>
                                      </p:cBhvr>
                                      <p:tavLst>
                                        <p:tav tm="0">
                                          <p:val>
                                            <p:fltVal val="0"/>
                                          </p:val>
                                        </p:tav>
                                        <p:tav tm="100000">
                                          <p:val>
                                            <p:strVal val="#ppt_h"/>
                                          </p:val>
                                        </p:tav>
                                      </p:tavLst>
                                    </p:anim>
                                    <p:animEffect transition="in" filter="fade">
                                      <p:cBhvr>
                                        <p:cTn id="39" dur="500"/>
                                        <p:tgtEl>
                                          <p:spTgt spid="307"/>
                                        </p:tgtEl>
                                      </p:cBhvr>
                                    </p:animEffect>
                                  </p:childTnLst>
                                </p:cTn>
                              </p:par>
                            </p:childTnLst>
                          </p:cTn>
                        </p:par>
                        <p:par>
                          <p:cTn id="40" fill="hold">
                            <p:stCondLst>
                              <p:cond delay="3500"/>
                            </p:stCondLst>
                            <p:childTnLst>
                              <p:par>
                                <p:cTn id="41" presetID="1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p:tgtEl>
                                          <p:spTgt spid="53"/>
                                        </p:tgtEl>
                                        <p:attrNameLst>
                                          <p:attrName>ppt_y</p:attrName>
                                        </p:attrNameLst>
                                      </p:cBhvr>
                                      <p:tavLst>
                                        <p:tav tm="0">
                                          <p:val>
                                            <p:strVal val="#ppt_y+#ppt_h*1.125000"/>
                                          </p:val>
                                        </p:tav>
                                        <p:tav tm="100000">
                                          <p:val>
                                            <p:strVal val="#ppt_y"/>
                                          </p:val>
                                        </p:tav>
                                      </p:tavLst>
                                    </p:anim>
                                    <p:animEffect transition="in" filter="wipe(up)">
                                      <p:cBhvr>
                                        <p:cTn id="44" dur="500"/>
                                        <p:tgtEl>
                                          <p:spTgt spid="5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308"/>
                                        </p:tgtEl>
                                        <p:attrNameLst>
                                          <p:attrName>style.visibility</p:attrName>
                                        </p:attrNameLst>
                                      </p:cBhvr>
                                      <p:to>
                                        <p:strVal val="visible"/>
                                      </p:to>
                                    </p:set>
                                    <p:anim calcmode="lin" valueType="num">
                                      <p:cBhvr>
                                        <p:cTn id="52" dur="500" fill="hold"/>
                                        <p:tgtEl>
                                          <p:spTgt spid="308"/>
                                        </p:tgtEl>
                                        <p:attrNameLst>
                                          <p:attrName>ppt_w</p:attrName>
                                        </p:attrNameLst>
                                      </p:cBhvr>
                                      <p:tavLst>
                                        <p:tav tm="0">
                                          <p:val>
                                            <p:fltVal val="0"/>
                                          </p:val>
                                        </p:tav>
                                        <p:tav tm="100000">
                                          <p:val>
                                            <p:strVal val="#ppt_w"/>
                                          </p:val>
                                        </p:tav>
                                      </p:tavLst>
                                    </p:anim>
                                    <p:anim calcmode="lin" valueType="num">
                                      <p:cBhvr>
                                        <p:cTn id="53" dur="500" fill="hold"/>
                                        <p:tgtEl>
                                          <p:spTgt spid="308"/>
                                        </p:tgtEl>
                                        <p:attrNameLst>
                                          <p:attrName>ppt_h</p:attrName>
                                        </p:attrNameLst>
                                      </p:cBhvr>
                                      <p:tavLst>
                                        <p:tav tm="0">
                                          <p:val>
                                            <p:fltVal val="0"/>
                                          </p:val>
                                        </p:tav>
                                        <p:tav tm="100000">
                                          <p:val>
                                            <p:strVal val="#ppt_h"/>
                                          </p:val>
                                        </p:tav>
                                      </p:tavLst>
                                    </p:anim>
                                    <p:animEffect transition="in" filter="fade">
                                      <p:cBhvr>
                                        <p:cTn id="54" dur="500"/>
                                        <p:tgtEl>
                                          <p:spTgt spid="308"/>
                                        </p:tgtEl>
                                      </p:cBhvr>
                                    </p:animEffect>
                                  </p:childTnLst>
                                </p:cTn>
                              </p:par>
                            </p:childTnLst>
                          </p:cTn>
                        </p:par>
                        <p:par>
                          <p:cTn id="55" fill="hold">
                            <p:stCondLst>
                              <p:cond delay="5000"/>
                            </p:stCondLst>
                            <p:childTnLst>
                              <p:par>
                                <p:cTn id="56" presetID="12" presetClass="entr" presetSubtype="4" fill="hold" grpId="0" nodeType="afterEffect">
                                  <p:stCondLst>
                                    <p:cond delay="0"/>
                                  </p:stCondLst>
                                  <p:childTnLst>
                                    <p:set>
                                      <p:cBhvr>
                                        <p:cTn id="57" dur="1" fill="hold">
                                          <p:stCondLst>
                                            <p:cond delay="0"/>
                                          </p:stCondLst>
                                        </p:cTn>
                                        <p:tgtEl>
                                          <p:spTgt spid="54"/>
                                        </p:tgtEl>
                                        <p:attrNameLst>
                                          <p:attrName>style.visibility</p:attrName>
                                        </p:attrNameLst>
                                      </p:cBhvr>
                                      <p:to>
                                        <p:strVal val="visible"/>
                                      </p:to>
                                    </p:set>
                                    <p:anim calcmode="lin" valueType="num">
                                      <p:cBhvr additive="base">
                                        <p:cTn id="58" dur="500"/>
                                        <p:tgtEl>
                                          <p:spTgt spid="54"/>
                                        </p:tgtEl>
                                        <p:attrNameLst>
                                          <p:attrName>ppt_y</p:attrName>
                                        </p:attrNameLst>
                                      </p:cBhvr>
                                      <p:tavLst>
                                        <p:tav tm="0">
                                          <p:val>
                                            <p:strVal val="#ppt_y+#ppt_h*1.125000"/>
                                          </p:val>
                                        </p:tav>
                                        <p:tav tm="100000">
                                          <p:val>
                                            <p:strVal val="#ppt_y"/>
                                          </p:val>
                                        </p:tav>
                                      </p:tavLst>
                                    </p:anim>
                                    <p:animEffect transition="in" filter="wipe(up)">
                                      <p:cBhvr>
                                        <p:cTn id="59" dur="500"/>
                                        <p:tgtEl>
                                          <p:spTgt spid="54"/>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up)">
                                      <p:cBhvr>
                                        <p:cTn id="63" dur="500"/>
                                        <p:tgtEl>
                                          <p:spTgt spid="14"/>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309"/>
                                        </p:tgtEl>
                                        <p:attrNameLst>
                                          <p:attrName>style.visibility</p:attrName>
                                        </p:attrNameLst>
                                      </p:cBhvr>
                                      <p:to>
                                        <p:strVal val="visible"/>
                                      </p:to>
                                    </p:set>
                                    <p:anim calcmode="lin" valueType="num">
                                      <p:cBhvr>
                                        <p:cTn id="67" dur="500" fill="hold"/>
                                        <p:tgtEl>
                                          <p:spTgt spid="309"/>
                                        </p:tgtEl>
                                        <p:attrNameLst>
                                          <p:attrName>ppt_w</p:attrName>
                                        </p:attrNameLst>
                                      </p:cBhvr>
                                      <p:tavLst>
                                        <p:tav tm="0">
                                          <p:val>
                                            <p:fltVal val="0"/>
                                          </p:val>
                                        </p:tav>
                                        <p:tav tm="100000">
                                          <p:val>
                                            <p:strVal val="#ppt_w"/>
                                          </p:val>
                                        </p:tav>
                                      </p:tavLst>
                                    </p:anim>
                                    <p:anim calcmode="lin" valueType="num">
                                      <p:cBhvr>
                                        <p:cTn id="68" dur="500" fill="hold"/>
                                        <p:tgtEl>
                                          <p:spTgt spid="309"/>
                                        </p:tgtEl>
                                        <p:attrNameLst>
                                          <p:attrName>ppt_h</p:attrName>
                                        </p:attrNameLst>
                                      </p:cBhvr>
                                      <p:tavLst>
                                        <p:tav tm="0">
                                          <p:val>
                                            <p:fltVal val="0"/>
                                          </p:val>
                                        </p:tav>
                                        <p:tav tm="100000">
                                          <p:val>
                                            <p:strVal val="#ppt_h"/>
                                          </p:val>
                                        </p:tav>
                                      </p:tavLst>
                                    </p:anim>
                                    <p:animEffect transition="in" filter="fade">
                                      <p:cBhvr>
                                        <p:cTn id="69" dur="500"/>
                                        <p:tgtEl>
                                          <p:spTgt spid="309"/>
                                        </p:tgtEl>
                                      </p:cBhvr>
                                    </p:animEffect>
                                  </p:childTnLst>
                                </p:cTn>
                              </p:par>
                            </p:childTnLst>
                          </p:cTn>
                        </p:par>
                        <p:par>
                          <p:cTn id="70" fill="hold">
                            <p:stCondLst>
                              <p:cond delay="6500"/>
                            </p:stCondLst>
                            <p:childTnLst>
                              <p:par>
                                <p:cTn id="71" presetID="12" presetClass="entr" presetSubtype="4"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additive="base">
                                        <p:cTn id="73" dur="500"/>
                                        <p:tgtEl>
                                          <p:spTgt spid="55"/>
                                        </p:tgtEl>
                                        <p:attrNameLst>
                                          <p:attrName>ppt_y</p:attrName>
                                        </p:attrNameLst>
                                      </p:cBhvr>
                                      <p:tavLst>
                                        <p:tav tm="0">
                                          <p:val>
                                            <p:strVal val="#ppt_y+#ppt_h*1.125000"/>
                                          </p:val>
                                        </p:tav>
                                        <p:tav tm="100000">
                                          <p:val>
                                            <p:strVal val="#ppt_y"/>
                                          </p:val>
                                        </p:tav>
                                      </p:tavLst>
                                    </p:anim>
                                    <p:animEffect transition="in" filter="wipe(up)">
                                      <p:cBhvr>
                                        <p:cTn id="74" dur="500"/>
                                        <p:tgtEl>
                                          <p:spTgt spid="55"/>
                                        </p:tgtEl>
                                      </p:cBhvr>
                                    </p:animEffect>
                                  </p:childTnLst>
                                </p:cTn>
                              </p:par>
                            </p:childTnLst>
                          </p:cTn>
                        </p:par>
                        <p:par>
                          <p:cTn id="75" fill="hold">
                            <p:stCondLst>
                              <p:cond delay="7000"/>
                            </p:stCondLst>
                            <p:childTnLst>
                              <p:par>
                                <p:cTn id="76" presetID="12" presetClass="entr" presetSubtype="4" fill="hold" grpId="0" nodeType="after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p:tgtEl>
                                          <p:spTgt spid="5"/>
                                        </p:tgtEl>
                                        <p:attrNameLst>
                                          <p:attrName>ppt_y</p:attrName>
                                        </p:attrNameLst>
                                      </p:cBhvr>
                                      <p:tavLst>
                                        <p:tav tm="0">
                                          <p:val>
                                            <p:strVal val="#ppt_y+#ppt_h*1.125000"/>
                                          </p:val>
                                        </p:tav>
                                        <p:tav tm="100000">
                                          <p:val>
                                            <p:strVal val="#ppt_y"/>
                                          </p:val>
                                        </p:tav>
                                      </p:tavLst>
                                    </p:anim>
                                    <p:animEffect transition="in" filter="wipe(up)">
                                      <p:cBhvr>
                                        <p:cTn id="7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bldLvl="0" animBg="1"/>
      <p:bldP spid="15" grpId="0" animBg="1"/>
      <p:bldP spid="16" grpId="0" animBg="1"/>
      <p:bldP spid="53" grpId="0"/>
      <p:bldP spid="54" grpId="0"/>
      <p:bldP spid="55"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1755" y="66675"/>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grpSp>
        <p:nvGrpSpPr>
          <p:cNvPr id="10" name="组合 9"/>
          <p:cNvGrpSpPr/>
          <p:nvPr/>
        </p:nvGrpSpPr>
        <p:grpSpPr>
          <a:xfrm>
            <a:off x="83007" y="621111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1328730" y="6261279"/>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2710343" y="6261279"/>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051951" y="626191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5" name="TextBox 35"/>
          <p:cNvSpPr txBox="1">
            <a:spLocks noChangeArrowheads="1"/>
          </p:cNvSpPr>
          <p:nvPr/>
        </p:nvSpPr>
        <p:spPr bwMode="auto">
          <a:xfrm>
            <a:off x="465455" y="520065"/>
            <a:ext cx="7942580" cy="5908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dirty="0">
                <a:solidFill>
                  <a:srgbClr val="10FBFE"/>
                </a:solidFill>
                <a:latin typeface="微软雅黑" panose="020B0503020204020204" charset="-122"/>
                <a:ea typeface="微软雅黑" panose="020B0503020204020204" charset="-122"/>
                <a:cs typeface="+mn-ea"/>
                <a:sym typeface="+mn-lt"/>
              </a:rPr>
              <a:t>Box charts were invented in 1977 by the American statistician John Tukey. It is composed of five numerical points: the minimum value (min), the lower quartile (Q1), the median (median), the upper quartile (Q3), and the maximum value (Max). You could also add mean to the box plot. As shown above. The lower quartile, the median, and the upper quartile form a "box with compartments." Whisker builds an extension line between the upper quartile and the maximum, which is called a whisker.</a:t>
            </a:r>
            <a:endParaRPr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dirty="0">
                <a:solidFill>
                  <a:srgbClr val="10FBFE"/>
                </a:solidFill>
                <a:latin typeface="微软雅黑" panose="020B0503020204020204" charset="-122"/>
                <a:ea typeface="微软雅黑" panose="020B0503020204020204" charset="-122"/>
                <a:cs typeface="+mn-ea"/>
                <a:sym typeface="+mn-lt"/>
              </a:rPr>
              <a:t>Since there are always a variety of "dirty data" in the real data, which also become "outliers", in order not to cause the deviation of the overall characteristics due to these few outliers, these outliers are exported separately, and the two levels of beard in the box graph are modified to the minimum observation value and the maximum observation value.</a:t>
            </a:r>
            <a:endParaRPr dirty="0">
              <a:solidFill>
                <a:srgbClr val="10FBFE"/>
              </a:solidFill>
              <a:latin typeface="微软雅黑" panose="020B0503020204020204" charset="-122"/>
              <a:ea typeface="微软雅黑" panose="020B0503020204020204" charset="-122"/>
              <a:cs typeface="+mn-ea"/>
              <a:sym typeface="+mn-lt"/>
            </a:endParaRPr>
          </a:p>
        </p:txBody>
      </p:sp>
      <p:pic>
        <p:nvPicPr>
          <p:cNvPr id="6" name="图片 5"/>
          <p:cNvPicPr>
            <a:picLocks noChangeAspect="1"/>
          </p:cNvPicPr>
          <p:nvPr/>
        </p:nvPicPr>
        <p:blipFill>
          <a:blip r:embed="rId1"/>
          <a:stretch>
            <a:fillRect/>
          </a:stretch>
        </p:blipFill>
        <p:spPr>
          <a:xfrm>
            <a:off x="8240395" y="1873250"/>
            <a:ext cx="4023995" cy="4337685"/>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任意多边形: 形状 12"/>
          <p:cNvSpPr/>
          <p:nvPr/>
        </p:nvSpPr>
        <p:spPr>
          <a:xfrm flipH="1">
            <a:off x="685800" y="1860550"/>
            <a:ext cx="10820400" cy="4443730"/>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685800" y="1688465"/>
            <a:ext cx="10015220" cy="4615815"/>
          </a:xfrm>
          <a:prstGeom prst="rect">
            <a:avLst/>
          </a:prstGeom>
          <a:noFill/>
        </p:spPr>
        <p:txBody>
          <a:bodyPr wrap="square" rtlCol="0" anchor="t">
            <a:spAutoFit/>
          </a:bodyPr>
          <a:p>
            <a:pPr algn="l" eaLnBrk="1" hangingPunct="1">
              <a:lnSpc>
                <a:spcPct val="150000"/>
              </a:lnSpc>
            </a:pPr>
            <a:r>
              <a:rPr sz="2800" dirty="0">
                <a:solidFill>
                  <a:srgbClr val="10FBFE"/>
                </a:solidFill>
                <a:latin typeface="微软雅黑" panose="020B0503020204020204" charset="-122"/>
                <a:ea typeface="微软雅黑" panose="020B0503020204020204" charset="-122"/>
                <a:cs typeface="+mn-ea"/>
                <a:sym typeface="+mn-lt"/>
              </a:rPr>
              <a:t>Through box graph, when analyzing data, box graph can effectively help us identify the characteristics of data:</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sz="2800" dirty="0">
                <a:solidFill>
                  <a:srgbClr val="10FBFE"/>
                </a:solidFill>
                <a:latin typeface="微软雅黑" panose="020B0503020204020204" charset="-122"/>
                <a:ea typeface="微软雅黑" panose="020B0503020204020204" charset="-122"/>
                <a:cs typeface="+mn-ea"/>
                <a:sym typeface="+mn-lt"/>
              </a:rPr>
              <a:t>1.</a:t>
            </a:r>
            <a:r>
              <a:rPr sz="2800" dirty="0">
                <a:solidFill>
                  <a:srgbClr val="10FBFE"/>
                </a:solidFill>
                <a:latin typeface="微软雅黑" panose="020B0503020204020204" charset="-122"/>
                <a:ea typeface="微软雅黑" panose="020B0503020204020204" charset="-122"/>
                <a:cs typeface="+mn-ea"/>
                <a:sym typeface="+mn-lt"/>
              </a:rPr>
              <a:t>Visually identify outliers in the dataset (see outliers).</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sz="2800" dirty="0">
                <a:solidFill>
                  <a:srgbClr val="10FBFE"/>
                </a:solidFill>
                <a:latin typeface="微软雅黑" panose="020B0503020204020204" charset="-122"/>
                <a:ea typeface="微软雅黑" panose="020B0503020204020204" charset="-122"/>
                <a:cs typeface="+mn-ea"/>
                <a:sym typeface="+mn-lt"/>
              </a:rPr>
              <a:t>2.</a:t>
            </a:r>
            <a:r>
              <a:rPr sz="2800" dirty="0">
                <a:solidFill>
                  <a:srgbClr val="10FBFE"/>
                </a:solidFill>
                <a:latin typeface="微软雅黑" panose="020B0503020204020204" charset="-122"/>
                <a:ea typeface="微软雅黑" panose="020B0503020204020204" charset="-122"/>
                <a:cs typeface="+mn-ea"/>
                <a:sym typeface="+mn-lt"/>
              </a:rPr>
              <a:t>Determine the degree of dispersion and bias of the data set (observe the length of the box, the shape of the upper and lower compartments, and the length of the beard).</a:t>
            </a:r>
            <a:endParaRPr lang="zh-CN" altLang="en-US" sz="2800"/>
          </a:p>
        </p:txBody>
      </p:sp>
      <p:sp>
        <p:nvSpPr>
          <p:cNvPr id="6" name="椭圆 5"/>
          <p:cNvSpPr/>
          <p:nvPr/>
        </p:nvSpPr>
        <p:spPr>
          <a:xfrm>
            <a:off x="9917430" y="3139440"/>
            <a:ext cx="1413510" cy="1413510"/>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cTn>
                              </p:par>
                              <p:par>
                                <p:cTn id="11" presetID="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sz="2000" dirty="0">
                <a:solidFill>
                  <a:srgbClr val="10FBFE"/>
                </a:solidFill>
                <a:latin typeface="微软雅黑" panose="020B0503020204020204" charset="-122"/>
                <a:ea typeface="微软雅黑" panose="020B0503020204020204" charset="-122"/>
                <a:cs typeface="+mn-ea"/>
                <a:sym typeface="+mn-lt"/>
              </a:rPr>
              <a:t>box graph functions</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flipH="1">
            <a:off x="5983605" y="687070"/>
            <a:ext cx="64770" cy="4919345"/>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339205" y="772160"/>
            <a:ext cx="43402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sz="2000" dirty="0">
                <a:solidFill>
                  <a:srgbClr val="10FBFE"/>
                </a:solidFill>
                <a:latin typeface="微软雅黑" panose="020B0503020204020204" charset="-122"/>
                <a:ea typeface="微软雅黑" panose="020B0503020204020204" charset="-122"/>
                <a:cs typeface="+mn-ea"/>
                <a:sym typeface="+mn-lt"/>
              </a:rPr>
              <a:t>Call rules for box graph functions</a:t>
            </a:r>
            <a:endParaRPr sz="2000" dirty="0">
              <a:solidFill>
                <a:srgbClr val="10FBFE"/>
              </a:solidFill>
              <a:latin typeface="微软雅黑" panose="020B0503020204020204" charset="-122"/>
              <a:ea typeface="微软雅黑" panose="020B0503020204020204" charset="-122"/>
              <a:cs typeface="+mn-ea"/>
              <a:sym typeface="+mn-lt"/>
            </a:endParaRPr>
          </a:p>
          <a:p>
            <a:pPr algn="l" eaLnBrk="1" hangingPunct="1"/>
            <a:endParaRPr lang="zh-CN" altLang="en-US" sz="2000" b="1">
              <a:solidFill>
                <a:srgbClr val="10FBFE"/>
              </a:solidFill>
              <a:latin typeface="微软雅黑" panose="020B0503020204020204" charset="-122"/>
              <a:ea typeface="微软雅黑" panose="020B0503020204020204" charset="-122"/>
              <a:sym typeface="+mn-ea"/>
            </a:endParaRPr>
          </a:p>
        </p:txBody>
      </p:sp>
      <p:sp>
        <p:nvSpPr>
          <p:cNvPr id="23562" name="矩形 36"/>
          <p:cNvSpPr>
            <a:spLocks noChangeArrowheads="1"/>
          </p:cNvSpPr>
          <p:nvPr/>
        </p:nvSpPr>
        <p:spPr bwMode="auto">
          <a:xfrm>
            <a:off x="6339205" y="1543685"/>
            <a:ext cx="4889500" cy="516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en-US" sz="2000" dirty="0">
                <a:solidFill>
                  <a:srgbClr val="10FBFE"/>
                </a:solidFill>
                <a:latin typeface="微软雅黑" panose="020B0503020204020204" charset="-122"/>
                <a:ea typeface="微软雅黑" panose="020B0503020204020204" charset="-122"/>
                <a:cs typeface="+mn-ea"/>
                <a:sym typeface="+mn-lt"/>
              </a:rPr>
              <a:t>1.</a:t>
            </a:r>
            <a:r>
              <a:rPr sz="2000" dirty="0">
                <a:solidFill>
                  <a:srgbClr val="10FBFE"/>
                </a:solidFill>
                <a:latin typeface="微软雅黑" panose="020B0503020204020204" charset="-122"/>
                <a:ea typeface="微软雅黑" panose="020B0503020204020204" charset="-122"/>
                <a:cs typeface="+mn-ea"/>
                <a:sym typeface="+mn-lt"/>
              </a:rPr>
              <a:t>Box</a:t>
            </a:r>
            <a:r>
              <a:rPr lang="en-US" sz="2000" dirty="0">
                <a:solidFill>
                  <a:srgbClr val="10FBFE"/>
                </a:solidFill>
                <a:latin typeface="微软雅黑" panose="020B0503020204020204" charset="-122"/>
                <a:ea typeface="微软雅黑" panose="020B0503020204020204" charset="-122"/>
                <a:cs typeface="+mn-ea"/>
                <a:sym typeface="+mn-lt"/>
              </a:rPr>
              <a:t>p</a:t>
            </a:r>
            <a:r>
              <a:rPr sz="2000" dirty="0">
                <a:solidFill>
                  <a:srgbClr val="10FBFE"/>
                </a:solidFill>
                <a:latin typeface="微软雅黑" panose="020B0503020204020204" charset="-122"/>
                <a:ea typeface="微软雅黑" panose="020B0503020204020204" charset="-122"/>
                <a:cs typeface="+mn-ea"/>
                <a:sym typeface="+mn-lt"/>
              </a:rPr>
              <a:t>lot (X): boxplot and whiskers are generated for each column of sample data</a:t>
            </a:r>
            <a:endParaRPr sz="20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2000" dirty="0">
                <a:solidFill>
                  <a:srgbClr val="10FBFE"/>
                </a:solidFill>
                <a:latin typeface="微软雅黑" panose="020B0503020204020204" charset="-122"/>
                <a:ea typeface="微软雅黑" panose="020B0503020204020204" charset="-122"/>
                <a:cs typeface="+mn-ea"/>
                <a:sym typeface="+mn-lt"/>
              </a:rPr>
              <a:t>2. Boxplot (X,notch):notch</a:t>
            </a:r>
            <a:r>
              <a:rPr lang="en-US" sz="2000" dirty="0">
                <a:solidFill>
                  <a:srgbClr val="10FBFE"/>
                </a:solidFill>
                <a:latin typeface="微软雅黑" panose="020B0503020204020204" charset="-122"/>
                <a:ea typeface="微软雅黑" panose="020B0503020204020204" charset="-122"/>
                <a:cs typeface="+mn-ea"/>
                <a:sym typeface="+mn-lt"/>
              </a:rPr>
              <a:t>=</a:t>
            </a:r>
            <a:r>
              <a:rPr sz="2000" dirty="0">
                <a:solidFill>
                  <a:srgbClr val="10FBFE"/>
                </a:solidFill>
                <a:latin typeface="微软雅黑" panose="020B0503020204020204" charset="-122"/>
                <a:ea typeface="微软雅黑" panose="020B0503020204020204" charset="-122"/>
                <a:cs typeface="+mn-ea"/>
                <a:sym typeface="+mn-lt"/>
              </a:rPr>
              <a:t>1 generates notch box graph</a:t>
            </a:r>
            <a:endParaRPr sz="20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sz="2000" dirty="0">
                <a:solidFill>
                  <a:srgbClr val="10FBFE"/>
                </a:solidFill>
                <a:latin typeface="微软雅黑" panose="020B0503020204020204" charset="-122"/>
                <a:ea typeface="微软雅黑" panose="020B0503020204020204" charset="-122"/>
                <a:cs typeface="+mn-ea"/>
                <a:sym typeface="+mn-lt"/>
              </a:rPr>
              <a:t>3.</a:t>
            </a:r>
            <a:r>
              <a:rPr sz="2000" dirty="0">
                <a:solidFill>
                  <a:srgbClr val="10FBFE"/>
                </a:solidFill>
                <a:latin typeface="微软雅黑" panose="020B0503020204020204" charset="-122"/>
                <a:ea typeface="微软雅黑" panose="020B0503020204020204" charset="-122"/>
                <a:cs typeface="+mn-ea"/>
                <a:sym typeface="+mn-lt"/>
              </a:rPr>
              <a:t>Boxplot (X,notch,'sym): symbol control over outliers</a:t>
            </a:r>
            <a:endParaRPr sz="20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sz="2000" dirty="0">
                <a:solidFill>
                  <a:srgbClr val="10FBFE"/>
                </a:solidFill>
                <a:latin typeface="微软雅黑" panose="020B0503020204020204" charset="-122"/>
                <a:ea typeface="微软雅黑" panose="020B0503020204020204" charset="-122"/>
                <a:cs typeface="+mn-ea"/>
                <a:sym typeface="+mn-lt"/>
              </a:rPr>
              <a:t>4.</a:t>
            </a:r>
            <a:r>
              <a:rPr sz="2000" dirty="0">
                <a:solidFill>
                  <a:srgbClr val="10FBFE"/>
                </a:solidFill>
                <a:latin typeface="微软雅黑" panose="020B0503020204020204" charset="-122"/>
                <a:ea typeface="微软雅黑" panose="020B0503020204020204" charset="-122"/>
                <a:cs typeface="+mn-ea"/>
                <a:sym typeface="+mn-lt"/>
              </a:rPr>
              <a:t>Boxplot (X,notch,'sym',vert): vertical state of vert-1 boxplot</a:t>
            </a:r>
            <a:endParaRPr sz="20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sz="2000" dirty="0">
                <a:solidFill>
                  <a:srgbClr val="10FBFE"/>
                </a:solidFill>
                <a:latin typeface="微软雅黑" panose="020B0503020204020204" charset="-122"/>
                <a:ea typeface="微软雅黑" panose="020B0503020204020204" charset="-122"/>
                <a:cs typeface="+mn-ea"/>
                <a:sym typeface="+mn-lt"/>
              </a:rPr>
              <a:t>5.</a:t>
            </a:r>
            <a:r>
              <a:rPr sz="2000" dirty="0">
                <a:solidFill>
                  <a:srgbClr val="10FBFE"/>
                </a:solidFill>
                <a:latin typeface="微软雅黑" panose="020B0503020204020204" charset="-122"/>
                <a:ea typeface="微软雅黑" panose="020B0503020204020204" charset="-122"/>
                <a:cs typeface="+mn-ea"/>
                <a:sym typeface="+mn-lt"/>
              </a:rPr>
              <a:t>Boxplot (X,notch, 'sym',vert,whis) : define the length of the beard line</a:t>
            </a:r>
            <a:endParaRPr sz="2000" dirty="0">
              <a:solidFill>
                <a:srgbClr val="10FBFE"/>
              </a:solidFill>
              <a:latin typeface="微软雅黑" panose="020B0503020204020204" charset="-122"/>
              <a:ea typeface="微软雅黑" panose="020B0503020204020204" charset="-122"/>
              <a:cs typeface="+mn-ea"/>
              <a:sym typeface="+mn-lt"/>
            </a:endParaRPr>
          </a:p>
        </p:txBody>
      </p:sp>
      <p:cxnSp>
        <p:nvCxnSpPr>
          <p:cNvPr id="41" name="直接连接符 40"/>
          <p:cNvCxnSpPr/>
          <p:nvPr/>
        </p:nvCxnSpPr>
        <p:spPr>
          <a:xfrm>
            <a:off x="6243638" y="141700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525770" y="357600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sp>
        <p:nvSpPr>
          <p:cNvPr id="6" name="矩形 5"/>
          <p:cNvSpPr/>
          <p:nvPr/>
        </p:nvSpPr>
        <p:spPr>
          <a:xfrm>
            <a:off x="874395" y="2032000"/>
            <a:ext cx="4651375" cy="346646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left)">
                                      <p:cBhvr>
                                        <p:cTn id="33" dur="500"/>
                                        <p:tgtEl>
                                          <p:spTgt spid="23561"/>
                                        </p:tgtEl>
                                      </p:cBhvr>
                                    </p:animEffect>
                                  </p:childTnLst>
                                </p:cTn>
                              </p:par>
                            </p:childTnLst>
                          </p:cTn>
                        </p:par>
                        <p:par>
                          <p:cTn id="34" fill="hold">
                            <p:stCondLst>
                              <p:cond delay="2500"/>
                            </p:stCondLst>
                            <p:childTnLst>
                              <p:par>
                                <p:cTn id="35" presetID="12" presetClass="entr" presetSubtype="4" fill="hold" grpId="0" nodeType="afterEffect">
                                  <p:stCondLst>
                                    <p:cond delay="0"/>
                                  </p:stCondLst>
                                  <p:childTnLst>
                                    <p:set>
                                      <p:cBhvr>
                                        <p:cTn id="36" dur="1" fill="hold">
                                          <p:stCondLst>
                                            <p:cond delay="0"/>
                                          </p:stCondLst>
                                        </p:cTn>
                                        <p:tgtEl>
                                          <p:spTgt spid="23562"/>
                                        </p:tgtEl>
                                        <p:attrNameLst>
                                          <p:attrName>style.visibility</p:attrName>
                                        </p:attrNameLst>
                                      </p:cBhvr>
                                      <p:to>
                                        <p:strVal val="visible"/>
                                      </p:to>
                                    </p:set>
                                    <p:anim calcmode="lin" valueType="num">
                                      <p:cBhvr additive="base">
                                        <p:cTn id="37" dur="500"/>
                                        <p:tgtEl>
                                          <p:spTgt spid="23562"/>
                                        </p:tgtEl>
                                        <p:attrNameLst>
                                          <p:attrName>ppt_y</p:attrName>
                                        </p:attrNameLst>
                                      </p:cBhvr>
                                      <p:tavLst>
                                        <p:tav tm="0">
                                          <p:val>
                                            <p:strVal val="#ppt_y+#ppt_h*1.125000"/>
                                          </p:val>
                                        </p:tav>
                                        <p:tav tm="100000">
                                          <p:val>
                                            <p:strVal val="#ppt_y"/>
                                          </p:val>
                                        </p:tav>
                                      </p:tavLst>
                                    </p:anim>
                                    <p:animEffect transition="in" filter="wipe(up)">
                                      <p:cBhvr>
                                        <p:cTn id="38"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5" grpId="0" bldLvl="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sz="2000" dirty="0">
                <a:solidFill>
                  <a:srgbClr val="10FBFE"/>
                </a:solidFill>
                <a:latin typeface="微软雅黑" panose="020B0503020204020204" charset="-122"/>
                <a:ea typeface="微软雅黑" panose="020B0503020204020204" charset="-122"/>
                <a:cs typeface="+mn-ea"/>
                <a:sym typeface="+mn-lt"/>
              </a:rPr>
              <a:t>box graph functions</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pic>
        <p:nvPicPr>
          <p:cNvPr id="7" name="图片 6"/>
          <p:cNvPicPr>
            <a:picLocks noChangeAspect="1"/>
          </p:cNvPicPr>
          <p:nvPr/>
        </p:nvPicPr>
        <p:blipFill>
          <a:blip r:embed="rId1"/>
          <a:stretch>
            <a:fillRect/>
          </a:stretch>
        </p:blipFill>
        <p:spPr>
          <a:xfrm>
            <a:off x="6196330" y="1993265"/>
            <a:ext cx="5513070" cy="4318635"/>
          </a:xfrm>
          <a:prstGeom prst="rect">
            <a:avLst/>
          </a:prstGeom>
        </p:spPr>
      </p:pic>
      <p:graphicFrame>
        <p:nvGraphicFramePr>
          <p:cNvPr id="8" name="对象 7"/>
          <p:cNvGraphicFramePr/>
          <p:nvPr/>
        </p:nvGraphicFramePr>
        <p:xfrm>
          <a:off x="354330" y="1993265"/>
          <a:ext cx="5763260" cy="4318635"/>
        </p:xfrm>
        <a:graphic>
          <a:graphicData uri="http://schemas.openxmlformats.org/presentationml/2006/ole">
            <mc:AlternateContent xmlns:mc="http://schemas.openxmlformats.org/markup-compatibility/2006">
              <mc:Choice xmlns:v="urn:schemas-microsoft-com:vml" Requires="v">
                <p:oleObj spid="_x0000_s9" name="" r:id="rId2" imgW="5629275" imgH="3105150" progId="Paint.Picture">
                  <p:embed/>
                </p:oleObj>
              </mc:Choice>
              <mc:Fallback>
                <p:oleObj name="" r:id="rId2" imgW="5629275" imgH="3105150" progId="Paint.Picture">
                  <p:embed/>
                  <p:pic>
                    <p:nvPicPr>
                      <p:cNvPr id="0" name="图片 8"/>
                      <p:cNvPicPr/>
                      <p:nvPr/>
                    </p:nvPicPr>
                    <p:blipFill>
                      <a:blip r:embed="rId3"/>
                      <a:stretch>
                        <a:fillRect/>
                      </a:stretch>
                    </p:blipFill>
                    <p:spPr>
                      <a:xfrm>
                        <a:off x="354330" y="1993265"/>
                        <a:ext cx="5763260" cy="4318635"/>
                      </a:xfrm>
                      <a:prstGeom prst="rect">
                        <a:avLst/>
                      </a:prstGeom>
                    </p:spPr>
                  </p:pic>
                </p:oleObj>
              </mc:Fallback>
            </mc:AlternateContent>
          </a:graphicData>
        </a:graphic>
      </p:graphicFrame>
      <p:sp>
        <p:nvSpPr>
          <p:cNvPr id="10" name="矩形 34"/>
          <p:cNvSpPr>
            <a:spLocks noChangeArrowheads="1"/>
          </p:cNvSpPr>
          <p:nvPr/>
        </p:nvSpPr>
        <p:spPr bwMode="auto">
          <a:xfrm>
            <a:off x="742315" y="1101725"/>
            <a:ext cx="822388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dirty="0">
                <a:solidFill>
                  <a:srgbClr val="10FBFE"/>
                </a:solidFill>
                <a:latin typeface="微软雅黑" panose="020B0503020204020204" charset="-122"/>
                <a:ea typeface="微软雅黑" panose="020B0503020204020204" charset="-122"/>
                <a:cs typeface="+mn-ea"/>
                <a:sym typeface="+mn-lt"/>
              </a:rPr>
              <a:t>Example: call the probabilistic random number function and draw a box graph function of the generated data</a:t>
            </a:r>
            <a:endParaRPr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sz="2000" dirty="0">
                <a:solidFill>
                  <a:srgbClr val="10FBFE"/>
                </a:solidFill>
                <a:latin typeface="微软雅黑" panose="020B0503020204020204" charset="-122"/>
                <a:ea typeface="微软雅黑" panose="020B0503020204020204" charset="-122"/>
                <a:cs typeface="+mn-ea"/>
                <a:sym typeface="+mn-lt"/>
              </a:rPr>
              <a:t>box graph functions</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sp>
        <p:nvSpPr>
          <p:cNvPr id="10" name="矩形 34"/>
          <p:cNvSpPr>
            <a:spLocks noChangeArrowheads="1"/>
          </p:cNvSpPr>
          <p:nvPr/>
        </p:nvSpPr>
        <p:spPr bwMode="auto">
          <a:xfrm>
            <a:off x="742315" y="1101725"/>
            <a:ext cx="822388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dirty="0">
                <a:solidFill>
                  <a:srgbClr val="10FBFE"/>
                </a:solidFill>
                <a:latin typeface="微软雅黑" panose="020B0503020204020204" charset="-122"/>
                <a:ea typeface="微软雅黑" panose="020B0503020204020204" charset="-122"/>
                <a:cs typeface="+mn-ea"/>
                <a:sym typeface="+mn-lt"/>
              </a:rPr>
              <a:t>Example: call the probabilistic random number function and draw a box graph function of the generated data</a:t>
            </a:r>
            <a:endParaRPr dirty="0">
              <a:solidFill>
                <a:srgbClr val="10FBFE"/>
              </a:solidFill>
              <a:latin typeface="微软雅黑" panose="020B0503020204020204" charset="-122"/>
              <a:ea typeface="微软雅黑" panose="020B0503020204020204" charset="-122"/>
              <a:cs typeface="+mn-ea"/>
              <a:sym typeface="+mn-lt"/>
            </a:endParaRPr>
          </a:p>
        </p:txBody>
      </p:sp>
      <p:graphicFrame>
        <p:nvGraphicFramePr>
          <p:cNvPr id="6" name="对象 5"/>
          <p:cNvGraphicFramePr/>
          <p:nvPr/>
        </p:nvGraphicFramePr>
        <p:xfrm>
          <a:off x="6196330" y="1946275"/>
          <a:ext cx="5490845" cy="4488815"/>
        </p:xfrm>
        <a:graphic>
          <a:graphicData uri="http://schemas.openxmlformats.org/presentationml/2006/ole">
            <mc:AlternateContent xmlns:mc="http://schemas.openxmlformats.org/markup-compatibility/2006">
              <mc:Choice xmlns:v="urn:schemas-microsoft-com:vml" Requires="v">
                <p:oleObj spid="_x0000_s11" name="" r:id="rId1" imgW="5486400" imgH="4886325" progId="Paint.Picture">
                  <p:embed/>
                </p:oleObj>
              </mc:Choice>
              <mc:Fallback>
                <p:oleObj name="" r:id="rId1" imgW="5486400" imgH="4886325" progId="Paint.Picture">
                  <p:embed/>
                  <p:pic>
                    <p:nvPicPr>
                      <p:cNvPr id="0" name="图片 10"/>
                      <p:cNvPicPr/>
                      <p:nvPr/>
                    </p:nvPicPr>
                    <p:blipFill>
                      <a:blip r:embed="rId2"/>
                      <a:stretch>
                        <a:fillRect/>
                      </a:stretch>
                    </p:blipFill>
                    <p:spPr>
                      <a:xfrm>
                        <a:off x="6196330" y="1946275"/>
                        <a:ext cx="5490845" cy="4488815"/>
                      </a:xfrm>
                      <a:prstGeom prst="rect">
                        <a:avLst/>
                      </a:prstGeom>
                    </p:spPr>
                  </p:pic>
                </p:oleObj>
              </mc:Fallback>
            </mc:AlternateContent>
          </a:graphicData>
        </a:graphic>
      </p:graphicFrame>
      <p:graphicFrame>
        <p:nvGraphicFramePr>
          <p:cNvPr id="12" name="对象 11"/>
          <p:cNvGraphicFramePr/>
          <p:nvPr/>
        </p:nvGraphicFramePr>
        <p:xfrm>
          <a:off x="354330" y="1946275"/>
          <a:ext cx="5629275" cy="4488815"/>
        </p:xfrm>
        <a:graphic>
          <a:graphicData uri="http://schemas.openxmlformats.org/presentationml/2006/ole">
            <mc:AlternateContent xmlns:mc="http://schemas.openxmlformats.org/markup-compatibility/2006">
              <mc:Choice xmlns:v="urn:schemas-microsoft-com:vml" Requires="v">
                <p:oleObj spid="_x0000_s13" name="" r:id="rId3" imgW="4933950" imgH="2962275" progId="Paint.Picture">
                  <p:embed/>
                </p:oleObj>
              </mc:Choice>
              <mc:Fallback>
                <p:oleObj name="" r:id="rId3" imgW="4933950" imgH="2962275" progId="Paint.Picture">
                  <p:embed/>
                  <p:pic>
                    <p:nvPicPr>
                      <p:cNvPr id="0" name="图片 12"/>
                      <p:cNvPicPr/>
                      <p:nvPr/>
                    </p:nvPicPr>
                    <p:blipFill>
                      <a:blip r:embed="rId4"/>
                      <a:stretch>
                        <a:fillRect/>
                      </a:stretch>
                    </p:blipFill>
                    <p:spPr>
                      <a:xfrm>
                        <a:off x="354330" y="1946275"/>
                        <a:ext cx="5629275" cy="4488815"/>
                      </a:xfrm>
                      <a:prstGeom prst="rect">
                        <a:avLst/>
                      </a:prstGeom>
                    </p:spPr>
                  </p:pic>
                </p:oleObj>
              </mc:Fallback>
            </mc:AlternateContent>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2</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sz="2000" dirty="0">
                <a:solidFill>
                  <a:srgbClr val="10FBFE"/>
                </a:solidFill>
                <a:latin typeface="微软雅黑" panose="020B0503020204020204" charset="-122"/>
                <a:ea typeface="微软雅黑" panose="020B0503020204020204" charset="-122"/>
                <a:cs typeface="+mn-ea"/>
                <a:sym typeface="+mn-lt"/>
              </a:rPr>
              <a:t>least squares fitting curve</a:t>
            </a:r>
            <a:endParaRPr sz="2000" dirty="0">
              <a:solidFill>
                <a:srgbClr val="10FBFE"/>
              </a:solidFill>
              <a:latin typeface="微软雅黑" panose="020B0503020204020204" charset="-122"/>
              <a:ea typeface="微软雅黑" panose="020B0503020204020204" charset="-122"/>
              <a:cs typeface="+mn-ea"/>
              <a:sym typeface="+mn-lt"/>
            </a:endParaRPr>
          </a:p>
        </p:txBody>
      </p:sp>
      <p:sp>
        <p:nvSpPr>
          <p:cNvPr id="10" name="矩形 34"/>
          <p:cNvSpPr>
            <a:spLocks noChangeArrowheads="1"/>
          </p:cNvSpPr>
          <p:nvPr/>
        </p:nvSpPr>
        <p:spPr bwMode="auto">
          <a:xfrm>
            <a:off x="742315" y="1101725"/>
            <a:ext cx="82238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dirty="0">
                <a:solidFill>
                  <a:srgbClr val="10FBFE"/>
                </a:solidFill>
                <a:latin typeface="微软雅黑" panose="020B0503020204020204" charset="-122"/>
                <a:ea typeface="微软雅黑" panose="020B0503020204020204" charset="-122"/>
                <a:cs typeface="+mn-ea"/>
                <a:sym typeface="+mn-lt"/>
              </a:rPr>
              <a:t>Example: draw the least squares fitting curve</a:t>
            </a:r>
            <a:endParaRPr dirty="0">
              <a:solidFill>
                <a:srgbClr val="10FBFE"/>
              </a:solidFill>
              <a:latin typeface="微软雅黑" panose="020B0503020204020204" charset="-122"/>
              <a:ea typeface="微软雅黑" panose="020B0503020204020204" charset="-122"/>
              <a:cs typeface="+mn-ea"/>
              <a:sym typeface="+mn-lt"/>
            </a:endParaRPr>
          </a:p>
        </p:txBody>
      </p:sp>
      <p:graphicFrame>
        <p:nvGraphicFramePr>
          <p:cNvPr id="7" name="对象 6"/>
          <p:cNvGraphicFramePr/>
          <p:nvPr/>
        </p:nvGraphicFramePr>
        <p:xfrm>
          <a:off x="883285" y="1470660"/>
          <a:ext cx="9916160" cy="5243830"/>
        </p:xfrm>
        <a:graphic>
          <a:graphicData uri="http://schemas.openxmlformats.org/presentationml/2006/ole">
            <mc:AlternateContent xmlns:mc="http://schemas.openxmlformats.org/markup-compatibility/2006">
              <mc:Choice xmlns:v="urn:schemas-microsoft-com:vml" Requires="v">
                <p:oleObj spid="_x0000_s8" name="" r:id="rId1" imgW="7696200" imgH="4953000" progId="Paint.Picture">
                  <p:embed/>
                </p:oleObj>
              </mc:Choice>
              <mc:Fallback>
                <p:oleObj name="" r:id="rId1" imgW="7696200" imgH="4953000" progId="Paint.Picture">
                  <p:embed/>
                  <p:pic>
                    <p:nvPicPr>
                      <p:cNvPr id="0" name="图片 7"/>
                      <p:cNvPicPr/>
                      <p:nvPr/>
                    </p:nvPicPr>
                    <p:blipFill>
                      <a:blip r:embed="rId2"/>
                      <a:stretch>
                        <a:fillRect/>
                      </a:stretch>
                    </p:blipFill>
                    <p:spPr>
                      <a:xfrm>
                        <a:off x="883285" y="1470660"/>
                        <a:ext cx="9916160" cy="5243830"/>
                      </a:xfrm>
                      <a:prstGeom prst="rect">
                        <a:avLst/>
                      </a:prstGeom>
                    </p:spPr>
                  </p:pic>
                </p:oleObj>
              </mc:Fallback>
            </mc:AlternateContent>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016500" y="185610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6231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238885" y="1633220"/>
            <a:ext cx="1513205" cy="1568450"/>
          </a:xfrm>
          <a:prstGeom prst="rect">
            <a:avLst/>
          </a:prstGeom>
          <a:noFill/>
        </p:spPr>
        <p:txBody>
          <a:bodyPr wrap="square" rtlCol="0">
            <a:spAutoFit/>
          </a:bodyPr>
          <a:lstStyle/>
          <a:p>
            <a:pPr algn="r"/>
            <a:r>
              <a:rPr lang="en-US" altLang="zh-CN" sz="9600">
                <a:solidFill>
                  <a:srgbClr val="6AE7FF"/>
                </a:solidFill>
              </a:rPr>
              <a:t>03</a:t>
            </a:r>
            <a:endParaRPr lang="en-US" altLang="zh-CN" sz="9600">
              <a:solidFill>
                <a:srgbClr val="6AE7FF"/>
              </a:solidFill>
            </a:endParaRPr>
          </a:p>
        </p:txBody>
      </p:sp>
      <p:sp>
        <p:nvSpPr>
          <p:cNvPr id="4" name="文本框 3"/>
          <p:cNvSpPr txBox="1"/>
          <p:nvPr/>
        </p:nvSpPr>
        <p:spPr>
          <a:xfrm>
            <a:off x="-200025" y="3007360"/>
            <a:ext cx="5776595" cy="1445260"/>
          </a:xfrm>
          <a:prstGeom prst="rect">
            <a:avLst/>
          </a:prstGeom>
          <a:noFill/>
        </p:spPr>
        <p:txBody>
          <a:bodyPr wrap="square" rtlCol="0">
            <a:spAutoFit/>
          </a:bodyPr>
          <a:lstStyle/>
          <a:p>
            <a:pPr algn="l"/>
            <a:r>
              <a:rPr lang="zh-CN" altLang="en-US" sz="3600">
                <a:solidFill>
                  <a:srgbClr val="10FBFE"/>
                </a:solidFill>
                <a:latin typeface="微软雅黑" panose="020B0503020204020204" charset="-122"/>
                <a:ea typeface="微软雅黑" panose="020B0503020204020204" charset="-122"/>
              </a:rPr>
              <a:t> </a:t>
            </a:r>
            <a:r>
              <a:rPr lang="en-US" altLang="zh-CN" sz="4400">
                <a:solidFill>
                  <a:srgbClr val="10FBFE"/>
                </a:solidFill>
                <a:latin typeface="微软雅黑" panose="020B0503020204020204" charset="-122"/>
                <a:ea typeface="微软雅黑" panose="020B0503020204020204" charset="-122"/>
              </a:rPr>
              <a:t>B</a:t>
            </a:r>
            <a:r>
              <a:rPr lang="zh-CN" altLang="en-US" sz="4400">
                <a:solidFill>
                  <a:srgbClr val="10FBFE"/>
                </a:solidFill>
                <a:latin typeface="微软雅黑" panose="020B0503020204020204" charset="-122"/>
                <a:ea typeface="微软雅黑" panose="020B0503020204020204" charset="-122"/>
              </a:rPr>
              <a:t>asic concepts </a:t>
            </a:r>
            <a:endParaRPr lang="zh-CN" altLang="en-US" sz="4400">
              <a:solidFill>
                <a:srgbClr val="10FBFE"/>
              </a:solidFill>
              <a:latin typeface="微软雅黑" panose="020B0503020204020204" charset="-122"/>
              <a:ea typeface="微软雅黑" panose="020B0503020204020204" charset="-122"/>
            </a:endParaRPr>
          </a:p>
          <a:p>
            <a:pPr algn="l"/>
            <a:r>
              <a:rPr lang="zh-CN" altLang="en-US" sz="4400">
                <a:solidFill>
                  <a:srgbClr val="10FBFE"/>
                </a:solidFill>
                <a:latin typeface="微软雅黑" panose="020B0503020204020204" charset="-122"/>
                <a:ea typeface="微软雅黑" panose="020B0503020204020204" charset="-122"/>
              </a:rPr>
              <a:t>      of anova</a:t>
            </a:r>
            <a:endParaRPr lang="zh-CN" altLang="en-US" sz="44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925060" y="2275840"/>
            <a:ext cx="7026275" cy="3322955"/>
          </a:xfrm>
          <a:prstGeom prst="rect">
            <a:avLst/>
          </a:prstGeom>
        </p:spPr>
        <p:txBody>
          <a:bodyPr wrap="square">
            <a:spAutoFit/>
          </a:bodyPr>
          <a:lstStyle/>
          <a:p>
            <a:pPr algn="l">
              <a:lnSpc>
                <a:spcPct val="150000"/>
              </a:lnSpc>
            </a:pPr>
            <a:r>
              <a:rPr sz="2800" dirty="0">
                <a:solidFill>
                  <a:srgbClr val="10FBFE"/>
                </a:solidFill>
                <a:latin typeface="微软雅黑" panose="020B0503020204020204" charset="-122"/>
                <a:ea typeface="微软雅黑" panose="020B0503020204020204" charset="-122"/>
                <a:cs typeface="+mn-ea"/>
                <a:sym typeface="+mn-lt"/>
              </a:rPr>
              <a:t> </a:t>
            </a:r>
            <a:r>
              <a:rPr lang="en-US" sz="2800" dirty="0">
                <a:solidFill>
                  <a:srgbClr val="10FBFE"/>
                </a:solidFill>
                <a:latin typeface="微软雅黑" panose="020B0503020204020204" charset="-122"/>
                <a:ea typeface="微软雅黑" panose="020B0503020204020204" charset="-122"/>
                <a:cs typeface="+mn-ea"/>
                <a:sym typeface="+mn-lt"/>
              </a:rPr>
              <a:t>A</a:t>
            </a:r>
            <a:r>
              <a:rPr sz="2800" dirty="0">
                <a:solidFill>
                  <a:srgbClr val="10FBFE"/>
                </a:solidFill>
                <a:latin typeface="微软雅黑" panose="020B0503020204020204" charset="-122"/>
                <a:ea typeface="微软雅黑" panose="020B0503020204020204" charset="-122"/>
                <a:cs typeface="+mn-ea"/>
                <a:sym typeface="+mn-lt"/>
              </a:rPr>
              <a:t>nova: anova or F test, the purpose of which is to infer whether the difference in the total mean of data between two or more groups is statistically significant</a:t>
            </a:r>
            <a:endParaRPr sz="28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2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3921760" y="1504315"/>
            <a:ext cx="4455160" cy="645160"/>
          </a:xfrm>
          <a:prstGeom prst="rect">
            <a:avLst/>
          </a:prstGeom>
          <a:noFill/>
        </p:spPr>
        <p:txBody>
          <a:bodyPr wrap="square" rtlCol="0">
            <a:spAutoFit/>
          </a:bodyPr>
          <a:lstStyle/>
          <a:p>
            <a:pPr algn="ctr"/>
            <a:r>
              <a:rPr lang="zh-CN" altLang="en-US" sz="3600">
                <a:solidFill>
                  <a:srgbClr val="10FBFE"/>
                </a:solidFill>
                <a:latin typeface="微软雅黑" panose="020B0503020204020204" charset="-122"/>
                <a:ea typeface="微软雅黑" panose="020B0503020204020204" charset="-122"/>
              </a:rPr>
              <a:t>The introduction</a:t>
            </a:r>
            <a:endParaRPr lang="zh-CN" altLang="en-US" sz="3600">
              <a:solidFill>
                <a:srgbClr val="10FBFE"/>
              </a:solidFill>
              <a:latin typeface="微软雅黑" panose="020B0503020204020204" charset="-122"/>
              <a:ea typeface="微软雅黑" panose="020B0503020204020204" charset="-122"/>
            </a:endParaRPr>
          </a:p>
        </p:txBody>
      </p:sp>
      <p:sp>
        <p:nvSpPr>
          <p:cNvPr id="8" name="文本框 7"/>
          <p:cNvSpPr txBox="1"/>
          <p:nvPr/>
        </p:nvSpPr>
        <p:spPr>
          <a:xfrm>
            <a:off x="1130935" y="2253615"/>
            <a:ext cx="10829925" cy="2861310"/>
          </a:xfrm>
          <a:prstGeom prst="rect">
            <a:avLst/>
          </a:prstGeom>
          <a:noFill/>
        </p:spPr>
        <p:txBody>
          <a:bodyPr wrap="square" rtlCol="0">
            <a:spAutoFit/>
          </a:bodyPr>
          <a:lstStyle/>
          <a:p>
            <a:pPr algn="l">
              <a:lnSpc>
                <a:spcPct val="200000"/>
              </a:lnSpc>
            </a:pPr>
            <a:r>
              <a:rPr lang="en-US" sz="1600">
                <a:solidFill>
                  <a:srgbClr val="10FBFE"/>
                </a:solidFill>
                <a:latin typeface="微软雅黑" panose="020B0503020204020204" charset="-122"/>
                <a:ea typeface="微软雅黑" panose="020B0503020204020204" charset="-122"/>
              </a:rPr>
              <a:t>     </a:t>
            </a:r>
            <a:r>
              <a:rPr>
                <a:solidFill>
                  <a:srgbClr val="10FBFE"/>
                </a:solidFill>
                <a:latin typeface="微软雅黑" panose="020B0503020204020204" charset="-122"/>
                <a:ea typeface="微软雅黑" panose="020B0503020204020204" charset="-122"/>
              </a:rPr>
              <a:t>The object of mathematical statistics research is the data affected by random factors. The </a:t>
            </a:r>
            <a:endParaRPr>
              <a:solidFill>
                <a:srgbClr val="10FBFE"/>
              </a:solidFill>
              <a:latin typeface="微软雅黑" panose="020B0503020204020204" charset="-122"/>
              <a:ea typeface="微软雅黑" panose="020B0503020204020204" charset="-122"/>
            </a:endParaRPr>
          </a:p>
          <a:p>
            <a:pPr algn="l">
              <a:lnSpc>
                <a:spcPct val="200000"/>
              </a:lnSpc>
            </a:pPr>
            <a:r>
              <a:rPr>
                <a:solidFill>
                  <a:srgbClr val="10FBFE"/>
                </a:solidFill>
                <a:latin typeface="微软雅黑" panose="020B0503020204020204" charset="-122"/>
                <a:ea typeface="微软雅黑" panose="020B0503020204020204" charset="-122"/>
              </a:rPr>
              <a:t>data    samples are few or many thousands. People hope to use a few Numbers containing the most relevant information to reflect the overall law of data samples.</a:t>
            </a:r>
            <a:endParaRPr>
              <a:solidFill>
                <a:srgbClr val="10FBFE"/>
              </a:solidFill>
              <a:latin typeface="微软雅黑" panose="020B0503020204020204" charset="-122"/>
              <a:ea typeface="微软雅黑" panose="020B0503020204020204" charset="-122"/>
            </a:endParaRPr>
          </a:p>
          <a:p>
            <a:pPr algn="l">
              <a:lnSpc>
                <a:spcPct val="200000"/>
              </a:lnSpc>
            </a:pPr>
            <a:r>
              <a:rPr>
                <a:solidFill>
                  <a:srgbClr val="10FBFE"/>
                </a:solidFill>
                <a:latin typeface="微软雅黑" panose="020B0503020204020204" charset="-122"/>
                <a:ea typeface="微软雅黑" panose="020B0503020204020204" charset="-122"/>
              </a:rPr>
              <a:t>    How to describe and analyze  batch of data? We will use the Statistics Toolbox of MATLAB </a:t>
            </a:r>
            <a:endParaRPr>
              <a:solidFill>
                <a:srgbClr val="10FBFE"/>
              </a:solidFill>
              <a:latin typeface="微软雅黑" panose="020B0503020204020204" charset="-122"/>
              <a:ea typeface="微软雅黑" panose="020B0503020204020204" charset="-122"/>
            </a:endParaRPr>
          </a:p>
          <a:p>
            <a:pPr algn="l">
              <a:lnSpc>
                <a:spcPct val="200000"/>
              </a:lnSpc>
            </a:pPr>
            <a:r>
              <a:rPr>
                <a:solidFill>
                  <a:srgbClr val="10FBFE"/>
                </a:solidFill>
                <a:latin typeface="微软雅黑" panose="020B0503020204020204" charset="-122"/>
                <a:ea typeface="微软雅黑" panose="020B0503020204020204" charset="-122"/>
              </a:rPr>
              <a:t>to realize the statistical description and analysis of data</a:t>
            </a:r>
            <a:endParaRPr>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645160"/>
          </a:xfrm>
          <a:prstGeom prst="rect">
            <a:avLst/>
          </a:prstGeom>
          <a:noFill/>
        </p:spPr>
        <p:txBody>
          <a:bodyPr wrap="square" rtlCol="0">
            <a:spAutoFit/>
          </a:bodyPr>
          <a:lstStyle/>
          <a:p>
            <a:r>
              <a:rPr lang="en-US" altLang="zh-CN" sz="3600" b="1" dirty="0">
                <a:solidFill>
                  <a:srgbClr val="10FBFE"/>
                </a:solidFill>
                <a:latin typeface="微软雅黑" panose="020B0503020204020204" charset="-122"/>
                <a:ea typeface="微软雅黑" panose="020B0503020204020204" charset="-122"/>
                <a:sym typeface="+mn-ea"/>
              </a:rPr>
              <a:t>Principle</a:t>
            </a:r>
            <a:endParaRPr lang="en-US" altLang="zh-CN" sz="3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758825" y="2424430"/>
            <a:ext cx="10137775" cy="2039620"/>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50" name="组合 49"/>
          <p:cNvGrpSpPr/>
          <p:nvPr/>
        </p:nvGrpSpPr>
        <p:grpSpPr>
          <a:xfrm>
            <a:off x="695325" y="4338320"/>
            <a:ext cx="11239500" cy="2600960"/>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64" name="statistics-on-laptop_82095"/>
          <p:cNvSpPr>
            <a:spLocks noChangeAspect="1"/>
          </p:cNvSpPr>
          <p:nvPr/>
        </p:nvSpPr>
        <p:spPr bwMode="auto">
          <a:xfrm>
            <a:off x="-206365" y="4696219"/>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139" name="任意多边形 138"/>
          <p:cNvSpPr/>
          <p:nvPr/>
        </p:nvSpPr>
        <p:spPr>
          <a:xfrm>
            <a:off x="960755" y="9836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7" name="文本框 7"/>
          <p:cNvSpPr txBox="1">
            <a:spLocks noChangeArrowheads="1"/>
          </p:cNvSpPr>
          <p:nvPr/>
        </p:nvSpPr>
        <p:spPr bwMode="auto">
          <a:xfrm>
            <a:off x="565150" y="1509395"/>
            <a:ext cx="8820150" cy="645160"/>
          </a:xfrm>
          <a:prstGeom prst="rect">
            <a:avLst/>
          </a:prstGeom>
          <a:noFill/>
          <a:ln w="9525">
            <a:noFill/>
            <a:miter lim="800000"/>
          </a:ln>
        </p:spPr>
        <p:txBody>
          <a:bodyPr wrap="square">
            <a:spAutoFit/>
          </a:bodyPr>
          <a:p>
            <a:pPr eaLnBrk="1" hangingPunct="1">
              <a:spcBef>
                <a:spcPts val="0"/>
              </a:spcBef>
              <a:spcAft>
                <a:spcPts val="0"/>
              </a:spcAft>
              <a:defRPr/>
            </a:pPr>
            <a:r>
              <a:rPr lang="zh-CN" altLang="en-US" b="1">
                <a:solidFill>
                  <a:srgbClr val="10FBFE"/>
                </a:solidFill>
                <a:latin typeface="微软雅黑" panose="020B0503020204020204" charset="-122"/>
                <a:ea typeface="微软雅黑" panose="020B0503020204020204" charset="-122"/>
                <a:sym typeface="+mn-ea"/>
              </a:rPr>
              <a:t>The basic principle of anova is that there are two basic sources of differences between the mean values of different treatment groups:</a:t>
            </a:r>
            <a:endParaRPr lang="zh-CN" altLang="en-US" b="1" dirty="0">
              <a:solidFill>
                <a:srgbClr val="10FBFE"/>
              </a:solidFill>
              <a:latin typeface="微软雅黑" panose="020B0503020204020204" charset="-122"/>
              <a:ea typeface="微软雅黑" panose="020B0503020204020204" charset="-122"/>
              <a:sym typeface="+mn-ea"/>
            </a:endParaRPr>
          </a:p>
        </p:txBody>
      </p:sp>
      <p:sp>
        <p:nvSpPr>
          <p:cNvPr id="5" name="文本框 7"/>
          <p:cNvSpPr txBox="1">
            <a:spLocks noChangeArrowheads="1"/>
          </p:cNvSpPr>
          <p:nvPr/>
        </p:nvSpPr>
        <p:spPr bwMode="auto">
          <a:xfrm>
            <a:off x="758825" y="2706370"/>
            <a:ext cx="8820150" cy="1198880"/>
          </a:xfrm>
          <a:prstGeom prst="rect">
            <a:avLst/>
          </a:prstGeom>
          <a:noFill/>
          <a:ln w="9525">
            <a:noFill/>
            <a:miter lim="800000"/>
          </a:ln>
        </p:spPr>
        <p:txBody>
          <a:bodyPr wrap="square">
            <a:spAutoFit/>
          </a:bodyPr>
          <a:p>
            <a:pPr eaLnBrk="1" hangingPunct="1">
              <a:spcBef>
                <a:spcPts val="0"/>
              </a:spcBef>
              <a:spcAft>
                <a:spcPts val="0"/>
              </a:spcAft>
              <a:defRPr/>
            </a:pPr>
            <a:r>
              <a:rPr lang="zh-CN" altLang="en-US" b="1">
                <a:solidFill>
                  <a:srgbClr val="10FBFE"/>
                </a:solidFill>
                <a:latin typeface="微软雅黑" panose="020B0503020204020204" charset="-122"/>
                <a:ea typeface="微软雅黑" panose="020B0503020204020204" charset="-122"/>
                <a:sym typeface="+mn-ea"/>
              </a:rPr>
              <a:t>(1) experimental conditions, that is, differences caused by different treatments, are called inter-group differences. The sum of the squared deviations of variables between the mean of each group and the mean of the total is expressed as SSb, DFB of freedom between groups.</a:t>
            </a:r>
            <a:endParaRPr lang="zh-CN" altLang="en-US" b="1">
              <a:solidFill>
                <a:srgbClr val="10FBFE"/>
              </a:solidFill>
              <a:latin typeface="微软雅黑" panose="020B0503020204020204" charset="-122"/>
              <a:ea typeface="微软雅黑" panose="020B0503020204020204" charset="-122"/>
              <a:sym typeface="+mn-ea"/>
            </a:endParaRPr>
          </a:p>
        </p:txBody>
      </p:sp>
      <p:sp>
        <p:nvSpPr>
          <p:cNvPr id="6" name="文本框 7"/>
          <p:cNvSpPr txBox="1">
            <a:spLocks noChangeArrowheads="1"/>
          </p:cNvSpPr>
          <p:nvPr/>
        </p:nvSpPr>
        <p:spPr bwMode="auto">
          <a:xfrm>
            <a:off x="695325" y="4958080"/>
            <a:ext cx="8820150" cy="1476375"/>
          </a:xfrm>
          <a:prstGeom prst="rect">
            <a:avLst/>
          </a:prstGeom>
          <a:noFill/>
          <a:ln w="9525">
            <a:noFill/>
            <a:miter lim="800000"/>
          </a:ln>
        </p:spPr>
        <p:txBody>
          <a:bodyPr wrap="square">
            <a:spAutoFit/>
          </a:bodyPr>
          <a:p>
            <a:pPr eaLnBrk="1" hangingPunct="1">
              <a:spcBef>
                <a:spcPts val="0"/>
              </a:spcBef>
              <a:spcAft>
                <a:spcPts val="0"/>
              </a:spcAft>
              <a:defRPr/>
            </a:pPr>
            <a:r>
              <a:rPr lang="zh-CN" altLang="en-US" b="1">
                <a:solidFill>
                  <a:srgbClr val="10FBFE"/>
                </a:solidFill>
                <a:latin typeface="微软雅黑" panose="020B0503020204020204" charset="-122"/>
                <a:ea typeface="微软雅黑" panose="020B0503020204020204" charset="-122"/>
                <a:sym typeface="+mn-ea"/>
              </a:rPr>
              <a:t>(2) random errors, such as differences caused by measurement errors or differences between individuals, are called intra-group differences, which are expressed by the sum of squares of deviations between the mean value of variables in each group and the value of variables in the group, and are denoted as SSw and DFW.</a:t>
            </a:r>
            <a:endParaRPr lang="zh-CN" altLang="en-US" b="1">
              <a:solidFill>
                <a:srgbClr val="10FBFE"/>
              </a:solidFill>
              <a:latin typeface="微软雅黑" panose="020B0503020204020204" charset="-122"/>
              <a:ea typeface="微软雅黑" panose="020B0503020204020204" charset="-122"/>
              <a:sym typeface="+mn-ea"/>
            </a:endParaRPr>
          </a:p>
        </p:txBody>
      </p:sp>
      <p:sp>
        <p:nvSpPr>
          <p:cNvPr id="8" name="statistics-on-laptop_82095"/>
          <p:cNvSpPr>
            <a:spLocks noChangeAspect="1"/>
          </p:cNvSpPr>
          <p:nvPr/>
        </p:nvSpPr>
        <p:spPr bwMode="auto">
          <a:xfrm>
            <a:off x="-39407" y="231401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1+#ppt_w/2"/>
                                          </p:val>
                                        </p:tav>
                                        <p:tav tm="100000">
                                          <p:val>
                                            <p:strVal val="#ppt_x"/>
                                          </p:val>
                                        </p:tav>
                                      </p:tavLst>
                                    </p:anim>
                                    <p:anim calcmode="lin" valueType="num">
                                      <p:cBhvr additive="base">
                                        <p:cTn id="23" dur="500" fill="hold"/>
                                        <p:tgtEl>
                                          <p:spTgt spid="5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p:cTn id="27" dur="500" fill="hold"/>
                                        <p:tgtEl>
                                          <p:spTgt spid="64"/>
                                        </p:tgtEl>
                                        <p:attrNameLst>
                                          <p:attrName>ppt_w</p:attrName>
                                        </p:attrNameLst>
                                      </p:cBhvr>
                                      <p:tavLst>
                                        <p:tav tm="0">
                                          <p:val>
                                            <p:fltVal val="0"/>
                                          </p:val>
                                        </p:tav>
                                        <p:tav tm="100000">
                                          <p:val>
                                            <p:strVal val="#ppt_w"/>
                                          </p:val>
                                        </p:tav>
                                      </p:tavLst>
                                    </p:anim>
                                    <p:anim calcmode="lin" valueType="num">
                                      <p:cBhvr>
                                        <p:cTn id="28" dur="500" fill="hold"/>
                                        <p:tgtEl>
                                          <p:spTgt spid="64"/>
                                        </p:tgtEl>
                                        <p:attrNameLst>
                                          <p:attrName>ppt_h</p:attrName>
                                        </p:attrNameLst>
                                      </p:cBhvr>
                                      <p:tavLst>
                                        <p:tav tm="0">
                                          <p:val>
                                            <p:fltVal val="0"/>
                                          </p:val>
                                        </p:tav>
                                        <p:tav tm="100000">
                                          <p:val>
                                            <p:strVal val="#ppt_h"/>
                                          </p:val>
                                        </p:tav>
                                      </p:tavLst>
                                    </p:anim>
                                    <p:animEffect transition="in" filter="fade">
                                      <p:cBhvr>
                                        <p:cTn id="29" dur="500"/>
                                        <p:tgtEl>
                                          <p:spTgt spid="6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39"/>
                                        </p:tgtEl>
                                        <p:attrNameLst>
                                          <p:attrName>style.visibility</p:attrName>
                                        </p:attrNameLst>
                                      </p:cBhvr>
                                      <p:to>
                                        <p:strVal val="visible"/>
                                      </p:to>
                                    </p:set>
                                    <p:animEffect transition="in" filter="wipe(left)">
                                      <p:cBhvr>
                                        <p:cTn id="33" dur="500"/>
                                        <p:tgtEl>
                                          <p:spTgt spid="139"/>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4" grpId="0" bldLvl="0" animBg="1"/>
      <p:bldP spid="139" grpId="0" bldLvl="0" animBg="1"/>
      <p:bldP spid="7" grpId="0"/>
      <p:bldP spid="5" grpId="0"/>
      <p:bldP spid="6" grpId="0"/>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89535" y="2134870"/>
            <a:ext cx="5735320" cy="3423920"/>
            <a:chOff x="1395" y="3168"/>
            <a:chExt cx="9032" cy="5392"/>
          </a:xfrm>
        </p:grpSpPr>
        <p:pic>
          <p:nvPicPr>
            <p:cNvPr id="5"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410210" y="690245"/>
            <a:ext cx="67995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Sum of squares of total deviation SSt = SSb + SSw.</a:t>
            </a:r>
            <a:endParaRPr lang="zh-CN" altLang="en-US" b="1">
              <a:solidFill>
                <a:srgbClr val="10FBFE"/>
              </a:solidFill>
              <a:latin typeface="微软雅黑" panose="020B0503020204020204" charset="-122"/>
              <a:ea typeface="微软雅黑" panose="020B0503020204020204" charset="-122"/>
              <a:sym typeface="+mn-ea"/>
            </a:endParaRPr>
          </a:p>
        </p:txBody>
      </p:sp>
      <p:sp>
        <p:nvSpPr>
          <p:cNvPr id="23563" name="矩形 37"/>
          <p:cNvSpPr>
            <a:spLocks noChangeArrowheads="1"/>
          </p:cNvSpPr>
          <p:nvPr/>
        </p:nvSpPr>
        <p:spPr bwMode="auto">
          <a:xfrm>
            <a:off x="5203825" y="1480185"/>
            <a:ext cx="721360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600" dirty="0">
                <a:solidFill>
                  <a:srgbClr val="10FBFE"/>
                </a:solidFill>
                <a:latin typeface="微软雅黑" panose="020B0503020204020204" charset="-122"/>
                <a:ea typeface="微软雅黑" panose="020B0503020204020204" charset="-122"/>
                <a:cs typeface="+mn-ea"/>
                <a:sym typeface="+mn-lt"/>
              </a:rPr>
              <a:t>SSw and SSb within groups were divided by their degrees of freedom (DFW =n-m within groups, DFB =m-1 between groups, where n was the total number of samples and m was the number of groups), and MSw and MSb were obtained with their mean square. In one case, there was no effect of treatment, that is, all samples in each group came from the same population and MSb/MSw was approximately 1. The other case is that the treatment does work. The mean square between groups is the result of errors and different treatments, that is, each sample comes from a different population. So, MSb</a:t>
            </a:r>
            <a:r>
              <a:rPr lang="en-US" sz="1600" dirty="0">
                <a:solidFill>
                  <a:srgbClr val="10FBFE"/>
                </a:solidFill>
                <a:latin typeface="微软雅黑" panose="020B0503020204020204" charset="-122"/>
                <a:ea typeface="微软雅黑" panose="020B0503020204020204" charset="-122"/>
                <a:cs typeface="+mn-ea"/>
                <a:sym typeface="+mn-lt"/>
              </a:rPr>
              <a:t>&gt;&gt;</a:t>
            </a:r>
            <a:r>
              <a:rPr sz="1600" dirty="0">
                <a:solidFill>
                  <a:srgbClr val="10FBFE"/>
                </a:solidFill>
                <a:latin typeface="微软雅黑" panose="020B0503020204020204" charset="-122"/>
                <a:ea typeface="微软雅黑" panose="020B0503020204020204" charset="-122"/>
                <a:cs typeface="+mn-ea"/>
                <a:sym typeface="+mn-lt"/>
              </a:rPr>
              <a:t> MSw.</a:t>
            </a:r>
            <a:endParaRPr sz="1600" dirty="0">
              <a:solidFill>
                <a:srgbClr val="10FBFE"/>
              </a:solidFill>
              <a:latin typeface="微软雅黑" panose="020B0503020204020204" charset="-122"/>
              <a:ea typeface="微软雅黑" panose="020B0503020204020204" charset="-122"/>
              <a:cs typeface="+mn-ea"/>
              <a:sym typeface="+mn-lt"/>
            </a:endParaRPr>
          </a:p>
        </p:txBody>
      </p:sp>
      <p:sp>
        <p:nvSpPr>
          <p:cNvPr id="16" name="矩形 37"/>
          <p:cNvSpPr>
            <a:spLocks noChangeArrowheads="1"/>
          </p:cNvSpPr>
          <p:nvPr/>
        </p:nvSpPr>
        <p:spPr bwMode="auto">
          <a:xfrm>
            <a:off x="5264785" y="5368290"/>
            <a:ext cx="667766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600" dirty="0">
                <a:solidFill>
                  <a:srgbClr val="10FBFE"/>
                </a:solidFill>
                <a:latin typeface="微软雅黑" panose="020B0503020204020204" charset="-122"/>
                <a:ea typeface="微软雅黑" panose="020B0503020204020204" charset="-122"/>
                <a:cs typeface="+mn-ea"/>
                <a:sym typeface="+mn-lt"/>
              </a:rPr>
              <a:t>The ratio of MSb to MSw constitutes the F distribution. F value is compared with its critical value to infer whether all samples are from the same population.</a:t>
            </a:r>
            <a:endParaRPr sz="16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Scale>
                                      <p:cBhvr>
                                        <p:cTn id="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14"/>
                                        </p:tgtEl>
                                        <p:attrNameLst>
                                          <p:attrName>ppt_x</p:attrName>
                                          <p:attrName>ppt_y</p:attrName>
                                        </p:attrNameLst>
                                      </p:cBhvr>
                                    </p:animMotion>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3561"/>
                                        </p:tgtEl>
                                        <p:attrNameLst>
                                          <p:attrName>style.visibility</p:attrName>
                                        </p:attrNameLst>
                                      </p:cBhvr>
                                      <p:to>
                                        <p:strVal val="visible"/>
                                      </p:to>
                                    </p:set>
                                    <p:animEffect transition="in" filter="wipe(left)">
                                      <p:cBhvr>
                                        <p:cTn id="13" dur="500"/>
                                        <p:tgtEl>
                                          <p:spTgt spid="2356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563"/>
                                        </p:tgtEl>
                                        <p:attrNameLst>
                                          <p:attrName>style.visibility</p:attrName>
                                        </p:attrNameLst>
                                      </p:cBhvr>
                                      <p:to>
                                        <p:strVal val="visible"/>
                                      </p:to>
                                    </p:set>
                                    <p:animEffect transition="in" filter="wipe(left)">
                                      <p:cBhvr>
                                        <p:cTn id="16" dur="500"/>
                                        <p:tgtEl>
                                          <p:spTgt spid="2356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3"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600700" cy="368300"/>
          </a:xfrm>
          <a:prstGeom prst="rect">
            <a:avLst/>
          </a:prstGeom>
          <a:noFill/>
        </p:spPr>
        <p:txBody>
          <a:bodyPr wrap="square" rtlCol="0">
            <a:spAutoFit/>
          </a:bodyPr>
          <a:lstStyle/>
          <a:p>
            <a:r>
              <a:rPr>
                <a:solidFill>
                  <a:srgbClr val="10FBFE"/>
                </a:solidFill>
                <a:latin typeface="微软雅黑" panose="020B0503020204020204" charset="-122"/>
                <a:ea typeface="微软雅黑" panose="020B0503020204020204" charset="-122"/>
              </a:rPr>
              <a:t>The basic steps of the entire anova are as follows:</a:t>
            </a:r>
            <a:endParaRPr>
              <a:solidFill>
                <a:srgbClr val="10FBFE"/>
              </a:solidFill>
              <a:latin typeface="微软雅黑" panose="020B0503020204020204" charset="-122"/>
              <a:ea typeface="微软雅黑" panose="020B0503020204020204" charset="-122"/>
            </a:endParaRPr>
          </a:p>
        </p:txBody>
      </p:sp>
      <p:sp>
        <p:nvSpPr>
          <p:cNvPr id="128" name="矩形 127"/>
          <p:cNvSpPr/>
          <p:nvPr/>
        </p:nvSpPr>
        <p:spPr>
          <a:xfrm>
            <a:off x="1362075" y="2148205"/>
            <a:ext cx="3723640" cy="2284095"/>
          </a:xfrm>
          <a:prstGeom prst="rect">
            <a:avLst/>
          </a:prstGeom>
        </p:spPr>
        <p:txBody>
          <a:bodyPr wrap="square" lIns="68580" tIns="34290" rIns="68580" bIns="34290">
            <a:spAutoFit/>
          </a:bodyPr>
          <a:lstStyle/>
          <a:p>
            <a:pPr algn="l">
              <a:lnSpc>
                <a:spcPct val="150000"/>
              </a:lnSpc>
            </a:pPr>
            <a:r>
              <a:rPr sz="1600" dirty="0">
                <a:solidFill>
                  <a:srgbClr val="10FBFE"/>
                </a:solidFill>
                <a:latin typeface="微软雅黑" panose="020B0503020204020204" charset="-122"/>
                <a:ea typeface="微软雅黑" panose="020B0503020204020204" charset="-122"/>
                <a:cs typeface="+mn-ea"/>
                <a:sym typeface="+mn-lt"/>
              </a:rPr>
              <a:t>1. Establish test hypothesis;</a:t>
            </a:r>
            <a:endParaRPr sz="16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sz="1600" dirty="0">
                <a:solidFill>
                  <a:srgbClr val="10FBFE"/>
                </a:solidFill>
                <a:latin typeface="微软雅黑" panose="020B0503020204020204" charset="-122"/>
                <a:ea typeface="微软雅黑" panose="020B0503020204020204" charset="-122"/>
                <a:cs typeface="+mn-ea"/>
                <a:sym typeface="+mn-lt"/>
              </a:rPr>
              <a:t>H0: the population mean of multiple samples is equal;</a:t>
            </a:r>
            <a:endParaRPr sz="16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sz="1600" dirty="0">
                <a:solidFill>
                  <a:srgbClr val="10FBFE"/>
                </a:solidFill>
                <a:latin typeface="微软雅黑" panose="020B0503020204020204" charset="-122"/>
                <a:ea typeface="微软雅黑" panose="020B0503020204020204" charset="-122"/>
                <a:cs typeface="+mn-ea"/>
                <a:sym typeface="+mn-lt"/>
              </a:rPr>
              <a:t>H1: the population mean of multiple samples is not equal or unequal.</a:t>
            </a:r>
            <a:endParaRPr sz="16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sz="1600" dirty="0">
                <a:solidFill>
                  <a:srgbClr val="10FBFE"/>
                </a:solidFill>
                <a:latin typeface="微软雅黑" panose="020B0503020204020204" charset="-122"/>
                <a:ea typeface="微软雅黑" panose="020B0503020204020204" charset="-122"/>
                <a:cs typeface="+mn-ea"/>
                <a:sym typeface="+mn-lt"/>
              </a:rPr>
              <a:t>The test level was 0.05.</a:t>
            </a:r>
            <a:endParaRPr sz="1600" dirty="0">
              <a:solidFill>
                <a:srgbClr val="10FBFE"/>
              </a:solidFill>
              <a:latin typeface="微软雅黑" panose="020B0503020204020204" charset="-122"/>
              <a:ea typeface="微软雅黑" panose="020B0503020204020204" charset="-122"/>
              <a:cs typeface="+mn-ea"/>
              <a:sym typeface="+mn-lt"/>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6781165" y="558165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974850" y="4144010"/>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284720" y="2784475"/>
            <a:ext cx="4493260" cy="530225"/>
          </a:xfrm>
          <a:prstGeom prst="rect">
            <a:avLst/>
          </a:prstGeom>
        </p:spPr>
        <p:txBody>
          <a:bodyPr wrap="square" lIns="68580" tIns="34290" rIns="68580" bIns="34290">
            <a:spAutoFit/>
          </a:bodyPr>
          <a:lstStyle/>
          <a:p>
            <a:pPr algn="l">
              <a:lnSpc>
                <a:spcPct val="150000"/>
              </a:lnSpc>
            </a:pPr>
            <a:r>
              <a:rPr sz="2000" dirty="0">
                <a:solidFill>
                  <a:srgbClr val="10FBFE"/>
                </a:solidFill>
                <a:latin typeface="微软雅黑" panose="020B0503020204020204" charset="-122"/>
                <a:ea typeface="微软雅黑" panose="020B0503020204020204" charset="-122"/>
                <a:cs typeface="+mn-ea"/>
                <a:sym typeface="+mn-lt"/>
              </a:rPr>
              <a:t>2. Calculate the test statistic F value;</a:t>
            </a:r>
            <a:endParaRPr sz="2000" dirty="0">
              <a:solidFill>
                <a:srgbClr val="10FBFE"/>
              </a:solidFill>
              <a:latin typeface="微软雅黑" panose="020B0503020204020204" charset="-122"/>
              <a:ea typeface="微软雅黑" panose="020B0503020204020204" charset="-122"/>
              <a:cs typeface="+mn-ea"/>
              <a:sym typeface="+mn-lt"/>
            </a:endParaRPr>
          </a:p>
        </p:txBody>
      </p:sp>
      <p:sp>
        <p:nvSpPr>
          <p:cNvPr id="144" name="矩形 143"/>
          <p:cNvSpPr/>
          <p:nvPr/>
        </p:nvSpPr>
        <p:spPr>
          <a:xfrm>
            <a:off x="6791960" y="5254625"/>
            <a:ext cx="6100445" cy="483870"/>
          </a:xfrm>
          <a:prstGeom prst="rect">
            <a:avLst/>
          </a:prstGeom>
        </p:spPr>
        <p:txBody>
          <a:bodyPr wrap="square" lIns="68580" tIns="34290" rIns="68580" bIns="34290">
            <a:spAutoFit/>
          </a:bodyPr>
          <a:lstStyle/>
          <a:p>
            <a:pPr algn="l">
              <a:lnSpc>
                <a:spcPct val="150000"/>
              </a:lnSpc>
            </a:pPr>
            <a:r>
              <a:rPr dirty="0">
                <a:solidFill>
                  <a:srgbClr val="10FBFE"/>
                </a:solidFill>
                <a:latin typeface="微软雅黑" panose="020B0503020204020204" charset="-122"/>
                <a:ea typeface="微软雅黑" panose="020B0503020204020204" charset="-122"/>
                <a:cs typeface="+mn-ea"/>
                <a:sym typeface="+mn-lt"/>
              </a:rPr>
              <a:t>3. Determine P value and make inferential results.</a:t>
            </a:r>
            <a:endParaRPr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128"/>
                                        </p:tgtEl>
                                        <p:attrNameLst>
                                          <p:attrName>style.visibility</p:attrName>
                                        </p:attrNameLst>
                                      </p:cBhvr>
                                      <p:to>
                                        <p:strVal val="visible"/>
                                      </p:to>
                                    </p:set>
                                    <p:anim calcmode="lin" valueType="num">
                                      <p:cBhvr additive="base">
                                        <p:cTn id="27" dur="500" fill="hold"/>
                                        <p:tgtEl>
                                          <p:spTgt spid="128"/>
                                        </p:tgtEl>
                                        <p:attrNameLst>
                                          <p:attrName>ppt_x</p:attrName>
                                        </p:attrNameLst>
                                      </p:cBhvr>
                                      <p:tavLst>
                                        <p:tav tm="0">
                                          <p:val>
                                            <p:strVal val="0-#ppt_w/2"/>
                                          </p:val>
                                        </p:tav>
                                        <p:tav tm="100000">
                                          <p:val>
                                            <p:strVal val="#ppt_x"/>
                                          </p:val>
                                        </p:tav>
                                      </p:tavLst>
                                    </p:anim>
                                    <p:anim calcmode="lin" valueType="num">
                                      <p:cBhvr additive="base">
                                        <p:cTn id="28" dur="500" fill="hold"/>
                                        <p:tgtEl>
                                          <p:spTgt spid="128"/>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35" presetClass="entr" presetSubtype="0" fill="hold" nodeType="after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fade">
                                      <p:cBhvr>
                                        <p:cTn id="32" dur="500"/>
                                        <p:tgtEl>
                                          <p:spTgt spid="133"/>
                                        </p:tgtEl>
                                      </p:cBhvr>
                                    </p:animEffect>
                                    <p:anim calcmode="lin" valueType="num">
                                      <p:cBhvr>
                                        <p:cTn id="33" dur="500" fill="hold"/>
                                        <p:tgtEl>
                                          <p:spTgt spid="133"/>
                                        </p:tgtEl>
                                        <p:attrNameLst>
                                          <p:attrName>style.rotation</p:attrName>
                                        </p:attrNameLst>
                                      </p:cBhvr>
                                      <p:tavLst>
                                        <p:tav tm="0">
                                          <p:val>
                                            <p:fltVal val="720"/>
                                          </p:val>
                                        </p:tav>
                                        <p:tav tm="100000">
                                          <p:val>
                                            <p:fltVal val="0"/>
                                          </p:val>
                                        </p:tav>
                                      </p:tavLst>
                                    </p:anim>
                                    <p:anim calcmode="lin" valueType="num">
                                      <p:cBhvr>
                                        <p:cTn id="34" dur="500" fill="hold"/>
                                        <p:tgtEl>
                                          <p:spTgt spid="133"/>
                                        </p:tgtEl>
                                        <p:attrNameLst>
                                          <p:attrName>ppt_h</p:attrName>
                                        </p:attrNameLst>
                                      </p:cBhvr>
                                      <p:tavLst>
                                        <p:tav tm="0">
                                          <p:val>
                                            <p:fltVal val="0"/>
                                          </p:val>
                                        </p:tav>
                                        <p:tav tm="100000">
                                          <p:val>
                                            <p:strVal val="#ppt_h"/>
                                          </p:val>
                                        </p:tav>
                                      </p:tavLst>
                                    </p:anim>
                                    <p:anim calcmode="lin" valueType="num">
                                      <p:cBhvr>
                                        <p:cTn id="35" dur="500" fill="hold"/>
                                        <p:tgtEl>
                                          <p:spTgt spid="133"/>
                                        </p:tgtEl>
                                        <p:attrNameLst>
                                          <p:attrName>ppt_w</p:attrName>
                                        </p:attrNameLst>
                                      </p:cBhvr>
                                      <p:tavLst>
                                        <p:tav tm="0">
                                          <p:val>
                                            <p:fltVal val="0"/>
                                          </p:val>
                                        </p:tav>
                                        <p:tav tm="100000">
                                          <p:val>
                                            <p:strVal val="#ppt_w"/>
                                          </p:val>
                                        </p:tav>
                                      </p:tavLst>
                                    </p:anim>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39"/>
                                        </p:tgtEl>
                                        <p:attrNameLst>
                                          <p:attrName>style.visibility</p:attrName>
                                        </p:attrNameLst>
                                      </p:cBhvr>
                                      <p:to>
                                        <p:strVal val="visible"/>
                                      </p:to>
                                    </p:set>
                                    <p:animEffect transition="in" filter="wipe(left)">
                                      <p:cBhvr>
                                        <p:cTn id="39" dur="500"/>
                                        <p:tgtEl>
                                          <p:spTgt spid="139"/>
                                        </p:tgtEl>
                                      </p:cBhvr>
                                    </p:animEffect>
                                  </p:childTnLst>
                                </p:cTn>
                              </p:par>
                              <p:par>
                                <p:cTn id="40" presetID="2" presetClass="entr" presetSubtype="2" fill="hold" grpId="0" nodeType="withEffect">
                                  <p:stCondLst>
                                    <p:cond delay="0"/>
                                  </p:stCondLst>
                                  <p:childTnLst>
                                    <p:set>
                                      <p:cBhvr>
                                        <p:cTn id="41" dur="1" fill="hold">
                                          <p:stCondLst>
                                            <p:cond delay="0"/>
                                          </p:stCondLst>
                                        </p:cTn>
                                        <p:tgtEl>
                                          <p:spTgt spid="142"/>
                                        </p:tgtEl>
                                        <p:attrNameLst>
                                          <p:attrName>style.visibility</p:attrName>
                                        </p:attrNameLst>
                                      </p:cBhvr>
                                      <p:to>
                                        <p:strVal val="visible"/>
                                      </p:to>
                                    </p:set>
                                    <p:anim calcmode="lin" valueType="num">
                                      <p:cBhvr additive="base">
                                        <p:cTn id="42" dur="500" fill="hold"/>
                                        <p:tgtEl>
                                          <p:spTgt spid="142"/>
                                        </p:tgtEl>
                                        <p:attrNameLst>
                                          <p:attrName>ppt_x</p:attrName>
                                        </p:attrNameLst>
                                      </p:cBhvr>
                                      <p:tavLst>
                                        <p:tav tm="0">
                                          <p:val>
                                            <p:strVal val="1+#ppt_w/2"/>
                                          </p:val>
                                        </p:tav>
                                        <p:tav tm="100000">
                                          <p:val>
                                            <p:strVal val="#ppt_x"/>
                                          </p:val>
                                        </p:tav>
                                      </p:tavLst>
                                    </p:anim>
                                    <p:anim calcmode="lin" valueType="num">
                                      <p:cBhvr additive="base">
                                        <p:cTn id="43" dur="500" fill="hold"/>
                                        <p:tgtEl>
                                          <p:spTgt spid="142"/>
                                        </p:tgtEl>
                                        <p:attrNameLst>
                                          <p:attrName>ppt_y</p:attrName>
                                        </p:attrNameLst>
                                      </p:cBhvr>
                                      <p:tavLst>
                                        <p:tav tm="0">
                                          <p:val>
                                            <p:strVal val="#ppt_y"/>
                                          </p:val>
                                        </p:tav>
                                        <p:tav tm="100000">
                                          <p:val>
                                            <p:strVal val="#ppt_y"/>
                                          </p:val>
                                        </p:tav>
                                      </p:tavLst>
                                    </p:anim>
                                  </p:childTnLst>
                                </p:cTn>
                              </p:par>
                            </p:childTnLst>
                          </p:cTn>
                        </p:par>
                        <p:par>
                          <p:cTn id="44" fill="hold">
                            <p:stCondLst>
                              <p:cond delay="3000"/>
                            </p:stCondLst>
                            <p:childTnLst>
                              <p:par>
                                <p:cTn id="45" presetID="35" presetClass="entr" presetSubtype="0" fill="hold" nodeType="after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fade">
                                      <p:cBhvr>
                                        <p:cTn id="47" dur="500"/>
                                        <p:tgtEl>
                                          <p:spTgt spid="130"/>
                                        </p:tgtEl>
                                      </p:cBhvr>
                                    </p:animEffect>
                                    <p:anim calcmode="lin" valueType="num">
                                      <p:cBhvr>
                                        <p:cTn id="48" dur="500" fill="hold"/>
                                        <p:tgtEl>
                                          <p:spTgt spid="130"/>
                                        </p:tgtEl>
                                        <p:attrNameLst>
                                          <p:attrName>style.rotation</p:attrName>
                                        </p:attrNameLst>
                                      </p:cBhvr>
                                      <p:tavLst>
                                        <p:tav tm="0">
                                          <p:val>
                                            <p:fltVal val="720"/>
                                          </p:val>
                                        </p:tav>
                                        <p:tav tm="100000">
                                          <p:val>
                                            <p:fltVal val="0"/>
                                          </p:val>
                                        </p:tav>
                                      </p:tavLst>
                                    </p:anim>
                                    <p:anim calcmode="lin" valueType="num">
                                      <p:cBhvr>
                                        <p:cTn id="49" dur="500" fill="hold"/>
                                        <p:tgtEl>
                                          <p:spTgt spid="130"/>
                                        </p:tgtEl>
                                        <p:attrNameLst>
                                          <p:attrName>ppt_h</p:attrName>
                                        </p:attrNameLst>
                                      </p:cBhvr>
                                      <p:tavLst>
                                        <p:tav tm="0">
                                          <p:val>
                                            <p:fltVal val="0"/>
                                          </p:val>
                                        </p:tav>
                                        <p:tav tm="100000">
                                          <p:val>
                                            <p:strVal val="#ppt_h"/>
                                          </p:val>
                                        </p:tav>
                                      </p:tavLst>
                                    </p:anim>
                                    <p:anim calcmode="lin" valueType="num">
                                      <p:cBhvr>
                                        <p:cTn id="50" dur="500" fill="hold"/>
                                        <p:tgtEl>
                                          <p:spTgt spid="130"/>
                                        </p:tgtEl>
                                        <p:attrNameLst>
                                          <p:attrName>ppt_w</p:attrName>
                                        </p:attrNameLst>
                                      </p:cBhvr>
                                      <p:tavLst>
                                        <p:tav tm="0">
                                          <p:val>
                                            <p:fltVal val="0"/>
                                          </p:val>
                                        </p:tav>
                                        <p:tav tm="100000">
                                          <p:val>
                                            <p:strVal val="#ppt_w"/>
                                          </p:val>
                                        </p:tav>
                                      </p:tavLst>
                                    </p:anim>
                                  </p:childTnLst>
                                </p:cTn>
                              </p:par>
                            </p:childTnLst>
                          </p:cTn>
                        </p:par>
                        <p:par>
                          <p:cTn id="51" fill="hold">
                            <p:stCondLst>
                              <p:cond delay="3500"/>
                            </p:stCondLst>
                            <p:childTnLst>
                              <p:par>
                                <p:cTn id="52" presetID="22" presetClass="entr" presetSubtype="8" fill="hold" grpId="0" nodeType="after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wipe(left)">
                                      <p:cBhvr>
                                        <p:cTn id="54" dur="500"/>
                                        <p:tgtEl>
                                          <p:spTgt spid="140"/>
                                        </p:tgtEl>
                                      </p:cBhvr>
                                    </p:animEffect>
                                  </p:childTnLst>
                                </p:cTn>
                              </p:par>
                              <p:par>
                                <p:cTn id="55" presetID="2" presetClass="entr" presetSubtype="2"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anim calcmode="lin" valueType="num">
                                      <p:cBhvr additive="base">
                                        <p:cTn id="57" dur="500" fill="hold"/>
                                        <p:tgtEl>
                                          <p:spTgt spid="144"/>
                                        </p:tgtEl>
                                        <p:attrNameLst>
                                          <p:attrName>ppt_x</p:attrName>
                                        </p:attrNameLst>
                                      </p:cBhvr>
                                      <p:tavLst>
                                        <p:tav tm="0">
                                          <p:val>
                                            <p:strVal val="1+#ppt_w/2"/>
                                          </p:val>
                                        </p:tav>
                                        <p:tav tm="100000">
                                          <p:val>
                                            <p:strVal val="#ppt_x"/>
                                          </p:val>
                                        </p:tav>
                                      </p:tavLst>
                                    </p:anim>
                                    <p:anim calcmode="lin" valueType="num">
                                      <p:cBhvr additive="base">
                                        <p:cTn id="58"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39" grpId="0" bldLvl="0" animBg="1"/>
      <p:bldP spid="140" grpId="0" bldLvl="0" animBg="1"/>
      <p:bldP spid="141" grpId="0" bldLvl="0" animBg="1"/>
      <p:bldP spid="142" grpId="0"/>
      <p:bldP spid="1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965"/>
            <a:ext cx="5235575" cy="398780"/>
          </a:xfrm>
          <a:prstGeom prst="rect">
            <a:avLst/>
          </a:prstGeom>
          <a:noFill/>
        </p:spPr>
        <p:txBody>
          <a:bodyPr wrap="square" rtlCol="0">
            <a:spAutoFit/>
          </a:bodyPr>
          <a:lstStyle/>
          <a:p>
            <a:r>
              <a:rPr lang="en-US" sz="2000" dirty="0">
                <a:solidFill>
                  <a:srgbClr val="10FBFE"/>
                </a:solidFill>
                <a:latin typeface="微软雅黑" panose="020B0503020204020204" charset="-122"/>
                <a:ea typeface="微软雅黑" panose="020B0503020204020204" charset="-122"/>
                <a:cs typeface="+mn-ea"/>
                <a:sym typeface="+mn-lt"/>
              </a:rPr>
              <a:t>Example</a:t>
            </a:r>
            <a:endParaRPr lang="en-US" sz="1600" b="1" dirty="0">
              <a:solidFill>
                <a:srgbClr val="10FBFE"/>
              </a:solidFill>
              <a:latin typeface="微软雅黑" panose="020B0503020204020204" charset="-122"/>
              <a:ea typeface="微软雅黑" panose="020B0503020204020204" charset="-122"/>
              <a:sym typeface="+mn-ea"/>
            </a:endParaRPr>
          </a:p>
        </p:txBody>
      </p:sp>
      <p:sp>
        <p:nvSpPr>
          <p:cNvPr id="23561" name="矩形 34"/>
          <p:cNvSpPr>
            <a:spLocks noChangeArrowheads="1"/>
          </p:cNvSpPr>
          <p:nvPr/>
        </p:nvSpPr>
        <p:spPr bwMode="auto">
          <a:xfrm>
            <a:off x="3970020" y="2771775"/>
            <a:ext cx="3896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Methods1  75  62 71 58 73</a:t>
            </a:r>
            <a:endParaRPr lang="zh-CN" altLang="en-US" b="1">
              <a:solidFill>
                <a:srgbClr val="10FBFE"/>
              </a:solidFill>
              <a:latin typeface="微软雅黑" panose="020B0503020204020204" charset="-122"/>
              <a:ea typeface="微软雅黑" panose="020B0503020204020204" charset="-122"/>
              <a:sym typeface="+mn-ea"/>
            </a:endParaRPr>
          </a:p>
        </p:txBody>
      </p:sp>
      <p:sp>
        <p:nvSpPr>
          <p:cNvPr id="7" name="矩形 36"/>
          <p:cNvSpPr>
            <a:spLocks noChangeArrowheads="1"/>
          </p:cNvSpPr>
          <p:nvPr/>
        </p:nvSpPr>
        <p:spPr bwMode="auto">
          <a:xfrm>
            <a:off x="1013460" y="913765"/>
            <a:ext cx="713295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dirty="0">
                <a:solidFill>
                  <a:srgbClr val="10FBFE"/>
                </a:solidFill>
                <a:latin typeface="微软雅黑" panose="020B0503020204020204" charset="-122"/>
                <a:ea typeface="微软雅黑" panose="020B0503020204020204" charset="-122"/>
                <a:cs typeface="+mn-ea"/>
                <a:sym typeface="+mn-lt"/>
              </a:rPr>
              <a:t>the teacher wanted to check the effect of three different teaching methods. 15 students with the same level were randomly selected and divided into three groups, 5 students in each group. Each group was taught in one way</a:t>
            </a:r>
            <a:endParaRPr dirty="0">
              <a:solidFill>
                <a:srgbClr val="10FBFE"/>
              </a:solidFill>
              <a:latin typeface="微软雅黑" panose="020B0503020204020204" charset="-122"/>
              <a:ea typeface="微软雅黑" panose="020B0503020204020204" charset="-122"/>
              <a:cs typeface="+mn-ea"/>
              <a:sym typeface="+mn-lt"/>
            </a:endParaRPr>
          </a:p>
        </p:txBody>
      </p:sp>
      <p:sp>
        <p:nvSpPr>
          <p:cNvPr id="8" name="矩形 34"/>
          <p:cNvSpPr>
            <a:spLocks noChangeArrowheads="1"/>
          </p:cNvSpPr>
          <p:nvPr/>
        </p:nvSpPr>
        <p:spPr bwMode="auto">
          <a:xfrm>
            <a:off x="3970020" y="3244850"/>
            <a:ext cx="3896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Methods</a:t>
            </a:r>
            <a:r>
              <a:rPr lang="en-US" altLang="zh-CN" b="1">
                <a:solidFill>
                  <a:srgbClr val="10FBFE"/>
                </a:solidFill>
                <a:latin typeface="微软雅黑" panose="020B0503020204020204" charset="-122"/>
                <a:ea typeface="微软雅黑" panose="020B0503020204020204" charset="-122"/>
                <a:sym typeface="+mn-ea"/>
              </a:rPr>
              <a:t>2</a:t>
            </a:r>
            <a:r>
              <a:rPr lang="zh-CN" altLang="en-US" b="1">
                <a:solidFill>
                  <a:srgbClr val="10FBFE"/>
                </a:solidFill>
                <a:latin typeface="微软雅黑" panose="020B0503020204020204" charset="-122"/>
                <a:ea typeface="微软雅黑" panose="020B0503020204020204" charset="-122"/>
                <a:sym typeface="+mn-ea"/>
              </a:rPr>
              <a:t>  </a:t>
            </a:r>
            <a:r>
              <a:rPr lang="en-US" altLang="zh-CN" b="1">
                <a:solidFill>
                  <a:srgbClr val="10FBFE"/>
                </a:solidFill>
                <a:latin typeface="微软雅黑" panose="020B0503020204020204" charset="-122"/>
                <a:ea typeface="微软雅黑" panose="020B0503020204020204" charset="-122"/>
                <a:sym typeface="+mn-ea"/>
              </a:rPr>
              <a:t>81  85 68 92 90</a:t>
            </a:r>
            <a:endParaRPr lang="en-US" altLang="zh-CN" b="1">
              <a:solidFill>
                <a:srgbClr val="10FBFE"/>
              </a:solidFill>
              <a:latin typeface="微软雅黑" panose="020B0503020204020204" charset="-122"/>
              <a:ea typeface="微软雅黑" panose="020B0503020204020204" charset="-122"/>
              <a:sym typeface="+mn-ea"/>
            </a:endParaRPr>
          </a:p>
        </p:txBody>
      </p:sp>
      <p:sp>
        <p:nvSpPr>
          <p:cNvPr id="9" name="矩形 34"/>
          <p:cNvSpPr>
            <a:spLocks noChangeArrowheads="1"/>
          </p:cNvSpPr>
          <p:nvPr/>
        </p:nvSpPr>
        <p:spPr bwMode="auto">
          <a:xfrm>
            <a:off x="3970020" y="3613150"/>
            <a:ext cx="4054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Methods</a:t>
            </a:r>
            <a:r>
              <a:rPr lang="en-US" altLang="zh-CN" b="1">
                <a:solidFill>
                  <a:srgbClr val="10FBFE"/>
                </a:solidFill>
                <a:latin typeface="微软雅黑" panose="020B0503020204020204" charset="-122"/>
                <a:ea typeface="微软雅黑" panose="020B0503020204020204" charset="-122"/>
                <a:sym typeface="+mn-ea"/>
              </a:rPr>
              <a:t>3</a:t>
            </a:r>
            <a:r>
              <a:rPr lang="zh-CN" altLang="en-US" b="1">
                <a:solidFill>
                  <a:srgbClr val="10FBFE"/>
                </a:solidFill>
                <a:latin typeface="微软雅黑" panose="020B0503020204020204" charset="-122"/>
                <a:ea typeface="微软雅黑" panose="020B0503020204020204" charset="-122"/>
                <a:sym typeface="+mn-ea"/>
              </a:rPr>
              <a:t>  </a:t>
            </a:r>
            <a:r>
              <a:rPr lang="en-US" altLang="zh-CN" b="1">
                <a:solidFill>
                  <a:srgbClr val="10FBFE"/>
                </a:solidFill>
                <a:latin typeface="微软雅黑" panose="020B0503020204020204" charset="-122"/>
                <a:ea typeface="微软雅黑" panose="020B0503020204020204" charset="-122"/>
                <a:sym typeface="+mn-ea"/>
              </a:rPr>
              <a:t>73  79 60 75 81</a:t>
            </a:r>
            <a:endParaRPr lang="en-US" altLang="zh-CN" b="1">
              <a:solidFill>
                <a:srgbClr val="10FBFE"/>
              </a:solidFill>
              <a:latin typeface="微软雅黑" panose="020B0503020204020204" charset="-122"/>
              <a:ea typeface="微软雅黑" panose="020B0503020204020204" charset="-122"/>
              <a:sym typeface="+mn-ea"/>
            </a:endParaRPr>
          </a:p>
        </p:txBody>
      </p:sp>
      <p:sp>
        <p:nvSpPr>
          <p:cNvPr id="10" name="矩形 34"/>
          <p:cNvSpPr>
            <a:spLocks noChangeArrowheads="1"/>
          </p:cNvSpPr>
          <p:nvPr/>
        </p:nvSpPr>
        <p:spPr bwMode="auto">
          <a:xfrm>
            <a:off x="960755" y="4585970"/>
            <a:ext cx="52120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sz="1600" b="1">
                <a:solidFill>
                  <a:srgbClr val="10FBFE"/>
                </a:solidFill>
                <a:latin typeface="微软雅黑" panose="020B0503020204020204" charset="-122"/>
                <a:ea typeface="微软雅黑" panose="020B0503020204020204" charset="-122"/>
                <a:sym typeface="+mn-ea"/>
              </a:rPr>
              <a:t>x=[75 62 71 58 73 81 85 68 92 90 73 79 60 75 81]</a:t>
            </a:r>
            <a:endParaRPr lang="en-US" altLang="zh-CN" sz="1600" b="1">
              <a:solidFill>
                <a:srgbClr val="10FBFE"/>
              </a:solidFill>
              <a:latin typeface="微软雅黑" panose="020B0503020204020204" charset="-122"/>
              <a:ea typeface="微软雅黑" panose="020B0503020204020204" charset="-122"/>
              <a:sym typeface="+mn-ea"/>
            </a:endParaRPr>
          </a:p>
          <a:p>
            <a:pPr algn="l" eaLnBrk="1" hangingPunct="1"/>
            <a:r>
              <a:rPr lang="en-US" altLang="zh-CN" sz="1600" b="1">
                <a:solidFill>
                  <a:srgbClr val="10FBFE"/>
                </a:solidFill>
                <a:latin typeface="微软雅黑" panose="020B0503020204020204" charset="-122"/>
                <a:ea typeface="微软雅黑" panose="020B0503020204020204" charset="-122"/>
                <a:sym typeface="+mn-ea"/>
              </a:rPr>
              <a:t>g=[1 1 1 1 1 2 2 2 2 2 3 3 3 3 3]</a:t>
            </a:r>
            <a:endParaRPr lang="en-US" altLang="zh-CN" sz="1600" b="1">
              <a:solidFill>
                <a:srgbClr val="10FBFE"/>
              </a:solidFill>
              <a:latin typeface="微软雅黑" panose="020B0503020204020204" charset="-122"/>
              <a:ea typeface="微软雅黑" panose="020B0503020204020204" charset="-122"/>
              <a:sym typeface="+mn-ea"/>
            </a:endParaRPr>
          </a:p>
          <a:p>
            <a:pPr algn="l" eaLnBrk="1" hangingPunct="1"/>
            <a:r>
              <a:rPr lang="en-US" altLang="zh-CN" sz="1600" b="1">
                <a:solidFill>
                  <a:srgbClr val="10FBFE"/>
                </a:solidFill>
                <a:latin typeface="微软雅黑" panose="020B0503020204020204" charset="-122"/>
                <a:ea typeface="微软雅黑" panose="020B0503020204020204" charset="-122"/>
                <a:sym typeface="+mn-ea"/>
              </a:rPr>
              <a:t>p=anoval(x,g)</a:t>
            </a:r>
            <a:endParaRPr lang="en-US" altLang="zh-CN" sz="1600" b="1">
              <a:solidFill>
                <a:srgbClr val="10FBFE"/>
              </a:solidFill>
              <a:latin typeface="微软雅黑" panose="020B0503020204020204" charset="-122"/>
              <a:ea typeface="微软雅黑" panose="020B0503020204020204" charset="-122"/>
              <a:sym typeface="+mn-ea"/>
            </a:endParaRPr>
          </a:p>
        </p:txBody>
      </p:sp>
      <p:sp>
        <p:nvSpPr>
          <p:cNvPr id="11" name="矩形 34"/>
          <p:cNvSpPr>
            <a:spLocks noChangeArrowheads="1"/>
          </p:cNvSpPr>
          <p:nvPr/>
        </p:nvSpPr>
        <p:spPr bwMode="auto">
          <a:xfrm>
            <a:off x="7866380" y="2989580"/>
            <a:ext cx="478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a:solidFill>
                  <a:srgbClr val="10FBFE"/>
                </a:solidFill>
                <a:latin typeface="微软雅黑" panose="020B0503020204020204" charset="-122"/>
                <a:ea typeface="微软雅黑" panose="020B0503020204020204" charset="-122"/>
                <a:sym typeface="+mn-ea"/>
              </a:rPr>
              <a:t>MATLAB  format</a:t>
            </a:r>
            <a:endParaRPr lang="en-US" altLang="zh-CN" b="1">
              <a:solidFill>
                <a:srgbClr val="10FBFE"/>
              </a:solidFill>
              <a:latin typeface="微软雅黑" panose="020B0503020204020204" charset="-122"/>
              <a:ea typeface="微软雅黑" panose="020B0503020204020204" charset="-122"/>
              <a:sym typeface="+mn-ea"/>
            </a:endParaRPr>
          </a:p>
        </p:txBody>
      </p:sp>
      <p:cxnSp>
        <p:nvCxnSpPr>
          <p:cNvPr id="12" name="直接连接符 11"/>
          <p:cNvCxnSpPr/>
          <p:nvPr/>
        </p:nvCxnSpPr>
        <p:spPr>
          <a:xfrm flipH="1">
            <a:off x="7405370" y="2670810"/>
            <a:ext cx="11430" cy="3674745"/>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4" name="矩形 34"/>
          <p:cNvSpPr>
            <a:spLocks noChangeArrowheads="1"/>
          </p:cNvSpPr>
          <p:nvPr/>
        </p:nvSpPr>
        <p:spPr bwMode="auto">
          <a:xfrm>
            <a:off x="7866380" y="3357880"/>
            <a:ext cx="478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a:solidFill>
                  <a:srgbClr val="10FBFE"/>
                </a:solidFill>
                <a:latin typeface="微软雅黑" panose="020B0503020204020204" charset="-122"/>
                <a:ea typeface="微软雅黑" panose="020B0503020204020204" charset="-122"/>
                <a:sym typeface="+mn-ea"/>
              </a:rPr>
              <a:t>p=anova1(x,g)</a:t>
            </a:r>
            <a:endParaRPr lang="en-US" altLang="zh-CN" b="1">
              <a:solidFill>
                <a:srgbClr val="10FBFE"/>
              </a:solidFill>
              <a:latin typeface="微软雅黑" panose="020B0503020204020204" charset="-122"/>
              <a:ea typeface="微软雅黑" panose="020B0503020204020204" charset="-122"/>
              <a:sym typeface="+mn-ea"/>
            </a:endParaRPr>
          </a:p>
        </p:txBody>
      </p:sp>
      <p:sp>
        <p:nvSpPr>
          <p:cNvPr id="141" name="任意多边形 140"/>
          <p:cNvSpPr/>
          <p:nvPr/>
        </p:nvSpPr>
        <p:spPr>
          <a:xfrm flipH="1">
            <a:off x="7637780" y="3613150"/>
            <a:ext cx="1691640" cy="180340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p>
            <a:pPr algn="ctr"/>
            <a:endParaRPr lang="en-US" altLang="zh-CN"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9439910" y="3613150"/>
            <a:ext cx="2665095" cy="156781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7" name="矩形 34"/>
          <p:cNvSpPr>
            <a:spLocks noChangeArrowheads="1"/>
          </p:cNvSpPr>
          <p:nvPr/>
        </p:nvSpPr>
        <p:spPr bwMode="auto">
          <a:xfrm flipH="1">
            <a:off x="9691370" y="3981450"/>
            <a:ext cx="276415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b="1">
                <a:solidFill>
                  <a:srgbClr val="10FBFE"/>
                </a:solidFill>
                <a:latin typeface="微软雅黑" panose="020B0503020204020204" charset="-122"/>
                <a:ea typeface="微软雅黑" panose="020B0503020204020204" charset="-122"/>
                <a:sym typeface="+mn-ea"/>
              </a:rPr>
              <a:t>Variance analysis is performed on two or more sets of data indexed by vector g</a:t>
            </a:r>
            <a:endParaRPr b="1">
              <a:solidFill>
                <a:srgbClr val="10FBFE"/>
              </a:solidFill>
              <a:latin typeface="微软雅黑" panose="020B0503020204020204" charset="-122"/>
              <a:ea typeface="微软雅黑" panose="020B0503020204020204" charset="-122"/>
              <a:sym typeface="+mn-ea"/>
            </a:endParaRPr>
          </a:p>
        </p:txBody>
      </p:sp>
      <p:sp>
        <p:nvSpPr>
          <p:cNvPr id="18" name="矩形 34"/>
          <p:cNvSpPr>
            <a:spLocks noChangeArrowheads="1"/>
          </p:cNvSpPr>
          <p:nvPr/>
        </p:nvSpPr>
        <p:spPr bwMode="auto">
          <a:xfrm>
            <a:off x="7416800" y="4494530"/>
            <a:ext cx="40544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b="1">
                <a:solidFill>
                  <a:srgbClr val="10FBFE"/>
                </a:solidFill>
                <a:latin typeface="微软雅黑" panose="020B0503020204020204" charset="-122"/>
                <a:ea typeface="微软雅黑" panose="020B0503020204020204" charset="-122"/>
                <a:sym typeface="+mn-ea"/>
              </a:rPr>
              <a:t>A function of f</a:t>
            </a:r>
            <a:endParaRPr b="1">
              <a:solidFill>
                <a:srgbClr val="10FBFE"/>
              </a:solidFill>
              <a:latin typeface="微软雅黑" panose="020B0503020204020204" charset="-122"/>
              <a:ea typeface="微软雅黑" panose="020B0503020204020204" charset="-122"/>
              <a:sym typeface="+mn-ea"/>
            </a:endParaRPr>
          </a:p>
          <a:p>
            <a:pPr algn="l" eaLnBrk="1" hangingPunct="1"/>
            <a:r>
              <a:rPr lang="en-US" b="1">
                <a:solidFill>
                  <a:srgbClr val="10FBFE"/>
                </a:solidFill>
                <a:latin typeface="微软雅黑" panose="020B0503020204020204" charset="-122"/>
                <a:ea typeface="微软雅黑" panose="020B0503020204020204" charset="-122"/>
                <a:sym typeface="+mn-ea"/>
              </a:rPr>
              <a:t>when p&gt;a,</a:t>
            </a:r>
            <a:endParaRPr lang="en-US" b="1">
              <a:solidFill>
                <a:srgbClr val="10FBFE"/>
              </a:solidFill>
              <a:latin typeface="微软雅黑" panose="020B0503020204020204" charset="-122"/>
              <a:ea typeface="微软雅黑" panose="020B0503020204020204" charset="-122"/>
              <a:sym typeface="+mn-ea"/>
            </a:endParaRPr>
          </a:p>
          <a:p>
            <a:pPr algn="l" eaLnBrk="1" hangingPunct="1"/>
            <a:r>
              <a:rPr lang="en-US" b="1">
                <a:solidFill>
                  <a:srgbClr val="10FBFE"/>
                </a:solidFill>
                <a:latin typeface="微软雅黑" panose="020B0503020204020204" charset="-122"/>
                <a:ea typeface="微软雅黑" panose="020B0503020204020204" charset="-122"/>
                <a:sym typeface="+mn-ea"/>
              </a:rPr>
              <a:t>accept H0</a:t>
            </a:r>
            <a:endParaRPr lang="en-US" b="1">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3561"/>
                                        </p:tgtEl>
                                        <p:attrNameLst>
                                          <p:attrName>style.visibility</p:attrName>
                                        </p:attrNameLst>
                                      </p:cBhvr>
                                      <p:to>
                                        <p:strVal val="visible"/>
                                      </p:to>
                                    </p:set>
                                    <p:animEffect transition="in" filter="wipe(left)">
                                      <p:cBhvr>
                                        <p:cTn id="17" dur="500"/>
                                        <p:tgtEl>
                                          <p:spTgt spid="23561"/>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p:tgtEl>
                                          <p:spTgt spid="7"/>
                                        </p:tgtEl>
                                        <p:attrNameLst>
                                          <p:attrName>ppt_y</p:attrName>
                                        </p:attrNameLst>
                                      </p:cBhvr>
                                      <p:tavLst>
                                        <p:tav tm="0">
                                          <p:val>
                                            <p:strVal val="#ppt_y+#ppt_h*1.125000"/>
                                          </p:val>
                                        </p:tav>
                                        <p:tav tm="100000">
                                          <p:val>
                                            <p:strVal val="#ppt_y"/>
                                          </p:val>
                                        </p:tav>
                                      </p:tavLst>
                                    </p:anim>
                                    <p:animEffect transition="in" filter="wipe(up)">
                                      <p:cBhvr>
                                        <p:cTn id="22" dur="500"/>
                                        <p:tgtEl>
                                          <p:spTgt spid="7"/>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141"/>
                                        </p:tgtEl>
                                        <p:attrNameLst>
                                          <p:attrName>style.visibility</p:attrName>
                                        </p:attrNameLst>
                                      </p:cBhvr>
                                      <p:to>
                                        <p:strVal val="visible"/>
                                      </p:to>
                                    </p:set>
                                    <p:animEffect transition="in" filter="wipe(right)">
                                      <p:cBhvr>
                                        <p:cTn id="50" dur="500"/>
                                        <p:tgtEl>
                                          <p:spTgt spid="141"/>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wipe(left)">
                                      <p:cBhvr>
                                        <p:cTn id="54" dur="500"/>
                                        <p:tgtEl>
                                          <p:spTgt spid="140"/>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7" grpId="0"/>
      <p:bldP spid="8" grpId="0"/>
      <p:bldP spid="9" grpId="0"/>
      <p:bldP spid="10" grpId="0"/>
      <p:bldP spid="11" grpId="0"/>
      <p:bldP spid="14" grpId="0"/>
      <p:bldP spid="141" grpId="0" bldLvl="0" animBg="1"/>
      <p:bldP spid="140" grpId="0" bldLvl="0" animBg="1"/>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0795" y="-3175"/>
            <a:ext cx="12232640" cy="6772910"/>
          </a:xfrm>
          <a:prstGeom prst="rect">
            <a:avLst/>
          </a:prstGeom>
        </p:spPr>
      </p:pic>
    </p:spTree>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263"/>
          <p:cNvSpPr txBox="1"/>
          <p:nvPr/>
        </p:nvSpPr>
        <p:spPr>
          <a:xfrm>
            <a:off x="1409700" y="481330"/>
            <a:ext cx="5738495" cy="521970"/>
          </a:xfrm>
          <a:prstGeom prst="rect">
            <a:avLst/>
          </a:prstGeom>
          <a:noFill/>
        </p:spPr>
        <p:txBody>
          <a:bodyPr wrap="square" rtlCol="0">
            <a:spAutoFit/>
          </a:bodyPr>
          <a:lstStyle/>
          <a:p>
            <a:r>
              <a:rPr sz="2800">
                <a:solidFill>
                  <a:srgbClr val="10FBFE"/>
                </a:solidFill>
                <a:latin typeface="微软雅黑" panose="020B0503020204020204" charset="-122"/>
                <a:ea typeface="微软雅黑" panose="020B0503020204020204" charset="-122"/>
              </a:rPr>
              <a:t>contents of regression analysis</a:t>
            </a:r>
            <a:endParaRPr sz="2800">
              <a:solidFill>
                <a:srgbClr val="10FBFE"/>
              </a:solidFill>
              <a:latin typeface="微软雅黑" panose="020B0503020204020204" charset="-122"/>
              <a:ea typeface="微软雅黑" panose="020B0503020204020204" charset="-122"/>
            </a:endParaRPr>
          </a:p>
        </p:txBody>
      </p:sp>
      <p:grpSp>
        <p:nvGrpSpPr>
          <p:cNvPr id="19463" name="组合 82"/>
          <p:cNvGrpSpPr/>
          <p:nvPr/>
        </p:nvGrpSpPr>
        <p:grpSpPr bwMode="auto">
          <a:xfrm>
            <a:off x="277495" y="319754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endParaRPr lang="en-US" altLang="zh-CN" sz="2400" b="1">
                <a:solidFill>
                  <a:srgbClr val="6AE7FF"/>
                </a:solidFill>
                <a:latin typeface="微软雅黑" panose="020B0503020204020204" charset="-122"/>
                <a:ea typeface="微软雅黑" panose="020B0503020204020204" charset="-122"/>
              </a:endParaRPr>
            </a:p>
          </p:txBody>
        </p:sp>
      </p:grpSp>
      <p:grpSp>
        <p:nvGrpSpPr>
          <p:cNvPr id="19464" name="组合 86"/>
          <p:cNvGrpSpPr/>
          <p:nvPr/>
        </p:nvGrpSpPr>
        <p:grpSpPr bwMode="auto">
          <a:xfrm>
            <a:off x="3504883" y="319436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endParaRPr lang="en-US" altLang="zh-CN" sz="2400" b="1">
                <a:solidFill>
                  <a:srgbClr val="6AE7FF"/>
                </a:solidFill>
                <a:latin typeface="微软雅黑" panose="020B0503020204020204" charset="-122"/>
                <a:ea typeface="微软雅黑" panose="020B0503020204020204" charset="-122"/>
              </a:endParaRPr>
            </a:p>
          </p:txBody>
        </p:sp>
      </p:grpSp>
      <p:grpSp>
        <p:nvGrpSpPr>
          <p:cNvPr id="19465" name="组合 90"/>
          <p:cNvGrpSpPr/>
          <p:nvPr/>
        </p:nvGrpSpPr>
        <p:grpSpPr bwMode="auto">
          <a:xfrm>
            <a:off x="6447790" y="3007043"/>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endParaRPr lang="en-US" altLang="zh-CN" sz="2400" b="1">
                <a:solidFill>
                  <a:srgbClr val="6AE7FF"/>
                </a:solidFill>
                <a:latin typeface="微软雅黑" panose="020B0503020204020204" charset="-122"/>
                <a:ea typeface="微软雅黑" panose="020B0503020204020204" charset="-122"/>
              </a:endParaRPr>
            </a:p>
          </p:txBody>
        </p:sp>
      </p:grpSp>
      <p:grpSp>
        <p:nvGrpSpPr>
          <p:cNvPr id="19466" name="组合 94"/>
          <p:cNvGrpSpPr/>
          <p:nvPr/>
        </p:nvGrpSpPr>
        <p:grpSpPr bwMode="auto">
          <a:xfrm>
            <a:off x="9565323" y="318547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90%</a:t>
              </a:r>
              <a:endParaRPr lang="en-US" altLang="zh-CN" sz="2400" b="1">
                <a:solidFill>
                  <a:srgbClr val="6AE7FF"/>
                </a:solidFill>
                <a:latin typeface="微软雅黑" panose="020B0503020204020204" charset="-122"/>
                <a:ea typeface="微软雅黑" panose="020B0503020204020204" charset="-122"/>
              </a:endParaRPr>
            </a:p>
          </p:txBody>
        </p:sp>
      </p:grpSp>
      <p:sp>
        <p:nvSpPr>
          <p:cNvPr id="19467" name="文本框 1"/>
          <p:cNvSpPr txBox="1">
            <a:spLocks noChangeArrowheads="1"/>
          </p:cNvSpPr>
          <p:nvPr/>
        </p:nvSpPr>
        <p:spPr bwMode="auto">
          <a:xfrm>
            <a:off x="22860" y="4903470"/>
            <a:ext cx="243522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Fitting: </a:t>
            </a:r>
            <a:r>
              <a:rPr lang="zh-CN" altLang="en-US" sz="1400" dirty="0">
                <a:solidFill>
                  <a:srgbClr val="10FBFE"/>
                </a:solidFill>
                <a:latin typeface="微软雅黑" panose="020B0503020204020204" charset="-122"/>
                <a:ea typeface="微软雅黑" panose="020B0503020204020204" charset="-122"/>
                <a:cs typeface="+mn-ea"/>
                <a:sym typeface="+mn-lt"/>
              </a:rPr>
              <a:t>establish </a:t>
            </a:r>
            <a:r>
              <a:rPr lang="zh-CN" altLang="en-US" sz="1600" dirty="0">
                <a:solidFill>
                  <a:srgbClr val="10FBFE"/>
                </a:solidFill>
                <a:latin typeface="微软雅黑" panose="020B0503020204020204" charset="-122"/>
                <a:ea typeface="微软雅黑" panose="020B0503020204020204" charset="-122"/>
                <a:cs typeface="+mn-ea"/>
                <a:sym typeface="+mn-lt"/>
              </a:rPr>
              <a:t>the functional relationship between dependent variables and independent variables</a:t>
            </a:r>
            <a:endParaRPr lang="zh-CN" altLang="en-US" sz="1600" dirty="0">
              <a:solidFill>
                <a:srgbClr val="10FBFE"/>
              </a:solidFill>
              <a:latin typeface="微软雅黑" panose="020B0503020204020204" charset="-122"/>
              <a:ea typeface="微软雅黑" panose="020B0503020204020204" charset="-122"/>
              <a:cs typeface="+mn-ea"/>
              <a:sym typeface="+mn-lt"/>
            </a:endParaRPr>
          </a:p>
        </p:txBody>
      </p:sp>
      <p:sp>
        <p:nvSpPr>
          <p:cNvPr id="19468" name="文本框 103"/>
          <p:cNvSpPr txBox="1">
            <a:spLocks noChangeArrowheads="1"/>
          </p:cNvSpPr>
          <p:nvPr/>
        </p:nvSpPr>
        <p:spPr bwMode="auto">
          <a:xfrm>
            <a:off x="3221673" y="4920933"/>
            <a:ext cx="243522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400" dirty="0">
                <a:solidFill>
                  <a:srgbClr val="10FBFE"/>
                </a:solidFill>
                <a:latin typeface="微软雅黑" panose="020B0503020204020204" charset="-122"/>
                <a:ea typeface="微软雅黑" panose="020B0503020204020204" charset="-122"/>
                <a:cs typeface="+mn-ea"/>
                <a:sym typeface="+mn-lt"/>
              </a:rPr>
              <a:t>variable selection: determine which variables have an impact on dependent variables in a batch of independent variables;</a:t>
            </a:r>
            <a:endParaRPr lang="zh-CN" altLang="en-US" sz="1400" dirty="0">
              <a:solidFill>
                <a:srgbClr val="10FBFE"/>
              </a:solidFill>
              <a:latin typeface="微软雅黑" panose="020B0503020204020204" charset="-122"/>
              <a:ea typeface="微软雅黑" panose="020B0503020204020204" charset="-122"/>
              <a:cs typeface="+mn-ea"/>
              <a:sym typeface="+mn-lt"/>
            </a:endParaRPr>
          </a:p>
        </p:txBody>
      </p:sp>
      <p:sp>
        <p:nvSpPr>
          <p:cNvPr id="19469" name="文本框 104"/>
          <p:cNvSpPr txBox="1">
            <a:spLocks noChangeArrowheads="1"/>
          </p:cNvSpPr>
          <p:nvPr/>
        </p:nvSpPr>
        <p:spPr bwMode="auto">
          <a:xfrm>
            <a:off x="6292850" y="4551680"/>
            <a:ext cx="228155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 </a:t>
            </a:r>
            <a:r>
              <a:rPr lang="zh-CN" altLang="en-US" sz="1400" dirty="0">
                <a:solidFill>
                  <a:srgbClr val="10FBFE"/>
                </a:solidFill>
                <a:latin typeface="微软雅黑" panose="020B0503020204020204" charset="-122"/>
                <a:ea typeface="微软雅黑" panose="020B0503020204020204" charset="-122"/>
                <a:cs typeface="+mn-ea"/>
                <a:sym typeface="+mn-lt"/>
              </a:rPr>
              <a:t>estimation and test: estimated unknown parameters in the regression model and inferred the assumptions proposed by the model;</a:t>
            </a:r>
            <a:endParaRPr lang="zh-CN" altLang="en-US" sz="1400" dirty="0">
              <a:solidFill>
                <a:srgbClr val="10FBFE"/>
              </a:solidFill>
              <a:latin typeface="微软雅黑" panose="020B0503020204020204" charset="-122"/>
              <a:ea typeface="微软雅黑" panose="020B0503020204020204" charset="-122"/>
              <a:cs typeface="+mn-ea"/>
              <a:sym typeface="+mn-lt"/>
            </a:endParaRPr>
          </a:p>
        </p:txBody>
      </p:sp>
      <p:sp>
        <p:nvSpPr>
          <p:cNvPr id="19470" name="文本框 105"/>
          <p:cNvSpPr txBox="1">
            <a:spLocks noChangeArrowheads="1"/>
          </p:cNvSpPr>
          <p:nvPr/>
        </p:nvSpPr>
        <p:spPr bwMode="auto">
          <a:xfrm>
            <a:off x="9159240" y="4730115"/>
            <a:ext cx="23590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 </a:t>
            </a:r>
            <a:r>
              <a:rPr lang="zh-CN" altLang="en-US" sz="1400" dirty="0">
                <a:solidFill>
                  <a:srgbClr val="10FBFE"/>
                </a:solidFill>
                <a:latin typeface="微软雅黑" panose="020B0503020204020204" charset="-122"/>
                <a:ea typeface="微软雅黑" panose="020B0503020204020204" charset="-122"/>
                <a:cs typeface="+mn-ea"/>
                <a:sym typeface="+mn-lt"/>
              </a:rPr>
              <a:t>prediction: based on the observed data, the value of the dependent variable on the unobserved independent variable is predicted.</a:t>
            </a:r>
            <a:endParaRPr lang="zh-CN" altLang="en-US" sz="1400" dirty="0">
              <a:solidFill>
                <a:srgbClr val="10FBFE"/>
              </a:solidFill>
              <a:latin typeface="微软雅黑" panose="020B0503020204020204" charset="-122"/>
              <a:ea typeface="微软雅黑" panose="020B0503020204020204" charset="-122"/>
              <a:cs typeface="+mn-ea"/>
              <a:sym typeface="+mn-lt"/>
            </a:endParaRPr>
          </a:p>
        </p:txBody>
      </p:sp>
      <p:sp>
        <p:nvSpPr>
          <p:cNvPr id="5" name="文本框 4"/>
          <p:cNvSpPr txBox="1"/>
          <p:nvPr/>
        </p:nvSpPr>
        <p:spPr>
          <a:xfrm>
            <a:off x="-103505" y="-103505"/>
            <a:ext cx="1513205" cy="1568450"/>
          </a:xfrm>
          <a:prstGeom prst="rect">
            <a:avLst/>
          </a:prstGeom>
          <a:noFill/>
        </p:spPr>
        <p:txBody>
          <a:bodyPr wrap="square" rtlCol="0">
            <a:spAutoFit/>
          </a:bodyPr>
          <a:p>
            <a:pPr algn="r"/>
            <a:r>
              <a:rPr lang="en-US" altLang="zh-CN" sz="9600">
                <a:solidFill>
                  <a:srgbClr val="6AE7FF"/>
                </a:solidFill>
              </a:rPr>
              <a:t>04</a:t>
            </a:r>
            <a:endParaRPr lang="en-US" altLang="zh-CN" sz="9600">
              <a:solidFill>
                <a:srgbClr val="6AE7FF"/>
              </a:solidFill>
            </a:endParaRPr>
          </a:p>
        </p:txBody>
      </p:sp>
      <p:sp>
        <p:nvSpPr>
          <p:cNvPr id="30836" name="TextBox 35"/>
          <p:cNvSpPr txBox="1">
            <a:spLocks noChangeArrowheads="1"/>
          </p:cNvSpPr>
          <p:nvPr/>
        </p:nvSpPr>
        <p:spPr bwMode="auto">
          <a:xfrm>
            <a:off x="554990" y="1464945"/>
            <a:ext cx="725360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dirty="0">
                <a:solidFill>
                  <a:srgbClr val="10FBFE"/>
                </a:solidFill>
                <a:latin typeface="微软雅黑" panose="020B0503020204020204" charset="-122"/>
                <a:ea typeface="微软雅黑" panose="020B0503020204020204" charset="-122"/>
                <a:cs typeface="+mn-ea"/>
                <a:sym typeface="+mn-lt"/>
              </a:rPr>
              <a:t>Regression analysis: a statistical method to study the relationship between variables</a:t>
            </a:r>
            <a:endParaRPr dirty="0">
              <a:solidFill>
                <a:srgbClr val="10FBFE"/>
              </a:solidFill>
              <a:latin typeface="微软雅黑" panose="020B0503020204020204" charset="-122"/>
              <a:ea typeface="微软雅黑" panose="020B0503020204020204" charset="-122"/>
              <a:cs typeface="+mn-ea"/>
              <a:sym typeface="+mn-lt"/>
            </a:endParaRPr>
          </a:p>
        </p:txBody>
      </p:sp>
      <p:grpSp>
        <p:nvGrpSpPr>
          <p:cNvPr id="49" name="组合 48"/>
          <p:cNvGrpSpPr/>
          <p:nvPr/>
        </p:nvGrpSpPr>
        <p:grpSpPr>
          <a:xfrm>
            <a:off x="464819" y="1367135"/>
            <a:ext cx="9582096" cy="1712913"/>
            <a:chOff x="695324" y="1564620"/>
            <a:chExt cx="9582096" cy="1712913"/>
          </a:xfrm>
        </p:grpSpPr>
        <p:sp>
          <p:nvSpPr>
            <p:cNvPr id="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p>
              <a:pPr algn="ct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wipe(left)">
                                      <p:cBhvr>
                                        <p:cTn id="7" dur="500"/>
                                        <p:tgtEl>
                                          <p:spTgt spid="264"/>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19463"/>
                                        </p:tgtEl>
                                        <p:attrNameLst>
                                          <p:attrName>style.visibility</p:attrName>
                                        </p:attrNameLst>
                                      </p:cBhvr>
                                      <p:to>
                                        <p:strVal val="visible"/>
                                      </p:to>
                                    </p:set>
                                    <p:animEffect transition="in" filter="wedge">
                                      <p:cBhvr>
                                        <p:cTn id="11" dur="500"/>
                                        <p:tgtEl>
                                          <p:spTgt spid="19463"/>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9467"/>
                                        </p:tgtEl>
                                        <p:attrNameLst>
                                          <p:attrName>style.visibility</p:attrName>
                                        </p:attrNameLst>
                                      </p:cBhvr>
                                      <p:to>
                                        <p:strVal val="visible"/>
                                      </p:to>
                                    </p:set>
                                    <p:anim calcmode="lin" valueType="num">
                                      <p:cBhvr additive="base">
                                        <p:cTn id="15" dur="500"/>
                                        <p:tgtEl>
                                          <p:spTgt spid="19467"/>
                                        </p:tgtEl>
                                        <p:attrNameLst>
                                          <p:attrName>ppt_y</p:attrName>
                                        </p:attrNameLst>
                                      </p:cBhvr>
                                      <p:tavLst>
                                        <p:tav tm="0">
                                          <p:val>
                                            <p:strVal val="#ppt_y+#ppt_h*1.125000"/>
                                          </p:val>
                                        </p:tav>
                                        <p:tav tm="100000">
                                          <p:val>
                                            <p:strVal val="#ppt_y"/>
                                          </p:val>
                                        </p:tav>
                                      </p:tavLst>
                                    </p:anim>
                                    <p:animEffect transition="in" filter="wipe(up)">
                                      <p:cBhvr>
                                        <p:cTn id="16" dur="500"/>
                                        <p:tgtEl>
                                          <p:spTgt spid="19467"/>
                                        </p:tgtEl>
                                      </p:cBhvr>
                                    </p:animEffect>
                                  </p:childTnLst>
                                </p:cTn>
                              </p:par>
                            </p:childTnLst>
                          </p:cTn>
                        </p:par>
                        <p:par>
                          <p:cTn id="17" fill="hold">
                            <p:stCondLst>
                              <p:cond delay="1500"/>
                            </p:stCondLst>
                            <p:childTnLst>
                              <p:par>
                                <p:cTn id="18" presetID="20" presetClass="entr" presetSubtype="0" fill="hold" nodeType="afterEffect">
                                  <p:stCondLst>
                                    <p:cond delay="0"/>
                                  </p:stCondLst>
                                  <p:childTnLst>
                                    <p:set>
                                      <p:cBhvr>
                                        <p:cTn id="19" dur="1" fill="hold">
                                          <p:stCondLst>
                                            <p:cond delay="0"/>
                                          </p:stCondLst>
                                        </p:cTn>
                                        <p:tgtEl>
                                          <p:spTgt spid="19464"/>
                                        </p:tgtEl>
                                        <p:attrNameLst>
                                          <p:attrName>style.visibility</p:attrName>
                                        </p:attrNameLst>
                                      </p:cBhvr>
                                      <p:to>
                                        <p:strVal val="visible"/>
                                      </p:to>
                                    </p:set>
                                    <p:animEffect transition="in" filter="wedge">
                                      <p:cBhvr>
                                        <p:cTn id="20" dur="500"/>
                                        <p:tgtEl>
                                          <p:spTgt spid="19464"/>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9468"/>
                                        </p:tgtEl>
                                        <p:attrNameLst>
                                          <p:attrName>style.visibility</p:attrName>
                                        </p:attrNameLst>
                                      </p:cBhvr>
                                      <p:to>
                                        <p:strVal val="visible"/>
                                      </p:to>
                                    </p:set>
                                    <p:anim calcmode="lin" valueType="num">
                                      <p:cBhvr additive="base">
                                        <p:cTn id="24" dur="500"/>
                                        <p:tgtEl>
                                          <p:spTgt spid="19468"/>
                                        </p:tgtEl>
                                        <p:attrNameLst>
                                          <p:attrName>ppt_y</p:attrName>
                                        </p:attrNameLst>
                                      </p:cBhvr>
                                      <p:tavLst>
                                        <p:tav tm="0">
                                          <p:val>
                                            <p:strVal val="#ppt_y+#ppt_h*1.125000"/>
                                          </p:val>
                                        </p:tav>
                                        <p:tav tm="100000">
                                          <p:val>
                                            <p:strVal val="#ppt_y"/>
                                          </p:val>
                                        </p:tav>
                                      </p:tavLst>
                                    </p:anim>
                                    <p:animEffect transition="in" filter="wipe(up)">
                                      <p:cBhvr>
                                        <p:cTn id="25" dur="500"/>
                                        <p:tgtEl>
                                          <p:spTgt spid="19468"/>
                                        </p:tgtEl>
                                      </p:cBhvr>
                                    </p:animEffect>
                                  </p:childTnLst>
                                </p:cTn>
                              </p:par>
                            </p:childTnLst>
                          </p:cTn>
                        </p:par>
                        <p:par>
                          <p:cTn id="26" fill="hold">
                            <p:stCondLst>
                              <p:cond delay="2500"/>
                            </p:stCondLst>
                            <p:childTnLst>
                              <p:par>
                                <p:cTn id="27" presetID="20" presetClass="entr" presetSubtype="0" fill="hold" nodeType="afterEffect">
                                  <p:stCondLst>
                                    <p:cond delay="0"/>
                                  </p:stCondLst>
                                  <p:childTnLst>
                                    <p:set>
                                      <p:cBhvr>
                                        <p:cTn id="28" dur="1" fill="hold">
                                          <p:stCondLst>
                                            <p:cond delay="0"/>
                                          </p:stCondLst>
                                        </p:cTn>
                                        <p:tgtEl>
                                          <p:spTgt spid="19465"/>
                                        </p:tgtEl>
                                        <p:attrNameLst>
                                          <p:attrName>style.visibility</p:attrName>
                                        </p:attrNameLst>
                                      </p:cBhvr>
                                      <p:to>
                                        <p:strVal val="visible"/>
                                      </p:to>
                                    </p:set>
                                    <p:animEffect transition="in" filter="wedge">
                                      <p:cBhvr>
                                        <p:cTn id="29" dur="500"/>
                                        <p:tgtEl>
                                          <p:spTgt spid="19465"/>
                                        </p:tgtEl>
                                      </p:cBhvr>
                                    </p:animEffect>
                                  </p:childTnLst>
                                </p:cTn>
                              </p:par>
                            </p:childTnLst>
                          </p:cTn>
                        </p:par>
                        <p:par>
                          <p:cTn id="30" fill="hold">
                            <p:stCondLst>
                              <p:cond delay="3000"/>
                            </p:stCondLst>
                            <p:childTnLst>
                              <p:par>
                                <p:cTn id="31" presetID="12" presetClass="entr" presetSubtype="4" fill="hold" grpId="0" nodeType="afterEffect">
                                  <p:stCondLst>
                                    <p:cond delay="0"/>
                                  </p:stCondLst>
                                  <p:childTnLst>
                                    <p:set>
                                      <p:cBhvr>
                                        <p:cTn id="32" dur="1" fill="hold">
                                          <p:stCondLst>
                                            <p:cond delay="0"/>
                                          </p:stCondLst>
                                        </p:cTn>
                                        <p:tgtEl>
                                          <p:spTgt spid="19469"/>
                                        </p:tgtEl>
                                        <p:attrNameLst>
                                          <p:attrName>style.visibility</p:attrName>
                                        </p:attrNameLst>
                                      </p:cBhvr>
                                      <p:to>
                                        <p:strVal val="visible"/>
                                      </p:to>
                                    </p:set>
                                    <p:anim calcmode="lin" valueType="num">
                                      <p:cBhvr additive="base">
                                        <p:cTn id="33" dur="500"/>
                                        <p:tgtEl>
                                          <p:spTgt spid="19469"/>
                                        </p:tgtEl>
                                        <p:attrNameLst>
                                          <p:attrName>ppt_y</p:attrName>
                                        </p:attrNameLst>
                                      </p:cBhvr>
                                      <p:tavLst>
                                        <p:tav tm="0">
                                          <p:val>
                                            <p:strVal val="#ppt_y+#ppt_h*1.125000"/>
                                          </p:val>
                                        </p:tav>
                                        <p:tav tm="100000">
                                          <p:val>
                                            <p:strVal val="#ppt_y"/>
                                          </p:val>
                                        </p:tav>
                                      </p:tavLst>
                                    </p:anim>
                                    <p:animEffect transition="in" filter="wipe(up)">
                                      <p:cBhvr>
                                        <p:cTn id="34" dur="500"/>
                                        <p:tgtEl>
                                          <p:spTgt spid="19469"/>
                                        </p:tgtEl>
                                      </p:cBhvr>
                                    </p:animEffect>
                                  </p:childTnLst>
                                </p:cTn>
                              </p:par>
                            </p:childTnLst>
                          </p:cTn>
                        </p:par>
                        <p:par>
                          <p:cTn id="35" fill="hold">
                            <p:stCondLst>
                              <p:cond delay="3500"/>
                            </p:stCondLst>
                            <p:childTnLst>
                              <p:par>
                                <p:cTn id="36" presetID="20" presetClass="entr" presetSubtype="0" fill="hold" nodeType="afterEffect">
                                  <p:stCondLst>
                                    <p:cond delay="0"/>
                                  </p:stCondLst>
                                  <p:childTnLst>
                                    <p:set>
                                      <p:cBhvr>
                                        <p:cTn id="37" dur="1" fill="hold">
                                          <p:stCondLst>
                                            <p:cond delay="0"/>
                                          </p:stCondLst>
                                        </p:cTn>
                                        <p:tgtEl>
                                          <p:spTgt spid="19466"/>
                                        </p:tgtEl>
                                        <p:attrNameLst>
                                          <p:attrName>style.visibility</p:attrName>
                                        </p:attrNameLst>
                                      </p:cBhvr>
                                      <p:to>
                                        <p:strVal val="visible"/>
                                      </p:to>
                                    </p:set>
                                    <p:animEffect transition="in" filter="wedge">
                                      <p:cBhvr>
                                        <p:cTn id="38" dur="500"/>
                                        <p:tgtEl>
                                          <p:spTgt spid="19466"/>
                                        </p:tgtEl>
                                      </p:cBhvr>
                                    </p:animEffect>
                                  </p:childTnLst>
                                </p:cTn>
                              </p:par>
                            </p:childTnLst>
                          </p:cTn>
                        </p:par>
                        <p:par>
                          <p:cTn id="39" fill="hold">
                            <p:stCondLst>
                              <p:cond delay="4000"/>
                            </p:stCondLst>
                            <p:childTnLst>
                              <p:par>
                                <p:cTn id="40" presetID="12" presetClass="entr" presetSubtype="4" fill="hold" grpId="0" nodeType="afterEffect">
                                  <p:stCondLst>
                                    <p:cond delay="0"/>
                                  </p:stCondLst>
                                  <p:childTnLst>
                                    <p:set>
                                      <p:cBhvr>
                                        <p:cTn id="41" dur="1" fill="hold">
                                          <p:stCondLst>
                                            <p:cond delay="0"/>
                                          </p:stCondLst>
                                        </p:cTn>
                                        <p:tgtEl>
                                          <p:spTgt spid="19470"/>
                                        </p:tgtEl>
                                        <p:attrNameLst>
                                          <p:attrName>style.visibility</p:attrName>
                                        </p:attrNameLst>
                                      </p:cBhvr>
                                      <p:to>
                                        <p:strVal val="visible"/>
                                      </p:to>
                                    </p:set>
                                    <p:anim calcmode="lin" valueType="num">
                                      <p:cBhvr additive="base">
                                        <p:cTn id="42" dur="500"/>
                                        <p:tgtEl>
                                          <p:spTgt spid="19470"/>
                                        </p:tgtEl>
                                        <p:attrNameLst>
                                          <p:attrName>ppt_y</p:attrName>
                                        </p:attrNameLst>
                                      </p:cBhvr>
                                      <p:tavLst>
                                        <p:tav tm="0">
                                          <p:val>
                                            <p:strVal val="#ppt_y+#ppt_h*1.125000"/>
                                          </p:val>
                                        </p:tav>
                                        <p:tav tm="100000">
                                          <p:val>
                                            <p:strVal val="#ppt_y"/>
                                          </p:val>
                                        </p:tav>
                                      </p:tavLst>
                                    </p:anim>
                                    <p:animEffect transition="in" filter="wipe(up)">
                                      <p:cBhvr>
                                        <p:cTn id="43" dur="500"/>
                                        <p:tgtEl>
                                          <p:spTgt spid="19470"/>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0836"/>
                                        </p:tgtEl>
                                        <p:attrNameLst>
                                          <p:attrName>style.visibility</p:attrName>
                                        </p:attrNameLst>
                                      </p:cBhvr>
                                      <p:to>
                                        <p:strVal val="visible"/>
                                      </p:to>
                                    </p:set>
                                    <p:animEffect transition="in" filter="wipe(left)">
                                      <p:cBhvr>
                                        <p:cTn id="52" dur="500"/>
                                        <p:tgtEl>
                                          <p:spTgt spid="30836"/>
                                        </p:tgtEl>
                                      </p:cBhvr>
                                    </p:animEffect>
                                  </p:childTnLst>
                                </p:cTn>
                              </p:par>
                            </p:childTnLst>
                          </p:cTn>
                        </p:par>
                        <p:par>
                          <p:cTn id="53" fill="hold">
                            <p:stCondLst>
                              <p:cond delay="5000"/>
                            </p:stCondLst>
                            <p:childTnLst>
                              <p:par>
                                <p:cTn id="54" presetID="2" presetClass="entr" presetSubtype="2" fill="hold" nodeType="afterEffect">
                                  <p:stCondLst>
                                    <p:cond delay="0"/>
                                  </p:stCondLst>
                                  <p:childTnLst>
                                    <p:set>
                                      <p:cBhvr>
                                        <p:cTn id="55" dur="1" fill="hold">
                                          <p:stCondLst>
                                            <p:cond delay="0"/>
                                          </p:stCondLst>
                                        </p:cTn>
                                        <p:tgtEl>
                                          <p:spTgt spid="49"/>
                                        </p:tgtEl>
                                        <p:attrNameLst>
                                          <p:attrName>style.visibility</p:attrName>
                                        </p:attrNameLst>
                                      </p:cBhvr>
                                      <p:to>
                                        <p:strVal val="visible"/>
                                      </p:to>
                                    </p:set>
                                    <p:anim calcmode="lin" valueType="num">
                                      <p:cBhvr additive="base">
                                        <p:cTn id="56" dur="500" fill="hold"/>
                                        <p:tgtEl>
                                          <p:spTgt spid="49"/>
                                        </p:tgtEl>
                                        <p:attrNameLst>
                                          <p:attrName>ppt_x</p:attrName>
                                        </p:attrNameLst>
                                      </p:cBhvr>
                                      <p:tavLst>
                                        <p:tav tm="0">
                                          <p:val>
                                            <p:strVal val="1+#ppt_w/2"/>
                                          </p:val>
                                        </p:tav>
                                        <p:tav tm="100000">
                                          <p:val>
                                            <p:strVal val="#ppt_x"/>
                                          </p:val>
                                        </p:tav>
                                      </p:tavLst>
                                    </p:anim>
                                    <p:anim calcmode="lin" valueType="num">
                                      <p:cBhvr additive="base">
                                        <p:cTn id="57"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P spid="5" grpId="0"/>
      <p:bldP spid="308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a:stretch>
            <a:fillRect/>
          </a:stretch>
        </p:blipFill>
        <p:spPr>
          <a:xfrm>
            <a:off x="-400776" y="601662"/>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endParaRPr lang="en-US" sz="6600" b="1">
              <a:solidFill>
                <a:srgbClr val="6AE7FF"/>
              </a:solidFill>
              <a:effectLst/>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9" name="矩形 358"/>
          <p:cNvSpPr/>
          <p:nvPr/>
        </p:nvSpPr>
        <p:spPr>
          <a:xfrm>
            <a:off x="329565" y="982345"/>
            <a:ext cx="12111990" cy="2768600"/>
          </a:xfrm>
          <a:prstGeom prst="rect">
            <a:avLst/>
          </a:prstGeom>
        </p:spPr>
        <p:txBody>
          <a:bodyPr wrap="square">
            <a:spAutoFit/>
          </a:bodyPr>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    basic functions of statistical toolbox establish statistical analysis tools based on Matlab numerical computing environment, which can support a wide range of statistical computing tasks and provide basic capabilities of engineering and scientific statistics.</a:t>
            </a:r>
            <a:endParaRPr sz="24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endParaRPr sz="2000" dirty="0">
              <a:solidFill>
                <a:srgbClr val="10FBFE"/>
              </a:solidFill>
              <a:latin typeface="微软雅黑" panose="020B0503020204020204" charset="-122"/>
              <a:ea typeface="微软雅黑" panose="020B0503020204020204" charset="-122"/>
              <a:cs typeface="+mn-ea"/>
              <a:sym typeface="+mn-lt"/>
            </a:endParaRPr>
          </a:p>
        </p:txBody>
      </p:sp>
      <p:sp>
        <p:nvSpPr>
          <p:cNvPr id="6" name="矩形 5"/>
          <p:cNvSpPr/>
          <p:nvPr/>
        </p:nvSpPr>
        <p:spPr>
          <a:xfrm>
            <a:off x="148590" y="3598545"/>
            <a:ext cx="12111990" cy="2861310"/>
          </a:xfrm>
          <a:prstGeom prst="rect">
            <a:avLst/>
          </a:prstGeom>
        </p:spPr>
        <p:txBody>
          <a:bodyPr wrap="square">
            <a:spAutoFit/>
          </a:bodyPr>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    probability distribution: there are 20 types of probability distribution, each of which gives 5 useful functions, namely probability density function (pd</a:t>
            </a:r>
            <a:r>
              <a:rPr lang="en-US" sz="2400" dirty="0">
                <a:solidFill>
                  <a:srgbClr val="10FBFE"/>
                </a:solidFill>
                <a:latin typeface="微软雅黑" panose="020B0503020204020204" charset="-122"/>
                <a:ea typeface="微软雅黑" panose="020B0503020204020204" charset="-122"/>
                <a:cs typeface="+mn-ea"/>
                <a:sym typeface="+mn-lt"/>
              </a:rPr>
              <a:t>f</a:t>
            </a:r>
            <a:r>
              <a:rPr sz="2400" dirty="0">
                <a:solidFill>
                  <a:srgbClr val="10FBFE"/>
                </a:solidFill>
                <a:latin typeface="微软雅黑" panose="020B0503020204020204" charset="-122"/>
                <a:ea typeface="微软雅黑" panose="020B0503020204020204" charset="-122"/>
                <a:cs typeface="+mn-ea"/>
                <a:sym typeface="+mn-lt"/>
              </a:rPr>
              <a:t>), cumulative distribution function (CDF), inverse cumulative distribution function (icd), random number generator (RND) and calculation function of mean and variance (stat).</a:t>
            </a:r>
            <a:endParaRPr sz="2400" dirty="0">
              <a:solidFill>
                <a:srgbClr val="10FBFE"/>
              </a:solidFill>
              <a:latin typeface="微软雅黑" panose="020B0503020204020204" charset="-122"/>
              <a:ea typeface="微软雅黑" panose="020B0503020204020204" charset="-122"/>
              <a:cs typeface="+mn-ea"/>
              <a:sym typeface="+mn-lt"/>
            </a:endParaRPr>
          </a:p>
        </p:txBody>
      </p:sp>
      <p:sp>
        <p:nvSpPr>
          <p:cNvPr id="10" name="矩形 9"/>
          <p:cNvSpPr/>
          <p:nvPr/>
        </p:nvSpPr>
        <p:spPr>
          <a:xfrm>
            <a:off x="329565" y="200025"/>
            <a:ext cx="6106160" cy="645160"/>
          </a:xfrm>
          <a:prstGeom prst="rect">
            <a:avLst/>
          </a:prstGeom>
        </p:spPr>
        <p:txBody>
          <a:bodyPr wrap="square">
            <a:spAutoFit/>
          </a:bodyPr>
          <a:p>
            <a:pPr algn="ctr">
              <a:lnSpc>
                <a:spcPct val="150000"/>
              </a:lnSpc>
            </a:pPr>
            <a:r>
              <a:rPr lang="en-US" sz="2400" dirty="0">
                <a:solidFill>
                  <a:srgbClr val="10FBFE"/>
                </a:solidFill>
                <a:latin typeface="微软雅黑" panose="020B0503020204020204" charset="-122"/>
                <a:ea typeface="微软雅黑" panose="020B0503020204020204" charset="-122"/>
                <a:cs typeface="+mn-ea"/>
                <a:sym typeface="+mn-lt"/>
              </a:rPr>
              <a:t>B</a:t>
            </a:r>
            <a:r>
              <a:rPr sz="2400" dirty="0">
                <a:solidFill>
                  <a:srgbClr val="10FBFE"/>
                </a:solidFill>
                <a:latin typeface="微软雅黑" panose="020B0503020204020204" charset="-122"/>
                <a:ea typeface="微软雅黑" panose="020B0503020204020204" charset="-122"/>
                <a:cs typeface="+mn-ea"/>
                <a:sym typeface="+mn-lt"/>
              </a:rPr>
              <a:t>asic functions of statistical toolbox </a:t>
            </a:r>
            <a:endParaRPr lang="zh-CN" altLang="en-US" sz="24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anim calcmode="lin" valueType="num">
                                      <p:cBhvr>
                                        <p:cTn id="8" dur="500" fill="hold"/>
                                        <p:tgtEl>
                                          <p:spTgt spid="359"/>
                                        </p:tgtEl>
                                        <p:attrNameLst>
                                          <p:attrName>ppt_x</p:attrName>
                                        </p:attrNameLst>
                                      </p:cBhvr>
                                      <p:tavLst>
                                        <p:tav tm="0">
                                          <p:val>
                                            <p:strVal val="#ppt_x"/>
                                          </p:val>
                                        </p:tav>
                                        <p:tav tm="100000">
                                          <p:val>
                                            <p:strVal val="#ppt_x"/>
                                          </p:val>
                                        </p:tav>
                                      </p:tavLst>
                                    </p:anim>
                                    <p:anim calcmode="lin" valueType="num">
                                      <p:cBhvr>
                                        <p:cTn id="9" dur="500" fill="hold"/>
                                        <p:tgtEl>
                                          <p:spTgt spid="35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9" name="矩形 358"/>
          <p:cNvSpPr/>
          <p:nvPr/>
        </p:nvSpPr>
        <p:spPr>
          <a:xfrm>
            <a:off x="285750" y="943610"/>
            <a:ext cx="12111990" cy="2214880"/>
          </a:xfrm>
          <a:prstGeom prst="rect">
            <a:avLst/>
          </a:prstGeom>
        </p:spPr>
        <p:txBody>
          <a:bodyPr wrap="square">
            <a:spAutoFit/>
          </a:bodyPr>
          <a:p>
            <a:pPr algn="l">
              <a:lnSpc>
                <a:spcPct val="150000"/>
              </a:lnSpc>
            </a:pPr>
            <a:r>
              <a:rPr lang="en-US" sz="2400" dirty="0">
                <a:solidFill>
                  <a:srgbClr val="10FBFE"/>
                </a:solidFill>
                <a:latin typeface="微软雅黑" panose="020B0503020204020204" charset="-122"/>
                <a:ea typeface="微软雅黑" panose="020B0503020204020204" charset="-122"/>
                <a:cs typeface="+mn-ea"/>
                <a:sym typeface="+mn-lt"/>
              </a:rPr>
              <a:t>    </a:t>
            </a:r>
            <a:r>
              <a:rPr sz="2400" dirty="0">
                <a:solidFill>
                  <a:srgbClr val="10FBFE"/>
                </a:solidFill>
                <a:latin typeface="微软雅黑" panose="020B0503020204020204" charset="-122"/>
                <a:ea typeface="微软雅黑" panose="020B0503020204020204" charset="-122"/>
                <a:cs typeface="+mn-ea"/>
                <a:sym typeface="+mn-lt"/>
              </a:rPr>
              <a:t>parameter estimation: calculate the estimated value and common confidence interval of the distribution parameter based on the original data of a specific</a:t>
            </a:r>
            <a:endParaRPr sz="24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distribution</a:t>
            </a:r>
            <a:endParaRPr sz="24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endParaRPr sz="2000" dirty="0">
              <a:solidFill>
                <a:srgbClr val="10FBFE"/>
              </a:solidFill>
              <a:latin typeface="微软雅黑" panose="020B0503020204020204" charset="-122"/>
              <a:ea typeface="微软雅黑" panose="020B0503020204020204" charset="-122"/>
              <a:cs typeface="+mn-ea"/>
              <a:sym typeface="+mn-lt"/>
            </a:endParaRPr>
          </a:p>
        </p:txBody>
      </p:sp>
      <p:sp>
        <p:nvSpPr>
          <p:cNvPr id="6" name="矩形 5"/>
          <p:cNvSpPr/>
          <p:nvPr/>
        </p:nvSpPr>
        <p:spPr>
          <a:xfrm>
            <a:off x="285750" y="3158490"/>
            <a:ext cx="12111990" cy="1198880"/>
          </a:xfrm>
          <a:prstGeom prst="rect">
            <a:avLst/>
          </a:prstGeom>
        </p:spPr>
        <p:txBody>
          <a:bodyPr wrap="square">
            <a:spAutoFit/>
          </a:bodyPr>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    descriptive statistics: provide functions that describe the characteristics of data samples, including measurement of position and dispersion, quantile estimation</a:t>
            </a:r>
            <a:endParaRPr sz="2400" dirty="0">
              <a:solidFill>
                <a:srgbClr val="10FBFE"/>
              </a:solidFill>
              <a:latin typeface="微软雅黑" panose="020B0503020204020204" charset="-122"/>
              <a:ea typeface="微软雅黑" panose="020B0503020204020204" charset="-122"/>
              <a:cs typeface="+mn-ea"/>
              <a:sym typeface="+mn-lt"/>
            </a:endParaRPr>
          </a:p>
        </p:txBody>
      </p:sp>
      <p:sp>
        <p:nvSpPr>
          <p:cNvPr id="2" name="矩形 1"/>
          <p:cNvSpPr/>
          <p:nvPr/>
        </p:nvSpPr>
        <p:spPr>
          <a:xfrm>
            <a:off x="40005" y="4658995"/>
            <a:ext cx="12111990" cy="645160"/>
          </a:xfrm>
          <a:prstGeom prst="rect">
            <a:avLst/>
          </a:prstGeom>
        </p:spPr>
        <p:txBody>
          <a:bodyPr wrap="square">
            <a:spAutoFit/>
          </a:bodyPr>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     hypothesis test: provide general hypothesis test functions :t test and test </a:t>
            </a:r>
            <a:endParaRPr sz="2400" dirty="0">
              <a:solidFill>
                <a:srgbClr val="10FBFE"/>
              </a:solidFill>
              <a:latin typeface="微软雅黑" panose="020B0503020204020204" charset="-122"/>
              <a:ea typeface="微软雅黑" panose="020B0503020204020204" charset="-122"/>
              <a:cs typeface="+mn-ea"/>
              <a:sym typeface="+mn-lt"/>
            </a:endParaRPr>
          </a:p>
        </p:txBody>
      </p:sp>
      <p:sp>
        <p:nvSpPr>
          <p:cNvPr id="3" name="矩形 2"/>
          <p:cNvSpPr/>
          <p:nvPr/>
        </p:nvSpPr>
        <p:spPr>
          <a:xfrm>
            <a:off x="40005" y="5452745"/>
            <a:ext cx="12111990" cy="1198880"/>
          </a:xfrm>
          <a:prstGeom prst="rect">
            <a:avLst/>
          </a:prstGeom>
        </p:spPr>
        <p:txBody>
          <a:bodyPr wrap="square">
            <a:spAutoFit/>
          </a:bodyPr>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      statistical graph: box graph, normal probability graph, weibull probability graph, quantile and quantile graph, polynomial fitting and prediction</a:t>
            </a:r>
            <a:endParaRPr sz="24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anim calcmode="lin" valueType="num">
                                      <p:cBhvr>
                                        <p:cTn id="8" dur="500" fill="hold"/>
                                        <p:tgtEl>
                                          <p:spTgt spid="359"/>
                                        </p:tgtEl>
                                        <p:attrNameLst>
                                          <p:attrName>ppt_x</p:attrName>
                                        </p:attrNameLst>
                                      </p:cBhvr>
                                      <p:tavLst>
                                        <p:tav tm="0">
                                          <p:val>
                                            <p:strVal val="#ppt_x"/>
                                          </p:val>
                                        </p:tav>
                                        <p:tav tm="100000">
                                          <p:val>
                                            <p:strVal val="#ppt_x"/>
                                          </p:val>
                                        </p:tav>
                                      </p:tavLst>
                                    </p:anim>
                                    <p:anim calcmode="lin" valueType="num">
                                      <p:cBhvr>
                                        <p:cTn id="9" dur="500" fill="hold"/>
                                        <p:tgtEl>
                                          <p:spTgt spid="35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anim calcmode="lin" valueType="num">
                                      <p:cBhvr>
                                        <p:cTn id="20" dur="500" fill="hold"/>
                                        <p:tgtEl>
                                          <p:spTgt spid="2"/>
                                        </p:tgtEl>
                                        <p:attrNameLst>
                                          <p:attrName>ppt_x</p:attrName>
                                        </p:attrNameLst>
                                      </p:cBhvr>
                                      <p:tavLst>
                                        <p:tav tm="0">
                                          <p:val>
                                            <p:strVal val="#ppt_x"/>
                                          </p:val>
                                        </p:tav>
                                        <p:tav tm="100000">
                                          <p:val>
                                            <p:strVal val="#ppt_x"/>
                                          </p:val>
                                        </p:tav>
                                      </p:tavLst>
                                    </p:anim>
                                    <p:anim calcmode="lin" valueType="num">
                                      <p:cBhvr>
                                        <p:cTn id="21" dur="5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P spid="6" grpId="0"/>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9" name="矩形 358"/>
          <p:cNvSpPr/>
          <p:nvPr/>
        </p:nvSpPr>
        <p:spPr>
          <a:xfrm>
            <a:off x="285750" y="752475"/>
            <a:ext cx="12111990" cy="1198880"/>
          </a:xfrm>
          <a:prstGeom prst="rect">
            <a:avLst/>
          </a:prstGeom>
        </p:spPr>
        <p:txBody>
          <a:bodyPr wrap="square">
            <a:spAutoFit/>
          </a:bodyPr>
          <a:p>
            <a:pPr algn="l">
              <a:lnSpc>
                <a:spcPct val="150000"/>
              </a:lnSpc>
            </a:pPr>
            <a:r>
              <a:rPr lang="en-US" sz="2400" dirty="0">
                <a:solidFill>
                  <a:srgbClr val="10FBFE"/>
                </a:solidFill>
                <a:latin typeface="微软雅黑" panose="020B0503020204020204" charset="-122"/>
                <a:ea typeface="微软雅黑" panose="020B0503020204020204" charset="-122"/>
                <a:cs typeface="+mn-ea"/>
                <a:sym typeface="+mn-lt"/>
              </a:rPr>
              <a:t>    </a:t>
            </a:r>
            <a:r>
              <a:rPr sz="2400" dirty="0">
                <a:solidFill>
                  <a:srgbClr val="10FBFE"/>
                </a:solidFill>
                <a:latin typeface="微软雅黑" panose="020B0503020204020204" charset="-122"/>
                <a:ea typeface="微软雅黑" panose="020B0503020204020204" charset="-122"/>
                <a:cs typeface="+mn-ea"/>
                <a:sym typeface="+mn-lt"/>
              </a:rPr>
              <a:t>linear model: single-factor anova, two-factor anova, multiple linear regression, stepwise regression, etc.</a:t>
            </a:r>
            <a:endParaRPr sz="2400" dirty="0">
              <a:solidFill>
                <a:srgbClr val="10FBFE"/>
              </a:solidFill>
              <a:latin typeface="微软雅黑" panose="020B0503020204020204" charset="-122"/>
              <a:ea typeface="微软雅黑" panose="020B0503020204020204" charset="-122"/>
              <a:cs typeface="+mn-ea"/>
              <a:sym typeface="+mn-lt"/>
            </a:endParaRPr>
          </a:p>
        </p:txBody>
      </p:sp>
      <p:sp>
        <p:nvSpPr>
          <p:cNvPr id="6" name="矩形 5"/>
          <p:cNvSpPr/>
          <p:nvPr/>
        </p:nvSpPr>
        <p:spPr>
          <a:xfrm>
            <a:off x="174625" y="2110740"/>
            <a:ext cx="12111990" cy="1198880"/>
          </a:xfrm>
          <a:prstGeom prst="rect">
            <a:avLst/>
          </a:prstGeom>
        </p:spPr>
        <p:txBody>
          <a:bodyPr wrap="square">
            <a:spAutoFit/>
          </a:bodyPr>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    nonlinear model: parameter estimation, multi-dimensional nonlinear fitting, confidence interval calculation of parameters and predicted values;</a:t>
            </a:r>
            <a:endParaRPr sz="2400" dirty="0">
              <a:solidFill>
                <a:srgbClr val="10FBFE"/>
              </a:solidFill>
              <a:latin typeface="微软雅黑" panose="020B0503020204020204" charset="-122"/>
              <a:ea typeface="微软雅黑" panose="020B0503020204020204" charset="-122"/>
              <a:cs typeface="+mn-ea"/>
              <a:sym typeface="+mn-lt"/>
            </a:endParaRPr>
          </a:p>
        </p:txBody>
      </p:sp>
      <p:sp>
        <p:nvSpPr>
          <p:cNvPr id="2" name="矩形 1"/>
          <p:cNvSpPr/>
          <p:nvPr/>
        </p:nvSpPr>
        <p:spPr>
          <a:xfrm>
            <a:off x="285750" y="3562985"/>
            <a:ext cx="12111990" cy="645160"/>
          </a:xfrm>
          <a:prstGeom prst="rect">
            <a:avLst/>
          </a:prstGeom>
        </p:spPr>
        <p:txBody>
          <a:bodyPr wrap="square">
            <a:spAutoFit/>
          </a:bodyPr>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   multivariate statistics: principal component analysis, linear discriminant analysis;</a:t>
            </a:r>
            <a:endParaRPr sz="2400" dirty="0">
              <a:solidFill>
                <a:srgbClr val="10FBFE"/>
              </a:solidFill>
              <a:latin typeface="微软雅黑" panose="020B0503020204020204" charset="-122"/>
              <a:ea typeface="微软雅黑" panose="020B0503020204020204" charset="-122"/>
              <a:cs typeface="+mn-ea"/>
              <a:sym typeface="+mn-lt"/>
            </a:endParaRPr>
          </a:p>
        </p:txBody>
      </p:sp>
      <p:sp>
        <p:nvSpPr>
          <p:cNvPr id="3" name="矩形 2"/>
          <p:cNvSpPr/>
          <p:nvPr/>
        </p:nvSpPr>
        <p:spPr>
          <a:xfrm>
            <a:off x="40005" y="4309110"/>
            <a:ext cx="12111990" cy="1198880"/>
          </a:xfrm>
          <a:prstGeom prst="rect">
            <a:avLst/>
          </a:prstGeom>
        </p:spPr>
        <p:txBody>
          <a:bodyPr wrap="square">
            <a:spAutoFit/>
          </a:bodyPr>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      statistical process management; Can draw general management chart and process performance research.</a:t>
            </a:r>
            <a:endParaRPr sz="2400" dirty="0">
              <a:solidFill>
                <a:srgbClr val="10FBFE"/>
              </a:solidFill>
              <a:latin typeface="微软雅黑" panose="020B0503020204020204" charset="-122"/>
              <a:ea typeface="微软雅黑" panose="020B0503020204020204" charset="-122"/>
              <a:cs typeface="+mn-ea"/>
              <a:sym typeface="+mn-lt"/>
            </a:endParaRPr>
          </a:p>
        </p:txBody>
      </p:sp>
      <p:sp>
        <p:nvSpPr>
          <p:cNvPr id="4" name="矩形 3"/>
          <p:cNvSpPr/>
          <p:nvPr/>
        </p:nvSpPr>
        <p:spPr>
          <a:xfrm>
            <a:off x="285750" y="5611495"/>
            <a:ext cx="12111990" cy="645160"/>
          </a:xfrm>
          <a:prstGeom prst="rect">
            <a:avLst/>
          </a:prstGeom>
        </p:spPr>
        <p:txBody>
          <a:bodyPr wrap="square">
            <a:spAutoFit/>
          </a:bodyPr>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   experimental design; Support factor design and D optimization design</a:t>
            </a:r>
            <a:endParaRPr sz="24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anim calcmode="lin" valueType="num">
                                      <p:cBhvr>
                                        <p:cTn id="8" dur="500" fill="hold"/>
                                        <p:tgtEl>
                                          <p:spTgt spid="359"/>
                                        </p:tgtEl>
                                        <p:attrNameLst>
                                          <p:attrName>ppt_x</p:attrName>
                                        </p:attrNameLst>
                                      </p:cBhvr>
                                      <p:tavLst>
                                        <p:tav tm="0">
                                          <p:val>
                                            <p:strVal val="#ppt_x"/>
                                          </p:val>
                                        </p:tav>
                                        <p:tav tm="100000">
                                          <p:val>
                                            <p:strVal val="#ppt_x"/>
                                          </p:val>
                                        </p:tav>
                                      </p:tavLst>
                                    </p:anim>
                                    <p:anim calcmode="lin" valueType="num">
                                      <p:cBhvr>
                                        <p:cTn id="9" dur="500" fill="hold"/>
                                        <p:tgtEl>
                                          <p:spTgt spid="35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anim calcmode="lin" valueType="num">
                                      <p:cBhvr>
                                        <p:cTn id="20" dur="500" fill="hold"/>
                                        <p:tgtEl>
                                          <p:spTgt spid="2"/>
                                        </p:tgtEl>
                                        <p:attrNameLst>
                                          <p:attrName>ppt_x</p:attrName>
                                        </p:attrNameLst>
                                      </p:cBhvr>
                                      <p:tavLst>
                                        <p:tav tm="0">
                                          <p:val>
                                            <p:strVal val="#ppt_x"/>
                                          </p:val>
                                        </p:tav>
                                        <p:tav tm="100000">
                                          <p:val>
                                            <p:strVal val="#ppt_x"/>
                                          </p:val>
                                        </p:tav>
                                      </p:tavLst>
                                    </p:anim>
                                    <p:anim calcmode="lin" valueType="num">
                                      <p:cBhvr>
                                        <p:cTn id="21" dur="5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anim calcmode="lin" valueType="num">
                                      <p:cBhvr>
                                        <p:cTn id="32" dur="500" fill="hold"/>
                                        <p:tgtEl>
                                          <p:spTgt spid="4"/>
                                        </p:tgtEl>
                                        <p:attrNameLst>
                                          <p:attrName>ppt_x</p:attrName>
                                        </p:attrNameLst>
                                      </p:cBhvr>
                                      <p:tavLst>
                                        <p:tav tm="0">
                                          <p:val>
                                            <p:strVal val="#ppt_x"/>
                                          </p:val>
                                        </p:tav>
                                        <p:tav tm="100000">
                                          <p:val>
                                            <p:strVal val="#ppt_x"/>
                                          </p:val>
                                        </p:tav>
                                      </p:tavLst>
                                    </p:anim>
                                    <p:anim calcmode="lin" valueType="num">
                                      <p:cBhvr>
                                        <p:cTn id="33"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P spid="6" grpId="0"/>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endParaRPr lang="en-US" altLang="zh-CN" sz="200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endParaRPr lang="en-US" altLang="zh-CN" sz="4000" b="1">
              <a:solidFill>
                <a:srgbClr val="6AE7FF"/>
              </a:solidFill>
              <a:latin typeface="微软雅黑" panose="020B0503020204020204" charset="-122"/>
              <a:ea typeface="微软雅黑" panose="020B0503020204020204" charset="-122"/>
            </a:endParaRP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A probability distribution</a:t>
            </a:r>
            <a:endParaRPr lang="zh-CN" altLang="en-US" sz="2000" b="1">
              <a:solidFill>
                <a:srgbClr val="6AE7FF"/>
              </a:solidFill>
              <a:latin typeface="微软雅黑" panose="020B0503020204020204" charset="-122"/>
              <a:ea typeface="微软雅黑" panose="020B0503020204020204" charset="-122"/>
            </a:endParaRP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endParaRPr lang="en-US" altLang="zh-CN" sz="4000" b="1">
              <a:solidFill>
                <a:srgbClr val="6AE7FF"/>
              </a:solidFill>
              <a:latin typeface="微软雅黑" panose="020B0503020204020204" charset="-122"/>
              <a:ea typeface="微软雅黑" panose="020B0503020204020204" charset="-122"/>
            </a:endParaRP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Statistical graphics</a:t>
            </a:r>
            <a:endParaRPr lang="zh-CN" altLang="en-US" sz="2000" b="1">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endParaRPr lang="en-US" altLang="zh-CN" sz="4000" b="1">
              <a:solidFill>
                <a:srgbClr val="6AE7FF"/>
              </a:solidFill>
              <a:latin typeface="微软雅黑" panose="020B0503020204020204" charset="-122"/>
              <a:ea typeface="微软雅黑" panose="020B0503020204020204" charset="-122"/>
            </a:endParaRP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analysis of variance</a:t>
            </a:r>
            <a:endParaRPr lang="zh-CN" altLang="en-US" sz="2000" b="1">
              <a:solidFill>
                <a:srgbClr val="6AE7FF"/>
              </a:solidFill>
              <a:latin typeface="微软雅黑" panose="020B0503020204020204" charset="-122"/>
              <a:ea typeface="微软雅黑" panose="020B0503020204020204" charset="-122"/>
            </a:endParaRP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endParaRPr lang="en-US" altLang="zh-CN" sz="4000" b="1">
              <a:solidFill>
                <a:srgbClr val="6AE7FF"/>
              </a:solidFill>
              <a:latin typeface="微软雅黑" panose="020B0503020204020204" charset="-122"/>
              <a:ea typeface="微软雅黑" panose="020B0503020204020204" charset="-122"/>
            </a:endParaRP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Regression analysis</a:t>
            </a:r>
            <a:endParaRPr lang="zh-CN" altLang="en-US" sz="2000" b="1">
              <a:solidFill>
                <a:srgbClr val="6AE7FF"/>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72330" y="39560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139700" y="6360160"/>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421765" y="1845945"/>
            <a:ext cx="1513205" cy="1568450"/>
          </a:xfrm>
          <a:prstGeom prst="rect">
            <a:avLst/>
          </a:prstGeom>
          <a:noFill/>
        </p:spPr>
        <p:txBody>
          <a:bodyPr wrap="square" rtlCol="0">
            <a:spAutoFit/>
          </a:bodyPr>
          <a:lstStyle/>
          <a:p>
            <a:pPr algn="r"/>
            <a:r>
              <a:rPr lang="en-US" altLang="zh-CN" sz="9600">
                <a:solidFill>
                  <a:srgbClr val="6AE7FF"/>
                </a:solidFill>
              </a:rPr>
              <a:t>01</a:t>
            </a:r>
            <a:endParaRPr lang="en-US" altLang="zh-CN" sz="9600">
              <a:solidFill>
                <a:srgbClr val="6AE7FF"/>
              </a:solidFill>
            </a:endParaRPr>
          </a:p>
        </p:txBody>
      </p:sp>
      <p:sp>
        <p:nvSpPr>
          <p:cNvPr id="4" name="文本框 3"/>
          <p:cNvSpPr txBox="1"/>
          <p:nvPr/>
        </p:nvSpPr>
        <p:spPr>
          <a:xfrm>
            <a:off x="572770" y="3322955"/>
            <a:ext cx="3735705" cy="1568450"/>
          </a:xfrm>
          <a:prstGeom prst="rect">
            <a:avLst/>
          </a:prstGeom>
          <a:noFill/>
        </p:spPr>
        <p:txBody>
          <a:bodyPr wrap="square" rtlCol="0">
            <a:spAutoFit/>
          </a:bodyPr>
          <a:lstStyle/>
          <a:p>
            <a:pPr algn="l"/>
            <a:r>
              <a:rPr lang="en-US" altLang="zh-CN" sz="4800">
                <a:solidFill>
                  <a:srgbClr val="10FBFE"/>
                </a:solidFill>
                <a:latin typeface="微软雅黑" panose="020B0503020204020204" charset="-122"/>
                <a:ea typeface="微软雅黑" panose="020B0503020204020204" charset="-122"/>
              </a:rPr>
              <a:t>P</a:t>
            </a:r>
            <a:r>
              <a:rPr lang="zh-CN" altLang="en-US" sz="4800">
                <a:solidFill>
                  <a:srgbClr val="10FBFE"/>
                </a:solidFill>
                <a:latin typeface="微软雅黑" panose="020B0503020204020204" charset="-122"/>
                <a:ea typeface="微软雅黑" panose="020B0503020204020204" charset="-122"/>
              </a:rPr>
              <a:t>robability distribution </a:t>
            </a:r>
            <a:endParaRPr lang="zh-CN" altLang="en-US" sz="48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483735" y="593725"/>
            <a:ext cx="7461250" cy="6000750"/>
          </a:xfrm>
          <a:prstGeom prst="rect">
            <a:avLst/>
          </a:prstGeom>
        </p:spPr>
        <p:txBody>
          <a:bodyPr wrap="square">
            <a:spAutoFit/>
          </a:bodyPr>
          <a:lstStyle/>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basic knowledge of probability distribution</a:t>
            </a:r>
            <a:endParaRPr sz="24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 </a:t>
            </a:r>
            <a:r>
              <a:rPr lang="en-US" sz="2400" dirty="0">
                <a:solidFill>
                  <a:srgbClr val="10FBFE"/>
                </a:solidFill>
                <a:latin typeface="微软雅黑" panose="020B0503020204020204" charset="-122"/>
                <a:ea typeface="微软雅黑" panose="020B0503020204020204" charset="-122"/>
                <a:cs typeface="+mn-ea"/>
                <a:sym typeface="+mn-lt"/>
              </a:rPr>
              <a:t>P</a:t>
            </a:r>
            <a:r>
              <a:rPr sz="2400" dirty="0">
                <a:solidFill>
                  <a:srgbClr val="10FBFE"/>
                </a:solidFill>
                <a:latin typeface="微软雅黑" panose="020B0503020204020204" charset="-122"/>
                <a:ea typeface="微软雅黑" panose="020B0503020204020204" charset="-122"/>
                <a:cs typeface="+mn-ea"/>
                <a:sym typeface="+mn-lt"/>
              </a:rPr>
              <a:t>robability: for A random event, A number P(A) in the interval [0,1] is used to represent the probability of the occurrence of the event </a:t>
            </a:r>
            <a:endParaRPr sz="24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en-US" sz="2400" dirty="0">
                <a:solidFill>
                  <a:srgbClr val="10FBFE"/>
                </a:solidFill>
                <a:latin typeface="微软雅黑" panose="020B0503020204020204" charset="-122"/>
                <a:ea typeface="微软雅黑" panose="020B0503020204020204" charset="-122"/>
                <a:cs typeface="+mn-ea"/>
                <a:sym typeface="+mn-lt"/>
              </a:rPr>
              <a:t>R</a:t>
            </a:r>
            <a:r>
              <a:rPr sz="2400" dirty="0">
                <a:solidFill>
                  <a:srgbClr val="10FBFE"/>
                </a:solidFill>
                <a:latin typeface="微软雅黑" panose="020B0503020204020204" charset="-122"/>
                <a:ea typeface="微软雅黑" panose="020B0503020204020204" charset="-122"/>
                <a:cs typeface="+mn-ea"/>
                <a:sym typeface="+mn-lt"/>
              </a:rPr>
              <a:t>andom variable: corresponding to a random event, it is possible to take values of one kind or another in a random event, but cannot determine the value of the variable, discrete random variable (o00 continuous random variable)</a:t>
            </a:r>
            <a:endParaRPr sz="24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endParaRPr sz="20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endParaRPr sz="20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270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4100" name="矩形 4"/>
          <p:cNvSpPr>
            <a:spLocks noChangeArrowheads="1"/>
          </p:cNvSpPr>
          <p:nvPr/>
        </p:nvSpPr>
        <p:spPr bwMode="auto">
          <a:xfrm>
            <a:off x="4008120" y="3104515"/>
            <a:ext cx="8202295" cy="330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eaLnBrk="1" hangingPunct="1">
              <a:lnSpc>
                <a:spcPct val="150000"/>
              </a:lnSpc>
            </a:pPr>
            <a:r>
              <a:rPr lang="en-US" sz="2800" dirty="0">
                <a:solidFill>
                  <a:srgbClr val="10FBFE"/>
                </a:solidFill>
                <a:latin typeface="微软雅黑" panose="020B0503020204020204" charset="-122"/>
                <a:ea typeface="微软雅黑" panose="020B0503020204020204" charset="-122"/>
                <a:cs typeface="+mn-ea"/>
                <a:sym typeface="+mn-lt"/>
              </a:rPr>
              <a:t>p</a:t>
            </a:r>
            <a:r>
              <a:rPr sz="2800" dirty="0">
                <a:solidFill>
                  <a:srgbClr val="10FBFE"/>
                </a:solidFill>
                <a:latin typeface="微软雅黑" panose="020B0503020204020204" charset="-122"/>
                <a:ea typeface="微软雅黑" panose="020B0503020204020204" charset="-122"/>
                <a:cs typeface="+mn-ea"/>
                <a:sym typeface="+mn-lt"/>
              </a:rPr>
              <a:t>robability density function (</a:t>
            </a:r>
            <a:r>
              <a:rPr lang="en-US" sz="2800" dirty="0">
                <a:solidFill>
                  <a:srgbClr val="10FBFE"/>
                </a:solidFill>
                <a:latin typeface="微软雅黑" panose="020B0503020204020204" charset="-122"/>
                <a:ea typeface="微软雅黑" panose="020B0503020204020204" charset="-122"/>
                <a:cs typeface="+mn-ea"/>
                <a:sym typeface="+mn-lt"/>
              </a:rPr>
              <a:t>fpd</a:t>
            </a:r>
            <a:r>
              <a:rPr sz="2800" dirty="0">
                <a:solidFill>
                  <a:srgbClr val="10FBFE"/>
                </a:solidFill>
                <a:latin typeface="微软雅黑" panose="020B0503020204020204" charset="-122"/>
                <a:ea typeface="微软雅黑" panose="020B0503020204020204" charset="-122"/>
                <a:cs typeface="+mn-ea"/>
                <a:sym typeface="+mn-lt"/>
              </a:rPr>
              <a:t>)</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2800" dirty="0">
                <a:solidFill>
                  <a:srgbClr val="10FBFE"/>
                </a:solidFill>
                <a:latin typeface="微软雅黑" panose="020B0503020204020204" charset="-122"/>
                <a:ea typeface="微软雅黑" panose="020B0503020204020204" charset="-122"/>
                <a:cs typeface="+mn-ea"/>
                <a:sym typeface="+mn-lt"/>
              </a:rPr>
              <a:t> (cumulative) distribution function (icd</a:t>
            </a:r>
            <a:r>
              <a:rPr lang="en-US" sz="2800" dirty="0">
                <a:solidFill>
                  <a:srgbClr val="10FBFE"/>
                </a:solidFill>
                <a:latin typeface="微软雅黑" panose="020B0503020204020204" charset="-122"/>
                <a:ea typeface="微软雅黑" panose="020B0503020204020204" charset="-122"/>
                <a:cs typeface="+mn-ea"/>
                <a:sym typeface="+mn-lt"/>
              </a:rPr>
              <a:t>f</a:t>
            </a:r>
            <a:r>
              <a:rPr sz="2800" dirty="0">
                <a:solidFill>
                  <a:srgbClr val="10FBFE"/>
                </a:solidFill>
                <a:latin typeface="微软雅黑" panose="020B0503020204020204" charset="-122"/>
                <a:ea typeface="微软雅黑" panose="020B0503020204020204" charset="-122"/>
                <a:cs typeface="+mn-ea"/>
                <a:sym typeface="+mn-lt"/>
              </a:rPr>
              <a:t>) inverse (cumulative) distribution function (</a:t>
            </a:r>
            <a:r>
              <a:rPr lang="en-US" sz="2800" dirty="0">
                <a:solidFill>
                  <a:srgbClr val="10FBFE"/>
                </a:solidFill>
                <a:latin typeface="微软雅黑" panose="020B0503020204020204" charset="-122"/>
                <a:ea typeface="微软雅黑" panose="020B0503020204020204" charset="-122"/>
                <a:cs typeface="+mn-ea"/>
                <a:sym typeface="+mn-lt"/>
              </a:rPr>
              <a:t>cdf</a:t>
            </a:r>
            <a:r>
              <a:rPr sz="2800" dirty="0">
                <a:solidFill>
                  <a:srgbClr val="10FBFE"/>
                </a:solidFill>
                <a:latin typeface="微软雅黑" panose="020B0503020204020204" charset="-122"/>
                <a:ea typeface="微软雅黑" panose="020B0503020204020204" charset="-122"/>
                <a:cs typeface="+mn-ea"/>
                <a:sym typeface="+mn-lt"/>
              </a:rPr>
              <a:t>) </a:t>
            </a:r>
            <a:endParaRPr sz="20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2800" dirty="0">
                <a:solidFill>
                  <a:srgbClr val="10FBFE"/>
                </a:solidFill>
                <a:latin typeface="微软雅黑" panose="020B0503020204020204" charset="-122"/>
                <a:ea typeface="微软雅黑" panose="020B0503020204020204" charset="-122"/>
                <a:cs typeface="+mn-ea"/>
                <a:sym typeface="+mn-lt"/>
              </a:rPr>
              <a:t>random number generator</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2800" dirty="0">
                <a:solidFill>
                  <a:srgbClr val="10FBFE"/>
                </a:solidFill>
                <a:latin typeface="微软雅黑" panose="020B0503020204020204" charset="-122"/>
                <a:ea typeface="微软雅黑" panose="020B0503020204020204" charset="-122"/>
                <a:cs typeface="+mn-ea"/>
                <a:sym typeface="+mn-lt"/>
              </a:rPr>
              <a:t> mean and variance</a:t>
            </a:r>
            <a:endParaRPr sz="2800" dirty="0">
              <a:solidFill>
                <a:srgbClr val="10FBFE"/>
              </a:solidFill>
              <a:latin typeface="微软雅黑" panose="020B0503020204020204" charset="-122"/>
              <a:ea typeface="微软雅黑" panose="020B0503020204020204" charset="-122"/>
              <a:cs typeface="+mn-ea"/>
              <a:sym typeface="+mn-lt"/>
            </a:endParaRPr>
          </a:p>
        </p:txBody>
      </p:sp>
      <p:sp>
        <p:nvSpPr>
          <p:cNvPr id="4099" name="矩形 3"/>
          <p:cNvSpPr>
            <a:spLocks noChangeArrowheads="1"/>
          </p:cNvSpPr>
          <p:nvPr/>
        </p:nvSpPr>
        <p:spPr bwMode="auto">
          <a:xfrm>
            <a:off x="4008755" y="2546350"/>
            <a:ext cx="58934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sz="2800" dirty="0">
                <a:solidFill>
                  <a:srgbClr val="10FBFE"/>
                </a:solidFill>
                <a:latin typeface="微软雅黑" panose="020B0503020204020204" charset="-122"/>
                <a:ea typeface="微软雅黑" panose="020B0503020204020204" charset="-122"/>
                <a:cs typeface="+mn-ea"/>
                <a:sym typeface="+mn-lt"/>
              </a:rPr>
              <a:t>P</a:t>
            </a:r>
            <a:r>
              <a:rPr sz="2800" dirty="0">
                <a:solidFill>
                  <a:srgbClr val="10FBFE"/>
                </a:solidFill>
                <a:latin typeface="微软雅黑" panose="020B0503020204020204" charset="-122"/>
                <a:ea typeface="微软雅黑" panose="020B0503020204020204" charset="-122"/>
                <a:cs typeface="+mn-ea"/>
                <a:sym typeface="+mn-lt"/>
              </a:rPr>
              <a:t>rovides five types of functions</a:t>
            </a:r>
            <a:endParaRPr lang="zh-CN" altLang="en-US" sz="2800" b="1" dirty="0">
              <a:solidFill>
                <a:srgbClr val="10FBFE"/>
              </a:solidFill>
              <a:latin typeface="微软雅黑" panose="020B0503020204020204" charset="-122"/>
              <a:ea typeface="微软雅黑" panose="020B0503020204020204" charset="-122"/>
              <a:sym typeface="+mn-ea"/>
            </a:endParaRPr>
          </a:p>
        </p:txBody>
      </p:sp>
      <p:grpSp>
        <p:nvGrpSpPr>
          <p:cNvPr id="4102" name="组合 7"/>
          <p:cNvGrpSpPr/>
          <p:nvPr/>
        </p:nvGrpSpPr>
        <p:grpSpPr bwMode="auto">
          <a:xfrm>
            <a:off x="4159250" y="1628140"/>
            <a:ext cx="782320" cy="769620"/>
            <a:chOff x="0" y="0"/>
            <a:chExt cx="871174" cy="874617"/>
          </a:xfrm>
        </p:grpSpPr>
        <p:sp>
          <p:nvSpPr>
            <p:cNvPr id="4205" name="Freeform 6">
              <a:hlinkClick r:id="rId1"/>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7633970" y="1736725"/>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1"/>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1"/>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1"/>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1"/>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1"/>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5949315" y="170434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1"/>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448800" y="1825625"/>
            <a:ext cx="768350" cy="753110"/>
            <a:chOff x="0" y="0"/>
            <a:chExt cx="871174" cy="874617"/>
          </a:xfrm>
        </p:grpSpPr>
        <p:sp>
          <p:nvSpPr>
            <p:cNvPr id="4194" name="Freeform 9">
              <a:hlinkClick r:id="rId1"/>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pic>
        <p:nvPicPr>
          <p:cNvPr id="7" name="图片 6" descr="25"/>
          <p:cNvPicPr>
            <a:picLocks noChangeAspect="1"/>
          </p:cNvPicPr>
          <p:nvPr/>
        </p:nvPicPr>
        <p:blipFill>
          <a:blip r:embed="rId2"/>
          <a:srcRect l="19884" r="22637"/>
          <a:stretch>
            <a:fillRect/>
          </a:stretch>
        </p:blipFill>
        <p:spPr>
          <a:xfrm>
            <a:off x="432435" y="2051685"/>
            <a:ext cx="3093085" cy="4117340"/>
          </a:xfrm>
          <a:prstGeom prst="rect">
            <a:avLst/>
          </a:prstGeom>
          <a:ln>
            <a:noFill/>
          </a:ln>
          <a:effectLst/>
        </p:spPr>
      </p:pic>
      <p:sp>
        <p:nvSpPr>
          <p:cNvPr id="6" name="文本框 5"/>
          <p:cNvSpPr txBox="1"/>
          <p:nvPr/>
        </p:nvSpPr>
        <p:spPr>
          <a:xfrm>
            <a:off x="960755" y="495935"/>
            <a:ext cx="5235575" cy="368300"/>
          </a:xfrm>
          <a:prstGeom prst="rect">
            <a:avLst/>
          </a:prstGeom>
          <a:noFill/>
        </p:spPr>
        <p:txBody>
          <a:bodyPr wrap="square" rtlCol="0">
            <a:spAutoFit/>
          </a:bodyPr>
          <a:lstStyle/>
          <a:p>
            <a:r>
              <a:rPr lang="en-US">
                <a:solidFill>
                  <a:srgbClr val="10FBFE"/>
                </a:solidFill>
                <a:latin typeface="微软雅黑" panose="020B0503020204020204" charset="-122"/>
                <a:ea typeface="微软雅黑" panose="020B0503020204020204" charset="-122"/>
              </a:rPr>
              <a:t>MATLAB</a:t>
            </a:r>
            <a:r>
              <a:rPr>
                <a:solidFill>
                  <a:srgbClr val="10FBFE"/>
                </a:solidFill>
                <a:latin typeface="微软雅黑" panose="020B0503020204020204" charset="-122"/>
                <a:ea typeface="微软雅黑" panose="020B0503020204020204" charset="-122"/>
              </a:rPr>
              <a:t> probability distribution function</a:t>
            </a:r>
            <a:endParaRPr>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4" presetClass="entr" presetSubtype="5"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vertical)">
                                      <p:cBhvr>
                                        <p:cTn id="13" dur="500"/>
                                        <p:tgtEl>
                                          <p:spTgt spid="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102"/>
                                        </p:tgtEl>
                                        <p:attrNameLst>
                                          <p:attrName>style.visibility</p:attrName>
                                        </p:attrNameLst>
                                      </p:cBhvr>
                                      <p:to>
                                        <p:strVal val="visible"/>
                                      </p:to>
                                    </p:set>
                                    <p:anim calcmode="lin" valueType="num">
                                      <p:cBhvr>
                                        <p:cTn id="17" dur="500" fill="hold"/>
                                        <p:tgtEl>
                                          <p:spTgt spid="4102"/>
                                        </p:tgtEl>
                                        <p:attrNameLst>
                                          <p:attrName>ppt_w</p:attrName>
                                        </p:attrNameLst>
                                      </p:cBhvr>
                                      <p:tavLst>
                                        <p:tav tm="0">
                                          <p:val>
                                            <p:fltVal val="0"/>
                                          </p:val>
                                        </p:tav>
                                        <p:tav tm="100000">
                                          <p:val>
                                            <p:strVal val="#ppt_w"/>
                                          </p:val>
                                        </p:tav>
                                      </p:tavLst>
                                    </p:anim>
                                    <p:anim calcmode="lin" valueType="num">
                                      <p:cBhvr>
                                        <p:cTn id="18" dur="500" fill="hold"/>
                                        <p:tgtEl>
                                          <p:spTgt spid="4102"/>
                                        </p:tgtEl>
                                        <p:attrNameLst>
                                          <p:attrName>ppt_h</p:attrName>
                                        </p:attrNameLst>
                                      </p:cBhvr>
                                      <p:tavLst>
                                        <p:tav tm="0">
                                          <p:val>
                                            <p:fltVal val="0"/>
                                          </p:val>
                                        </p:tav>
                                        <p:tav tm="100000">
                                          <p:val>
                                            <p:strVal val="#ppt_h"/>
                                          </p:val>
                                        </p:tav>
                                      </p:tavLst>
                                    </p:anim>
                                    <p:animEffect transition="in" filter="fade">
                                      <p:cBhvr>
                                        <p:cTn id="19" dur="500"/>
                                        <p:tgtEl>
                                          <p:spTgt spid="4102"/>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4104"/>
                                        </p:tgtEl>
                                        <p:attrNameLst>
                                          <p:attrName>style.visibility</p:attrName>
                                        </p:attrNameLst>
                                      </p:cBhvr>
                                      <p:to>
                                        <p:strVal val="visible"/>
                                      </p:to>
                                    </p:set>
                                    <p:anim calcmode="lin" valueType="num">
                                      <p:cBhvr>
                                        <p:cTn id="23" dur="500" fill="hold"/>
                                        <p:tgtEl>
                                          <p:spTgt spid="4104"/>
                                        </p:tgtEl>
                                        <p:attrNameLst>
                                          <p:attrName>ppt_w</p:attrName>
                                        </p:attrNameLst>
                                      </p:cBhvr>
                                      <p:tavLst>
                                        <p:tav tm="0">
                                          <p:val>
                                            <p:fltVal val="0"/>
                                          </p:val>
                                        </p:tav>
                                        <p:tav tm="100000">
                                          <p:val>
                                            <p:strVal val="#ppt_w"/>
                                          </p:val>
                                        </p:tav>
                                      </p:tavLst>
                                    </p:anim>
                                    <p:anim calcmode="lin" valueType="num">
                                      <p:cBhvr>
                                        <p:cTn id="24" dur="500" fill="hold"/>
                                        <p:tgtEl>
                                          <p:spTgt spid="4104"/>
                                        </p:tgtEl>
                                        <p:attrNameLst>
                                          <p:attrName>ppt_h</p:attrName>
                                        </p:attrNameLst>
                                      </p:cBhvr>
                                      <p:tavLst>
                                        <p:tav tm="0">
                                          <p:val>
                                            <p:fltVal val="0"/>
                                          </p:val>
                                        </p:tav>
                                        <p:tav tm="100000">
                                          <p:val>
                                            <p:strVal val="#ppt_h"/>
                                          </p:val>
                                        </p:tav>
                                      </p:tavLst>
                                    </p:anim>
                                    <p:animEffect transition="in" filter="fade">
                                      <p:cBhvr>
                                        <p:cTn id="25" dur="500"/>
                                        <p:tgtEl>
                                          <p:spTgt spid="4104"/>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4103"/>
                                        </p:tgtEl>
                                        <p:attrNameLst>
                                          <p:attrName>style.visibility</p:attrName>
                                        </p:attrNameLst>
                                      </p:cBhvr>
                                      <p:to>
                                        <p:strVal val="visible"/>
                                      </p:to>
                                    </p:set>
                                    <p:anim calcmode="lin" valueType="num">
                                      <p:cBhvr>
                                        <p:cTn id="29" dur="500" fill="hold"/>
                                        <p:tgtEl>
                                          <p:spTgt spid="4103"/>
                                        </p:tgtEl>
                                        <p:attrNameLst>
                                          <p:attrName>ppt_w</p:attrName>
                                        </p:attrNameLst>
                                      </p:cBhvr>
                                      <p:tavLst>
                                        <p:tav tm="0">
                                          <p:val>
                                            <p:fltVal val="0"/>
                                          </p:val>
                                        </p:tav>
                                        <p:tav tm="100000">
                                          <p:val>
                                            <p:strVal val="#ppt_w"/>
                                          </p:val>
                                        </p:tav>
                                      </p:tavLst>
                                    </p:anim>
                                    <p:anim calcmode="lin" valueType="num">
                                      <p:cBhvr>
                                        <p:cTn id="30" dur="500" fill="hold"/>
                                        <p:tgtEl>
                                          <p:spTgt spid="4103"/>
                                        </p:tgtEl>
                                        <p:attrNameLst>
                                          <p:attrName>ppt_h</p:attrName>
                                        </p:attrNameLst>
                                      </p:cBhvr>
                                      <p:tavLst>
                                        <p:tav tm="0">
                                          <p:val>
                                            <p:fltVal val="0"/>
                                          </p:val>
                                        </p:tav>
                                        <p:tav tm="100000">
                                          <p:val>
                                            <p:strVal val="#ppt_h"/>
                                          </p:val>
                                        </p:tav>
                                      </p:tavLst>
                                    </p:anim>
                                    <p:animEffect transition="in" filter="fade">
                                      <p:cBhvr>
                                        <p:cTn id="31" dur="500"/>
                                        <p:tgtEl>
                                          <p:spTgt spid="4103"/>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4105"/>
                                        </p:tgtEl>
                                        <p:attrNameLst>
                                          <p:attrName>style.visibility</p:attrName>
                                        </p:attrNameLst>
                                      </p:cBhvr>
                                      <p:to>
                                        <p:strVal val="visible"/>
                                      </p:to>
                                    </p:set>
                                    <p:anim calcmode="lin" valueType="num">
                                      <p:cBhvr>
                                        <p:cTn id="35" dur="500" fill="hold"/>
                                        <p:tgtEl>
                                          <p:spTgt spid="4105"/>
                                        </p:tgtEl>
                                        <p:attrNameLst>
                                          <p:attrName>ppt_w</p:attrName>
                                        </p:attrNameLst>
                                      </p:cBhvr>
                                      <p:tavLst>
                                        <p:tav tm="0">
                                          <p:val>
                                            <p:fltVal val="0"/>
                                          </p:val>
                                        </p:tav>
                                        <p:tav tm="100000">
                                          <p:val>
                                            <p:strVal val="#ppt_w"/>
                                          </p:val>
                                        </p:tav>
                                      </p:tavLst>
                                    </p:anim>
                                    <p:anim calcmode="lin" valueType="num">
                                      <p:cBhvr>
                                        <p:cTn id="36" dur="500" fill="hold"/>
                                        <p:tgtEl>
                                          <p:spTgt spid="4105"/>
                                        </p:tgtEl>
                                        <p:attrNameLst>
                                          <p:attrName>ppt_h</p:attrName>
                                        </p:attrNameLst>
                                      </p:cBhvr>
                                      <p:tavLst>
                                        <p:tav tm="0">
                                          <p:val>
                                            <p:fltVal val="0"/>
                                          </p:val>
                                        </p:tav>
                                        <p:tav tm="100000">
                                          <p:val>
                                            <p:strVal val="#ppt_h"/>
                                          </p:val>
                                        </p:tav>
                                      </p:tavLst>
                                    </p:anim>
                                    <p:animEffect transition="in" filter="fade">
                                      <p:cBhvr>
                                        <p:cTn id="37" dur="500"/>
                                        <p:tgtEl>
                                          <p:spTgt spid="4105"/>
                                        </p:tgtEl>
                                      </p:cBhvr>
                                    </p:animEffect>
                                  </p:childTnLst>
                                </p:cTn>
                              </p:par>
                            </p:childTnLst>
                          </p:cTn>
                        </p:par>
                        <p:par>
                          <p:cTn id="38" fill="hold">
                            <p:stCondLst>
                              <p:cond delay="3000"/>
                            </p:stCondLst>
                            <p:childTnLst>
                              <p:par>
                                <p:cTn id="39" presetID="12" presetClass="entr" presetSubtype="4" fill="hold" grpId="0" nodeType="afterEffect">
                                  <p:stCondLst>
                                    <p:cond delay="0"/>
                                  </p:stCondLst>
                                  <p:childTnLst>
                                    <p:set>
                                      <p:cBhvr>
                                        <p:cTn id="40" dur="1" fill="hold">
                                          <p:stCondLst>
                                            <p:cond delay="0"/>
                                          </p:stCondLst>
                                        </p:cTn>
                                        <p:tgtEl>
                                          <p:spTgt spid="4099"/>
                                        </p:tgtEl>
                                        <p:attrNameLst>
                                          <p:attrName>style.visibility</p:attrName>
                                        </p:attrNameLst>
                                      </p:cBhvr>
                                      <p:to>
                                        <p:strVal val="visible"/>
                                      </p:to>
                                    </p:set>
                                    <p:anim calcmode="lin" valueType="num">
                                      <p:cBhvr additive="base">
                                        <p:cTn id="41" dur="500"/>
                                        <p:tgtEl>
                                          <p:spTgt spid="4099"/>
                                        </p:tgtEl>
                                        <p:attrNameLst>
                                          <p:attrName>ppt_y</p:attrName>
                                        </p:attrNameLst>
                                      </p:cBhvr>
                                      <p:tavLst>
                                        <p:tav tm="0">
                                          <p:val>
                                            <p:strVal val="#ppt_y+#ppt_h*1.125000"/>
                                          </p:val>
                                        </p:tav>
                                        <p:tav tm="100000">
                                          <p:val>
                                            <p:strVal val="#ppt_y"/>
                                          </p:val>
                                        </p:tav>
                                      </p:tavLst>
                                    </p:anim>
                                    <p:animEffect transition="in" filter="wipe(up)">
                                      <p:cBhvr>
                                        <p:cTn id="42" dur="500"/>
                                        <p:tgtEl>
                                          <p:spTgt spid="4099"/>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4100"/>
                                        </p:tgtEl>
                                        <p:attrNameLst>
                                          <p:attrName>style.visibility</p:attrName>
                                        </p:attrNameLst>
                                      </p:cBhvr>
                                      <p:to>
                                        <p:strVal val="visible"/>
                                      </p:to>
                                    </p:set>
                                    <p:anim calcmode="lin" valueType="num">
                                      <p:cBhvr additive="base">
                                        <p:cTn id="45" dur="500"/>
                                        <p:tgtEl>
                                          <p:spTgt spid="4100"/>
                                        </p:tgtEl>
                                        <p:attrNameLst>
                                          <p:attrName>ppt_y</p:attrName>
                                        </p:attrNameLst>
                                      </p:cBhvr>
                                      <p:tavLst>
                                        <p:tav tm="0">
                                          <p:val>
                                            <p:strVal val="#ppt_y+#ppt_h*1.125000"/>
                                          </p:val>
                                        </p:tav>
                                        <p:tav tm="100000">
                                          <p:val>
                                            <p:strVal val="#ppt_y"/>
                                          </p:val>
                                        </p:tav>
                                      </p:tavLst>
                                    </p:anim>
                                    <p:animEffect transition="in" filter="wipe(up)">
                                      <p:cBhvr>
                                        <p:cTn id="46" dur="500"/>
                                        <p:tgtEl>
                                          <p:spTgt spid="4100"/>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09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3195" y="16256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4100" name="矩形 4"/>
          <p:cNvSpPr>
            <a:spLocks noChangeArrowheads="1"/>
          </p:cNvSpPr>
          <p:nvPr/>
        </p:nvSpPr>
        <p:spPr bwMode="auto">
          <a:xfrm>
            <a:off x="1932305" y="241300"/>
            <a:ext cx="10264140" cy="653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p>
            <a:pPr algn="l" eaLnBrk="1" hangingPunct="1">
              <a:lnSpc>
                <a:spcPct val="150000"/>
              </a:lnSpc>
            </a:pPr>
            <a:r>
              <a:rPr lang="en-US" sz="2800" dirty="0">
                <a:solidFill>
                  <a:srgbClr val="10FBFE"/>
                </a:solidFill>
                <a:latin typeface="微软雅黑" panose="020B0503020204020204" charset="-122"/>
                <a:ea typeface="微软雅黑" panose="020B0503020204020204" charset="-122"/>
                <a:cs typeface="+mn-ea"/>
                <a:sym typeface="+mn-lt"/>
              </a:rPr>
              <a:t>1.</a:t>
            </a:r>
            <a:r>
              <a:rPr sz="2800" dirty="0">
                <a:solidFill>
                  <a:srgbClr val="10FBFE"/>
                </a:solidFill>
                <a:latin typeface="微软雅黑" panose="020B0503020204020204" charset="-122"/>
                <a:ea typeface="微软雅黑" panose="020B0503020204020204" charset="-122"/>
                <a:cs typeface="+mn-ea"/>
                <a:sym typeface="+mn-lt"/>
              </a:rPr>
              <a:t>Binomial distribution density function     </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2800" dirty="0">
                <a:solidFill>
                  <a:srgbClr val="10FBFE"/>
                </a:solidFill>
                <a:latin typeface="微软雅黑" panose="020B0503020204020204" charset="-122"/>
                <a:ea typeface="微软雅黑" panose="020B0503020204020204" charset="-122"/>
                <a:cs typeface="+mn-ea"/>
                <a:sym typeface="+mn-lt"/>
              </a:rPr>
              <a:t> Y</a:t>
            </a:r>
            <a:r>
              <a:rPr lang="en-US" sz="2800" dirty="0">
                <a:solidFill>
                  <a:srgbClr val="10FBFE"/>
                </a:solidFill>
                <a:latin typeface="微软雅黑" panose="020B0503020204020204" charset="-122"/>
                <a:ea typeface="微软雅黑" panose="020B0503020204020204" charset="-122"/>
                <a:cs typeface="+mn-ea"/>
                <a:sym typeface="+mn-lt"/>
              </a:rPr>
              <a:t>=</a:t>
            </a:r>
            <a:r>
              <a:rPr sz="2800" dirty="0">
                <a:solidFill>
                  <a:srgbClr val="10FBFE"/>
                </a:solidFill>
                <a:latin typeface="微软雅黑" panose="020B0503020204020204" charset="-122"/>
                <a:ea typeface="微软雅黑" panose="020B0503020204020204" charset="-122"/>
                <a:cs typeface="+mn-ea"/>
                <a:sym typeface="+mn-lt"/>
              </a:rPr>
              <a:t>binopdf(X,N,P)</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sz="2800" dirty="0">
                <a:solidFill>
                  <a:srgbClr val="10FBFE"/>
                </a:solidFill>
                <a:latin typeface="微软雅黑" panose="020B0503020204020204" charset="-122"/>
                <a:ea typeface="微软雅黑" panose="020B0503020204020204" charset="-122"/>
                <a:cs typeface="+mn-ea"/>
                <a:sym typeface="+mn-lt"/>
              </a:rPr>
              <a:t>2.</a:t>
            </a:r>
            <a:r>
              <a:rPr sz="2800" dirty="0">
                <a:solidFill>
                  <a:srgbClr val="10FBFE"/>
                </a:solidFill>
                <a:latin typeface="微软雅黑" panose="020B0503020204020204" charset="-122"/>
                <a:ea typeface="微软雅黑" panose="020B0503020204020204" charset="-122"/>
                <a:cs typeface="+mn-ea"/>
                <a:sym typeface="+mn-lt"/>
              </a:rPr>
              <a:t>Poisson distribution density function        Y</a:t>
            </a:r>
            <a:r>
              <a:rPr lang="en-US" sz="2800" dirty="0">
                <a:solidFill>
                  <a:srgbClr val="10FBFE"/>
                </a:solidFill>
                <a:latin typeface="微软雅黑" panose="020B0503020204020204" charset="-122"/>
                <a:ea typeface="微软雅黑" panose="020B0503020204020204" charset="-122"/>
                <a:cs typeface="+mn-ea"/>
                <a:sym typeface="+mn-lt"/>
              </a:rPr>
              <a:t>=</a:t>
            </a:r>
            <a:r>
              <a:rPr sz="2800" dirty="0">
                <a:solidFill>
                  <a:srgbClr val="10FBFE"/>
                </a:solidFill>
                <a:latin typeface="微软雅黑" panose="020B0503020204020204" charset="-122"/>
                <a:ea typeface="微软雅黑" panose="020B0503020204020204" charset="-122"/>
                <a:cs typeface="+mn-ea"/>
                <a:sym typeface="+mn-lt"/>
              </a:rPr>
              <a:t>poisspdf(X,LAMBDA)</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sz="2800" dirty="0">
                <a:solidFill>
                  <a:srgbClr val="10FBFE"/>
                </a:solidFill>
                <a:latin typeface="微软雅黑" panose="020B0503020204020204" charset="-122"/>
                <a:ea typeface="微软雅黑" panose="020B0503020204020204" charset="-122"/>
                <a:cs typeface="+mn-ea"/>
                <a:sym typeface="+mn-lt"/>
              </a:rPr>
              <a:t>3.</a:t>
            </a:r>
            <a:r>
              <a:rPr sz="2800" dirty="0">
                <a:solidFill>
                  <a:srgbClr val="10FBFE"/>
                </a:solidFill>
                <a:latin typeface="微软雅黑" panose="020B0503020204020204" charset="-122"/>
                <a:ea typeface="微软雅黑" panose="020B0503020204020204" charset="-122"/>
                <a:cs typeface="+mn-ea"/>
                <a:sym typeface="+mn-lt"/>
              </a:rPr>
              <a:t>Exponential distribution density function </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2800" dirty="0">
                <a:solidFill>
                  <a:srgbClr val="10FBFE"/>
                </a:solidFill>
                <a:latin typeface="微软雅黑" panose="020B0503020204020204" charset="-122"/>
                <a:ea typeface="微软雅黑" panose="020B0503020204020204" charset="-122"/>
                <a:cs typeface="+mn-ea"/>
                <a:sym typeface="+mn-lt"/>
              </a:rPr>
              <a:t> Y</a:t>
            </a:r>
            <a:r>
              <a:rPr lang="en-US" sz="2800" dirty="0">
                <a:solidFill>
                  <a:srgbClr val="10FBFE"/>
                </a:solidFill>
                <a:latin typeface="微软雅黑" panose="020B0503020204020204" charset="-122"/>
                <a:ea typeface="微软雅黑" panose="020B0503020204020204" charset="-122"/>
                <a:cs typeface="+mn-ea"/>
                <a:sym typeface="+mn-lt"/>
              </a:rPr>
              <a:t>=</a:t>
            </a:r>
            <a:r>
              <a:rPr sz="2800" dirty="0">
                <a:solidFill>
                  <a:srgbClr val="10FBFE"/>
                </a:solidFill>
                <a:latin typeface="微软雅黑" panose="020B0503020204020204" charset="-122"/>
                <a:ea typeface="微软雅黑" panose="020B0503020204020204" charset="-122"/>
                <a:cs typeface="+mn-ea"/>
                <a:sym typeface="+mn-lt"/>
              </a:rPr>
              <a:t>exppdf(X,MU)</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sz="2800" dirty="0">
                <a:solidFill>
                  <a:srgbClr val="10FBFE"/>
                </a:solidFill>
                <a:latin typeface="微软雅黑" panose="020B0503020204020204" charset="-122"/>
                <a:ea typeface="微软雅黑" panose="020B0503020204020204" charset="-122"/>
                <a:cs typeface="+mn-ea"/>
                <a:sym typeface="+mn-lt"/>
              </a:rPr>
              <a:t>4.</a:t>
            </a:r>
            <a:r>
              <a:rPr sz="2800" dirty="0">
                <a:solidFill>
                  <a:srgbClr val="10FBFE"/>
                </a:solidFill>
                <a:latin typeface="微软雅黑" panose="020B0503020204020204" charset="-122"/>
                <a:ea typeface="微软雅黑" panose="020B0503020204020204" charset="-122"/>
                <a:cs typeface="+mn-ea"/>
                <a:sym typeface="+mn-lt"/>
              </a:rPr>
              <a:t>Normal distribution density function             Y</a:t>
            </a:r>
            <a:r>
              <a:rPr lang="en-US" sz="2800" dirty="0">
                <a:solidFill>
                  <a:srgbClr val="10FBFE"/>
                </a:solidFill>
                <a:latin typeface="微软雅黑" panose="020B0503020204020204" charset="-122"/>
                <a:ea typeface="微软雅黑" panose="020B0503020204020204" charset="-122"/>
                <a:cs typeface="+mn-ea"/>
                <a:sym typeface="+mn-lt"/>
              </a:rPr>
              <a:t>=</a:t>
            </a:r>
            <a:r>
              <a:rPr sz="2800" dirty="0">
                <a:solidFill>
                  <a:srgbClr val="10FBFE"/>
                </a:solidFill>
                <a:latin typeface="微软雅黑" panose="020B0503020204020204" charset="-122"/>
                <a:ea typeface="微软雅黑" panose="020B0503020204020204" charset="-122"/>
                <a:cs typeface="+mn-ea"/>
                <a:sym typeface="+mn-lt"/>
              </a:rPr>
              <a:t>normpdf(X</a:t>
            </a:r>
            <a:r>
              <a:rPr lang="en-US" sz="2800" dirty="0">
                <a:solidFill>
                  <a:srgbClr val="10FBFE"/>
                </a:solidFill>
                <a:latin typeface="微软雅黑" panose="020B0503020204020204" charset="-122"/>
                <a:ea typeface="微软雅黑" panose="020B0503020204020204" charset="-122"/>
                <a:cs typeface="+mn-ea"/>
                <a:sym typeface="+mn-lt"/>
              </a:rPr>
              <a:t>,</a:t>
            </a:r>
            <a:r>
              <a:rPr sz="2800" dirty="0">
                <a:solidFill>
                  <a:srgbClr val="10FBFE"/>
                </a:solidFill>
                <a:latin typeface="微软雅黑" panose="020B0503020204020204" charset="-122"/>
                <a:ea typeface="微软雅黑" panose="020B0503020204020204" charset="-122"/>
                <a:cs typeface="+mn-ea"/>
                <a:sym typeface="+mn-lt"/>
              </a:rPr>
              <a:t>MU,SIGMA)</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sz="2800" dirty="0">
                <a:solidFill>
                  <a:srgbClr val="10FBFE"/>
                </a:solidFill>
                <a:latin typeface="微软雅黑" panose="020B0503020204020204" charset="-122"/>
                <a:ea typeface="微软雅黑" panose="020B0503020204020204" charset="-122"/>
                <a:cs typeface="+mn-ea"/>
                <a:sym typeface="+mn-lt"/>
              </a:rPr>
              <a:t>5. </a:t>
            </a:r>
            <a:r>
              <a:rPr sz="2800" dirty="0">
                <a:solidFill>
                  <a:srgbClr val="10FBFE"/>
                </a:solidFill>
                <a:latin typeface="微软雅黑" panose="020B0503020204020204" charset="-122"/>
                <a:ea typeface="微软雅黑" panose="020B0503020204020204" charset="-122"/>
                <a:cs typeface="+mn-ea"/>
                <a:sym typeface="+mn-lt"/>
              </a:rPr>
              <a:t>t distribution density function                  </a:t>
            </a:r>
            <a:endParaRPr sz="28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2800" dirty="0">
                <a:solidFill>
                  <a:srgbClr val="10FBFE"/>
                </a:solidFill>
                <a:latin typeface="微软雅黑" panose="020B0503020204020204" charset="-122"/>
                <a:ea typeface="微软雅黑" panose="020B0503020204020204" charset="-122"/>
                <a:cs typeface="+mn-ea"/>
                <a:sym typeface="+mn-lt"/>
              </a:rPr>
              <a:t>Y</a:t>
            </a:r>
            <a:r>
              <a:rPr lang="en-US" sz="2800" dirty="0">
                <a:solidFill>
                  <a:srgbClr val="10FBFE"/>
                </a:solidFill>
                <a:latin typeface="微软雅黑" panose="020B0503020204020204" charset="-122"/>
                <a:ea typeface="微软雅黑" panose="020B0503020204020204" charset="-122"/>
                <a:cs typeface="+mn-ea"/>
                <a:sym typeface="+mn-lt"/>
              </a:rPr>
              <a:t>=</a:t>
            </a:r>
            <a:r>
              <a:rPr sz="2800" dirty="0">
                <a:solidFill>
                  <a:srgbClr val="10FBFE"/>
                </a:solidFill>
                <a:latin typeface="微软雅黑" panose="020B0503020204020204" charset="-122"/>
                <a:ea typeface="微软雅黑" panose="020B0503020204020204" charset="-122"/>
                <a:cs typeface="+mn-ea"/>
                <a:sym typeface="+mn-lt"/>
              </a:rPr>
              <a:t>tpdf(X,V)</a:t>
            </a:r>
            <a:endParaRPr sz="2800" dirty="0">
              <a:solidFill>
                <a:srgbClr val="10FBFE"/>
              </a:solidFill>
              <a:latin typeface="微软雅黑" panose="020B0503020204020204" charset="-122"/>
              <a:ea typeface="微软雅黑" panose="020B0503020204020204" charset="-122"/>
              <a:cs typeface="+mn-ea"/>
              <a:sym typeface="+mn-lt"/>
            </a:endParaRPr>
          </a:p>
        </p:txBody>
      </p:sp>
      <p:sp>
        <p:nvSpPr>
          <p:cNvPr id="4099" name="矩形 3"/>
          <p:cNvSpPr>
            <a:spLocks noChangeArrowheads="1"/>
          </p:cNvSpPr>
          <p:nvPr/>
        </p:nvSpPr>
        <p:spPr bwMode="auto">
          <a:xfrm>
            <a:off x="769620" y="247015"/>
            <a:ext cx="58934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r>
              <a:rPr lang="en-US" sz="2800" dirty="0">
                <a:solidFill>
                  <a:srgbClr val="10FBFE"/>
                </a:solidFill>
                <a:latin typeface="微软雅黑" panose="020B0503020204020204" charset="-122"/>
                <a:ea typeface="微软雅黑" panose="020B0503020204020204" charset="-122"/>
                <a:cs typeface="+mn-ea"/>
                <a:sym typeface="+mn-lt"/>
              </a:rPr>
              <a:t>PDF</a:t>
            </a:r>
            <a:endParaRPr lang="en-US" sz="2800"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additive="base">
                                        <p:cTn id="12" dur="500"/>
                                        <p:tgtEl>
                                          <p:spTgt spid="4100"/>
                                        </p:tgtEl>
                                        <p:attrNameLst>
                                          <p:attrName>ppt_y</p:attrName>
                                        </p:attrNameLst>
                                      </p:cBhvr>
                                      <p:tavLst>
                                        <p:tav tm="0">
                                          <p:val>
                                            <p:strVal val="#ppt_y+#ppt_h*1.125000"/>
                                          </p:val>
                                        </p:tav>
                                        <p:tav tm="100000">
                                          <p:val>
                                            <p:strVal val="#ppt_y"/>
                                          </p:val>
                                        </p:tav>
                                      </p:tavLst>
                                    </p:anim>
                                    <p:animEffect transition="in" filter="wipe(up)">
                                      <p:cBhvr>
                                        <p:cTn id="13" dur="500"/>
                                        <p:tgtEl>
                                          <p:spTgt spid="4100"/>
                                        </p:tgtEl>
                                      </p:cBhvr>
                                    </p:animEffect>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additive="base">
                                        <p:cTn id="17" dur="500"/>
                                        <p:tgtEl>
                                          <p:spTgt spid="4099"/>
                                        </p:tgtEl>
                                        <p:attrNameLst>
                                          <p:attrName>ppt_y</p:attrName>
                                        </p:attrNameLst>
                                      </p:cBhvr>
                                      <p:tavLst>
                                        <p:tav tm="0">
                                          <p:val>
                                            <p:strVal val="#ppt_y+#ppt_h*1.125000"/>
                                          </p:val>
                                        </p:tav>
                                        <p:tav tm="100000">
                                          <p:val>
                                            <p:strVal val="#ppt_y"/>
                                          </p:val>
                                        </p:tav>
                                      </p:tavLst>
                                    </p:anim>
                                    <p:animEffect transition="in" filter="wipe(up)">
                                      <p:cBhvr>
                                        <p:cTn id="18"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09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8883</Words>
  <Application>WPS 演示</Application>
  <PresentationFormat>宽屏</PresentationFormat>
  <Paragraphs>244</Paragraphs>
  <Slides>26</Slides>
  <Notes>24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26</vt:i4>
      </vt:variant>
    </vt:vector>
  </HeadingPairs>
  <TitlesOfParts>
    <vt:vector size="41" baseType="lpstr">
      <vt:lpstr>Arial</vt:lpstr>
      <vt:lpstr>宋体</vt:lpstr>
      <vt:lpstr>Wingdings</vt:lpstr>
      <vt:lpstr>微软雅黑</vt:lpstr>
      <vt:lpstr>Calibri</vt:lpstr>
      <vt:lpstr>Arial Unicode MS</vt:lpstr>
      <vt:lpstr>等线</vt:lpstr>
      <vt:lpstr>Open Sans</vt:lpstr>
      <vt:lpstr>Segoe Print</vt:lpstr>
      <vt:lpstr>Office 主题</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钚hui变de爱</cp:lastModifiedBy>
  <cp:revision>27</cp:revision>
  <dcterms:created xsi:type="dcterms:W3CDTF">2017-07-15T13:06:00Z</dcterms:created>
  <dcterms:modified xsi:type="dcterms:W3CDTF">2018-12-19T09:42:47Z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