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4" r:id="rId4"/>
    <p:sldId id="268" r:id="rId5"/>
    <p:sldId id="312" r:id="rId6"/>
    <p:sldId id="329" r:id="rId7"/>
    <p:sldId id="325" r:id="rId8"/>
    <p:sldId id="265" r:id="rId9"/>
    <p:sldId id="281" r:id="rId10"/>
    <p:sldId id="289" r:id="rId11"/>
    <p:sldId id="282" r:id="rId12"/>
    <p:sldId id="288" r:id="rId13"/>
    <p:sldId id="311" r:id="rId14"/>
    <p:sldId id="275" r:id="rId15"/>
    <p:sldId id="294" r:id="rId16"/>
    <p:sldId id="273" r:id="rId17"/>
    <p:sldId id="292" r:id="rId18"/>
    <p:sldId id="271" r:id="rId19"/>
    <p:sldId id="274" r:id="rId20"/>
    <p:sldId id="280" r:id="rId21"/>
    <p:sldId id="298" r:id="rId22"/>
    <p:sldId id="263" r:id="rId23"/>
    <p:sldId id="291" r:id="rId24"/>
    <p:sldId id="267" r:id="rId25"/>
    <p:sldId id="261" r:id="rId26"/>
    <p:sldId id="295" r:id="rId27"/>
    <p:sldId id="304" r:id="rId28"/>
    <p:sldId id="306" r:id="rId29"/>
    <p:sldId id="328" r:id="rId30"/>
    <p:sldId id="326" r:id="rId31"/>
    <p:sldId id="327" r:id="rId32"/>
    <p:sldId id="323" r:id="rId33"/>
    <p:sldId id="324" r:id="rId34"/>
    <p:sldId id="322" r:id="rId35"/>
    <p:sldId id="321" r:id="rId36"/>
    <p:sldId id="308" r:id="rId37"/>
    <p:sldId id="307" r:id="rId38"/>
    <p:sldId id="319" r:id="rId39"/>
    <p:sldId id="320" r:id="rId40"/>
    <p:sldId id="317" r:id="rId41"/>
    <p:sldId id="318" r:id="rId42"/>
    <p:sldId id="315" r:id="rId43"/>
    <p:sldId id="316" r:id="rId44"/>
    <p:sldId id="296" r:id="rId45"/>
    <p:sldId id="310" r:id="rId46"/>
    <p:sldId id="309"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9F7B42-4A0D-4F28-9ED3-DA74787540A1}"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zh-CN" altLang="en-US"/>
        </a:p>
      </dgm:t>
    </dgm:pt>
    <dgm:pt modelId="{160D30DE-5FF9-4C98-B263-FCCBF7DA2438}">
      <dgm:prSet phldrT="[文本]" custT="1"/>
      <dgm:spPr/>
      <dgm:t>
        <a:bodyPr/>
        <a:lstStyle/>
        <a:p>
          <a:pPr algn="ctr"/>
          <a:r>
            <a:rPr lang="zh-CN" altLang="en-US" sz="2000">
              <a:latin typeface="微软雅黑" panose="020B0503020204020204" pitchFamily="34" charset="-122"/>
              <a:ea typeface="微软雅黑" panose="020B0503020204020204" pitchFamily="34" charset="-122"/>
            </a:rPr>
            <a:t>应用层</a:t>
          </a:r>
        </a:p>
      </dgm:t>
    </dgm:pt>
    <dgm:pt modelId="{049778BF-CED9-44E6-8F9D-09ABFCD9C177}" type="parTrans" cxnId="{673FF9AB-FF4E-47D7-9F1C-7C396521E7E6}">
      <dgm:prSet/>
      <dgm:spPr/>
      <dgm:t>
        <a:bodyPr/>
        <a:lstStyle/>
        <a:p>
          <a:pPr algn="ctr"/>
          <a:endParaRPr lang="zh-CN" altLang="en-US" sz="1100">
            <a:latin typeface="微软雅黑" panose="020B0503020204020204" pitchFamily="34" charset="-122"/>
            <a:ea typeface="微软雅黑" panose="020B0503020204020204" pitchFamily="34" charset="-122"/>
          </a:endParaRPr>
        </a:p>
      </dgm:t>
    </dgm:pt>
    <dgm:pt modelId="{29382710-1D2E-4596-934A-0B8F57CB34DE}" type="sibTrans" cxnId="{673FF9AB-FF4E-47D7-9F1C-7C396521E7E6}">
      <dgm:prSet/>
      <dgm:spPr/>
      <dgm:t>
        <a:bodyPr/>
        <a:lstStyle/>
        <a:p>
          <a:pPr algn="ctr"/>
          <a:endParaRPr lang="zh-CN" altLang="en-US" sz="1100">
            <a:latin typeface="微软雅黑" panose="020B0503020204020204" pitchFamily="34" charset="-122"/>
            <a:ea typeface="微软雅黑" panose="020B0503020204020204" pitchFamily="34" charset="-122"/>
          </a:endParaRPr>
        </a:p>
      </dgm:t>
    </dgm:pt>
    <dgm:pt modelId="{A0FB946F-4374-41D6-81DB-70929628B1B0}">
      <dgm:prSet phldrT="[文本]" custT="1"/>
      <dgm:spPr/>
      <dgm:t>
        <a:bodyPr/>
        <a:lstStyle/>
        <a:p>
          <a:pPr algn="ctr"/>
          <a:r>
            <a:rPr lang="zh-CN" altLang="en-US" sz="2000">
              <a:latin typeface="微软雅黑" panose="020B0503020204020204" pitchFamily="34" charset="-122"/>
              <a:ea typeface="微软雅黑" panose="020B0503020204020204" pitchFamily="34" charset="-122"/>
            </a:rPr>
            <a:t>认知层</a:t>
          </a:r>
        </a:p>
      </dgm:t>
    </dgm:pt>
    <dgm:pt modelId="{2AE16748-F9C9-4148-9BA6-F589E3D129B8}" type="parTrans" cxnId="{24DBAFE5-CE04-42F1-9F89-6CC19C6376C6}">
      <dgm:prSet/>
      <dgm:spPr/>
      <dgm:t>
        <a:bodyPr/>
        <a:lstStyle/>
        <a:p>
          <a:pPr algn="ctr"/>
          <a:endParaRPr lang="zh-CN" altLang="en-US" sz="1100">
            <a:latin typeface="微软雅黑" panose="020B0503020204020204" pitchFamily="34" charset="-122"/>
            <a:ea typeface="微软雅黑" panose="020B0503020204020204" pitchFamily="34" charset="-122"/>
          </a:endParaRPr>
        </a:p>
      </dgm:t>
    </dgm:pt>
    <dgm:pt modelId="{65D3C961-6248-446A-86B1-4104460D1F43}" type="sibTrans" cxnId="{24DBAFE5-CE04-42F1-9F89-6CC19C6376C6}">
      <dgm:prSet/>
      <dgm:spPr/>
      <dgm:t>
        <a:bodyPr/>
        <a:lstStyle/>
        <a:p>
          <a:pPr algn="ctr"/>
          <a:endParaRPr lang="zh-CN" altLang="en-US" sz="1100">
            <a:latin typeface="微软雅黑" panose="020B0503020204020204" pitchFamily="34" charset="-122"/>
            <a:ea typeface="微软雅黑" panose="020B0503020204020204" pitchFamily="34" charset="-122"/>
          </a:endParaRPr>
        </a:p>
      </dgm:t>
    </dgm:pt>
    <dgm:pt modelId="{AFD05DBF-0C3B-4A02-92AD-C334820948B1}">
      <dgm:prSet phldrT="[文本]" custT="1"/>
      <dgm:spPr/>
      <dgm:t>
        <a:bodyPr/>
        <a:lstStyle/>
        <a:p>
          <a:pPr algn="ctr"/>
          <a:r>
            <a:rPr lang="zh-CN" altLang="en-US" sz="4000" dirty="0">
              <a:latin typeface="微软雅黑" panose="020B0503020204020204" pitchFamily="34" charset="-122"/>
              <a:ea typeface="微软雅黑" panose="020B0503020204020204" pitchFamily="34" charset="-122"/>
            </a:rPr>
            <a:t>自然语言理解</a:t>
          </a:r>
        </a:p>
      </dgm:t>
    </dgm:pt>
    <dgm:pt modelId="{4B868C25-3F1E-492C-8FAC-6470702867D2}" type="parTrans" cxnId="{A30B6047-41E5-460E-824E-3094D08B69F0}">
      <dgm:prSet/>
      <dgm:spPr/>
      <dgm:t>
        <a:bodyPr/>
        <a:lstStyle/>
        <a:p>
          <a:pPr algn="ctr"/>
          <a:endParaRPr lang="zh-CN" altLang="en-US" sz="1100">
            <a:latin typeface="微软雅黑" panose="020B0503020204020204" pitchFamily="34" charset="-122"/>
            <a:ea typeface="微软雅黑" panose="020B0503020204020204" pitchFamily="34" charset="-122"/>
          </a:endParaRPr>
        </a:p>
      </dgm:t>
    </dgm:pt>
    <dgm:pt modelId="{1EBBB4E2-24C3-4C7B-A520-523AEAEE3D54}" type="sibTrans" cxnId="{A30B6047-41E5-460E-824E-3094D08B69F0}">
      <dgm:prSet/>
      <dgm:spPr/>
      <dgm:t>
        <a:bodyPr/>
        <a:lstStyle/>
        <a:p>
          <a:pPr algn="ctr"/>
          <a:endParaRPr lang="zh-CN" altLang="en-US" sz="1100">
            <a:latin typeface="微软雅黑" panose="020B0503020204020204" pitchFamily="34" charset="-122"/>
            <a:ea typeface="微软雅黑" panose="020B0503020204020204" pitchFamily="34" charset="-122"/>
          </a:endParaRPr>
        </a:p>
      </dgm:t>
    </dgm:pt>
    <dgm:pt modelId="{381536FD-1CA4-4F6A-ADE5-91CBD9802218}">
      <dgm:prSet phldrT="[文本]" custT="1"/>
      <dgm:spPr/>
      <dgm:t>
        <a:bodyPr/>
        <a:lstStyle/>
        <a:p>
          <a:pPr algn="ctr"/>
          <a:r>
            <a:rPr lang="zh-CN" altLang="en-US" sz="2000">
              <a:latin typeface="微软雅黑" panose="020B0503020204020204" pitchFamily="34" charset="-122"/>
              <a:ea typeface="微软雅黑" panose="020B0503020204020204" pitchFamily="34" charset="-122"/>
            </a:rPr>
            <a:t>基础层</a:t>
          </a:r>
        </a:p>
      </dgm:t>
    </dgm:pt>
    <dgm:pt modelId="{3147A576-8C31-4423-AE1A-74126F1E9109}" type="parTrans" cxnId="{1939B9DE-2959-4F35-A671-9EE8D146B7EF}">
      <dgm:prSet/>
      <dgm:spPr/>
      <dgm:t>
        <a:bodyPr/>
        <a:lstStyle/>
        <a:p>
          <a:pPr algn="ctr"/>
          <a:endParaRPr lang="zh-CN" altLang="en-US" sz="1100">
            <a:latin typeface="微软雅黑" panose="020B0503020204020204" pitchFamily="34" charset="-122"/>
            <a:ea typeface="微软雅黑" panose="020B0503020204020204" pitchFamily="34" charset="-122"/>
          </a:endParaRPr>
        </a:p>
      </dgm:t>
    </dgm:pt>
    <dgm:pt modelId="{4F83C1A5-8270-475D-971D-1BA1828BE4BD}" type="sibTrans" cxnId="{1939B9DE-2959-4F35-A671-9EE8D146B7EF}">
      <dgm:prSet/>
      <dgm:spPr/>
      <dgm:t>
        <a:bodyPr/>
        <a:lstStyle/>
        <a:p>
          <a:pPr algn="ctr"/>
          <a:endParaRPr lang="zh-CN" altLang="en-US" sz="1100">
            <a:latin typeface="微软雅黑" panose="020B0503020204020204" pitchFamily="34" charset="-122"/>
            <a:ea typeface="微软雅黑" panose="020B0503020204020204" pitchFamily="34" charset="-122"/>
          </a:endParaRPr>
        </a:p>
      </dgm:t>
    </dgm:pt>
    <dgm:pt modelId="{AF766EF7-6EA3-4CCB-9ECB-A750F3E44A1B}">
      <dgm:prSet phldrT="[文本]" custT="1"/>
      <dgm:spPr/>
      <dgm:t>
        <a:bodyPr/>
        <a:lstStyle/>
        <a:p>
          <a:pPr algn="ctr"/>
          <a:r>
            <a:rPr lang="zh-CN" altLang="en-US" sz="3200" dirty="0">
              <a:latin typeface="微软雅黑" panose="020B0503020204020204" pitchFamily="34" charset="-122"/>
              <a:ea typeface="微软雅黑" panose="020B0503020204020204" pitchFamily="34" charset="-122"/>
            </a:rPr>
            <a:t>句法分析</a:t>
          </a:r>
        </a:p>
      </dgm:t>
    </dgm:pt>
    <dgm:pt modelId="{FFFEE4E6-CC75-40A1-9581-39318B96FCC2}" type="parTrans" cxnId="{F5D1311F-6D83-48BE-A26D-27A00995CF42}">
      <dgm:prSet/>
      <dgm:spPr/>
      <dgm:t>
        <a:bodyPr/>
        <a:lstStyle/>
        <a:p>
          <a:pPr algn="ctr"/>
          <a:endParaRPr lang="zh-CN" altLang="en-US" sz="1100">
            <a:latin typeface="微软雅黑" panose="020B0503020204020204" pitchFamily="34" charset="-122"/>
            <a:ea typeface="微软雅黑" panose="020B0503020204020204" pitchFamily="34" charset="-122"/>
          </a:endParaRPr>
        </a:p>
      </dgm:t>
    </dgm:pt>
    <dgm:pt modelId="{3DCF3F61-30C0-47F6-9B92-A45FB328661E}" type="sibTrans" cxnId="{F5D1311F-6D83-48BE-A26D-27A00995CF42}">
      <dgm:prSet/>
      <dgm:spPr/>
      <dgm:t>
        <a:bodyPr/>
        <a:lstStyle/>
        <a:p>
          <a:pPr algn="ctr"/>
          <a:endParaRPr lang="zh-CN" altLang="en-US" sz="1100">
            <a:latin typeface="微软雅黑" panose="020B0503020204020204" pitchFamily="34" charset="-122"/>
            <a:ea typeface="微软雅黑" panose="020B0503020204020204" pitchFamily="34" charset="-122"/>
          </a:endParaRPr>
        </a:p>
      </dgm:t>
    </dgm:pt>
    <dgm:pt modelId="{48E7F60E-6C13-4C0B-9C58-F0DFC6918536}">
      <dgm:prSet phldrT="[文本]" custT="1"/>
      <dgm:spPr/>
      <dgm:t>
        <a:bodyPr/>
        <a:lstStyle/>
        <a:p>
          <a:pPr algn="ctr"/>
          <a:r>
            <a:rPr lang="zh-CN" altLang="en-US" sz="3200" dirty="0">
              <a:latin typeface="微软雅黑" panose="020B0503020204020204" pitchFamily="34" charset="-122"/>
              <a:ea typeface="微软雅黑" panose="020B0503020204020204" pitchFamily="34" charset="-122"/>
            </a:rPr>
            <a:t>语义分析</a:t>
          </a:r>
        </a:p>
      </dgm:t>
    </dgm:pt>
    <dgm:pt modelId="{5FEDF655-E238-4BC6-88F8-C53FAACA7EF2}" type="parTrans" cxnId="{51DB375D-F638-46A8-8396-5A48B4CE3A17}">
      <dgm:prSet/>
      <dgm:spPr/>
      <dgm:t>
        <a:bodyPr/>
        <a:lstStyle/>
        <a:p>
          <a:pPr algn="ctr"/>
          <a:endParaRPr lang="zh-CN" altLang="en-US" sz="1100">
            <a:latin typeface="微软雅黑" panose="020B0503020204020204" pitchFamily="34" charset="-122"/>
            <a:ea typeface="微软雅黑" panose="020B0503020204020204" pitchFamily="34" charset="-122"/>
          </a:endParaRPr>
        </a:p>
      </dgm:t>
    </dgm:pt>
    <dgm:pt modelId="{1AE1CE08-0BAB-4AB7-BCE7-50F891C9D2EB}" type="sibTrans" cxnId="{51DB375D-F638-46A8-8396-5A48B4CE3A17}">
      <dgm:prSet/>
      <dgm:spPr/>
      <dgm:t>
        <a:bodyPr/>
        <a:lstStyle/>
        <a:p>
          <a:pPr algn="ctr"/>
          <a:endParaRPr lang="zh-CN" altLang="en-US" sz="1100">
            <a:latin typeface="微软雅黑" panose="020B0503020204020204" pitchFamily="34" charset="-122"/>
            <a:ea typeface="微软雅黑" panose="020B0503020204020204" pitchFamily="34" charset="-122"/>
          </a:endParaRPr>
        </a:p>
      </dgm:t>
    </dgm:pt>
    <dgm:pt modelId="{D7572D02-6109-49F1-9AE5-DAD06DDBAE34}">
      <dgm:prSet phldrT="[文本]" custT="1"/>
      <dgm:spPr/>
      <dgm:t>
        <a:bodyPr/>
        <a:lstStyle/>
        <a:p>
          <a:pPr algn="ctr"/>
          <a:r>
            <a:rPr lang="zh-CN" altLang="en-US" sz="2800" dirty="0">
              <a:latin typeface="微软雅黑" panose="020B0503020204020204" pitchFamily="34" charset="-122"/>
              <a:ea typeface="微软雅黑" panose="020B0503020204020204" pitchFamily="34" charset="-122"/>
            </a:rPr>
            <a:t>语音识别  机器翻译</a:t>
          </a:r>
        </a:p>
      </dgm:t>
    </dgm:pt>
    <dgm:pt modelId="{25AB4918-4CCA-4E8A-B44B-8EC2741EFDB5}" type="sibTrans" cxnId="{44060FE3-FEBC-4361-A335-629D9DBCB005}">
      <dgm:prSet/>
      <dgm:spPr/>
      <dgm:t>
        <a:bodyPr/>
        <a:lstStyle/>
        <a:p>
          <a:pPr algn="ctr"/>
          <a:endParaRPr lang="zh-CN" altLang="en-US" sz="1100">
            <a:latin typeface="微软雅黑" panose="020B0503020204020204" pitchFamily="34" charset="-122"/>
            <a:ea typeface="微软雅黑" panose="020B0503020204020204" pitchFamily="34" charset="-122"/>
          </a:endParaRPr>
        </a:p>
      </dgm:t>
    </dgm:pt>
    <dgm:pt modelId="{1A902AA1-EEB0-49B7-B2A4-633C415FECF7}" type="parTrans" cxnId="{44060FE3-FEBC-4361-A335-629D9DBCB005}">
      <dgm:prSet/>
      <dgm:spPr/>
      <dgm:t>
        <a:bodyPr/>
        <a:lstStyle/>
        <a:p>
          <a:pPr algn="ctr"/>
          <a:endParaRPr lang="zh-CN" altLang="en-US" sz="1100">
            <a:latin typeface="微软雅黑" panose="020B0503020204020204" pitchFamily="34" charset="-122"/>
            <a:ea typeface="微软雅黑" panose="020B0503020204020204" pitchFamily="34" charset="-122"/>
          </a:endParaRPr>
        </a:p>
      </dgm:t>
    </dgm:pt>
    <dgm:pt modelId="{ADA215C9-43D1-4132-BED1-032A0B3033D5}">
      <dgm:prSet phldrT="[文本]" custT="1"/>
      <dgm:spPr/>
      <dgm:t>
        <a:bodyPr/>
        <a:lstStyle/>
        <a:p>
          <a:pPr algn="ctr"/>
          <a:r>
            <a:rPr lang="zh-CN" altLang="en-US" sz="2800" dirty="0">
              <a:latin typeface="微软雅黑" panose="020B0503020204020204" pitchFamily="34" charset="-122"/>
              <a:ea typeface="微软雅黑" panose="020B0503020204020204" pitchFamily="34" charset="-122"/>
            </a:rPr>
            <a:t>自动问答  自动摘要</a:t>
          </a:r>
        </a:p>
      </dgm:t>
    </dgm:pt>
    <dgm:pt modelId="{53F33782-F741-4FDE-9A93-6D653AB76271}" type="parTrans" cxnId="{512BA2E5-3773-44EC-8774-4CD8D2875399}">
      <dgm:prSet/>
      <dgm:spPr/>
      <dgm:t>
        <a:bodyPr/>
        <a:lstStyle/>
        <a:p>
          <a:pPr algn="ctr"/>
          <a:endParaRPr lang="zh-CN" altLang="en-US" sz="1100">
            <a:latin typeface="微软雅黑" panose="020B0503020204020204" pitchFamily="34" charset="-122"/>
            <a:ea typeface="微软雅黑" panose="020B0503020204020204" pitchFamily="34" charset="-122"/>
          </a:endParaRPr>
        </a:p>
      </dgm:t>
    </dgm:pt>
    <dgm:pt modelId="{E6B04711-E3A1-4481-ABD4-3A5BF36BB74A}" type="sibTrans" cxnId="{512BA2E5-3773-44EC-8774-4CD8D2875399}">
      <dgm:prSet/>
      <dgm:spPr/>
      <dgm:t>
        <a:bodyPr/>
        <a:lstStyle/>
        <a:p>
          <a:pPr algn="ctr"/>
          <a:endParaRPr lang="zh-CN" altLang="en-US" sz="1100">
            <a:latin typeface="微软雅黑" panose="020B0503020204020204" pitchFamily="34" charset="-122"/>
            <a:ea typeface="微软雅黑" panose="020B0503020204020204" pitchFamily="34" charset="-122"/>
          </a:endParaRPr>
        </a:p>
      </dgm:t>
    </dgm:pt>
    <dgm:pt modelId="{86B28FB2-4628-4A20-A31F-F827ECB7C9BB}" type="pres">
      <dgm:prSet presAssocID="{BE9F7B42-4A0D-4F28-9ED3-DA74787540A1}" presName="Name0" presStyleCnt="0">
        <dgm:presLayoutVars>
          <dgm:dir/>
          <dgm:animLvl val="lvl"/>
          <dgm:resizeHandles val="exact"/>
        </dgm:presLayoutVars>
      </dgm:prSet>
      <dgm:spPr/>
      <dgm:t>
        <a:bodyPr/>
        <a:lstStyle/>
        <a:p>
          <a:endParaRPr lang="zh-CN" altLang="en-US"/>
        </a:p>
      </dgm:t>
    </dgm:pt>
    <dgm:pt modelId="{C2091293-3B48-4B0C-91F9-2C6402520F80}" type="pres">
      <dgm:prSet presAssocID="{160D30DE-5FF9-4C98-B263-FCCBF7DA2438}" presName="linNode" presStyleCnt="0"/>
      <dgm:spPr/>
    </dgm:pt>
    <dgm:pt modelId="{9105786F-11FB-47CE-ADB8-24ECC44A754C}" type="pres">
      <dgm:prSet presAssocID="{160D30DE-5FF9-4C98-B263-FCCBF7DA2438}" presName="parentText" presStyleLbl="node1" presStyleIdx="0" presStyleCnt="3">
        <dgm:presLayoutVars>
          <dgm:chMax val="1"/>
          <dgm:bulletEnabled val="1"/>
        </dgm:presLayoutVars>
      </dgm:prSet>
      <dgm:spPr/>
      <dgm:t>
        <a:bodyPr/>
        <a:lstStyle/>
        <a:p>
          <a:endParaRPr lang="zh-CN" altLang="en-US"/>
        </a:p>
      </dgm:t>
    </dgm:pt>
    <dgm:pt modelId="{43C0696D-87F3-4076-8AE3-4D0784F6B7B0}" type="pres">
      <dgm:prSet presAssocID="{160D30DE-5FF9-4C98-B263-FCCBF7DA2438}" presName="descendantText" presStyleLbl="alignAccFollowNode1" presStyleIdx="0" presStyleCnt="3" custLinFactNeighborX="0" custLinFactNeighborY="0">
        <dgm:presLayoutVars>
          <dgm:bulletEnabled val="1"/>
        </dgm:presLayoutVars>
      </dgm:prSet>
      <dgm:spPr/>
      <dgm:t>
        <a:bodyPr/>
        <a:lstStyle/>
        <a:p>
          <a:endParaRPr lang="zh-CN" altLang="en-US"/>
        </a:p>
      </dgm:t>
    </dgm:pt>
    <dgm:pt modelId="{848534B9-5454-4A09-A037-8B1CBCEF061B}" type="pres">
      <dgm:prSet presAssocID="{29382710-1D2E-4596-934A-0B8F57CB34DE}" presName="sp" presStyleCnt="0"/>
      <dgm:spPr/>
    </dgm:pt>
    <dgm:pt modelId="{2A6AFFA2-EBFD-42E4-AF7E-00812D8D5535}" type="pres">
      <dgm:prSet presAssocID="{A0FB946F-4374-41D6-81DB-70929628B1B0}" presName="linNode" presStyleCnt="0"/>
      <dgm:spPr/>
    </dgm:pt>
    <dgm:pt modelId="{F62BE930-F3F3-4418-96D2-9D656B9A1C82}" type="pres">
      <dgm:prSet presAssocID="{A0FB946F-4374-41D6-81DB-70929628B1B0}" presName="parentText" presStyleLbl="node1" presStyleIdx="1" presStyleCnt="3">
        <dgm:presLayoutVars>
          <dgm:chMax val="1"/>
          <dgm:bulletEnabled val="1"/>
        </dgm:presLayoutVars>
      </dgm:prSet>
      <dgm:spPr/>
      <dgm:t>
        <a:bodyPr/>
        <a:lstStyle/>
        <a:p>
          <a:endParaRPr lang="zh-CN" altLang="en-US"/>
        </a:p>
      </dgm:t>
    </dgm:pt>
    <dgm:pt modelId="{F6281C60-EC41-4FAB-98F5-3F3DC772BAFF}" type="pres">
      <dgm:prSet presAssocID="{A0FB946F-4374-41D6-81DB-70929628B1B0}" presName="descendantText" presStyleLbl="alignAccFollowNode1" presStyleIdx="1" presStyleCnt="3">
        <dgm:presLayoutVars>
          <dgm:bulletEnabled val="1"/>
        </dgm:presLayoutVars>
      </dgm:prSet>
      <dgm:spPr/>
      <dgm:t>
        <a:bodyPr/>
        <a:lstStyle/>
        <a:p>
          <a:endParaRPr lang="zh-CN" altLang="en-US"/>
        </a:p>
      </dgm:t>
    </dgm:pt>
    <dgm:pt modelId="{F7227389-02A7-4F99-BFF7-2C5F0FF3F5A1}" type="pres">
      <dgm:prSet presAssocID="{65D3C961-6248-446A-86B1-4104460D1F43}" presName="sp" presStyleCnt="0"/>
      <dgm:spPr/>
    </dgm:pt>
    <dgm:pt modelId="{379F048F-63D0-4C77-8BCE-10CB16979747}" type="pres">
      <dgm:prSet presAssocID="{381536FD-1CA4-4F6A-ADE5-91CBD9802218}" presName="linNode" presStyleCnt="0"/>
      <dgm:spPr/>
    </dgm:pt>
    <dgm:pt modelId="{FB092683-C038-4D16-A0B6-C0B9A635CACB}" type="pres">
      <dgm:prSet presAssocID="{381536FD-1CA4-4F6A-ADE5-91CBD9802218}" presName="parentText" presStyleLbl="node1" presStyleIdx="2" presStyleCnt="3">
        <dgm:presLayoutVars>
          <dgm:chMax val="1"/>
          <dgm:bulletEnabled val="1"/>
        </dgm:presLayoutVars>
      </dgm:prSet>
      <dgm:spPr/>
      <dgm:t>
        <a:bodyPr/>
        <a:lstStyle/>
        <a:p>
          <a:endParaRPr lang="zh-CN" altLang="en-US"/>
        </a:p>
      </dgm:t>
    </dgm:pt>
    <dgm:pt modelId="{DD73763F-1D72-4862-8D74-5B3BCF5D15AF}" type="pres">
      <dgm:prSet presAssocID="{381536FD-1CA4-4F6A-ADE5-91CBD9802218}" presName="descendantText" presStyleLbl="alignAccFollowNode1" presStyleIdx="2" presStyleCnt="3" custLinFactNeighborY="-3175">
        <dgm:presLayoutVars>
          <dgm:bulletEnabled val="1"/>
        </dgm:presLayoutVars>
      </dgm:prSet>
      <dgm:spPr/>
      <dgm:t>
        <a:bodyPr/>
        <a:lstStyle/>
        <a:p>
          <a:endParaRPr lang="zh-CN" altLang="en-US"/>
        </a:p>
      </dgm:t>
    </dgm:pt>
  </dgm:ptLst>
  <dgm:cxnLst>
    <dgm:cxn modelId="{5855BDA6-0B53-400B-AB3F-C391E6D602FB}" type="presOf" srcId="{48E7F60E-6C13-4C0B-9C58-F0DFC6918536}" destId="{DD73763F-1D72-4862-8D74-5B3BCF5D15AF}" srcOrd="0" destOrd="1" presId="urn:microsoft.com/office/officeart/2005/8/layout/vList5"/>
    <dgm:cxn modelId="{1939B9DE-2959-4F35-A671-9EE8D146B7EF}" srcId="{BE9F7B42-4A0D-4F28-9ED3-DA74787540A1}" destId="{381536FD-1CA4-4F6A-ADE5-91CBD9802218}" srcOrd="2" destOrd="0" parTransId="{3147A576-8C31-4423-AE1A-74126F1E9109}" sibTransId="{4F83C1A5-8270-475D-971D-1BA1828BE4BD}"/>
    <dgm:cxn modelId="{DD3FDA1E-CE94-4DAF-B1E4-09188C8CF43D}" type="presOf" srcId="{AF766EF7-6EA3-4CCB-9ECB-A750F3E44A1B}" destId="{DD73763F-1D72-4862-8D74-5B3BCF5D15AF}" srcOrd="0" destOrd="0" presId="urn:microsoft.com/office/officeart/2005/8/layout/vList5"/>
    <dgm:cxn modelId="{44060FE3-FEBC-4361-A335-629D9DBCB005}" srcId="{160D30DE-5FF9-4C98-B263-FCCBF7DA2438}" destId="{D7572D02-6109-49F1-9AE5-DAD06DDBAE34}" srcOrd="0" destOrd="0" parTransId="{1A902AA1-EEB0-49B7-B2A4-633C415FECF7}" sibTransId="{25AB4918-4CCA-4E8A-B44B-8EC2741EFDB5}"/>
    <dgm:cxn modelId="{673FF9AB-FF4E-47D7-9F1C-7C396521E7E6}" srcId="{BE9F7B42-4A0D-4F28-9ED3-DA74787540A1}" destId="{160D30DE-5FF9-4C98-B263-FCCBF7DA2438}" srcOrd="0" destOrd="0" parTransId="{049778BF-CED9-44E6-8F9D-09ABFCD9C177}" sibTransId="{29382710-1D2E-4596-934A-0B8F57CB34DE}"/>
    <dgm:cxn modelId="{24DBAFE5-CE04-42F1-9F89-6CC19C6376C6}" srcId="{BE9F7B42-4A0D-4F28-9ED3-DA74787540A1}" destId="{A0FB946F-4374-41D6-81DB-70929628B1B0}" srcOrd="1" destOrd="0" parTransId="{2AE16748-F9C9-4148-9BA6-F589E3D129B8}" sibTransId="{65D3C961-6248-446A-86B1-4104460D1F43}"/>
    <dgm:cxn modelId="{06AF43C8-8253-4FE7-9DD7-B84C8AD0DF76}" type="presOf" srcId="{160D30DE-5FF9-4C98-B263-FCCBF7DA2438}" destId="{9105786F-11FB-47CE-ADB8-24ECC44A754C}" srcOrd="0" destOrd="0" presId="urn:microsoft.com/office/officeart/2005/8/layout/vList5"/>
    <dgm:cxn modelId="{C1C29F0C-47A6-427E-B051-D366C1248FD0}" type="presOf" srcId="{BE9F7B42-4A0D-4F28-9ED3-DA74787540A1}" destId="{86B28FB2-4628-4A20-A31F-F827ECB7C9BB}" srcOrd="0" destOrd="0" presId="urn:microsoft.com/office/officeart/2005/8/layout/vList5"/>
    <dgm:cxn modelId="{51DB375D-F638-46A8-8396-5A48B4CE3A17}" srcId="{381536FD-1CA4-4F6A-ADE5-91CBD9802218}" destId="{48E7F60E-6C13-4C0B-9C58-F0DFC6918536}" srcOrd="1" destOrd="0" parTransId="{5FEDF655-E238-4BC6-88F8-C53FAACA7EF2}" sibTransId="{1AE1CE08-0BAB-4AB7-BCE7-50F891C9D2EB}"/>
    <dgm:cxn modelId="{930D9480-4769-476F-97DC-863D0087D41E}" type="presOf" srcId="{AFD05DBF-0C3B-4A02-92AD-C334820948B1}" destId="{F6281C60-EC41-4FAB-98F5-3F3DC772BAFF}" srcOrd="0" destOrd="0" presId="urn:microsoft.com/office/officeart/2005/8/layout/vList5"/>
    <dgm:cxn modelId="{BC1E798F-C887-4A6F-88F3-DD12147885A2}" type="presOf" srcId="{ADA215C9-43D1-4132-BED1-032A0B3033D5}" destId="{43C0696D-87F3-4076-8AE3-4D0784F6B7B0}" srcOrd="0" destOrd="1" presId="urn:microsoft.com/office/officeart/2005/8/layout/vList5"/>
    <dgm:cxn modelId="{F4885D24-1CD1-49EE-963A-C4810FF6EE80}" type="presOf" srcId="{381536FD-1CA4-4F6A-ADE5-91CBD9802218}" destId="{FB092683-C038-4D16-A0B6-C0B9A635CACB}" srcOrd="0" destOrd="0" presId="urn:microsoft.com/office/officeart/2005/8/layout/vList5"/>
    <dgm:cxn modelId="{F5D1311F-6D83-48BE-A26D-27A00995CF42}" srcId="{381536FD-1CA4-4F6A-ADE5-91CBD9802218}" destId="{AF766EF7-6EA3-4CCB-9ECB-A750F3E44A1B}" srcOrd="0" destOrd="0" parTransId="{FFFEE4E6-CC75-40A1-9581-39318B96FCC2}" sibTransId="{3DCF3F61-30C0-47F6-9B92-A45FB328661E}"/>
    <dgm:cxn modelId="{A30B6047-41E5-460E-824E-3094D08B69F0}" srcId="{A0FB946F-4374-41D6-81DB-70929628B1B0}" destId="{AFD05DBF-0C3B-4A02-92AD-C334820948B1}" srcOrd="0" destOrd="0" parTransId="{4B868C25-3F1E-492C-8FAC-6470702867D2}" sibTransId="{1EBBB4E2-24C3-4C7B-A520-523AEAEE3D54}"/>
    <dgm:cxn modelId="{512BA2E5-3773-44EC-8774-4CD8D2875399}" srcId="{160D30DE-5FF9-4C98-B263-FCCBF7DA2438}" destId="{ADA215C9-43D1-4132-BED1-032A0B3033D5}" srcOrd="1" destOrd="0" parTransId="{53F33782-F741-4FDE-9A93-6D653AB76271}" sibTransId="{E6B04711-E3A1-4481-ABD4-3A5BF36BB74A}"/>
    <dgm:cxn modelId="{AB27DB94-DE62-47D5-8FDB-D518B4F2FB55}" type="presOf" srcId="{D7572D02-6109-49F1-9AE5-DAD06DDBAE34}" destId="{43C0696D-87F3-4076-8AE3-4D0784F6B7B0}" srcOrd="0" destOrd="0" presId="urn:microsoft.com/office/officeart/2005/8/layout/vList5"/>
    <dgm:cxn modelId="{917B80AE-20D2-405E-A295-19CE9DB1B71B}" type="presOf" srcId="{A0FB946F-4374-41D6-81DB-70929628B1B0}" destId="{F62BE930-F3F3-4418-96D2-9D656B9A1C82}" srcOrd="0" destOrd="0" presId="urn:microsoft.com/office/officeart/2005/8/layout/vList5"/>
    <dgm:cxn modelId="{E4BE5D8D-EB13-4C94-9421-E10F4FDE0167}" type="presParOf" srcId="{86B28FB2-4628-4A20-A31F-F827ECB7C9BB}" destId="{C2091293-3B48-4B0C-91F9-2C6402520F80}" srcOrd="0" destOrd="0" presId="urn:microsoft.com/office/officeart/2005/8/layout/vList5"/>
    <dgm:cxn modelId="{A7DDDF45-67EA-41CB-829A-26C07615FF39}" type="presParOf" srcId="{C2091293-3B48-4B0C-91F9-2C6402520F80}" destId="{9105786F-11FB-47CE-ADB8-24ECC44A754C}" srcOrd="0" destOrd="0" presId="urn:microsoft.com/office/officeart/2005/8/layout/vList5"/>
    <dgm:cxn modelId="{05351ED8-C1BD-4210-BFD1-846404DF515D}" type="presParOf" srcId="{C2091293-3B48-4B0C-91F9-2C6402520F80}" destId="{43C0696D-87F3-4076-8AE3-4D0784F6B7B0}" srcOrd="1" destOrd="0" presId="urn:microsoft.com/office/officeart/2005/8/layout/vList5"/>
    <dgm:cxn modelId="{E5BE3DD4-B6D5-49F7-BB5E-334DFAD9EB4B}" type="presParOf" srcId="{86B28FB2-4628-4A20-A31F-F827ECB7C9BB}" destId="{848534B9-5454-4A09-A037-8B1CBCEF061B}" srcOrd="1" destOrd="0" presId="urn:microsoft.com/office/officeart/2005/8/layout/vList5"/>
    <dgm:cxn modelId="{BDA53DD9-0858-49DD-8D83-FF8469A14CA6}" type="presParOf" srcId="{86B28FB2-4628-4A20-A31F-F827ECB7C9BB}" destId="{2A6AFFA2-EBFD-42E4-AF7E-00812D8D5535}" srcOrd="2" destOrd="0" presId="urn:microsoft.com/office/officeart/2005/8/layout/vList5"/>
    <dgm:cxn modelId="{FF8E154A-2FBD-43D6-8A84-6096DC6A9C29}" type="presParOf" srcId="{2A6AFFA2-EBFD-42E4-AF7E-00812D8D5535}" destId="{F62BE930-F3F3-4418-96D2-9D656B9A1C82}" srcOrd="0" destOrd="0" presId="urn:microsoft.com/office/officeart/2005/8/layout/vList5"/>
    <dgm:cxn modelId="{F8DADEE9-0B82-44AA-8F93-E3650C34ADD8}" type="presParOf" srcId="{2A6AFFA2-EBFD-42E4-AF7E-00812D8D5535}" destId="{F6281C60-EC41-4FAB-98F5-3F3DC772BAFF}" srcOrd="1" destOrd="0" presId="urn:microsoft.com/office/officeart/2005/8/layout/vList5"/>
    <dgm:cxn modelId="{27FA36A9-410F-46BA-AD08-8A2E1BEFFF13}" type="presParOf" srcId="{86B28FB2-4628-4A20-A31F-F827ECB7C9BB}" destId="{F7227389-02A7-4F99-BFF7-2C5F0FF3F5A1}" srcOrd="3" destOrd="0" presId="urn:microsoft.com/office/officeart/2005/8/layout/vList5"/>
    <dgm:cxn modelId="{828D7941-D135-4ACA-B79E-226C02A99492}" type="presParOf" srcId="{86B28FB2-4628-4A20-A31F-F827ECB7C9BB}" destId="{379F048F-63D0-4C77-8BCE-10CB16979747}" srcOrd="4" destOrd="0" presId="urn:microsoft.com/office/officeart/2005/8/layout/vList5"/>
    <dgm:cxn modelId="{EA90F882-A614-44F2-9AED-132FADA97BBC}" type="presParOf" srcId="{379F048F-63D0-4C77-8BCE-10CB16979747}" destId="{FB092683-C038-4D16-A0B6-C0B9A635CACB}" srcOrd="0" destOrd="0" presId="urn:microsoft.com/office/officeart/2005/8/layout/vList5"/>
    <dgm:cxn modelId="{A450E479-2075-445E-ACEB-4C4A9B89D5B4}" type="presParOf" srcId="{379F048F-63D0-4C77-8BCE-10CB16979747}" destId="{DD73763F-1D72-4862-8D74-5B3BCF5D15A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0696D-87F3-4076-8AE3-4D0784F6B7B0}">
      <dsp:nvSpPr>
        <dsp:cNvPr id="0" name=""/>
        <dsp:cNvSpPr/>
      </dsp:nvSpPr>
      <dsp:spPr>
        <a:xfrm rot="5400000">
          <a:off x="6589693" y="-2661723"/>
          <a:ext cx="1121829" cy="6729984"/>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ctr" defTabSz="1244600">
            <a:lnSpc>
              <a:spcPct val="90000"/>
            </a:lnSpc>
            <a:spcBef>
              <a:spcPct val="0"/>
            </a:spcBef>
            <a:spcAft>
              <a:spcPct val="15000"/>
            </a:spcAft>
            <a:buChar char="••"/>
          </a:pPr>
          <a:r>
            <a:rPr lang="zh-CN" altLang="en-US" sz="2800" kern="1200" dirty="0">
              <a:latin typeface="微软雅黑" panose="020B0503020204020204" pitchFamily="34" charset="-122"/>
              <a:ea typeface="微软雅黑" panose="020B0503020204020204" pitchFamily="34" charset="-122"/>
            </a:rPr>
            <a:t>语音识别  机器翻译</a:t>
          </a:r>
        </a:p>
        <a:p>
          <a:pPr marL="285750" lvl="1" indent="-285750" algn="ctr" defTabSz="1244600">
            <a:lnSpc>
              <a:spcPct val="90000"/>
            </a:lnSpc>
            <a:spcBef>
              <a:spcPct val="0"/>
            </a:spcBef>
            <a:spcAft>
              <a:spcPct val="15000"/>
            </a:spcAft>
            <a:buChar char="••"/>
          </a:pPr>
          <a:r>
            <a:rPr lang="zh-CN" altLang="en-US" sz="2800" kern="1200" dirty="0">
              <a:latin typeface="微软雅黑" panose="020B0503020204020204" pitchFamily="34" charset="-122"/>
              <a:ea typeface="微软雅黑" panose="020B0503020204020204" pitchFamily="34" charset="-122"/>
            </a:rPr>
            <a:t>自动问答  自动摘要</a:t>
          </a:r>
        </a:p>
      </dsp:txBody>
      <dsp:txXfrm rot="-5400000">
        <a:off x="3785616" y="197117"/>
        <a:ext cx="6675221" cy="1012303"/>
      </dsp:txXfrm>
    </dsp:sp>
    <dsp:sp modelId="{9105786F-11FB-47CE-ADB8-24ECC44A754C}">
      <dsp:nvSpPr>
        <dsp:cNvPr id="0" name=""/>
        <dsp:cNvSpPr/>
      </dsp:nvSpPr>
      <dsp:spPr>
        <a:xfrm>
          <a:off x="0" y="2124"/>
          <a:ext cx="3785616" cy="140228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kern="1200">
              <a:latin typeface="微软雅黑" panose="020B0503020204020204" pitchFamily="34" charset="-122"/>
              <a:ea typeface="微软雅黑" panose="020B0503020204020204" pitchFamily="34" charset="-122"/>
            </a:rPr>
            <a:t>应用层</a:t>
          </a:r>
        </a:p>
      </dsp:txBody>
      <dsp:txXfrm>
        <a:off x="68454" y="70578"/>
        <a:ext cx="3648708" cy="1265378"/>
      </dsp:txXfrm>
    </dsp:sp>
    <dsp:sp modelId="{F6281C60-EC41-4FAB-98F5-3F3DC772BAFF}">
      <dsp:nvSpPr>
        <dsp:cNvPr id="0" name=""/>
        <dsp:cNvSpPr/>
      </dsp:nvSpPr>
      <dsp:spPr>
        <a:xfrm rot="5400000">
          <a:off x="6589693" y="-1189323"/>
          <a:ext cx="1121829" cy="6729984"/>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ctr" defTabSz="1778000">
            <a:lnSpc>
              <a:spcPct val="90000"/>
            </a:lnSpc>
            <a:spcBef>
              <a:spcPct val="0"/>
            </a:spcBef>
            <a:spcAft>
              <a:spcPct val="15000"/>
            </a:spcAft>
            <a:buChar char="••"/>
          </a:pPr>
          <a:r>
            <a:rPr lang="zh-CN" altLang="en-US" sz="4000" kern="1200" dirty="0">
              <a:latin typeface="微软雅黑" panose="020B0503020204020204" pitchFamily="34" charset="-122"/>
              <a:ea typeface="微软雅黑" panose="020B0503020204020204" pitchFamily="34" charset="-122"/>
            </a:rPr>
            <a:t>自然语言理解</a:t>
          </a:r>
        </a:p>
      </dsp:txBody>
      <dsp:txXfrm rot="-5400000">
        <a:off x="3785616" y="1669517"/>
        <a:ext cx="6675221" cy="1012303"/>
      </dsp:txXfrm>
    </dsp:sp>
    <dsp:sp modelId="{F62BE930-F3F3-4418-96D2-9D656B9A1C82}">
      <dsp:nvSpPr>
        <dsp:cNvPr id="0" name=""/>
        <dsp:cNvSpPr/>
      </dsp:nvSpPr>
      <dsp:spPr>
        <a:xfrm>
          <a:off x="0" y="1474525"/>
          <a:ext cx="3785616" cy="140228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kern="1200">
              <a:latin typeface="微软雅黑" panose="020B0503020204020204" pitchFamily="34" charset="-122"/>
              <a:ea typeface="微软雅黑" panose="020B0503020204020204" pitchFamily="34" charset="-122"/>
            </a:rPr>
            <a:t>认知层</a:t>
          </a:r>
        </a:p>
      </dsp:txBody>
      <dsp:txXfrm>
        <a:off x="68454" y="1542979"/>
        <a:ext cx="3648708" cy="1265378"/>
      </dsp:txXfrm>
    </dsp:sp>
    <dsp:sp modelId="{DD73763F-1D72-4862-8D74-5B3BCF5D15AF}">
      <dsp:nvSpPr>
        <dsp:cNvPr id="0" name=""/>
        <dsp:cNvSpPr/>
      </dsp:nvSpPr>
      <dsp:spPr>
        <a:xfrm rot="5400000">
          <a:off x="6589693" y="247459"/>
          <a:ext cx="1121829" cy="6729984"/>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ctr" defTabSz="1422400">
            <a:lnSpc>
              <a:spcPct val="90000"/>
            </a:lnSpc>
            <a:spcBef>
              <a:spcPct val="0"/>
            </a:spcBef>
            <a:spcAft>
              <a:spcPct val="15000"/>
            </a:spcAft>
            <a:buChar char="••"/>
          </a:pPr>
          <a:r>
            <a:rPr lang="zh-CN" altLang="en-US" sz="3200" kern="1200" dirty="0">
              <a:latin typeface="微软雅黑" panose="020B0503020204020204" pitchFamily="34" charset="-122"/>
              <a:ea typeface="微软雅黑" panose="020B0503020204020204" pitchFamily="34" charset="-122"/>
            </a:rPr>
            <a:t>句法分析</a:t>
          </a:r>
        </a:p>
        <a:p>
          <a:pPr marL="285750" lvl="1" indent="-285750" algn="ctr" defTabSz="1422400">
            <a:lnSpc>
              <a:spcPct val="90000"/>
            </a:lnSpc>
            <a:spcBef>
              <a:spcPct val="0"/>
            </a:spcBef>
            <a:spcAft>
              <a:spcPct val="15000"/>
            </a:spcAft>
            <a:buChar char="••"/>
          </a:pPr>
          <a:r>
            <a:rPr lang="zh-CN" altLang="en-US" sz="3200" kern="1200" dirty="0">
              <a:latin typeface="微软雅黑" panose="020B0503020204020204" pitchFamily="34" charset="-122"/>
              <a:ea typeface="微软雅黑" panose="020B0503020204020204" pitchFamily="34" charset="-122"/>
            </a:rPr>
            <a:t>语义分析</a:t>
          </a:r>
        </a:p>
      </dsp:txBody>
      <dsp:txXfrm rot="-5400000">
        <a:off x="3785616" y="3106300"/>
        <a:ext cx="6675221" cy="1012303"/>
      </dsp:txXfrm>
    </dsp:sp>
    <dsp:sp modelId="{FB092683-C038-4D16-A0B6-C0B9A635CACB}">
      <dsp:nvSpPr>
        <dsp:cNvPr id="0" name=""/>
        <dsp:cNvSpPr/>
      </dsp:nvSpPr>
      <dsp:spPr>
        <a:xfrm>
          <a:off x="0" y="2946926"/>
          <a:ext cx="3785616" cy="140228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kern="1200">
              <a:latin typeface="微软雅黑" panose="020B0503020204020204" pitchFamily="34" charset="-122"/>
              <a:ea typeface="微软雅黑" panose="020B0503020204020204" pitchFamily="34" charset="-122"/>
            </a:rPr>
            <a:t>基础层</a:t>
          </a:r>
        </a:p>
      </dsp:txBody>
      <dsp:txXfrm>
        <a:off x="68454" y="3015380"/>
        <a:ext cx="3648708" cy="126537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31BC879-747D-41BA-8736-575D217CC288}" type="datetimeFigureOut">
              <a:rPr lang="zh-CN" altLang="en-US" smtClean="0"/>
              <a:t>2017/7/24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56FDB6-C457-4C1E-95C6-0B2FFB9A635E}" type="slidenum">
              <a:rPr lang="zh-CN" altLang="en-US" smtClean="0"/>
              <a:t>‹#›</a:t>
            </a:fld>
            <a:endParaRPr lang="zh-CN" altLang="en-US"/>
          </a:p>
        </p:txBody>
      </p:sp>
    </p:spTree>
    <p:extLst>
      <p:ext uri="{BB962C8B-B14F-4D97-AF65-F5344CB8AC3E}">
        <p14:creationId xmlns:p14="http://schemas.microsoft.com/office/powerpoint/2010/main" val="2867662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1BC879-747D-41BA-8736-575D217CC288}" type="datetimeFigureOut">
              <a:rPr lang="zh-CN" altLang="en-US" smtClean="0"/>
              <a:t>2017/7/24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56FDB6-C457-4C1E-95C6-0B2FFB9A635E}" type="slidenum">
              <a:rPr lang="zh-CN" altLang="en-US" smtClean="0"/>
              <a:t>‹#›</a:t>
            </a:fld>
            <a:endParaRPr lang="zh-CN" altLang="en-US"/>
          </a:p>
        </p:txBody>
      </p:sp>
    </p:spTree>
    <p:extLst>
      <p:ext uri="{BB962C8B-B14F-4D97-AF65-F5344CB8AC3E}">
        <p14:creationId xmlns:p14="http://schemas.microsoft.com/office/powerpoint/2010/main" val="1314914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1BC879-747D-41BA-8736-575D217CC288}" type="datetimeFigureOut">
              <a:rPr lang="zh-CN" altLang="en-US" smtClean="0"/>
              <a:t>2017/7/24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56FDB6-C457-4C1E-95C6-0B2FFB9A635E}" type="slidenum">
              <a:rPr lang="zh-CN" altLang="en-US" smtClean="0"/>
              <a:t>‹#›</a:t>
            </a:fld>
            <a:endParaRPr lang="zh-CN" altLang="en-US"/>
          </a:p>
        </p:txBody>
      </p:sp>
    </p:spTree>
    <p:extLst>
      <p:ext uri="{BB962C8B-B14F-4D97-AF65-F5344CB8AC3E}">
        <p14:creationId xmlns:p14="http://schemas.microsoft.com/office/powerpoint/2010/main" val="276647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1BC879-747D-41BA-8736-575D217CC288}" type="datetimeFigureOut">
              <a:rPr lang="zh-CN" altLang="en-US" smtClean="0"/>
              <a:t>2017/7/24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56FDB6-C457-4C1E-95C6-0B2FFB9A635E}" type="slidenum">
              <a:rPr lang="zh-CN" altLang="en-US" smtClean="0"/>
              <a:t>‹#›</a:t>
            </a:fld>
            <a:endParaRPr lang="zh-CN" altLang="en-US"/>
          </a:p>
        </p:txBody>
      </p:sp>
    </p:spTree>
    <p:extLst>
      <p:ext uri="{BB962C8B-B14F-4D97-AF65-F5344CB8AC3E}">
        <p14:creationId xmlns:p14="http://schemas.microsoft.com/office/powerpoint/2010/main" val="104666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31BC879-747D-41BA-8736-575D217CC288}" type="datetimeFigureOut">
              <a:rPr lang="zh-CN" altLang="en-US" smtClean="0"/>
              <a:t>2017/7/24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56FDB6-C457-4C1E-95C6-0B2FFB9A635E}" type="slidenum">
              <a:rPr lang="zh-CN" altLang="en-US" smtClean="0"/>
              <a:t>‹#›</a:t>
            </a:fld>
            <a:endParaRPr lang="zh-CN" altLang="en-US"/>
          </a:p>
        </p:txBody>
      </p:sp>
    </p:spTree>
    <p:extLst>
      <p:ext uri="{BB962C8B-B14F-4D97-AF65-F5344CB8AC3E}">
        <p14:creationId xmlns:p14="http://schemas.microsoft.com/office/powerpoint/2010/main" val="2647538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31BC879-747D-41BA-8736-575D217CC288}" type="datetimeFigureOut">
              <a:rPr lang="zh-CN" altLang="en-US" smtClean="0"/>
              <a:t>2017/7/24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56FDB6-C457-4C1E-95C6-0B2FFB9A635E}" type="slidenum">
              <a:rPr lang="zh-CN" altLang="en-US" smtClean="0"/>
              <a:t>‹#›</a:t>
            </a:fld>
            <a:endParaRPr lang="zh-CN" altLang="en-US"/>
          </a:p>
        </p:txBody>
      </p:sp>
    </p:spTree>
    <p:extLst>
      <p:ext uri="{BB962C8B-B14F-4D97-AF65-F5344CB8AC3E}">
        <p14:creationId xmlns:p14="http://schemas.microsoft.com/office/powerpoint/2010/main" val="2618039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31BC879-747D-41BA-8736-575D217CC288}" type="datetimeFigureOut">
              <a:rPr lang="zh-CN" altLang="en-US" smtClean="0"/>
              <a:t>2017/7/24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F56FDB6-C457-4C1E-95C6-0B2FFB9A635E}" type="slidenum">
              <a:rPr lang="zh-CN" altLang="en-US" smtClean="0"/>
              <a:t>‹#›</a:t>
            </a:fld>
            <a:endParaRPr lang="zh-CN" altLang="en-US"/>
          </a:p>
        </p:txBody>
      </p:sp>
    </p:spTree>
    <p:extLst>
      <p:ext uri="{BB962C8B-B14F-4D97-AF65-F5344CB8AC3E}">
        <p14:creationId xmlns:p14="http://schemas.microsoft.com/office/powerpoint/2010/main" val="902679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31BC879-747D-41BA-8736-575D217CC288}" type="datetimeFigureOut">
              <a:rPr lang="zh-CN" altLang="en-US" smtClean="0"/>
              <a:t>2017/7/24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F56FDB6-C457-4C1E-95C6-0B2FFB9A635E}" type="slidenum">
              <a:rPr lang="zh-CN" altLang="en-US" smtClean="0"/>
              <a:t>‹#›</a:t>
            </a:fld>
            <a:endParaRPr lang="zh-CN" altLang="en-US"/>
          </a:p>
        </p:txBody>
      </p:sp>
    </p:spTree>
    <p:extLst>
      <p:ext uri="{BB962C8B-B14F-4D97-AF65-F5344CB8AC3E}">
        <p14:creationId xmlns:p14="http://schemas.microsoft.com/office/powerpoint/2010/main" val="66383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1BC879-747D-41BA-8736-575D217CC288}" type="datetimeFigureOut">
              <a:rPr lang="zh-CN" altLang="en-US" smtClean="0"/>
              <a:t>2017/7/24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F56FDB6-C457-4C1E-95C6-0B2FFB9A635E}" type="slidenum">
              <a:rPr lang="zh-CN" altLang="en-US" smtClean="0"/>
              <a:t>‹#›</a:t>
            </a:fld>
            <a:endParaRPr lang="zh-CN" altLang="en-US"/>
          </a:p>
        </p:txBody>
      </p:sp>
    </p:spTree>
    <p:extLst>
      <p:ext uri="{BB962C8B-B14F-4D97-AF65-F5344CB8AC3E}">
        <p14:creationId xmlns:p14="http://schemas.microsoft.com/office/powerpoint/2010/main" val="520736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1BC879-747D-41BA-8736-575D217CC288}" type="datetimeFigureOut">
              <a:rPr lang="zh-CN" altLang="en-US" smtClean="0"/>
              <a:t>2017/7/24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56FDB6-C457-4C1E-95C6-0B2FFB9A635E}" type="slidenum">
              <a:rPr lang="zh-CN" altLang="en-US" smtClean="0"/>
              <a:t>‹#›</a:t>
            </a:fld>
            <a:endParaRPr lang="zh-CN" altLang="en-US"/>
          </a:p>
        </p:txBody>
      </p:sp>
    </p:spTree>
    <p:extLst>
      <p:ext uri="{BB962C8B-B14F-4D97-AF65-F5344CB8AC3E}">
        <p14:creationId xmlns:p14="http://schemas.microsoft.com/office/powerpoint/2010/main" val="633816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1BC879-747D-41BA-8736-575D217CC288}" type="datetimeFigureOut">
              <a:rPr lang="zh-CN" altLang="en-US" smtClean="0"/>
              <a:t>2017/7/24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56FDB6-C457-4C1E-95C6-0B2FFB9A635E}" type="slidenum">
              <a:rPr lang="zh-CN" altLang="en-US" smtClean="0"/>
              <a:t>‹#›</a:t>
            </a:fld>
            <a:endParaRPr lang="zh-CN" altLang="en-US"/>
          </a:p>
        </p:txBody>
      </p:sp>
    </p:spTree>
    <p:extLst>
      <p:ext uri="{BB962C8B-B14F-4D97-AF65-F5344CB8AC3E}">
        <p14:creationId xmlns:p14="http://schemas.microsoft.com/office/powerpoint/2010/main" val="792901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1BC879-747D-41BA-8736-575D217CC288}" type="datetimeFigureOut">
              <a:rPr lang="zh-CN" altLang="en-US" smtClean="0"/>
              <a:t>2017/7/24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6FDB6-C457-4C1E-95C6-0B2FFB9A635E}" type="slidenum">
              <a:rPr lang="zh-CN" altLang="en-US" smtClean="0"/>
              <a:t>‹#›</a:t>
            </a:fld>
            <a:endParaRPr lang="zh-CN" altLang="en-US"/>
          </a:p>
        </p:txBody>
      </p:sp>
    </p:spTree>
    <p:extLst>
      <p:ext uri="{BB962C8B-B14F-4D97-AF65-F5344CB8AC3E}">
        <p14:creationId xmlns:p14="http://schemas.microsoft.com/office/powerpoint/2010/main" val="3368419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algorithmdog.com/" TargetMode="External"/><Relationship Id="rId2" Type="http://schemas.openxmlformats.org/officeDocument/2006/relationships/hyperlink" Target="http://www.cnblogs.com/jinxulin/p/3517377.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dataunion.org/13946.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people.csail.mit.edu/karthikn/" TargetMode="External"/><Relationship Id="rId2" Type="http://schemas.openxmlformats.org/officeDocument/2006/relationships/hyperlink" Target="http://arxiv.org/pdf/1506.08941v2.pdf" TargetMode="External"/><Relationship Id="rId1" Type="http://schemas.openxmlformats.org/officeDocument/2006/relationships/slideLayout" Target="../slideLayouts/slideLayout2.xml"/><Relationship Id="rId4" Type="http://schemas.openxmlformats.org/officeDocument/2006/relationships/hyperlink" Target="http://tejask.com/"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linkedin.com/in/eugenioculurciello" TargetMode="External"/><Relationship Id="rId2" Type="http://schemas.openxmlformats.org/officeDocument/2006/relationships/hyperlink" Target="https://culurciello.github.io/tech/2016/06/10/unsup.html" TargetMode="External"/><Relationship Id="rId1" Type="http://schemas.openxmlformats.org/officeDocument/2006/relationships/slideLayout" Target="../slideLayouts/slideLayout2.xml"/><Relationship Id="rId5" Type="http://schemas.openxmlformats.org/officeDocument/2006/relationships/hyperlink" Target="http://www.csdn.net/article/2015-02-28/2824061" TargetMode="External"/><Relationship Id="rId4" Type="http://schemas.openxmlformats.org/officeDocument/2006/relationships/hyperlink" Target="http://teradeep.com/" TargetMode="External"/></Relationships>
</file>

<file path=ppt/slides/_rels/slide46.xml.rels><?xml version="1.0" encoding="UTF-8" standalone="yes"?>
<Relationships xmlns="http://schemas.openxmlformats.org/package/2006/relationships"><Relationship Id="rId2" Type="http://schemas.openxmlformats.org/officeDocument/2006/relationships/hyperlink" Target="https://zhuanlan.zhihu.com/p/2363626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flickering.cn/ads/2015/02/&#35821;&#20041;&#20998;&#26512;&#30340;&#19968;&#20123;&#26041;&#27861;&#1996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04405"/>
            <a:ext cx="10515600" cy="5072558"/>
          </a:xfrm>
        </p:spPr>
        <p:txBody>
          <a:bodyPr/>
          <a:lstStyle/>
          <a:p>
            <a:pPr marL="0" indent="0" algn="ctr">
              <a:buNone/>
            </a:pPr>
            <a:r>
              <a:rPr lang="en-US" altLang="zh-CN" sz="4400" dirty="0" smtClean="0"/>
              <a:t> Natural </a:t>
            </a:r>
            <a:r>
              <a:rPr lang="en-US" altLang="zh-CN" sz="4400" dirty="0"/>
              <a:t>Language Processing  </a:t>
            </a:r>
            <a:r>
              <a:rPr lang="en-US" altLang="zh-CN" sz="4400" dirty="0" smtClean="0"/>
              <a:t>:An </a:t>
            </a:r>
            <a:r>
              <a:rPr lang="en-US" altLang="zh-CN" sz="4400" dirty="0"/>
              <a:t>Overview</a:t>
            </a:r>
          </a:p>
          <a:p>
            <a:pPr marL="0" indent="0">
              <a:buNone/>
            </a:pPr>
            <a:r>
              <a:rPr lang="en-US" altLang="zh-CN" dirty="0" smtClean="0"/>
              <a:t>                                              </a:t>
            </a:r>
          </a:p>
          <a:p>
            <a:endParaRPr lang="en-US" altLang="zh-CN" dirty="0"/>
          </a:p>
          <a:p>
            <a:endParaRPr lang="en-US" altLang="zh-CN" dirty="0" smtClean="0"/>
          </a:p>
        </p:txBody>
      </p:sp>
    </p:spTree>
    <p:extLst>
      <p:ext uri="{BB962C8B-B14F-4D97-AF65-F5344CB8AC3E}">
        <p14:creationId xmlns:p14="http://schemas.microsoft.com/office/powerpoint/2010/main" val="1024826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Fundamental problem of NLP</a:t>
            </a:r>
            <a:endParaRPr lang="zh-CN" altLang="en-US" dirty="0"/>
          </a:p>
        </p:txBody>
      </p:sp>
      <p:sp>
        <p:nvSpPr>
          <p:cNvPr id="3" name="内容占位符 2"/>
          <p:cNvSpPr>
            <a:spLocks noGrp="1"/>
          </p:cNvSpPr>
          <p:nvPr>
            <p:ph idx="1"/>
          </p:nvPr>
        </p:nvSpPr>
        <p:spPr>
          <a:xfrm>
            <a:off x="838200" y="1825624"/>
            <a:ext cx="10515600" cy="4575175"/>
          </a:xfrm>
        </p:spPr>
        <p:txBody>
          <a:bodyPr/>
          <a:lstStyle/>
          <a:p>
            <a:r>
              <a:rPr lang="zh-CN" altLang="en-US" dirty="0"/>
              <a:t>分类主要有文本分类和情感</a:t>
            </a:r>
            <a:r>
              <a:rPr lang="zh-CN" altLang="en-US" dirty="0" smtClean="0"/>
              <a:t>分类</a:t>
            </a:r>
            <a:endParaRPr lang="en-US" altLang="zh-CN" dirty="0" smtClean="0"/>
          </a:p>
          <a:p>
            <a:r>
              <a:rPr lang="zh-CN" altLang="en-US" dirty="0" smtClean="0"/>
              <a:t>匹配</a:t>
            </a:r>
            <a:r>
              <a:rPr lang="zh-CN" altLang="en-US" dirty="0"/>
              <a:t>主要有搜索、问题回答、对话（主要是单轮对话）</a:t>
            </a:r>
            <a:r>
              <a:rPr lang="zh-CN" altLang="en-US" dirty="0" smtClean="0"/>
              <a:t>；</a:t>
            </a:r>
            <a:endParaRPr lang="en-US" altLang="zh-CN" dirty="0" smtClean="0"/>
          </a:p>
          <a:p>
            <a:r>
              <a:rPr lang="zh-CN" altLang="en-US" dirty="0" smtClean="0"/>
              <a:t>翻译</a:t>
            </a:r>
            <a:r>
              <a:rPr lang="zh-CN" altLang="en-US" dirty="0"/>
              <a:t>主要有机器翻译，语音识别，手写识别，单轮对话</a:t>
            </a:r>
            <a:r>
              <a:rPr lang="zh-CN" altLang="en-US" dirty="0" smtClean="0"/>
              <a:t>；</a:t>
            </a:r>
            <a:endParaRPr lang="en-US" altLang="zh-CN" dirty="0" smtClean="0"/>
          </a:p>
          <a:p>
            <a:r>
              <a:rPr lang="zh-CN" altLang="en-US" dirty="0" smtClean="0"/>
              <a:t>结构</a:t>
            </a:r>
            <a:r>
              <a:rPr lang="zh-CN" altLang="en-US" dirty="0"/>
              <a:t>预测主要有专门识别，词性标注，句法分析，文本的语义分析</a:t>
            </a:r>
            <a:r>
              <a:rPr lang="zh-CN" altLang="en-US" dirty="0" smtClean="0"/>
              <a:t>；</a:t>
            </a:r>
            <a:endParaRPr lang="en-US" altLang="zh-CN" dirty="0" smtClean="0"/>
          </a:p>
          <a:p>
            <a:r>
              <a:rPr lang="zh-CN" altLang="en-US" dirty="0" smtClean="0"/>
              <a:t>马尔可夫决策过程</a:t>
            </a:r>
            <a:r>
              <a:rPr lang="zh-CN" altLang="en-US" dirty="0"/>
              <a:t>可以用于多轮对话</a:t>
            </a:r>
            <a:r>
              <a:rPr lang="zh-CN" altLang="en-US" dirty="0" smtClean="0"/>
              <a:t>。</a:t>
            </a:r>
            <a:endParaRPr lang="en-US" altLang="zh-CN" dirty="0" smtClean="0"/>
          </a:p>
        </p:txBody>
      </p:sp>
    </p:spTree>
    <p:extLst>
      <p:ext uri="{BB962C8B-B14F-4D97-AF65-F5344CB8AC3E}">
        <p14:creationId xmlns:p14="http://schemas.microsoft.com/office/powerpoint/2010/main" val="4106630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0081" y="548640"/>
            <a:ext cx="7766684" cy="5825013"/>
          </a:xfrm>
        </p:spPr>
      </p:pic>
    </p:spTree>
    <p:extLst>
      <p:ext uri="{BB962C8B-B14F-4D97-AF65-F5344CB8AC3E}">
        <p14:creationId xmlns:p14="http://schemas.microsoft.com/office/powerpoint/2010/main" val="894239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54075"/>
          </a:xfrm>
        </p:spPr>
        <p:txBody>
          <a:bodyPr>
            <a:normAutofit/>
          </a:bodyPr>
          <a:lstStyle/>
          <a:p>
            <a:r>
              <a:rPr lang="zh-CN" altLang="en-US" dirty="0"/>
              <a:t>深度学习有</a:t>
            </a:r>
            <a:r>
              <a:rPr lang="en-US" altLang="zh-CN" dirty="0"/>
              <a:t>4</a:t>
            </a:r>
            <a:r>
              <a:rPr lang="zh-CN" altLang="en-US" dirty="0"/>
              <a:t>个做得</a:t>
            </a:r>
            <a:r>
              <a:rPr lang="zh-CN" altLang="en-US" dirty="0" smtClean="0"/>
              <a:t>很好</a:t>
            </a:r>
            <a:endParaRPr lang="zh-CN" altLang="en-US" dirty="0"/>
          </a:p>
        </p:txBody>
      </p:sp>
      <p:sp>
        <p:nvSpPr>
          <p:cNvPr id="3" name="内容占位符 2"/>
          <p:cNvSpPr>
            <a:spLocks noGrp="1"/>
          </p:cNvSpPr>
          <p:nvPr>
            <p:ph idx="1"/>
          </p:nvPr>
        </p:nvSpPr>
        <p:spPr>
          <a:xfrm>
            <a:off x="838200" y="1605280"/>
            <a:ext cx="10515600" cy="5080000"/>
          </a:xfrm>
        </p:spPr>
        <p:txBody>
          <a:bodyPr>
            <a:normAutofit lnSpcReduction="10000"/>
          </a:bodyPr>
          <a:lstStyle/>
          <a:p>
            <a:r>
              <a:rPr lang="zh-CN" altLang="en-US" dirty="0"/>
              <a:t>主要采用</a:t>
            </a:r>
            <a:r>
              <a:rPr lang="zh-CN" altLang="en-US" dirty="0">
                <a:solidFill>
                  <a:srgbClr val="FF0000"/>
                </a:solidFill>
              </a:rPr>
              <a:t>统计机器学习</a:t>
            </a:r>
            <a:r>
              <a:rPr lang="zh-CN" altLang="en-US" dirty="0"/>
              <a:t>的方法来解决</a:t>
            </a:r>
            <a:r>
              <a:rPr lang="zh-CN" altLang="en-US" dirty="0" smtClean="0"/>
              <a:t>。</a:t>
            </a:r>
            <a:endParaRPr lang="en-US" altLang="zh-CN" dirty="0" smtClean="0"/>
          </a:p>
          <a:p>
            <a:r>
              <a:rPr lang="zh-CN" altLang="en-US" dirty="0" smtClean="0"/>
              <a:t>第一</a:t>
            </a:r>
            <a:r>
              <a:rPr lang="zh-CN" altLang="en-US" dirty="0"/>
              <a:t>是分类，就是你给我一个字符串，我给你一个标签，这个字符串可以是一个文本，一句话或者其他的自然语言单元</a:t>
            </a:r>
            <a:r>
              <a:rPr lang="zh-CN" altLang="en-US" dirty="0" smtClean="0"/>
              <a:t>；</a:t>
            </a:r>
            <a:endParaRPr lang="en-US" altLang="zh-CN" dirty="0" smtClean="0"/>
          </a:p>
          <a:p>
            <a:r>
              <a:rPr lang="zh-CN" altLang="en-US" dirty="0" smtClean="0"/>
              <a:t>其次</a:t>
            </a:r>
            <a:r>
              <a:rPr lang="zh-CN" altLang="en-US" dirty="0"/>
              <a:t>是匹配，两个字符串，两句话或者两段文章去做一个匹配，判断这两个字符串的相关度是多少</a:t>
            </a:r>
            <a:r>
              <a:rPr lang="zh-CN" altLang="en-US" dirty="0" smtClean="0"/>
              <a:t>；</a:t>
            </a:r>
            <a:endParaRPr lang="en-US" altLang="zh-CN" dirty="0" smtClean="0"/>
          </a:p>
          <a:p>
            <a:r>
              <a:rPr lang="zh-CN" altLang="en-US" dirty="0" smtClean="0"/>
              <a:t>第三</a:t>
            </a:r>
            <a:r>
              <a:rPr lang="zh-CN" altLang="en-US" dirty="0"/>
              <a:t>就是翻译，即更广义的翻译或者转换，把一个字符串转换成另外一个字符串</a:t>
            </a:r>
            <a:r>
              <a:rPr lang="zh-CN" altLang="en-US" dirty="0" smtClean="0"/>
              <a:t>；</a:t>
            </a:r>
            <a:endParaRPr lang="en-US" altLang="zh-CN" dirty="0" smtClean="0"/>
          </a:p>
          <a:p>
            <a:r>
              <a:rPr lang="zh-CN" altLang="en-US" dirty="0" smtClean="0"/>
              <a:t>第四</a:t>
            </a:r>
            <a:r>
              <a:rPr lang="zh-CN" altLang="en-US" dirty="0"/>
              <a:t>是结构预测，即找到字符串里面的一定结构</a:t>
            </a:r>
            <a:r>
              <a:rPr lang="zh-CN" altLang="en-US" dirty="0" smtClean="0"/>
              <a:t>；</a:t>
            </a:r>
            <a:endParaRPr lang="en-US" altLang="zh-CN" dirty="0" smtClean="0"/>
          </a:p>
          <a:p>
            <a:r>
              <a:rPr lang="zh-CN" altLang="en-US" dirty="0" smtClean="0"/>
              <a:t>第五</a:t>
            </a:r>
            <a:r>
              <a:rPr lang="zh-CN" altLang="en-US" dirty="0"/>
              <a:t>是</a:t>
            </a:r>
            <a:r>
              <a:rPr lang="zh-CN" altLang="en-US" dirty="0" smtClean="0"/>
              <a:t>马</a:t>
            </a:r>
            <a:r>
              <a:rPr lang="zh-CN" altLang="en-US" dirty="0"/>
              <a:t>尔</a:t>
            </a:r>
            <a:r>
              <a:rPr lang="zh-CN" altLang="en-US" dirty="0" smtClean="0"/>
              <a:t>可夫决策过程</a:t>
            </a:r>
            <a:r>
              <a:rPr lang="zh-CN" altLang="en-US" dirty="0"/>
              <a:t>，在处理一些事情的时候有很多状态，基于现在的状态，来决定采取什么样的行动，然后去判断下一个状态。我们也可以采用这样的模型，去刻画自然语言处理的一些任务。</a:t>
            </a:r>
          </a:p>
          <a:p>
            <a:endParaRPr lang="zh-CN" altLang="en-US" dirty="0"/>
          </a:p>
        </p:txBody>
      </p:sp>
    </p:spTree>
    <p:extLst>
      <p:ext uri="{BB962C8B-B14F-4D97-AF65-F5344CB8AC3E}">
        <p14:creationId xmlns:p14="http://schemas.microsoft.com/office/powerpoint/2010/main" val="1247284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五个基本问题实例详解</a:t>
            </a:r>
            <a:endParaRPr lang="zh-CN" altLang="en-US" dirty="0"/>
          </a:p>
        </p:txBody>
      </p:sp>
      <p:sp>
        <p:nvSpPr>
          <p:cNvPr id="3" name="内容占位符 2"/>
          <p:cNvSpPr>
            <a:spLocks noGrp="1"/>
          </p:cNvSpPr>
          <p:nvPr>
            <p:ph idx="1"/>
          </p:nvPr>
        </p:nvSpPr>
        <p:spPr/>
        <p:txBody>
          <a:bodyPr>
            <a:normAutofit/>
          </a:bodyPr>
          <a:lstStyle/>
          <a:p>
            <a:r>
              <a:rPr lang="zh-CN" altLang="en-US" dirty="0" smtClean="0"/>
              <a:t>分类：</a:t>
            </a:r>
            <a:r>
              <a:rPr lang="en-US" altLang="zh-CN" dirty="0"/>
              <a:t>http://52opencourse.com/222/</a:t>
            </a:r>
            <a:r>
              <a:rPr lang="zh-CN" altLang="en-US" b="1" dirty="0" smtClean="0"/>
              <a:t>斯坦福大学</a:t>
            </a:r>
            <a:r>
              <a:rPr lang="zh-CN" altLang="en-US" b="1" dirty="0"/>
              <a:t>自然语言处理第六</a:t>
            </a:r>
            <a:r>
              <a:rPr lang="zh-CN" altLang="en-US" b="1" dirty="0" smtClean="0"/>
              <a:t>课</a:t>
            </a:r>
            <a:r>
              <a:rPr lang="en-US" altLang="zh-CN" b="1" dirty="0"/>
              <a:t>-</a:t>
            </a:r>
            <a:r>
              <a:rPr lang="zh-CN" altLang="en-US" b="1" dirty="0" smtClean="0"/>
              <a:t>文本</a:t>
            </a:r>
            <a:r>
              <a:rPr lang="zh-CN" altLang="en-US" b="1" dirty="0"/>
              <a:t>分类（</a:t>
            </a:r>
            <a:r>
              <a:rPr lang="en-US" altLang="zh-CN" b="1" dirty="0"/>
              <a:t>Text </a:t>
            </a:r>
            <a:r>
              <a:rPr lang="en-US" altLang="zh-CN" b="1" dirty="0" smtClean="0"/>
              <a:t>Classification</a:t>
            </a:r>
            <a:r>
              <a:rPr lang="zh-CN" altLang="en-US" b="1" dirty="0" smtClean="0"/>
              <a:t>）</a:t>
            </a:r>
            <a:endParaRPr lang="en-US" altLang="zh-CN" b="1" dirty="0" smtClean="0"/>
          </a:p>
          <a:p>
            <a:r>
              <a:rPr lang="zh-CN" altLang="en-US" dirty="0" smtClean="0"/>
              <a:t>匹配</a:t>
            </a:r>
            <a:endParaRPr lang="en-US" altLang="zh-CN" dirty="0" smtClean="0"/>
          </a:p>
          <a:p>
            <a:r>
              <a:rPr lang="zh-CN" altLang="en-US" dirty="0" smtClean="0"/>
              <a:t>翻译</a:t>
            </a:r>
            <a:endParaRPr lang="en-US" altLang="zh-CN" dirty="0" smtClean="0"/>
          </a:p>
          <a:p>
            <a:r>
              <a:rPr lang="zh-CN" altLang="en-US" dirty="0" smtClean="0"/>
              <a:t>结构预测</a:t>
            </a:r>
            <a:endParaRPr lang="en-US" altLang="zh-CN" dirty="0" smtClean="0"/>
          </a:p>
          <a:p>
            <a:r>
              <a:rPr lang="zh-CN" altLang="en-US" dirty="0" smtClean="0"/>
              <a:t>马尔可夫决策过程：</a:t>
            </a:r>
            <a:endParaRPr lang="en-US" altLang="zh-CN" dirty="0" smtClean="0"/>
          </a:p>
          <a:p>
            <a:r>
              <a:rPr lang="en-US" altLang="zh-CN" dirty="0">
                <a:hlinkClick r:id="rId2"/>
              </a:rPr>
              <a:t>http://</a:t>
            </a:r>
            <a:r>
              <a:rPr lang="en-US" altLang="zh-CN" dirty="0" smtClean="0">
                <a:hlinkClick r:id="rId2"/>
              </a:rPr>
              <a:t>www.cnblogs.com/jinxulin/p/3517377.html</a:t>
            </a:r>
            <a:endParaRPr lang="en-US" altLang="zh-CN" dirty="0" smtClean="0"/>
          </a:p>
          <a:p>
            <a:r>
              <a:rPr lang="en-US" altLang="zh-CN" dirty="0">
                <a:hlinkClick r:id="rId3"/>
              </a:rPr>
              <a:t>http://www.algorithmdog.com</a:t>
            </a:r>
            <a:r>
              <a:rPr lang="en-US" altLang="zh-CN" dirty="0" smtClean="0">
                <a:hlinkClick r:id="rId3"/>
              </a:rPr>
              <a:t>/</a:t>
            </a:r>
            <a:r>
              <a:rPr lang="zh-CN" altLang="en-US" dirty="0"/>
              <a:t>强化学习</a:t>
            </a:r>
            <a:r>
              <a:rPr lang="en-US" altLang="zh-CN" dirty="0"/>
              <a:t>-</a:t>
            </a:r>
            <a:r>
              <a:rPr lang="zh-CN" altLang="en-US" dirty="0"/>
              <a:t>马尔科夫</a:t>
            </a:r>
            <a:r>
              <a:rPr lang="zh-CN" altLang="en-US" dirty="0" smtClean="0"/>
              <a:t>决策过程</a:t>
            </a:r>
            <a:endParaRPr lang="en-US" altLang="zh-CN" dirty="0" smtClean="0"/>
          </a:p>
          <a:p>
            <a:endParaRPr lang="en-US" altLang="zh-CN" dirty="0" smtClean="0"/>
          </a:p>
          <a:p>
            <a:endParaRPr lang="en-US" altLang="zh-CN" dirty="0" smtClean="0"/>
          </a:p>
          <a:p>
            <a:endParaRPr lang="en-US" altLang="zh-CN" dirty="0" smtClean="0"/>
          </a:p>
          <a:p>
            <a:endParaRPr lang="en-US" altLang="zh-CN" dirty="0"/>
          </a:p>
        </p:txBody>
      </p:sp>
    </p:spTree>
    <p:extLst>
      <p:ext uri="{BB962C8B-B14F-4D97-AF65-F5344CB8AC3E}">
        <p14:creationId xmlns:p14="http://schemas.microsoft.com/office/powerpoint/2010/main" val="2505775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0"/>
            <a:ext cx="10515600" cy="6857999"/>
          </a:xfrm>
        </p:spPr>
        <p:txBody>
          <a:bodyPr>
            <a:normAutofit/>
          </a:bodyPr>
          <a:lstStyle/>
          <a:p>
            <a:endParaRPr lang="en-US" altLang="zh-CN" dirty="0" smtClean="0"/>
          </a:p>
          <a:p>
            <a:r>
              <a:rPr lang="zh-CN" altLang="en-US" dirty="0" smtClean="0"/>
              <a:t>单</a:t>
            </a:r>
            <a:r>
              <a:rPr lang="zh-CN" altLang="en-US" dirty="0"/>
              <a:t>轮的问答，特别是场景驱动的单轮的问答，可能慢慢会开始使用。但是多轮对话技术还是比较难</a:t>
            </a:r>
            <a:r>
              <a:rPr lang="zh-CN" altLang="en-US" dirty="0" smtClean="0"/>
              <a:t>。</a:t>
            </a:r>
            <a:endParaRPr lang="en-US" altLang="zh-CN" dirty="0" smtClean="0"/>
          </a:p>
          <a:p>
            <a:r>
              <a:rPr lang="zh-CN" altLang="en-US" dirty="0" smtClean="0"/>
              <a:t>马尔可夫决策过程</a:t>
            </a:r>
            <a:r>
              <a:rPr lang="zh-CN" altLang="en-US" dirty="0"/>
              <a:t>实际上是还是个统计学习模型，本质特点就是需要有大量的数据去学习。其实我们人在做多轮对话的时候，并不需要重复才能掌握这种天生能力。这些是否能够用马尔科夫决策过程去模拟或者近似还不是很清楚。还有一个重要的问题就是多轮对话的数据不够，不能够很好地去学习这样的模型，去研究这些问题。即使是特定任务，多轮对话还比较困难，如果是任务不特定，比如聊天机器人就更难了</a:t>
            </a:r>
            <a:r>
              <a:rPr lang="zh-CN" altLang="en-US" dirty="0" smtClean="0"/>
              <a:t>，马尔科夫</a:t>
            </a:r>
            <a:r>
              <a:rPr lang="zh-CN" altLang="en-US" dirty="0"/>
              <a:t>决策过程都用不上。现实当中的一些聊天机器人就是用单轮技术堆起来，但是形成不了一个很自然合理的多轮对话，变成大家用起来觉得很奇怪的东西。总结起来就是多轮对话，在任务驱动的简单场景，有了更多的数据，我们是有可能做的越来越好</a:t>
            </a:r>
            <a:r>
              <a:rPr lang="zh-CN" altLang="en-US" dirty="0" smtClean="0"/>
              <a:t>。</a:t>
            </a:r>
            <a:r>
              <a:rPr lang="zh-CN" altLang="en-US" dirty="0"/>
              <a:t/>
            </a:r>
            <a:br>
              <a:rPr lang="zh-CN" altLang="en-US" dirty="0"/>
            </a:br>
            <a:endParaRPr lang="zh-CN" altLang="en-US" dirty="0"/>
          </a:p>
        </p:txBody>
      </p:sp>
    </p:spTree>
    <p:extLst>
      <p:ext uri="{BB962C8B-B14F-4D97-AF65-F5344CB8AC3E}">
        <p14:creationId xmlns:p14="http://schemas.microsoft.com/office/powerpoint/2010/main" val="3337146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a:t>
            </a:r>
            <a:r>
              <a:rPr lang="en-US" altLang="zh-CN" dirty="0" smtClean="0"/>
              <a:t>pplication</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2541" y="1583810"/>
            <a:ext cx="8752114" cy="4799987"/>
          </a:xfrm>
        </p:spPr>
      </p:pic>
    </p:spTree>
    <p:extLst>
      <p:ext uri="{BB962C8B-B14F-4D97-AF65-F5344CB8AC3E}">
        <p14:creationId xmlns:p14="http://schemas.microsoft.com/office/powerpoint/2010/main" val="3934539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a:t>
            </a:r>
            <a:endParaRPr lang="zh-CN" altLang="en-US" dirty="0"/>
          </a:p>
        </p:txBody>
      </p:sp>
      <p:sp>
        <p:nvSpPr>
          <p:cNvPr id="3" name="内容占位符 2"/>
          <p:cNvSpPr>
            <a:spLocks noGrp="1"/>
          </p:cNvSpPr>
          <p:nvPr>
            <p:ph idx="1"/>
          </p:nvPr>
        </p:nvSpPr>
        <p:spPr/>
        <p:txBody>
          <a:bodyPr/>
          <a:lstStyle/>
          <a:p>
            <a:r>
              <a:rPr lang="en-US" altLang="zh-CN" dirty="0" smtClean="0"/>
              <a:t>QA</a:t>
            </a:r>
          </a:p>
          <a:p>
            <a:pPr lvl="0"/>
            <a:r>
              <a:rPr lang="en-US" altLang="zh-CN" dirty="0" smtClean="0"/>
              <a:t>Single turn dialogue/</a:t>
            </a:r>
            <a:r>
              <a:rPr lang="zh-CN" altLang="zh-CN" dirty="0">
                <a:solidFill>
                  <a:srgbClr val="212121"/>
                </a:solidFill>
                <a:latin typeface="Arial Unicode MS" panose="020B0604020202020204" pitchFamily="34" charset="-122"/>
                <a:ea typeface="inherit"/>
              </a:rPr>
              <a:t>Multi</a:t>
            </a:r>
            <a:r>
              <a:rPr lang="zh-CN" altLang="zh-CN" dirty="0" smtClean="0">
                <a:solidFill>
                  <a:srgbClr val="212121"/>
                </a:solidFill>
                <a:latin typeface="Arial Unicode MS" panose="020B0604020202020204" pitchFamily="34" charset="-122"/>
                <a:ea typeface="inherit"/>
              </a:rPr>
              <a:t>-</a:t>
            </a:r>
            <a:r>
              <a:rPr lang="en-US" altLang="zh-CN" dirty="0">
                <a:solidFill>
                  <a:srgbClr val="212121"/>
                </a:solidFill>
                <a:latin typeface="Arial Unicode MS" panose="020B0604020202020204" pitchFamily="34" charset="-122"/>
                <a:ea typeface="inherit"/>
              </a:rPr>
              <a:t>turn</a:t>
            </a:r>
            <a:r>
              <a:rPr lang="zh-CN" altLang="zh-CN" dirty="0" smtClean="0">
                <a:solidFill>
                  <a:srgbClr val="212121"/>
                </a:solidFill>
                <a:latin typeface="Arial Unicode MS" panose="020B0604020202020204" pitchFamily="34" charset="-122"/>
                <a:ea typeface="inherit"/>
              </a:rPr>
              <a:t> </a:t>
            </a:r>
            <a:r>
              <a:rPr lang="zh-CN" altLang="zh-CN" dirty="0">
                <a:solidFill>
                  <a:srgbClr val="212121"/>
                </a:solidFill>
                <a:latin typeface="Arial Unicode MS" panose="020B0604020202020204" pitchFamily="34" charset="-122"/>
                <a:ea typeface="inherit"/>
              </a:rPr>
              <a:t>dialogue</a:t>
            </a:r>
            <a:r>
              <a:rPr lang="zh-CN" altLang="zh-CN" sz="1400" dirty="0"/>
              <a:t> </a:t>
            </a:r>
            <a:endParaRPr lang="en-US" altLang="zh-CN" dirty="0" smtClean="0"/>
          </a:p>
          <a:p>
            <a:r>
              <a:rPr lang="en-US" altLang="zh-CN" dirty="0" smtClean="0"/>
              <a:t>Machine translation</a:t>
            </a:r>
          </a:p>
          <a:p>
            <a:pPr marL="0" indent="0">
              <a:buNone/>
            </a:pPr>
            <a:endParaRPr lang="en-US" altLang="zh-CN" dirty="0"/>
          </a:p>
        </p:txBody>
      </p:sp>
      <p:sp>
        <p:nvSpPr>
          <p:cNvPr id="6" name="Rectangle 3"/>
          <p:cNvSpPr>
            <a:spLocks noChangeArrowheads="1"/>
          </p:cNvSpPr>
          <p:nvPr/>
        </p:nvSpPr>
        <p:spPr bwMode="auto">
          <a:xfrm>
            <a:off x="1092530" y="455225"/>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6188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69909"/>
          </a:xfrm>
        </p:spPr>
        <p:txBody>
          <a:bodyPr/>
          <a:lstStyle/>
          <a:p>
            <a:r>
              <a:rPr lang="en-US" altLang="zh-CN" dirty="0" smtClean="0"/>
              <a:t>QA</a:t>
            </a:r>
            <a:endParaRPr lang="zh-CN" altLang="en-US" dirty="0"/>
          </a:p>
        </p:txBody>
      </p:sp>
      <p:sp>
        <p:nvSpPr>
          <p:cNvPr id="3" name="内容占位符 2"/>
          <p:cNvSpPr>
            <a:spLocks noGrp="1"/>
          </p:cNvSpPr>
          <p:nvPr>
            <p:ph idx="1"/>
          </p:nvPr>
        </p:nvSpPr>
        <p:spPr>
          <a:xfrm>
            <a:off x="838200" y="1235034"/>
            <a:ext cx="10515600" cy="5622965"/>
          </a:xfrm>
        </p:spPr>
        <p:txBody>
          <a:bodyPr>
            <a:normAutofit/>
          </a:bodyPr>
          <a:lstStyle/>
          <a:p>
            <a:r>
              <a:rPr lang="en-US" altLang="zh-CN" dirty="0" smtClean="0"/>
              <a:t>IBM </a:t>
            </a:r>
            <a:r>
              <a:rPr lang="zh-CN" altLang="en-US" dirty="0"/>
              <a:t>的 </a:t>
            </a:r>
            <a:r>
              <a:rPr lang="en-US" altLang="zh-CN" dirty="0"/>
              <a:t>Watson </a:t>
            </a:r>
            <a:r>
              <a:rPr lang="en-US" altLang="zh-CN" dirty="0" smtClean="0"/>
              <a:t>   </a:t>
            </a:r>
            <a:r>
              <a:rPr lang="zh-CN" altLang="en-US" dirty="0" smtClean="0"/>
              <a:t>微软的</a:t>
            </a:r>
            <a:r>
              <a:rPr lang="en-US" altLang="zh-CN" dirty="0" err="1" smtClean="0"/>
              <a:t>cortana</a:t>
            </a:r>
            <a:r>
              <a:rPr lang="zh-CN" altLang="en-US" dirty="0" smtClean="0"/>
              <a:t>     </a:t>
            </a:r>
            <a:r>
              <a:rPr lang="en-US" altLang="zh-CN" dirty="0" smtClean="0"/>
              <a:t>apple</a:t>
            </a:r>
            <a:r>
              <a:rPr lang="zh-CN" altLang="en-US" dirty="0" smtClean="0"/>
              <a:t>的</a:t>
            </a:r>
            <a:r>
              <a:rPr lang="en-US" altLang="zh-CN" dirty="0" err="1" smtClean="0"/>
              <a:t>siri</a:t>
            </a:r>
            <a:endParaRPr lang="en-US" altLang="zh-CN" dirty="0" smtClean="0"/>
          </a:p>
          <a:p>
            <a:r>
              <a:rPr lang="zh-CN" altLang="en-US" dirty="0" smtClean="0">
                <a:solidFill>
                  <a:srgbClr val="FF0000"/>
                </a:solidFill>
              </a:rPr>
              <a:t>有</a:t>
            </a:r>
            <a:r>
              <a:rPr lang="zh-CN" altLang="en-US" dirty="0">
                <a:solidFill>
                  <a:srgbClr val="FF0000"/>
                </a:solidFill>
              </a:rPr>
              <a:t>大量的知识或者信息放在知识库。</a:t>
            </a:r>
            <a:r>
              <a:rPr lang="zh-CN" altLang="en-US" dirty="0" smtClean="0"/>
              <a:t>典型办法</a:t>
            </a:r>
            <a:r>
              <a:rPr lang="zh-CN" altLang="en-US" dirty="0"/>
              <a:t>就是把问答用</a:t>
            </a:r>
            <a:r>
              <a:rPr lang="en-US" altLang="zh-CN" dirty="0"/>
              <a:t>FAQ</a:t>
            </a:r>
            <a:r>
              <a:rPr lang="zh-CN" altLang="en-US" dirty="0"/>
              <a:t>索引起来，与</a:t>
            </a:r>
            <a:r>
              <a:rPr lang="zh-CN" altLang="en-US" dirty="0">
                <a:solidFill>
                  <a:srgbClr val="FF0000"/>
                </a:solidFill>
              </a:rPr>
              <a:t>搜索引擎相似</a:t>
            </a:r>
            <a:r>
              <a:rPr lang="zh-CN" altLang="en-US" dirty="0"/>
              <a:t>，如果来了一个新问题，有一大堆已经索引好的</a:t>
            </a:r>
            <a:r>
              <a:rPr lang="en-US" altLang="zh-CN" dirty="0"/>
              <a:t>FAQ</a:t>
            </a:r>
            <a:r>
              <a:rPr lang="zh-CN" altLang="en-US" dirty="0"/>
              <a:t>，然后去做一个检索（字符上的匹配），之后逐个去做匹配，判断问句与回答的匹配如何。往往匹配的模型有多个，再去将候补做一个排序，把最有可能的答案排在前面，往往就取第一个作为答案返回给用户</a:t>
            </a:r>
            <a:r>
              <a:rPr lang="zh-CN" altLang="en-US" dirty="0" smtClean="0"/>
              <a:t>。</a:t>
            </a:r>
            <a:endParaRPr lang="en-US" altLang="zh-CN" dirty="0" smtClean="0"/>
          </a:p>
          <a:p>
            <a:pPr marL="0" indent="0">
              <a:buNone/>
            </a:pPr>
            <a:r>
              <a:rPr lang="zh-CN" altLang="en-US" dirty="0" smtClean="0"/>
              <a:t>把问句和回答的可能的候选，用向量来表示，然后</a:t>
            </a:r>
            <a:r>
              <a:rPr lang="zh-CN" altLang="en-US" dirty="0"/>
              <a:t>，用一个二维</a:t>
            </a:r>
            <a:r>
              <a:rPr lang="zh-CN" altLang="en-US" dirty="0" smtClean="0"/>
              <a:t>的两</a:t>
            </a:r>
            <a:r>
              <a:rPr lang="zh-CN" altLang="en-US" dirty="0"/>
              <a:t>句话在语义上是不是相关，候选是否是很好的答案</a:t>
            </a:r>
            <a:r>
              <a:rPr lang="zh-CN" altLang="en-US" dirty="0" smtClean="0"/>
              <a:t>。</a:t>
            </a:r>
            <a:r>
              <a:rPr lang="zh-CN" altLang="en-US" dirty="0">
                <a:solidFill>
                  <a:srgbClr val="FF0000"/>
                </a:solidFill>
              </a:rPr>
              <a:t>卷积神经网络</a:t>
            </a:r>
            <a:r>
              <a:rPr lang="zh-CN" altLang="en-US" dirty="0"/>
              <a:t>来判断通过</a:t>
            </a:r>
            <a:r>
              <a:rPr lang="zh-CN" altLang="en-US" dirty="0"/>
              <a:t>二维卷积神经网络，可以判断两句话里面哪一些词语、词组是可以相互对应，最后可以做一个判断这两句话是不是相关的。整个模型的学习通过大量的数据、句对，去训练</a:t>
            </a:r>
            <a:r>
              <a:rPr lang="zh-CN" altLang="en-US" dirty="0" smtClean="0"/>
              <a:t>。</a:t>
            </a:r>
            <a:endParaRPr lang="zh-CN" altLang="en-US" dirty="0"/>
          </a:p>
        </p:txBody>
      </p:sp>
    </p:spTree>
    <p:extLst>
      <p:ext uri="{BB962C8B-B14F-4D97-AF65-F5344CB8AC3E}">
        <p14:creationId xmlns:p14="http://schemas.microsoft.com/office/powerpoint/2010/main" val="1645921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机器翻译</a:t>
            </a:r>
            <a:endParaRPr lang="zh-CN" altLang="en-US" dirty="0"/>
          </a:p>
        </p:txBody>
      </p:sp>
      <p:sp>
        <p:nvSpPr>
          <p:cNvPr id="3" name="内容占位符 2"/>
          <p:cNvSpPr>
            <a:spLocks noGrp="1"/>
          </p:cNvSpPr>
          <p:nvPr>
            <p:ph idx="1"/>
          </p:nvPr>
        </p:nvSpPr>
        <p:spPr/>
        <p:txBody>
          <a:bodyPr/>
          <a:lstStyle/>
          <a:p>
            <a:r>
              <a:rPr lang="zh-CN" altLang="en-US" dirty="0"/>
              <a:t>机器翻译的历史被认为与自然语言处理的历史是一样的</a:t>
            </a:r>
          </a:p>
        </p:txBody>
      </p:sp>
    </p:spTree>
    <p:extLst>
      <p:ext uri="{BB962C8B-B14F-4D97-AF65-F5344CB8AC3E}">
        <p14:creationId xmlns:p14="http://schemas.microsoft.com/office/powerpoint/2010/main" val="2312720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75658"/>
            <a:ext cx="10515600" cy="5834742"/>
          </a:xfrm>
        </p:spPr>
        <p:txBody>
          <a:bodyPr>
            <a:normAutofit/>
          </a:bodyPr>
          <a:lstStyle/>
          <a:p>
            <a:r>
              <a:rPr lang="zh-CN" altLang="en-US" dirty="0" smtClean="0"/>
              <a:t>目前</a:t>
            </a:r>
            <a:r>
              <a:rPr lang="zh-CN" altLang="en-US" dirty="0"/>
              <a:t>，几个最基本的应用，包括语音识别，就是一个序列对序列学习的问题，就是翻译的问题，目前准确率是</a:t>
            </a:r>
            <a:r>
              <a:rPr lang="en-US" altLang="zh-CN" dirty="0"/>
              <a:t>95%</a:t>
            </a:r>
            <a:r>
              <a:rPr lang="zh-CN" altLang="en-US" dirty="0"/>
              <a:t>左右，那么已经比较实用了</a:t>
            </a:r>
            <a:r>
              <a:rPr lang="zh-CN" altLang="en-US" dirty="0" smtClean="0"/>
              <a:t>。</a:t>
            </a:r>
            <a:endParaRPr lang="en-US" altLang="zh-CN" dirty="0" smtClean="0"/>
          </a:p>
          <a:p>
            <a:r>
              <a:rPr lang="zh-CN" altLang="en-US" dirty="0" smtClean="0">
                <a:solidFill>
                  <a:srgbClr val="FF0000"/>
                </a:solidFill>
              </a:rPr>
              <a:t>单</a:t>
            </a:r>
            <a:r>
              <a:rPr lang="zh-CN" altLang="en-US" dirty="0">
                <a:solidFill>
                  <a:srgbClr val="FF0000"/>
                </a:solidFill>
              </a:rPr>
              <a:t>轮对话</a:t>
            </a:r>
            <a:r>
              <a:rPr lang="zh-CN" altLang="en-US" dirty="0"/>
              <a:t>往往可以变成一个分类问题，或者结构预测问题，就是通过手写一些规则或者建一些分类器，可以做的比较准。很多手机上应用或者是语音助手像</a:t>
            </a:r>
            <a:r>
              <a:rPr lang="en-US" altLang="zh-CN" dirty="0" err="1"/>
              <a:t>siri</a:t>
            </a:r>
            <a:r>
              <a:rPr lang="zh-CN" altLang="en-US" dirty="0"/>
              <a:t>，就是用这样的技术</a:t>
            </a:r>
            <a:r>
              <a:rPr lang="zh-CN" altLang="en-US" dirty="0" smtClean="0"/>
              <a:t>；</a:t>
            </a:r>
            <a:endParaRPr lang="en-US" altLang="zh-CN" dirty="0" smtClean="0"/>
          </a:p>
          <a:p>
            <a:r>
              <a:rPr lang="zh-CN" altLang="en-US" dirty="0" smtClean="0">
                <a:solidFill>
                  <a:srgbClr val="FF0000"/>
                </a:solidFill>
              </a:rPr>
              <a:t>多</a:t>
            </a:r>
            <a:r>
              <a:rPr lang="zh-CN" altLang="en-US" dirty="0">
                <a:solidFill>
                  <a:srgbClr val="FF0000"/>
                </a:solidFill>
              </a:rPr>
              <a:t>轮对话</a:t>
            </a:r>
            <a:r>
              <a:rPr lang="zh-CN" altLang="en-US" dirty="0"/>
              <a:t>还很不成熟，准确率还远远达不到一般期待的要求，只有在特定场景下能做的比较好。单轮问答已经开始实用化，准确率一般来百分之七十八十，自动问答系统没有超过</a:t>
            </a:r>
            <a:r>
              <a:rPr lang="en-US" altLang="zh-CN" dirty="0"/>
              <a:t>80%</a:t>
            </a:r>
            <a:r>
              <a:rPr lang="zh-CN" altLang="en-US" dirty="0"/>
              <a:t>的这个准确率的情况</a:t>
            </a:r>
            <a:r>
              <a:rPr lang="zh-CN" altLang="en-US" dirty="0" smtClean="0"/>
              <a:t>。文本</a:t>
            </a:r>
            <a:r>
              <a:rPr lang="zh-CN" altLang="en-US" dirty="0"/>
              <a:t>的机器翻译水平在不断提高，深度学习在不断进步，越来越接近人的专业水平，但只是在一些特定场景下</a:t>
            </a:r>
            <a:r>
              <a:rPr lang="zh-CN" altLang="en-US" dirty="0" smtClean="0"/>
              <a:t>。</a:t>
            </a:r>
            <a:endParaRPr lang="zh-CN" altLang="en-US" dirty="0"/>
          </a:p>
        </p:txBody>
      </p:sp>
    </p:spTree>
    <p:extLst>
      <p:ext uri="{BB962C8B-B14F-4D97-AF65-F5344CB8AC3E}">
        <p14:creationId xmlns:p14="http://schemas.microsoft.com/office/powerpoint/2010/main" val="1550549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a:t>
            </a:r>
            <a:r>
              <a:rPr lang="en-US" altLang="zh-CN" dirty="0" smtClean="0"/>
              <a:t>utline</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发展历史</a:t>
            </a:r>
            <a:endParaRPr lang="en-US" altLang="zh-CN" dirty="0" smtClean="0"/>
          </a:p>
          <a:p>
            <a:r>
              <a:rPr lang="en-US" altLang="zh-CN" dirty="0" smtClean="0"/>
              <a:t>2 NLP</a:t>
            </a:r>
            <a:r>
              <a:rPr lang="zh-CN" altLang="en-US" dirty="0" smtClean="0"/>
              <a:t>的基本问题</a:t>
            </a:r>
            <a:endParaRPr lang="en-US" altLang="zh-CN" dirty="0" smtClean="0"/>
          </a:p>
          <a:p>
            <a:r>
              <a:rPr lang="en-US" altLang="zh-CN" dirty="0" smtClean="0"/>
              <a:t>2 </a:t>
            </a:r>
            <a:r>
              <a:rPr lang="zh-CN" altLang="en-US" dirty="0" smtClean="0"/>
              <a:t>现阶段的应用</a:t>
            </a:r>
            <a:endParaRPr lang="en-US" altLang="zh-CN" dirty="0" smtClean="0"/>
          </a:p>
          <a:p>
            <a:r>
              <a:rPr lang="en-US" altLang="zh-CN" dirty="0" smtClean="0"/>
              <a:t>3 NLP</a:t>
            </a:r>
            <a:r>
              <a:rPr lang="zh-CN" altLang="en-US" dirty="0" smtClean="0"/>
              <a:t>的难点</a:t>
            </a:r>
            <a:endParaRPr lang="en-US" altLang="zh-CN" dirty="0" smtClean="0"/>
          </a:p>
          <a:p>
            <a:r>
              <a:rPr lang="en-US" altLang="zh-CN" dirty="0" smtClean="0"/>
              <a:t>4 </a:t>
            </a:r>
            <a:r>
              <a:rPr lang="zh-CN" altLang="en-US" dirty="0" smtClean="0"/>
              <a:t>未来的展望</a:t>
            </a:r>
            <a:endParaRPr lang="zh-CN" altLang="en-US" dirty="0"/>
          </a:p>
        </p:txBody>
      </p:sp>
    </p:spTree>
    <p:extLst>
      <p:ext uri="{BB962C8B-B14F-4D97-AF65-F5344CB8AC3E}">
        <p14:creationId xmlns:p14="http://schemas.microsoft.com/office/powerpoint/2010/main" val="24624830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en-US" altLang="zh-CN" dirty="0" smtClean="0"/>
              <a:t>hallenge</a:t>
            </a:r>
            <a:endParaRPr lang="zh-CN" altLang="en-US" dirty="0"/>
          </a:p>
        </p:txBody>
      </p:sp>
      <p:sp>
        <p:nvSpPr>
          <p:cNvPr id="3" name="内容占位符 2"/>
          <p:cNvSpPr>
            <a:spLocks noGrp="1"/>
          </p:cNvSpPr>
          <p:nvPr>
            <p:ph idx="1"/>
          </p:nvPr>
        </p:nvSpPr>
        <p:spPr>
          <a:xfrm>
            <a:off x="838200" y="1520042"/>
            <a:ext cx="10515600" cy="4656921"/>
          </a:xfrm>
        </p:spPr>
        <p:txBody>
          <a:bodyPr>
            <a:normAutofit fontScale="92500" lnSpcReduction="10000"/>
          </a:bodyPr>
          <a:lstStyle/>
          <a:p>
            <a:pPr marL="0" indent="0">
              <a:buNone/>
            </a:pPr>
            <a:r>
              <a:rPr lang="zh-CN" altLang="en-US" dirty="0" smtClean="0"/>
              <a:t>（</a:t>
            </a:r>
            <a:r>
              <a:rPr lang="en-US" altLang="zh-CN" dirty="0"/>
              <a:t>1</a:t>
            </a:r>
            <a:r>
              <a:rPr lang="zh-CN" altLang="en-US" dirty="0"/>
              <a:t>）语言是不完全有</a:t>
            </a:r>
            <a:r>
              <a:rPr lang="zh-CN" altLang="en-US" dirty="0" smtClean="0"/>
              <a:t>规律，逻辑性其实不太强。</a:t>
            </a:r>
            <a:endParaRPr lang="en-US" altLang="zh-CN" dirty="0" smtClean="0"/>
          </a:p>
          <a:p>
            <a:pPr marL="0" indent="0">
              <a:buNone/>
            </a:pPr>
            <a:r>
              <a:rPr lang="zh-CN" altLang="en-US" dirty="0" smtClean="0"/>
              <a:t>     中文的双关、夸张、比喻  </a:t>
            </a:r>
            <a:endParaRPr lang="en-US" altLang="zh-CN" dirty="0" smtClean="0"/>
          </a:p>
          <a:p>
            <a:pPr marL="0" indent="0">
              <a:buNone/>
            </a:pPr>
            <a:r>
              <a:rPr lang="zh-CN" altLang="en-US" dirty="0" smtClean="0"/>
              <a:t>（</a:t>
            </a:r>
            <a:r>
              <a:rPr lang="en-US" altLang="zh-CN" dirty="0"/>
              <a:t>2</a:t>
            </a:r>
            <a:r>
              <a:rPr lang="zh-CN" altLang="en-US" dirty="0"/>
              <a:t>）语言是可以组合的。语言的重要特点是能够将词语组合起来形成句子，能够组成复杂的语言表达</a:t>
            </a:r>
            <a:r>
              <a:rPr lang="zh-CN" altLang="en-US" dirty="0" smtClean="0"/>
              <a:t>；</a:t>
            </a:r>
            <a:endParaRPr lang="en-US" altLang="zh-CN" dirty="0" smtClean="0"/>
          </a:p>
          <a:p>
            <a:pPr marL="0" indent="0">
              <a:buNone/>
            </a:pPr>
            <a:r>
              <a:rPr lang="zh-CN" altLang="en-US" dirty="0" smtClean="0"/>
              <a:t>（</a:t>
            </a:r>
            <a:r>
              <a:rPr lang="en-US" altLang="zh-CN" dirty="0"/>
              <a:t>3</a:t>
            </a:r>
            <a:r>
              <a:rPr lang="zh-CN" altLang="en-US" dirty="0"/>
              <a:t>）</a:t>
            </a:r>
            <a:r>
              <a:rPr lang="zh-CN" altLang="en-US" dirty="0">
                <a:solidFill>
                  <a:srgbClr val="FF0000"/>
                </a:solidFill>
              </a:rPr>
              <a:t>语言是一个开放的</a:t>
            </a:r>
            <a:r>
              <a:rPr lang="zh-CN" altLang="en-US" dirty="0" smtClean="0">
                <a:solidFill>
                  <a:srgbClr val="FF0000"/>
                </a:solidFill>
              </a:rPr>
              <a:t>集合，不断的创新和发展</a:t>
            </a:r>
            <a:endParaRPr lang="en-US" altLang="zh-CN" dirty="0" smtClean="0">
              <a:solidFill>
                <a:srgbClr val="FF0000"/>
              </a:solidFill>
            </a:endParaRPr>
          </a:p>
          <a:p>
            <a:pPr marL="0" indent="0">
              <a:buNone/>
            </a:pPr>
            <a:r>
              <a:rPr lang="en-US" altLang="zh-CN" dirty="0">
                <a:solidFill>
                  <a:srgbClr val="FF0000"/>
                </a:solidFill>
              </a:rPr>
              <a:t> </a:t>
            </a:r>
            <a:r>
              <a:rPr lang="en-US" altLang="zh-CN" dirty="0" smtClean="0">
                <a:solidFill>
                  <a:srgbClr val="FF0000"/>
                </a:solidFill>
              </a:rPr>
              <a:t>              </a:t>
            </a:r>
            <a:r>
              <a:rPr lang="en-US" altLang="zh-CN" dirty="0" smtClean="0"/>
              <a:t>—</a:t>
            </a:r>
            <a:r>
              <a:rPr lang="zh-CN" altLang="en-US" dirty="0" smtClean="0"/>
              <a:t>不断有新词和新语义的产生</a:t>
            </a:r>
            <a:endParaRPr lang="en-US" altLang="zh-CN" dirty="0" smtClean="0"/>
          </a:p>
          <a:p>
            <a:pPr marL="0" indent="0">
              <a:buNone/>
            </a:pPr>
            <a:r>
              <a:rPr lang="zh-CN" altLang="en-US" dirty="0" smtClean="0"/>
              <a:t>（</a:t>
            </a:r>
            <a:r>
              <a:rPr lang="en-US" altLang="zh-CN" dirty="0"/>
              <a:t>4</a:t>
            </a:r>
            <a:r>
              <a:rPr lang="zh-CN" altLang="en-US" dirty="0"/>
              <a:t>）语言需要联系</a:t>
            </a:r>
            <a:r>
              <a:rPr lang="zh-CN" altLang="en-US" dirty="0" smtClean="0"/>
              <a:t>到</a:t>
            </a:r>
            <a:r>
              <a:rPr lang="zh-CN" altLang="en-US" dirty="0"/>
              <a:t>实际</a:t>
            </a:r>
            <a:r>
              <a:rPr lang="zh-CN" altLang="en-US" dirty="0" smtClean="0"/>
              <a:t>知识；</a:t>
            </a:r>
            <a:endParaRPr lang="en-US" altLang="zh-CN" dirty="0" smtClean="0"/>
          </a:p>
          <a:p>
            <a:pPr marL="0" indent="0">
              <a:buNone/>
            </a:pPr>
            <a:r>
              <a:rPr lang="zh-CN" altLang="en-US" dirty="0" smtClean="0"/>
              <a:t>（</a:t>
            </a:r>
            <a:r>
              <a:rPr lang="en-US" altLang="zh-CN" dirty="0"/>
              <a:t>5</a:t>
            </a:r>
            <a:r>
              <a:rPr lang="zh-CN" altLang="en-US" dirty="0" smtClean="0"/>
              <a:t>）理解语言需要结合语境。</a:t>
            </a:r>
            <a:endParaRPr lang="en-US" altLang="zh-CN" dirty="0"/>
          </a:p>
          <a:p>
            <a:pPr marL="0" indent="0">
              <a:buNone/>
            </a:pPr>
            <a:r>
              <a:rPr lang="zh-CN" altLang="en-US" dirty="0" smtClean="0"/>
              <a:t>（</a:t>
            </a:r>
            <a:r>
              <a:rPr lang="en-US" altLang="zh-CN" dirty="0" smtClean="0"/>
              <a:t>6</a:t>
            </a:r>
            <a:r>
              <a:rPr lang="zh-CN" altLang="en-US" dirty="0" smtClean="0"/>
              <a:t>）</a:t>
            </a:r>
            <a:r>
              <a:rPr lang="zh-CN" altLang="en-US" dirty="0" smtClean="0">
                <a:solidFill>
                  <a:srgbClr val="FF0000"/>
                </a:solidFill>
              </a:rPr>
              <a:t>歧义   </a:t>
            </a:r>
            <a:r>
              <a:rPr lang="zh-CN" altLang="en-US" dirty="0" smtClean="0"/>
              <a:t>语言</a:t>
            </a:r>
            <a:r>
              <a:rPr lang="zh-CN" altLang="en-US" dirty="0"/>
              <a:t>中充满了大量的歧义，这主要体现在词法、句法及语义三个层次上</a:t>
            </a:r>
            <a:endParaRPr lang="en-US" altLang="zh-CN" dirty="0" smtClean="0">
              <a:solidFill>
                <a:srgbClr val="FF0000"/>
              </a:solidFill>
            </a:endParaRPr>
          </a:p>
          <a:p>
            <a:pPr marL="0" indent="0">
              <a:buNone/>
            </a:pPr>
            <a:r>
              <a:rPr lang="zh-CN" altLang="en-US" dirty="0"/>
              <a:t>因为自然语言处理相对于语音和视觉来说是高度抽象化的</a:t>
            </a:r>
            <a:r>
              <a:rPr lang="zh-CN" altLang="en-US" dirty="0" smtClean="0"/>
              <a:t>表现</a:t>
            </a:r>
            <a:endParaRPr lang="en-US" altLang="zh-CN" dirty="0" smtClean="0"/>
          </a:p>
          <a:p>
            <a:pPr marL="0" indent="0">
              <a:buNone/>
            </a:pPr>
            <a:endParaRPr lang="en-US" altLang="zh-CN" dirty="0" smtClean="0">
              <a:hlinkClick r:id="rId2"/>
            </a:endParaRPr>
          </a:p>
          <a:p>
            <a:pPr marL="0" indent="0">
              <a:buNone/>
            </a:pPr>
            <a:endParaRPr lang="zh-CN" altLang="en-US" dirty="0"/>
          </a:p>
        </p:txBody>
      </p:sp>
    </p:spTree>
    <p:extLst>
      <p:ext uri="{BB962C8B-B14F-4D97-AF65-F5344CB8AC3E}">
        <p14:creationId xmlns:p14="http://schemas.microsoft.com/office/powerpoint/2010/main" val="2127792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19291"/>
          </a:xfrm>
        </p:spPr>
        <p:txBody>
          <a:bodyPr>
            <a:normAutofit fontScale="90000"/>
          </a:bodyPr>
          <a:lstStyle/>
          <a:p>
            <a:r>
              <a:rPr lang="zh-CN" altLang="en-US" dirty="0"/>
              <a:t>“我从来没说他偷过钱。”</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zh-CN" altLang="en-US" dirty="0" smtClean="0"/>
              <a:t>这</a:t>
            </a:r>
            <a:r>
              <a:rPr lang="zh-CN" altLang="en-US" dirty="0"/>
              <a:t>句话</a:t>
            </a:r>
            <a:r>
              <a:rPr lang="zh-CN" altLang="en-US" dirty="0" smtClean="0"/>
              <a:t>有</a:t>
            </a:r>
            <a:r>
              <a:rPr lang="zh-CN" altLang="en-US" dirty="0"/>
              <a:t>多</a:t>
            </a:r>
            <a:r>
              <a:rPr lang="zh-CN" altLang="en-US" dirty="0" smtClean="0"/>
              <a:t>种</a:t>
            </a:r>
            <a:r>
              <a:rPr lang="zh-CN" altLang="en-US" dirty="0"/>
              <a:t>理解</a:t>
            </a:r>
            <a:r>
              <a:rPr lang="zh-CN" altLang="en-US" dirty="0" smtClean="0"/>
              <a:t>方法。</a:t>
            </a:r>
            <a:endParaRPr lang="en-US" altLang="zh-CN" dirty="0" smtClean="0"/>
          </a:p>
          <a:p>
            <a:pPr marL="0" indent="0">
              <a:buNone/>
            </a:pPr>
            <a:r>
              <a:rPr lang="zh-CN" altLang="en-US" dirty="0" smtClean="0"/>
              <a:t>比如说我可以</a:t>
            </a:r>
            <a:r>
              <a:rPr lang="zh-CN" altLang="en-US" dirty="0"/>
              <a:t>这么来说：“我从来没说他偷过钱。”这个意思就是可能别人说过，但是我没有说</a:t>
            </a:r>
            <a:r>
              <a:rPr lang="zh-CN" altLang="en-US" dirty="0" smtClean="0"/>
              <a:t>。</a:t>
            </a:r>
            <a:endParaRPr lang="en-US" altLang="zh-CN" dirty="0" smtClean="0"/>
          </a:p>
          <a:p>
            <a:pPr marL="0" indent="0">
              <a:buNone/>
            </a:pPr>
            <a:r>
              <a:rPr lang="zh-CN" altLang="en-US" dirty="0" smtClean="0"/>
              <a:t>第三</a:t>
            </a:r>
            <a:r>
              <a:rPr lang="zh-CN" altLang="en-US" dirty="0"/>
              <a:t>个可以说“我从来没有说他偷过钱”，可能我确实没有说，但是我用其他的方式暗示过</a:t>
            </a:r>
            <a:r>
              <a:rPr lang="zh-CN" altLang="en-US" dirty="0" smtClean="0"/>
              <a:t>。</a:t>
            </a:r>
            <a:endParaRPr lang="en-US" altLang="zh-CN" dirty="0" smtClean="0"/>
          </a:p>
          <a:p>
            <a:pPr marL="0" indent="0">
              <a:buNone/>
            </a:pPr>
            <a:r>
              <a:rPr lang="zh-CN" altLang="en-US" dirty="0" smtClean="0"/>
              <a:t>除了这两种</a:t>
            </a:r>
            <a:r>
              <a:rPr lang="zh-CN" altLang="en-US" dirty="0"/>
              <a:t>以外，如果把这个句子加长的话，变成“我从来没说他偷过我的钱。”那么就有</a:t>
            </a:r>
            <a:r>
              <a:rPr lang="en-US" altLang="zh-CN" dirty="0"/>
              <a:t>7</a:t>
            </a:r>
            <a:r>
              <a:rPr lang="zh-CN" altLang="en-US" dirty="0"/>
              <a:t>种解释，不光有</a:t>
            </a:r>
            <a:r>
              <a:rPr lang="en-US" altLang="zh-CN" dirty="0"/>
              <a:t>1</a:t>
            </a:r>
            <a:r>
              <a:rPr lang="zh-CN" altLang="en-US" dirty="0"/>
              <a:t>到</a:t>
            </a:r>
            <a:r>
              <a:rPr lang="en-US" altLang="zh-CN" dirty="0"/>
              <a:t>6</a:t>
            </a:r>
            <a:r>
              <a:rPr lang="zh-CN" altLang="en-US" dirty="0"/>
              <a:t>，还有第</a:t>
            </a:r>
            <a:r>
              <a:rPr lang="en-US" altLang="zh-CN" dirty="0"/>
              <a:t>7</a:t>
            </a:r>
            <a:r>
              <a:rPr lang="zh-CN" altLang="en-US" dirty="0"/>
              <a:t>种解释，这个句子可以变得更长，这个歧义就会更多。对于计算机来讲，如果单单给它这一句输入，要做到真正语境上的理解是不可能的事情。要做到真实语境上的理解可能需要更多的辅助信息和上下文的信息，不然是没有任何可能性的。</a:t>
            </a:r>
            <a:endParaRPr lang="zh-CN" altLang="en-US" dirty="0"/>
          </a:p>
        </p:txBody>
      </p:sp>
    </p:spTree>
    <p:extLst>
      <p:ext uri="{BB962C8B-B14F-4D97-AF65-F5344CB8AC3E}">
        <p14:creationId xmlns:p14="http://schemas.microsoft.com/office/powerpoint/2010/main" val="2037082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solidFill>
                  <a:srgbClr val="FF0000"/>
                </a:solidFill>
              </a:rPr>
              <a:t>自然语言理解</a:t>
            </a:r>
            <a:endParaRPr lang="en-US" altLang="zh-CN" dirty="0" smtClean="0">
              <a:solidFill>
                <a:srgbClr val="FF0000"/>
              </a:solidFill>
            </a:endParaRPr>
          </a:p>
          <a:p>
            <a:r>
              <a:rPr lang="en-US" altLang="zh-CN" dirty="0" smtClean="0"/>
              <a:t>NLP </a:t>
            </a:r>
            <a:r>
              <a:rPr lang="zh-CN" altLang="en-US" dirty="0"/>
              <a:t>的目标是让</a:t>
            </a:r>
            <a:r>
              <a:rPr lang="zh-CN" altLang="en-US" dirty="0" smtClean="0"/>
              <a:t>计算机  机器</a:t>
            </a:r>
            <a:r>
              <a:rPr lang="zh-CN" altLang="en-US" dirty="0"/>
              <a:t>在理解语言上像人类一样智能。最终目标是弥补人类交流（自然语言）和计算机理解（机器语言）之间的</a:t>
            </a:r>
            <a:r>
              <a:rPr lang="zh-CN" altLang="en-US" dirty="0" smtClean="0"/>
              <a:t>差距</a:t>
            </a:r>
            <a:endParaRPr lang="en-US" altLang="zh-CN" dirty="0" smtClean="0"/>
          </a:p>
          <a:p>
            <a:r>
              <a:rPr lang="zh-CN" altLang="en-US" dirty="0" smtClean="0"/>
              <a:t>目前在计算机上去实现东西一定</a:t>
            </a:r>
            <a:r>
              <a:rPr lang="zh-CN" altLang="en-US" dirty="0"/>
              <a:t>需要数学模型。换句话说，</a:t>
            </a:r>
            <a:r>
              <a:rPr lang="zh-CN" altLang="en-US" dirty="0" smtClean="0"/>
              <a:t>计算机能够</a:t>
            </a:r>
            <a:r>
              <a:rPr lang="zh-CN" altLang="en-US" dirty="0"/>
              <a:t>做的事情要通过数学形式化。但是</a:t>
            </a:r>
            <a:r>
              <a:rPr lang="zh-CN" altLang="en-US" dirty="0" smtClean="0"/>
              <a:t>，语言</a:t>
            </a:r>
            <a:r>
              <a:rPr lang="zh-CN" altLang="en-US" dirty="0"/>
              <a:t>的</a:t>
            </a:r>
            <a:r>
              <a:rPr lang="zh-CN" altLang="en-US" dirty="0" smtClean="0"/>
              <a:t>使用是否都能够</a:t>
            </a:r>
            <a:r>
              <a:rPr lang="zh-CN" altLang="en-US" dirty="0"/>
              <a:t>用数学模型去</a:t>
            </a:r>
            <a:r>
              <a:rPr lang="zh-CN" altLang="en-US" dirty="0" smtClean="0"/>
              <a:t>刻画</a:t>
            </a:r>
            <a:endParaRPr lang="zh-CN" altLang="en-US" dirty="0"/>
          </a:p>
        </p:txBody>
      </p:sp>
      <p:sp>
        <p:nvSpPr>
          <p:cNvPr id="4" name="Rectangle 1"/>
          <p:cNvSpPr>
            <a:spLocks noGrp="1" noChangeArrowheads="1"/>
          </p:cNvSpPr>
          <p:nvPr>
            <p:ph type="title"/>
          </p:nvPr>
        </p:nvSpPr>
        <p:spPr bwMode="auto">
          <a:xfrm>
            <a:off x="838200" y="855067"/>
            <a:ext cx="3194785"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000" b="0" i="0" u="none" strike="noStrike" cap="none" normalizeH="0" baseline="0" dirty="0" smtClean="0">
                <a:ln>
                  <a:noFill/>
                </a:ln>
                <a:solidFill>
                  <a:srgbClr val="212121"/>
                </a:solidFill>
                <a:effectLst/>
                <a:latin typeface="Arial Unicode MS" panose="020B0604020202020204" pitchFamily="34" charset="-122"/>
                <a:ea typeface="inherit"/>
              </a:rPr>
              <a:t>The </a:t>
            </a:r>
            <a:r>
              <a:rPr kumimoji="0" lang="en-US" altLang="zh-CN" sz="4000" b="0" i="0" u="none" strike="noStrike" cap="none" normalizeH="0" baseline="0" dirty="0" smtClean="0">
                <a:ln>
                  <a:noFill/>
                </a:ln>
                <a:solidFill>
                  <a:srgbClr val="212121"/>
                </a:solidFill>
                <a:effectLst/>
                <a:latin typeface="Arial Unicode MS" panose="020B0604020202020204" pitchFamily="34" charset="-122"/>
                <a:ea typeface="inherit"/>
              </a:rPr>
              <a:t>final </a:t>
            </a:r>
            <a:r>
              <a:rPr kumimoji="0" lang="zh-CN" altLang="zh-CN" sz="4000" b="0" i="0" u="none" strike="noStrike" cap="none" normalizeH="0" baseline="0" dirty="0" smtClean="0">
                <a:ln>
                  <a:noFill/>
                </a:ln>
                <a:solidFill>
                  <a:srgbClr val="212121"/>
                </a:solidFill>
                <a:effectLst/>
                <a:latin typeface="Arial Unicode MS" panose="020B0604020202020204" pitchFamily="34" charset="-122"/>
                <a:ea typeface="inherit"/>
              </a:rPr>
              <a:t>goal</a:t>
            </a:r>
            <a:r>
              <a:rPr kumimoji="0" lang="zh-CN" altLang="zh-CN" sz="4000" b="0" i="0" u="none" strike="noStrike" cap="none" normalizeH="0" baseline="0" dirty="0" smtClean="0">
                <a:ln>
                  <a:noFill/>
                </a:ln>
                <a:solidFill>
                  <a:schemeClr val="tx1"/>
                </a:solidFill>
                <a:effectLst/>
              </a:rPr>
              <a:t> </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93902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a:t>
            </a:r>
            <a:r>
              <a:rPr lang="en-US" altLang="zh-CN" dirty="0" smtClean="0"/>
              <a:t>pinion</a:t>
            </a:r>
            <a:endParaRPr lang="zh-CN" altLang="en-US" dirty="0"/>
          </a:p>
        </p:txBody>
      </p:sp>
      <p:sp>
        <p:nvSpPr>
          <p:cNvPr id="3" name="内容占位符 2"/>
          <p:cNvSpPr>
            <a:spLocks noGrp="1"/>
          </p:cNvSpPr>
          <p:nvPr>
            <p:ph idx="1"/>
          </p:nvPr>
        </p:nvSpPr>
        <p:spPr>
          <a:xfrm>
            <a:off x="838200" y="1520042"/>
            <a:ext cx="10515600" cy="5130140"/>
          </a:xfrm>
        </p:spPr>
        <p:txBody>
          <a:bodyPr>
            <a:normAutofit/>
          </a:bodyPr>
          <a:lstStyle/>
          <a:p>
            <a:r>
              <a:rPr lang="zh-CN" altLang="en-US" dirty="0" smtClean="0"/>
              <a:t>深度学习发展</a:t>
            </a:r>
            <a:r>
              <a:rPr lang="zh-CN" altLang="en-US" dirty="0"/>
              <a:t>跟对大脑的理解有很大</a:t>
            </a:r>
            <a:r>
              <a:rPr lang="zh-CN" altLang="en-US" dirty="0" smtClean="0"/>
              <a:t>关系</a:t>
            </a:r>
            <a:r>
              <a:rPr lang="zh-CN" altLang="en-US" dirty="0"/>
              <a:t>。</a:t>
            </a:r>
            <a:r>
              <a:rPr lang="zh-CN" altLang="en-US" dirty="0" smtClean="0"/>
              <a:t>现在很火的</a:t>
            </a:r>
            <a:r>
              <a:rPr lang="zh-CN" altLang="en-US" dirty="0" smtClean="0">
                <a:solidFill>
                  <a:srgbClr val="FF0000"/>
                </a:solidFill>
              </a:rPr>
              <a:t>神经网络</a:t>
            </a:r>
            <a:endParaRPr lang="en-US" altLang="zh-CN" dirty="0" smtClean="0">
              <a:solidFill>
                <a:srgbClr val="FF0000"/>
              </a:solidFill>
            </a:endParaRPr>
          </a:p>
          <a:p>
            <a:r>
              <a:rPr lang="zh-CN" altLang="en-US" dirty="0" smtClean="0">
                <a:solidFill>
                  <a:srgbClr val="FF0000"/>
                </a:solidFill>
              </a:rPr>
              <a:t>两个派别</a:t>
            </a:r>
            <a:r>
              <a:rPr lang="zh-CN" altLang="en-US" dirty="0" smtClean="0"/>
              <a:t>，一个态度是说尽量要了解清楚大脑的结构，然后进入模拟大脑的过程，模拟得足够快，就会产生通用智能。还有一个就是说，造飞机不需要造出一个会扇翅膀的。我们大概了解清楚了，用机器的告诉照样可以超过。</a:t>
            </a:r>
            <a:endParaRPr lang="en-US" altLang="zh-CN" dirty="0" smtClean="0"/>
          </a:p>
          <a:p>
            <a:r>
              <a:rPr lang="zh-CN" altLang="en-US" dirty="0" smtClean="0"/>
              <a:t>虽然不能说哪个态度是正确的，但是如果要解决</a:t>
            </a:r>
            <a:r>
              <a:rPr lang="en-US" altLang="zh-CN" dirty="0" smtClean="0"/>
              <a:t>NLP</a:t>
            </a:r>
            <a:r>
              <a:rPr lang="zh-CN" altLang="en-US" dirty="0" smtClean="0"/>
              <a:t>发展的瓶颈，解决深度学习不能处理不好的问题，还是要回到这个方向去找答案，同时</a:t>
            </a:r>
            <a:r>
              <a:rPr lang="en-US" altLang="zh-CN" dirty="0" smtClean="0"/>
              <a:t>AI</a:t>
            </a:r>
            <a:r>
              <a:rPr lang="zh-CN" altLang="en-US" dirty="0" smtClean="0"/>
              <a:t>跟脑科学的研究也是相互促进的  数学是否能够足够强大将语言完整的用模型来描述</a:t>
            </a:r>
            <a:endParaRPr lang="en-US" altLang="zh-CN" dirty="0" smtClean="0"/>
          </a:p>
        </p:txBody>
      </p:sp>
    </p:spTree>
    <p:extLst>
      <p:ext uri="{BB962C8B-B14F-4D97-AF65-F5344CB8AC3E}">
        <p14:creationId xmlns:p14="http://schemas.microsoft.com/office/powerpoint/2010/main" val="872078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opinion</a:t>
            </a:r>
            <a:endParaRPr lang="zh-CN" altLang="en-US" dirty="0"/>
          </a:p>
        </p:txBody>
      </p:sp>
      <p:sp>
        <p:nvSpPr>
          <p:cNvPr id="3" name="内容占位符 2"/>
          <p:cNvSpPr>
            <a:spLocks noGrp="1"/>
          </p:cNvSpPr>
          <p:nvPr>
            <p:ph idx="1"/>
          </p:nvPr>
        </p:nvSpPr>
        <p:spPr>
          <a:xfrm>
            <a:off x="838200" y="1825624"/>
            <a:ext cx="10515600" cy="4859655"/>
          </a:xfrm>
        </p:spPr>
        <p:txBody>
          <a:bodyPr>
            <a:normAutofit/>
          </a:bodyPr>
          <a:lstStyle/>
          <a:p>
            <a:r>
              <a:rPr lang="zh-CN" altLang="en-US" dirty="0" smtClean="0"/>
              <a:t>如果</a:t>
            </a:r>
            <a:r>
              <a:rPr lang="zh-CN" altLang="en-US" dirty="0"/>
              <a:t>想让计算机像人一样使用语言，原理上需要</a:t>
            </a:r>
            <a:r>
              <a:rPr lang="zh-CN" altLang="en-US" dirty="0" smtClean="0"/>
              <a:t>完全不同</a:t>
            </a:r>
            <a:r>
              <a:rPr lang="zh-CN" altLang="en-US" dirty="0"/>
              <a:t>的、与</a:t>
            </a:r>
            <a:r>
              <a:rPr lang="zh-CN" altLang="en-US" dirty="0">
                <a:solidFill>
                  <a:srgbClr val="FF0000"/>
                </a:solidFill>
              </a:rPr>
              <a:t>人脑更接近的计算机体系架构</a:t>
            </a:r>
            <a:r>
              <a:rPr lang="zh-CN" altLang="en-US" dirty="0" smtClean="0"/>
              <a:t>。</a:t>
            </a:r>
            <a:endParaRPr lang="en-US" altLang="zh-CN" dirty="0" smtClean="0"/>
          </a:p>
          <a:p>
            <a:r>
              <a:rPr lang="zh-CN" altLang="en-US" dirty="0" smtClean="0"/>
              <a:t>中科院自动化所脑科学</a:t>
            </a:r>
            <a:endParaRPr lang="en-US" altLang="zh-CN" dirty="0" smtClean="0"/>
          </a:p>
          <a:p>
            <a:endParaRPr lang="en-US" altLang="zh-CN" dirty="0" smtClean="0"/>
          </a:p>
          <a:p>
            <a:r>
              <a:rPr lang="zh-CN" altLang="en-US" dirty="0" smtClean="0"/>
              <a:t>深度学习与人脑相结合</a:t>
            </a:r>
            <a:endParaRPr lang="en-US" altLang="zh-CN" dirty="0" smtClean="0"/>
          </a:p>
          <a:p>
            <a:r>
              <a:rPr lang="zh-CN" altLang="en-US" dirty="0" smtClean="0"/>
              <a:t>利用深度学习强大数学统计功能和人脑的理性感性分析功能</a:t>
            </a:r>
            <a:endParaRPr lang="en-US" altLang="zh-CN" dirty="0" smtClean="0"/>
          </a:p>
          <a:p>
            <a:r>
              <a:rPr lang="zh-CN" altLang="en-US" dirty="0" smtClean="0"/>
              <a:t>类脑计算      </a:t>
            </a:r>
            <a:r>
              <a:rPr lang="en-US" altLang="zh-CN" dirty="0" smtClean="0"/>
              <a:t>IBM True North</a:t>
            </a:r>
          </a:p>
          <a:p>
            <a:r>
              <a:rPr lang="zh-CN" altLang="en-US" dirty="0" smtClean="0"/>
              <a:t>欧盟</a:t>
            </a:r>
            <a:r>
              <a:rPr lang="zh-CN" altLang="en-US" dirty="0"/>
              <a:t>人脑计划（</a:t>
            </a:r>
            <a:r>
              <a:rPr lang="en-US" altLang="zh-CN" dirty="0"/>
              <a:t>Human Brain Project</a:t>
            </a:r>
            <a:r>
              <a:rPr lang="zh-CN" altLang="en-US" dirty="0"/>
              <a:t>）</a:t>
            </a:r>
            <a:endParaRPr lang="en-US" altLang="zh-CN" dirty="0" smtClean="0"/>
          </a:p>
          <a:p>
            <a:r>
              <a:rPr lang="zh-CN" altLang="en-US" dirty="0"/>
              <a:t>架构</a:t>
            </a:r>
            <a:r>
              <a:rPr lang="zh-CN" altLang="en-US" dirty="0" smtClean="0"/>
              <a:t>类似于</a:t>
            </a:r>
            <a:r>
              <a:rPr lang="en-US" altLang="zh-CN" dirty="0" smtClean="0"/>
              <a:t>DNA</a:t>
            </a:r>
            <a:r>
              <a:rPr lang="zh-CN" altLang="en-US" dirty="0" smtClean="0"/>
              <a:t>的控制模型  脑科学数据库</a:t>
            </a:r>
            <a:endParaRPr lang="en-US" altLang="zh-CN" dirty="0" smtClean="0"/>
          </a:p>
        </p:txBody>
      </p:sp>
    </p:spTree>
    <p:extLst>
      <p:ext uri="{BB962C8B-B14F-4D97-AF65-F5344CB8AC3E}">
        <p14:creationId xmlns:p14="http://schemas.microsoft.com/office/powerpoint/2010/main" val="115618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75657"/>
            <a:ext cx="10515600" cy="5001306"/>
          </a:xfrm>
        </p:spPr>
        <p:txBody>
          <a:bodyPr/>
          <a:lstStyle/>
          <a:p>
            <a:r>
              <a:rPr lang="zh-CN" altLang="en-US" dirty="0"/>
              <a:t>人工智能三大阶段</a:t>
            </a:r>
          </a:p>
          <a:p>
            <a:r>
              <a:rPr lang="zh-CN" altLang="en-US" dirty="0"/>
              <a:t>阶段 </a:t>
            </a:r>
            <a:r>
              <a:rPr lang="en-US" altLang="zh-CN" dirty="0"/>
              <a:t>1——</a:t>
            </a:r>
            <a:r>
              <a:rPr lang="zh-CN" altLang="en-US" dirty="0"/>
              <a:t>机器学习：智能系统使用一系列算法从经验中进行学习。</a:t>
            </a:r>
          </a:p>
          <a:p>
            <a:r>
              <a:rPr lang="zh-CN" altLang="en-US" dirty="0"/>
              <a:t>阶段 </a:t>
            </a:r>
            <a:r>
              <a:rPr lang="en-US" altLang="zh-CN" dirty="0"/>
              <a:t>2——</a:t>
            </a:r>
            <a:r>
              <a:rPr lang="zh-CN" altLang="en-US" dirty="0"/>
              <a:t>机器智能：机器使用的一系列从经验中进行学习的高级算法，例如深度神经网络。</a:t>
            </a:r>
          </a:p>
          <a:p>
            <a:r>
              <a:rPr lang="zh-CN" altLang="en-US" dirty="0"/>
              <a:t>人工智能目前处于此阶段。</a:t>
            </a:r>
          </a:p>
          <a:p>
            <a:r>
              <a:rPr lang="zh-CN" altLang="en-US" dirty="0"/>
              <a:t>阶段 </a:t>
            </a:r>
            <a:r>
              <a:rPr lang="en-US" altLang="zh-CN" dirty="0"/>
              <a:t>3——</a:t>
            </a:r>
            <a:r>
              <a:rPr lang="zh-CN" altLang="en-US" dirty="0">
                <a:solidFill>
                  <a:srgbClr val="FF0000"/>
                </a:solidFill>
              </a:rPr>
              <a:t>机器意识</a:t>
            </a:r>
            <a:r>
              <a:rPr lang="zh-CN" altLang="en-US" dirty="0"/>
              <a:t>：不需要外部数据就能从经验中自学习。</a:t>
            </a:r>
          </a:p>
          <a:p>
            <a:endParaRPr lang="zh-CN" altLang="en-US" dirty="0"/>
          </a:p>
        </p:txBody>
      </p:sp>
    </p:spTree>
    <p:extLst>
      <p:ext uri="{BB962C8B-B14F-4D97-AF65-F5344CB8AC3E}">
        <p14:creationId xmlns:p14="http://schemas.microsoft.com/office/powerpoint/2010/main" val="2484612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NLP</a:t>
            </a:r>
            <a:r>
              <a:rPr lang="zh-CN" altLang="en-US" dirty="0"/>
              <a:t>是</a:t>
            </a:r>
            <a:r>
              <a:rPr lang="zh-CN" altLang="en-US" dirty="0" smtClean="0"/>
              <a:t>未来的发展：无监督学习</a:t>
            </a:r>
            <a:r>
              <a:rPr lang="zh-CN" altLang="en-US" dirty="0" smtClean="0"/>
              <a:t>、深度学习</a:t>
            </a:r>
            <a:r>
              <a:rPr lang="zh-CN" altLang="en-US" dirty="0" smtClean="0"/>
              <a:t>、强化学习</a:t>
            </a:r>
            <a:endParaRPr lang="zh-CN" altLang="en-US" dirty="0"/>
          </a:p>
        </p:txBody>
      </p:sp>
      <p:sp>
        <p:nvSpPr>
          <p:cNvPr id="3" name="内容占位符 2"/>
          <p:cNvSpPr>
            <a:spLocks noGrp="1"/>
          </p:cNvSpPr>
          <p:nvPr>
            <p:ph idx="1"/>
          </p:nvPr>
        </p:nvSpPr>
        <p:spPr>
          <a:xfrm>
            <a:off x="838200" y="1825624"/>
            <a:ext cx="10515600" cy="5032375"/>
          </a:xfrm>
        </p:spPr>
        <p:txBody>
          <a:bodyPr>
            <a:normAutofit/>
          </a:bodyPr>
          <a:lstStyle/>
          <a:p>
            <a:r>
              <a:rPr lang="zh-CN" altLang="en-US" dirty="0"/>
              <a:t>因为在实际应用中，标签的获取常常需要极大的人工工作量，有时甚至非常困难。例如在自然语言处理（</a:t>
            </a:r>
            <a:r>
              <a:rPr lang="en-US" altLang="zh-CN" dirty="0"/>
              <a:t>NLP</a:t>
            </a:r>
            <a:r>
              <a:rPr lang="zh-CN" altLang="en-US" dirty="0"/>
              <a:t>）中，</a:t>
            </a:r>
            <a:r>
              <a:rPr lang="en-US" altLang="zh-CN" dirty="0"/>
              <a:t>Penn Chinese Treebank</a:t>
            </a:r>
            <a:r>
              <a:rPr lang="zh-CN" altLang="en-US" dirty="0"/>
              <a:t>在</a:t>
            </a:r>
            <a:r>
              <a:rPr lang="en-US" altLang="zh-CN" dirty="0"/>
              <a:t>2</a:t>
            </a:r>
            <a:r>
              <a:rPr lang="zh-CN" altLang="en-US" dirty="0"/>
              <a:t>年里只完成了</a:t>
            </a:r>
            <a:r>
              <a:rPr lang="en-US" altLang="zh-CN" dirty="0"/>
              <a:t>4000</a:t>
            </a:r>
            <a:r>
              <a:rPr lang="zh-CN" altLang="en-US" dirty="0"/>
              <a:t>句话的</a:t>
            </a:r>
            <a:r>
              <a:rPr lang="zh-CN" altLang="en-US" dirty="0" smtClean="0"/>
              <a:t>标签</a:t>
            </a:r>
            <a:r>
              <a:rPr lang="en-US" altLang="zh-CN" dirty="0"/>
              <a:t> </a:t>
            </a:r>
            <a:r>
              <a:rPr lang="en-US" altLang="zh-CN" dirty="0" smtClean="0"/>
              <a:t> </a:t>
            </a:r>
            <a:r>
              <a:rPr lang="zh-CN" altLang="en-US" dirty="0" smtClean="0"/>
              <a:t>清华</a:t>
            </a:r>
            <a:br>
              <a:rPr lang="zh-CN" altLang="en-US" dirty="0" smtClean="0"/>
            </a:br>
            <a:endParaRPr lang="en-US" altLang="zh-CN" dirty="0" smtClean="0"/>
          </a:p>
          <a:p>
            <a:r>
              <a:rPr lang="zh-CN" altLang="en-US" dirty="0" smtClean="0"/>
              <a:t>深度学习   </a:t>
            </a:r>
            <a:r>
              <a:rPr lang="en-US" altLang="zh-CN" dirty="0" smtClean="0">
                <a:solidFill>
                  <a:srgbClr val="FF0000"/>
                </a:solidFill>
              </a:rPr>
              <a:t>GAN</a:t>
            </a:r>
            <a:r>
              <a:rPr lang="zh-CN" altLang="en-US" dirty="0"/>
              <a:t>生成式对抗</a:t>
            </a:r>
            <a:r>
              <a:rPr lang="zh-CN" altLang="en-US" dirty="0" smtClean="0"/>
              <a:t>网络</a:t>
            </a:r>
            <a:endParaRPr lang="zh-CN" altLang="en-US" dirty="0"/>
          </a:p>
          <a:p>
            <a:r>
              <a:rPr lang="zh-CN" altLang="en-US" dirty="0" smtClean="0"/>
              <a:t>更为接近人 类似于人的自学能力</a:t>
            </a:r>
            <a:endParaRPr lang="en-US" altLang="zh-CN" dirty="0" smtClean="0"/>
          </a:p>
          <a:p>
            <a:r>
              <a:rPr lang="zh-CN" altLang="en-US" dirty="0" smtClean="0"/>
              <a:t>增强学习</a:t>
            </a:r>
            <a:endParaRPr lang="en-US" altLang="zh-CN" dirty="0" smtClean="0"/>
          </a:p>
          <a:p>
            <a:r>
              <a:rPr lang="zh-CN" altLang="en-US" dirty="0" smtClean="0">
                <a:solidFill>
                  <a:srgbClr val="FF0000"/>
                </a:solidFill>
              </a:rPr>
              <a:t>深度增强学习（强化学习）</a:t>
            </a:r>
            <a:endParaRPr lang="en-US" altLang="zh-CN" dirty="0" smtClean="0">
              <a:solidFill>
                <a:srgbClr val="FF0000"/>
              </a:solidFill>
            </a:endParaRPr>
          </a:p>
        </p:txBody>
      </p:sp>
    </p:spTree>
    <p:extLst>
      <p:ext uri="{BB962C8B-B14F-4D97-AF65-F5344CB8AC3E}">
        <p14:creationId xmlns:p14="http://schemas.microsoft.com/office/powerpoint/2010/main" val="1504929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8195" y="106878"/>
            <a:ext cx="10515600" cy="2755075"/>
          </a:xfrm>
        </p:spPr>
        <p:txBody>
          <a:bodyPr>
            <a:normAutofit/>
          </a:bodyPr>
          <a:lstStyle/>
          <a:p>
            <a:r>
              <a:rPr lang="zh-CN" altLang="en-US" dirty="0" smtClean="0"/>
              <a:t>自然语言处理</a:t>
            </a:r>
            <a:r>
              <a:rPr lang="zh-CN" altLang="en-US" dirty="0"/>
              <a:t>领域深度学习</a:t>
            </a:r>
            <a:r>
              <a:rPr lang="zh-CN" altLang="en-US" dirty="0" smtClean="0"/>
              <a:t>研究</a:t>
            </a:r>
            <a:r>
              <a:rPr lang="en-US" altLang="zh-CN" dirty="0" smtClean="0"/>
              <a:t/>
            </a:r>
            <a:br>
              <a:rPr lang="en-US" altLang="zh-CN" dirty="0" smtClean="0"/>
            </a:br>
            <a:r>
              <a:rPr lang="zh-CN" altLang="en-US" dirty="0"/>
              <a:t/>
            </a:r>
            <a:br>
              <a:rPr lang="zh-CN" altLang="en-US" dirty="0"/>
            </a:br>
            <a:endParaRPr lang="zh-CN" altLang="en-US" dirty="0"/>
          </a:p>
        </p:txBody>
      </p:sp>
      <p:sp>
        <p:nvSpPr>
          <p:cNvPr id="3" name="内容占位符 2"/>
          <p:cNvSpPr>
            <a:spLocks noGrp="1"/>
          </p:cNvSpPr>
          <p:nvPr>
            <p:ph idx="1"/>
          </p:nvPr>
        </p:nvSpPr>
        <p:spPr>
          <a:xfrm>
            <a:off x="755072" y="1413164"/>
            <a:ext cx="10515600" cy="5183579"/>
          </a:xfrm>
        </p:spPr>
        <p:txBody>
          <a:bodyPr>
            <a:normAutofit/>
          </a:bodyPr>
          <a:lstStyle/>
          <a:p>
            <a:r>
              <a:rPr lang="zh-CN" altLang="en-US" dirty="0"/>
              <a:t>深度</a:t>
            </a:r>
            <a:r>
              <a:rPr lang="zh-CN" altLang="en-US" dirty="0" smtClean="0"/>
              <a:t>模型</a:t>
            </a:r>
            <a:r>
              <a:rPr lang="zh-CN" altLang="en-US" dirty="0"/>
              <a:t>应用于</a:t>
            </a:r>
            <a:r>
              <a:rPr lang="en-US" altLang="zh-CN" dirty="0" smtClean="0"/>
              <a:t>NLP</a:t>
            </a:r>
            <a:endParaRPr lang="en-US" altLang="zh-CN" b="1" dirty="0" smtClean="0"/>
          </a:p>
          <a:p>
            <a:r>
              <a:rPr lang="zh-CN" altLang="en-US" b="1" dirty="0" smtClean="0"/>
              <a:t>循环</a:t>
            </a:r>
            <a:r>
              <a:rPr lang="zh-CN" altLang="en-US" b="1" dirty="0"/>
              <a:t>神经网络（</a:t>
            </a:r>
            <a:r>
              <a:rPr lang="en-US" altLang="zh-CN" b="1" dirty="0"/>
              <a:t>RNN</a:t>
            </a:r>
            <a:r>
              <a:rPr lang="zh-CN" altLang="en-US" b="1" dirty="0" smtClean="0"/>
              <a:t>）</a:t>
            </a:r>
            <a:r>
              <a:rPr lang="en-US" altLang="zh-CN" b="1" dirty="0"/>
              <a:t> </a:t>
            </a:r>
            <a:r>
              <a:rPr lang="en-US" altLang="zh-CN" b="1" dirty="0" smtClean="0"/>
              <a:t>      CNN      DNN</a:t>
            </a:r>
          </a:p>
          <a:p>
            <a:r>
              <a:rPr lang="zh-CN" altLang="en-US" b="1" dirty="0" smtClean="0"/>
              <a:t>门</a:t>
            </a:r>
            <a:r>
              <a:rPr lang="zh-CN" altLang="en-US" b="1" dirty="0"/>
              <a:t>控循环单元（</a:t>
            </a:r>
            <a:r>
              <a:rPr lang="en-US" altLang="zh-CN" b="1" dirty="0"/>
              <a:t>GRU</a:t>
            </a:r>
            <a:r>
              <a:rPr lang="zh-CN" altLang="en-US" b="1" dirty="0" smtClean="0"/>
              <a:t>）</a:t>
            </a:r>
            <a:r>
              <a:rPr lang="en-US" altLang="zh-CN" b="1" dirty="0"/>
              <a:t> </a:t>
            </a:r>
            <a:r>
              <a:rPr lang="en-US" altLang="zh-CN" b="1" dirty="0" smtClean="0"/>
              <a:t>     </a:t>
            </a:r>
            <a:r>
              <a:rPr lang="zh-CN" altLang="en-US" b="1" dirty="0" smtClean="0"/>
              <a:t>长</a:t>
            </a:r>
            <a:r>
              <a:rPr lang="zh-CN" altLang="en-US" b="1" dirty="0"/>
              <a:t>短期记忆单元（</a:t>
            </a:r>
            <a:r>
              <a:rPr lang="en-US" altLang="zh-CN" b="1" dirty="0"/>
              <a:t>LSTM</a:t>
            </a:r>
            <a:r>
              <a:rPr lang="zh-CN" altLang="en-US" b="1" dirty="0" smtClean="0"/>
              <a:t>）等</a:t>
            </a:r>
            <a:endParaRPr lang="en-US" altLang="zh-CN" b="1" dirty="0" smtClean="0"/>
          </a:p>
          <a:p>
            <a:endParaRPr lang="en-US" altLang="zh-CN" b="1" dirty="0" smtClean="0"/>
          </a:p>
          <a:p>
            <a:r>
              <a:rPr lang="zh-CN" altLang="en-US" dirty="0" smtClean="0"/>
              <a:t>深度学习下</a:t>
            </a:r>
            <a:r>
              <a:rPr lang="en-US" altLang="zh-CN" dirty="0" smtClean="0"/>
              <a:t>NLP</a:t>
            </a:r>
            <a:r>
              <a:rPr lang="zh-CN" altLang="en-US" dirty="0" smtClean="0"/>
              <a:t>领域新的发展</a:t>
            </a:r>
            <a:endParaRPr lang="en-US" altLang="zh-CN" b="1" dirty="0"/>
          </a:p>
          <a:p>
            <a:r>
              <a:rPr lang="zh-CN" altLang="en-US" b="1" dirty="0" smtClean="0"/>
              <a:t>记忆</a:t>
            </a:r>
            <a:r>
              <a:rPr lang="zh-CN" altLang="en-US" b="1" dirty="0"/>
              <a:t>网络（</a:t>
            </a:r>
            <a:r>
              <a:rPr lang="en-US" altLang="zh-CN" b="1" dirty="0"/>
              <a:t>Memory </a:t>
            </a:r>
            <a:r>
              <a:rPr lang="en-US" altLang="zh-CN" b="1" dirty="0" smtClean="0"/>
              <a:t>Networks</a:t>
            </a:r>
            <a:r>
              <a:rPr lang="zh-CN" altLang="en-US" b="1" dirty="0" smtClean="0"/>
              <a:t>）</a:t>
            </a:r>
            <a:endParaRPr lang="en-US" altLang="zh-CN" b="1" dirty="0" smtClean="0"/>
          </a:p>
          <a:p>
            <a:r>
              <a:rPr lang="zh-CN" altLang="en-US" b="1" dirty="0"/>
              <a:t>情感分析的树</a:t>
            </a:r>
            <a:r>
              <a:rPr lang="en-US" altLang="zh-CN" b="1" dirty="0" smtClean="0"/>
              <a:t>LSTMs</a:t>
            </a:r>
          </a:p>
          <a:p>
            <a:r>
              <a:rPr lang="zh-CN" altLang="en-US" b="1" dirty="0"/>
              <a:t>神经</a:t>
            </a:r>
            <a:r>
              <a:rPr lang="zh-CN" altLang="en-US" b="1" dirty="0" smtClean="0"/>
              <a:t>机器翻译等</a:t>
            </a:r>
            <a:endParaRPr lang="zh-CN" altLang="en-US" dirty="0"/>
          </a:p>
        </p:txBody>
      </p:sp>
    </p:spTree>
    <p:extLst>
      <p:ext uri="{BB962C8B-B14F-4D97-AF65-F5344CB8AC3E}">
        <p14:creationId xmlns:p14="http://schemas.microsoft.com/office/powerpoint/2010/main" val="26036097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a:t>
            </a:r>
            <a:r>
              <a:rPr lang="zh-CN" altLang="en-US" dirty="0"/>
              <a:t>增强学习在</a:t>
            </a:r>
            <a:r>
              <a:rPr lang="en-US" altLang="zh-CN" dirty="0"/>
              <a:t>NLP</a:t>
            </a:r>
            <a:r>
              <a:rPr lang="zh-CN" altLang="en-US" dirty="0"/>
              <a:t>中的应用</a:t>
            </a:r>
            <a:endParaRPr lang="zh-CN" altLang="en-US" dirty="0"/>
          </a:p>
        </p:txBody>
      </p:sp>
      <p:sp>
        <p:nvSpPr>
          <p:cNvPr id="3" name="内容占位符 2"/>
          <p:cNvSpPr>
            <a:spLocks noGrp="1"/>
          </p:cNvSpPr>
          <p:nvPr>
            <p:ph idx="1"/>
          </p:nvPr>
        </p:nvSpPr>
        <p:spPr/>
        <p:txBody>
          <a:bodyPr/>
          <a:lstStyle/>
          <a:p>
            <a:r>
              <a:rPr lang="en-US" altLang="zh-CN" dirty="0" smtClean="0">
                <a:hlinkClick r:id="rId2"/>
              </a:rPr>
              <a:t>Language </a:t>
            </a:r>
            <a:r>
              <a:rPr lang="en-US" altLang="zh-CN" dirty="0">
                <a:hlinkClick r:id="rId2"/>
              </a:rPr>
              <a:t>Understanding for Text-based Games using Deep Reinforcement </a:t>
            </a:r>
            <a:r>
              <a:rPr lang="en-US" altLang="zh-CN" dirty="0" smtClean="0">
                <a:hlinkClick r:id="rId2"/>
              </a:rPr>
              <a:t>Learning</a:t>
            </a:r>
            <a:endParaRPr lang="en-US" altLang="zh-CN" dirty="0" smtClean="0"/>
          </a:p>
          <a:p>
            <a:r>
              <a:rPr lang="zh-CN" altLang="en-US" dirty="0" smtClean="0"/>
              <a:t>作者</a:t>
            </a:r>
            <a:r>
              <a:rPr lang="zh-CN" altLang="en-US" dirty="0"/>
              <a:t>是来自麻省理工学院的博士生</a:t>
            </a:r>
            <a:r>
              <a:rPr lang="en-US" altLang="zh-CN" dirty="0" err="1">
                <a:hlinkClick r:id="rId3"/>
              </a:rPr>
              <a:t>Karthik</a:t>
            </a:r>
            <a:r>
              <a:rPr lang="en-US" altLang="zh-CN" dirty="0">
                <a:hlinkClick r:id="rId3"/>
              </a:rPr>
              <a:t> </a:t>
            </a:r>
            <a:r>
              <a:rPr lang="en-US" altLang="zh-CN" dirty="0" err="1">
                <a:hlinkClick r:id="rId3"/>
              </a:rPr>
              <a:t>Narasimhan</a:t>
            </a:r>
            <a:r>
              <a:rPr lang="zh-CN" altLang="en-US" dirty="0"/>
              <a:t>和</a:t>
            </a:r>
            <a:r>
              <a:rPr lang="en-US" altLang="zh-CN" dirty="0" err="1">
                <a:hlinkClick r:id="rId4"/>
              </a:rPr>
              <a:t>Tejas</a:t>
            </a:r>
            <a:r>
              <a:rPr lang="en-US" altLang="zh-CN" dirty="0">
                <a:hlinkClick r:id="rId4"/>
              </a:rPr>
              <a:t> Kulkarni</a:t>
            </a:r>
            <a:r>
              <a:rPr lang="zh-CN" altLang="en-US" dirty="0"/>
              <a:t>，文章最早于</a:t>
            </a:r>
            <a:r>
              <a:rPr lang="en-US" altLang="zh-CN" dirty="0"/>
              <a:t>2015</a:t>
            </a:r>
            <a:r>
              <a:rPr lang="zh-CN" altLang="en-US" dirty="0"/>
              <a:t>年</a:t>
            </a:r>
            <a:r>
              <a:rPr lang="en-US" altLang="zh-CN" dirty="0"/>
              <a:t>6</a:t>
            </a:r>
            <a:r>
              <a:rPr lang="zh-CN" altLang="en-US" dirty="0"/>
              <a:t>月</a:t>
            </a:r>
            <a:r>
              <a:rPr lang="en-US" altLang="zh-CN" dirty="0"/>
              <a:t>30</a:t>
            </a:r>
            <a:r>
              <a:rPr lang="zh-CN" altLang="en-US" dirty="0"/>
              <a:t>日刊在</a:t>
            </a:r>
            <a:r>
              <a:rPr lang="en-US" altLang="zh-CN" dirty="0" err="1"/>
              <a:t>arxiv</a:t>
            </a:r>
            <a:r>
              <a:rPr lang="zh-CN" altLang="en-US" dirty="0" smtClean="0"/>
              <a:t>上</a:t>
            </a:r>
            <a:endParaRPr lang="en-US" altLang="zh-CN" dirty="0" smtClean="0"/>
          </a:p>
          <a:p>
            <a:endParaRPr lang="zh-CN" altLang="en-US" dirty="0"/>
          </a:p>
        </p:txBody>
      </p:sp>
    </p:spTree>
    <p:extLst>
      <p:ext uri="{BB962C8B-B14F-4D97-AF65-F5344CB8AC3E}">
        <p14:creationId xmlns:p14="http://schemas.microsoft.com/office/powerpoint/2010/main" val="39466984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CNN </a:t>
            </a:r>
            <a:r>
              <a:rPr lang="zh-CN" altLang="en-US" dirty="0" smtClean="0"/>
              <a:t>卷积神经网络</a:t>
            </a:r>
            <a:endParaRPr lang="zh-CN" altLang="en-US" dirty="0"/>
          </a:p>
        </p:txBody>
      </p:sp>
      <p:pic>
        <p:nvPicPr>
          <p:cNvPr id="9218" name="Picture 2" descr="http://img.mp.itc.cn/upload/20170416/b41478d96ef340289d24dc78bdffb0f1_th.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8950" y="2529445"/>
            <a:ext cx="9772446" cy="2740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314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NLP</a:t>
            </a:r>
            <a:r>
              <a:rPr lang="zh-CN" altLang="en-US" dirty="0" smtClean="0"/>
              <a:t>发展历程</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latin typeface="+mn-ea"/>
              </a:rPr>
              <a:t>早期</a:t>
            </a:r>
            <a:r>
              <a:rPr lang="zh-CN" altLang="en-US" dirty="0">
                <a:latin typeface="+mn-ea"/>
              </a:rPr>
              <a:t>的 </a:t>
            </a:r>
            <a:r>
              <a:rPr lang="en-US" altLang="zh-CN" dirty="0">
                <a:latin typeface="+mn-ea"/>
              </a:rPr>
              <a:t>20 </a:t>
            </a:r>
            <a:r>
              <a:rPr lang="zh-CN" altLang="en-US" dirty="0">
                <a:latin typeface="+mn-ea"/>
              </a:rPr>
              <a:t>多年，即从 </a:t>
            </a:r>
            <a:r>
              <a:rPr lang="en-US" altLang="zh-CN" dirty="0">
                <a:latin typeface="+mn-ea"/>
              </a:rPr>
              <a:t>20 </a:t>
            </a:r>
            <a:r>
              <a:rPr lang="zh-CN" altLang="en-US" dirty="0">
                <a:latin typeface="+mn-ea"/>
              </a:rPr>
              <a:t>世纪 </a:t>
            </a:r>
            <a:r>
              <a:rPr lang="en-US" altLang="zh-CN" dirty="0">
                <a:latin typeface="+mn-ea"/>
              </a:rPr>
              <a:t>50 </a:t>
            </a:r>
            <a:r>
              <a:rPr lang="zh-CN" altLang="en-US" dirty="0">
                <a:latin typeface="+mn-ea"/>
              </a:rPr>
              <a:t>年代到 </a:t>
            </a:r>
            <a:r>
              <a:rPr lang="en-US" altLang="zh-CN" dirty="0">
                <a:latin typeface="+mn-ea"/>
              </a:rPr>
              <a:t>70 </a:t>
            </a:r>
            <a:r>
              <a:rPr lang="zh-CN" altLang="en-US" dirty="0">
                <a:latin typeface="+mn-ea"/>
              </a:rPr>
              <a:t>年代，是科学家们走弯路的阶段。全世界的科学家对计算机处理自然语言的认识都局限在人类学习语言的方式上，也就是说，</a:t>
            </a:r>
            <a:r>
              <a:rPr lang="zh-CN" altLang="en-US" dirty="0">
                <a:solidFill>
                  <a:srgbClr val="FF0000"/>
                </a:solidFill>
                <a:latin typeface="+mn-ea"/>
              </a:rPr>
              <a:t>用电脑模拟人脑</a:t>
            </a:r>
            <a:r>
              <a:rPr lang="zh-CN" altLang="en-US" dirty="0">
                <a:latin typeface="+mn-ea"/>
              </a:rPr>
              <a:t>，这 </a:t>
            </a:r>
            <a:r>
              <a:rPr lang="en-US" altLang="zh-CN" dirty="0">
                <a:latin typeface="+mn-ea"/>
              </a:rPr>
              <a:t>20 </a:t>
            </a:r>
            <a:r>
              <a:rPr lang="zh-CN" altLang="en-US" dirty="0">
                <a:latin typeface="+mn-ea"/>
              </a:rPr>
              <a:t>多年的成果近乎为零。</a:t>
            </a:r>
          </a:p>
          <a:p>
            <a:r>
              <a:rPr lang="zh-CN" altLang="zh-CN" dirty="0" smtClean="0">
                <a:latin typeface="+mn-ea"/>
              </a:rPr>
              <a:t>自然语言理解</a:t>
            </a:r>
            <a:r>
              <a:rPr lang="zh-CN" altLang="zh-CN" dirty="0">
                <a:latin typeface="+mn-ea"/>
              </a:rPr>
              <a:t>方面的最早的研究是有关</a:t>
            </a:r>
            <a:r>
              <a:rPr lang="zh-CN" altLang="zh-CN" dirty="0" smtClean="0">
                <a:latin typeface="+mn-ea"/>
              </a:rPr>
              <a:t>机器翻译</a:t>
            </a:r>
            <a:r>
              <a:rPr lang="zh-CN" altLang="en-US" dirty="0" smtClean="0">
                <a:latin typeface="+mn-ea"/>
              </a:rPr>
              <a:t>，</a:t>
            </a:r>
            <a:r>
              <a:rPr lang="zh-CN" altLang="zh-CN" dirty="0">
                <a:latin typeface="+mn-ea"/>
              </a:rPr>
              <a:t>根据</a:t>
            </a:r>
            <a:r>
              <a:rPr lang="zh-CN" altLang="zh-CN" dirty="0">
                <a:solidFill>
                  <a:srgbClr val="FF0000"/>
                </a:solidFill>
                <a:latin typeface="+mn-ea"/>
              </a:rPr>
              <a:t>规则</a:t>
            </a:r>
            <a:r>
              <a:rPr lang="zh-CN" altLang="zh-CN" dirty="0" smtClean="0">
                <a:solidFill>
                  <a:srgbClr val="FF0000"/>
                </a:solidFill>
                <a:latin typeface="+mn-ea"/>
              </a:rPr>
              <a:t>一一对应</a:t>
            </a:r>
            <a:r>
              <a:rPr lang="zh-CN" altLang="zh-CN" dirty="0">
                <a:solidFill>
                  <a:srgbClr val="FF0000"/>
                </a:solidFill>
                <a:latin typeface="+mn-ea"/>
              </a:rPr>
              <a:t>、只调整语言的同条</a:t>
            </a:r>
            <a:r>
              <a:rPr lang="zh-CN" altLang="zh-CN" dirty="0" smtClean="0">
                <a:solidFill>
                  <a:srgbClr val="FF0000"/>
                </a:solidFill>
                <a:latin typeface="+mn-ea"/>
              </a:rPr>
              <a:t>顺序</a:t>
            </a:r>
            <a:r>
              <a:rPr lang="zh-CN" altLang="en-US" dirty="0" smtClean="0">
                <a:latin typeface="+mn-ea"/>
              </a:rPr>
              <a:t>，大量投入却毫无</a:t>
            </a:r>
            <a:r>
              <a:rPr lang="zh-CN" altLang="en-US" dirty="0" smtClean="0">
                <a:latin typeface="+mn-ea"/>
              </a:rPr>
              <a:t>进展</a:t>
            </a:r>
            <a:endParaRPr lang="en-US" altLang="zh-CN" dirty="0" smtClean="0">
              <a:latin typeface="+mn-ea"/>
            </a:endParaRPr>
          </a:p>
          <a:p>
            <a:endParaRPr lang="en-US" altLang="zh-CN" dirty="0" smtClean="0">
              <a:latin typeface="+mn-ea"/>
            </a:endParaRPr>
          </a:p>
        </p:txBody>
      </p:sp>
    </p:spTree>
    <p:extLst>
      <p:ext uri="{BB962C8B-B14F-4D97-AF65-F5344CB8AC3E}">
        <p14:creationId xmlns:p14="http://schemas.microsoft.com/office/powerpoint/2010/main" val="5695480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RNN </a:t>
            </a:r>
            <a:r>
              <a:rPr lang="zh-CN" altLang="en-US" dirty="0"/>
              <a:t>循环神经网络</a:t>
            </a:r>
            <a:r>
              <a:rPr lang="en-US" altLang="zh-CN" dirty="0"/>
              <a:t/>
            </a:r>
            <a:br>
              <a:rPr lang="en-US" altLang="zh-CN" dirty="0"/>
            </a:br>
            <a:endParaRPr lang="zh-CN" altLang="en-US" dirty="0"/>
          </a:p>
        </p:txBody>
      </p:sp>
      <p:pic>
        <p:nvPicPr>
          <p:cNvPr id="8" name="Picture 2" descr="http://i1.15yan.guokr.cn/qciu1h15ceuow15dxwmcli7ggssmqqdp.jpg!content"/>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8704" y="2873829"/>
            <a:ext cx="3811289" cy="2066306"/>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6"/>
          <p:cNvSpPr>
            <a:spLocks noGrp="1"/>
          </p:cNvSpPr>
          <p:nvPr>
            <p:ph sz="half" idx="2"/>
          </p:nvPr>
        </p:nvSpPr>
        <p:spPr/>
        <p:txBody>
          <a:bodyPr/>
          <a:lstStyle/>
          <a:p>
            <a:endParaRPr lang="zh-CN" altLang="en-US" dirty="0"/>
          </a:p>
        </p:txBody>
      </p:sp>
      <p:pic>
        <p:nvPicPr>
          <p:cNvPr id="11" name="Picture 4" descr="http://i1.15yan.guokr.cn/rovgdj40o74q8n75116jkdg9437m68qw.jpg!content"/>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8200" y="2595232"/>
            <a:ext cx="5181600" cy="281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0213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LSTM</a:t>
            </a:r>
            <a:r>
              <a:rPr lang="zh-CN" altLang="en-US" dirty="0" smtClean="0"/>
              <a:t>（</a:t>
            </a:r>
            <a:r>
              <a:rPr lang="en-US" altLang="zh-CN" dirty="0"/>
              <a:t>L</a:t>
            </a:r>
            <a:r>
              <a:rPr lang="en-US" altLang="zh-CN" dirty="0" smtClean="0"/>
              <a:t>ong Short Term Memory networks</a:t>
            </a:r>
            <a:r>
              <a:rPr lang="zh-CN" altLang="en-US" dirty="0" smtClean="0"/>
              <a:t>）</a:t>
            </a:r>
            <a:endParaRPr lang="zh-CN" altLang="en-US" dirty="0"/>
          </a:p>
        </p:txBody>
      </p:sp>
      <p:pic>
        <p:nvPicPr>
          <p:cNvPr id="8194" name="Picture 2" descr="http://i1.15yan.guokr.cn/pp57trvm2nliwh82sev427etk5r3mhy5.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855528"/>
            <a:ext cx="5181600" cy="229153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i1.15yan.guokr.cn/2aum3kke2xs0j1bs43htjcqh50h7qzf1.jpg!content"/>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162797" y="3400075"/>
            <a:ext cx="3200406" cy="1202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063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情感分析的树</a:t>
            </a:r>
            <a:r>
              <a:rPr lang="en-US" altLang="zh-CN" b="1" dirty="0" smtClean="0"/>
              <a:t>LSTMs</a:t>
            </a:r>
            <a:endParaRPr lang="zh-CN" altLang="en-US" dirty="0"/>
          </a:p>
        </p:txBody>
      </p:sp>
      <p:sp>
        <p:nvSpPr>
          <p:cNvPr id="3" name="内容占位符 2"/>
          <p:cNvSpPr>
            <a:spLocks noGrp="1"/>
          </p:cNvSpPr>
          <p:nvPr>
            <p:ph idx="1"/>
          </p:nvPr>
        </p:nvSpPr>
        <p:spPr/>
        <p:txBody>
          <a:bodyPr>
            <a:normAutofit/>
          </a:bodyPr>
          <a:lstStyle/>
          <a:p>
            <a:r>
              <a:rPr lang="zh-CN" altLang="en-US" dirty="0" smtClean="0"/>
              <a:t>情感</a:t>
            </a:r>
            <a:r>
              <a:rPr lang="zh-CN" altLang="en-US" dirty="0"/>
              <a:t>分析就是判定某个短语的语气</a:t>
            </a:r>
            <a:r>
              <a:rPr lang="en-US" altLang="zh-CN" dirty="0"/>
              <a:t>/</a:t>
            </a:r>
            <a:r>
              <a:rPr lang="zh-CN" altLang="en-US" dirty="0"/>
              <a:t>意义是积极的还是消极的</a:t>
            </a:r>
            <a:r>
              <a:rPr lang="zh-CN" altLang="en-US" dirty="0" smtClean="0"/>
              <a:t>。更</a:t>
            </a:r>
            <a:r>
              <a:rPr lang="zh-CN" altLang="en-US" dirty="0"/>
              <a:t>正式一点的说法，</a:t>
            </a:r>
            <a:r>
              <a:rPr lang="zh-CN" altLang="en-US" dirty="0">
                <a:solidFill>
                  <a:srgbClr val="FF0000"/>
                </a:solidFill>
              </a:rPr>
              <a:t>情感可以被定义为对某一状况或时间的观点或态度</a:t>
            </a:r>
            <a:r>
              <a:rPr lang="zh-CN" altLang="en-US" dirty="0" smtClean="0">
                <a:solidFill>
                  <a:srgbClr val="FF0000"/>
                </a:solidFill>
              </a:rPr>
              <a:t>。</a:t>
            </a:r>
            <a:endParaRPr lang="en-US" altLang="zh-CN" dirty="0" smtClean="0">
              <a:solidFill>
                <a:srgbClr val="FF0000"/>
              </a:solidFill>
            </a:endParaRPr>
          </a:p>
          <a:p>
            <a:r>
              <a:rPr lang="zh-CN" altLang="en-US" dirty="0" smtClean="0"/>
              <a:t>这时</a:t>
            </a:r>
            <a:r>
              <a:rPr lang="zh-CN" altLang="en-US" dirty="0"/>
              <a:t>，</a:t>
            </a:r>
            <a:r>
              <a:rPr lang="en-US" altLang="zh-CN" dirty="0"/>
              <a:t>LSTMs</a:t>
            </a:r>
            <a:r>
              <a:rPr lang="zh-CN" altLang="en-US" dirty="0"/>
              <a:t>就是情感分析网络中最常用到的</a:t>
            </a:r>
            <a:r>
              <a:rPr lang="zh-CN" altLang="en-US" dirty="0" smtClean="0"/>
              <a:t>部件</a:t>
            </a:r>
            <a:endParaRPr lang="en-US" altLang="zh-CN" dirty="0" smtClean="0"/>
          </a:p>
          <a:p>
            <a:r>
              <a:rPr lang="zh-CN" altLang="en-US" dirty="0" smtClean="0"/>
              <a:t>介绍一</a:t>
            </a:r>
            <a:r>
              <a:rPr lang="zh-CN" altLang="en-US" dirty="0"/>
              <a:t>种将</a:t>
            </a:r>
            <a:r>
              <a:rPr lang="en-US" altLang="zh-CN" dirty="0"/>
              <a:t>LSTMs </a:t>
            </a:r>
            <a:r>
              <a:rPr lang="zh-CN" altLang="en-US" dirty="0"/>
              <a:t>链入非线性结构的有趣方法</a:t>
            </a:r>
            <a:r>
              <a:rPr lang="zh-CN" altLang="en-US" dirty="0" smtClean="0"/>
              <a:t>。</a:t>
            </a:r>
            <a:endParaRPr lang="zh-CN" altLang="en-US" dirty="0"/>
          </a:p>
          <a:p>
            <a:r>
              <a:rPr lang="zh-CN" altLang="en-US" dirty="0"/>
              <a:t>这种非线性安排背后的想法在于：自然语言具有这样的特质，亦即单词按某种顺序排列后就变成短语。这些依据单词顺序构成的短语所表达的意思和构成短语的单词的意思是不同的。为了能表征出这一特点，</a:t>
            </a:r>
            <a:r>
              <a:rPr lang="zh-CN" altLang="en-US" dirty="0">
                <a:solidFill>
                  <a:srgbClr val="FF0000"/>
                </a:solidFill>
              </a:rPr>
              <a:t>一个</a:t>
            </a:r>
            <a:r>
              <a:rPr lang="en-US" altLang="zh-CN" dirty="0">
                <a:solidFill>
                  <a:srgbClr val="FF0000"/>
                </a:solidFill>
              </a:rPr>
              <a:t>LSTM</a:t>
            </a:r>
            <a:r>
              <a:rPr lang="zh-CN" altLang="en-US" dirty="0">
                <a:solidFill>
                  <a:srgbClr val="FF0000"/>
                </a:solidFill>
              </a:rPr>
              <a:t>的网络单元就必须被安排进一个树结构，其中 ，不同的单元会受它们的子节点（ </a:t>
            </a:r>
            <a:r>
              <a:rPr lang="en-US" altLang="zh-CN" dirty="0">
                <a:solidFill>
                  <a:srgbClr val="FF0000"/>
                </a:solidFill>
              </a:rPr>
              <a:t>children nodes</a:t>
            </a:r>
            <a:r>
              <a:rPr lang="zh-CN" altLang="en-US" dirty="0">
                <a:solidFill>
                  <a:srgbClr val="FF0000"/>
                </a:solidFill>
              </a:rPr>
              <a:t>）影响。</a:t>
            </a:r>
          </a:p>
          <a:p>
            <a:endParaRPr lang="zh-CN" altLang="en-US" dirty="0"/>
          </a:p>
        </p:txBody>
      </p:sp>
    </p:spTree>
    <p:extLst>
      <p:ext uri="{BB962C8B-B14F-4D97-AF65-F5344CB8AC3E}">
        <p14:creationId xmlns:p14="http://schemas.microsoft.com/office/powerpoint/2010/main" val="118440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NLP28.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724394" y="897395"/>
            <a:ext cx="4963886" cy="5146145"/>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4"/>
          <p:cNvSpPr>
            <a:spLocks noGrp="1"/>
          </p:cNvSpPr>
          <p:nvPr>
            <p:ph sz="half" idx="2"/>
          </p:nvPr>
        </p:nvSpPr>
        <p:spPr>
          <a:xfrm>
            <a:off x="6172200" y="1056904"/>
            <a:ext cx="5334990" cy="5801096"/>
          </a:xfrm>
        </p:spPr>
        <p:txBody>
          <a:bodyPr>
            <a:normAutofit fontScale="92500" lnSpcReduction="10000"/>
          </a:bodyPr>
          <a:lstStyle/>
          <a:p>
            <a:r>
              <a:rPr lang="en-US" altLang="zh-CN" dirty="0"/>
              <a:t>Tree LSTM </a:t>
            </a:r>
            <a:r>
              <a:rPr lang="zh-CN" altLang="en-US" dirty="0"/>
              <a:t>和 标准 </a:t>
            </a:r>
            <a:r>
              <a:rPr lang="en-US" altLang="zh-CN" dirty="0"/>
              <a:t>LSTM </a:t>
            </a:r>
            <a:r>
              <a:rPr lang="zh-CN" altLang="en-US" dirty="0"/>
              <a:t>的一个不同之处在于，后者隐藏状态是一个关于当前输入和之前时间步骤上的隐藏状态的函数。不过，有了这个结构，它的隐藏状态就是关于当前输入及其子单元隐藏状态的函数</a:t>
            </a:r>
            <a:r>
              <a:rPr lang="zh-CN" altLang="en-US" dirty="0" smtClean="0"/>
              <a:t>。</a:t>
            </a:r>
            <a:endParaRPr lang="en-US" altLang="zh-CN" dirty="0" smtClean="0"/>
          </a:p>
          <a:p>
            <a:r>
              <a:rPr lang="zh-CN" altLang="en-US" dirty="0"/>
              <a:t>一个</a:t>
            </a:r>
            <a:r>
              <a:rPr lang="en-US" altLang="zh-CN" dirty="0"/>
              <a:t>Tree-LSTM</a:t>
            </a:r>
            <a:r>
              <a:rPr lang="zh-CN" altLang="en-US" dirty="0"/>
              <a:t>，一个单独的单元就可以吸收所有子节点的隐藏状态</a:t>
            </a:r>
            <a:r>
              <a:rPr lang="zh-CN" altLang="en-US" dirty="0" smtClean="0"/>
              <a:t>。一</a:t>
            </a:r>
            <a:r>
              <a:rPr lang="zh-CN" altLang="en-US" dirty="0"/>
              <a:t>个单元可以分别评估其子节点。</a:t>
            </a:r>
            <a:r>
              <a:rPr lang="zh-CN" altLang="en-US" dirty="0">
                <a:solidFill>
                  <a:srgbClr val="FF0000"/>
                </a:solidFill>
              </a:rPr>
              <a:t>训练过程中，网络能意识到一个特定的单词（或许是情感分析中的“</a:t>
            </a:r>
            <a:r>
              <a:rPr lang="en-US" altLang="zh-CN" dirty="0">
                <a:solidFill>
                  <a:srgbClr val="FF0000"/>
                </a:solidFill>
              </a:rPr>
              <a:t>not”</a:t>
            </a:r>
            <a:r>
              <a:rPr lang="zh-CN" altLang="en-US" dirty="0">
                <a:solidFill>
                  <a:srgbClr val="FF0000"/>
                </a:solidFill>
              </a:rPr>
              <a:t>或者“</a:t>
            </a:r>
            <a:r>
              <a:rPr lang="en-US" altLang="zh-CN" dirty="0">
                <a:solidFill>
                  <a:srgbClr val="FF0000"/>
                </a:solidFill>
              </a:rPr>
              <a:t>very”</a:t>
            </a:r>
            <a:r>
              <a:rPr lang="zh-CN" altLang="en-US" dirty="0">
                <a:solidFill>
                  <a:srgbClr val="FF0000"/>
                </a:solidFill>
              </a:rPr>
              <a:t>）对句子整体情感分析的极端重要性</a:t>
            </a:r>
            <a:r>
              <a:rPr lang="zh-CN" altLang="en-US" dirty="0"/>
              <a:t>。能给予那个节点更高一点的估值，这一能力让网络具有了很大的灵活性，也提升了网络表现。</a:t>
            </a:r>
            <a:endParaRPr lang="zh-CN" altLang="en-US" dirty="0"/>
          </a:p>
        </p:txBody>
      </p:sp>
    </p:spTree>
    <p:extLst>
      <p:ext uri="{BB962C8B-B14F-4D97-AF65-F5344CB8AC3E}">
        <p14:creationId xmlns:p14="http://schemas.microsoft.com/office/powerpoint/2010/main" val="3706818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神经机器翻译</a:t>
            </a:r>
            <a:endParaRPr lang="zh-CN" altLang="en-US" dirty="0"/>
          </a:p>
        </p:txBody>
      </p:sp>
      <p:sp>
        <p:nvSpPr>
          <p:cNvPr id="3" name="内容占位符 2"/>
          <p:cNvSpPr>
            <a:spLocks noGrp="1"/>
          </p:cNvSpPr>
          <p:nvPr>
            <p:ph idx="1"/>
          </p:nvPr>
        </p:nvSpPr>
        <p:spPr/>
        <p:txBody>
          <a:bodyPr/>
          <a:lstStyle/>
          <a:p>
            <a:r>
              <a:rPr lang="zh-CN" altLang="en-US" dirty="0" smtClean="0"/>
              <a:t>谷</a:t>
            </a:r>
            <a:r>
              <a:rPr lang="zh-CN" altLang="en-US" dirty="0"/>
              <a:t>歌机器学习那些颇有远见的学者们 ：</a:t>
            </a:r>
            <a:r>
              <a:rPr lang="en-US" altLang="zh-CN" dirty="0"/>
              <a:t>Jeff Dean</a:t>
            </a:r>
            <a:r>
              <a:rPr lang="zh-CN" altLang="en-US" dirty="0"/>
              <a:t>、</a:t>
            </a:r>
            <a:r>
              <a:rPr lang="en-US" altLang="zh-CN" dirty="0"/>
              <a:t>Greg </a:t>
            </a:r>
            <a:r>
              <a:rPr lang="en-US" altLang="zh-CN" dirty="0" err="1"/>
              <a:t>Corrado</a:t>
            </a:r>
            <a:r>
              <a:rPr lang="zh-CN" altLang="en-US" dirty="0"/>
              <a:t>、</a:t>
            </a:r>
            <a:r>
              <a:rPr lang="en-US" altLang="zh-CN" dirty="0" err="1"/>
              <a:t>Orial</a:t>
            </a:r>
            <a:r>
              <a:rPr lang="en-US" altLang="zh-CN" dirty="0"/>
              <a:t> </a:t>
            </a:r>
            <a:r>
              <a:rPr lang="en-US" altLang="zh-CN" dirty="0" err="1"/>
              <a:t>Vinyals</a:t>
            </a:r>
            <a:r>
              <a:rPr lang="en-US" altLang="zh-CN" dirty="0"/>
              <a:t> </a:t>
            </a:r>
            <a:r>
              <a:rPr lang="zh-CN" altLang="en-US" dirty="0" smtClean="0"/>
              <a:t>创造了一</a:t>
            </a:r>
            <a:r>
              <a:rPr lang="zh-CN" altLang="en-US" dirty="0"/>
              <a:t>种机器翻译系统，也是谷歌翻译服务背后的支柱。较之谷歌之前使用的产品系统，该系统平均降低了</a:t>
            </a:r>
            <a:r>
              <a:rPr lang="en-US" altLang="zh-CN" dirty="0"/>
              <a:t>60%</a:t>
            </a:r>
            <a:r>
              <a:rPr lang="zh-CN" altLang="en-US" dirty="0"/>
              <a:t>的翻译误差。</a:t>
            </a:r>
            <a:endParaRPr lang="zh-CN" altLang="en-US" dirty="0"/>
          </a:p>
        </p:txBody>
      </p:sp>
    </p:spTree>
    <p:extLst>
      <p:ext uri="{BB962C8B-B14F-4D97-AF65-F5344CB8AC3E}">
        <p14:creationId xmlns:p14="http://schemas.microsoft.com/office/powerpoint/2010/main" val="1979865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NLP29.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39433" y="1562878"/>
            <a:ext cx="6667900" cy="4113527"/>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4"/>
          <p:cNvSpPr>
            <a:spLocks noGrp="1"/>
          </p:cNvSpPr>
          <p:nvPr>
            <p:ph sz="half" idx="2"/>
          </p:nvPr>
        </p:nvSpPr>
        <p:spPr>
          <a:xfrm>
            <a:off x="7010400" y="1443972"/>
            <a:ext cx="5181600" cy="4351338"/>
          </a:xfrm>
        </p:spPr>
        <p:txBody>
          <a:bodyPr>
            <a:normAutofit lnSpcReduction="10000"/>
          </a:bodyPr>
          <a:lstStyle/>
          <a:p>
            <a:r>
              <a:rPr lang="zh-CN" altLang="en-US" dirty="0" smtClean="0"/>
              <a:t>一</a:t>
            </a:r>
            <a:r>
              <a:rPr lang="zh-CN" altLang="en-US" dirty="0"/>
              <a:t>个深度 </a:t>
            </a:r>
            <a:r>
              <a:rPr lang="en-US" altLang="zh-CN" dirty="0"/>
              <a:t>LSTM </a:t>
            </a:r>
            <a:r>
              <a:rPr lang="zh-CN" altLang="en-US" dirty="0"/>
              <a:t>网络，能够用 </a:t>
            </a:r>
            <a:r>
              <a:rPr lang="en-US" altLang="zh-CN" dirty="0"/>
              <a:t>8</a:t>
            </a:r>
            <a:r>
              <a:rPr lang="zh-CN" altLang="en-US" dirty="0"/>
              <a:t>个解码器和编码器层进行端到端的训练。我们能把该系统分解成</a:t>
            </a:r>
            <a:r>
              <a:rPr lang="en-US" altLang="zh-CN" dirty="0"/>
              <a:t>3</a:t>
            </a:r>
            <a:r>
              <a:rPr lang="zh-CN" altLang="en-US" dirty="0"/>
              <a:t>个组件：编码器</a:t>
            </a:r>
            <a:r>
              <a:rPr lang="en-US" altLang="zh-CN" dirty="0"/>
              <a:t>RNN</a:t>
            </a:r>
            <a:r>
              <a:rPr lang="zh-CN" altLang="en-US" dirty="0"/>
              <a:t>、解码器</a:t>
            </a:r>
            <a:r>
              <a:rPr lang="en-US" altLang="zh-CN" dirty="0"/>
              <a:t>RNN</a:t>
            </a:r>
            <a:r>
              <a:rPr lang="zh-CN" altLang="en-US" dirty="0"/>
              <a:t>、注意模块。从高层级来看，编码器要做的任务是将输入语句转换成向量表征，然后解码器产生输入表征，然后注意模块提示解码器在解码的过程中应该注意什么（这是利用输入语句全部语境的思路所在）。</a:t>
            </a:r>
            <a:endParaRPr lang="zh-CN" altLang="en-US" dirty="0"/>
          </a:p>
        </p:txBody>
      </p:sp>
    </p:spTree>
    <p:extLst>
      <p:ext uri="{BB962C8B-B14F-4D97-AF65-F5344CB8AC3E}">
        <p14:creationId xmlns:p14="http://schemas.microsoft.com/office/powerpoint/2010/main" val="2367364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深度增强学习在</a:t>
            </a:r>
            <a:r>
              <a:rPr lang="en-US" altLang="zh-CN" dirty="0"/>
              <a:t>NLP</a:t>
            </a:r>
            <a:r>
              <a:rPr lang="zh-CN" altLang="en-US" dirty="0"/>
              <a:t>中的应用</a:t>
            </a:r>
          </a:p>
        </p:txBody>
      </p:sp>
      <p:sp>
        <p:nvSpPr>
          <p:cNvPr id="3" name="内容占位符 2"/>
          <p:cNvSpPr>
            <a:spLocks noGrp="1"/>
          </p:cNvSpPr>
          <p:nvPr>
            <p:ph idx="1"/>
          </p:nvPr>
        </p:nvSpPr>
        <p:spPr/>
        <p:txBody>
          <a:bodyPr>
            <a:normAutofit/>
          </a:bodyPr>
          <a:lstStyle/>
          <a:p>
            <a:r>
              <a:rPr lang="en-US" altLang="zh-CN" dirty="0"/>
              <a:t>2013</a:t>
            </a:r>
            <a:r>
              <a:rPr lang="zh-CN" altLang="en-US" dirty="0"/>
              <a:t>年以来</a:t>
            </a:r>
            <a:r>
              <a:rPr lang="en-US" altLang="zh-CN" dirty="0"/>
              <a:t>Deep mind</a:t>
            </a:r>
            <a:r>
              <a:rPr lang="zh-CN" altLang="en-US" dirty="0"/>
              <a:t>团队相继在</a:t>
            </a:r>
            <a:r>
              <a:rPr lang="en-US" altLang="zh-CN" dirty="0"/>
              <a:t>NIPS</a:t>
            </a:r>
            <a:r>
              <a:rPr lang="zh-CN" altLang="en-US" dirty="0"/>
              <a:t>和</a:t>
            </a:r>
            <a:r>
              <a:rPr lang="en-US" altLang="zh-CN" dirty="0"/>
              <a:t>Natures</a:t>
            </a:r>
            <a:r>
              <a:rPr lang="zh-CN" altLang="en-US" dirty="0"/>
              <a:t>上发表了用深度增强（强化）学习玩</a:t>
            </a:r>
            <a:r>
              <a:rPr lang="en-US" altLang="zh-CN" dirty="0"/>
              <a:t>Atari</a:t>
            </a:r>
            <a:r>
              <a:rPr lang="zh-CN" altLang="en-US" dirty="0"/>
              <a:t>游戏，并取得良好的效果，随后</a:t>
            </a:r>
            <a:r>
              <a:rPr lang="en-US" altLang="zh-CN" dirty="0"/>
              <a:t>Alpha go</a:t>
            </a:r>
            <a:r>
              <a:rPr lang="zh-CN" altLang="en-US" dirty="0"/>
              <a:t>与李世乭的一战更使得深度增强学习家喻户晓。在游戏上取得了不错的成果后，深度增强学习也逐渐被引入</a:t>
            </a:r>
            <a:r>
              <a:rPr lang="en-US" altLang="zh-CN" dirty="0"/>
              <a:t>NLP</a:t>
            </a:r>
            <a:r>
              <a:rPr lang="zh-CN" altLang="en-US" dirty="0"/>
              <a:t>领域</a:t>
            </a:r>
            <a:r>
              <a:rPr lang="zh-CN" altLang="en-US" dirty="0" smtClean="0"/>
              <a:t>。介绍</a:t>
            </a:r>
            <a:r>
              <a:rPr lang="zh-CN" altLang="en-US" dirty="0"/>
              <a:t>目前</a:t>
            </a:r>
            <a:r>
              <a:rPr lang="en-US" altLang="zh-CN" dirty="0"/>
              <a:t>NLP</a:t>
            </a:r>
            <a:r>
              <a:rPr lang="zh-CN" altLang="en-US" dirty="0"/>
              <a:t>领域较为热点的研究方向，</a:t>
            </a:r>
            <a:r>
              <a:rPr lang="zh-CN" altLang="en-US" dirty="0">
                <a:solidFill>
                  <a:srgbClr val="FF0000"/>
                </a:solidFill>
              </a:rPr>
              <a:t>基于强化学习的文本生成技术（</a:t>
            </a:r>
            <a:r>
              <a:rPr lang="en-US" altLang="zh-CN" dirty="0">
                <a:solidFill>
                  <a:srgbClr val="FF0000"/>
                </a:solidFill>
              </a:rPr>
              <a:t>NLG</a:t>
            </a:r>
            <a:r>
              <a:rPr lang="zh-CN" altLang="en-US" dirty="0" smtClean="0">
                <a:solidFill>
                  <a:srgbClr val="FF0000"/>
                </a:solidFill>
              </a:rPr>
              <a:t>）</a:t>
            </a:r>
            <a:endParaRPr lang="en-US" altLang="zh-CN" dirty="0" smtClean="0">
              <a:solidFill>
                <a:srgbClr val="FF0000"/>
              </a:solidFill>
            </a:endParaRPr>
          </a:p>
          <a:p>
            <a:r>
              <a:rPr lang="zh-CN" altLang="en-US" dirty="0" smtClean="0"/>
              <a:t> </a:t>
            </a:r>
            <a:r>
              <a:rPr lang="en-US" altLang="zh-CN" dirty="0" smtClean="0"/>
              <a:t>《Generating </a:t>
            </a:r>
            <a:r>
              <a:rPr lang="en-US" altLang="zh-CN" dirty="0"/>
              <a:t>Text with Deep Reinforcement Learning》</a:t>
            </a:r>
            <a:br>
              <a:rPr lang="en-US" altLang="zh-CN" dirty="0"/>
            </a:br>
            <a:r>
              <a:rPr lang="zh-CN" altLang="en-US" dirty="0"/>
              <a:t>应用</a:t>
            </a:r>
            <a:r>
              <a:rPr lang="en-US" altLang="zh-CN" dirty="0"/>
              <a:t>Deep Q-Network</a:t>
            </a:r>
            <a:r>
              <a:rPr lang="zh-CN" altLang="en-US" dirty="0"/>
              <a:t>作为生成模型用于改善</a:t>
            </a:r>
            <a:r>
              <a:rPr lang="en-US" altLang="zh-CN" dirty="0"/>
              <a:t>seq2seq</a:t>
            </a:r>
            <a:r>
              <a:rPr lang="zh-CN" altLang="en-US" dirty="0"/>
              <a:t>模型</a:t>
            </a:r>
          </a:p>
          <a:p>
            <a:endParaRPr lang="zh-CN" altLang="en-US" dirty="0"/>
          </a:p>
        </p:txBody>
      </p:sp>
    </p:spTree>
    <p:extLst>
      <p:ext uri="{BB962C8B-B14F-4D97-AF65-F5344CB8AC3E}">
        <p14:creationId xmlns:p14="http://schemas.microsoft.com/office/powerpoint/2010/main" val="1001055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506" y="365125"/>
            <a:ext cx="11614068" cy="1325563"/>
          </a:xfrm>
        </p:spPr>
        <p:txBody>
          <a:bodyPr>
            <a:normAutofit/>
          </a:bodyPr>
          <a:lstStyle/>
          <a:p>
            <a:r>
              <a:rPr lang="en-US" altLang="zh-CN" sz="3600" dirty="0"/>
              <a:t>《Generating Text with Deep Reinforcement Learning》</a:t>
            </a:r>
            <a:endParaRPr lang="zh-CN" altLang="en-US" sz="3600" dirty="0"/>
          </a:p>
        </p:txBody>
      </p:sp>
      <p:sp>
        <p:nvSpPr>
          <p:cNvPr id="3" name="内容占位符 2"/>
          <p:cNvSpPr>
            <a:spLocks noGrp="1"/>
          </p:cNvSpPr>
          <p:nvPr>
            <p:ph sz="half" idx="1"/>
          </p:nvPr>
        </p:nvSpPr>
        <p:spPr/>
        <p:txBody>
          <a:bodyPr>
            <a:normAutofit/>
          </a:bodyPr>
          <a:lstStyle/>
          <a:p>
            <a:pPr marL="0" indent="0">
              <a:buNone/>
            </a:pPr>
            <a:r>
              <a:rPr lang="zh-CN" altLang="en-US" dirty="0"/>
              <a:t>本文提出将</a:t>
            </a:r>
            <a:r>
              <a:rPr lang="en-US" altLang="zh-CN" dirty="0"/>
              <a:t>Deep Q-Network</a:t>
            </a:r>
            <a:r>
              <a:rPr lang="zh-CN" altLang="en-US" dirty="0"/>
              <a:t>作为生成模型用于改善</a:t>
            </a:r>
            <a:r>
              <a:rPr lang="en-US" altLang="zh-CN" dirty="0"/>
              <a:t>seq2seq</a:t>
            </a:r>
            <a:r>
              <a:rPr lang="zh-CN" altLang="en-US" dirty="0"/>
              <a:t>模型，将</a:t>
            </a:r>
            <a:r>
              <a:rPr lang="en-US" altLang="zh-CN" dirty="0"/>
              <a:t>decoding</a:t>
            </a:r>
            <a:r>
              <a:rPr lang="zh-CN" altLang="en-US" dirty="0"/>
              <a:t>修改为迭代式的过程，实验表明本模型具有更好的泛化性。</a:t>
            </a:r>
          </a:p>
          <a:p>
            <a:pPr marL="0" indent="0">
              <a:buNone/>
            </a:pPr>
            <a:r>
              <a:rPr lang="zh-CN" altLang="en-US" dirty="0" smtClean="0"/>
              <a:t>对</a:t>
            </a:r>
            <a:r>
              <a:rPr lang="en-US" altLang="zh-CN" dirty="0" smtClean="0"/>
              <a:t>seq2seq</a:t>
            </a:r>
            <a:r>
              <a:rPr lang="zh-CN" altLang="en-US" dirty="0" smtClean="0"/>
              <a:t>模型改进的论文层出不穷，本文</a:t>
            </a:r>
            <a:r>
              <a:rPr lang="zh-CN" altLang="en-US" dirty="0"/>
              <a:t>率先引入深度强化学习的思想</a:t>
            </a:r>
            <a:r>
              <a:rPr lang="zh-CN" altLang="en-US" dirty="0" smtClean="0"/>
              <a:t>，文章的</a:t>
            </a:r>
            <a:r>
              <a:rPr lang="zh-CN" altLang="en-US" dirty="0"/>
              <a:t>模型如下：</a:t>
            </a:r>
          </a:p>
          <a:p>
            <a:endParaRPr lang="zh-CN" altLang="en-US" dirty="0"/>
          </a:p>
        </p:txBody>
      </p:sp>
      <p:pic>
        <p:nvPicPr>
          <p:cNvPr id="4098" name="Picture 2" descr="http://rsarxiv.github.io/2016/09/09/PaperWeekly%E7%AC%AC%E5%9B%9B%E6%9C%9F/media/14734508069657.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94080" y="1995055"/>
            <a:ext cx="5874027" cy="3313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541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795647"/>
            <a:ext cx="10515600" cy="5381316"/>
          </a:xfrm>
        </p:spPr>
        <p:txBody>
          <a:bodyPr>
            <a:normAutofit/>
          </a:bodyPr>
          <a:lstStyle/>
          <a:p>
            <a:r>
              <a:rPr lang="en-US" altLang="zh-CN" dirty="0"/>
              <a:t>Step 1: </a:t>
            </a:r>
            <a:r>
              <a:rPr lang="zh-CN" altLang="en-US" dirty="0"/>
              <a:t>先是</a:t>
            </a:r>
            <a:r>
              <a:rPr lang="zh-CN" altLang="en-US" dirty="0">
                <a:solidFill>
                  <a:srgbClr val="FF0000"/>
                </a:solidFill>
              </a:rPr>
              <a:t>传统的</a:t>
            </a:r>
            <a:r>
              <a:rPr lang="en-US" altLang="zh-CN" dirty="0">
                <a:solidFill>
                  <a:srgbClr val="FF0000"/>
                </a:solidFill>
              </a:rPr>
              <a:t>seq2seq</a:t>
            </a:r>
            <a:r>
              <a:rPr lang="zh-CN" altLang="en-US" dirty="0">
                <a:solidFill>
                  <a:srgbClr val="FF0000"/>
                </a:solidFill>
              </a:rPr>
              <a:t>模型</a:t>
            </a:r>
            <a:r>
              <a:rPr lang="zh-CN" altLang="en-US" dirty="0"/>
              <a:t>。通过</a:t>
            </a:r>
            <a:r>
              <a:rPr lang="en-US" altLang="zh-CN" dirty="0"/>
              <a:t>LSTM</a:t>
            </a:r>
            <a:r>
              <a:rPr lang="zh-CN" altLang="en-US" dirty="0"/>
              <a:t>先把输入序列</a:t>
            </a:r>
            <a:r>
              <a:rPr lang="en-US" altLang="zh-CN" dirty="0"/>
              <a:t>encode</a:t>
            </a:r>
            <a:r>
              <a:rPr lang="zh-CN" altLang="en-US" dirty="0"/>
              <a:t>为一个定长向量</a:t>
            </a:r>
            <a:r>
              <a:rPr lang="en-US" altLang="zh-CN" dirty="0" err="1"/>
              <a:t>EnSen</a:t>
            </a:r>
            <a:r>
              <a:rPr lang="en-US" altLang="zh-CN" dirty="0"/>
              <a:t>(</a:t>
            </a:r>
            <a:r>
              <a:rPr lang="en-US" altLang="zh-CN" dirty="0" err="1"/>
              <a:t>i</a:t>
            </a:r>
            <a:r>
              <a:rPr lang="en-US" altLang="zh-CN" dirty="0"/>
              <a:t>)</a:t>
            </a:r>
            <a:r>
              <a:rPr lang="zh-CN" altLang="en-US" dirty="0"/>
              <a:t>，然后作为</a:t>
            </a:r>
            <a:r>
              <a:rPr lang="en-US" altLang="zh-CN" dirty="0"/>
              <a:t>decode</a:t>
            </a:r>
            <a:r>
              <a:rPr lang="zh-CN" altLang="en-US" dirty="0"/>
              <a:t>阶段的初始状态依次生成新的序列</a:t>
            </a:r>
            <a:r>
              <a:rPr lang="en-US" altLang="zh-CN" dirty="0" err="1"/>
              <a:t>DeSen</a:t>
            </a:r>
            <a:r>
              <a:rPr lang="en-US" altLang="zh-CN" dirty="0"/>
              <a:t>(</a:t>
            </a:r>
            <a:r>
              <a:rPr lang="en-US" altLang="zh-CN" dirty="0" err="1"/>
              <a:t>i</a:t>
            </a:r>
            <a:r>
              <a:rPr lang="en-US" altLang="zh-CN" dirty="0"/>
              <a:t>)</a:t>
            </a:r>
            <a:r>
              <a:rPr lang="zh-CN" altLang="en-US" dirty="0"/>
              <a:t>（</a:t>
            </a:r>
            <a:r>
              <a:rPr lang="en-US" altLang="zh-CN" dirty="0"/>
              <a:t>decoding search</a:t>
            </a:r>
            <a:r>
              <a:rPr lang="zh-CN" altLang="en-US" dirty="0"/>
              <a:t>使用</a:t>
            </a:r>
            <a:r>
              <a:rPr lang="en-US" altLang="zh-CN" dirty="0"/>
              <a:t>beam search</a:t>
            </a:r>
            <a:r>
              <a:rPr lang="zh-CN" altLang="en-US" dirty="0"/>
              <a:t>算法来 </a:t>
            </a:r>
            <a:r>
              <a:rPr lang="en-US" altLang="zh-CN" dirty="0"/>
              <a:t>expand next words</a:t>
            </a:r>
            <a:r>
              <a:rPr lang="zh-CN" altLang="en-US" dirty="0"/>
              <a:t>）。经过第一步我们得到初始</a:t>
            </a:r>
            <a:r>
              <a:rPr lang="en-US" altLang="zh-CN" dirty="0"/>
              <a:t>state</a:t>
            </a:r>
            <a:r>
              <a:rPr lang="zh-CN" altLang="en-US" dirty="0"/>
              <a:t>：</a:t>
            </a:r>
            <a:r>
              <a:rPr lang="en-US" altLang="zh-CN" dirty="0"/>
              <a:t>(</a:t>
            </a:r>
            <a:r>
              <a:rPr lang="en-US" altLang="zh-CN" dirty="0" err="1"/>
              <a:t>EnSen</a:t>
            </a:r>
            <a:r>
              <a:rPr lang="en-US" altLang="zh-CN" dirty="0"/>
              <a:t>(</a:t>
            </a:r>
            <a:r>
              <a:rPr lang="en-US" altLang="zh-CN" dirty="0" err="1"/>
              <a:t>i</a:t>
            </a:r>
            <a:r>
              <a:rPr lang="en-US" altLang="zh-CN" dirty="0"/>
              <a:t>), </a:t>
            </a:r>
            <a:r>
              <a:rPr lang="en-US" altLang="zh-CN" dirty="0" err="1"/>
              <a:t>DeSen</a:t>
            </a:r>
            <a:r>
              <a:rPr lang="en-US" altLang="zh-CN" dirty="0"/>
              <a:t>(</a:t>
            </a:r>
            <a:r>
              <a:rPr lang="en-US" altLang="zh-CN" dirty="0" err="1"/>
              <a:t>i</a:t>
            </a:r>
            <a:r>
              <a:rPr lang="en-US" altLang="zh-CN" dirty="0"/>
              <a:t>))</a:t>
            </a:r>
            <a:r>
              <a:rPr lang="zh-CN" altLang="en-US" dirty="0"/>
              <a:t>和</a:t>
            </a:r>
            <a:r>
              <a:rPr lang="en-US" altLang="zh-CN" dirty="0"/>
              <a:t>action</a:t>
            </a:r>
            <a:r>
              <a:rPr lang="zh-CN" altLang="en-US" dirty="0"/>
              <a:t>集合：每个位置的</a:t>
            </a:r>
            <a:r>
              <a:rPr lang="en-US" altLang="zh-CN" dirty="0"/>
              <a:t>hypotheses</a:t>
            </a:r>
            <a:r>
              <a:rPr lang="zh-CN" altLang="en-US" dirty="0"/>
              <a:t>。</a:t>
            </a:r>
          </a:p>
          <a:p>
            <a:r>
              <a:rPr lang="en-US" altLang="zh-CN" dirty="0"/>
              <a:t>Step 2: </a:t>
            </a:r>
            <a:r>
              <a:rPr lang="zh-CN" altLang="en-US" dirty="0"/>
              <a:t>接下来从</a:t>
            </a:r>
            <a:r>
              <a:rPr lang="en-US" altLang="zh-CN" dirty="0"/>
              <a:t>hypotheses</a:t>
            </a:r>
            <a:r>
              <a:rPr lang="zh-CN" altLang="en-US" dirty="0"/>
              <a:t>（</a:t>
            </a:r>
            <a:r>
              <a:rPr lang="en-US" altLang="zh-CN" dirty="0"/>
              <a:t>actions</a:t>
            </a:r>
            <a:r>
              <a:rPr lang="zh-CN" altLang="en-US" dirty="0"/>
              <a:t>）中选择一个可以获得最大</a:t>
            </a:r>
            <a:r>
              <a:rPr lang="en-US" altLang="zh-CN" dirty="0"/>
              <a:t>reward</a:t>
            </a:r>
            <a:r>
              <a:rPr lang="zh-CN" altLang="en-US" dirty="0"/>
              <a:t>的单词（</a:t>
            </a:r>
            <a:r>
              <a:rPr lang="en-US" altLang="zh-CN" dirty="0"/>
              <a:t>action</a:t>
            </a:r>
            <a:r>
              <a:rPr lang="zh-CN" altLang="en-US" dirty="0"/>
              <a:t>）作为该位置新生成的词，</a:t>
            </a:r>
            <a:r>
              <a:rPr lang="zh-CN" altLang="en-US" dirty="0">
                <a:solidFill>
                  <a:srgbClr val="FF0000"/>
                </a:solidFill>
              </a:rPr>
              <a:t>用新单词来代替之前的旧词</a:t>
            </a:r>
            <a:r>
              <a:rPr lang="zh-CN" altLang="en-US" dirty="0"/>
              <a:t>，于是生成新的</a:t>
            </a:r>
            <a:r>
              <a:rPr lang="en-US" altLang="zh-CN" dirty="0"/>
              <a:t>state</a:t>
            </a:r>
            <a:r>
              <a:rPr lang="zh-CN" altLang="en-US" dirty="0"/>
              <a:t>：</a:t>
            </a:r>
            <a:r>
              <a:rPr lang="en-US" altLang="zh-CN" dirty="0"/>
              <a:t>(</a:t>
            </a:r>
            <a:r>
              <a:rPr lang="en-US" altLang="zh-CN" dirty="0" err="1"/>
              <a:t>EnSen</a:t>
            </a:r>
            <a:r>
              <a:rPr lang="en-US" altLang="zh-CN" dirty="0"/>
              <a:t>(</a:t>
            </a:r>
            <a:r>
              <a:rPr lang="en-US" altLang="zh-CN" dirty="0" err="1"/>
              <a:t>i</a:t>
            </a:r>
            <a:r>
              <a:rPr lang="en-US" altLang="zh-CN" dirty="0"/>
              <a:t>), </a:t>
            </a:r>
            <a:r>
              <a:rPr lang="en-US" altLang="zh-CN" dirty="0" err="1"/>
              <a:t>DeSen</a:t>
            </a:r>
            <a:r>
              <a:rPr lang="en-US" altLang="zh-CN" dirty="0"/>
              <a:t>(i+1))</a:t>
            </a:r>
            <a:r>
              <a:rPr lang="zh-CN" altLang="en-US" dirty="0"/>
              <a:t>。</a:t>
            </a:r>
          </a:p>
          <a:p>
            <a:r>
              <a:rPr lang="en-US" altLang="zh-CN" dirty="0"/>
              <a:t>Step 3: </a:t>
            </a:r>
            <a:r>
              <a:rPr lang="zh-CN" altLang="en-US" dirty="0"/>
              <a:t>接着就是标准的</a:t>
            </a:r>
            <a:r>
              <a:rPr lang="en-US" altLang="zh-CN" dirty="0">
                <a:solidFill>
                  <a:srgbClr val="FF0000"/>
                </a:solidFill>
              </a:rPr>
              <a:t>DQN</a:t>
            </a:r>
            <a:r>
              <a:rPr lang="zh-CN" altLang="en-US" dirty="0"/>
              <a:t>的部分，计算</a:t>
            </a:r>
            <a:r>
              <a:rPr lang="en-US" altLang="zh-CN" dirty="0"/>
              <a:t>Loss</a:t>
            </a:r>
            <a:r>
              <a:rPr lang="zh-CN" altLang="en-US" dirty="0"/>
              <a:t>函数并对其应用梯度下降。</a:t>
            </a:r>
          </a:p>
          <a:p>
            <a:r>
              <a:rPr lang="en-US" altLang="zh-CN" dirty="0"/>
              <a:t>Step 4: </a:t>
            </a:r>
            <a:r>
              <a:rPr lang="zh-CN" altLang="en-US" dirty="0"/>
              <a:t>回到</a:t>
            </a:r>
            <a:r>
              <a:rPr lang="en-US" altLang="zh-CN" dirty="0"/>
              <a:t>Step 2</a:t>
            </a:r>
            <a:r>
              <a:rPr lang="zh-CN" altLang="en-US" dirty="0"/>
              <a:t>，对得到的</a:t>
            </a:r>
            <a:r>
              <a:rPr lang="en-US" altLang="zh-CN" dirty="0"/>
              <a:t>state</a:t>
            </a:r>
            <a:r>
              <a:rPr lang="zh-CN" altLang="en-US" dirty="0"/>
              <a:t>继续迭代，每一次迭代都只生成一个新词来代替旧词，</a:t>
            </a:r>
            <a:r>
              <a:rPr lang="zh-CN" altLang="en-US" dirty="0">
                <a:solidFill>
                  <a:srgbClr val="FF0000"/>
                </a:solidFill>
              </a:rPr>
              <a:t>直到迭代次数达到设</a:t>
            </a:r>
            <a:r>
              <a:rPr lang="zh-CN" altLang="en-US" dirty="0" smtClean="0">
                <a:solidFill>
                  <a:srgbClr val="FF0000"/>
                </a:solidFill>
              </a:rPr>
              <a:t>好的值</a:t>
            </a:r>
            <a:endParaRPr lang="zh-CN" altLang="en-US" dirty="0">
              <a:solidFill>
                <a:srgbClr val="FF0000"/>
              </a:solidFill>
            </a:endParaRPr>
          </a:p>
        </p:txBody>
      </p:sp>
    </p:spTree>
    <p:extLst>
      <p:ext uri="{BB962C8B-B14F-4D97-AF65-F5344CB8AC3E}">
        <p14:creationId xmlns:p14="http://schemas.microsoft.com/office/powerpoint/2010/main" val="1229700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04405"/>
            <a:ext cx="10515600" cy="5072558"/>
          </a:xfrm>
        </p:spPr>
        <p:txBody>
          <a:bodyPr/>
          <a:lstStyle/>
          <a:p>
            <a:r>
              <a:rPr lang="zh-CN" altLang="en-US" dirty="0"/>
              <a:t>在机器学习各个分支下，强化学习和人类与环境的交互方式非常相似，在许多领域开始初露头角</a:t>
            </a:r>
            <a:r>
              <a:rPr lang="zh-CN" altLang="en-US" dirty="0" smtClean="0"/>
              <a:t>，未来</a:t>
            </a:r>
            <a:r>
              <a:rPr lang="zh-CN" altLang="en-US" dirty="0"/>
              <a:t>将</a:t>
            </a:r>
            <a:r>
              <a:rPr lang="zh-CN" altLang="en-US" dirty="0" smtClean="0"/>
              <a:t>看到</a:t>
            </a:r>
            <a:r>
              <a:rPr lang="zh-CN" altLang="en-US" dirty="0"/>
              <a:t>更多将强化学习结合语言模型的应用。</a:t>
            </a:r>
            <a:endParaRPr lang="zh-CN" altLang="en-US" dirty="0"/>
          </a:p>
        </p:txBody>
      </p:sp>
    </p:spTree>
    <p:extLst>
      <p:ext uri="{BB962C8B-B14F-4D97-AF65-F5344CB8AC3E}">
        <p14:creationId xmlns:p14="http://schemas.microsoft.com/office/powerpoint/2010/main" val="395536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早期对自然语言处理的理解</a:t>
            </a:r>
            <a:br>
              <a:rPr lang="zh-CN" altLang="zh-CN" dirty="0"/>
            </a:b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5560985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61600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将</a:t>
            </a:r>
            <a:r>
              <a:rPr lang="en-US" altLang="zh-CN" dirty="0"/>
              <a:t>GAN</a:t>
            </a:r>
            <a:r>
              <a:rPr lang="zh-CN" altLang="en-US" dirty="0"/>
              <a:t>应用于</a:t>
            </a:r>
            <a:r>
              <a:rPr lang="en-US" altLang="zh-CN" dirty="0"/>
              <a:t>NLP</a:t>
            </a:r>
            <a:r>
              <a:rPr lang="zh-CN" altLang="en-US" dirty="0"/>
              <a:t>中</a:t>
            </a:r>
          </a:p>
        </p:txBody>
      </p:sp>
      <p:sp>
        <p:nvSpPr>
          <p:cNvPr id="3" name="内容占位符 2"/>
          <p:cNvSpPr>
            <a:spLocks noGrp="1"/>
          </p:cNvSpPr>
          <p:nvPr>
            <p:ph idx="1"/>
          </p:nvPr>
        </p:nvSpPr>
        <p:spPr/>
        <p:txBody>
          <a:bodyPr>
            <a:normAutofit/>
          </a:bodyPr>
          <a:lstStyle/>
          <a:p>
            <a:pPr marL="0" indent="0">
              <a:buNone/>
            </a:pPr>
            <a:r>
              <a:rPr lang="en-US" altLang="zh-CN" b="1" dirty="0" smtClean="0"/>
              <a:t> </a:t>
            </a:r>
            <a:r>
              <a:rPr lang="en-US" altLang="zh-CN" b="1" dirty="0" err="1"/>
              <a:t>SeqGAN</a:t>
            </a:r>
            <a:r>
              <a:rPr lang="en-US" altLang="zh-CN" b="1" dirty="0"/>
              <a:t>: Sequence Generative Adversarial Nets with Policy Gradient</a:t>
            </a:r>
            <a:r>
              <a:rPr lang="en-US" altLang="zh-CN" dirty="0"/>
              <a:t/>
            </a:r>
            <a:br>
              <a:rPr lang="en-US" altLang="zh-CN" dirty="0"/>
            </a:br>
            <a:endParaRPr lang="en-US" altLang="zh-CN" dirty="0"/>
          </a:p>
          <a:p>
            <a:r>
              <a:rPr lang="zh-CN" altLang="en-US" dirty="0"/>
              <a:t>文本将误差作为一种增强学习的奖励，以一种前馈的方式训练，用增强的学习的探索模式去更新</a:t>
            </a:r>
            <a:r>
              <a:rPr lang="en-US" altLang="zh-CN" dirty="0"/>
              <a:t>G</a:t>
            </a:r>
            <a:r>
              <a:rPr lang="zh-CN" altLang="en-US" dirty="0"/>
              <a:t>网络。</a:t>
            </a:r>
            <a:br>
              <a:rPr lang="zh-CN" altLang="en-US" dirty="0"/>
            </a:br>
            <a:endParaRPr lang="zh-CN" altLang="en-US" dirty="0"/>
          </a:p>
          <a:p>
            <a:r>
              <a:rPr lang="zh-CN" altLang="en-US" dirty="0"/>
              <a:t>主要内容：这篇论文将序列生成过程当作一个</a:t>
            </a:r>
            <a:r>
              <a:rPr lang="en-US" altLang="zh-CN" dirty="0"/>
              <a:t>sequential decision making</a:t>
            </a:r>
            <a:r>
              <a:rPr lang="zh-CN" altLang="en-US" dirty="0"/>
              <a:t>过程</a:t>
            </a:r>
            <a:r>
              <a:rPr lang="zh-CN" altLang="en-US" dirty="0" smtClean="0"/>
              <a:t>。</a:t>
            </a:r>
            <a:endParaRPr lang="zh-CN" altLang="en-US" dirty="0"/>
          </a:p>
        </p:txBody>
      </p:sp>
    </p:spTree>
    <p:extLst>
      <p:ext uri="{BB962C8B-B14F-4D97-AF65-F5344CB8AC3E}">
        <p14:creationId xmlns:p14="http://schemas.microsoft.com/office/powerpoint/2010/main" val="1105738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将</a:t>
            </a:r>
            <a:r>
              <a:rPr lang="en-US" altLang="zh-CN" dirty="0"/>
              <a:t>GAN</a:t>
            </a:r>
            <a:r>
              <a:rPr lang="zh-CN" altLang="en-US" dirty="0"/>
              <a:t>应用于</a:t>
            </a:r>
            <a:r>
              <a:rPr lang="en-US" altLang="zh-CN" dirty="0"/>
              <a:t>NLP</a:t>
            </a:r>
            <a:r>
              <a:rPr lang="zh-CN" altLang="en-US" dirty="0" smtClean="0"/>
              <a:t>中</a:t>
            </a:r>
            <a:endParaRPr lang="zh-CN" altLang="en-US" dirty="0"/>
          </a:p>
        </p:txBody>
      </p:sp>
      <p:pic>
        <p:nvPicPr>
          <p:cNvPr id="7" name="Picture 2" descr="preview"/>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84933" y="2992582"/>
            <a:ext cx="5588708" cy="2256311"/>
          </a:xfrm>
          <a:prstGeom prst="rect">
            <a:avLst/>
          </a:prstGeom>
          <a:noFill/>
          <a:extLst>
            <a:ext uri="{909E8E84-426E-40DD-AFC4-6F175D3DCCD1}">
              <a14:hiddenFill xmlns:a14="http://schemas.microsoft.com/office/drawing/2010/main">
                <a:solidFill>
                  <a:srgbClr val="FFFFFF"/>
                </a:solidFill>
              </a14:hiddenFill>
            </a:ext>
          </a:extLst>
        </p:spPr>
      </p:pic>
      <p:sp>
        <p:nvSpPr>
          <p:cNvPr id="9" name="内容占位符 8"/>
          <p:cNvSpPr>
            <a:spLocks noGrp="1"/>
          </p:cNvSpPr>
          <p:nvPr>
            <p:ph sz="half" idx="2"/>
          </p:nvPr>
        </p:nvSpPr>
        <p:spPr/>
        <p:txBody>
          <a:bodyPr>
            <a:normAutofit lnSpcReduction="10000"/>
          </a:bodyPr>
          <a:lstStyle/>
          <a:p>
            <a:r>
              <a:rPr lang="en-US" altLang="zh-CN" dirty="0"/>
              <a:t>(a) </a:t>
            </a:r>
            <a:r>
              <a:rPr lang="zh-CN" altLang="en-US" dirty="0"/>
              <a:t>其中左图为</a:t>
            </a:r>
            <a:r>
              <a:rPr lang="en-US" altLang="zh-CN" dirty="0"/>
              <a:t>GAN</a:t>
            </a:r>
            <a:r>
              <a:rPr lang="zh-CN" altLang="en-US" dirty="0"/>
              <a:t>网络训练的步骤</a:t>
            </a:r>
            <a:r>
              <a:rPr lang="en-US" altLang="zh-CN" dirty="0"/>
              <a:t>1</a:t>
            </a:r>
            <a:r>
              <a:rPr lang="zh-CN" altLang="en-US" dirty="0"/>
              <a:t>，判别器</a:t>
            </a:r>
            <a:r>
              <a:rPr lang="en-US" altLang="zh-CN" dirty="0"/>
              <a:t>D</a:t>
            </a:r>
            <a:r>
              <a:rPr lang="zh-CN" altLang="en-US" dirty="0"/>
              <a:t>主要用来区分真实样本和伪造样本，这里的判别器</a:t>
            </a:r>
            <a:r>
              <a:rPr lang="en-US" altLang="zh-CN" dirty="0"/>
              <a:t>D</a:t>
            </a:r>
            <a:r>
              <a:rPr lang="zh-CN" altLang="en-US" dirty="0"/>
              <a:t>是用</a:t>
            </a:r>
            <a:r>
              <a:rPr lang="en-US" altLang="zh-CN" dirty="0"/>
              <a:t>CNN</a:t>
            </a:r>
            <a:r>
              <a:rPr lang="zh-CN" altLang="en-US" dirty="0"/>
              <a:t>来实现的。</a:t>
            </a:r>
          </a:p>
          <a:p>
            <a:r>
              <a:rPr lang="en-US" altLang="zh-CN" dirty="0"/>
              <a:t>(b) </a:t>
            </a:r>
            <a:r>
              <a:rPr lang="zh-CN" altLang="en-US" dirty="0"/>
              <a:t>右图为</a:t>
            </a:r>
            <a:r>
              <a:rPr lang="en-US" altLang="zh-CN" dirty="0"/>
              <a:t>GAN</a:t>
            </a:r>
            <a:r>
              <a:rPr lang="zh-CN" altLang="en-US" dirty="0"/>
              <a:t>网络训练的步骤</a:t>
            </a:r>
            <a:r>
              <a:rPr lang="en-US" altLang="zh-CN" dirty="0"/>
              <a:t>2</a:t>
            </a:r>
            <a:r>
              <a:rPr lang="zh-CN" altLang="en-US" dirty="0"/>
              <a:t>， 根据判别器</a:t>
            </a:r>
            <a:r>
              <a:rPr lang="en-US" altLang="zh-CN" dirty="0"/>
              <a:t>D</a:t>
            </a:r>
            <a:r>
              <a:rPr lang="zh-CN" altLang="en-US" dirty="0"/>
              <a:t>回传的判别概率回传给生成器</a:t>
            </a:r>
            <a:r>
              <a:rPr lang="en-US" altLang="zh-CN" dirty="0"/>
              <a:t>G</a:t>
            </a:r>
            <a:r>
              <a:rPr lang="zh-CN" altLang="en-US" dirty="0"/>
              <a:t>，通过增强学习的方法来更新生成器</a:t>
            </a:r>
            <a:r>
              <a:rPr lang="en-US" altLang="zh-CN" dirty="0"/>
              <a:t>G</a:t>
            </a:r>
            <a:r>
              <a:rPr lang="zh-CN" altLang="en-US" dirty="0"/>
              <a:t>，这里的的生成器</a:t>
            </a:r>
            <a:r>
              <a:rPr lang="en-US" altLang="zh-CN" dirty="0"/>
              <a:t>G</a:t>
            </a:r>
            <a:r>
              <a:rPr lang="zh-CN" altLang="en-US" dirty="0"/>
              <a:t>是用</a:t>
            </a:r>
            <a:r>
              <a:rPr lang="en-US" altLang="zh-CN" dirty="0"/>
              <a:t>LSTM</a:t>
            </a:r>
            <a:r>
              <a:rPr lang="zh-CN" altLang="en-US" dirty="0"/>
              <a:t>来实现的</a:t>
            </a:r>
            <a:r>
              <a:rPr lang="en-US" altLang="zh-CN" dirty="0" smtClean="0"/>
              <a:t>.</a:t>
            </a:r>
            <a:r>
              <a:rPr lang="zh-CN" altLang="en-US" dirty="0"/>
              <a:t> </a:t>
            </a:r>
            <a:r>
              <a:rPr lang="en-US" altLang="zh-CN" dirty="0"/>
              <a:t>G</a:t>
            </a:r>
            <a:r>
              <a:rPr lang="zh-CN" altLang="en-US" dirty="0"/>
              <a:t>网络的更新策略是增强学习</a:t>
            </a:r>
            <a:endParaRPr lang="en-US" altLang="zh-CN" dirty="0"/>
          </a:p>
          <a:p>
            <a:endParaRPr lang="zh-CN" altLang="en-US" dirty="0"/>
          </a:p>
        </p:txBody>
      </p:sp>
    </p:spTree>
    <p:extLst>
      <p:ext uri="{BB962C8B-B14F-4D97-AF65-F5344CB8AC3E}">
        <p14:creationId xmlns:p14="http://schemas.microsoft.com/office/powerpoint/2010/main" val="27923743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将</a:t>
            </a:r>
            <a:r>
              <a:rPr lang="en-US" altLang="zh-CN" dirty="0"/>
              <a:t>GAN</a:t>
            </a:r>
            <a:r>
              <a:rPr lang="zh-CN" altLang="en-US" dirty="0"/>
              <a:t>应用于</a:t>
            </a:r>
            <a:r>
              <a:rPr lang="en-US" altLang="zh-CN" dirty="0"/>
              <a:t>NLP</a:t>
            </a:r>
            <a:r>
              <a:rPr lang="zh-CN" altLang="en-US" dirty="0"/>
              <a:t>中</a:t>
            </a:r>
          </a:p>
        </p:txBody>
      </p:sp>
      <p:sp>
        <p:nvSpPr>
          <p:cNvPr id="3" name="内容占位符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zh-CN" altLang="zh-CN" b="1" dirty="0" smtClean="0">
                <a:solidFill>
                  <a:srgbClr val="333333"/>
                </a:solidFill>
                <a:latin typeface="Arial" panose="020B0604020202020204" pitchFamily="34" charset="0"/>
                <a:ea typeface="-apple-system"/>
              </a:rPr>
              <a:t> </a:t>
            </a:r>
            <a:r>
              <a:rPr lang="zh-CN" altLang="zh-CN" b="1" dirty="0">
                <a:solidFill>
                  <a:srgbClr val="333333"/>
                </a:solidFill>
                <a:latin typeface="Arial" panose="020B0604020202020204" pitchFamily="34" charset="0"/>
                <a:ea typeface="-apple-system"/>
              </a:rPr>
              <a:t>Adversarial Learning for Neural Dialogue Generation</a:t>
            </a:r>
            <a:endParaRPr lang="zh-CN" altLang="zh-CN" dirty="0">
              <a:latin typeface="Arial" panose="020B0604020202020204" pitchFamily="34" charset="0"/>
            </a:endParaRPr>
          </a:p>
          <a:p>
            <a:pPr marL="0" lvl="0" indent="0" eaLnBrk="0" fontAlgn="base" hangingPunct="0">
              <a:lnSpc>
                <a:spcPct val="100000"/>
              </a:lnSpc>
              <a:spcBef>
                <a:spcPct val="0"/>
              </a:spcBef>
              <a:spcAft>
                <a:spcPct val="0"/>
              </a:spcAft>
            </a:pPr>
            <a:r>
              <a:rPr lang="zh-CN" altLang="zh-CN" dirty="0">
                <a:solidFill>
                  <a:srgbClr val="333333"/>
                </a:solidFill>
                <a:latin typeface="Arial" panose="020B0604020202020204" pitchFamily="34" charset="0"/>
                <a:ea typeface="-apple-system"/>
              </a:rPr>
              <a:t>这篇论文是2017年1月26号上传到arxiv上的，</a:t>
            </a:r>
            <a:r>
              <a:rPr lang="zh-CN" altLang="zh-CN" dirty="0">
                <a:solidFill>
                  <a:srgbClr val="FF0000"/>
                </a:solidFill>
                <a:latin typeface="Arial" panose="020B0604020202020204" pitchFamily="34" charset="0"/>
                <a:ea typeface="-apple-system"/>
              </a:rPr>
              <a:t>属于最新的GAN用于NLP的论文</a:t>
            </a:r>
            <a:r>
              <a:rPr lang="zh-CN" altLang="zh-CN" dirty="0">
                <a:solidFill>
                  <a:srgbClr val="333333"/>
                </a:solidFill>
                <a:latin typeface="Arial" panose="020B0604020202020204" pitchFamily="34" charset="0"/>
                <a:ea typeface="-apple-system"/>
              </a:rPr>
              <a:t>。文中主要用</a:t>
            </a:r>
            <a:r>
              <a:rPr lang="zh-CN" altLang="zh-CN" dirty="0">
                <a:solidFill>
                  <a:srgbClr val="FF0000"/>
                </a:solidFill>
                <a:latin typeface="Arial" panose="020B0604020202020204" pitchFamily="34" charset="0"/>
                <a:ea typeface="-apple-system"/>
              </a:rPr>
              <a:t>对抗性训练 (adversarial training) 方法</a:t>
            </a:r>
            <a:r>
              <a:rPr lang="zh-CN" altLang="zh-CN" dirty="0">
                <a:solidFill>
                  <a:srgbClr val="333333"/>
                </a:solidFill>
                <a:latin typeface="Arial" panose="020B0604020202020204" pitchFamily="34" charset="0"/>
                <a:ea typeface="-apple-system"/>
              </a:rPr>
              <a:t>来进行开放式对话生成 (open-domain dialogue generation)</a:t>
            </a:r>
            <a:r>
              <a:rPr lang="zh-CN" altLang="zh-CN" dirty="0" smtClean="0">
                <a:solidFill>
                  <a:srgbClr val="333333"/>
                </a:solidFill>
                <a:latin typeface="Arial" panose="020B0604020202020204" pitchFamily="34" charset="0"/>
                <a:ea typeface="-apple-system"/>
              </a:rPr>
              <a:t>。</a:t>
            </a:r>
            <a:endParaRPr lang="en-US" altLang="zh-CN" dirty="0" smtClean="0">
              <a:solidFill>
                <a:srgbClr val="333333"/>
              </a:solidFill>
              <a:latin typeface="Arial" panose="020B0604020202020204" pitchFamily="34" charset="0"/>
              <a:ea typeface="-apple-system"/>
            </a:endParaRPr>
          </a:p>
          <a:p>
            <a:pPr marL="0" lvl="0" indent="0" eaLnBrk="0" fontAlgn="base" hangingPunct="0">
              <a:lnSpc>
                <a:spcPct val="100000"/>
              </a:lnSpc>
              <a:spcBef>
                <a:spcPct val="0"/>
              </a:spcBef>
              <a:spcAft>
                <a:spcPct val="0"/>
              </a:spcAft>
            </a:pPr>
            <a:r>
              <a:rPr lang="zh-CN" altLang="zh-CN" dirty="0" smtClean="0">
                <a:solidFill>
                  <a:srgbClr val="333333"/>
                </a:solidFill>
                <a:latin typeface="Arial" panose="020B0604020202020204" pitchFamily="34" charset="0"/>
                <a:ea typeface="-apple-system"/>
              </a:rPr>
              <a:t>文</a:t>
            </a:r>
            <a:r>
              <a:rPr lang="zh-CN" altLang="zh-CN" dirty="0">
                <a:solidFill>
                  <a:srgbClr val="333333"/>
                </a:solidFill>
                <a:latin typeface="Arial" panose="020B0604020202020204" pitchFamily="34" charset="0"/>
                <a:ea typeface="-apple-system"/>
              </a:rPr>
              <a:t>中把这项任务作为强化学习(RL)问题，联合训练生成器和判别器。和SeqGAN一样，本文也是使用判别器D的结果作为RL的reward部分，这个reward用来奖励生成器G，推动生成器G产生的对话类似人类对话</a:t>
            </a:r>
            <a:r>
              <a:rPr lang="zh-CN" altLang="zh-CN" dirty="0" smtClean="0">
                <a:solidFill>
                  <a:srgbClr val="333333"/>
                </a:solidFill>
                <a:latin typeface="Arial" panose="020B0604020202020204" pitchFamily="34" charset="0"/>
                <a:ea typeface="-apple-system"/>
              </a:rPr>
              <a:t>。</a:t>
            </a:r>
            <a:endParaRPr lang="zh-CN" altLang="zh-CN" dirty="0">
              <a:solidFill>
                <a:srgbClr val="333333"/>
              </a:solidFill>
              <a:latin typeface="Arial" panose="020B0604020202020204" pitchFamily="34" charset="0"/>
              <a:ea typeface="-apple-system"/>
            </a:endParaRPr>
          </a:p>
        </p:txBody>
      </p:sp>
      <p:sp>
        <p:nvSpPr>
          <p:cNvPr id="4" name="Rectangle 1"/>
          <p:cNvSpPr>
            <a:spLocks noChangeArrowheads="1"/>
          </p:cNvSpPr>
          <p:nvPr/>
        </p:nvSpPr>
        <p:spPr bwMode="auto">
          <a:xfrm>
            <a:off x="0" y="-44510"/>
            <a:ext cx="65" cy="546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rgbClr val="333333"/>
              </a:solidFill>
              <a:effectLst/>
              <a:latin typeface="Arial" panose="020B0604020202020204" pitchFamily="34" charset="0"/>
              <a:ea typeface="-apple-system"/>
            </a:endParaRPr>
          </a:p>
        </p:txBody>
      </p:sp>
    </p:spTree>
    <p:extLst>
      <p:ext uri="{BB962C8B-B14F-4D97-AF65-F5344CB8AC3E}">
        <p14:creationId xmlns:p14="http://schemas.microsoft.com/office/powerpoint/2010/main" val="446722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333333"/>
                </a:solidFill>
                <a:latin typeface="Arial" panose="020B0604020202020204" pitchFamily="34" charset="0"/>
                <a:ea typeface="-apple-system"/>
              </a:rPr>
              <a:t>部分实验结果</a:t>
            </a:r>
            <a:endParaRPr lang="zh-CN" altLang="en-US" dirty="0"/>
          </a:p>
        </p:txBody>
      </p:sp>
      <p:pic>
        <p:nvPicPr>
          <p:cNvPr id="4" name="Picture 2" descr="https://pic2.zhimg.com/v2-0274a19081c08ee3868bc2ca55964899_b.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51906" y="1819821"/>
            <a:ext cx="7908471" cy="3769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488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dirty="0" smtClean="0"/>
              <a:t>大量</a:t>
            </a:r>
            <a:r>
              <a:rPr lang="zh-CN" altLang="en-US" dirty="0"/>
              <a:t>数据加上有监督学习就做的比无监督好</a:t>
            </a:r>
            <a:endParaRPr lang="en-US" altLang="zh-CN" dirty="0"/>
          </a:p>
          <a:p>
            <a:r>
              <a:rPr lang="zh-CN" altLang="en-US" dirty="0"/>
              <a:t>对于</a:t>
            </a:r>
            <a:r>
              <a:rPr lang="zh-CN" altLang="en-US" dirty="0">
                <a:solidFill>
                  <a:srgbClr val="FF0000"/>
                </a:solidFill>
              </a:rPr>
              <a:t>半监督学习</a:t>
            </a:r>
            <a:r>
              <a:rPr lang="zh-CN" altLang="en-US" dirty="0"/>
              <a:t>，其训练数据的一部分是有标签的，另一部分没有标签，而没标签数据的数量常常极大于有标签数据数量（这也是符合现实情况的）。隐藏在半监督学习下的基本规律在于：数据的分布必然不是完全随机的，通过一些有标签数据的局部特征，以及更多没标签数据的整体分布，就可以得到可以接受甚至是非常好的分类结果。</a:t>
            </a:r>
          </a:p>
          <a:p>
            <a:r>
              <a:rPr lang="en-US" altLang="zh-CN" dirty="0" smtClean="0"/>
              <a:t>NLP</a:t>
            </a:r>
            <a:r>
              <a:rPr lang="zh-CN" altLang="en-US" dirty="0" smtClean="0"/>
              <a:t>是未来</a:t>
            </a:r>
            <a:r>
              <a:rPr lang="zh-CN" altLang="en-US" dirty="0" smtClean="0"/>
              <a:t>发展的一个前沿领域和关键问题</a:t>
            </a:r>
            <a:endParaRPr lang="en-US" altLang="zh-CN" dirty="0" smtClean="0"/>
          </a:p>
          <a:p>
            <a:r>
              <a:rPr lang="zh-CN" altLang="en-US" dirty="0" smtClean="0"/>
              <a:t>计算机与视觉有所不同，具有情感抽象，但两者也需相结</a:t>
            </a:r>
            <a:endParaRPr lang="en-US" altLang="zh-CN" dirty="0" smtClean="0"/>
          </a:p>
        </p:txBody>
      </p:sp>
    </p:spTree>
    <p:extLst>
      <p:ext uri="{BB962C8B-B14F-4D97-AF65-F5344CB8AC3E}">
        <p14:creationId xmlns:p14="http://schemas.microsoft.com/office/powerpoint/2010/main" val="38638441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无监督学习</a:t>
            </a:r>
            <a:r>
              <a:rPr lang="zh-CN" altLang="zh-CN" dirty="0" smtClean="0"/>
              <a:t>及其</a:t>
            </a:r>
            <a:r>
              <a:rPr lang="zh-CN" altLang="zh-CN" dirty="0"/>
              <a:t>主要研究</a:t>
            </a:r>
            <a:r>
              <a:rPr lang="zh-CN" altLang="zh-CN" dirty="0" smtClean="0"/>
              <a:t>进展</a:t>
            </a:r>
            <a:endParaRPr lang="zh-CN" altLang="en-US" dirty="0"/>
          </a:p>
        </p:txBody>
      </p:sp>
      <p:sp>
        <p:nvSpPr>
          <p:cNvPr id="3" name="内容占位符 2"/>
          <p:cNvSpPr>
            <a:spLocks noGrp="1"/>
          </p:cNvSpPr>
          <p:nvPr>
            <p:ph idx="1"/>
          </p:nvPr>
        </p:nvSpPr>
        <p:spPr/>
        <p:txBody>
          <a:bodyPr/>
          <a:lstStyle/>
          <a:p>
            <a:r>
              <a:rPr lang="en-US" altLang="zh-CN" u="sng" dirty="0">
                <a:hlinkClick r:id="rId2"/>
              </a:rPr>
              <a:t>Navigating the unsupervised learning landscape</a:t>
            </a:r>
            <a:r>
              <a:rPr lang="en-US" altLang="zh-CN" dirty="0"/>
              <a:t> </a:t>
            </a:r>
            <a:endParaRPr lang="en-US" altLang="zh-CN" dirty="0" smtClean="0"/>
          </a:p>
          <a:p>
            <a:r>
              <a:rPr lang="zh-CN" altLang="zh-CN" dirty="0"/>
              <a:t>作者：</a:t>
            </a:r>
            <a:r>
              <a:rPr lang="en-US" altLang="zh-CN" u="sng" dirty="0">
                <a:hlinkClick r:id="rId3"/>
              </a:rPr>
              <a:t>Eugenio </a:t>
            </a:r>
            <a:r>
              <a:rPr lang="en-US" altLang="zh-CN" u="sng" dirty="0" err="1">
                <a:hlinkClick r:id="rId3"/>
              </a:rPr>
              <a:t>Culurciello</a:t>
            </a:r>
            <a:r>
              <a:rPr lang="zh-CN" altLang="zh-CN" dirty="0"/>
              <a:t>，普渡大学副教授</a:t>
            </a:r>
            <a:r>
              <a:rPr lang="en-US" altLang="zh-CN" dirty="0"/>
              <a:t>&amp;</a:t>
            </a:r>
            <a:r>
              <a:rPr lang="en-US" altLang="zh-CN" u="sng" dirty="0" err="1">
                <a:hlinkClick r:id="rId4"/>
              </a:rPr>
              <a:t>Teradeep</a:t>
            </a:r>
            <a:r>
              <a:rPr lang="zh-CN" altLang="zh-CN" dirty="0" smtClean="0"/>
              <a:t>创办人</a:t>
            </a:r>
            <a:endParaRPr lang="en-US" altLang="zh-CN" dirty="0" smtClean="0"/>
          </a:p>
          <a:p>
            <a:endParaRPr lang="en-US" altLang="zh-CN" dirty="0"/>
          </a:p>
          <a:p>
            <a:r>
              <a:rPr lang="en-US" altLang="zh-CN" dirty="0">
                <a:hlinkClick r:id="rId5"/>
              </a:rPr>
              <a:t>http://</a:t>
            </a:r>
            <a:r>
              <a:rPr lang="en-US" altLang="zh-CN" dirty="0" smtClean="0">
                <a:hlinkClick r:id="rId5"/>
              </a:rPr>
              <a:t>www.csdn.net/article/2015-02-28/2824061</a:t>
            </a:r>
            <a:endParaRPr lang="en-US" altLang="zh-CN" dirty="0" smtClean="0"/>
          </a:p>
          <a:p>
            <a:r>
              <a:rPr lang="zh-CN" altLang="en-US" dirty="0"/>
              <a:t>未来要看无监督学习、</a:t>
            </a:r>
            <a:r>
              <a:rPr lang="zh-CN" altLang="en-US" dirty="0" smtClean="0"/>
              <a:t>自然语言处理</a:t>
            </a:r>
            <a:r>
              <a:rPr lang="en-US" altLang="zh-CN" dirty="0"/>
              <a:t> </a:t>
            </a:r>
            <a:br>
              <a:rPr lang="en-US" altLang="zh-CN" dirty="0"/>
            </a:br>
            <a:endParaRPr lang="en-US" altLang="zh-CN" dirty="0" smtClean="0"/>
          </a:p>
          <a:p>
            <a:endParaRPr lang="zh-CN" altLang="en-US" dirty="0"/>
          </a:p>
        </p:txBody>
      </p:sp>
    </p:spTree>
    <p:extLst>
      <p:ext uri="{BB962C8B-B14F-4D97-AF65-F5344CB8AC3E}">
        <p14:creationId xmlns:p14="http://schemas.microsoft.com/office/powerpoint/2010/main" val="694259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NLP</a:t>
            </a:r>
            <a:r>
              <a:rPr lang="zh-CN" altLang="en-US" dirty="0" smtClean="0"/>
              <a:t>资源整理</a:t>
            </a:r>
            <a:endParaRPr lang="zh-CN" altLang="en-US" dirty="0"/>
          </a:p>
        </p:txBody>
      </p:sp>
      <p:sp>
        <p:nvSpPr>
          <p:cNvPr id="3" name="内容占位符 2"/>
          <p:cNvSpPr>
            <a:spLocks noGrp="1"/>
          </p:cNvSpPr>
          <p:nvPr>
            <p:ph idx="1"/>
          </p:nvPr>
        </p:nvSpPr>
        <p:spPr>
          <a:xfrm>
            <a:off x="838200" y="1448790"/>
            <a:ext cx="10515600" cy="4728173"/>
          </a:xfrm>
        </p:spPr>
        <p:txBody>
          <a:bodyPr>
            <a:normAutofit lnSpcReduction="10000"/>
          </a:bodyPr>
          <a:lstStyle/>
          <a:p>
            <a:r>
              <a:rPr lang="en-US" altLang="zh-CN" dirty="0" err="1" smtClean="0"/>
              <a:t>PaperWeekly</a:t>
            </a:r>
            <a:r>
              <a:rPr lang="en-US" altLang="zh-CN" dirty="0" smtClean="0"/>
              <a:t>  </a:t>
            </a:r>
          </a:p>
          <a:p>
            <a:r>
              <a:rPr lang="en-US" altLang="zh-CN" dirty="0" err="1" smtClean="0"/>
              <a:t>PaperWeekly</a:t>
            </a:r>
            <a:r>
              <a:rPr lang="zh-CN" altLang="en-US" dirty="0"/>
              <a:t>是一个分享知识和交流学问的民间组织，关注的领域是</a:t>
            </a:r>
            <a:r>
              <a:rPr lang="en-US" altLang="zh-CN" dirty="0"/>
              <a:t>NLP</a:t>
            </a:r>
            <a:r>
              <a:rPr lang="zh-CN" altLang="en-US" dirty="0"/>
              <a:t>的各个</a:t>
            </a:r>
            <a:r>
              <a:rPr lang="zh-CN" altLang="en-US" dirty="0" smtClean="0"/>
              <a:t>方向</a:t>
            </a:r>
            <a:endParaRPr lang="en-US" altLang="zh-CN" dirty="0"/>
          </a:p>
          <a:p>
            <a:endParaRPr lang="en-US" altLang="zh-CN" b="1" dirty="0" smtClean="0"/>
          </a:p>
          <a:p>
            <a:r>
              <a:rPr lang="zh-CN" altLang="en-US" b="1" dirty="0" smtClean="0"/>
              <a:t>初学者</a:t>
            </a:r>
            <a:r>
              <a:rPr lang="zh-CN" altLang="en-US" b="1" dirty="0"/>
              <a:t>如何查阅自然语言处理学术</a:t>
            </a:r>
            <a:r>
              <a:rPr lang="zh-CN" altLang="en-US" b="1" dirty="0" smtClean="0"/>
              <a:t>资料</a:t>
            </a:r>
            <a:endParaRPr lang="en-US" altLang="zh-CN" dirty="0" smtClean="0"/>
          </a:p>
          <a:p>
            <a:r>
              <a:rPr lang="en-US" altLang="zh-CN" dirty="0" smtClean="0">
                <a:hlinkClick r:id="rId2"/>
              </a:rPr>
              <a:t>https</a:t>
            </a:r>
            <a:r>
              <a:rPr lang="en-US" altLang="zh-CN" dirty="0">
                <a:hlinkClick r:id="rId2"/>
              </a:rPr>
              <a:t>://</a:t>
            </a:r>
            <a:r>
              <a:rPr lang="en-US" altLang="zh-CN" dirty="0" smtClean="0">
                <a:hlinkClick r:id="rId2"/>
              </a:rPr>
              <a:t>zhuanlan.zhihu.com/p/23636267</a:t>
            </a:r>
            <a:endParaRPr lang="en-US" altLang="zh-CN" dirty="0"/>
          </a:p>
          <a:p>
            <a:endParaRPr lang="en-US" altLang="zh-CN" dirty="0" smtClean="0"/>
          </a:p>
          <a:p>
            <a:r>
              <a:rPr lang="en-US" altLang="zh-CN" dirty="0" smtClean="0"/>
              <a:t>52NLP</a:t>
            </a:r>
          </a:p>
          <a:p>
            <a:endParaRPr lang="en-US" altLang="zh-CN" dirty="0"/>
          </a:p>
          <a:p>
            <a:r>
              <a:rPr lang="zh-CN" altLang="en-US" b="1" dirty="0"/>
              <a:t>斯坦福大学自然语言处理公开课</a:t>
            </a:r>
          </a:p>
          <a:p>
            <a:endParaRPr lang="zh-CN" altLang="en-US" dirty="0"/>
          </a:p>
        </p:txBody>
      </p:sp>
    </p:spTree>
    <p:extLst>
      <p:ext uri="{BB962C8B-B14F-4D97-AF65-F5344CB8AC3E}">
        <p14:creationId xmlns:p14="http://schemas.microsoft.com/office/powerpoint/2010/main" val="786939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语义分析</a:t>
            </a:r>
            <a:endParaRPr lang="zh-CN" altLang="en-US" dirty="0"/>
          </a:p>
        </p:txBody>
      </p:sp>
      <p:sp>
        <p:nvSpPr>
          <p:cNvPr id="3" name="内容占位符 2"/>
          <p:cNvSpPr>
            <a:spLocks noGrp="1"/>
          </p:cNvSpPr>
          <p:nvPr>
            <p:ph idx="1"/>
          </p:nvPr>
        </p:nvSpPr>
        <p:spPr/>
        <p:txBody>
          <a:bodyPr/>
          <a:lstStyle/>
          <a:p>
            <a:r>
              <a:rPr lang="en-US" altLang="zh-CN" dirty="0" err="1"/>
              <a:t>wikipedia</a:t>
            </a:r>
            <a:r>
              <a:rPr lang="zh-CN" altLang="en-US" dirty="0"/>
              <a:t>上的解释</a:t>
            </a:r>
            <a:r>
              <a:rPr lang="zh-CN" altLang="en-US" dirty="0" smtClean="0"/>
              <a:t>：</a:t>
            </a:r>
            <a:endParaRPr lang="en-US" altLang="zh-CN" dirty="0" smtClean="0"/>
          </a:p>
          <a:p>
            <a:r>
              <a:rPr lang="en-US" altLang="zh-CN" dirty="0" smtClean="0"/>
              <a:t>In </a:t>
            </a:r>
            <a:r>
              <a:rPr lang="en-US" altLang="zh-CN" dirty="0"/>
              <a:t>machine learning, semantic analysis of a corpus is the task of building structures that approximate concepts from a large set of documents(or </a:t>
            </a:r>
            <a:r>
              <a:rPr lang="en-US" altLang="zh-CN" dirty="0" smtClean="0"/>
              <a:t>images</a:t>
            </a:r>
            <a:r>
              <a:rPr lang="zh-CN" altLang="en-US" dirty="0" smtClean="0"/>
              <a:t>）</a:t>
            </a:r>
            <a:endParaRPr lang="en-US" altLang="zh-CN" dirty="0" smtClean="0"/>
          </a:p>
          <a:p>
            <a:endParaRPr lang="en-US" altLang="zh-CN" dirty="0"/>
          </a:p>
          <a:p>
            <a:r>
              <a:rPr lang="en-US" altLang="zh-CN" dirty="0"/>
              <a:t>Computational Linguistics</a:t>
            </a:r>
            <a:r>
              <a:rPr lang="zh-CN" altLang="en-US" dirty="0"/>
              <a:t>里的</a:t>
            </a:r>
            <a:r>
              <a:rPr lang="en-US" altLang="zh-CN" dirty="0"/>
              <a:t>Semantics</a:t>
            </a:r>
            <a:r>
              <a:rPr lang="zh-CN" altLang="en-US" dirty="0"/>
              <a:t>是继承自语言学的概念。</a:t>
            </a:r>
          </a:p>
          <a:p>
            <a:endParaRPr lang="en-US" altLang="zh-CN" dirty="0" smtClean="0"/>
          </a:p>
          <a:p>
            <a:endParaRPr lang="en-US" altLang="zh-CN" dirty="0" smtClean="0">
              <a:hlinkClick r:id="rId2"/>
            </a:endParaRPr>
          </a:p>
        </p:txBody>
      </p:sp>
    </p:spTree>
    <p:extLst>
      <p:ext uri="{BB962C8B-B14F-4D97-AF65-F5344CB8AC3E}">
        <p14:creationId xmlns:p14="http://schemas.microsoft.com/office/powerpoint/2010/main" val="1160005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语义分析</a:t>
            </a:r>
          </a:p>
        </p:txBody>
      </p:sp>
      <p:sp>
        <p:nvSpPr>
          <p:cNvPr id="3" name="内容占位符 2"/>
          <p:cNvSpPr>
            <a:spLocks noGrp="1"/>
          </p:cNvSpPr>
          <p:nvPr>
            <p:ph idx="1"/>
          </p:nvPr>
        </p:nvSpPr>
        <p:spPr/>
        <p:txBody>
          <a:bodyPr/>
          <a:lstStyle/>
          <a:p>
            <a:r>
              <a:rPr lang="zh-CN" altLang="en-US" dirty="0" smtClean="0"/>
              <a:t>比如</a:t>
            </a:r>
            <a:r>
              <a:rPr lang="zh-CN" altLang="en-US" dirty="0"/>
              <a:t>你说，树。这只是一个符号而已。假如你知道了这个符号指的是那种高的长叶子的长在土里的那个东西（我这个描述弱爆了。。。），那么这些你想到的东西就可以算作‘树’这个符号的‘语义’。而如果你在说话</a:t>
            </a:r>
            <a:r>
              <a:rPr lang="en-US" altLang="zh-CN" dirty="0"/>
              <a:t>/</a:t>
            </a:r>
            <a:r>
              <a:rPr lang="zh-CN" altLang="en-US" dirty="0"/>
              <a:t>写文章</a:t>
            </a:r>
            <a:r>
              <a:rPr lang="en-US" altLang="zh-CN" dirty="0"/>
              <a:t>/etc. </a:t>
            </a:r>
            <a:r>
              <a:rPr lang="zh-CN" altLang="en-US" dirty="0"/>
              <a:t>里用到了‘树’，很可能你指的是一颗特定的树，相当于一个实体（类似</a:t>
            </a:r>
            <a:r>
              <a:rPr lang="en-US" altLang="zh-CN" dirty="0"/>
              <a:t>OO</a:t>
            </a:r>
            <a:r>
              <a:rPr lang="zh-CN" altLang="en-US" dirty="0"/>
              <a:t>里的一个</a:t>
            </a:r>
            <a:r>
              <a:rPr lang="en-US" altLang="zh-CN" dirty="0"/>
              <a:t>Object/Instance</a:t>
            </a:r>
            <a:r>
              <a:rPr lang="zh-CN" altLang="en-US" dirty="0"/>
              <a:t>），而这一个特殊的实体很可能有一些更独特的属性。</a:t>
            </a:r>
          </a:p>
          <a:p>
            <a:endParaRPr lang="zh-CN" altLang="en-US" dirty="0"/>
          </a:p>
        </p:txBody>
      </p:sp>
    </p:spTree>
    <p:extLst>
      <p:ext uri="{BB962C8B-B14F-4D97-AF65-F5344CB8AC3E}">
        <p14:creationId xmlns:p14="http://schemas.microsoft.com/office/powerpoint/2010/main" val="3592648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838200" y="1825625"/>
            <a:ext cx="10515600" cy="5121440"/>
          </a:xfrm>
        </p:spPr>
        <p:txBody>
          <a:bodyPr>
            <a:normAutofit lnSpcReduction="10000"/>
          </a:bodyPr>
          <a:lstStyle/>
          <a:p>
            <a:r>
              <a:rPr lang="en-US" altLang="zh-CN" dirty="0"/>
              <a:t>Computational Linguistics</a:t>
            </a:r>
            <a:r>
              <a:rPr lang="zh-CN" altLang="en-US" dirty="0"/>
              <a:t>里的</a:t>
            </a:r>
            <a:r>
              <a:rPr lang="en-US" altLang="zh-CN" dirty="0"/>
              <a:t>Semantics</a:t>
            </a:r>
            <a:r>
              <a:rPr lang="zh-CN" altLang="en-US" dirty="0"/>
              <a:t>是继承自语言学的概念</a:t>
            </a:r>
            <a:r>
              <a:rPr lang="zh-CN" altLang="en-US" dirty="0" smtClean="0"/>
              <a:t>。</a:t>
            </a:r>
            <a:endParaRPr lang="en-US" altLang="zh-CN" dirty="0" smtClean="0"/>
          </a:p>
          <a:p>
            <a:r>
              <a:rPr lang="zh-CN" altLang="en-US" dirty="0" smtClean="0"/>
              <a:t>一段</a:t>
            </a:r>
            <a:r>
              <a:rPr lang="en-US" altLang="zh-CN" dirty="0"/>
              <a:t>Natural </a:t>
            </a:r>
            <a:r>
              <a:rPr lang="en-US" altLang="zh-CN" dirty="0" smtClean="0"/>
              <a:t>Language</a:t>
            </a:r>
            <a:r>
              <a:rPr lang="zh-CN" altLang="en-US" dirty="0" smtClean="0"/>
              <a:t>提到了一</a:t>
            </a:r>
            <a:r>
              <a:rPr lang="zh-CN" altLang="en-US" dirty="0"/>
              <a:t>个词，</a:t>
            </a:r>
            <a:r>
              <a:rPr lang="en-US" altLang="zh-CN" dirty="0"/>
              <a:t>Computational Semantics</a:t>
            </a:r>
            <a:r>
              <a:rPr lang="zh-CN" altLang="en-US" dirty="0"/>
              <a:t>的目的是了解这个词儿的</a:t>
            </a:r>
            <a:r>
              <a:rPr lang="zh-CN" altLang="en-US" dirty="0">
                <a:solidFill>
                  <a:srgbClr val="FF0000"/>
                </a:solidFill>
              </a:rPr>
              <a:t>属性</a:t>
            </a:r>
            <a:r>
              <a:rPr lang="zh-CN" altLang="en-US" dirty="0"/>
              <a:t>，</a:t>
            </a:r>
            <a:r>
              <a:rPr lang="zh-CN" altLang="en-US" dirty="0">
                <a:solidFill>
                  <a:srgbClr val="FF0000"/>
                </a:solidFill>
              </a:rPr>
              <a:t>以及这个实体和其他实体（可能存在）的</a:t>
            </a:r>
            <a:r>
              <a:rPr lang="zh-CN" altLang="en-US" dirty="0" smtClean="0">
                <a:solidFill>
                  <a:srgbClr val="FF0000"/>
                </a:solidFill>
              </a:rPr>
              <a:t>关系</a:t>
            </a:r>
            <a:r>
              <a:rPr lang="zh-CN" altLang="en-US" dirty="0" smtClean="0"/>
              <a:t>等等</a:t>
            </a:r>
            <a:endParaRPr lang="en-US" altLang="zh-CN" dirty="0" smtClean="0"/>
          </a:p>
          <a:p>
            <a:r>
              <a:rPr lang="zh-CN" altLang="en-US" dirty="0" smtClean="0"/>
              <a:t>举</a:t>
            </a:r>
            <a:r>
              <a:rPr lang="zh-CN" altLang="en-US" dirty="0"/>
              <a:t>个例子，‘前面有一棵树’，</a:t>
            </a:r>
            <a:r>
              <a:rPr lang="en-US" altLang="zh-CN" dirty="0"/>
              <a:t>Syntax</a:t>
            </a:r>
            <a:r>
              <a:rPr lang="zh-CN" altLang="en-US" dirty="0"/>
              <a:t>层面上，你可以分析出‘一棵树’在这个句子里是一个</a:t>
            </a:r>
            <a:r>
              <a:rPr lang="en-US" altLang="zh-CN" dirty="0"/>
              <a:t>NP</a:t>
            </a:r>
            <a:r>
              <a:rPr lang="zh-CN" altLang="en-US" dirty="0"/>
              <a:t>，以及可以分成‘一颗’和‘树’，</a:t>
            </a:r>
            <a:r>
              <a:rPr lang="zh-CN" altLang="en-US" b="1" dirty="0"/>
              <a:t>但是</a:t>
            </a:r>
            <a:r>
              <a:rPr lang="zh-CN" altLang="en-US" dirty="0"/>
              <a:t>，它们仍旧是一些符号；到了</a:t>
            </a:r>
            <a:r>
              <a:rPr lang="en-US" altLang="zh-CN" dirty="0">
                <a:solidFill>
                  <a:srgbClr val="FF0000"/>
                </a:solidFill>
              </a:rPr>
              <a:t>Semantic</a:t>
            </a:r>
            <a:r>
              <a:rPr lang="zh-CN" altLang="en-US" dirty="0">
                <a:solidFill>
                  <a:srgbClr val="FF0000"/>
                </a:solidFill>
              </a:rPr>
              <a:t>层面</a:t>
            </a:r>
            <a:r>
              <a:rPr lang="zh-CN" altLang="en-US" dirty="0"/>
              <a:t>，假如知道了</a:t>
            </a:r>
            <a:r>
              <a:rPr lang="zh-CN" altLang="en-US" dirty="0">
                <a:solidFill>
                  <a:srgbClr val="FF0000"/>
                </a:solidFill>
              </a:rPr>
              <a:t>‘树’是什么意思</a:t>
            </a:r>
            <a:r>
              <a:rPr lang="zh-CN" altLang="en-US" dirty="0"/>
              <a:t>，那么从这句话里，</a:t>
            </a:r>
            <a:r>
              <a:rPr lang="zh-CN" altLang="en-US" dirty="0" smtClean="0"/>
              <a:t>计算机可以</a:t>
            </a:r>
            <a:r>
              <a:rPr lang="zh-CN" altLang="en-US" dirty="0"/>
              <a:t>推断出树的</a:t>
            </a:r>
            <a:r>
              <a:rPr lang="zh-CN" altLang="en-US" dirty="0">
                <a:solidFill>
                  <a:srgbClr val="FF0000"/>
                </a:solidFill>
              </a:rPr>
              <a:t>‘位置’是前面</a:t>
            </a:r>
            <a:r>
              <a:rPr lang="zh-CN" altLang="en-US" dirty="0"/>
              <a:t>，</a:t>
            </a:r>
            <a:r>
              <a:rPr lang="zh-CN" altLang="en-US" dirty="0">
                <a:solidFill>
                  <a:srgbClr val="FF0000"/>
                </a:solidFill>
              </a:rPr>
              <a:t>前面是土地（可以种树）</a:t>
            </a:r>
            <a:r>
              <a:rPr lang="zh-CN" altLang="en-US" dirty="0"/>
              <a:t>等等，你知道关于这个</a:t>
            </a:r>
            <a:r>
              <a:rPr lang="zh-CN" altLang="en-US" dirty="0">
                <a:solidFill>
                  <a:srgbClr val="FF0000"/>
                </a:solidFill>
              </a:rPr>
              <a:t>实体的属性</a:t>
            </a:r>
            <a:r>
              <a:rPr lang="en-US" altLang="zh-CN" dirty="0">
                <a:solidFill>
                  <a:srgbClr val="FF0000"/>
                </a:solidFill>
              </a:rPr>
              <a:t>/</a:t>
            </a:r>
            <a:r>
              <a:rPr lang="zh-CN" altLang="en-US" dirty="0">
                <a:solidFill>
                  <a:srgbClr val="FF0000"/>
                </a:solidFill>
              </a:rPr>
              <a:t>关系</a:t>
            </a:r>
            <a:r>
              <a:rPr lang="zh-CN" altLang="en-US" dirty="0"/>
              <a:t>越多，你能做的，能推断的东西就越</a:t>
            </a:r>
            <a:r>
              <a:rPr lang="zh-CN" altLang="en-US" dirty="0" smtClean="0"/>
              <a:t>多在</a:t>
            </a:r>
            <a:r>
              <a:rPr lang="en-US" altLang="zh-CN" dirty="0"/>
              <a:t>Semantic</a:t>
            </a:r>
            <a:r>
              <a:rPr lang="zh-CN" altLang="en-US" dirty="0"/>
              <a:t>层面之上，还可以讨论</a:t>
            </a:r>
            <a:r>
              <a:rPr lang="en-US" altLang="zh-CN" dirty="0"/>
              <a:t>Pragmatics</a:t>
            </a:r>
            <a:r>
              <a:rPr lang="zh-CN" altLang="en-US" dirty="0" smtClean="0"/>
              <a:t>，</a:t>
            </a:r>
            <a:r>
              <a:rPr lang="zh-CN" altLang="en-US" dirty="0"/>
              <a:t>就是</a:t>
            </a:r>
            <a:r>
              <a:rPr lang="zh-CN" altLang="en-US" dirty="0" smtClean="0"/>
              <a:t>一</a:t>
            </a:r>
            <a:r>
              <a:rPr lang="zh-CN" altLang="en-US" dirty="0"/>
              <a:t>个词一段话在具体语境下的语义</a:t>
            </a:r>
            <a:r>
              <a:rPr lang="zh-CN" altLang="en-US" dirty="0" smtClean="0"/>
              <a:t>。</a:t>
            </a:r>
            <a:r>
              <a:rPr lang="zh-CN" altLang="en-US" dirty="0"/>
              <a:t/>
            </a:r>
            <a:br>
              <a:rPr lang="zh-CN" altLang="en-US" dirty="0"/>
            </a:br>
            <a:endParaRPr lang="zh-CN" altLang="en-US" dirty="0"/>
          </a:p>
        </p:txBody>
      </p:sp>
    </p:spTree>
    <p:extLst>
      <p:ext uri="{BB962C8B-B14F-4D97-AF65-F5344CB8AC3E}">
        <p14:creationId xmlns:p14="http://schemas.microsoft.com/office/powerpoint/2010/main" val="3942950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NLP</a:t>
            </a:r>
            <a:r>
              <a:rPr lang="zh-CN" altLang="en-US" dirty="0" smtClean="0"/>
              <a:t>发展历程</a:t>
            </a:r>
            <a:endParaRPr lang="zh-CN" altLang="en-US" dirty="0"/>
          </a:p>
        </p:txBody>
      </p:sp>
      <p:sp>
        <p:nvSpPr>
          <p:cNvPr id="3" name="内容占位符 2"/>
          <p:cNvSpPr>
            <a:spLocks noGrp="1"/>
          </p:cNvSpPr>
          <p:nvPr>
            <p:ph idx="1"/>
          </p:nvPr>
        </p:nvSpPr>
        <p:spPr/>
        <p:txBody>
          <a:bodyPr/>
          <a:lstStyle/>
          <a:p>
            <a:r>
              <a:rPr lang="zh-CN" altLang="en-US" dirty="0">
                <a:latin typeface="+mn-ea"/>
              </a:rPr>
              <a:t>直到 </a:t>
            </a:r>
            <a:r>
              <a:rPr lang="en-US" altLang="zh-CN" dirty="0">
                <a:latin typeface="+mn-ea"/>
              </a:rPr>
              <a:t>20 </a:t>
            </a:r>
            <a:r>
              <a:rPr lang="zh-CN" altLang="en-US" dirty="0">
                <a:latin typeface="+mn-ea"/>
              </a:rPr>
              <a:t>世纪 </a:t>
            </a:r>
            <a:r>
              <a:rPr lang="en-US" altLang="zh-CN" dirty="0">
                <a:latin typeface="+mn-ea"/>
              </a:rPr>
              <a:t>70 </a:t>
            </a:r>
            <a:r>
              <a:rPr lang="zh-CN" altLang="en-US" dirty="0">
                <a:latin typeface="+mn-ea"/>
              </a:rPr>
              <a:t>年代，一些自然语言处理的先驱开始重新认识这个问题，找到了</a:t>
            </a:r>
            <a:r>
              <a:rPr lang="zh-CN" altLang="en-US" dirty="0">
                <a:solidFill>
                  <a:srgbClr val="FF0000"/>
                </a:solidFill>
                <a:latin typeface="+mn-ea"/>
              </a:rPr>
              <a:t>基于数学模型和统计的方法</a:t>
            </a:r>
            <a:r>
              <a:rPr lang="zh-CN" altLang="en-US" dirty="0">
                <a:latin typeface="+mn-ea"/>
              </a:rPr>
              <a:t>，自然语言处理进人</a:t>
            </a:r>
            <a:r>
              <a:rPr lang="zh-CN" altLang="en-US" dirty="0">
                <a:solidFill>
                  <a:srgbClr val="FF0000"/>
                </a:solidFill>
                <a:latin typeface="+mn-ea"/>
              </a:rPr>
              <a:t>第二个阶段</a:t>
            </a:r>
            <a:r>
              <a:rPr lang="zh-CN" altLang="en-US" dirty="0">
                <a:latin typeface="+mn-ea"/>
              </a:rPr>
              <a:t>。</a:t>
            </a:r>
            <a:r>
              <a:rPr lang="en-US" altLang="zh-CN" dirty="0">
                <a:latin typeface="+mn-ea"/>
              </a:rPr>
              <a:t>30 </a:t>
            </a:r>
            <a:r>
              <a:rPr lang="zh-CN" altLang="en-US" dirty="0">
                <a:latin typeface="+mn-ea"/>
              </a:rPr>
              <a:t>多年来，这个领域取得了实质性的</a:t>
            </a:r>
            <a:r>
              <a:rPr lang="zh-CN" altLang="en-US" dirty="0" smtClean="0">
                <a:latin typeface="+mn-ea"/>
              </a:rPr>
              <a:t>突破</a:t>
            </a:r>
            <a:endParaRPr lang="en-US" altLang="zh-CN" dirty="0" smtClean="0">
              <a:latin typeface="+mn-ea"/>
            </a:endParaRPr>
          </a:p>
          <a:p>
            <a:r>
              <a:rPr lang="zh-CN" altLang="en-US" dirty="0" smtClean="0">
                <a:latin typeface="+mn-ea"/>
              </a:rPr>
              <a:t>数学模型和统计方法使</a:t>
            </a:r>
            <a:r>
              <a:rPr lang="zh-CN" altLang="en-US" dirty="0">
                <a:latin typeface="+mn-ea"/>
              </a:rPr>
              <a:t>自然语言处理获得</a:t>
            </a:r>
            <a:r>
              <a:rPr lang="zh-CN" altLang="en-US" dirty="0" smtClean="0">
                <a:latin typeface="+mn-ea"/>
              </a:rPr>
              <a:t>新生</a:t>
            </a:r>
            <a:endParaRPr lang="en-US" altLang="zh-CN" dirty="0" smtClean="0">
              <a:latin typeface="+mn-ea"/>
            </a:endParaRPr>
          </a:p>
          <a:p>
            <a:r>
              <a:rPr lang="en-US" altLang="zh-CN" dirty="0" smtClean="0">
                <a:latin typeface="+mn-ea"/>
              </a:rPr>
              <a:t>90</a:t>
            </a:r>
            <a:r>
              <a:rPr lang="zh-CN" altLang="en-US" dirty="0" smtClean="0">
                <a:latin typeface="+mn-ea"/>
              </a:rPr>
              <a:t>年代后</a:t>
            </a:r>
            <a:r>
              <a:rPr lang="zh-CN" altLang="en-US" dirty="0" smtClean="0">
                <a:solidFill>
                  <a:srgbClr val="FF0000"/>
                </a:solidFill>
                <a:latin typeface="+mn-ea"/>
              </a:rPr>
              <a:t>机器学习</a:t>
            </a:r>
            <a:r>
              <a:rPr lang="zh-CN" altLang="en-US" dirty="0" smtClean="0">
                <a:latin typeface="+mn-ea"/>
              </a:rPr>
              <a:t>得以应用于</a:t>
            </a:r>
            <a:r>
              <a:rPr lang="en-US" altLang="zh-CN" dirty="0" smtClean="0">
                <a:latin typeface="+mn-ea"/>
              </a:rPr>
              <a:t>NLP</a:t>
            </a:r>
          </a:p>
          <a:p>
            <a:pPr marL="0" indent="0">
              <a:buNone/>
            </a:pPr>
            <a:endParaRPr lang="en-US" altLang="zh-CN" dirty="0" smtClean="0">
              <a:latin typeface="+mn-ea"/>
            </a:endParaRPr>
          </a:p>
          <a:p>
            <a:r>
              <a:rPr lang="zh-CN" altLang="en-US" dirty="0">
                <a:latin typeface="+mn-ea"/>
              </a:rPr>
              <a:t>发展历程详解可参考此文章</a:t>
            </a:r>
            <a:endParaRPr lang="en-US" altLang="zh-CN" dirty="0">
              <a:latin typeface="+mn-ea"/>
            </a:endParaRPr>
          </a:p>
          <a:p>
            <a:r>
              <a:rPr lang="en-US" altLang="zh-CN" dirty="0">
                <a:latin typeface="+mn-ea"/>
              </a:rPr>
              <a:t>http://www.geekpark.net/topics/215061</a:t>
            </a:r>
          </a:p>
          <a:p>
            <a:endParaRPr lang="zh-CN" altLang="en-US" dirty="0">
              <a:latin typeface="+mn-ea"/>
            </a:endParaRPr>
          </a:p>
          <a:p>
            <a:endParaRPr lang="zh-CN" altLang="en-US" dirty="0"/>
          </a:p>
        </p:txBody>
      </p:sp>
    </p:spTree>
    <p:extLst>
      <p:ext uri="{BB962C8B-B14F-4D97-AF65-F5344CB8AC3E}">
        <p14:creationId xmlns:p14="http://schemas.microsoft.com/office/powerpoint/2010/main" val="3091175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Fundamental problem of NLP</a:t>
            </a:r>
            <a:endParaRPr lang="zh-CN" altLang="en-US" dirty="0"/>
          </a:p>
        </p:txBody>
      </p:sp>
      <p:sp>
        <p:nvSpPr>
          <p:cNvPr id="3" name="内容占位符 2"/>
          <p:cNvSpPr>
            <a:spLocks noGrp="1"/>
          </p:cNvSpPr>
          <p:nvPr>
            <p:ph idx="1"/>
          </p:nvPr>
        </p:nvSpPr>
        <p:spPr>
          <a:xfrm>
            <a:off x="838200" y="1825624"/>
            <a:ext cx="10515600" cy="4819015"/>
          </a:xfrm>
        </p:spPr>
        <p:txBody>
          <a:bodyPr>
            <a:normAutofit/>
          </a:bodyPr>
          <a:lstStyle/>
          <a:p>
            <a:r>
              <a:rPr lang="zh-CN" altLang="en-US" dirty="0"/>
              <a:t>所有的自然语言处理的问题都可以分类成为五大统计自然语言处理的方法或者</a:t>
            </a:r>
            <a:r>
              <a:rPr lang="zh-CN" altLang="en-US" dirty="0" smtClean="0"/>
              <a:t>模型</a:t>
            </a:r>
            <a:endParaRPr lang="en-US" altLang="zh-CN" dirty="0" smtClean="0"/>
          </a:p>
          <a:p>
            <a:r>
              <a:rPr lang="zh-CN" altLang="en-US" dirty="0" smtClean="0">
                <a:solidFill>
                  <a:srgbClr val="FF0000"/>
                </a:solidFill>
              </a:rPr>
              <a:t>分类</a:t>
            </a:r>
            <a:r>
              <a:rPr lang="zh-CN" altLang="en-US" dirty="0">
                <a:solidFill>
                  <a:srgbClr val="FF0000"/>
                </a:solidFill>
              </a:rPr>
              <a:t>、匹配、翻译、结构预测，马尔可夫决策过程</a:t>
            </a:r>
            <a:r>
              <a:rPr lang="zh-CN" altLang="en-US" dirty="0" smtClean="0">
                <a:solidFill>
                  <a:srgbClr val="FF0000"/>
                </a:solidFill>
              </a:rPr>
              <a:t>。</a:t>
            </a:r>
            <a:endParaRPr lang="en-US" altLang="zh-CN" dirty="0" smtClean="0">
              <a:solidFill>
                <a:srgbClr val="FF0000"/>
              </a:solidFill>
            </a:endParaRPr>
          </a:p>
          <a:p>
            <a:pPr marL="0" indent="0">
              <a:buNone/>
            </a:pPr>
            <a:endParaRPr lang="en-US" altLang="zh-CN" dirty="0" smtClean="0"/>
          </a:p>
        </p:txBody>
      </p:sp>
    </p:spTree>
    <p:extLst>
      <p:ext uri="{BB962C8B-B14F-4D97-AF65-F5344CB8AC3E}">
        <p14:creationId xmlns:p14="http://schemas.microsoft.com/office/powerpoint/2010/main" val="4952874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2141</TotalTime>
  <Words>3544</Words>
  <Application>Microsoft Office PowerPoint</Application>
  <PresentationFormat>宽屏</PresentationFormat>
  <Paragraphs>191</Paragraphs>
  <Slides>46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46</vt:i4>
      </vt:variant>
    </vt:vector>
  </HeadingPairs>
  <TitlesOfParts>
    <vt:vector size="55" baseType="lpstr">
      <vt:lpstr>-apple-system</vt:lpstr>
      <vt:lpstr>Arial Unicode MS</vt:lpstr>
      <vt:lpstr>inherit</vt:lpstr>
      <vt:lpstr>宋体</vt:lpstr>
      <vt:lpstr>微软雅黑</vt:lpstr>
      <vt:lpstr>Arial</vt:lpstr>
      <vt:lpstr>Calibri</vt:lpstr>
      <vt:lpstr>Calibri Light</vt:lpstr>
      <vt:lpstr>Office 主题</vt:lpstr>
      <vt:lpstr>PowerPoint 演示文稿</vt:lpstr>
      <vt:lpstr>Outline</vt:lpstr>
      <vt:lpstr>NLP发展历程</vt:lpstr>
      <vt:lpstr>早期对自然语言处理的理解 </vt:lpstr>
      <vt:lpstr>语义分析</vt:lpstr>
      <vt:lpstr>语义分析</vt:lpstr>
      <vt:lpstr>PowerPoint 演示文稿</vt:lpstr>
      <vt:lpstr>NLP发展历程</vt:lpstr>
      <vt:lpstr>Fundamental problem of NLP</vt:lpstr>
      <vt:lpstr>Fundamental problem of NLP</vt:lpstr>
      <vt:lpstr>PowerPoint 演示文稿</vt:lpstr>
      <vt:lpstr>深度学习有4个做得很好</vt:lpstr>
      <vt:lpstr>五个基本问题实例详解</vt:lpstr>
      <vt:lpstr>PowerPoint 演示文稿</vt:lpstr>
      <vt:lpstr>Application</vt:lpstr>
      <vt:lpstr>Application</vt:lpstr>
      <vt:lpstr>QA</vt:lpstr>
      <vt:lpstr>机器翻译</vt:lpstr>
      <vt:lpstr>PowerPoint 演示文稿</vt:lpstr>
      <vt:lpstr>Challenge</vt:lpstr>
      <vt:lpstr>“我从来没说他偷过钱。” </vt:lpstr>
      <vt:lpstr>The final goal </vt:lpstr>
      <vt:lpstr>Opinion</vt:lpstr>
      <vt:lpstr>opinion</vt:lpstr>
      <vt:lpstr>PowerPoint 演示文稿</vt:lpstr>
      <vt:lpstr>NLP是未来的发展：无监督学习、深度学习、强化学习</vt:lpstr>
      <vt:lpstr>自然语言处理领域深度学习研究  </vt:lpstr>
      <vt:lpstr>深度增强学习在NLP中的应用</vt:lpstr>
      <vt:lpstr>CNN 卷积神经网络</vt:lpstr>
      <vt:lpstr>RNN 循环神经网络 </vt:lpstr>
      <vt:lpstr>LSTM（Long Short Term Memory networks）</vt:lpstr>
      <vt:lpstr>情感分析的树LSTMs</vt:lpstr>
      <vt:lpstr>PowerPoint 演示文稿</vt:lpstr>
      <vt:lpstr>神经机器翻译</vt:lpstr>
      <vt:lpstr>PowerPoint 演示文稿</vt:lpstr>
      <vt:lpstr>深度增强学习在NLP中的应用</vt:lpstr>
      <vt:lpstr>《Generating Text with Deep Reinforcement Learning》</vt:lpstr>
      <vt:lpstr>PowerPoint 演示文稿</vt:lpstr>
      <vt:lpstr>PowerPoint 演示文稿</vt:lpstr>
      <vt:lpstr>将GAN应用于NLP中</vt:lpstr>
      <vt:lpstr>将GAN应用于NLP中</vt:lpstr>
      <vt:lpstr>将GAN应用于NLP中</vt:lpstr>
      <vt:lpstr>部分实验结果</vt:lpstr>
      <vt:lpstr>PowerPoint 演示文稿</vt:lpstr>
      <vt:lpstr>无监督学习及其主要研究进展</vt:lpstr>
      <vt:lpstr>NLP资源整理</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69</cp:revision>
  <dcterms:created xsi:type="dcterms:W3CDTF">2017-07-19T01:16:01Z</dcterms:created>
  <dcterms:modified xsi:type="dcterms:W3CDTF">2017-07-24T11:01:18Z</dcterms:modified>
</cp:coreProperties>
</file>