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33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1" r:id="rId13"/>
    <p:sldId id="332" r:id="rId14"/>
    <p:sldId id="337" r:id="rId15"/>
    <p:sldId id="338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53" r:id="rId24"/>
    <p:sldId id="340" r:id="rId25"/>
    <p:sldId id="339" r:id="rId26"/>
    <p:sldId id="347" r:id="rId27"/>
    <p:sldId id="369" r:id="rId28"/>
    <p:sldId id="351" r:id="rId29"/>
    <p:sldId id="359" r:id="rId30"/>
    <p:sldId id="361" r:id="rId31"/>
    <p:sldId id="3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D88CE-6E60-4798-A538-AB2A9076A5FC}" v="99" dt="2019-11-21T19:40:35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Yao" userId="d3775d6c-a264-4c56-a727-430f209a1aaf" providerId="ADAL" clId="{8188564F-5478-4747-B3AE-B8AE157B4C2B}"/>
    <pc:docChg chg="undo custSel addSld modSld">
      <pc:chgData name="Zhiyuan Yao" userId="d3775d6c-a264-4c56-a727-430f209a1aaf" providerId="ADAL" clId="{8188564F-5478-4747-B3AE-B8AE157B4C2B}" dt="2019-11-21T19:40:35.709" v="358"/>
      <pc:docMkLst>
        <pc:docMk/>
      </pc:docMkLst>
      <pc:sldChg chg="modSp">
        <pc:chgData name="Zhiyuan Yao" userId="d3775d6c-a264-4c56-a727-430f209a1aaf" providerId="ADAL" clId="{8188564F-5478-4747-B3AE-B8AE157B4C2B}" dt="2019-11-21T18:46:00.324" v="64" actId="20577"/>
        <pc:sldMkLst>
          <pc:docMk/>
          <pc:sldMk cId="1199877041" sldId="283"/>
        </pc:sldMkLst>
        <pc:spChg chg="mod">
          <ac:chgData name="Zhiyuan Yao" userId="d3775d6c-a264-4c56-a727-430f209a1aaf" providerId="ADAL" clId="{8188564F-5478-4747-B3AE-B8AE157B4C2B}" dt="2019-11-21T18:46:00.324" v="64" actId="20577"/>
          <ac:spMkLst>
            <pc:docMk/>
            <pc:sldMk cId="1199877041" sldId="283"/>
            <ac:spMk id="3" creationId="{00000000-0000-0000-0000-000000000000}"/>
          </ac:spMkLst>
        </pc:spChg>
      </pc:sldChg>
      <pc:sldChg chg="modSp add">
        <pc:chgData name="Zhiyuan Yao" userId="d3775d6c-a264-4c56-a727-430f209a1aaf" providerId="ADAL" clId="{8188564F-5478-4747-B3AE-B8AE157B4C2B}" dt="2019-11-21T19:24:30.489" v="155" actId="207"/>
        <pc:sldMkLst>
          <pc:docMk/>
          <pc:sldMk cId="4034838006" sldId="362"/>
        </pc:sldMkLst>
        <pc:spChg chg="mod">
          <ac:chgData name="Zhiyuan Yao" userId="d3775d6c-a264-4c56-a727-430f209a1aaf" providerId="ADAL" clId="{8188564F-5478-4747-B3AE-B8AE157B4C2B}" dt="2019-11-21T18:56:20.393" v="92" actId="20577"/>
          <ac:spMkLst>
            <pc:docMk/>
            <pc:sldMk cId="4034838006" sldId="362"/>
            <ac:spMk id="2" creationId="{158A8CCA-55B0-4F24-BE38-AA054A4FB379}"/>
          </ac:spMkLst>
        </pc:spChg>
        <pc:spChg chg="mod">
          <ac:chgData name="Zhiyuan Yao" userId="d3775d6c-a264-4c56-a727-430f209a1aaf" providerId="ADAL" clId="{8188564F-5478-4747-B3AE-B8AE157B4C2B}" dt="2019-11-21T19:24:30.489" v="155" actId="207"/>
          <ac:spMkLst>
            <pc:docMk/>
            <pc:sldMk cId="4034838006" sldId="362"/>
            <ac:spMk id="3" creationId="{79A4B5DD-6B00-4103-A23C-FAFFD8309BD0}"/>
          </ac:spMkLst>
        </pc:spChg>
      </pc:sldChg>
      <pc:sldChg chg="modSp add">
        <pc:chgData name="Zhiyuan Yao" userId="d3775d6c-a264-4c56-a727-430f209a1aaf" providerId="ADAL" clId="{8188564F-5478-4747-B3AE-B8AE157B4C2B}" dt="2019-11-21T19:24:12.317" v="151" actId="207"/>
        <pc:sldMkLst>
          <pc:docMk/>
          <pc:sldMk cId="1537221342" sldId="363"/>
        </pc:sldMkLst>
        <pc:spChg chg="mod">
          <ac:chgData name="Zhiyuan Yao" userId="d3775d6c-a264-4c56-a727-430f209a1aaf" providerId="ADAL" clId="{8188564F-5478-4747-B3AE-B8AE157B4C2B}" dt="2019-11-21T19:11:45.637" v="136"/>
          <ac:spMkLst>
            <pc:docMk/>
            <pc:sldMk cId="1537221342" sldId="363"/>
            <ac:spMk id="2" creationId="{13AA11FE-4D28-48CF-9800-F0B3DBBA49AC}"/>
          </ac:spMkLst>
        </pc:spChg>
        <pc:spChg chg="mod">
          <ac:chgData name="Zhiyuan Yao" userId="d3775d6c-a264-4c56-a727-430f209a1aaf" providerId="ADAL" clId="{8188564F-5478-4747-B3AE-B8AE157B4C2B}" dt="2019-11-21T19:24:12.317" v="151" actId="207"/>
          <ac:spMkLst>
            <pc:docMk/>
            <pc:sldMk cId="1537221342" sldId="363"/>
            <ac:spMk id="3" creationId="{B822245C-93ED-4071-B8F0-8CA7688DD6A6}"/>
          </ac:spMkLst>
        </pc:spChg>
      </pc:sldChg>
      <pc:sldChg chg="modSp add">
        <pc:chgData name="Zhiyuan Yao" userId="d3775d6c-a264-4c56-a727-430f209a1aaf" providerId="ADAL" clId="{8188564F-5478-4747-B3AE-B8AE157B4C2B}" dt="2019-11-21T19:26:20.177" v="170" actId="12"/>
        <pc:sldMkLst>
          <pc:docMk/>
          <pc:sldMk cId="3489481473" sldId="364"/>
        </pc:sldMkLst>
        <pc:spChg chg="mod">
          <ac:chgData name="Zhiyuan Yao" userId="d3775d6c-a264-4c56-a727-430f209a1aaf" providerId="ADAL" clId="{8188564F-5478-4747-B3AE-B8AE157B4C2B}" dt="2019-11-21T19:25:10.252" v="158"/>
          <ac:spMkLst>
            <pc:docMk/>
            <pc:sldMk cId="3489481473" sldId="364"/>
            <ac:spMk id="2" creationId="{A935989B-C6E7-4C49-A3D9-B901DEE23A25}"/>
          </ac:spMkLst>
        </pc:spChg>
        <pc:spChg chg="mod">
          <ac:chgData name="Zhiyuan Yao" userId="d3775d6c-a264-4c56-a727-430f209a1aaf" providerId="ADAL" clId="{8188564F-5478-4747-B3AE-B8AE157B4C2B}" dt="2019-11-21T19:26:20.177" v="170" actId="12"/>
          <ac:spMkLst>
            <pc:docMk/>
            <pc:sldMk cId="3489481473" sldId="364"/>
            <ac:spMk id="3" creationId="{6AF8CAF5-FA1B-48BB-BE5A-431AF5A9945A}"/>
          </ac:spMkLst>
        </pc:spChg>
      </pc:sldChg>
      <pc:sldChg chg="modSp add">
        <pc:chgData name="Zhiyuan Yao" userId="d3775d6c-a264-4c56-a727-430f209a1aaf" providerId="ADAL" clId="{8188564F-5478-4747-B3AE-B8AE157B4C2B}" dt="2019-11-21T19:30:41.503" v="195" actId="207"/>
        <pc:sldMkLst>
          <pc:docMk/>
          <pc:sldMk cId="2574065516" sldId="365"/>
        </pc:sldMkLst>
        <pc:spChg chg="mod">
          <ac:chgData name="Zhiyuan Yao" userId="d3775d6c-a264-4c56-a727-430f209a1aaf" providerId="ADAL" clId="{8188564F-5478-4747-B3AE-B8AE157B4C2B}" dt="2019-11-21T19:26:34.089" v="173"/>
          <ac:spMkLst>
            <pc:docMk/>
            <pc:sldMk cId="2574065516" sldId="365"/>
            <ac:spMk id="2" creationId="{5E952927-1F6F-4840-93F0-D1A512F7FCDA}"/>
          </ac:spMkLst>
        </pc:spChg>
        <pc:spChg chg="mod">
          <ac:chgData name="Zhiyuan Yao" userId="d3775d6c-a264-4c56-a727-430f209a1aaf" providerId="ADAL" clId="{8188564F-5478-4747-B3AE-B8AE157B4C2B}" dt="2019-11-21T19:30:41.503" v="195" actId="207"/>
          <ac:spMkLst>
            <pc:docMk/>
            <pc:sldMk cId="2574065516" sldId="365"/>
            <ac:spMk id="3" creationId="{C7063FBC-73A1-424F-9CAC-B54B87C2729F}"/>
          </ac:spMkLst>
        </pc:spChg>
      </pc:sldChg>
      <pc:sldChg chg="modSp add">
        <pc:chgData name="Zhiyuan Yao" userId="d3775d6c-a264-4c56-a727-430f209a1aaf" providerId="ADAL" clId="{8188564F-5478-4747-B3AE-B8AE157B4C2B}" dt="2019-11-21T19:33:08.154" v="225" actId="207"/>
        <pc:sldMkLst>
          <pc:docMk/>
          <pc:sldMk cId="3079453932" sldId="366"/>
        </pc:sldMkLst>
        <pc:spChg chg="mod">
          <ac:chgData name="Zhiyuan Yao" userId="d3775d6c-a264-4c56-a727-430f209a1aaf" providerId="ADAL" clId="{8188564F-5478-4747-B3AE-B8AE157B4C2B}" dt="2019-11-21T19:31:22.749" v="198"/>
          <ac:spMkLst>
            <pc:docMk/>
            <pc:sldMk cId="3079453932" sldId="366"/>
            <ac:spMk id="2" creationId="{0AB872C6-F84B-4A97-A2C0-42543AFFA81E}"/>
          </ac:spMkLst>
        </pc:spChg>
        <pc:spChg chg="mod">
          <ac:chgData name="Zhiyuan Yao" userId="d3775d6c-a264-4c56-a727-430f209a1aaf" providerId="ADAL" clId="{8188564F-5478-4747-B3AE-B8AE157B4C2B}" dt="2019-11-21T19:33:08.154" v="225" actId="207"/>
          <ac:spMkLst>
            <pc:docMk/>
            <pc:sldMk cId="3079453932" sldId="366"/>
            <ac:spMk id="3" creationId="{6BCD2326-3D30-49F7-A15D-604DDA527C4C}"/>
          </ac:spMkLst>
        </pc:spChg>
      </pc:sldChg>
      <pc:sldChg chg="addSp delSp modSp add">
        <pc:chgData name="Zhiyuan Yao" userId="d3775d6c-a264-4c56-a727-430f209a1aaf" providerId="ADAL" clId="{8188564F-5478-4747-B3AE-B8AE157B4C2B}" dt="2019-11-21T19:39:04.103" v="350" actId="14100"/>
        <pc:sldMkLst>
          <pc:docMk/>
          <pc:sldMk cId="2077431784" sldId="367"/>
        </pc:sldMkLst>
        <pc:spChg chg="add del mod">
          <ac:chgData name="Zhiyuan Yao" userId="d3775d6c-a264-4c56-a727-430f209a1aaf" providerId="ADAL" clId="{8188564F-5478-4747-B3AE-B8AE157B4C2B}" dt="2019-11-21T19:33:33.060" v="233"/>
          <ac:spMkLst>
            <pc:docMk/>
            <pc:sldMk cId="2077431784" sldId="367"/>
            <ac:spMk id="2" creationId="{BF64E6F7-1B5C-4B32-8C67-C4D6D35E65CD}"/>
          </ac:spMkLst>
        </pc:spChg>
        <pc:spChg chg="mod">
          <ac:chgData name="Zhiyuan Yao" userId="d3775d6c-a264-4c56-a727-430f209a1aaf" providerId="ADAL" clId="{8188564F-5478-4747-B3AE-B8AE157B4C2B}" dt="2019-11-21T19:39:04.103" v="350" actId="14100"/>
          <ac:spMkLst>
            <pc:docMk/>
            <pc:sldMk cId="2077431784" sldId="367"/>
            <ac:spMk id="3" creationId="{108BA9A5-B42F-4126-8878-48C4CF8DA606}"/>
          </ac:spMkLst>
        </pc:spChg>
        <pc:graphicFrameChg chg="add del mod modGraphic">
          <ac:chgData name="Zhiyuan Yao" userId="d3775d6c-a264-4c56-a727-430f209a1aaf" providerId="ADAL" clId="{8188564F-5478-4747-B3AE-B8AE157B4C2B}" dt="2019-11-21T19:33:28.370" v="232" actId="478"/>
          <ac:graphicFrameMkLst>
            <pc:docMk/>
            <pc:sldMk cId="2077431784" sldId="367"/>
            <ac:graphicFrameMk id="5" creationId="{6C23F564-2583-448F-8BB2-20F2778E484C}"/>
          </ac:graphicFrameMkLst>
        </pc:graphicFrameChg>
      </pc:sldChg>
      <pc:sldChg chg="addSp modSp add">
        <pc:chgData name="Zhiyuan Yao" userId="d3775d6c-a264-4c56-a727-430f209a1aaf" providerId="ADAL" clId="{8188564F-5478-4747-B3AE-B8AE157B4C2B}" dt="2019-11-21T19:39:53.272" v="354" actId="207"/>
        <pc:sldMkLst>
          <pc:docMk/>
          <pc:sldMk cId="2317378910" sldId="368"/>
        </pc:sldMkLst>
        <pc:spChg chg="mod">
          <ac:chgData name="Zhiyuan Yao" userId="d3775d6c-a264-4c56-a727-430f209a1aaf" providerId="ADAL" clId="{8188564F-5478-4747-B3AE-B8AE157B4C2B}" dt="2019-11-21T19:35:29.887" v="289" actId="20577"/>
          <ac:spMkLst>
            <pc:docMk/>
            <pc:sldMk cId="2317378910" sldId="368"/>
            <ac:spMk id="2" creationId="{A37936D8-EF67-4338-9DAD-7BB6F24FDAC3}"/>
          </ac:spMkLst>
        </pc:spChg>
        <pc:spChg chg="mod">
          <ac:chgData name="Zhiyuan Yao" userId="d3775d6c-a264-4c56-a727-430f209a1aaf" providerId="ADAL" clId="{8188564F-5478-4747-B3AE-B8AE157B4C2B}" dt="2019-11-21T19:38:52.139" v="349" actId="207"/>
          <ac:spMkLst>
            <pc:docMk/>
            <pc:sldMk cId="2317378910" sldId="368"/>
            <ac:spMk id="3" creationId="{72AC6AE1-935B-49F4-881E-F6162E849BDC}"/>
          </ac:spMkLst>
        </pc:spChg>
        <pc:spChg chg="add mod">
          <ac:chgData name="Zhiyuan Yao" userId="d3775d6c-a264-4c56-a727-430f209a1aaf" providerId="ADAL" clId="{8188564F-5478-4747-B3AE-B8AE157B4C2B}" dt="2019-11-21T19:39:53.272" v="354" actId="207"/>
          <ac:spMkLst>
            <pc:docMk/>
            <pc:sldMk cId="2317378910" sldId="368"/>
            <ac:spMk id="4" creationId="{2EA1012C-9092-43B9-A2D4-F0225999D789}"/>
          </ac:spMkLst>
        </pc:spChg>
      </pc:sldChg>
      <pc:sldChg chg="addSp modSp add">
        <pc:chgData name="Zhiyuan Yao" userId="d3775d6c-a264-4c56-a727-430f209a1aaf" providerId="ADAL" clId="{8188564F-5478-4747-B3AE-B8AE157B4C2B}" dt="2019-11-21T19:40:35.709" v="358"/>
        <pc:sldMkLst>
          <pc:docMk/>
          <pc:sldMk cId="3659865091" sldId="369"/>
        </pc:sldMkLst>
        <pc:spChg chg="mod">
          <ac:chgData name="Zhiyuan Yao" userId="d3775d6c-a264-4c56-a727-430f209a1aaf" providerId="ADAL" clId="{8188564F-5478-4747-B3AE-B8AE157B4C2B}" dt="2019-11-21T19:40:35.709" v="358"/>
          <ac:spMkLst>
            <pc:docMk/>
            <pc:sldMk cId="3659865091" sldId="369"/>
            <ac:spMk id="2" creationId="{B46B3967-54CE-4001-9060-A11F1D49A79E}"/>
          </ac:spMkLst>
        </pc:spChg>
        <pc:grpChg chg="add">
          <ac:chgData name="Zhiyuan Yao" userId="d3775d6c-a264-4c56-a727-430f209a1aaf" providerId="ADAL" clId="{8188564F-5478-4747-B3AE-B8AE157B4C2B}" dt="2019-11-21T19:40:26.418" v="357"/>
          <ac:grpSpMkLst>
            <pc:docMk/>
            <pc:sldMk cId="3659865091" sldId="369"/>
            <ac:grpSpMk id="4" creationId="{2947CE38-AE59-46C2-B0DC-57444E46FD3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input/datatypes.html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r-blogger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0772" y="1588551"/>
            <a:ext cx="5487427" cy="1911610"/>
          </a:xfrm>
        </p:spPr>
        <p:txBody>
          <a:bodyPr>
            <a:normAutofit/>
          </a:bodyPr>
          <a:lstStyle/>
          <a:p>
            <a:r>
              <a:rPr lang="en-US" dirty="0"/>
              <a:t>Introduction to 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7642" y="3764637"/>
            <a:ext cx="6959449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Jennifer </a:t>
            </a:r>
            <a:r>
              <a:rPr lang="en-US" dirty="0" err="1"/>
              <a:t>Latessa</a:t>
            </a:r>
            <a:endParaRPr lang="en-US" dirty="0"/>
          </a:p>
          <a:p>
            <a:r>
              <a:rPr lang="en-US" dirty="0"/>
              <a:t>Zhiyuan Yao</a:t>
            </a:r>
          </a:p>
          <a:p>
            <a:r>
              <a:rPr lang="en-US" dirty="0"/>
              <a:t>Richard Johansen</a:t>
            </a:r>
          </a:p>
          <a:p>
            <a:r>
              <a:rPr lang="en-US" dirty="0"/>
              <a:t>Nov 26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/>
              <a:t>Data is a collection of </a:t>
            </a:r>
            <a:r>
              <a:rPr lang="en-US" b="1" dirty="0"/>
              <a:t>objects</a:t>
            </a:r>
            <a:r>
              <a:rPr lang="en-US" dirty="0"/>
              <a:t> defined by </a:t>
            </a:r>
            <a:r>
              <a:rPr lang="en-US" b="1" dirty="0"/>
              <a:t>attributes</a:t>
            </a:r>
          </a:p>
          <a:p>
            <a:endParaRPr lang="en-US" b="1" dirty="0"/>
          </a:p>
          <a:p>
            <a:r>
              <a:rPr lang="en-US" dirty="0"/>
              <a:t>An </a:t>
            </a:r>
            <a:r>
              <a:rPr lang="en-US" b="1" dirty="0"/>
              <a:t>attribute</a:t>
            </a:r>
            <a:r>
              <a:rPr lang="en-US" dirty="0"/>
              <a:t> is a property or characteristic of an object</a:t>
            </a:r>
          </a:p>
          <a:p>
            <a:pPr lvl="1"/>
            <a:r>
              <a:rPr lang="en-US" dirty="0"/>
              <a:t>Examples: eye color of  a person, temperature, etc.</a:t>
            </a:r>
          </a:p>
          <a:p>
            <a:pPr lvl="1"/>
            <a:r>
              <a:rPr lang="en-US" dirty="0"/>
              <a:t>Synonyms: </a:t>
            </a:r>
            <a:r>
              <a:rPr lang="en-US" b="1" i="1" dirty="0"/>
              <a:t>Columns</a:t>
            </a:r>
            <a:r>
              <a:rPr lang="en-US" b="1" dirty="0"/>
              <a:t>,</a:t>
            </a:r>
            <a:r>
              <a:rPr lang="en-US" dirty="0"/>
              <a:t> variables, fields, characteristics, features,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the phenomena being described or evaluated</a:t>
            </a:r>
          </a:p>
          <a:p>
            <a:pPr lvl="1"/>
            <a:r>
              <a:rPr lang="en-US" dirty="0"/>
              <a:t>Examples: Bob/Sarah, house, substance, etc.</a:t>
            </a:r>
          </a:p>
          <a:p>
            <a:pPr lvl="1"/>
            <a:r>
              <a:rPr lang="en-US" dirty="0"/>
              <a:t>Synonyms: </a:t>
            </a:r>
            <a:r>
              <a:rPr lang="en-US" b="1" i="1" dirty="0"/>
              <a:t>Rows</a:t>
            </a:r>
            <a:r>
              <a:rPr lang="en-US" dirty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/>
              <a:t>Discrete Attribute – has a countable set of values</a:t>
            </a:r>
          </a:p>
          <a:p>
            <a:pPr lvl="1"/>
            <a:r>
              <a:rPr lang="en-US" dirty="0"/>
              <a:t>Examples: zip codes, number of words,</a:t>
            </a:r>
          </a:p>
          <a:p>
            <a:pPr lvl="1"/>
            <a:r>
              <a:rPr lang="en-US" dirty="0"/>
              <a:t>Typically represented as </a:t>
            </a:r>
            <a:r>
              <a:rPr lang="en-US" b="1" dirty="0"/>
              <a:t>integers</a:t>
            </a:r>
          </a:p>
          <a:p>
            <a:endParaRPr lang="en-US" dirty="0"/>
          </a:p>
          <a:p>
            <a:r>
              <a:rPr lang="en-US" dirty="0"/>
              <a:t>Continuous Attribute - has an infinite set of numbers and potential divisions</a:t>
            </a:r>
          </a:p>
          <a:p>
            <a:pPr lvl="1"/>
            <a:r>
              <a:rPr lang="en-US" dirty="0"/>
              <a:t>Example: temperature, height, weight</a:t>
            </a:r>
          </a:p>
          <a:p>
            <a:pPr lvl="1"/>
            <a:r>
              <a:rPr lang="en-US" dirty="0"/>
              <a:t>Typically represented as floating point (</a:t>
            </a:r>
            <a:r>
              <a:rPr lang="en-US" b="1" dirty="0"/>
              <a:t>decimal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967500"/>
            <a:ext cx="3936267" cy="4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</a:t>
            </a:r>
          </a:p>
          <a:p>
            <a:pPr lvl="1"/>
            <a:r>
              <a:rPr lang="en-US" dirty="0"/>
              <a:t>Nominal - Data that can be counted, but not aggregated or ordered</a:t>
            </a:r>
            <a:endParaRPr lang="en-US" b="1" dirty="0"/>
          </a:p>
          <a:p>
            <a:pPr lvl="2"/>
            <a:r>
              <a:rPr lang="en-US" dirty="0"/>
              <a:t>Examples: Eye Color, Zip Code, Music Genre</a:t>
            </a:r>
          </a:p>
          <a:p>
            <a:pPr lvl="1"/>
            <a:r>
              <a:rPr lang="en-US" dirty="0"/>
              <a:t>Ordinal - Data that can be counted and ordered, but not aggregated.</a:t>
            </a:r>
          </a:p>
          <a:p>
            <a:pPr lvl="2"/>
            <a:r>
              <a:rPr lang="en-US" dirty="0"/>
              <a:t>Examples: Grades, Clothing Size, Positions (in a race)</a:t>
            </a:r>
          </a:p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Interval (metrics) - The difference in values are constant and meaningful</a:t>
            </a:r>
          </a:p>
          <a:p>
            <a:pPr lvl="2"/>
            <a:r>
              <a:rPr lang="en-US" dirty="0"/>
              <a:t>Examples: The difference between a temperature of 100°F and 90°F is the same difference as between 90°F and 80°F.</a:t>
            </a:r>
          </a:p>
          <a:p>
            <a:pPr lvl="1"/>
            <a:r>
              <a:rPr lang="en-US" dirty="0"/>
              <a:t>Ratio -  An interval scale with an absolute zero </a:t>
            </a:r>
          </a:p>
          <a:p>
            <a:pPr lvl="2"/>
            <a:r>
              <a:rPr lang="en-US" dirty="0"/>
              <a:t>Examples: Income, Height, Weight</a:t>
            </a:r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 Data Types </a:t>
            </a:r>
            <a:br>
              <a:rPr lang="en-US" dirty="0"/>
            </a:br>
            <a:r>
              <a:rPr lang="en-US" dirty="0"/>
              <a:t>(Computer Language Data Types)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/>
              <a:t>Boolean:</a:t>
            </a:r>
          </a:p>
          <a:p>
            <a:pPr lvl="1"/>
            <a:r>
              <a:rPr lang="en-US" dirty="0"/>
              <a:t> True (T) or False (F)</a:t>
            </a:r>
          </a:p>
          <a:p>
            <a:r>
              <a:rPr lang="en-US" dirty="0"/>
              <a:t>Char:</a:t>
            </a:r>
          </a:p>
          <a:p>
            <a:pPr lvl="1"/>
            <a:r>
              <a:rPr lang="en-US" dirty="0"/>
              <a:t>Characters and Strings – “A”, “Beta”, “There are different data types!”</a:t>
            </a:r>
          </a:p>
          <a:p>
            <a:r>
              <a:rPr lang="en-US" dirty="0" err="1"/>
              <a:t>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Integers – (1, 2, 100)</a:t>
            </a:r>
          </a:p>
          <a:p>
            <a:r>
              <a:rPr lang="en-US" dirty="0"/>
              <a:t>Float/Double:</a:t>
            </a:r>
          </a:p>
          <a:p>
            <a:pPr lvl="1"/>
            <a:r>
              <a:rPr lang="en-US" dirty="0"/>
              <a:t> Decimal – (0.1, 0.2, 0.1352)</a:t>
            </a:r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CCA-55B0-4F24-BE38-AA054A4F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in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4B5DD-6B00-4103-A23C-FAFFD8309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a wide variety of data types including scalars,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</a:t>
            </a:r>
            <a:r>
              <a:rPr lang="en-US" dirty="0"/>
              <a:t> (numerical, character, logical),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matrices, data frames, and lists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</a:t>
            </a:r>
          </a:p>
          <a:p>
            <a:pPr marL="0" indent="0">
              <a:buNone/>
            </a:pPr>
            <a:r>
              <a:rPr lang="en-US" dirty="0"/>
              <a:t>a &lt;- c(1,2,5.3,6,-2,4)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en-US" dirty="0"/>
              <a:t>b &lt;- c("</a:t>
            </a:r>
            <a:r>
              <a:rPr lang="en-US" dirty="0" err="1"/>
              <a:t>one","two","three</a:t>
            </a:r>
            <a:r>
              <a:rPr lang="en-US" dirty="0"/>
              <a:t>")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character vector</a:t>
            </a:r>
          </a:p>
          <a:p>
            <a:pPr marL="0" indent="0">
              <a:buNone/>
            </a:pPr>
            <a:r>
              <a:rPr lang="en-US" dirty="0"/>
              <a:t>c &lt;- c(TRUE,TRUE,TRUE,FALSE,TRUE,FALSE)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#logical vector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 to elements of a vector using subscripts.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a[c(2,4)]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2nd and 4th elements of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11FE-4D28-48CF-9800-F0B3DBBA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in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2245C-93ED-4071-B8F0-8CA7688DD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</a:p>
          <a:p>
            <a:pPr marL="0" indent="0">
              <a:buNone/>
            </a:pPr>
            <a:r>
              <a:rPr lang="en-US" dirty="0" err="1"/>
              <a:t>mymatrix</a:t>
            </a:r>
            <a:r>
              <a:rPr lang="en-US" dirty="0"/>
              <a:t> &lt;- matrix(vector, </a:t>
            </a:r>
            <a:r>
              <a:rPr lang="en-US" dirty="0" err="1"/>
              <a:t>nrow</a:t>
            </a:r>
            <a:r>
              <a:rPr lang="en-US" dirty="0"/>
              <a:t>=r, </a:t>
            </a:r>
            <a:r>
              <a:rPr lang="en-US" dirty="0" err="1"/>
              <a:t>ncol</a:t>
            </a:r>
            <a:r>
              <a:rPr lang="en-US" dirty="0"/>
              <a:t>=c, </a:t>
            </a:r>
            <a:r>
              <a:rPr lang="en-US" dirty="0" err="1"/>
              <a:t>byrow</a:t>
            </a:r>
            <a:r>
              <a:rPr lang="en-US" dirty="0"/>
              <a:t>=FALSE,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dimnames</a:t>
            </a:r>
            <a:r>
              <a:rPr lang="en-US" dirty="0"/>
              <a:t>=list(</a:t>
            </a:r>
            <a:r>
              <a:rPr lang="en-US" dirty="0" err="1"/>
              <a:t>char_vector_rownames</a:t>
            </a:r>
            <a:r>
              <a:rPr lang="en-US" dirty="0"/>
              <a:t>, </a:t>
            </a:r>
            <a:r>
              <a:rPr lang="en-US" dirty="0" err="1"/>
              <a:t>char_vector_colnames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byrow</a:t>
            </a:r>
            <a:r>
              <a:rPr lang="en-US" dirty="0"/>
              <a:t>=TRUE indicates that the matrix should be filled by rows. </a:t>
            </a:r>
            <a:r>
              <a:rPr lang="en-US" dirty="0" err="1"/>
              <a:t>byrow</a:t>
            </a:r>
            <a:r>
              <a:rPr lang="en-US" dirty="0"/>
              <a:t>=FALSE indicates that the matrix should be filled by columns (the default). </a:t>
            </a:r>
            <a:r>
              <a:rPr lang="en-US" dirty="0" err="1"/>
              <a:t>dimnames</a:t>
            </a:r>
            <a:r>
              <a:rPr lang="en-US" dirty="0"/>
              <a:t> provides optional labels for the columns and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generates 5 x 4 numeric matrix</a:t>
            </a:r>
            <a:br>
              <a:rPr lang="en-US" dirty="0"/>
            </a:br>
            <a:r>
              <a:rPr lang="en-US" dirty="0"/>
              <a:t>y&lt;-matrix(1:20, </a:t>
            </a:r>
            <a:r>
              <a:rPr lang="en-US" dirty="0" err="1"/>
              <a:t>nrow</a:t>
            </a:r>
            <a:r>
              <a:rPr lang="en-US" dirty="0"/>
              <a:t>=5,ncol=4)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another example</a:t>
            </a:r>
            <a:br>
              <a:rPr lang="en-US" dirty="0"/>
            </a:br>
            <a:r>
              <a:rPr lang="en-US" dirty="0"/>
              <a:t>cells &lt;- c(1,26,24,68)</a:t>
            </a:r>
            <a:br>
              <a:rPr lang="en-US" dirty="0"/>
            </a:br>
            <a:r>
              <a:rPr lang="en-US" dirty="0" err="1"/>
              <a:t>rnames</a:t>
            </a:r>
            <a:r>
              <a:rPr lang="en-US" dirty="0"/>
              <a:t> &lt;- c("R1", "R2")</a:t>
            </a:r>
            <a:br>
              <a:rPr lang="en-US" dirty="0"/>
            </a:br>
            <a:r>
              <a:rPr lang="en-US" dirty="0" err="1"/>
              <a:t>cnames</a:t>
            </a:r>
            <a:r>
              <a:rPr lang="en-US" dirty="0"/>
              <a:t> &lt;- c("C1", "C2")</a:t>
            </a:r>
            <a:br>
              <a:rPr lang="en-US" dirty="0"/>
            </a:br>
            <a:r>
              <a:rPr lang="en-US" dirty="0" err="1"/>
              <a:t>mymatrix</a:t>
            </a:r>
            <a:r>
              <a:rPr lang="en-US" dirty="0"/>
              <a:t> &lt;- matrix(cells,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ncol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=TRUE,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dimnames</a:t>
            </a:r>
            <a:r>
              <a:rPr lang="en-US" dirty="0"/>
              <a:t>=list(</a:t>
            </a:r>
            <a:r>
              <a:rPr lang="en-US" dirty="0" err="1"/>
              <a:t>rnames</a:t>
            </a:r>
            <a:r>
              <a:rPr lang="en-US" dirty="0"/>
              <a:t>, </a:t>
            </a:r>
            <a:r>
              <a:rPr lang="en-US" dirty="0" err="1"/>
              <a:t>cnames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722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89B-C6E7-4C49-A3D9-B901DEE2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in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CAF5-FA1B-48BB-BE5A-431AF5A99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x[,4] # 4th column of matrix</a:t>
            </a:r>
          </a:p>
          <a:p>
            <a:pPr marL="0" indent="0">
              <a:buNone/>
            </a:pPr>
            <a:r>
              <a:rPr lang="en-US" dirty="0"/>
              <a:t>x[3,] # 3rd row of matrix</a:t>
            </a:r>
          </a:p>
          <a:p>
            <a:pPr marL="0" indent="0">
              <a:buNone/>
            </a:pPr>
            <a:r>
              <a:rPr lang="en-US" dirty="0"/>
              <a:t>x[2:4,1:3] # rows 2,3,4 of columns 1,2,3</a:t>
            </a:r>
          </a:p>
          <a:p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</a:p>
          <a:p>
            <a:pPr marL="0" indent="0">
              <a:buNone/>
            </a:pPr>
            <a:r>
              <a:rPr lang="en-US" dirty="0"/>
              <a:t>Arrays are similar to matrices but can have more than two dimensions. See help(array) for details.</a:t>
            </a:r>
          </a:p>
        </p:txBody>
      </p:sp>
    </p:spTree>
    <p:extLst>
      <p:ext uri="{BB962C8B-B14F-4D97-AF65-F5344CB8AC3E}">
        <p14:creationId xmlns:p14="http://schemas.microsoft.com/office/powerpoint/2010/main" val="348948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927-1F6F-4840-93F0-D1A512F7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in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3FBC-73A1-424F-9CAC-B54B87C27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Frames</a:t>
            </a:r>
          </a:p>
          <a:p>
            <a:pPr marL="0" indent="0">
              <a:buNone/>
            </a:pPr>
            <a:r>
              <a:rPr lang="en-US" dirty="0"/>
              <a:t>A data frame is more general than a matrix, in that different columns can have different modes (numeric, character, factor, etc.). This is similar to SAS and SPSS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&lt;- c(1,2,3,4)</a:t>
            </a:r>
          </a:p>
          <a:p>
            <a:pPr marL="0" indent="0">
              <a:buNone/>
            </a:pPr>
            <a:r>
              <a:rPr lang="en-US" dirty="0"/>
              <a:t>e &lt;- c("red", "white", "red", NA)</a:t>
            </a:r>
          </a:p>
          <a:p>
            <a:pPr marL="0" indent="0">
              <a:buNone/>
            </a:pPr>
            <a:r>
              <a:rPr lang="en-US" dirty="0"/>
              <a:t>f &lt;- c(TRUE,TRUE,TRUE,FALSE)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d,e,f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names(</a:t>
            </a:r>
            <a:r>
              <a:rPr lang="en-US" dirty="0" err="1"/>
              <a:t>mydata</a:t>
            </a:r>
            <a:r>
              <a:rPr lang="en-US" dirty="0"/>
              <a:t>) &lt;- c("</a:t>
            </a:r>
            <a:r>
              <a:rPr lang="en-US" dirty="0" err="1"/>
              <a:t>ID","Color","Passed</a:t>
            </a:r>
            <a:r>
              <a:rPr lang="en-US" dirty="0"/>
              <a:t>") </a:t>
            </a:r>
            <a:r>
              <a:rPr lang="en-US" dirty="0">
                <a:solidFill>
                  <a:srgbClr val="0070C0"/>
                </a:solidFill>
              </a:rPr>
              <a:t># variable names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There are a variety of ways to identify the elements of a data frame.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myframe</a:t>
            </a:r>
            <a:r>
              <a:rPr lang="en-US" dirty="0"/>
              <a:t>[3:5] # columns 3,4,5 of data frame</a:t>
            </a:r>
            <a:br>
              <a:rPr lang="en-US" dirty="0"/>
            </a:br>
            <a:r>
              <a:rPr lang="en-US" dirty="0" err="1"/>
              <a:t>myframe</a:t>
            </a:r>
            <a:r>
              <a:rPr lang="en-US" dirty="0"/>
              <a:t>[c("</a:t>
            </a:r>
            <a:r>
              <a:rPr lang="en-US" dirty="0" err="1"/>
              <a:t>ID","Age</a:t>
            </a:r>
            <a:r>
              <a:rPr lang="en-US" dirty="0"/>
              <a:t>")] </a:t>
            </a:r>
            <a:r>
              <a:rPr lang="en-US" dirty="0">
                <a:solidFill>
                  <a:srgbClr val="0070C0"/>
                </a:solidFill>
              </a:rPr>
              <a:t># columns ID and Age from data frame</a:t>
            </a:r>
            <a:br>
              <a:rPr lang="en-US" dirty="0"/>
            </a:br>
            <a:r>
              <a:rPr lang="en-US" dirty="0"/>
              <a:t>myframe$X1 </a:t>
            </a:r>
            <a:r>
              <a:rPr lang="en-US" dirty="0">
                <a:solidFill>
                  <a:srgbClr val="0070C0"/>
                </a:solidFill>
              </a:rPr>
              <a:t># variable x1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257406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2C6-F84B-4A97-A2C0-42543AFF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in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2326-3D30-49F7-A15D-604DDA52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</a:p>
          <a:p>
            <a:pPr marL="0" indent="0">
              <a:buNone/>
            </a:pPr>
            <a:r>
              <a:rPr lang="en-US" dirty="0"/>
              <a:t>An ordered collection of objects (components). A list allows you to gather a variety of (possibly unrelated) objects under one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example of a list with 4 components -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a string, a numeric vector, a matrix, and a scaler</a:t>
            </a:r>
          </a:p>
          <a:p>
            <a:pPr marL="0" indent="0">
              <a:buNone/>
            </a:pPr>
            <a:r>
              <a:rPr lang="en-US" dirty="0"/>
              <a:t>w &lt;- list(name="Fred", </a:t>
            </a:r>
            <a:r>
              <a:rPr lang="en-US" dirty="0" err="1"/>
              <a:t>mynumbers</a:t>
            </a:r>
            <a:r>
              <a:rPr lang="en-US" dirty="0"/>
              <a:t>=a, </a:t>
            </a:r>
            <a:r>
              <a:rPr lang="en-US" dirty="0" err="1"/>
              <a:t>mymatrix</a:t>
            </a:r>
            <a:r>
              <a:rPr lang="en-US" dirty="0"/>
              <a:t>=y, age=5.3)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example of a list containing two lists</a:t>
            </a:r>
          </a:p>
          <a:p>
            <a:pPr marL="0" indent="0">
              <a:buNone/>
            </a:pPr>
            <a:r>
              <a:rPr lang="en-US" dirty="0"/>
              <a:t>v &lt;- c(list1,list2)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elements of a list using the [[]] convention.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[[2]] </a:t>
            </a:r>
            <a:r>
              <a:rPr lang="en-US" dirty="0">
                <a:solidFill>
                  <a:srgbClr val="0070C0"/>
                </a:solidFill>
              </a:rPr>
              <a:t># 2nd component of the list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[["</a:t>
            </a:r>
            <a:r>
              <a:rPr lang="en-US" dirty="0" err="1"/>
              <a:t>mynumbers</a:t>
            </a:r>
            <a:r>
              <a:rPr lang="en-US" dirty="0"/>
              <a:t>"]] </a:t>
            </a:r>
            <a:r>
              <a:rPr lang="en-US" dirty="0">
                <a:solidFill>
                  <a:srgbClr val="0070C0"/>
                </a:solidFill>
              </a:rPr>
              <a:t># component named </a:t>
            </a:r>
            <a:r>
              <a:rPr lang="en-US" dirty="0" err="1">
                <a:solidFill>
                  <a:srgbClr val="0070C0"/>
                </a:solidFill>
              </a:rPr>
              <a:t>mynumbers</a:t>
            </a:r>
            <a:r>
              <a:rPr lang="en-US" dirty="0">
                <a:solidFill>
                  <a:srgbClr val="0070C0"/>
                </a:solidFill>
              </a:rPr>
              <a:t> in list</a:t>
            </a:r>
          </a:p>
        </p:txBody>
      </p:sp>
    </p:spTree>
    <p:extLst>
      <p:ext uri="{BB962C8B-B14F-4D97-AF65-F5344CB8AC3E}">
        <p14:creationId xmlns:p14="http://schemas.microsoft.com/office/powerpoint/2010/main" val="30794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 in R Studio</a:t>
            </a:r>
          </a:p>
          <a:p>
            <a:pPr marL="0" indent="0">
              <a:lnSpc>
                <a:spcPts val="336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E6F7-1B5C-4B32-8C67-C4D6D35E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93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in 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A9A5-B42F-4126-8878-48C4CF8D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67"/>
            <a:ext cx="11360800" cy="4734866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</a:t>
            </a:r>
          </a:p>
          <a:p>
            <a:pPr marL="0" indent="0">
              <a:buNone/>
            </a:pPr>
            <a:r>
              <a:rPr lang="en-US" dirty="0"/>
              <a:t>Tell R that a variable is nominal by making it a factor. The factor stores the nominal values as a vector of integers in the range [ 1... k ] (where k is the number of unique values in the nominal variable), and an internal vector of character strings (the original values) mapped to these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variable gender with 20 "male" entries and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30 "female" entries</a:t>
            </a:r>
          </a:p>
          <a:p>
            <a:pPr marL="0" indent="0">
              <a:buNone/>
            </a:pPr>
            <a:r>
              <a:rPr lang="en-US" dirty="0"/>
              <a:t>gender &lt;- c(rep("male",20), rep("female", 30))</a:t>
            </a:r>
          </a:p>
          <a:p>
            <a:pPr marL="0" indent="0">
              <a:buNone/>
            </a:pPr>
            <a:r>
              <a:rPr lang="en-US" dirty="0"/>
              <a:t>gender &lt;- factor(gender)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stores gender as 20 1s and 30 2s and associates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1=female, 2=male internally (alphabetically)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R now treats gender as a nominal variable</a:t>
            </a:r>
          </a:p>
          <a:p>
            <a:pPr marL="0" indent="0">
              <a:buNone/>
            </a:pPr>
            <a:r>
              <a:rPr lang="en-US" dirty="0"/>
              <a:t>summary(gender)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ordered factor is used to represent an </a:t>
            </a:r>
            <a:r>
              <a:rPr lang="en-US" b="1" dirty="0"/>
              <a:t>ordinal variable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variable rating coded as "large", "medium", "small'</a:t>
            </a:r>
            <a:br>
              <a:rPr lang="en-US" dirty="0"/>
            </a:br>
            <a:r>
              <a:rPr lang="en-US" dirty="0"/>
              <a:t>rating &lt;- ordered(rating)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# recodes rating to 1,2,3 and associates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1=large, 2=medium, 3=small internally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R now treats rating as ordinal</a:t>
            </a:r>
          </a:p>
        </p:txBody>
      </p:sp>
    </p:spTree>
    <p:extLst>
      <p:ext uri="{BB962C8B-B14F-4D97-AF65-F5344CB8AC3E}">
        <p14:creationId xmlns:p14="http://schemas.microsoft.com/office/powerpoint/2010/main" val="207743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36D8-EF67-4338-9DAD-7BB6F24F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altLang="zh-CN" dirty="0"/>
              <a:t>ata types in 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C6AE1-935B-49F4-881E-F6162E84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2783"/>
            <a:ext cx="11360800" cy="487905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useful functions</a:t>
            </a:r>
          </a:p>
          <a:p>
            <a:endParaRPr lang="en-US" dirty="0"/>
          </a:p>
          <a:p>
            <a:r>
              <a:rPr lang="en-US" dirty="0"/>
              <a:t>length(object) </a:t>
            </a:r>
            <a:r>
              <a:rPr lang="en-US" dirty="0">
                <a:solidFill>
                  <a:srgbClr val="0070C0"/>
                </a:solidFill>
              </a:rPr>
              <a:t># number of elements or components</a:t>
            </a:r>
          </a:p>
          <a:p>
            <a:r>
              <a:rPr lang="en-US" dirty="0"/>
              <a:t>str(object)    </a:t>
            </a:r>
            <a:r>
              <a:rPr lang="en-US" dirty="0">
                <a:solidFill>
                  <a:srgbClr val="0070C0"/>
                </a:solidFill>
              </a:rPr>
              <a:t># structure of an object</a:t>
            </a:r>
          </a:p>
          <a:p>
            <a:r>
              <a:rPr lang="en-US" dirty="0"/>
              <a:t>class(object)  </a:t>
            </a:r>
            <a:r>
              <a:rPr lang="en-US" dirty="0">
                <a:solidFill>
                  <a:srgbClr val="0070C0"/>
                </a:solidFill>
              </a:rPr>
              <a:t># class or type of an object</a:t>
            </a:r>
          </a:p>
          <a:p>
            <a:r>
              <a:rPr lang="en-US" dirty="0"/>
              <a:t>names(object)  </a:t>
            </a:r>
            <a:r>
              <a:rPr lang="en-US" dirty="0">
                <a:solidFill>
                  <a:srgbClr val="0070C0"/>
                </a:solidFill>
              </a:rPr>
              <a:t># names</a:t>
            </a:r>
          </a:p>
          <a:p>
            <a:endParaRPr lang="en-US" dirty="0"/>
          </a:p>
          <a:p>
            <a:r>
              <a:rPr lang="en-US" dirty="0"/>
              <a:t>c(</a:t>
            </a:r>
            <a:r>
              <a:rPr lang="en-US" dirty="0" err="1"/>
              <a:t>object,object</a:t>
            </a:r>
            <a:r>
              <a:rPr lang="en-US" dirty="0"/>
              <a:t>,...)       </a:t>
            </a:r>
            <a:r>
              <a:rPr lang="en-US" dirty="0">
                <a:solidFill>
                  <a:srgbClr val="0070C0"/>
                </a:solidFill>
              </a:rPr>
              <a:t># combine objects into a vector</a:t>
            </a:r>
          </a:p>
          <a:p>
            <a:r>
              <a:rPr lang="en-US" dirty="0" err="1"/>
              <a:t>cbind</a:t>
            </a:r>
            <a:r>
              <a:rPr lang="en-US" dirty="0"/>
              <a:t>(object, object, ...) #</a:t>
            </a:r>
            <a:r>
              <a:rPr lang="en-US" dirty="0">
                <a:solidFill>
                  <a:srgbClr val="0070C0"/>
                </a:solidFill>
              </a:rPr>
              <a:t> combine objects as columns</a:t>
            </a:r>
          </a:p>
          <a:p>
            <a:r>
              <a:rPr lang="en-US" dirty="0" err="1"/>
              <a:t>rbind</a:t>
            </a:r>
            <a:r>
              <a:rPr lang="en-US" dirty="0"/>
              <a:t>(object, object, ...) </a:t>
            </a:r>
            <a:r>
              <a:rPr lang="en-US" dirty="0">
                <a:solidFill>
                  <a:srgbClr val="0070C0"/>
                </a:solidFill>
              </a:rPr>
              <a:t># combine objects as rows</a:t>
            </a:r>
          </a:p>
          <a:p>
            <a:endParaRPr lang="en-US" dirty="0"/>
          </a:p>
          <a:p>
            <a:r>
              <a:rPr lang="en-US" dirty="0"/>
              <a:t>object    </a:t>
            </a:r>
            <a:r>
              <a:rPr lang="en-US" dirty="0">
                <a:solidFill>
                  <a:srgbClr val="0070C0"/>
                </a:solidFill>
              </a:rPr>
              <a:t> # prints the object</a:t>
            </a:r>
          </a:p>
          <a:p>
            <a:endParaRPr lang="en-US" dirty="0"/>
          </a:p>
          <a:p>
            <a:r>
              <a:rPr lang="en-US" dirty="0"/>
              <a:t>ls()       </a:t>
            </a:r>
            <a:r>
              <a:rPr lang="en-US" dirty="0">
                <a:solidFill>
                  <a:srgbClr val="0070C0"/>
                </a:solidFill>
              </a:rPr>
              <a:t># list current objects</a:t>
            </a:r>
          </a:p>
          <a:p>
            <a:r>
              <a:rPr lang="en-US" dirty="0"/>
              <a:t>rm(object) </a:t>
            </a:r>
            <a:r>
              <a:rPr lang="en-US" dirty="0">
                <a:solidFill>
                  <a:srgbClr val="0070C0"/>
                </a:solidFill>
              </a:rPr>
              <a:t># delete an object</a:t>
            </a:r>
          </a:p>
          <a:p>
            <a:endParaRPr lang="en-US" dirty="0"/>
          </a:p>
          <a:p>
            <a:r>
              <a:rPr lang="en-US" dirty="0" err="1"/>
              <a:t>newobject</a:t>
            </a:r>
            <a:r>
              <a:rPr lang="en-US" dirty="0"/>
              <a:t> &lt;- edit(object) </a:t>
            </a:r>
            <a:r>
              <a:rPr lang="en-US" dirty="0">
                <a:solidFill>
                  <a:srgbClr val="0070C0"/>
                </a:solidFill>
              </a:rPr>
              <a:t># edit copy and save as </a:t>
            </a:r>
            <a:r>
              <a:rPr lang="en-US" dirty="0" err="1">
                <a:solidFill>
                  <a:srgbClr val="0070C0"/>
                </a:solidFill>
              </a:rPr>
              <a:t>newobject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fix(object)               </a:t>
            </a:r>
            <a:r>
              <a:rPr lang="en-US" dirty="0">
                <a:solidFill>
                  <a:srgbClr val="0070C0"/>
                </a:solidFill>
              </a:rPr>
              <a:t># edit in place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1012C-9092-43B9-A2D4-F0225999D789}"/>
              </a:ext>
            </a:extLst>
          </p:cNvPr>
          <p:cNvSpPr/>
          <p:nvPr/>
        </p:nvSpPr>
        <p:spPr>
          <a:xfrm>
            <a:off x="415600" y="6091833"/>
            <a:ext cx="5083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https://www.statmethods.net/input/datatypes.html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7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Visualizations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endParaRPr lang="en-US" dirty="0"/>
          </a:p>
          <a:p>
            <a:r>
              <a:rPr lang="en-US" dirty="0"/>
              <a:t>2 Dimensional Data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endParaRPr lang="en-US" dirty="0"/>
          </a:p>
          <a:p>
            <a:r>
              <a:rPr lang="en-US" dirty="0"/>
              <a:t>2+ Dimensional Data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Color Hue/Saturation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Shape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/>
              <a:t>Four Basic Chart Types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http://extremepresentation.typepad.com/files/choosing-a-good-chart-09.pdf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Data 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Scales – Maps the data to grpahical output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/>
              <a:t>Themes – Control the details of the display (color scheme, fonts)</a:t>
            </a: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/>
              <a:t>http://vita.had.co.nz/papers/layered-grammar.pdf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3967-54CE-4001-9060-A11F1D49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Grammar of Graphics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719FE-9C38-4D0B-B046-48C5E7865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47CE38-AE59-46C2-B0DC-57444E46FD39}"/>
              </a:ext>
            </a:extLst>
          </p:cNvPr>
          <p:cNvGrpSpPr/>
          <p:nvPr/>
        </p:nvGrpSpPr>
        <p:grpSpPr>
          <a:xfrm>
            <a:off x="1475537" y="1741522"/>
            <a:ext cx="9240926" cy="4290095"/>
            <a:chOff x="2044456" y="1827247"/>
            <a:chExt cx="9240926" cy="4290095"/>
          </a:xfrm>
        </p:grpSpPr>
        <p:pic>
          <p:nvPicPr>
            <p:cNvPr id="5" name="Picture 2" descr="Image result for grammar of graphics">
              <a:extLst>
                <a:ext uri="{FF2B5EF4-FFF2-40B4-BE49-F238E27FC236}">
                  <a16:creationId xmlns:a16="http://schemas.microsoft.com/office/drawing/2014/main" id="{EAB95F2E-0CC0-48C9-BA3B-BDCBEF681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8" r="7461"/>
            <a:stretch/>
          </p:blipFill>
          <p:spPr bwMode="auto">
            <a:xfrm>
              <a:off x="6428086" y="1827247"/>
              <a:ext cx="4857296" cy="42900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419E1D-BC4C-4C52-98C7-C7A78009ED9D}"/>
                </a:ext>
              </a:extLst>
            </p:cNvPr>
            <p:cNvGrpSpPr/>
            <p:nvPr/>
          </p:nvGrpSpPr>
          <p:grpSpPr>
            <a:xfrm>
              <a:off x="2044456" y="2126565"/>
              <a:ext cx="4466661" cy="3705192"/>
              <a:chOff x="2044456" y="2126565"/>
              <a:chExt cx="4466661" cy="37051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5F267-4456-4524-9554-59959D1C087C}"/>
                  </a:ext>
                </a:extLst>
              </p:cNvPr>
              <p:cNvSpPr/>
              <p:nvPr/>
            </p:nvSpPr>
            <p:spPr>
              <a:xfrm>
                <a:off x="2256291" y="2674203"/>
                <a:ext cx="347095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0" dirty="0">
                    <a:ln w="0">
                      <a:solidFill>
                        <a:schemeClr val="tx1"/>
                      </a:solidFill>
                    </a:ln>
                    <a:solidFill>
                      <a:srgbClr val="F5FA1A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Plotting space for the data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13D11-6760-4205-B6B8-5231CE20400B}"/>
                  </a:ext>
                </a:extLst>
              </p:cNvPr>
              <p:cNvSpPr/>
              <p:nvPr/>
            </p:nvSpPr>
            <p:spPr>
              <a:xfrm>
                <a:off x="2256291" y="2126565"/>
                <a:ext cx="375910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9739C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Describe all th</a:t>
                </a:r>
                <a:r>
                  <a:rPr lang="en-US" sz="2400" dirty="0">
                    <a:ln w="0"/>
                    <a:solidFill>
                      <a:srgbClr val="9739C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e non-data ink</a:t>
                </a:r>
                <a:endParaRPr lang="en-US" sz="2400" b="0" cap="none" spc="0" dirty="0">
                  <a:ln w="0"/>
                  <a:solidFill>
                    <a:srgbClr val="9739C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4B31BF-F82E-4161-B86E-2AEC2F02DE85}"/>
                  </a:ext>
                </a:extLst>
              </p:cNvPr>
              <p:cNvSpPr/>
              <p:nvPr/>
            </p:nvSpPr>
            <p:spPr>
              <a:xfrm>
                <a:off x="2089424" y="3220735"/>
                <a:ext cx="408009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0" dirty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Statistical models &amp; summaries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748852-F9B9-4FE4-96A8-DC8B223F7886}"/>
                  </a:ext>
                </a:extLst>
              </p:cNvPr>
              <p:cNvSpPr/>
              <p:nvPr/>
            </p:nvSpPr>
            <p:spPr>
              <a:xfrm>
                <a:off x="2052652" y="4296465"/>
                <a:ext cx="4458465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0" dirty="0">
                    <a:ln w="0"/>
                    <a:solidFill>
                      <a:srgbClr val="00B0F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Shapes used to represent the 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7FB16B-7E50-4F6C-A4FF-D220625240A5}"/>
                  </a:ext>
                </a:extLst>
              </p:cNvPr>
              <p:cNvSpPr/>
              <p:nvPr/>
            </p:nvSpPr>
            <p:spPr>
              <a:xfrm>
                <a:off x="2170568" y="3738940"/>
                <a:ext cx="405117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0" dirty="0">
                    <a:ln w="0"/>
                    <a:solidFill>
                      <a:srgbClr val="FFC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Rows and columns of sub-plots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87433D-9C31-4C67-A661-88B67B61E598}"/>
                  </a:ext>
                </a:extLst>
              </p:cNvPr>
              <p:cNvSpPr/>
              <p:nvPr/>
            </p:nvSpPr>
            <p:spPr>
              <a:xfrm>
                <a:off x="2044456" y="4830920"/>
                <a:ext cx="439184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0" dirty="0">
                    <a:ln w="0"/>
                    <a:solidFill>
                      <a:srgbClr val="C0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Scales onto which data is mapped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5901DA-C283-4BEE-816F-8C21FA1575FC}"/>
                  </a:ext>
                </a:extLst>
              </p:cNvPr>
              <p:cNvSpPr/>
              <p:nvPr/>
            </p:nvSpPr>
            <p:spPr>
              <a:xfrm>
                <a:off x="2054716" y="5370092"/>
                <a:ext cx="435491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0" dirty="0">
                    <a:ln w="0"/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The actual variables to be plotted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986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Basics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</a:p>
          <a:p>
            <a:endParaRPr lang="en" dirty="0"/>
          </a:p>
          <a:p>
            <a:r>
              <a:rPr lang="en-US" dirty="0"/>
              <a:t>Aesthetics – The mapping of your data to the visualization </a:t>
            </a:r>
          </a:p>
          <a:p>
            <a:pPr lvl="1"/>
            <a:r>
              <a:rPr lang="en-US" dirty="0"/>
              <a:t>X-axis is age</a:t>
            </a:r>
          </a:p>
          <a:p>
            <a:pPr lvl="1"/>
            <a:r>
              <a:rPr lang="en-US" dirty="0"/>
              <a:t>Y-axis is survival</a:t>
            </a:r>
          </a:p>
          <a:p>
            <a:endParaRPr lang="en-US" dirty="0"/>
          </a:p>
          <a:p>
            <a:r>
              <a:rPr lang="en-US" dirty="0"/>
              <a:t>Layers – Any visualization requires at least one layer and in ggplot2 these are typically the </a:t>
            </a:r>
            <a:r>
              <a:rPr lang="en-US" dirty="0" err="1"/>
              <a:t>geoms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Example a </a:t>
            </a:r>
            <a:r>
              <a:rPr lang="en-US" dirty="0" err="1"/>
              <a:t>barchart</a:t>
            </a:r>
            <a:r>
              <a:rPr lang="en-US" dirty="0"/>
              <a:t> is </a:t>
            </a:r>
            <a:r>
              <a:rPr lang="en-US" dirty="0" err="1"/>
              <a:t>geom_bar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Want to continue learning 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Academic Courses: </a:t>
            </a:r>
          </a:p>
          <a:p>
            <a:pPr lvl="1"/>
            <a:r>
              <a:rPr lang="en-US" dirty="0"/>
              <a:t>CS 2005C – Introduction to Programming for Informatics with Python and R</a:t>
            </a:r>
          </a:p>
          <a:p>
            <a:pPr lvl="1"/>
            <a:r>
              <a:rPr lang="en-US" dirty="0"/>
              <a:t>BE 8083 – Data Analysis with R and SAS</a:t>
            </a:r>
          </a:p>
          <a:p>
            <a:pPr lvl="1"/>
            <a:r>
              <a:rPr lang="it-IT" dirty="0"/>
              <a:t>BANA 5143 – Statistical Computing</a:t>
            </a:r>
          </a:p>
          <a:p>
            <a:pPr lvl="1"/>
            <a:r>
              <a:rPr lang="it-IT" dirty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/>
              <a:t>Lynda</a:t>
            </a:r>
            <a:r>
              <a:rPr lang="it-IT" dirty="0"/>
              <a:t> (Many free courses):</a:t>
            </a:r>
          </a:p>
          <a:p>
            <a:pPr lvl="1"/>
            <a:r>
              <a:rPr lang="it-IT" dirty="0"/>
              <a:t>Learning R</a:t>
            </a:r>
          </a:p>
          <a:p>
            <a:pPr lvl="1"/>
            <a:r>
              <a:rPr lang="it-IT" dirty="0"/>
              <a:t>Data Wrangling with R</a:t>
            </a:r>
          </a:p>
          <a:p>
            <a:pPr lvl="1"/>
            <a:r>
              <a:rPr lang="it-IT" dirty="0"/>
              <a:t>R Statistics Essential Training</a:t>
            </a:r>
          </a:p>
          <a:p>
            <a:pPr marL="0" indent="0">
              <a:buNone/>
            </a:pPr>
            <a:r>
              <a:rPr lang="it-IT" b="1" dirty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https://webapps2.uc.edu/ce/facdev/Workshops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Help/Resources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www.YouTube.com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www.stackoverflow.com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www.r-bloggers.com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#</a:t>
            </a:r>
            <a:r>
              <a:rPr lang="en-US" dirty="0" err="1"/>
              <a:t>rstats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Research &amp; Data Services West</a:t>
            </a: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Email: 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Web: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https://libraries.uc.edu/digital-scholarship/data-services.html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Visit: </a:t>
            </a:r>
            <a:r>
              <a:rPr lang="en-US" sz="2800" dirty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Library)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Consultations</a:t>
            </a:r>
            <a:r>
              <a:rPr lang="en-US" sz="2800" dirty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Twitter: @</a:t>
            </a:r>
            <a:r>
              <a:rPr lang="en-US" sz="2800" b="1" dirty="0" err="1">
                <a:solidFill>
                  <a:schemeClr val="tx1"/>
                </a:solidFill>
              </a:rPr>
              <a:t>DataVizJohansen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installed</a:t>
            </a:r>
          </a:p>
          <a:p>
            <a:endParaRPr lang="en-US" dirty="0"/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Explore R and R studio environment</a:t>
            </a:r>
          </a:p>
          <a:p>
            <a:pPr lvl="1"/>
            <a:r>
              <a:rPr lang="en-US" dirty="0"/>
              <a:t>Basic functions of R</a:t>
            </a:r>
          </a:p>
          <a:p>
            <a:pPr lvl="1"/>
            <a:r>
              <a:rPr lang="en-US" dirty="0"/>
              <a:t>Import data </a:t>
            </a:r>
          </a:p>
          <a:p>
            <a:pPr lvl="1"/>
            <a:r>
              <a:rPr lang="en-US" dirty="0"/>
              <a:t>Download packages</a:t>
            </a:r>
          </a:p>
          <a:p>
            <a:pPr lvl="1"/>
            <a:r>
              <a:rPr lang="en-US" dirty="0"/>
              <a:t>Simple modeling</a:t>
            </a:r>
          </a:p>
          <a:p>
            <a:pPr lvl="1"/>
            <a:r>
              <a:rPr lang="en-US" dirty="0"/>
              <a:t>Visualize data</a:t>
            </a:r>
          </a:p>
          <a:p>
            <a:pPr lvl="1"/>
            <a:r>
              <a:rPr lang="en-US" dirty="0"/>
              <a:t>Export data and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Caveat </a:t>
            </a:r>
          </a:p>
          <a:p>
            <a:pPr lvl="1"/>
            <a:r>
              <a:rPr lang="en-US" dirty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is a programming language specifically designed for statistical analysis and graphics</a:t>
            </a:r>
          </a:p>
          <a:p>
            <a:endParaRPr lang="en-US" dirty="0"/>
          </a:p>
          <a:p>
            <a:r>
              <a:rPr lang="en-US" dirty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/>
              <a:t>R and R Studio can be downloaded here: </a:t>
            </a:r>
          </a:p>
          <a:p>
            <a:pPr lvl="1"/>
            <a:r>
              <a:rPr lang="en-US" dirty="0">
                <a:hlinkClick r:id="rId2"/>
              </a:rPr>
              <a:t>http://cran.r-project.org/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https://www.rstudio.com/products/RStudio/#Desktop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Reproducibility</a:t>
            </a:r>
          </a:p>
          <a:p>
            <a:pPr lvl="2"/>
            <a:r>
              <a:rPr lang="en-US" dirty="0"/>
              <a:t>Explicit documentation of steps</a:t>
            </a:r>
          </a:p>
          <a:p>
            <a:pPr lvl="1"/>
            <a:r>
              <a:rPr lang="en-US" dirty="0"/>
              <a:t>Versatile </a:t>
            </a:r>
          </a:p>
          <a:p>
            <a:pPr lvl="2"/>
            <a:r>
              <a:rPr lang="en-US" dirty="0"/>
              <a:t>Run on any operating system</a:t>
            </a:r>
          </a:p>
          <a:p>
            <a:pPr lvl="2"/>
            <a:r>
              <a:rPr lang="en-US" dirty="0"/>
              <a:t>Integrates with other software, languages, and data extensions</a:t>
            </a:r>
          </a:p>
          <a:p>
            <a:pPr lvl="3"/>
            <a:r>
              <a:rPr lang="en-US" dirty="0"/>
              <a:t>Python, Java, SAS, SPSS, Excel</a:t>
            </a:r>
          </a:p>
          <a:p>
            <a:pPr lvl="1"/>
            <a:r>
              <a:rPr lang="en-US" dirty="0"/>
              <a:t>Free and Open-Source w/ large active community</a:t>
            </a:r>
          </a:p>
          <a:p>
            <a:pPr lvl="2"/>
            <a:r>
              <a:rPr lang="en-US" dirty="0"/>
              <a:t>10K+ packages CRAN, Twitter, GitHub, etc.</a:t>
            </a:r>
          </a:p>
          <a:p>
            <a:pPr lvl="1"/>
            <a:r>
              <a:rPr lang="en-US" dirty="0"/>
              <a:t>Comprehensive</a:t>
            </a:r>
          </a:p>
          <a:p>
            <a:pPr lvl="2"/>
            <a:r>
              <a:rPr lang="en-US" dirty="0"/>
              <a:t>Eliminates the need for multiple software</a:t>
            </a:r>
          </a:p>
          <a:p>
            <a:pPr lvl="3"/>
            <a:r>
              <a:rPr lang="en-US" dirty="0"/>
              <a:t>GIS, Excel, ENVI, etc.</a:t>
            </a:r>
          </a:p>
          <a:p>
            <a:pPr lvl="1"/>
            <a:r>
              <a:rPr lang="en-US" dirty="0"/>
              <a:t>Computationally Robust</a:t>
            </a:r>
          </a:p>
          <a:p>
            <a:pPr lvl="2"/>
            <a:r>
              <a:rPr lang="en-US" dirty="0"/>
              <a:t>Fast and allows for high level analysis</a:t>
            </a:r>
          </a:p>
          <a:p>
            <a:pPr lvl="3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Steep Learning Curve</a:t>
            </a:r>
          </a:p>
          <a:p>
            <a:pPr lvl="2"/>
            <a:r>
              <a:rPr lang="en-US" dirty="0"/>
              <a:t>Requires a significant time investment especially starting with little to no coding experience</a:t>
            </a:r>
          </a:p>
          <a:p>
            <a:pPr lvl="1"/>
            <a:r>
              <a:rPr lang="en-US" dirty="0"/>
              <a:t>Limited “Point &amp; Click” </a:t>
            </a:r>
          </a:p>
          <a:p>
            <a:pPr lvl="2"/>
            <a:r>
              <a:rPr lang="en-US" dirty="0"/>
              <a:t>R Commander or Radiant?</a:t>
            </a:r>
          </a:p>
          <a:p>
            <a:pPr lvl="1"/>
            <a:r>
              <a:rPr lang="en-US" dirty="0"/>
              <a:t>Open-Source</a:t>
            </a:r>
          </a:p>
          <a:p>
            <a:pPr lvl="2"/>
            <a:r>
              <a:rPr lang="en-US" dirty="0"/>
              <a:t>Rely on creators to follow coding etiquette</a:t>
            </a:r>
          </a:p>
          <a:p>
            <a:pPr lvl="2"/>
            <a:r>
              <a:rPr lang="en-US" dirty="0"/>
              <a:t>Version control and instability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/>
              <a:t>User contributions significantly increased over the last decade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http://blog.revolutionanalytics.com/2014/01/in-data-scientist-survey-r-is-the-most-used-tool-other-than-databases.html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http://blog.revolutionanalytics.com/2016/03/16-years-of-r-history.html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2071</Words>
  <Application>Microsoft Office PowerPoint</Application>
  <PresentationFormat>Widescreen</PresentationFormat>
  <Paragraphs>304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Roboto</vt:lpstr>
      <vt:lpstr>Arial</vt:lpstr>
      <vt:lpstr>Calibri</vt:lpstr>
      <vt:lpstr>Calibri Light</vt:lpstr>
      <vt:lpstr>Times New Roman</vt:lpstr>
      <vt:lpstr>Office Theme</vt:lpstr>
      <vt:lpstr>1_Office Theme</vt:lpstr>
      <vt:lpstr>Introduction to R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Attribute Classification</vt:lpstr>
      <vt:lpstr>Important Attribute Classes</vt:lpstr>
      <vt:lpstr>PowerPoint Presentation</vt:lpstr>
      <vt:lpstr>Primitive Data Types  (Computer Language Data Types)</vt:lpstr>
      <vt:lpstr>Data types in R </vt:lpstr>
      <vt:lpstr>Data types in R </vt:lpstr>
      <vt:lpstr>Data types in R </vt:lpstr>
      <vt:lpstr>Data types in R </vt:lpstr>
      <vt:lpstr>Data types in R </vt:lpstr>
      <vt:lpstr>Data types in R </vt:lpstr>
      <vt:lpstr>Data types in R </vt:lpstr>
      <vt:lpstr>Workshop Agenda</vt:lpstr>
      <vt:lpstr>Enhancing Visualizations</vt:lpstr>
      <vt:lpstr>Four Basic Chart Types</vt:lpstr>
      <vt:lpstr>Grammar of Graphics</vt:lpstr>
      <vt:lpstr>Grammar of Graphics</vt:lpstr>
      <vt:lpstr>The Basics </vt:lpstr>
      <vt:lpstr>Want to continue learning R?</vt:lpstr>
      <vt:lpstr>Online Help/Resources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Zhiyuan Yao</cp:lastModifiedBy>
  <cp:revision>208</cp:revision>
  <dcterms:created xsi:type="dcterms:W3CDTF">2018-05-16T17:41:19Z</dcterms:created>
  <dcterms:modified xsi:type="dcterms:W3CDTF">2019-11-21T19:40:38Z</dcterms:modified>
</cp:coreProperties>
</file>