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5E5"/>
          </a:solidFill>
        </a:fill>
      </a:tcStyle>
    </a:wholeTbl>
    <a:band2H>
      <a:tcTxStyle b="def" i="def"/>
      <a:tcStyle>
        <a:tcBdr/>
        <a:fill>
          <a:solidFill>
            <a:srgbClr val="E9EBF2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ECE"/>
          </a:solidFill>
        </a:fill>
      </a:tcStyle>
    </a:wholeTbl>
    <a:band2H>
      <a:tcTxStyle b="def" i="def"/>
      <a:tcStyle>
        <a:tcBdr/>
        <a:fill>
          <a:solidFill>
            <a:srgbClr val="EDE8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199" y="6499223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69912" y="6499223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4495798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4695823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4297362" y="3924298"/>
            <a:ext cx="84145" cy="84145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1pPr>
      <a:lvl2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2pPr>
      <a:lvl3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3pPr>
      <a:lvl4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4pPr>
      <a:lvl5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5pPr>
      <a:lvl6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6pPr>
      <a:lvl7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7pPr>
      <a:lvl8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8pPr>
      <a:lvl9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2F5897"/>
          </a:solidFill>
          <a:uFillTx/>
          <a:latin typeface="Palatino Linotype"/>
          <a:ea typeface="Palatino Linotype"/>
          <a:cs typeface="Palatino Linotype"/>
          <a:sym typeface="Palatino Linotyp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8858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7F7F7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reactivex.io/documentation/operators.html#alphabetical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idx="4294967295"/>
          </p:nvPr>
        </p:nvSpPr>
        <p:spPr>
          <a:xfrm>
            <a:off x="-6350" y="1158875"/>
            <a:ext cx="9144000" cy="19748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RxJava 2</a:t>
            </a:r>
          </a:p>
        </p:txBody>
      </p:sp>
      <p:sp>
        <p:nvSpPr>
          <p:cNvPr id="35" name="Shape 35"/>
          <p:cNvSpPr/>
          <p:nvPr/>
        </p:nvSpPr>
        <p:spPr>
          <a:xfrm>
            <a:off x="658812" y="6404292"/>
            <a:ext cx="377031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视频版权归 菜鸟窝 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(http://www.cniao5.com) </a:t>
            </a:r>
            <a:r>
              <a:t>所有</a:t>
            </a:r>
          </a:p>
        </p:txBody>
      </p:sp>
      <p:sp>
        <p:nvSpPr>
          <p:cNvPr id="36" name="Shape 36"/>
          <p:cNvSpPr/>
          <p:nvPr/>
        </p:nvSpPr>
        <p:spPr>
          <a:xfrm>
            <a:off x="3512192" y="4935855"/>
            <a:ext cx="2119616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交流群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 167481839</a:t>
            </a:r>
          </a:p>
        </p:txBody>
      </p:sp>
      <p:pic>
        <p:nvPicPr>
          <p:cNvPr id="37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rcode_for_weix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5994" y="2864494"/>
            <a:ext cx="1974851" cy="197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7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body" idx="4294967295"/>
          </p:nvPr>
        </p:nvSpPr>
        <p:spPr>
          <a:xfrm>
            <a:off x="197445" y="1135363"/>
            <a:ext cx="8554157" cy="458727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简洁写法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</p:txBody>
      </p:sp>
      <p:pic>
        <p:nvPicPr>
          <p:cNvPr id="8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673" y="2195620"/>
            <a:ext cx="7835252" cy="2040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84" name="Shape 84"/>
          <p:cNvSpPr/>
          <p:nvPr/>
        </p:nvSpPr>
        <p:spPr>
          <a:xfrm>
            <a:off x="313655" y="208876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Disposable</a:t>
            </a:r>
          </a:p>
        </p:txBody>
      </p:sp>
      <p:pic>
        <p:nvPicPr>
          <p:cNvPr id="85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body" sz="quarter" idx="4294967295"/>
          </p:nvPr>
        </p:nvSpPr>
        <p:spPr>
          <a:xfrm>
            <a:off x="197445" y="1695273"/>
            <a:ext cx="8898633" cy="1260946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/>
            <a:r>
              <a:t>Disposable 相当于RxJava1.x中的Subscription,用于解除订阅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89" name="Shape 89"/>
          <p:cNvSpPr/>
          <p:nvPr/>
        </p:nvSpPr>
        <p:spPr>
          <a:xfrm>
            <a:off x="313655" y="208876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Scheduler线程控制</a:t>
            </a:r>
          </a:p>
        </p:txBody>
      </p:sp>
      <p:pic>
        <p:nvPicPr>
          <p:cNvPr id="90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body" idx="4294967295"/>
          </p:nvPr>
        </p:nvSpPr>
        <p:spPr>
          <a:xfrm>
            <a:off x="197445" y="914239"/>
            <a:ext cx="8898633" cy="546667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Schedulers.immediate():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直接在当前线程运行，相当于不指定线程。这是默认的 Scheduler。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Schedulers.newThread():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总是启用新线程，并在新线程执行操作。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Schedulers.io():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I/O 操作（读写文件、读写数据库、网络信息交互等）所使用的 Scheduler。行为模式和 newThread() 差不多，区别在于 io() 的内部实现是是用一个无数量上限的线程池，可以重用空闲的线程，因此多数情况下 io() 比 newThread() 更有效率。不要把计算工作放在 io() 中，可以避免创建不必要的线程。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Schedulers.computation():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计算所使用的 Scheduler。这个计算指的是 CPU 密集型计算，即不会被 I/O 等操作限制性能的操作，例如图形的计算。这个 Scheduler 使用的固定的线程池，大小为 CPU 核数。不要把 I/O 操作放在 computation() 中，否则 I/O 操作的等待时间会浪费 CPU。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AndroidSchedulers.mainThread()：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它指定的操作将在 Android 主线程运行。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94" name="Shape 94"/>
          <p:cNvSpPr/>
          <p:nvPr/>
        </p:nvSpPr>
        <p:spPr>
          <a:xfrm>
            <a:off x="313655" y="208876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Scheduler</a:t>
            </a:r>
          </a:p>
        </p:txBody>
      </p:sp>
      <p:pic>
        <p:nvPicPr>
          <p:cNvPr id="95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body" idx="4294967295"/>
          </p:nvPr>
        </p:nvSpPr>
        <p:spPr>
          <a:xfrm>
            <a:off x="197445" y="914239"/>
            <a:ext cx="8898633" cy="546667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observeOn() 指定 Subscriber 线程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subscribeOn 制定 Observable 线程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Observable.doOnSubscribe() 。它和 Subscriber.onStart() 同样是在 subscribe() 调用后而且在事件发送前执行，但区别在于它可以指定线程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99" name="Shape 99"/>
          <p:cNvSpPr/>
          <p:nvPr/>
        </p:nvSpPr>
        <p:spPr>
          <a:xfrm>
            <a:off x="313655" y="208876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操作符</a:t>
            </a:r>
          </a:p>
        </p:txBody>
      </p:sp>
      <p:pic>
        <p:nvPicPr>
          <p:cNvPr id="100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body" idx="4294967295"/>
          </p:nvPr>
        </p:nvSpPr>
        <p:spPr>
          <a:xfrm>
            <a:off x="197445" y="914239"/>
            <a:ext cx="8898633" cy="5466678"/>
          </a:xfrm>
          <a:prstGeom prst="rect">
            <a:avLst/>
          </a:prstGeom>
        </p:spPr>
        <p:txBody>
          <a:bodyPr/>
          <a:lstStyle/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http://reactivex.io/documentation/operators.html#alphabetical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104" name="Shape 104"/>
          <p:cNvSpPr/>
          <p:nvPr/>
        </p:nvSpPr>
        <p:spPr>
          <a:xfrm>
            <a:off x="313655" y="208876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RxAndroid</a:t>
            </a:r>
          </a:p>
        </p:txBody>
      </p:sp>
      <p:pic>
        <p:nvPicPr>
          <p:cNvPr id="105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body" idx="4294967295"/>
          </p:nvPr>
        </p:nvSpPr>
        <p:spPr>
          <a:xfrm>
            <a:off x="197445" y="914239"/>
            <a:ext cx="8898633" cy="546667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RxAndroid是RxJava的一个针对Android平台的扩展。它包含了一些能够简化Android开发的工具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AndroidObservable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36147" y="1309424"/>
            <a:ext cx="8666214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25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案例0：防止按钮重复（连续）点击</a:t>
            </a:r>
          </a:p>
        </p:txBody>
      </p:sp>
      <p:pic>
        <p:nvPicPr>
          <p:cNvPr id="10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body" idx="4294967295"/>
          </p:nvPr>
        </p:nvSpPr>
        <p:spPr>
          <a:xfrm>
            <a:off x="197445" y="2528404"/>
            <a:ext cx="8898633" cy="414045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555555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ThrottleFirst：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555555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允许设置一个时间长度，之后它会发送固定时间长度内的第一个事件，而屏蔽其它事件，在间隔达到设置的时间后，可以再发送下一个事件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13655" y="208876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案例1：关键词搜索</a:t>
            </a:r>
          </a:p>
        </p:txBody>
      </p:sp>
      <p:pic>
        <p:nvPicPr>
          <p:cNvPr id="113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body" idx="4294967295"/>
          </p:nvPr>
        </p:nvSpPr>
        <p:spPr>
          <a:xfrm>
            <a:off x="197445" y="914239"/>
            <a:ext cx="8898633" cy="575461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一般情况我们监听EditText控件,当值发生改变去请求搜索接口，如下：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a: 可能导致很多没有意义的请求,耗费用户流量(因为控件的值每更改一次立即就会去请求网络，而且只是最后输入的关键字是有用的)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b:可能导致最终搜索的结果不是用户想要的.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例如,用户一开始输入关键字’AB’ 这个时候出现两个请求, 一个请求是A关键字, 一个请求是AB关键字. 表面上是’A’请求先发出去, ‘AB’请求后发出去. 如果后发出去的’AB’请求先返回, ‘A’请求后返回,那么’A’请求后的结果将会覆盖’AB’请求的结果. 从而导致搜索结果不正确.</a:t>
            </a:r>
          </a:p>
        </p:txBody>
      </p:sp>
      <p:pic>
        <p:nvPicPr>
          <p:cNvPr id="11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507" y="1597934"/>
            <a:ext cx="7296441" cy="2304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38893" y="978076"/>
            <a:ext cx="8666214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案例2：用户注册</a:t>
            </a:r>
          </a:p>
        </p:txBody>
      </p:sp>
      <p:pic>
        <p:nvPicPr>
          <p:cNvPr id="118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>
            <p:ph type="body" idx="4294967295"/>
          </p:nvPr>
        </p:nvSpPr>
        <p:spPr>
          <a:xfrm>
            <a:off x="197445" y="2087824"/>
            <a:ext cx="8898633" cy="458103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combineLatest操作符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bineLatest是RxJava本身提供的一个常用的操作符，它接受两个或以上的Observable和一个FuncX闭包。当传入的Observable中任意的一个发射数据时，combineLatest将每个Observable的最近值(Lastest)联合起来（combine）传给FuncX闭包进行处理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要点在于</a:t>
            </a:r>
          </a:p>
          <a:p>
            <a:pPr marL="457200" indent="-457200" defTabSz="457200"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	1	combineLatest是会存储每个Observable的最近的值的</a:t>
            </a:r>
          </a:p>
          <a:p>
            <a:pPr marL="457200" indent="-457200" defTabSz="457200"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	2	任意一个Observable发射新值时都会触发操作-&gt;“combine all the Observable's lastest value together and send to Function”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8721" y="1522433"/>
            <a:ext cx="8666214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案例3：购物车-合并本来和网络数据</a:t>
            </a:r>
          </a:p>
        </p:txBody>
      </p:sp>
      <p:pic>
        <p:nvPicPr>
          <p:cNvPr id="122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41" name="Shape 41"/>
          <p:cNvSpPr/>
          <p:nvPr/>
        </p:nvSpPr>
        <p:spPr>
          <a:xfrm>
            <a:off x="121021" y="2137848"/>
            <a:ext cx="8698759" cy="335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457200">
              <a:spcBef>
                <a:spcPts val="1200"/>
              </a:spcBef>
              <a:defRPr sz="20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观察者（Observer）模式</a:t>
            </a:r>
            <a:r>
              <a:t>：是对象的行为模式，又叫做发布-订阅（Publish/Subscribe）模式、模型-视图（Model/View）模式、源-监听（Source/Listener）模式或者从属（Dependents）模式。</a:t>
            </a:r>
          </a:p>
          <a:p>
            <a:pPr defTabSz="457200">
              <a:spcBef>
                <a:spcPts val="1200"/>
              </a:spcBef>
              <a:defRPr sz="20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spcBef>
                <a:spcPts val="1200"/>
              </a:spcBef>
              <a:defRPr sz="20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观察者模式定义了一种一对多的依赖关系，让多个观察者对象同时监听某一个主题对象，这个主题对象在状态上发生变化时，会通知所有观察者对象，使它们能够自动更新自己。</a:t>
            </a:r>
            <a:endParaRPr sz="2400"/>
          </a:p>
        </p:txBody>
      </p:sp>
      <p:sp>
        <p:nvSpPr>
          <p:cNvPr id="42" name="Shape 42"/>
          <p:cNvSpPr/>
          <p:nvPr/>
        </p:nvSpPr>
        <p:spPr>
          <a:xfrm>
            <a:off x="313655" y="1033658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什么是观察者模式</a:t>
            </a:r>
          </a:p>
        </p:txBody>
      </p:sp>
      <p:pic>
        <p:nvPicPr>
          <p:cNvPr id="43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28235" y="256212"/>
            <a:ext cx="8666214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自定义一个图片缓存框架</a:t>
            </a:r>
          </a:p>
        </p:txBody>
      </p:sp>
      <p:pic>
        <p:nvPicPr>
          <p:cNvPr id="125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0920" y="1350281"/>
            <a:ext cx="6167383" cy="5211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13655" y="966243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自定义一个图片缓存框架</a:t>
            </a:r>
          </a:p>
        </p:txBody>
      </p:sp>
      <p:pic>
        <p:nvPicPr>
          <p:cNvPr id="12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338" y="2504699"/>
            <a:ext cx="7368184" cy="570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3655" y="966243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LruCache &amp;DiskLru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body" idx="4294967295"/>
          </p:nvPr>
        </p:nvSpPr>
        <p:spPr>
          <a:xfrm>
            <a:off x="197445" y="2087824"/>
            <a:ext cx="8898633" cy="458103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LRU(Least Recently Used，近期最少使用算法)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b="1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LruCache ： 内存缓存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DiskLruCache ： 文件缓存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4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847850"/>
            <a:ext cx="7975600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body" idx="4294967295"/>
          </p:nvPr>
        </p:nvSpPr>
        <p:spPr>
          <a:xfrm>
            <a:off x="200669" y="1021516"/>
            <a:ext cx="8898633" cy="5257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抽象主题(Subject)角色：</a:t>
            </a:r>
            <a:endParaRPr sz="1800">
              <a:latin typeface="Songti SC Bold"/>
              <a:ea typeface="Songti SC Bold"/>
              <a:cs typeface="Songti SC Bold"/>
              <a:sym typeface="Songti SC Bold"/>
            </a:endParaR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chemeClr val="accent3">
                    <a:lumOff val="-11215"/>
                  </a:schemeClr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/>
              <a:t>抽象主题角色把所有对观察者对象的引用保存在一个聚集（比如ArrayList对象）里，每个主题都可以有任何数量的观察者。抽象主题提供一个接口，可以增加和删除观察者对象，抽象主题角色又叫做抽象被观察者(Observable)角色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>
                <a:latin typeface="Songti SC Bold"/>
                <a:ea typeface="Songti SC Bold"/>
                <a:cs typeface="Songti SC Bold"/>
                <a:sym typeface="Songti SC Bold"/>
              </a:rPr>
              <a:t>具体主题(ConcreteSubject)角色：</a:t>
            </a:r>
            <a:endParaRPr sz="1600">
              <a:latin typeface="Songti SC Bold"/>
              <a:ea typeface="Songti SC Bold"/>
              <a:cs typeface="Songti SC Bold"/>
              <a:sym typeface="Songti SC Bold"/>
            </a:endParaR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chemeClr val="accent3">
                    <a:lumOff val="-11215"/>
                  </a:schemeClr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/>
              <a:t>将有关状态存入具体观察者对象；在具体主题的内部状态改变时，给所有登记过的观察者发出通知。具体主题角色又叫做具体被观察者(Concrete Observable)角色。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>
                <a:latin typeface="Songti SC Bold"/>
                <a:ea typeface="Songti SC Bold"/>
                <a:cs typeface="Songti SC Bold"/>
                <a:sym typeface="Songti SC Bold"/>
              </a:rPr>
              <a:t>抽象观察者(Observer)角色：</a:t>
            </a:r>
            <a:endParaRPr sz="1600">
              <a:latin typeface="Songti SC Bold"/>
              <a:ea typeface="Songti SC Bold"/>
              <a:cs typeface="Songti SC Bold"/>
              <a:sym typeface="Songti SC Bold"/>
            </a:endParaR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chemeClr val="accent3">
                    <a:lumOff val="-11215"/>
                  </a:schemeClr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/>
              <a:t>为所有的具体观察者定义一个接口，在得到主题的通知时更新自己，这个接口叫做更新接口。</a:t>
            </a:r>
            <a:endParaRPr sz="1600"/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>
                <a:latin typeface="Songti SC Bold"/>
                <a:ea typeface="Songti SC Bold"/>
                <a:cs typeface="Songti SC Bold"/>
                <a:sym typeface="Songti SC Bold"/>
              </a:rPr>
              <a:t>具体观察者(ConcreteObserver)角色：</a:t>
            </a:r>
            <a:endParaRPr sz="1600">
              <a:latin typeface="Songti SC Bold"/>
              <a:ea typeface="Songti SC Bold"/>
              <a:cs typeface="Songti SC Bold"/>
              <a:sym typeface="Songti SC Bold"/>
            </a:endParaR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chemeClr val="accent3">
                    <a:lumOff val="-11215"/>
                  </a:schemeClr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sz="1600"/>
              <a:t>存储与主题的状态自恰的状态。具体观察者角色实现抽象观察者角色所要求的更新接口，以便使本身的状态与主题的状态 像协调。如果需要，具体观察者角色可以保持一个指向具体主题对象的引用。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53" name="Shape 53"/>
          <p:cNvSpPr/>
          <p:nvPr/>
        </p:nvSpPr>
        <p:spPr>
          <a:xfrm>
            <a:off x="313655" y="208876"/>
            <a:ext cx="8666213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RxJava</a:t>
            </a:r>
          </a:p>
        </p:txBody>
      </p:sp>
      <p:pic>
        <p:nvPicPr>
          <p:cNvPr id="5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body" idx="4294967295"/>
          </p:nvPr>
        </p:nvSpPr>
        <p:spPr>
          <a:xfrm>
            <a:off x="197445" y="1164152"/>
            <a:ext cx="8749110" cy="398014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t>一个在 Java VM 上使用可观测的序列来组成异步的、基于事件的程序的库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9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b="1"/>
              <a:t>RxJava:  </a:t>
            </a:r>
            <a:r>
              <a:t> https://github.com/ReactiveX/RxJava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9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b="1"/>
              <a:t>RxAndroid : </a:t>
            </a:r>
            <a:r>
              <a:t>https://github.com/ReactiveX/RxAndroid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9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1900">
                <a:solidFill>
                  <a:srgbClr val="222222"/>
                </a:solidFill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41009" y="3633806"/>
            <a:ext cx="5199631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添加依赖：</a:t>
            </a:r>
          </a:p>
          <a:p>
            <a:pPr/>
            <a:r>
              <a:t>   </a:t>
            </a:r>
          </a:p>
          <a:p>
            <a:pPr/>
            <a:r>
              <a:t>compile 'io.reactivex.rxjava2:rxjava:2.0.0-RC5'</a:t>
            </a:r>
          </a:p>
          <a:p>
            <a:pPr/>
            <a:r>
              <a:t>compile 'io.reactivex.rxjava2:rxandroid:2.0.0-RC1'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5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body" idx="4294967295"/>
          </p:nvPr>
        </p:nvSpPr>
        <p:spPr>
          <a:xfrm>
            <a:off x="200669" y="1453316"/>
            <a:ext cx="8742662" cy="43942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1. Observable：被观察者（主题Subject）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2. Observer/Subscriber ：观察者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3.Subscribe:订阅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Observable 和 Observer 通过 subscribe() 方法实现订阅关系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sp>
        <p:nvSpPr>
          <p:cNvPr id="63" name="Shape 63"/>
          <p:cNvSpPr/>
          <p:nvPr/>
        </p:nvSpPr>
        <p:spPr>
          <a:xfrm>
            <a:off x="313655" y="208876"/>
            <a:ext cx="8666213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457200">
              <a:spcBef>
                <a:spcPts val="1200"/>
              </a:spcBef>
              <a:defRPr sz="3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基本使用3部曲</a:t>
            </a:r>
          </a:p>
        </p:txBody>
      </p:sp>
      <p:pic>
        <p:nvPicPr>
          <p:cNvPr id="6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body" idx="4294967295"/>
          </p:nvPr>
        </p:nvSpPr>
        <p:spPr>
          <a:xfrm>
            <a:off x="197445" y="1591607"/>
            <a:ext cx="8554157" cy="458727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1.创建Observable 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</p:txBody>
      </p:sp>
      <p:pic>
        <p:nvPicPr>
          <p:cNvPr id="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57" y="2426108"/>
            <a:ext cx="8321133" cy="2005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69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body" idx="4294967295"/>
          </p:nvPr>
        </p:nvSpPr>
        <p:spPr>
          <a:xfrm>
            <a:off x="197445" y="1135363"/>
            <a:ext cx="8554157" cy="458727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2.创建Observer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</p:txBody>
      </p:sp>
      <p:pic>
        <p:nvPicPr>
          <p:cNvPr id="7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33" y="1674253"/>
            <a:ext cx="6353346" cy="4608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658812" y="6397941"/>
            <a:ext cx="284797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http://www.cniao5.com</a:t>
            </a:r>
          </a:p>
        </p:txBody>
      </p:sp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67" t="0" r="66" b="0"/>
          <a:stretch>
            <a:fillRect/>
          </a:stretch>
        </p:blipFill>
        <p:spPr>
          <a:xfrm>
            <a:off x="124469" y="203200"/>
            <a:ext cx="1695452" cy="69967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body" idx="4294967295"/>
          </p:nvPr>
        </p:nvSpPr>
        <p:spPr>
          <a:xfrm>
            <a:off x="197445" y="1135363"/>
            <a:ext cx="8554157" cy="458727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  <a:r>
              <a:t>3.订阅</a:t>
            </a:r>
          </a:p>
          <a:p>
            <a:pPr marL="0" indent="0" defTabSz="457200">
              <a:lnSpc>
                <a:spcPct val="125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venir Roman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  <a:p>
            <a:pPr lvl="1" marL="0" indent="228600" defTabSz="457200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</a:p>
        </p:txBody>
      </p:sp>
      <p:pic>
        <p:nvPicPr>
          <p:cNvPr id="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59" y="1928981"/>
            <a:ext cx="4291228" cy="390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8F8F8F"/>
      </a:accent3>
      <a:accent4>
        <a:srgbClr val="707070"/>
      </a:accent4>
      <a:accent5>
        <a:srgbClr val="B6BCD4"/>
      </a:accent5>
      <a:accent6>
        <a:srgbClr val="8D4A4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