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60" r:id="rId4"/>
    <p:sldId id="258" r:id="rId5"/>
    <p:sldId id="270" r:id="rId6"/>
    <p:sldId id="294" r:id="rId7"/>
    <p:sldId id="272" r:id="rId8"/>
    <p:sldId id="295" r:id="rId9"/>
    <p:sldId id="296" r:id="rId10"/>
    <p:sldId id="297" r:id="rId11"/>
    <p:sldId id="299" r:id="rId12"/>
    <p:sldId id="298" r:id="rId13"/>
    <p:sldId id="285" r:id="rId14"/>
    <p:sldId id="28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848"/>
    <a:srgbClr val="555555"/>
    <a:srgbClr val="CF3B4C"/>
    <a:srgbClr val="344F66"/>
    <a:srgbClr val="444444"/>
    <a:srgbClr val="5E5E5E"/>
    <a:srgbClr val="355067"/>
    <a:srgbClr val="D03C4D"/>
    <a:srgbClr val="375269"/>
    <a:srgbClr val="385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96314" autoAdjust="0"/>
  </p:normalViewPr>
  <p:slideViewPr>
    <p:cSldViewPr snapToGrid="0">
      <p:cViewPr varScale="1">
        <p:scale>
          <a:sx n="83" d="100"/>
          <a:sy n="83" d="100"/>
        </p:scale>
        <p:origin x="8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8C92E-F6BC-41C6-ADE4-045FC78063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EA62F-52E9-49A1-AF7F-BFF2F138A55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 userDrawn="1"/>
        </p:nvPicPr>
        <p:blipFill rotWithShape="1">
          <a:blip r:embed="rId2"/>
          <a:srcRect l="6659" t="6677" r="6720" b="669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grpSp>
        <p:nvGrpSpPr>
          <p:cNvPr id="51" name="组合 50"/>
          <p:cNvGrpSpPr/>
          <p:nvPr userDrawn="1"/>
        </p:nvGrpSpPr>
        <p:grpSpPr>
          <a:xfrm>
            <a:off x="-4151" y="6748272"/>
            <a:ext cx="3001030" cy="109728"/>
            <a:chOff x="0" y="0"/>
            <a:chExt cx="3001030" cy="109728"/>
          </a:xfrm>
        </p:grpSpPr>
        <p:sp>
          <p:nvSpPr>
            <p:cNvPr id="52" name="矩形 51"/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 userDrawn="1"/>
        </p:nvGrpSpPr>
        <p:grpSpPr>
          <a:xfrm>
            <a:off x="5993758" y="6748272"/>
            <a:ext cx="3001030" cy="109728"/>
            <a:chOff x="0" y="0"/>
            <a:chExt cx="3001030" cy="109728"/>
          </a:xfrm>
        </p:grpSpPr>
        <p:sp>
          <p:nvSpPr>
            <p:cNvPr id="55" name="矩形 54"/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 userDrawn="1"/>
        </p:nvGrpSpPr>
        <p:grpSpPr>
          <a:xfrm>
            <a:off x="2992728" y="6748272"/>
            <a:ext cx="3001030" cy="109728"/>
            <a:chOff x="0" y="0"/>
            <a:chExt cx="3001030" cy="109728"/>
          </a:xfrm>
        </p:grpSpPr>
        <p:sp>
          <p:nvSpPr>
            <p:cNvPr id="58" name="矩形 57"/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 userDrawn="1"/>
        </p:nvGrpSpPr>
        <p:grpSpPr>
          <a:xfrm>
            <a:off x="8994788" y="6748272"/>
            <a:ext cx="3197212" cy="109728"/>
            <a:chOff x="0" y="0"/>
            <a:chExt cx="3001030" cy="109728"/>
          </a:xfrm>
        </p:grpSpPr>
        <p:sp>
          <p:nvSpPr>
            <p:cNvPr id="61" name="矩形 60"/>
            <p:cNvSpPr/>
            <p:nvPr/>
          </p:nvSpPr>
          <p:spPr>
            <a:xfrm flipV="1">
              <a:off x="0" y="0"/>
              <a:ext cx="1367596" cy="109728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 flipV="1">
              <a:off x="1367596" y="0"/>
              <a:ext cx="1633434" cy="109728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3" name="图片 6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0284" y="-210898"/>
            <a:ext cx="2690446" cy="1513197"/>
          </a:xfrm>
          <a:prstGeom prst="rect">
            <a:avLst/>
          </a:prstGeom>
        </p:spPr>
      </p:pic>
      <p:cxnSp>
        <p:nvCxnSpPr>
          <p:cNvPr id="19" name="直接连接符 18"/>
          <p:cNvCxnSpPr/>
          <p:nvPr userDrawn="1"/>
        </p:nvCxnSpPr>
        <p:spPr bwMode="auto">
          <a:xfrm>
            <a:off x="1145215" y="883628"/>
            <a:ext cx="95690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444444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C00F5-FCF0-4349-83A1-01C5FA1300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7CC6-4928-458E-94BA-DE18EA2C279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6659" t="6677" r="6720" b="669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7" t="24071" r="37290" b="24627"/>
          <a:stretch>
            <a:fillRect/>
          </a:stretch>
        </p:blipFill>
        <p:spPr>
          <a:xfrm>
            <a:off x="5667659" y="1175126"/>
            <a:ext cx="856673" cy="976536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328445" y="2341846"/>
            <a:ext cx="753510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b="1" dirty="0" smtClean="0">
                <a:solidFill>
                  <a:srgbClr val="484848"/>
                </a:solidFill>
                <a:cs typeface="+mn-ea"/>
                <a:sym typeface="+mn-lt"/>
              </a:rPr>
              <a:t>疫情信息系统项目汇报</a:t>
            </a:r>
            <a:endParaRPr lang="zh-CN" altLang="en-US" sz="6600" b="1" dirty="0">
              <a:solidFill>
                <a:srgbClr val="484848"/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645059" y="4623237"/>
            <a:ext cx="237285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84848"/>
                </a:solidFill>
                <a:cs typeface="+mn-ea"/>
                <a:sym typeface="+mn-lt"/>
              </a:rPr>
              <a:t>答辩人</a:t>
            </a:r>
            <a:r>
              <a:rPr lang="zh-CN" altLang="en-US" sz="2000" b="1" dirty="0" smtClean="0">
                <a:solidFill>
                  <a:srgbClr val="484848"/>
                </a:solidFill>
                <a:cs typeface="+mn-ea"/>
                <a:sym typeface="+mn-lt"/>
              </a:rPr>
              <a:t>：谢晓辉</a:t>
            </a:r>
            <a:endParaRPr lang="zh-CN" altLang="en-US" sz="2000" b="1" dirty="0">
              <a:solidFill>
                <a:srgbClr val="484848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869946" y="4623237"/>
            <a:ext cx="258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484848"/>
                </a:solidFill>
                <a:cs typeface="+mn-ea"/>
                <a:sym typeface="+mn-lt"/>
              </a:rPr>
              <a:t>指导老师：周绪川</a:t>
            </a:r>
            <a:endParaRPr lang="zh-CN" altLang="en-US" sz="2000" b="1" dirty="0">
              <a:solidFill>
                <a:srgbClr val="484848"/>
              </a:solidFill>
              <a:cs typeface="+mn-ea"/>
              <a:sym typeface="+mn-lt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270" y="4452191"/>
            <a:ext cx="1015507" cy="57115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314" y="4452191"/>
            <a:ext cx="1015508" cy="571156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-1" y="3794229"/>
            <a:ext cx="12195977" cy="71730"/>
            <a:chOff x="-1" y="3794229"/>
            <a:chExt cx="12195977" cy="71730"/>
          </a:xfrm>
        </p:grpSpPr>
        <p:sp>
          <p:nvSpPr>
            <p:cNvPr id="9" name="矩形 8"/>
            <p:cNvSpPr/>
            <p:nvPr/>
          </p:nvSpPr>
          <p:spPr>
            <a:xfrm>
              <a:off x="-1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304630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877018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181649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754037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58668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631056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9935687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1508076" y="3794229"/>
              <a:ext cx="687900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5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3"/>
          <p:cNvSpPr txBox="1"/>
          <p:nvPr/>
        </p:nvSpPr>
        <p:spPr>
          <a:xfrm>
            <a:off x="1258130" y="1018684"/>
            <a:ext cx="10067730" cy="876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555555"/>
                </a:solidFill>
                <a:cs typeface="+mn-ea"/>
                <a:sym typeface="+mn-lt"/>
              </a:rPr>
              <a:t>海外各国具体</a:t>
            </a:r>
            <a:r>
              <a:rPr lang="zh-CN" altLang="en-US" sz="2000" b="1" dirty="0">
                <a:solidFill>
                  <a:srgbClr val="555555"/>
                </a:solidFill>
                <a:cs typeface="+mn-ea"/>
                <a:sym typeface="+mn-lt"/>
              </a:rPr>
              <a:t>的疫情数据</a:t>
            </a:r>
            <a:endParaRPr lang="zh-CN" altLang="en-US" sz="2000" b="1" dirty="0">
              <a:solidFill>
                <a:srgbClr val="555555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555555"/>
                </a:solidFill>
                <a:cs typeface="+mn-ea"/>
                <a:sym typeface="+mn-lt"/>
              </a:rPr>
              <a:t>       </a:t>
            </a:r>
            <a:r>
              <a:rPr lang="zh-CN" altLang="en-US" b="1" dirty="0">
                <a:solidFill>
                  <a:srgbClr val="555555"/>
                </a:solidFill>
                <a:cs typeface="+mn-ea"/>
                <a:sym typeface="+mn-lt"/>
              </a:rPr>
              <a:t>海外各国</a:t>
            </a:r>
            <a:r>
              <a:rPr lang="zh-CN" altLang="en-US" b="1" dirty="0" smtClean="0">
                <a:solidFill>
                  <a:srgbClr val="555555"/>
                </a:solidFill>
                <a:cs typeface="+mn-ea"/>
                <a:sym typeface="+mn-lt"/>
              </a:rPr>
              <a:t>默认按照累计确诊</a:t>
            </a:r>
            <a:r>
              <a:rPr lang="zh-CN" altLang="en-US" b="1" dirty="0">
                <a:solidFill>
                  <a:srgbClr val="555555"/>
                </a:solidFill>
                <a:cs typeface="+mn-ea"/>
                <a:sym typeface="+mn-lt"/>
              </a:rPr>
              <a:t>人数的多少由人数从多到少排列</a:t>
            </a:r>
            <a:r>
              <a:rPr lang="zh-CN" altLang="en-US" b="1" dirty="0" smtClean="0">
                <a:solidFill>
                  <a:srgbClr val="555555"/>
                </a:solidFill>
                <a:cs typeface="+mn-ea"/>
                <a:sym typeface="+mn-lt"/>
              </a:rPr>
              <a:t>。</a:t>
            </a:r>
            <a:endParaRPr lang="zh-CN" altLang="en-US" b="1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16" name="TextBox 42"/>
          <p:cNvSpPr txBox="1"/>
          <p:nvPr/>
        </p:nvSpPr>
        <p:spPr>
          <a:xfrm>
            <a:off x="1311470" y="306438"/>
            <a:ext cx="3944022" cy="553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sz="3600" dirty="0">
                <a:solidFill>
                  <a:srgbClr val="444444"/>
                </a:solidFill>
                <a:cs typeface="+mn-ea"/>
                <a:sym typeface="+mn-lt"/>
              </a:rPr>
              <a:t>三</a:t>
            </a:r>
            <a:r>
              <a:rPr lang="zh-CN" altLang="en-US" sz="3600" dirty="0" smtClean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、功能</a:t>
            </a:r>
            <a:r>
              <a:rPr lang="zh-CN" altLang="en-US" sz="360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endParaRPr lang="zh-CN" altLang="en-US" sz="3600" dirty="0">
              <a:solidFill>
                <a:srgbClr val="44444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10974" y="1121251"/>
            <a:ext cx="640210" cy="640210"/>
          </a:xfrm>
          <a:prstGeom prst="ellipse">
            <a:avLst/>
          </a:prstGeom>
          <a:solidFill>
            <a:srgbClr val="34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cs typeface="+mn-ea"/>
                <a:sym typeface="+mn-lt"/>
              </a:rPr>
              <a:t>5</a:t>
            </a:r>
            <a:endParaRPr lang="zh-CN" altLang="en-US" sz="3200" b="1" dirty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3650" y="1979295"/>
            <a:ext cx="4578985" cy="4649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6" grpId="0"/>
          <p:bldP spid="6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6" grpId="0"/>
          <p:bldP spid="6" grpId="0" bldLvl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3"/>
          <p:cNvSpPr txBox="1"/>
          <p:nvPr/>
        </p:nvSpPr>
        <p:spPr>
          <a:xfrm>
            <a:off x="1060701" y="1061049"/>
            <a:ext cx="10076967" cy="1292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555555"/>
                </a:solidFill>
                <a:cs typeface="+mn-ea"/>
                <a:sym typeface="+mn-lt"/>
              </a:rPr>
              <a:t>疫情相关防控措施查看功能设计</a:t>
            </a:r>
            <a:endParaRPr lang="zh-CN" altLang="en-US" sz="2000" b="1" dirty="0">
              <a:solidFill>
                <a:srgbClr val="555555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555555"/>
                </a:solidFill>
                <a:cs typeface="+mn-ea"/>
                <a:sym typeface="+mn-lt"/>
              </a:rPr>
              <a:t>       给</a:t>
            </a:r>
            <a:r>
              <a:rPr lang="zh-CN" altLang="en-US" b="1" dirty="0">
                <a:solidFill>
                  <a:srgbClr val="555555"/>
                </a:solidFill>
                <a:cs typeface="+mn-ea"/>
                <a:sym typeface="+mn-lt"/>
              </a:rPr>
              <a:t>用户提供可用作参考的且有效的新冠肺炎疫情的防控措施，在浏览当下新冠肺炎疫情的信息的同时，也让用户提高警惕性，加强自身的防控措施。</a:t>
            </a:r>
            <a:endParaRPr lang="zh-CN" altLang="en-US" b="1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16" name="TextBox 42"/>
          <p:cNvSpPr txBox="1"/>
          <p:nvPr/>
        </p:nvSpPr>
        <p:spPr>
          <a:xfrm>
            <a:off x="1311470" y="306438"/>
            <a:ext cx="3944022" cy="553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sz="3600" dirty="0">
                <a:solidFill>
                  <a:srgbClr val="444444"/>
                </a:solidFill>
                <a:cs typeface="+mn-ea"/>
                <a:sym typeface="+mn-lt"/>
              </a:rPr>
              <a:t>三</a:t>
            </a:r>
            <a:r>
              <a:rPr lang="zh-CN" altLang="en-US" sz="3600" dirty="0" smtClean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、功能</a:t>
            </a:r>
            <a:r>
              <a:rPr lang="zh-CN" altLang="en-US" sz="360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endParaRPr lang="zh-CN" altLang="en-US" sz="3600" dirty="0">
              <a:solidFill>
                <a:srgbClr val="44444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r="31158"/>
          <a:stretch>
            <a:fillRect/>
          </a:stretch>
        </p:blipFill>
        <p:spPr>
          <a:xfrm>
            <a:off x="901700" y="2552065"/>
            <a:ext cx="5347335" cy="37858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t="936"/>
          <a:stretch>
            <a:fillRect/>
          </a:stretch>
        </p:blipFill>
        <p:spPr>
          <a:xfrm>
            <a:off x="6764655" y="2185035"/>
            <a:ext cx="4372610" cy="4337050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261877" y="1135632"/>
            <a:ext cx="640210" cy="640210"/>
          </a:xfrm>
          <a:prstGeom prst="ellipse">
            <a:avLst/>
          </a:prstGeom>
          <a:solidFill>
            <a:srgbClr val="CF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cs typeface="+mn-ea"/>
                <a:sym typeface="+mn-lt"/>
              </a:rPr>
              <a:t>6</a:t>
            </a:r>
            <a:endParaRPr lang="zh-CN" altLang="en-US" sz="3200" b="1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16" grpId="0"/>
          <p:bldP spid="10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16" grpId="0"/>
          <p:bldP spid="10" grpId="0" bldLvl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/>
        </p:nvPicPr>
        <p:blipFill rotWithShape="1">
          <a:blip r:embed="rId1"/>
          <a:srcRect l="6659" t="6677" r="6720" b="6693"/>
          <a:stretch>
            <a:fillRect/>
          </a:stretch>
        </p:blipFill>
        <p:spPr>
          <a:xfrm>
            <a:off x="-1" y="109728"/>
            <a:ext cx="12192001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92" y="6060713"/>
            <a:ext cx="2734062" cy="5394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0" t="24114" r="34678" b="22737"/>
          <a:stretch>
            <a:fillRect/>
          </a:stretch>
        </p:blipFill>
        <p:spPr>
          <a:xfrm>
            <a:off x="5587474" y="2004553"/>
            <a:ext cx="1017050" cy="1055224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-4151" y="0"/>
            <a:ext cx="12196151" cy="6858000"/>
            <a:chOff x="-4151" y="0"/>
            <a:chExt cx="12196151" cy="6858000"/>
          </a:xfrm>
        </p:grpSpPr>
        <p:grpSp>
          <p:nvGrpSpPr>
            <p:cNvPr id="19" name="组合 18"/>
            <p:cNvGrpSpPr/>
            <p:nvPr/>
          </p:nvGrpSpPr>
          <p:grpSpPr>
            <a:xfrm>
              <a:off x="0" y="0"/>
              <a:ext cx="3001030" cy="109728"/>
              <a:chOff x="0" y="0"/>
              <a:chExt cx="3001030" cy="109728"/>
            </a:xfrm>
          </p:grpSpPr>
          <p:sp>
            <p:nvSpPr>
              <p:cNvPr id="53" name="矩形 52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8994788" y="0"/>
              <a:ext cx="3197212" cy="109728"/>
              <a:chOff x="0" y="0"/>
              <a:chExt cx="3001030" cy="109728"/>
            </a:xfrm>
          </p:grpSpPr>
          <p:sp>
            <p:nvSpPr>
              <p:cNvPr id="51" name="矩形 50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5997909" y="0"/>
              <a:ext cx="3001030" cy="109728"/>
              <a:chOff x="0" y="0"/>
              <a:chExt cx="3001030" cy="109728"/>
            </a:xfrm>
          </p:grpSpPr>
          <p:sp>
            <p:nvSpPr>
              <p:cNvPr id="49" name="矩形 48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996879" y="0"/>
              <a:ext cx="3001030" cy="109728"/>
              <a:chOff x="0" y="0"/>
              <a:chExt cx="3001030" cy="109728"/>
            </a:xfrm>
          </p:grpSpPr>
          <p:sp>
            <p:nvSpPr>
              <p:cNvPr id="47" name="矩形 46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4151" y="6748272"/>
              <a:ext cx="3001030" cy="109728"/>
              <a:chOff x="0" y="0"/>
              <a:chExt cx="3001030" cy="109728"/>
            </a:xfrm>
          </p:grpSpPr>
          <p:sp>
            <p:nvSpPr>
              <p:cNvPr id="45" name="矩形 44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993758" y="6748272"/>
              <a:ext cx="3001030" cy="109728"/>
              <a:chOff x="0" y="0"/>
              <a:chExt cx="3001030" cy="109728"/>
            </a:xfrm>
          </p:grpSpPr>
          <p:sp>
            <p:nvSpPr>
              <p:cNvPr id="43" name="矩形 42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992728" y="6748272"/>
              <a:ext cx="3001030" cy="109728"/>
              <a:chOff x="0" y="0"/>
              <a:chExt cx="3001030" cy="109728"/>
            </a:xfrm>
          </p:grpSpPr>
          <p:sp>
            <p:nvSpPr>
              <p:cNvPr id="41" name="矩形 40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8994788" y="6748272"/>
              <a:ext cx="3197212" cy="109728"/>
              <a:chOff x="0" y="0"/>
              <a:chExt cx="3001030" cy="109728"/>
            </a:xfrm>
          </p:grpSpPr>
          <p:sp>
            <p:nvSpPr>
              <p:cNvPr id="39" name="矩形 38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 rot="16200000">
              <a:off x="-1543742" y="1653470"/>
              <a:ext cx="3197212" cy="109728"/>
              <a:chOff x="0" y="0"/>
              <a:chExt cx="3001030" cy="109728"/>
            </a:xfrm>
          </p:grpSpPr>
          <p:sp>
            <p:nvSpPr>
              <p:cNvPr id="37" name="矩形 36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 rot="16200000">
              <a:off x="-1667877" y="4970666"/>
              <a:ext cx="3441332" cy="113879"/>
              <a:chOff x="0" y="0"/>
              <a:chExt cx="3001030" cy="109728"/>
            </a:xfrm>
          </p:grpSpPr>
          <p:sp>
            <p:nvSpPr>
              <p:cNvPr id="35" name="矩形 34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16200000">
              <a:off x="10538530" y="1653470"/>
              <a:ext cx="3197212" cy="109728"/>
              <a:chOff x="0" y="0"/>
              <a:chExt cx="3001030" cy="109728"/>
            </a:xfrm>
          </p:grpSpPr>
          <p:sp>
            <p:nvSpPr>
              <p:cNvPr id="33" name="矩形 32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6200000">
              <a:off x="10414395" y="4970666"/>
              <a:ext cx="3441332" cy="113879"/>
              <a:chOff x="0" y="0"/>
              <a:chExt cx="3001030" cy="109728"/>
            </a:xfrm>
          </p:grpSpPr>
          <p:sp>
            <p:nvSpPr>
              <p:cNvPr id="31" name="矩形 30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57" name="TextBox 12"/>
          <p:cNvSpPr txBox="1"/>
          <p:nvPr/>
        </p:nvSpPr>
        <p:spPr>
          <a:xfrm>
            <a:off x="3964429" y="2967225"/>
            <a:ext cx="4263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800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项 目 展 示</a:t>
            </a:r>
            <a:endParaRPr lang="zh-CN" altLang="en-US" sz="4800" dirty="0">
              <a:solidFill>
                <a:srgbClr val="48484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99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6659" t="6677" r="6720" b="669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7" t="24071" r="37290" b="24627"/>
          <a:stretch>
            <a:fillRect/>
          </a:stretch>
        </p:blipFill>
        <p:spPr>
          <a:xfrm>
            <a:off x="5621478" y="1411154"/>
            <a:ext cx="949036" cy="1081822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328445" y="2492976"/>
            <a:ext cx="7535103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b="1" dirty="0">
                <a:solidFill>
                  <a:srgbClr val="484848"/>
                </a:solidFill>
                <a:cs typeface="+mn-ea"/>
                <a:sym typeface="+mn-lt"/>
              </a:rPr>
              <a:t>谢谢您的聆听</a:t>
            </a:r>
            <a:endParaRPr lang="zh-CN" altLang="en-US" sz="6600" b="1" dirty="0">
              <a:solidFill>
                <a:srgbClr val="484848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" y="3794229"/>
            <a:ext cx="12195977" cy="71730"/>
            <a:chOff x="-1" y="3794229"/>
            <a:chExt cx="12195977" cy="71730"/>
          </a:xfrm>
        </p:grpSpPr>
        <p:sp>
          <p:nvSpPr>
            <p:cNvPr id="9" name="矩形 8"/>
            <p:cNvSpPr/>
            <p:nvPr/>
          </p:nvSpPr>
          <p:spPr>
            <a:xfrm>
              <a:off x="-1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304630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877018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181649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754037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058668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631056" y="3794229"/>
              <a:ext cx="1316485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9935687" y="3794229"/>
              <a:ext cx="1572388" cy="71730"/>
            </a:xfrm>
            <a:prstGeom prst="rect">
              <a:avLst/>
            </a:prstGeom>
            <a:solidFill>
              <a:srgbClr val="C70E2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1508076" y="3794229"/>
              <a:ext cx="687900" cy="71730"/>
            </a:xfrm>
            <a:prstGeom prst="rect">
              <a:avLst/>
            </a:prstGeom>
            <a:solidFill>
              <a:srgbClr val="0628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447540" y="4001770"/>
            <a:ext cx="329755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6600" b="1" dirty="0">
                <a:solidFill>
                  <a:srgbClr val="484848"/>
                </a:solidFill>
                <a:cs typeface="+mn-ea"/>
                <a:sym typeface="+mn-lt"/>
              </a:rPr>
              <a:t>Thanks</a:t>
            </a:r>
            <a:endParaRPr lang="en-US" altLang="zh-CN" sz="6600" b="1" dirty="0">
              <a:solidFill>
                <a:srgbClr val="48484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/>
        </p:nvPicPr>
        <p:blipFill rotWithShape="1">
          <a:blip r:embed="rId1"/>
          <a:srcRect l="6659" t="6677" r="6720" b="6693"/>
          <a:stretch>
            <a:fillRect/>
          </a:stretch>
        </p:blipFill>
        <p:spPr>
          <a:xfrm>
            <a:off x="109728" y="-109728"/>
            <a:ext cx="12192001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7" t="24071" r="37290" b="24627"/>
          <a:stretch>
            <a:fillRect/>
          </a:stretch>
        </p:blipFill>
        <p:spPr>
          <a:xfrm>
            <a:off x="222491" y="258828"/>
            <a:ext cx="914311" cy="104223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46185" y="635340"/>
            <a:ext cx="32141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b="1" dirty="0" smtClean="0">
                <a:solidFill>
                  <a:srgbClr val="484848"/>
                </a:solidFill>
                <a:cs typeface="+mn-ea"/>
                <a:sym typeface="+mn-lt"/>
              </a:rPr>
              <a:t>一、人员</a:t>
            </a:r>
            <a:r>
              <a:rPr lang="zh-CN" altLang="en-US" sz="3600" b="1" dirty="0">
                <a:solidFill>
                  <a:srgbClr val="484848"/>
                </a:solidFill>
                <a:cs typeface="+mn-ea"/>
                <a:sym typeface="+mn-lt"/>
              </a:rPr>
              <a:t>分工</a:t>
            </a:r>
            <a:endParaRPr lang="zh-CN" altLang="en-US" sz="3600" b="1" dirty="0">
              <a:solidFill>
                <a:srgbClr val="484848"/>
              </a:solidFill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-4151" y="0"/>
            <a:ext cx="12196151" cy="6858000"/>
            <a:chOff x="-4151" y="0"/>
            <a:chExt cx="12196151" cy="6858000"/>
          </a:xfrm>
        </p:grpSpPr>
        <p:grpSp>
          <p:nvGrpSpPr>
            <p:cNvPr id="31" name="组合 30"/>
            <p:cNvGrpSpPr/>
            <p:nvPr/>
          </p:nvGrpSpPr>
          <p:grpSpPr>
            <a:xfrm>
              <a:off x="0" y="0"/>
              <a:ext cx="3001030" cy="109728"/>
              <a:chOff x="0" y="0"/>
              <a:chExt cx="3001030" cy="109728"/>
            </a:xfrm>
          </p:grpSpPr>
          <p:sp>
            <p:nvSpPr>
              <p:cNvPr id="65" name="矩形 64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8994788" y="0"/>
              <a:ext cx="3197212" cy="109728"/>
              <a:chOff x="0" y="0"/>
              <a:chExt cx="3001030" cy="109728"/>
            </a:xfrm>
          </p:grpSpPr>
          <p:sp>
            <p:nvSpPr>
              <p:cNvPr id="63" name="矩形 62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5997909" y="0"/>
              <a:ext cx="3001030" cy="109728"/>
              <a:chOff x="0" y="0"/>
              <a:chExt cx="3001030" cy="109728"/>
            </a:xfrm>
          </p:grpSpPr>
          <p:sp>
            <p:nvSpPr>
              <p:cNvPr id="61" name="矩形 60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2996879" y="0"/>
              <a:ext cx="3001030" cy="109728"/>
              <a:chOff x="0" y="0"/>
              <a:chExt cx="3001030" cy="109728"/>
            </a:xfrm>
          </p:grpSpPr>
          <p:sp>
            <p:nvSpPr>
              <p:cNvPr id="59" name="矩形 58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-4151" y="6748272"/>
              <a:ext cx="3001030" cy="109728"/>
              <a:chOff x="0" y="0"/>
              <a:chExt cx="3001030" cy="109728"/>
            </a:xfrm>
          </p:grpSpPr>
          <p:sp>
            <p:nvSpPr>
              <p:cNvPr id="57" name="矩形 56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5993758" y="6748272"/>
              <a:ext cx="3001030" cy="109728"/>
              <a:chOff x="0" y="0"/>
              <a:chExt cx="3001030" cy="109728"/>
            </a:xfrm>
          </p:grpSpPr>
          <p:sp>
            <p:nvSpPr>
              <p:cNvPr id="55" name="矩形 54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992728" y="6748272"/>
              <a:ext cx="3001030" cy="109728"/>
              <a:chOff x="0" y="0"/>
              <a:chExt cx="3001030" cy="109728"/>
            </a:xfrm>
          </p:grpSpPr>
          <p:sp>
            <p:nvSpPr>
              <p:cNvPr id="53" name="矩形 52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8994788" y="6748272"/>
              <a:ext cx="3197212" cy="109728"/>
              <a:chOff x="0" y="0"/>
              <a:chExt cx="3001030" cy="109728"/>
            </a:xfrm>
          </p:grpSpPr>
          <p:sp>
            <p:nvSpPr>
              <p:cNvPr id="51" name="矩形 50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 rot="16200000">
              <a:off x="-1543742" y="1653470"/>
              <a:ext cx="3197212" cy="109728"/>
              <a:chOff x="0" y="0"/>
              <a:chExt cx="3001030" cy="109728"/>
            </a:xfrm>
          </p:grpSpPr>
          <p:sp>
            <p:nvSpPr>
              <p:cNvPr id="49" name="矩形 48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 rot="16200000">
              <a:off x="-1667877" y="4970666"/>
              <a:ext cx="3441332" cy="113879"/>
              <a:chOff x="0" y="0"/>
              <a:chExt cx="3001030" cy="109728"/>
            </a:xfrm>
          </p:grpSpPr>
          <p:sp>
            <p:nvSpPr>
              <p:cNvPr id="47" name="矩形 46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 rot="16200000">
              <a:off x="10538530" y="1653470"/>
              <a:ext cx="3197212" cy="109728"/>
              <a:chOff x="0" y="0"/>
              <a:chExt cx="3001030" cy="109728"/>
            </a:xfrm>
          </p:grpSpPr>
          <p:sp>
            <p:nvSpPr>
              <p:cNvPr id="45" name="矩形 44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 rot="16200000">
              <a:off x="10414395" y="4970666"/>
              <a:ext cx="3441332" cy="113879"/>
              <a:chOff x="0" y="0"/>
              <a:chExt cx="3001030" cy="109728"/>
            </a:xfrm>
          </p:grpSpPr>
          <p:sp>
            <p:nvSpPr>
              <p:cNvPr id="43" name="矩形 42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69" name="TextBox 47"/>
          <p:cNvSpPr txBox="1"/>
          <p:nvPr/>
        </p:nvSpPr>
        <p:spPr>
          <a:xfrm>
            <a:off x="1136802" y="1677974"/>
            <a:ext cx="10695709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前期</a:t>
            </a:r>
            <a:r>
              <a:rPr lang="zh-CN" altLang="en-US" b="1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准备</a:t>
            </a:r>
            <a:r>
              <a:rPr lang="zh-CN" altLang="en-US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                </a:t>
            </a:r>
            <a:r>
              <a:rPr lang="zh-CN" altLang="en-US" sz="2000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孙</a:t>
            </a:r>
            <a:r>
              <a:rPr lang="zh-CN" altLang="en-US" sz="20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浩然、吕吉向、张藤原、谢晓辉、许芷毓、</a:t>
            </a:r>
            <a:r>
              <a:rPr lang="zh-CN" altLang="en-US" sz="2000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吴承旭</a:t>
            </a:r>
            <a:endParaRPr lang="zh-CN" altLang="en-US" dirty="0">
              <a:solidFill>
                <a:srgbClr val="484848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项目筹划分工 </a:t>
            </a:r>
            <a:r>
              <a:rPr lang="zh-CN" altLang="en-US" b="1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lang="zh-CN" altLang="en-US" sz="2000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孙</a:t>
            </a:r>
            <a:r>
              <a:rPr lang="zh-CN" altLang="en-US" sz="20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浩然、吕吉向、张藤原、谢晓辉、许芷毓、</a:t>
            </a:r>
            <a:r>
              <a:rPr lang="zh-CN" altLang="en-US" sz="2000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吴承旭</a:t>
            </a:r>
            <a:endParaRPr lang="zh-CN" altLang="en-US" sz="2000" dirty="0">
              <a:solidFill>
                <a:srgbClr val="484848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整体框架的搭建</a:t>
            </a:r>
            <a:r>
              <a:rPr lang="zh-CN" altLang="en-US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       </a:t>
            </a:r>
            <a:r>
              <a:rPr lang="zh-CN" altLang="en-US" sz="2000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孙</a:t>
            </a:r>
            <a:r>
              <a:rPr lang="zh-CN" altLang="en-US" sz="20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浩然、吕吉向、张藤原、谢晓辉、许芷毓、</a:t>
            </a:r>
            <a:r>
              <a:rPr lang="zh-CN" altLang="en-US" sz="2000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吴承旭</a:t>
            </a:r>
            <a:endParaRPr lang="zh-CN" altLang="en-US" sz="2000" dirty="0">
              <a:solidFill>
                <a:srgbClr val="484848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页面的初步设计 </a:t>
            </a:r>
            <a:r>
              <a:rPr lang="zh-CN" altLang="en-US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zh-CN" altLang="en-US" sz="2000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孙</a:t>
            </a:r>
            <a:r>
              <a:rPr lang="zh-CN" altLang="en-US" sz="20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浩然、谢晓辉、</a:t>
            </a:r>
            <a:r>
              <a:rPr lang="zh-CN" altLang="en-US" sz="2000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许芷毓</a:t>
            </a:r>
            <a:endParaRPr lang="zh-CN" altLang="en-US" dirty="0">
              <a:solidFill>
                <a:srgbClr val="484848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页面的初步完善 </a:t>
            </a:r>
            <a:r>
              <a:rPr lang="zh-CN" altLang="en-US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      </a:t>
            </a:r>
            <a:r>
              <a:rPr lang="zh-CN" altLang="en-US" sz="2000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孙</a:t>
            </a:r>
            <a:r>
              <a:rPr lang="zh-CN" altLang="en-US" sz="20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浩然、谢晓辉、</a:t>
            </a:r>
            <a:r>
              <a:rPr lang="zh-CN" altLang="en-US" sz="2000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许芷毓</a:t>
            </a:r>
            <a:endParaRPr lang="zh-CN" altLang="en-US" sz="2000" dirty="0">
              <a:solidFill>
                <a:srgbClr val="484848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数据库及简单测试</a:t>
            </a:r>
            <a:r>
              <a:rPr lang="zh-CN" altLang="en-US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en-US" sz="2000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孙</a:t>
            </a:r>
            <a:r>
              <a:rPr lang="zh-CN" altLang="en-US" sz="2000" dirty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浩然、吴承旭、张藤原、吕吉向</a:t>
            </a:r>
            <a:endParaRPr lang="zh-CN" altLang="en-US" sz="2000" dirty="0">
              <a:solidFill>
                <a:srgbClr val="48484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/>
        </p:nvPicPr>
        <p:blipFill rotWithShape="1">
          <a:blip r:embed="rId1"/>
          <a:srcRect l="6659" t="6677" r="6720" b="6693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592" y="6060713"/>
            <a:ext cx="2734062" cy="5394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10" t="24114" r="34678" b="22737"/>
          <a:stretch>
            <a:fillRect/>
          </a:stretch>
        </p:blipFill>
        <p:spPr>
          <a:xfrm>
            <a:off x="274889" y="282016"/>
            <a:ext cx="1023901" cy="1062333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-4151" y="0"/>
            <a:ext cx="12196151" cy="6858000"/>
            <a:chOff x="-4151" y="0"/>
            <a:chExt cx="12196151" cy="6858000"/>
          </a:xfrm>
        </p:grpSpPr>
        <p:grpSp>
          <p:nvGrpSpPr>
            <p:cNvPr id="19" name="组合 18"/>
            <p:cNvGrpSpPr/>
            <p:nvPr/>
          </p:nvGrpSpPr>
          <p:grpSpPr>
            <a:xfrm>
              <a:off x="0" y="0"/>
              <a:ext cx="3001030" cy="109728"/>
              <a:chOff x="0" y="0"/>
              <a:chExt cx="3001030" cy="109728"/>
            </a:xfrm>
          </p:grpSpPr>
          <p:sp>
            <p:nvSpPr>
              <p:cNvPr id="53" name="矩形 52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8994788" y="0"/>
              <a:ext cx="3197212" cy="109728"/>
              <a:chOff x="0" y="0"/>
              <a:chExt cx="3001030" cy="109728"/>
            </a:xfrm>
          </p:grpSpPr>
          <p:sp>
            <p:nvSpPr>
              <p:cNvPr id="51" name="矩形 50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5997909" y="0"/>
              <a:ext cx="3001030" cy="109728"/>
              <a:chOff x="0" y="0"/>
              <a:chExt cx="3001030" cy="109728"/>
            </a:xfrm>
          </p:grpSpPr>
          <p:sp>
            <p:nvSpPr>
              <p:cNvPr id="49" name="矩形 48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996879" y="0"/>
              <a:ext cx="3001030" cy="109728"/>
              <a:chOff x="0" y="0"/>
              <a:chExt cx="3001030" cy="109728"/>
            </a:xfrm>
          </p:grpSpPr>
          <p:sp>
            <p:nvSpPr>
              <p:cNvPr id="47" name="矩形 46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4151" y="6748272"/>
              <a:ext cx="3001030" cy="109728"/>
              <a:chOff x="0" y="0"/>
              <a:chExt cx="3001030" cy="109728"/>
            </a:xfrm>
          </p:grpSpPr>
          <p:sp>
            <p:nvSpPr>
              <p:cNvPr id="45" name="矩形 44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993758" y="6748272"/>
              <a:ext cx="3001030" cy="109728"/>
              <a:chOff x="0" y="0"/>
              <a:chExt cx="3001030" cy="109728"/>
            </a:xfrm>
          </p:grpSpPr>
          <p:sp>
            <p:nvSpPr>
              <p:cNvPr id="43" name="矩形 42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992728" y="6748272"/>
              <a:ext cx="3001030" cy="109728"/>
              <a:chOff x="0" y="0"/>
              <a:chExt cx="3001030" cy="109728"/>
            </a:xfrm>
          </p:grpSpPr>
          <p:sp>
            <p:nvSpPr>
              <p:cNvPr id="41" name="矩形 40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8994788" y="6748272"/>
              <a:ext cx="3197212" cy="109728"/>
              <a:chOff x="0" y="0"/>
              <a:chExt cx="3001030" cy="109728"/>
            </a:xfrm>
          </p:grpSpPr>
          <p:sp>
            <p:nvSpPr>
              <p:cNvPr id="39" name="矩形 38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 rot="16200000">
              <a:off x="-1543742" y="1653470"/>
              <a:ext cx="3197212" cy="109728"/>
              <a:chOff x="0" y="0"/>
              <a:chExt cx="3001030" cy="109728"/>
            </a:xfrm>
          </p:grpSpPr>
          <p:sp>
            <p:nvSpPr>
              <p:cNvPr id="37" name="矩形 36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 rot="16200000">
              <a:off x="-1667877" y="4970666"/>
              <a:ext cx="3441332" cy="113879"/>
              <a:chOff x="0" y="0"/>
              <a:chExt cx="3001030" cy="109728"/>
            </a:xfrm>
          </p:grpSpPr>
          <p:sp>
            <p:nvSpPr>
              <p:cNvPr id="35" name="矩形 34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16200000">
              <a:off x="10538530" y="1653470"/>
              <a:ext cx="3197212" cy="109728"/>
              <a:chOff x="0" y="0"/>
              <a:chExt cx="3001030" cy="109728"/>
            </a:xfrm>
          </p:grpSpPr>
          <p:sp>
            <p:nvSpPr>
              <p:cNvPr id="33" name="矩形 32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16200000">
              <a:off x="10414395" y="4970666"/>
              <a:ext cx="3441332" cy="113879"/>
              <a:chOff x="0" y="0"/>
              <a:chExt cx="3001030" cy="109728"/>
            </a:xfrm>
          </p:grpSpPr>
          <p:sp>
            <p:nvSpPr>
              <p:cNvPr id="31" name="矩形 30"/>
              <p:cNvSpPr/>
              <p:nvPr/>
            </p:nvSpPr>
            <p:spPr>
              <a:xfrm flipV="1">
                <a:off x="0" y="0"/>
                <a:ext cx="1367596" cy="109728"/>
              </a:xfrm>
              <a:prstGeom prst="rect">
                <a:avLst/>
              </a:prstGeom>
              <a:solidFill>
                <a:srgbClr val="062845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 flipV="1">
                <a:off x="1367596" y="0"/>
                <a:ext cx="1633434" cy="109728"/>
              </a:xfrm>
              <a:prstGeom prst="rect">
                <a:avLst/>
              </a:prstGeom>
              <a:solidFill>
                <a:srgbClr val="C70E23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57" name="TextBox 12"/>
          <p:cNvSpPr txBox="1"/>
          <p:nvPr/>
        </p:nvSpPr>
        <p:spPr>
          <a:xfrm>
            <a:off x="1113348" y="572185"/>
            <a:ext cx="3374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3600" dirty="0" smtClean="0">
                <a:solidFill>
                  <a:srgbClr val="484848"/>
                </a:solidFill>
                <a:latin typeface="+mn-lt"/>
                <a:ea typeface="+mn-ea"/>
                <a:cs typeface="+mn-ea"/>
                <a:sym typeface="+mn-lt"/>
              </a:rPr>
              <a:t>二、总体设计</a:t>
            </a:r>
            <a:endParaRPr lang="zh-CN" altLang="en-US" sz="3600" dirty="0">
              <a:solidFill>
                <a:srgbClr val="48484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8" name="Rectangle 13" descr="FD1DDF730CE4456e89755B07FE1653D0# #Rectangle 13"/>
          <p:cNvSpPr>
            <a:spLocks noChangeArrowheads="1"/>
          </p:cNvSpPr>
          <p:nvPr/>
        </p:nvSpPr>
        <p:spPr bwMode="auto">
          <a:xfrm>
            <a:off x="1586691" y="1545795"/>
            <a:ext cx="8931564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200000"/>
              </a:lnSpc>
              <a:spcBef>
                <a:spcPct val="0"/>
              </a:spcBef>
              <a:buNone/>
              <a:defRPr/>
            </a:pPr>
            <a:r>
              <a:rPr lang="en-US" altLang="zh-CN" sz="2000" dirty="0">
                <a:solidFill>
                  <a:srgbClr val="555555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000" dirty="0" smtClean="0">
                <a:solidFill>
                  <a:srgbClr val="555555"/>
                </a:solidFill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zh-CN" altLang="en-US" sz="2000" dirty="0" smtClean="0">
                <a:solidFill>
                  <a:srgbClr val="555555"/>
                </a:solidFill>
                <a:latin typeface="+mn-lt"/>
                <a:ea typeface="+mn-ea"/>
                <a:cs typeface="+mn-ea"/>
                <a:sym typeface="+mn-lt"/>
              </a:rPr>
              <a:t>疫情信息查询</a:t>
            </a:r>
            <a:r>
              <a:rPr lang="zh-CN" altLang="en-US" sz="2000" dirty="0">
                <a:solidFill>
                  <a:srgbClr val="555555"/>
                </a:solidFill>
                <a:latin typeface="+mn-lt"/>
                <a:ea typeface="+mn-ea"/>
                <a:cs typeface="+mn-ea"/>
                <a:sym typeface="+mn-lt"/>
              </a:rPr>
              <a:t>系统是服务用户，满足</a:t>
            </a:r>
            <a:r>
              <a:rPr lang="zh-CN" altLang="en-US" sz="2000" dirty="0" smtClean="0">
                <a:solidFill>
                  <a:srgbClr val="555555"/>
                </a:solidFill>
                <a:latin typeface="+mn-lt"/>
                <a:ea typeface="+mn-ea"/>
                <a:cs typeface="+mn-ea"/>
                <a:sym typeface="+mn-lt"/>
              </a:rPr>
              <a:t>用户需求、</a:t>
            </a:r>
            <a:r>
              <a:rPr lang="zh-CN" altLang="en-US" sz="2000" dirty="0">
                <a:solidFill>
                  <a:srgbClr val="555555"/>
                </a:solidFill>
                <a:latin typeface="+mn-lt"/>
                <a:ea typeface="+mn-ea"/>
                <a:cs typeface="+mn-ea"/>
                <a:sym typeface="+mn-lt"/>
              </a:rPr>
              <a:t>解决实际问题而设计的，在新冠肺炎疫情全球大流行之际，用户需实时的了解到各个地区疫情的信息，学习对于新冠疫情的防护措施。</a:t>
            </a:r>
            <a:endParaRPr lang="zh-CN" altLang="en-US" sz="2000" dirty="0">
              <a:solidFill>
                <a:srgbClr val="555555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None/>
              <a:defRPr/>
            </a:pPr>
            <a:r>
              <a:rPr lang="zh-CN" altLang="en-US" sz="2000" dirty="0">
                <a:solidFill>
                  <a:srgbClr val="555555"/>
                </a:solidFill>
                <a:latin typeface="+mn-lt"/>
                <a:ea typeface="+mn-ea"/>
                <a:cs typeface="+mn-ea"/>
                <a:sym typeface="+mn-lt"/>
              </a:rPr>
              <a:t>       因此，在系统开发过程中，不仅要以先进理论来指导、主流技术来支撑</a:t>
            </a:r>
            <a:r>
              <a:rPr lang="zh-CN" altLang="en-US" sz="2000" dirty="0" smtClean="0">
                <a:solidFill>
                  <a:srgbClr val="555555"/>
                </a:solidFill>
                <a:latin typeface="+mn-lt"/>
                <a:ea typeface="+mn-ea"/>
                <a:cs typeface="+mn-ea"/>
                <a:sym typeface="+mn-lt"/>
              </a:rPr>
              <a:t>，还要</a:t>
            </a:r>
            <a:r>
              <a:rPr lang="zh-CN" altLang="en-US" sz="2000" dirty="0">
                <a:solidFill>
                  <a:srgbClr val="555555"/>
                </a:solidFill>
                <a:latin typeface="+mn-lt"/>
                <a:ea typeface="+mn-ea"/>
                <a:cs typeface="+mn-ea"/>
                <a:sym typeface="+mn-lt"/>
              </a:rPr>
              <a:t>做到以用户为中心，满足用户的需求，开发出页面美观大方、功能较为强大完善且使用方便的系统。</a:t>
            </a:r>
            <a:endParaRPr lang="en-US" altLang="zh-CN" sz="2000" dirty="0">
              <a:solidFill>
                <a:srgbClr val="555555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3"/>
          <p:cNvSpPr>
            <a:spLocks noChangeShapeType="1"/>
          </p:cNvSpPr>
          <p:nvPr/>
        </p:nvSpPr>
        <p:spPr bwMode="auto">
          <a:xfrm>
            <a:off x="556260" y="3880850"/>
            <a:ext cx="10623137" cy="3527"/>
          </a:xfrm>
          <a:prstGeom prst="line">
            <a:avLst/>
          </a:prstGeom>
          <a:noFill/>
          <a:ln w="101600">
            <a:solidFill>
              <a:srgbClr val="344F66"/>
            </a:solidFill>
            <a:round/>
            <a:tailEnd type="triangl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n>
                <a:solidFill>
                  <a:srgbClr val="FFD347"/>
                </a:solidFill>
              </a:ln>
              <a:cs typeface="+mn-ea"/>
              <a:sym typeface="+mn-lt"/>
            </a:endParaRPr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1453515" y="1730375"/>
            <a:ext cx="2343785" cy="1940560"/>
          </a:xfrm>
          <a:prstGeom prst="roundRect">
            <a:avLst>
              <a:gd name="adj" fmla="val 13009"/>
            </a:avLst>
          </a:prstGeom>
          <a:solidFill>
            <a:srgbClr val="CF3B4C"/>
          </a:solidFill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595959"/>
              </a:solidFill>
              <a:cs typeface="+mn-ea"/>
              <a:sym typeface="+mn-lt"/>
            </a:endParaRPr>
          </a:p>
        </p:txBody>
      </p:sp>
      <p:sp>
        <p:nvSpPr>
          <p:cNvPr id="4" name="Line 16"/>
          <p:cNvSpPr>
            <a:spLocks noChangeShapeType="1"/>
          </p:cNvSpPr>
          <p:nvPr/>
        </p:nvSpPr>
        <p:spPr bwMode="auto">
          <a:xfrm flipH="1">
            <a:off x="1613202" y="2086976"/>
            <a:ext cx="0" cy="1793874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" name="Group 138"/>
          <p:cNvGrpSpPr/>
          <p:nvPr/>
        </p:nvGrpSpPr>
        <p:grpSpPr bwMode="auto">
          <a:xfrm>
            <a:off x="1539907" y="3782392"/>
            <a:ext cx="182151" cy="202340"/>
            <a:chOff x="1661" y="2750"/>
            <a:chExt cx="250" cy="250"/>
          </a:xfrm>
        </p:grpSpPr>
        <p:sp>
          <p:nvSpPr>
            <p:cNvPr id="6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7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</p:grpSp>
      <p:sp>
        <p:nvSpPr>
          <p:cNvPr id="8" name="TextBox 57"/>
          <p:cNvSpPr txBox="1">
            <a:spLocks noChangeArrowheads="1"/>
          </p:cNvSpPr>
          <p:nvPr/>
        </p:nvSpPr>
        <p:spPr bwMode="auto">
          <a:xfrm>
            <a:off x="1783431" y="1822458"/>
            <a:ext cx="14415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实用性原则</a:t>
            </a:r>
            <a:endParaRPr lang="zh-CN" altLang="en-US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TextBox 57"/>
          <p:cNvSpPr txBox="1">
            <a:spLocks noChangeArrowheads="1"/>
          </p:cNvSpPr>
          <p:nvPr/>
        </p:nvSpPr>
        <p:spPr bwMode="auto">
          <a:xfrm>
            <a:off x="1566545" y="2064385"/>
            <a:ext cx="223075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lnSpc>
                <a:spcPct val="150000"/>
              </a:lnSpc>
              <a:tabLst>
                <a:tab pos="101600" algn="l"/>
              </a:tabLst>
              <a:defRPr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    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从实际的用户需求出发，满足用户了解疫情相关信息及学习相关防护措施的</a:t>
            </a:r>
            <a:r>
              <a:rPr lang="zh-CN" altLang="en-US" sz="1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需求。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3046095" y="4230370"/>
            <a:ext cx="2816860" cy="2010410"/>
          </a:xfrm>
          <a:prstGeom prst="roundRect">
            <a:avLst>
              <a:gd name="adj" fmla="val 13009"/>
            </a:avLst>
          </a:prstGeom>
          <a:solidFill>
            <a:srgbClr val="CF3B4C"/>
          </a:solidFill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595959"/>
              </a:solidFill>
              <a:cs typeface="+mn-ea"/>
              <a:sym typeface="+mn-lt"/>
            </a:endParaRPr>
          </a:p>
        </p:txBody>
      </p:sp>
      <p:sp>
        <p:nvSpPr>
          <p:cNvPr id="18" name="TextBox 57"/>
          <p:cNvSpPr txBox="1">
            <a:spLocks noChangeArrowheads="1"/>
          </p:cNvSpPr>
          <p:nvPr/>
        </p:nvSpPr>
        <p:spPr bwMode="auto">
          <a:xfrm>
            <a:off x="3226918" y="4268466"/>
            <a:ext cx="17732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defRPr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简结性原则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TextBox 57"/>
          <p:cNvSpPr txBox="1">
            <a:spLocks noChangeArrowheads="1"/>
          </p:cNvSpPr>
          <p:nvPr/>
        </p:nvSpPr>
        <p:spPr bwMode="auto">
          <a:xfrm>
            <a:off x="3112135" y="4622165"/>
            <a:ext cx="281686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lnSpc>
                <a:spcPct val="150000"/>
              </a:lnSpc>
              <a:tabLst>
                <a:tab pos="101600" algn="l"/>
              </a:tabLst>
              <a:defRPr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    </a:t>
            </a:r>
            <a:r>
              <a:rPr lang="zh-CN" altLang="en-US" sz="1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地图、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数据的变化趋势图、每日新增病例等图形</a:t>
            </a:r>
            <a:r>
              <a:rPr lang="zh-CN" altLang="en-US" sz="1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来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展示疫情的</a:t>
            </a:r>
            <a:r>
              <a:rPr lang="zh-CN" altLang="en-US" sz="1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信息。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让用户</a:t>
            </a:r>
            <a:r>
              <a:rPr lang="zh-CN" altLang="en-US" sz="1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直观的了解疫情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的变化趋势</a:t>
            </a:r>
            <a:r>
              <a:rPr lang="zh-CN" altLang="en-US" sz="1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3209086" y="3879561"/>
            <a:ext cx="1588" cy="645583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1" name="Group 138"/>
          <p:cNvGrpSpPr/>
          <p:nvPr/>
        </p:nvGrpSpPr>
        <p:grpSpPr bwMode="auto">
          <a:xfrm>
            <a:off x="3124651" y="3778332"/>
            <a:ext cx="182252" cy="202458"/>
            <a:chOff x="1661" y="2750"/>
            <a:chExt cx="250" cy="250"/>
          </a:xfrm>
        </p:grpSpPr>
        <p:sp>
          <p:nvSpPr>
            <p:cNvPr id="22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23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</p:grpSp>
      <p:sp>
        <p:nvSpPr>
          <p:cNvPr id="24" name="AutoShape 2"/>
          <p:cNvSpPr>
            <a:spLocks noChangeArrowheads="1"/>
          </p:cNvSpPr>
          <p:nvPr/>
        </p:nvSpPr>
        <p:spPr bwMode="auto">
          <a:xfrm>
            <a:off x="4557395" y="1748790"/>
            <a:ext cx="2835275" cy="1933575"/>
          </a:xfrm>
          <a:prstGeom prst="roundRect">
            <a:avLst>
              <a:gd name="adj" fmla="val 13009"/>
            </a:avLst>
          </a:prstGeom>
          <a:solidFill>
            <a:srgbClr val="344F66"/>
          </a:solidFill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TextBox 57"/>
          <p:cNvSpPr txBox="1">
            <a:spLocks noChangeArrowheads="1"/>
          </p:cNvSpPr>
          <p:nvPr/>
        </p:nvSpPr>
        <p:spPr bwMode="auto">
          <a:xfrm>
            <a:off x="4721860" y="1819910"/>
            <a:ext cx="276606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数据实时性和真实性原则</a:t>
            </a:r>
            <a:endParaRPr lang="zh-CN" altLang="en-US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TextBox 57"/>
          <p:cNvSpPr txBox="1">
            <a:spLocks noChangeArrowheads="1"/>
          </p:cNvSpPr>
          <p:nvPr/>
        </p:nvSpPr>
        <p:spPr bwMode="auto">
          <a:xfrm>
            <a:off x="4639945" y="2087245"/>
            <a:ext cx="26701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    </a:t>
            </a:r>
            <a:r>
              <a:rPr lang="zh-CN" altLang="en-US" sz="16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数据来源是权威</a:t>
            </a:r>
            <a:r>
              <a:rPr lang="zh-CN" altLang="en-US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网站发布的真实的疫情的数据，每日更新数据，</a:t>
            </a:r>
            <a:r>
              <a:rPr lang="zh-CN" altLang="en-US" sz="1600" b="1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保证数据的实时性。</a:t>
            </a:r>
            <a:endParaRPr lang="zh-CN" altLang="en-US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H="1">
            <a:off x="4691849" y="2080207"/>
            <a:ext cx="0" cy="1793874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8" name="Group 138"/>
          <p:cNvGrpSpPr/>
          <p:nvPr/>
        </p:nvGrpSpPr>
        <p:grpSpPr bwMode="auto">
          <a:xfrm>
            <a:off x="4622179" y="3772912"/>
            <a:ext cx="182151" cy="202340"/>
            <a:chOff x="1661" y="2750"/>
            <a:chExt cx="250" cy="250"/>
          </a:xfrm>
        </p:grpSpPr>
        <p:sp>
          <p:nvSpPr>
            <p:cNvPr id="29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rgbClr val="013B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0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</p:grp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6274435" y="4230370"/>
            <a:ext cx="3124835" cy="2010410"/>
          </a:xfrm>
          <a:prstGeom prst="roundRect">
            <a:avLst>
              <a:gd name="adj" fmla="val 13009"/>
            </a:avLst>
          </a:prstGeom>
          <a:solidFill>
            <a:srgbClr val="344F66"/>
          </a:solidFill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 flipH="1">
            <a:off x="6392091" y="3877804"/>
            <a:ext cx="3175" cy="645583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3" name="Group 138"/>
          <p:cNvGrpSpPr/>
          <p:nvPr/>
        </p:nvGrpSpPr>
        <p:grpSpPr bwMode="auto">
          <a:xfrm>
            <a:off x="6304194" y="3780722"/>
            <a:ext cx="182144" cy="202433"/>
            <a:chOff x="1661" y="2750"/>
            <a:chExt cx="250" cy="250"/>
          </a:xfrm>
        </p:grpSpPr>
        <p:sp>
          <p:nvSpPr>
            <p:cNvPr id="34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rgbClr val="013B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35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</p:grpSp>
      <p:sp>
        <p:nvSpPr>
          <p:cNvPr id="36" name="TextBox 57"/>
          <p:cNvSpPr txBox="1">
            <a:spLocks noChangeArrowheads="1"/>
          </p:cNvSpPr>
          <p:nvPr/>
        </p:nvSpPr>
        <p:spPr bwMode="auto">
          <a:xfrm>
            <a:off x="6400974" y="4259273"/>
            <a:ext cx="22875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defRPr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系统模块化设计原则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TextBox 57"/>
          <p:cNvSpPr txBox="1">
            <a:spLocks noChangeArrowheads="1"/>
          </p:cNvSpPr>
          <p:nvPr/>
        </p:nvSpPr>
        <p:spPr bwMode="auto">
          <a:xfrm>
            <a:off x="6355080" y="4578350"/>
            <a:ext cx="304482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lnSpc>
                <a:spcPct val="150000"/>
              </a:lnSpc>
              <a:tabLst>
                <a:tab pos="101600" algn="l"/>
              </a:tabLst>
              <a:defRPr sz="1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    </a:t>
            </a:r>
            <a:r>
              <a:rPr lang="zh-CN" altLang="en-US" sz="1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以功能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块为单位进行程序的设计</a:t>
            </a:r>
            <a:r>
              <a:rPr lang="zh-CN" altLang="en-US" sz="1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，降低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程序复杂度，使程序设计、调试及维护</a:t>
            </a:r>
            <a:r>
              <a:rPr lang="zh-CN" altLang="en-US" sz="1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简单化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zh-CN" altLang="en-US" sz="1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增强</a:t>
            </a:r>
            <a:r>
              <a:rPr lang="zh-CN" alt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了系统的灵活性和可扩展性。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8152765" y="1831340"/>
            <a:ext cx="2877820" cy="1906270"/>
          </a:xfrm>
          <a:prstGeom prst="roundRect">
            <a:avLst>
              <a:gd name="adj" fmla="val 13009"/>
            </a:avLst>
          </a:prstGeom>
          <a:solidFill>
            <a:srgbClr val="CF3B4C"/>
          </a:solidFill>
          <a:ln w="19050" cap="rnd">
            <a:solidFill>
              <a:schemeClr val="tx1">
                <a:lumMod val="65000"/>
                <a:lumOff val="35000"/>
              </a:schemeClr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595959"/>
              </a:solidFill>
              <a:cs typeface="+mn-ea"/>
              <a:sym typeface="+mn-lt"/>
            </a:endParaRPr>
          </a:p>
        </p:txBody>
      </p:sp>
      <p:sp>
        <p:nvSpPr>
          <p:cNvPr id="39" name="Line 14"/>
          <p:cNvSpPr>
            <a:spLocks noChangeShapeType="1"/>
          </p:cNvSpPr>
          <p:nvPr/>
        </p:nvSpPr>
        <p:spPr bwMode="auto">
          <a:xfrm flipH="1">
            <a:off x="8288297" y="2103732"/>
            <a:ext cx="0" cy="1760361"/>
          </a:xfrm>
          <a:prstGeom prst="line">
            <a:avLst/>
          </a:prstGeom>
          <a:noFill/>
          <a:ln w="19050">
            <a:solidFill>
              <a:schemeClr val="bg1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0" name="Group 138"/>
          <p:cNvGrpSpPr/>
          <p:nvPr/>
        </p:nvGrpSpPr>
        <p:grpSpPr bwMode="auto">
          <a:xfrm>
            <a:off x="8191894" y="3782299"/>
            <a:ext cx="182151" cy="202300"/>
            <a:chOff x="1661" y="2750"/>
            <a:chExt cx="250" cy="250"/>
          </a:xfrm>
        </p:grpSpPr>
        <p:sp>
          <p:nvSpPr>
            <p:cNvPr id="41" name="Oval 139"/>
            <p:cNvSpPr>
              <a:spLocks noChangeArrowheads="1"/>
            </p:cNvSpPr>
            <p:nvPr/>
          </p:nvSpPr>
          <p:spPr bwMode="auto">
            <a:xfrm>
              <a:off x="1660" y="2749"/>
              <a:ext cx="251" cy="25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42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016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</p:grpSp>
      <p:sp>
        <p:nvSpPr>
          <p:cNvPr id="43" name="TextBox 57"/>
          <p:cNvSpPr txBox="1">
            <a:spLocks noChangeArrowheads="1"/>
          </p:cNvSpPr>
          <p:nvPr/>
        </p:nvSpPr>
        <p:spPr bwMode="auto">
          <a:xfrm>
            <a:off x="8343095" y="1870268"/>
            <a:ext cx="14319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安全性原则</a:t>
            </a:r>
            <a:endParaRPr lang="zh-CN" altLang="en-US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TextBox 57"/>
          <p:cNvSpPr txBox="1">
            <a:spLocks noChangeArrowheads="1"/>
          </p:cNvSpPr>
          <p:nvPr/>
        </p:nvSpPr>
        <p:spPr bwMode="auto">
          <a:xfrm>
            <a:off x="8295005" y="2113915"/>
            <a:ext cx="262191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16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      </a:t>
            </a:r>
            <a:r>
              <a:rPr lang="zh-CN" altLang="en-US" sz="1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数据库的安全性方面，通过事务等实现数据的一致性；通过定义完整性规则实现数据的完整性。</a:t>
            </a:r>
            <a:endParaRPr lang="zh-CN" altLang="en-US" sz="1600" b="1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TextBox 42"/>
          <p:cNvSpPr txBox="1"/>
          <p:nvPr/>
        </p:nvSpPr>
        <p:spPr>
          <a:xfrm>
            <a:off x="1246816" y="406080"/>
            <a:ext cx="3649369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dirty="0" smtClean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.1 </a:t>
            </a:r>
            <a:r>
              <a:rPr lang="zh-CN" altLang="en-US" dirty="0" smtClean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系统设计</a:t>
            </a:r>
            <a:r>
              <a:rPr lang="zh-CN" altLang="en-US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的原则</a:t>
            </a:r>
            <a:endParaRPr lang="zh-CN" altLang="en-US" dirty="0">
              <a:solidFill>
                <a:srgbClr val="44444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3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3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8" grpId="0"/>
      <p:bldP spid="9" grpId="0"/>
      <p:bldP spid="17" grpId="0" bldLvl="0" animBg="1"/>
      <p:bldP spid="18" grpId="0"/>
      <p:bldP spid="19" grpId="0"/>
      <p:bldP spid="20" grpId="0" bldLvl="0" animBg="1"/>
      <p:bldP spid="24" grpId="0" bldLvl="0" animBg="1"/>
      <p:bldP spid="25" grpId="0"/>
      <p:bldP spid="26" grpId="0"/>
      <p:bldP spid="27" grpId="0" bldLvl="0" animBg="1"/>
      <p:bldP spid="31" grpId="0" bldLvl="0" animBg="1"/>
      <p:bldP spid="32" grpId="0" animBg="1"/>
      <p:bldP spid="36" grpId="0"/>
      <p:bldP spid="37" grpId="0"/>
      <p:bldP spid="38" grpId="0" bldLvl="0" animBg="1"/>
      <p:bldP spid="39" grpId="0" animBg="1"/>
      <p:bldP spid="43" grpId="0"/>
      <p:bldP spid="44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rot="16200000">
            <a:off x="1051888" y="902019"/>
            <a:ext cx="2514600" cy="3997960"/>
            <a:chOff x="1148654" y="1314990"/>
            <a:chExt cx="1859478" cy="1728053"/>
          </a:xfrm>
        </p:grpSpPr>
        <p:sp>
          <p:nvSpPr>
            <p:cNvPr id="8" name="椭圆 7"/>
            <p:cNvSpPr/>
            <p:nvPr/>
          </p:nvSpPr>
          <p:spPr>
            <a:xfrm>
              <a:off x="1148654" y="1314990"/>
              <a:ext cx="1859478" cy="1728053"/>
            </a:xfrm>
            <a:prstGeom prst="ellipse">
              <a:avLst/>
            </a:prstGeom>
            <a:solidFill>
              <a:srgbClr val="344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9" name="TextBox 30"/>
            <p:cNvSpPr txBox="1"/>
            <p:nvPr/>
          </p:nvSpPr>
          <p:spPr>
            <a:xfrm rot="5400000">
              <a:off x="1376925" y="1647343"/>
              <a:ext cx="1439565" cy="10922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>
                <a:lnSpc>
                  <a:spcPct val="150000"/>
                </a:lnSpc>
              </a:pPr>
              <a:r>
                <a:rPr lang="en-US" altLang="zh-CN" sz="1600" dirty="0"/>
                <a:t>      </a:t>
              </a:r>
              <a:r>
                <a:rPr lang="zh-CN" altLang="en-US" sz="1600" dirty="0"/>
                <a:t>疫情地图网站系统面向所有用户，为用户提供查看当下有关新型冠状病毒所致疫情的基本信息，包括疫情感染情况变化、防控措施等。</a:t>
              </a:r>
              <a:endParaRPr lang="zh-CN" altLang="en-US" sz="16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 rot="10800000">
            <a:off x="5326714" y="3851678"/>
            <a:ext cx="4740910" cy="2437130"/>
            <a:chOff x="3532068" y="477040"/>
            <a:chExt cx="1941878" cy="2638180"/>
          </a:xfrm>
          <a:solidFill>
            <a:srgbClr val="CF3B4C"/>
          </a:solidFill>
        </p:grpSpPr>
        <p:sp>
          <p:nvSpPr>
            <p:cNvPr id="12" name="椭圆 11"/>
            <p:cNvSpPr/>
            <p:nvPr/>
          </p:nvSpPr>
          <p:spPr>
            <a:xfrm>
              <a:off x="3532068" y="477040"/>
              <a:ext cx="1941878" cy="2638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  <p:sp>
          <p:nvSpPr>
            <p:cNvPr id="13" name="TextBox 31"/>
            <p:cNvSpPr txBox="1"/>
            <p:nvPr/>
          </p:nvSpPr>
          <p:spPr>
            <a:xfrm rot="10800000">
              <a:off x="3778639" y="807669"/>
              <a:ext cx="1411802" cy="1998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just">
                <a:lnSpc>
                  <a:spcPct val="150000"/>
                </a:lnSpc>
              </a:pPr>
              <a:r>
                <a:rPr lang="en-US" altLang="zh-CN" sz="1600" dirty="0"/>
                <a:t>       </a:t>
              </a:r>
              <a:r>
                <a:rPr lang="zh-CN" altLang="en-US" sz="1600" dirty="0"/>
                <a:t>系统分为地图查看功能，疫情防控措施查看功能和热点信息查看功能，如</a:t>
              </a:r>
              <a:r>
                <a:rPr lang="zh-CN" altLang="en-US" sz="1600" dirty="0" smtClean="0"/>
                <a:t>图所</a:t>
              </a:r>
              <a:r>
                <a:rPr lang="zh-CN" altLang="en-US" sz="1600" dirty="0"/>
                <a:t>示。其中，本系统的核心为疫情地图查看功能，同时本系统在是实现过程中也注重该功能的实现。</a:t>
              </a:r>
              <a:endParaRPr lang="zh-CN" altLang="en-US" sz="1600" dirty="0"/>
            </a:p>
          </p:txBody>
        </p:sp>
        <p:sp>
          <p:nvSpPr>
            <p:cNvPr id="14" name="等腰三角形 13"/>
            <p:cNvSpPr/>
            <p:nvPr/>
          </p:nvSpPr>
          <p:spPr>
            <a:xfrm flipV="1">
              <a:off x="4379998" y="2975421"/>
              <a:ext cx="218634" cy="13925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/>
            </a:p>
          </p:txBody>
        </p:sp>
      </p:grpSp>
      <p:sp>
        <p:nvSpPr>
          <p:cNvPr id="21" name="TextBox 42"/>
          <p:cNvSpPr txBox="1"/>
          <p:nvPr/>
        </p:nvSpPr>
        <p:spPr>
          <a:xfrm>
            <a:off x="1295139" y="435930"/>
            <a:ext cx="3649369" cy="4305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en-US" altLang="zh-CN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en-US" altLang="zh-CN" dirty="0" smtClean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.2 </a:t>
            </a:r>
            <a:r>
              <a:rPr lang="zh-CN" altLang="en-US" dirty="0" smtClean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系统功能</a:t>
            </a:r>
            <a:r>
              <a:rPr lang="zh-CN" altLang="en-US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架构</a:t>
            </a:r>
            <a:endParaRPr lang="zh-CN" altLang="en-US" dirty="0">
              <a:solidFill>
                <a:srgbClr val="44444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3" descr="[5VFGB1ZMYRU{3M@H`]DQ3U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b="21694"/>
          <a:stretch>
            <a:fillRect/>
          </a:stretch>
        </p:blipFill>
        <p:spPr>
          <a:xfrm>
            <a:off x="4746625" y="1383030"/>
            <a:ext cx="6957695" cy="2289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3"/>
          <p:cNvSpPr txBox="1"/>
          <p:nvPr/>
        </p:nvSpPr>
        <p:spPr>
          <a:xfrm>
            <a:off x="980440" y="941705"/>
            <a:ext cx="11070590" cy="1292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555555"/>
                </a:solidFill>
                <a:cs typeface="+mn-ea"/>
                <a:sym typeface="+mn-lt"/>
              </a:rPr>
              <a:t>疫情地图</a:t>
            </a:r>
            <a:endParaRPr lang="en-US" altLang="zh-CN" sz="2000" b="1" dirty="0" smtClean="0">
              <a:solidFill>
                <a:srgbClr val="555555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555555"/>
                </a:solidFill>
                <a:cs typeface="+mn-ea"/>
                <a:sym typeface="+mn-lt"/>
              </a:rPr>
              <a:t>      通过</a:t>
            </a:r>
            <a:r>
              <a:rPr lang="zh-CN" altLang="en-US" b="1" dirty="0">
                <a:solidFill>
                  <a:srgbClr val="555555"/>
                </a:solidFill>
                <a:cs typeface="+mn-ea"/>
                <a:sym typeface="+mn-lt"/>
              </a:rPr>
              <a:t>地图各地区的颜色深浅来表示确诊数量的程度，且当鼠标移动到某地区上方式时，将可显示当下该地区</a:t>
            </a:r>
            <a:r>
              <a:rPr lang="zh-CN" altLang="en-US" b="1" dirty="0" smtClean="0">
                <a:solidFill>
                  <a:srgbClr val="555555"/>
                </a:solidFill>
                <a:cs typeface="+mn-ea"/>
                <a:sym typeface="+mn-lt"/>
              </a:rPr>
              <a:t>的相关数据。</a:t>
            </a:r>
            <a:endParaRPr lang="zh-CN" altLang="en-US" b="1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58950" y="1031489"/>
            <a:ext cx="640210" cy="640210"/>
          </a:xfrm>
          <a:prstGeom prst="ellipse">
            <a:avLst/>
          </a:prstGeom>
          <a:solidFill>
            <a:srgbClr val="34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cs typeface="+mn-ea"/>
                <a:sym typeface="+mn-lt"/>
              </a:rPr>
              <a:t>1</a:t>
            </a:r>
            <a:endParaRPr lang="en-US" altLang="zh-CN" sz="3200" b="1" dirty="0">
              <a:cs typeface="+mn-ea"/>
              <a:sym typeface="+mn-lt"/>
            </a:endParaRPr>
          </a:p>
        </p:txBody>
      </p:sp>
      <p:sp>
        <p:nvSpPr>
          <p:cNvPr id="16" name="TextBox 42"/>
          <p:cNvSpPr txBox="1"/>
          <p:nvPr/>
        </p:nvSpPr>
        <p:spPr>
          <a:xfrm>
            <a:off x="1311470" y="306438"/>
            <a:ext cx="3944022" cy="553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sz="360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三</a:t>
            </a:r>
            <a:r>
              <a:rPr lang="zh-CN" altLang="en-US" sz="3600" dirty="0" smtClean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、功能</a:t>
            </a:r>
            <a:r>
              <a:rPr lang="zh-CN" altLang="en-US" sz="360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endParaRPr lang="zh-CN" altLang="en-US" sz="3600" dirty="0">
              <a:solidFill>
                <a:srgbClr val="44444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2026" y="2099899"/>
            <a:ext cx="4258810" cy="435646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44" y="2117679"/>
            <a:ext cx="4258566" cy="4340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7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 bldLvl="0" animBg="1"/>
          <p:bldP spid="1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7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4" grpId="0" bldLvl="0" animBg="1"/>
          <p:bldP spid="16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3"/>
          <p:cNvSpPr txBox="1"/>
          <p:nvPr/>
        </p:nvSpPr>
        <p:spPr>
          <a:xfrm>
            <a:off x="1130274" y="971136"/>
            <a:ext cx="10160828" cy="1292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555555"/>
                </a:solidFill>
                <a:cs typeface="+mn-ea"/>
                <a:sym typeface="+mn-lt"/>
              </a:rPr>
              <a:t>各地具体的疫情数据</a:t>
            </a:r>
            <a:endParaRPr lang="en-US" altLang="zh-CN" sz="1600" b="1" dirty="0" smtClean="0">
              <a:solidFill>
                <a:srgbClr val="555555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555555"/>
                </a:solidFill>
                <a:cs typeface="+mn-ea"/>
                <a:sym typeface="+mn-lt"/>
              </a:rPr>
              <a:t>       各个</a:t>
            </a:r>
            <a:r>
              <a:rPr lang="zh-CN" altLang="en-US" b="1" dirty="0">
                <a:solidFill>
                  <a:srgbClr val="555555"/>
                </a:solidFill>
                <a:cs typeface="+mn-ea"/>
                <a:sym typeface="+mn-lt"/>
              </a:rPr>
              <a:t>地区默认按照现有确诊人数的多少由人数从多到少排列，当点击某一地区（以内蒙古为例）时，可以显示该地区下的所有市的疫情数据</a:t>
            </a:r>
            <a:r>
              <a:rPr lang="zh-CN" altLang="en-US" b="1" dirty="0" smtClean="0">
                <a:solidFill>
                  <a:srgbClr val="555555"/>
                </a:solidFill>
                <a:cs typeface="+mn-ea"/>
                <a:sym typeface="+mn-lt"/>
              </a:rPr>
              <a:t>信息。</a:t>
            </a:r>
            <a:endParaRPr lang="zh-CN" altLang="en-US" b="1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84198" y="1056029"/>
            <a:ext cx="640210" cy="640210"/>
          </a:xfrm>
          <a:prstGeom prst="ellipse">
            <a:avLst/>
          </a:prstGeom>
          <a:solidFill>
            <a:srgbClr val="CF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cs typeface="+mn-ea"/>
                <a:sym typeface="+mn-lt"/>
              </a:rPr>
              <a:t>2</a:t>
            </a:r>
            <a:endParaRPr lang="en-US" altLang="zh-CN" sz="3200" b="1" dirty="0">
              <a:cs typeface="+mn-ea"/>
              <a:sym typeface="+mn-lt"/>
            </a:endParaRPr>
          </a:p>
        </p:txBody>
      </p:sp>
      <p:sp>
        <p:nvSpPr>
          <p:cNvPr id="16" name="TextBox 42"/>
          <p:cNvSpPr txBox="1"/>
          <p:nvPr/>
        </p:nvSpPr>
        <p:spPr>
          <a:xfrm>
            <a:off x="1311470" y="306438"/>
            <a:ext cx="3944022" cy="553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sz="360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三</a:t>
            </a:r>
            <a:r>
              <a:rPr lang="zh-CN" altLang="en-US" sz="3600" dirty="0" smtClean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、功能</a:t>
            </a:r>
            <a:r>
              <a:rPr lang="zh-CN" altLang="en-US" sz="360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endParaRPr lang="zh-CN" altLang="en-US" sz="3600" dirty="0">
              <a:solidFill>
                <a:srgbClr val="44444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862" y="2460679"/>
            <a:ext cx="3812999" cy="349913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307" y="2460680"/>
            <a:ext cx="4026980" cy="352346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792" y="2435577"/>
            <a:ext cx="3812999" cy="35234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7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 bldLvl="0" animBg="1"/>
          <p:bldP spid="1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7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 bldLvl="0" animBg="1"/>
          <p:bldP spid="16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3"/>
          <p:cNvSpPr txBox="1"/>
          <p:nvPr/>
        </p:nvSpPr>
        <p:spPr>
          <a:xfrm>
            <a:off x="1024890" y="954405"/>
            <a:ext cx="10856595" cy="1708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555555"/>
                </a:solidFill>
                <a:cs typeface="+mn-ea"/>
                <a:sym typeface="+mn-lt"/>
              </a:rPr>
              <a:t>疫情数据的趋势图</a:t>
            </a:r>
            <a:endParaRPr lang="zh-CN" altLang="en-US" sz="2000" b="1" dirty="0">
              <a:solidFill>
                <a:srgbClr val="555555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555555"/>
                </a:solidFill>
                <a:cs typeface="+mn-ea"/>
                <a:sym typeface="+mn-lt"/>
              </a:rPr>
              <a:t>       </a:t>
            </a:r>
            <a:r>
              <a:rPr lang="zh-CN" altLang="en-US" b="1" dirty="0" smtClean="0">
                <a:solidFill>
                  <a:srgbClr val="555555"/>
                </a:solidFill>
                <a:cs typeface="+mn-ea"/>
                <a:sym typeface="+mn-lt"/>
              </a:rPr>
              <a:t>海外现有确诊</a:t>
            </a:r>
            <a:r>
              <a:rPr lang="en-US" altLang="zh-CN" b="1" dirty="0" smtClean="0">
                <a:solidFill>
                  <a:srgbClr val="555555"/>
                </a:solidFill>
                <a:cs typeface="+mn-ea"/>
                <a:sym typeface="+mn-lt"/>
              </a:rPr>
              <a:t>/</a:t>
            </a:r>
            <a:r>
              <a:rPr lang="zh-CN" altLang="en-US" b="1" dirty="0" smtClean="0">
                <a:solidFill>
                  <a:srgbClr val="555555"/>
                </a:solidFill>
                <a:cs typeface="+mn-ea"/>
                <a:sym typeface="+mn-lt"/>
              </a:rPr>
              <a:t>累计确诊趋势图</a:t>
            </a:r>
            <a:r>
              <a:rPr lang="zh-CN" altLang="en-US" b="1" dirty="0" smtClean="0">
                <a:solidFill>
                  <a:srgbClr val="555555"/>
                </a:solidFill>
                <a:cs typeface="+mn-ea"/>
                <a:sym typeface="+mn-lt"/>
              </a:rPr>
              <a:t>  海外总</a:t>
            </a:r>
            <a:r>
              <a:rPr lang="zh-CN" altLang="en-US" b="1" dirty="0">
                <a:solidFill>
                  <a:srgbClr val="555555"/>
                </a:solidFill>
                <a:cs typeface="+mn-ea"/>
                <a:sym typeface="+mn-lt"/>
              </a:rPr>
              <a:t>新增</a:t>
            </a:r>
            <a:r>
              <a:rPr lang="zh-CN" altLang="en-US" b="1" dirty="0" smtClean="0">
                <a:solidFill>
                  <a:srgbClr val="555555"/>
                </a:solidFill>
                <a:cs typeface="+mn-ea"/>
                <a:sym typeface="+mn-lt"/>
              </a:rPr>
              <a:t>确诊趋势图  海外死亡数</a:t>
            </a:r>
            <a:r>
              <a:rPr lang="en-US" altLang="zh-CN" b="1" dirty="0" smtClean="0">
                <a:solidFill>
                  <a:srgbClr val="555555"/>
                </a:solidFill>
                <a:cs typeface="+mn-ea"/>
                <a:sym typeface="+mn-lt"/>
              </a:rPr>
              <a:t>/</a:t>
            </a:r>
            <a:r>
              <a:rPr lang="zh-CN" altLang="en-US" b="1" dirty="0" smtClean="0">
                <a:solidFill>
                  <a:srgbClr val="555555"/>
                </a:solidFill>
                <a:cs typeface="+mn-ea"/>
                <a:sym typeface="+mn-lt"/>
              </a:rPr>
              <a:t>治愈数趋势图   海外病死率</a:t>
            </a:r>
            <a:r>
              <a:rPr lang="en-US" altLang="zh-CN" b="1" dirty="0" smtClean="0">
                <a:solidFill>
                  <a:srgbClr val="555555"/>
                </a:solidFill>
                <a:cs typeface="+mn-ea"/>
                <a:sym typeface="+mn-lt"/>
              </a:rPr>
              <a:t>/</a:t>
            </a:r>
            <a:r>
              <a:rPr lang="zh-CN" altLang="en-US" b="1" dirty="0" smtClean="0">
                <a:solidFill>
                  <a:srgbClr val="555555"/>
                </a:solidFill>
                <a:cs typeface="+mn-ea"/>
                <a:sym typeface="+mn-lt"/>
              </a:rPr>
              <a:t>治愈率趋势图。</a:t>
            </a:r>
            <a:r>
              <a:rPr lang="zh-CN" altLang="en-US" b="1" dirty="0">
                <a:solidFill>
                  <a:srgbClr val="555555"/>
                </a:solidFill>
                <a:cs typeface="+mn-ea"/>
                <a:sym typeface="+mn-lt"/>
              </a:rPr>
              <a:t>通过曲线图来显示本次疫情的一个变化趋势，可直观的向用户展示疫情发展的趋势，让用户更简单的了解到当下疫情的发展。</a:t>
            </a:r>
            <a:endParaRPr lang="zh-CN" altLang="en-US" b="1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1868" y="1035043"/>
            <a:ext cx="640210" cy="640210"/>
          </a:xfrm>
          <a:prstGeom prst="ellipse">
            <a:avLst/>
          </a:prstGeom>
          <a:solidFill>
            <a:srgbClr val="344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cs typeface="+mn-ea"/>
                <a:sym typeface="+mn-lt"/>
              </a:rPr>
              <a:t>3</a:t>
            </a:r>
            <a:endParaRPr lang="zh-CN" altLang="en-US" sz="3200" b="1" dirty="0">
              <a:cs typeface="+mn-ea"/>
              <a:sym typeface="+mn-lt"/>
            </a:endParaRPr>
          </a:p>
        </p:txBody>
      </p:sp>
      <p:sp>
        <p:nvSpPr>
          <p:cNvPr id="16" name="TextBox 42"/>
          <p:cNvSpPr txBox="1"/>
          <p:nvPr/>
        </p:nvSpPr>
        <p:spPr>
          <a:xfrm>
            <a:off x="1311470" y="306438"/>
            <a:ext cx="3944022" cy="553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sz="3600" dirty="0">
                <a:solidFill>
                  <a:srgbClr val="444444"/>
                </a:solidFill>
                <a:cs typeface="+mn-ea"/>
                <a:sym typeface="+mn-lt"/>
              </a:rPr>
              <a:t>三</a:t>
            </a:r>
            <a:r>
              <a:rPr lang="zh-CN" altLang="en-US" sz="3600" dirty="0" smtClean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、功能</a:t>
            </a:r>
            <a:r>
              <a:rPr lang="zh-CN" altLang="en-US" sz="360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endParaRPr lang="zh-CN" altLang="en-US" sz="3600" dirty="0">
              <a:solidFill>
                <a:srgbClr val="44444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3" name="图片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7790" y="2791460"/>
            <a:ext cx="4029710" cy="3293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405" y="2797810"/>
            <a:ext cx="3873500" cy="327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475" y="2787650"/>
            <a:ext cx="3839845" cy="3263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 bldLvl="0" animBg="1"/>
          <p:bldP spid="1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7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 bldLvl="0" animBg="1"/>
          <p:bldP spid="16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482164" y="1206143"/>
            <a:ext cx="640210" cy="640210"/>
          </a:xfrm>
          <a:prstGeom prst="ellipse">
            <a:avLst/>
          </a:prstGeom>
          <a:solidFill>
            <a:srgbClr val="CF3B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cs typeface="+mn-ea"/>
                <a:sym typeface="+mn-lt"/>
              </a:rPr>
              <a:t>4</a:t>
            </a:r>
            <a:endParaRPr lang="zh-CN" altLang="en-US" sz="3200" b="1" dirty="0">
              <a:cs typeface="+mn-ea"/>
              <a:sym typeface="+mn-lt"/>
            </a:endParaRPr>
          </a:p>
        </p:txBody>
      </p:sp>
      <p:sp>
        <p:nvSpPr>
          <p:cNvPr id="11" name="TextBox 33"/>
          <p:cNvSpPr txBox="1"/>
          <p:nvPr/>
        </p:nvSpPr>
        <p:spPr>
          <a:xfrm>
            <a:off x="1284800" y="1098694"/>
            <a:ext cx="10067730" cy="876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555555"/>
                </a:solidFill>
                <a:cs typeface="+mn-ea"/>
                <a:sym typeface="+mn-lt"/>
              </a:rPr>
              <a:t>昨日新增确诊国家柱状图</a:t>
            </a:r>
            <a:endParaRPr lang="en-US" altLang="zh-CN" sz="2000" b="1" dirty="0" smtClean="0">
              <a:solidFill>
                <a:srgbClr val="555555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555555"/>
                </a:solidFill>
                <a:cs typeface="+mn-ea"/>
                <a:sym typeface="+mn-lt"/>
              </a:rPr>
              <a:t>        让</a:t>
            </a:r>
            <a:r>
              <a:rPr lang="zh-CN" altLang="en-US" b="1" dirty="0" smtClean="0">
                <a:solidFill>
                  <a:srgbClr val="555555"/>
                </a:solidFill>
                <a:cs typeface="+mn-ea"/>
                <a:sym typeface="+mn-lt"/>
              </a:rPr>
              <a:t>用户更直观的了解新增确诊最多的十个国家的数据。</a:t>
            </a:r>
            <a:endParaRPr lang="zh-CN" altLang="en-US" b="1" dirty="0">
              <a:solidFill>
                <a:srgbClr val="555555"/>
              </a:solidFill>
              <a:cs typeface="+mn-ea"/>
              <a:sym typeface="+mn-lt"/>
            </a:endParaRPr>
          </a:p>
        </p:txBody>
      </p:sp>
      <p:sp>
        <p:nvSpPr>
          <p:cNvPr id="16" name="TextBox 42"/>
          <p:cNvSpPr txBox="1"/>
          <p:nvPr/>
        </p:nvSpPr>
        <p:spPr>
          <a:xfrm>
            <a:off x="1311470" y="306438"/>
            <a:ext cx="3944022" cy="553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altLang="en-US" sz="3600" dirty="0">
                <a:solidFill>
                  <a:srgbClr val="444444"/>
                </a:solidFill>
                <a:cs typeface="+mn-ea"/>
                <a:sym typeface="+mn-lt"/>
              </a:rPr>
              <a:t>三</a:t>
            </a:r>
            <a:r>
              <a:rPr lang="zh-CN" altLang="en-US" sz="3600" dirty="0" smtClean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、功能</a:t>
            </a:r>
            <a:r>
              <a:rPr lang="zh-CN" altLang="en-US" sz="3600" dirty="0">
                <a:solidFill>
                  <a:srgbClr val="444444"/>
                </a:solidFill>
                <a:latin typeface="+mn-lt"/>
                <a:ea typeface="+mn-ea"/>
                <a:cs typeface="+mn-ea"/>
                <a:sym typeface="+mn-lt"/>
              </a:rPr>
              <a:t>模块设计</a:t>
            </a:r>
            <a:endParaRPr lang="zh-CN" altLang="en-US" sz="3600" dirty="0">
              <a:solidFill>
                <a:srgbClr val="44444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5700" y="2088515"/>
            <a:ext cx="5037455" cy="4408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grpId="0" nodeType="withEffect" p14:presetBounceEnd="6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ldLvl="0" animBg="1"/>
          <p:bldP spid="11" grpId="0"/>
          <p:bldP spid="1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7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bldLvl="0" animBg="1"/>
          <p:bldP spid="11" grpId="0"/>
          <p:bldP spid="16" grpId="0"/>
        </p:bldLst>
      </p:timing>
    </mc:Fallback>
  </mc:AlternateContent>
</p:sld>
</file>

<file path=ppt/tags/tag1.xml><?xml version="1.0" encoding="utf-8"?>
<p:tagLst xmlns:p="http://schemas.openxmlformats.org/presentationml/2006/main">
  <p:tag name="REFSHAPE" val="461851300"/>
  <p:tag name="KSO_WM_UNIT_PLACING_PICTURE_USER_VIEWPORT" val="{&quot;height&quot;:5559,&quot;width&quot;:6803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qj3hy4w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1376</Words>
  <Application>WPS 演示</Application>
  <PresentationFormat>宽屏</PresentationFormat>
  <Paragraphs>96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简单点</cp:lastModifiedBy>
  <cp:revision>153</cp:revision>
  <dcterms:created xsi:type="dcterms:W3CDTF">2019-03-07T05:23:00Z</dcterms:created>
  <dcterms:modified xsi:type="dcterms:W3CDTF">2020-06-17T03:19:00Z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