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303" r:id="rId5"/>
    <p:sldId id="257" r:id="rId6"/>
    <p:sldId id="258" r:id="rId7"/>
    <p:sldId id="260" r:id="rId8"/>
    <p:sldId id="261" r:id="rId9"/>
    <p:sldId id="263" r:id="rId10"/>
    <p:sldId id="262" r:id="rId11"/>
    <p:sldId id="265" r:id="rId12"/>
    <p:sldId id="290" r:id="rId13"/>
    <p:sldId id="291" r:id="rId14"/>
    <p:sldId id="292" r:id="rId15"/>
    <p:sldId id="293" r:id="rId16"/>
    <p:sldId id="267" r:id="rId17"/>
    <p:sldId id="294" r:id="rId18"/>
    <p:sldId id="288" r:id="rId19"/>
    <p:sldId id="269" r:id="rId20"/>
    <p:sldId id="295" r:id="rId21"/>
    <p:sldId id="270" r:id="rId22"/>
    <p:sldId id="296" r:id="rId23"/>
    <p:sldId id="271" r:id="rId24"/>
    <p:sldId id="297" r:id="rId25"/>
    <p:sldId id="273" r:id="rId26"/>
    <p:sldId id="275" r:id="rId27"/>
    <p:sldId id="276" r:id="rId28"/>
    <p:sldId id="298" r:id="rId29"/>
    <p:sldId id="277" r:id="rId30"/>
    <p:sldId id="299" r:id="rId31"/>
    <p:sldId id="279" r:id="rId32"/>
    <p:sldId id="281" r:id="rId33"/>
    <p:sldId id="282" r:id="rId34"/>
    <p:sldId id="283" r:id="rId35"/>
    <p:sldId id="300" r:id="rId36"/>
    <p:sldId id="289" r:id="rId37"/>
    <p:sldId id="285" r:id="rId38"/>
    <p:sldId id="301" r:id="rId39"/>
    <p:sldId id="302" r:id="rId40"/>
    <p:sldId id="286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DB"/>
    <a:srgbClr val="ECECE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72"/>
        <p:guide pos="3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customXml" Target="../customXml/item1.xml"/><Relationship Id="rId46" Type="http://schemas.openxmlformats.org/officeDocument/2006/relationships/customXmlProps" Target="../customXml/itemProps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>
          <a:xfrm>
            <a:off x="0" y="411480"/>
            <a:ext cx="12192000" cy="2228850"/>
          </a:xfrm>
        </p:spPr>
        <p:txBody>
          <a:bodyPr>
            <a:noAutofit/>
          </a:bodyPr>
          <a:p>
            <a:pPr algn="ctr"/>
            <a:r>
              <a:rPr 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Optimization of Transductive Conformal Predictors </a:t>
            </a:r>
            <a:br>
              <a:rPr 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based on Naive Bayes Classifier</a:t>
            </a:r>
            <a:br>
              <a:rPr 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 via Incremental and Decremental Learning</a:t>
            </a:r>
            <a:endParaRPr lang="zh-CN" sz="3200">
              <a:solidFill>
                <a:srgbClr val="00A2DB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3014980"/>
            <a:ext cx="121920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Zhize Guan</a:t>
            </a:r>
            <a:endParaRPr lang="en-US" altLang="zh-CN" sz="2000" b="1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algn="ctr"/>
            <a:endParaRPr lang="en-US" altLang="zh-CN" sz="2000" b="1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Supervisors:</a:t>
            </a:r>
            <a:endParaRPr lang="en-US" altLang="zh-CN" sz="2000" b="1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Dr. Evgueni Smirnov</a:t>
            </a:r>
            <a:endParaRPr lang="en-US" altLang="zh-CN" sz="2000" b="1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Dr.Rachel Cavill</a:t>
            </a:r>
            <a:endParaRPr lang="en-US" altLang="zh-CN" sz="2000" b="1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Maastricht University</a:t>
            </a:r>
            <a:endParaRPr lang="zh-CN" sz="2000" b="1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Faculty of Science and Engineering</a:t>
            </a:r>
            <a:endParaRPr lang="zh-CN" sz="2000" b="1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Department of Advanced Computing Sciences</a:t>
            </a:r>
            <a:endParaRPr lang="zh-CN" sz="2000" b="1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 b="1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July 13, 2023</a:t>
            </a:r>
            <a:endParaRPr lang="zh-CN" sz="2000" b="1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algn="ctr"/>
            <a:endParaRPr lang="en-US" altLang="zh-CN" sz="2000" b="1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258445"/>
            <a:ext cx="12109450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Naive Bayes Classifier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zh-CN" altLang="en-US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——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MultinomialNB for Discrete Variables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宋体" charset="0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1435100"/>
            <a:ext cx="7172960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258445"/>
            <a:ext cx="12109450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Naive Bayes Classifier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zh-CN" altLang="en-US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  <a:sym typeface="+mn-ea"/>
              </a:rPr>
              <a:t>——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GaussianNB for Continuous Variables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1287145"/>
            <a:ext cx="6358255" cy="5446395"/>
          </a:xfrm>
          <a:prstGeom prst="rect">
            <a:avLst/>
          </a:prstGeom>
        </p:spPr>
      </p:pic>
      <p:pic>
        <p:nvPicPr>
          <p:cNvPr id="7" name="334E55B0-647D-440b-865C-3EC943EB4CBC-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40" y="2271395"/>
            <a:ext cx="4211320" cy="6464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115175" y="3350260"/>
            <a:ext cx="4524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The parameters </a:t>
            </a:r>
            <a:r>
              <a:rPr lang="en-US" b="1" i="1"/>
              <a:t>µ</a:t>
            </a:r>
            <a:r>
              <a:rPr lang="en-US"/>
              <a:t> and </a:t>
            </a:r>
            <a:r>
              <a:rPr lang="en-US" b="1" i="1"/>
              <a:t>σ</a:t>
            </a:r>
            <a:r>
              <a:rPr lang="en-US" b="1" i="1" baseline="30000"/>
              <a:t>2</a:t>
            </a:r>
            <a:r>
              <a:rPr lang="en-US"/>
              <a:t> are estimated </a:t>
            </a:r>
            <a:endParaRPr lang="en-US"/>
          </a:p>
          <a:p>
            <a:pPr algn="l"/>
            <a:r>
              <a:rPr lang="en-US"/>
              <a:t>using maximum likelihood.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10720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Conformal Prediction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zh-CN" altLang="en-US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——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Nonconformity Measure (N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M)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70865" y="3879215"/>
            <a:ext cx="113309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 i="1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A</a:t>
            </a:r>
            <a:r>
              <a:rPr lang="en-US" altLang="zh-CN" sz="2000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: Nonconformity Measure; </a:t>
            </a:r>
            <a:endParaRPr lang="en-US" altLang="zh-CN" sz="2000" kern="0">
              <a:solidFill>
                <a:schemeClr val="tx1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algn="l"/>
            <a:r>
              <a:rPr lang="en-US" altLang="zh-CN" sz="2000" b="1" i="1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C</a:t>
            </a:r>
            <a:r>
              <a:rPr lang="en-US" altLang="zh-CN" sz="2000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: A classifier ;</a:t>
            </a:r>
            <a:endParaRPr lang="en-US" altLang="zh-CN" sz="2000" kern="0">
              <a:solidFill>
                <a:schemeClr val="tx1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algn="l"/>
            <a:r>
              <a:rPr lang="en-US" altLang="zh-CN" sz="2000" b="1" i="1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D</a:t>
            </a:r>
            <a:r>
              <a:rPr lang="en-US" altLang="zh-CN" sz="2000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: The training dataset ;</a:t>
            </a:r>
            <a:endParaRPr lang="en-US" altLang="zh-CN" sz="2000" kern="0">
              <a:solidFill>
                <a:schemeClr val="tx1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algn="l"/>
            <a:r>
              <a:rPr lang="en-US" altLang="zh-CN" sz="2000" b="1" i="1" kern="0">
                <a:latin typeface="Calibri"/>
                <a:ea typeface="Calibri"/>
                <a:cs typeface="Calibri"/>
                <a:sym typeface="+mn-ea"/>
              </a:rPr>
              <a:t>x</a:t>
            </a:r>
            <a:r>
              <a:rPr lang="en-US" altLang="zh-CN" sz="2000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: The test instance;</a:t>
            </a:r>
            <a:endParaRPr lang="en-US" altLang="zh-CN" sz="2000" kern="0">
              <a:solidFill>
                <a:schemeClr val="tx1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algn="l"/>
            <a:r>
              <a:rPr lang="en-US" altLang="zh-CN" sz="2000" b="1" i="1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y: </a:t>
            </a:r>
            <a:r>
              <a:rPr lang="en-US" altLang="zh-CN" sz="2000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One possible class;</a:t>
            </a:r>
            <a:endParaRPr lang="en-US" altLang="zh-CN" sz="2000" kern="0">
              <a:solidFill>
                <a:schemeClr val="tx1"/>
              </a:solidFill>
              <a:latin typeface="Calibri"/>
              <a:ea typeface="Calibri"/>
              <a:cs typeface="Calibri"/>
              <a:sym typeface="+mn-ea"/>
            </a:endParaRPr>
          </a:p>
        </p:txBody>
      </p:sp>
      <p:pic>
        <p:nvPicPr>
          <p:cNvPr id="8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855" y="2738755"/>
            <a:ext cx="5351145" cy="5245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9605" y="1584325"/>
            <a:ext cx="114706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/>
              <a:t>The Nonconformity Measure is a real-valued function, which quantifies how much an instance (x, y) </a:t>
            </a:r>
            <a:endParaRPr lang="en-US" sz="2000"/>
          </a:p>
          <a:p>
            <a:pPr algn="l"/>
            <a:r>
              <a:rPr lang="en-US" sz="2000"/>
              <a:t>is untypical to a set of instances in the training dataset  D.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10720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Conformal Prediction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zh-CN" altLang="en-US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——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Transductive Conformal Predictor (TCP)</a:t>
            </a:r>
            <a:endParaRPr lang="zh-CN" altLang="en-US" sz="3200" b="1" kern="0">
              <a:solidFill>
                <a:srgbClr val="00A2DB"/>
              </a:solidFill>
              <a:latin typeface="Calibri"/>
              <a:ea typeface="宋体" charset="0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1694815"/>
            <a:ext cx="7594600" cy="2628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49910" y="4631690"/>
            <a:ext cx="10393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NMS</a:t>
            </a:r>
            <a:r>
              <a:rPr lang="zh-CN" altLang="en-US"/>
              <a:t>：</a:t>
            </a:r>
            <a:r>
              <a:rPr lang="en-US" altLang="zh-CN"/>
              <a:t>Nonconformity Measure Score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Because of the Leave-One-Out (LOO) procedure, TCP needs to train (N+1) · |Y| classifiers in total.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92635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Conformal Prediction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zh-CN" altLang="en-US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——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TCP 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based on MultinomialNB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351915"/>
            <a:ext cx="6596380" cy="53695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125970" y="2400935"/>
            <a:ext cx="468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Just need to replace the classifier </a:t>
            </a:r>
            <a:r>
              <a:rPr lang="en-US" b="1" i="1">
                <a:solidFill>
                  <a:schemeClr val="tx1"/>
                </a:solidFill>
              </a:rPr>
              <a:t>C</a:t>
            </a:r>
            <a:r>
              <a:rPr lang="en-US"/>
              <a:t> with </a:t>
            </a:r>
            <a:r>
              <a:rPr lang="en-US" b="1"/>
              <a:t>MultinomialNB </a:t>
            </a:r>
            <a:r>
              <a:rPr lang="en-US"/>
              <a:t>in the TCP Algorithm to get TCP based on </a:t>
            </a:r>
            <a:r>
              <a:rPr lang="en-US" b="1">
                <a:sym typeface="+mn-ea"/>
              </a:rPr>
              <a:t>MultinomialNB.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92635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Conformal Prediction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zh-CN" altLang="en-US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——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TCP 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based on GaussianNB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315720"/>
            <a:ext cx="5906135" cy="54787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125970" y="2425700"/>
            <a:ext cx="4541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Just need to replace the classifier </a:t>
            </a:r>
            <a:r>
              <a:rPr lang="en-US" b="1" i="1">
                <a:solidFill>
                  <a:schemeClr val="tx1"/>
                </a:solidFill>
              </a:rPr>
              <a:t>C</a:t>
            </a:r>
            <a:r>
              <a:rPr lang="en-US"/>
              <a:t> with </a:t>
            </a:r>
            <a:r>
              <a:rPr lang="en-US" b="1"/>
              <a:t>GaussianNB </a:t>
            </a:r>
            <a:r>
              <a:rPr lang="en-US"/>
              <a:t>in the TCP Algorithm to get TCP based on </a:t>
            </a:r>
            <a:r>
              <a:rPr lang="en-US" b="1">
                <a:sym typeface="+mn-ea"/>
              </a:rPr>
              <a:t>GaussianNB </a:t>
            </a:r>
            <a:r>
              <a:rPr lang="en-US" b="1">
                <a:sym typeface="+mn-ea"/>
              </a:rPr>
              <a:t>.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5" y="2796540"/>
            <a:ext cx="121913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3.Optimized TCP (OTCP)</a:t>
            </a:r>
            <a:endParaRPr lang="en-US" altLang="zh-CN" sz="4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48405" y="3604260"/>
            <a:ext cx="844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OTCP using MultinomialNB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OTCP using GaussianNB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Time Complexity Analysis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92000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OTCP using MultinomialNB: Training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1584325"/>
            <a:ext cx="7550150" cy="48494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83525" y="2599055"/>
            <a:ext cx="4097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Unlike TCP, </a:t>
            </a:r>
            <a:r>
              <a:rPr lang="en-US" b="1"/>
              <a:t>Optimized TCP</a:t>
            </a:r>
            <a:r>
              <a:rPr lang="en-US"/>
              <a:t> only needs to train </a:t>
            </a:r>
            <a:r>
              <a:rPr lang="en-US" b="1"/>
              <a:t>one </a:t>
            </a:r>
            <a:r>
              <a:rPr lang="en-US"/>
              <a:t>classifier and then use it to compute the nonconformity measure scores for all instances.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92000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OTCP using MultinomialNB: Prediction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203960"/>
            <a:ext cx="5997575" cy="55175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62725" y="2265045"/>
            <a:ext cx="5050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If there are </a:t>
            </a:r>
            <a:r>
              <a:rPr lang="en-US" b="1" i="1"/>
              <a:t>L</a:t>
            </a:r>
            <a:r>
              <a:rPr lang="en-US"/>
              <a:t> possible classes, the prediction phase needs to run </a:t>
            </a:r>
            <a:r>
              <a:rPr lang="en-US" b="1" i="1"/>
              <a:t>L</a:t>
            </a:r>
            <a:r>
              <a:rPr lang="en-US"/>
              <a:t> times.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/>
              <a:t>L</a:t>
            </a:r>
            <a:r>
              <a:rPr lang="en-US"/>
              <a:t> </a:t>
            </a:r>
            <a:r>
              <a:rPr lang="en-US"/>
              <a:t>is the number of classes.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92635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OTCP using GaussianNB: Training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1265555"/>
            <a:ext cx="7155180" cy="54559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83525" y="2599055"/>
            <a:ext cx="4097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Unlike TCP, </a:t>
            </a:r>
            <a:r>
              <a:rPr lang="en-US" b="1"/>
              <a:t>Optimized TCP</a:t>
            </a:r>
            <a:r>
              <a:rPr lang="en-US"/>
              <a:t> only needs to train </a:t>
            </a:r>
            <a:r>
              <a:rPr lang="en-US" b="1"/>
              <a:t>one </a:t>
            </a:r>
            <a:r>
              <a:rPr lang="en-US"/>
              <a:t>classifier and then use it to compute the nonconformity measure scores for all instances.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92635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Outline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37515" y="1229360"/>
            <a:ext cx="696214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1.</a:t>
            </a:r>
            <a:r>
              <a:rPr 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Introduction</a:t>
            </a:r>
            <a:endParaRPr 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Motivation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Related Work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Objective and Research Questions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algn="l">
              <a:buClrTx/>
              <a:buSzTx/>
              <a:buFontTx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</a:rPr>
              <a:t>2.</a:t>
            </a:r>
            <a:r>
              <a:rPr 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</a:rPr>
              <a:t>Methods</a:t>
            </a:r>
            <a:endParaRPr 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Classification Problem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Naive Bayes Classifier (</a:t>
            </a: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宋体" charset="0"/>
                <a:cs typeface="Calibri"/>
                <a:sym typeface="+mn-ea"/>
              </a:rPr>
              <a:t>NBC)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MultinomialNB for Discrete Variables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GaussianNB for Continuous Variables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Conformal </a:t>
            </a:r>
            <a:r>
              <a:rPr 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Prediction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Nonconformity Measure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Transductive Conformal Predictor (TCP)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TCP based on MultinomialNB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TCP based on GaussianNB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3.Optimized TCP (OTCP)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OTCP </a:t>
            </a: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based on MultinomialNB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OTCP </a:t>
            </a: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based on GaussianNB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Time Complexity Analysis</a:t>
            </a:r>
            <a:endParaRPr lang="en-US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algn="l">
              <a:buClrTx/>
              <a:buSzTx/>
              <a:buFontTx/>
            </a:pPr>
            <a:endParaRPr 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algn="l">
              <a:buClrTx/>
              <a:buSzTx/>
              <a:buFontTx/>
            </a:pP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33465" y="1305560"/>
            <a:ext cx="60585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4.Experiments, Results and Discussion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Consistency Test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Comparison between TCP and OTCPG based on MultinomialNB or GaussianNB</a:t>
            </a:r>
            <a:endParaRPr lang="en-US" altLang="zh-CN" b="1" kern="0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Comparison among OTCP based on Different ML Methods</a:t>
            </a:r>
            <a:endParaRPr lang="en-US" altLang="zh-CN" b="1" kern="0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</a:rPr>
              <a:t>5. Conclusions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Research Question 1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Research Question 2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Research Question 3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Future Research</a:t>
            </a:r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/>
          </a:p>
          <a:p>
            <a:pPr algn="l"/>
            <a:endParaRPr lang="en-US" altLang="zh-CN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-8255"/>
            <a:ext cx="12192635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OTCP using GaussianNB: Prediction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847725"/>
            <a:ext cx="5133340" cy="6010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62725" y="2265045"/>
            <a:ext cx="5050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If there are </a:t>
            </a:r>
            <a:r>
              <a:rPr lang="en-US" b="1" i="1"/>
              <a:t>L</a:t>
            </a:r>
            <a:r>
              <a:rPr lang="en-US"/>
              <a:t> possible classes, the prediction phase needs to run </a:t>
            </a:r>
            <a:r>
              <a:rPr lang="en-US" b="1" i="1"/>
              <a:t>L</a:t>
            </a:r>
            <a:r>
              <a:rPr lang="en-US"/>
              <a:t> times.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/>
              <a:t>L</a:t>
            </a:r>
            <a:r>
              <a:rPr lang="en-US"/>
              <a:t> </a:t>
            </a:r>
            <a:r>
              <a:rPr lang="en-US"/>
              <a:t>is the number of classes.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258445"/>
            <a:ext cx="12109450" cy="1325880"/>
          </a:xfrm>
        </p:spPr>
        <p:txBody>
          <a:bodyPr>
            <a:normAutofit fontScale="90000"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Time Complexity Analysis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zh-CN" altLang="en-US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——TCP and OTCP based on MultinomialNB or GaussianNB</a:t>
            </a:r>
            <a:endParaRPr lang="zh-CN" altLang="en-US" sz="3200" b="1" kern="0">
              <a:solidFill>
                <a:srgbClr val="00A2DB"/>
              </a:solidFill>
              <a:latin typeface="Calibri"/>
              <a:ea typeface="宋体" charset="0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2038350"/>
            <a:ext cx="10235565" cy="27806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258445"/>
            <a:ext cx="12109450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Time Complexity Analysis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zh-CN" altLang="en-US" sz="3200" b="1" kern="0">
                <a:solidFill>
                  <a:srgbClr val="00A2DB"/>
                </a:solidFill>
                <a:latin typeface="Calibri"/>
                <a:ea typeface="宋体" charset="0"/>
                <a:cs typeface="Calibri"/>
              </a:rPr>
              <a:t>——OTCP based on Different ML Methods</a:t>
            </a:r>
            <a:endParaRPr lang="zh-CN" altLang="en-US" sz="3200" b="1" kern="0">
              <a:solidFill>
                <a:srgbClr val="00A2DB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8960" y="1530350"/>
            <a:ext cx="23025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Big O Notation</a:t>
            </a:r>
            <a:endParaRPr lang="en-US" sz="2000" b="1"/>
          </a:p>
        </p:txBody>
      </p:sp>
      <p:sp>
        <p:nvSpPr>
          <p:cNvPr id="9" name="Text Box 8"/>
          <p:cNvSpPr txBox="1"/>
          <p:nvPr/>
        </p:nvSpPr>
        <p:spPr>
          <a:xfrm>
            <a:off x="668655" y="3837940"/>
            <a:ext cx="1522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In Detail</a:t>
            </a:r>
            <a:endParaRPr lang="en-US" sz="20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2123440"/>
            <a:ext cx="6807200" cy="1714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4432935"/>
            <a:ext cx="9232900" cy="17272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648700" y="3232785"/>
            <a:ext cx="33826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i="1"/>
              <a:t>N</a:t>
            </a:r>
            <a:r>
              <a:rPr lang="en-US"/>
              <a:t>: number of training instances</a:t>
            </a:r>
            <a:endParaRPr lang="en-US"/>
          </a:p>
          <a:p>
            <a:pPr algn="l"/>
            <a:r>
              <a:rPr lang="en-US" b="1" i="1"/>
              <a:t>P</a:t>
            </a:r>
            <a:r>
              <a:rPr lang="en-US"/>
              <a:t>: number of input variables</a:t>
            </a:r>
            <a:endParaRPr lang="en-US"/>
          </a:p>
          <a:p>
            <a:pPr algn="l"/>
            <a:r>
              <a:rPr lang="en-US" b="1" i="1"/>
              <a:t>L</a:t>
            </a:r>
            <a:r>
              <a:rPr lang="en-US"/>
              <a:t>: number of classes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2796540"/>
            <a:ext cx="12111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4.Experiments, Results and Discussion</a:t>
            </a:r>
            <a:endParaRPr lang="en-US" altLang="zh-CN" sz="4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7175" y="3604260"/>
            <a:ext cx="10664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Consistency Test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Comparison between TCP and OTCPG based on </a:t>
            </a:r>
            <a:r>
              <a:rPr lang="en-US" altLang="zh-CN" sz="20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MultinomialNB or GaussianNB</a:t>
            </a:r>
            <a:endParaRPr lang="en-US" altLang="zh-CN" sz="2000" b="1" kern="0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Comparison among OTCP based on Different ML Methods</a:t>
            </a: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258445"/>
            <a:ext cx="12192000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Consistency Test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925955"/>
            <a:ext cx="5893197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85" y="1946910"/>
            <a:ext cx="5840980" cy="36576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47370" y="1373505"/>
            <a:ext cx="433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TCP and OTCP based on MultinomialNB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800215" y="1373505"/>
            <a:ext cx="4110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TCP and OTCP based on GaussianNB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485140" y="258445"/>
            <a:ext cx="11611610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Comparison between TCP and OTCPG 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based on 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MultinomialNB or GaussianNB: Training Time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035" y="1967230"/>
            <a:ext cx="82931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258445"/>
            <a:ext cx="12096750" cy="1325880"/>
          </a:xfrm>
        </p:spPr>
        <p:txBody>
          <a:bodyPr>
            <a:normAutofit fontScale="90000"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Comparison between TCP and OTCPG 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based on 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  <a:sym typeface="+mn-ea"/>
              </a:rPr>
              <a:t>MultinomialNB or GaussianNB: Average Prediction Time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1584325"/>
            <a:ext cx="9098915" cy="48996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498475" y="246380"/>
            <a:ext cx="1169352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Comparison among OTCP 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based on Different ML Methods: Training Time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1572260"/>
            <a:ext cx="8896985" cy="49758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498475" y="246380"/>
            <a:ext cx="1169352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Comparison among OTCP 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based on Different ML Methods: 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Average Prediction Time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1440180"/>
            <a:ext cx="9029700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2796540"/>
            <a:ext cx="12192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5.Conclusions</a:t>
            </a:r>
            <a:endParaRPr lang="en-US" altLang="zh-CN" sz="4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498340" y="3604260"/>
            <a:ext cx="76936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Research Question 1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Research Question 2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Research Question 3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</a:rPr>
              <a:t>Future Research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-635" y="2796540"/>
            <a:ext cx="12192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1.</a:t>
            </a:r>
            <a:r>
              <a:rPr lang="zh-CN" sz="4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Introduction</a:t>
            </a:r>
            <a:endParaRPr lang="en-US" altLang="zh-CN" sz="4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465955" y="3616960"/>
            <a:ext cx="77260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Motivation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Related Work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Objective and Research Questions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46380"/>
            <a:ext cx="1219263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Research Question 1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4350" y="1292860"/>
            <a:ext cx="11477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Can the optimized Transductive Conformal Predictors based on Naive Bayes Classifier produce the same exact solutions as standard ones?</a:t>
            </a:r>
            <a:endParaRPr lang="en-US" sz="2400"/>
          </a:p>
        </p:txBody>
      </p:sp>
      <p:sp>
        <p:nvSpPr>
          <p:cNvPr id="9" name="Title 1"/>
          <p:cNvSpPr/>
          <p:nvPr/>
        </p:nvSpPr>
        <p:spPr>
          <a:xfrm>
            <a:off x="156845" y="2266950"/>
            <a:ext cx="12192635" cy="6953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Answer: 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3797935"/>
            <a:ext cx="4685665" cy="290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3701415"/>
            <a:ext cx="4643755" cy="29083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02285" y="2829560"/>
            <a:ext cx="11477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Positive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1071245" y="3487420"/>
            <a:ext cx="2951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TCP and OTCP based on MultinomialNB</a:t>
            </a:r>
            <a:endParaRPr lang="en-US" sz="1200"/>
          </a:p>
        </p:txBody>
      </p:sp>
      <p:sp>
        <p:nvSpPr>
          <p:cNvPr id="14" name="Text Box 13"/>
          <p:cNvSpPr txBox="1"/>
          <p:nvPr/>
        </p:nvSpPr>
        <p:spPr>
          <a:xfrm>
            <a:off x="7047865" y="3383915"/>
            <a:ext cx="2801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TCP and OTCP based on GaussianNB</a:t>
            </a:r>
            <a:endParaRPr 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46380"/>
            <a:ext cx="1219263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Research Question 2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6870" y="1290955"/>
            <a:ext cx="11477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Can the optimized Transductive Conformal Predictors based on Naive Bayes Classifier reduce the training time and prediction time significantly?</a:t>
            </a:r>
            <a:endParaRPr lang="en-US" sz="2400"/>
          </a:p>
        </p:txBody>
      </p:sp>
      <p:sp>
        <p:nvSpPr>
          <p:cNvPr id="5" name="Title 1"/>
          <p:cNvSpPr/>
          <p:nvPr/>
        </p:nvSpPr>
        <p:spPr>
          <a:xfrm>
            <a:off x="0" y="2124710"/>
            <a:ext cx="12192635" cy="8299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Answer:</a:t>
            </a:r>
            <a:endParaRPr lang="en-US" altLang="zh-CN" sz="2800" b="1" kern="0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3411220"/>
            <a:ext cx="5564505" cy="2945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20" y="3468370"/>
            <a:ext cx="5339080" cy="28752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02285" y="2766060"/>
            <a:ext cx="11477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Training time is not comparable, but prediction time is positive.</a:t>
            </a:r>
            <a:endParaRPr lang="en-US" altLang="zh-CN" sz="2400" b="1" kern="0">
              <a:solidFill>
                <a:srgbClr val="00A2DB"/>
              </a:solidFill>
              <a:latin typeface="Calibri"/>
              <a:ea typeface="Calibri"/>
              <a:cs typeface="Calibri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46380"/>
            <a:ext cx="1219263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Research Question 3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3395" y="1363345"/>
            <a:ext cx="11477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Can the optimized Transductive Conformal Predictors based on Naive Bayes Classifier reduce more training time and prediction time than other optimized TCP based on different ML methods?</a:t>
            </a:r>
            <a:endParaRPr lang="en-US" sz="2400"/>
          </a:p>
        </p:txBody>
      </p:sp>
      <p:sp>
        <p:nvSpPr>
          <p:cNvPr id="5" name="Title 1"/>
          <p:cNvSpPr/>
          <p:nvPr/>
        </p:nvSpPr>
        <p:spPr>
          <a:xfrm>
            <a:off x="135890" y="2384425"/>
            <a:ext cx="12192635" cy="8261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Answer: For training time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3210560"/>
            <a:ext cx="5446395" cy="3046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45" y="3631565"/>
            <a:ext cx="5882640" cy="14814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350760" y="5231130"/>
            <a:ext cx="41611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i="1"/>
              <a:t>N</a:t>
            </a:r>
            <a:r>
              <a:rPr lang="en-US"/>
              <a:t>: number of training instances</a:t>
            </a:r>
            <a:endParaRPr lang="en-US"/>
          </a:p>
          <a:p>
            <a:pPr algn="l"/>
            <a:r>
              <a:rPr lang="en-US" b="1" i="1"/>
              <a:t>P</a:t>
            </a:r>
            <a:r>
              <a:rPr lang="en-US"/>
              <a:t>: number of input variables</a:t>
            </a:r>
            <a:endParaRPr lang="en-US"/>
          </a:p>
          <a:p>
            <a:pPr algn="l"/>
            <a:r>
              <a:rPr lang="en-US" b="1" i="1"/>
              <a:t>L</a:t>
            </a:r>
            <a:r>
              <a:rPr lang="en-US"/>
              <a:t>: number of classes</a:t>
            </a:r>
            <a:endParaRPr lang="en-US"/>
          </a:p>
          <a:p>
            <a:pPr algn="l"/>
            <a:r>
              <a:rPr lang="en-US" b="1" i="1"/>
              <a:t>V</a:t>
            </a:r>
            <a:r>
              <a:rPr lang="en-US"/>
              <a:t>: maximum number of discrete values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46380"/>
            <a:ext cx="1219263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Research Question 3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3395" y="1363345"/>
            <a:ext cx="11477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Can the optimized Transductive Conformal Predictors based on Naive Bayes Classifier reduce more training time and prediction time than other optimized TCP based on different ML methods?</a:t>
            </a:r>
            <a:endParaRPr lang="en-US" sz="2400"/>
          </a:p>
        </p:txBody>
      </p:sp>
      <p:sp>
        <p:nvSpPr>
          <p:cNvPr id="5" name="Title 1"/>
          <p:cNvSpPr/>
          <p:nvPr/>
        </p:nvSpPr>
        <p:spPr>
          <a:xfrm>
            <a:off x="135890" y="2384425"/>
            <a:ext cx="12192635" cy="8261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Answer: For </a:t>
            </a:r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prediction time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0445" y="3631565"/>
            <a:ext cx="5882640" cy="14814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350760" y="5231130"/>
            <a:ext cx="41611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i="1"/>
              <a:t>N</a:t>
            </a:r>
            <a:r>
              <a:rPr lang="en-US"/>
              <a:t>: number of training instances</a:t>
            </a:r>
            <a:endParaRPr lang="en-US"/>
          </a:p>
          <a:p>
            <a:pPr algn="l"/>
            <a:r>
              <a:rPr lang="en-US" b="1" i="1"/>
              <a:t>P</a:t>
            </a:r>
            <a:r>
              <a:rPr lang="en-US"/>
              <a:t>: number of input variables</a:t>
            </a:r>
            <a:endParaRPr lang="en-US"/>
          </a:p>
          <a:p>
            <a:pPr algn="l"/>
            <a:r>
              <a:rPr lang="en-US" b="1" i="1"/>
              <a:t>L</a:t>
            </a:r>
            <a:r>
              <a:rPr lang="en-US"/>
              <a:t>: number of classes</a:t>
            </a:r>
            <a:endParaRPr lang="en-US"/>
          </a:p>
          <a:p>
            <a:pPr algn="l"/>
            <a:r>
              <a:rPr lang="en-US" b="1" i="1">
                <a:sym typeface="+mn-ea"/>
              </a:rPr>
              <a:t>V</a:t>
            </a:r>
            <a:r>
              <a:rPr lang="en-US">
                <a:sym typeface="+mn-ea"/>
              </a:rPr>
              <a:t>: maximum number of discrete values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3210560"/>
            <a:ext cx="5638165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46380"/>
            <a:ext cx="1219263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Future Research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3395" y="1363345"/>
            <a:ext cx="114776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first direction is to design </a:t>
            </a:r>
            <a:r>
              <a:rPr lang="en-US" sz="2400"/>
              <a:t>OTCP that utilize NBC and have the ability to handle mixed input variables, as opposed to exclusively discrete or continuous variables.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second research direction aims to address the limitations posed by computational resources. </a:t>
            </a:r>
            <a:endParaRPr 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46380"/>
            <a:ext cx="1219263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References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0850" y="1245870"/>
            <a:ext cx="115925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[1] Ulf Johansson, Rikard Konig, Tuve Lofstrom, and Henrik Bostrom. Evolved decision trees as conformal predictors. In 2013 IEEE Congress on Evolutionary Computation, pages 1794–1801. IEEE, 2013.</a:t>
            </a:r>
            <a:endParaRPr lang="en-US"/>
          </a:p>
          <a:p>
            <a:pPr algn="l"/>
            <a:r>
              <a:rPr lang="en-US"/>
              <a:t>[2] Stijn Vanderlooy, Ida G Sprinkhuizen-Kuyper, and Evgueni N Smirnov. An analysis of reliable classifiers through roc isometrics. ROC Analysis in Machine Learning, 2006.</a:t>
            </a:r>
            <a:endParaRPr lang="en-US"/>
          </a:p>
          <a:p>
            <a:pPr algn="l"/>
            <a:r>
              <a:rPr lang="en-US"/>
              <a:t>[3] Vladimir Vovk, Alexander Gammerman, and Glenn Shafer. Algorithmic learning in a ran_x0002_dom world, volume 29. Springer, 2005.</a:t>
            </a:r>
            <a:endParaRPr lang="en-US"/>
          </a:p>
          <a:p>
            <a:pPr algn="l"/>
            <a:r>
              <a:rPr lang="en-US"/>
              <a:t>[4] Harris Papadopoulos, Kostas Proedrou, Volodya Vovk, and Alex Gammerman. Inductive confidence machines for regression. In Machine Learning: ECML 2002: 13th European Conference on Machine Learning Helsinki, Finland, August 19–23, 2002 Proceedings 13, pages 345–356. Springer, 2002.</a:t>
            </a:r>
            <a:endParaRPr lang="en-US"/>
          </a:p>
          <a:p>
            <a:pPr algn="l"/>
            <a:r>
              <a:rPr lang="en-US"/>
              <a:t>[5] Vladimir Vovk. Cross-conformal predictors. Annals of Mathematics and Artificial Intelli_x0002_gence, 74:9–28, 2015.</a:t>
            </a:r>
            <a:endParaRPr lang="en-US"/>
          </a:p>
          <a:p>
            <a:pPr algn="l"/>
            <a:r>
              <a:rPr lang="en-US"/>
              <a:t>[6] Rina Foygel Barber, Emmanuel J Candes, Aaditya Ramdas, and Ryan J Tibshirani. Pre_x0002_dictive inference with the jackknife+. 2021.</a:t>
            </a:r>
            <a:endParaRPr lang="en-US"/>
          </a:p>
          <a:p>
            <a:pPr algn="l"/>
            <a:r>
              <a:rPr lang="en-US"/>
              <a:t>[7] Jing Lei. Fast exact conformalization of the lasso using piecewise linear homotopy. Biometrika, 106(4):749–764, 2019.</a:t>
            </a:r>
            <a:endParaRPr lang="en-US"/>
          </a:p>
          <a:p>
            <a:pPr algn="l"/>
            <a:r>
              <a:rPr lang="en-US"/>
              <a:t>[8] Giovanni Cherubin, Konstantinos Chatzikokolakis, and Martin Jaggi. Exact optimization of conformal predictors via incremental and decremental learning. In International Conference on Machine Learning, pages 1836–1845. PMLR, 2021.</a:t>
            </a:r>
            <a:endParaRPr lang="en-US"/>
          </a:p>
          <a:p>
            <a:pPr algn="l"/>
            <a:r>
              <a:rPr lang="en-US"/>
              <a:t>[9] Jorgen Hilden. Statistical diagnosis based on conditional independence does not require it. Computers in biology and medicine, 14(4):429–435, 1984.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46380"/>
            <a:ext cx="1219263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References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0850" y="1245870"/>
            <a:ext cx="115925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[10] Pat Langley, Wayne Iba, Kevin Thompson, et al. An analysis of bayesian classifiers. In Aaai, volume 90, pages 223–228. Citeseer, 1992.</a:t>
            </a:r>
            <a:endParaRPr lang="en-US"/>
          </a:p>
          <a:p>
            <a:pPr algn="l"/>
            <a:r>
              <a:rPr lang="en-US"/>
              <a:t>[11] Pedro Domingos and Michael Pazzani. On the optimality of the simple bayesian classifier under zero-one loss. Machine learning, 29:103–130, 1997.</a:t>
            </a:r>
            <a:endParaRPr lang="en-US"/>
          </a:p>
          <a:p>
            <a:pPr algn="l"/>
            <a:r>
              <a:rPr lang="en-US"/>
              <a:t>[12] Joseph L Hellerstein, TS Jayram, Irina Rish, et al. Recognizing end-user transactions in performance management. IBM Thomas J. Watson Research Division Hawthorne, NY, 2000.</a:t>
            </a:r>
            <a:endParaRPr lang="en-US"/>
          </a:p>
          <a:p>
            <a:pPr algn="l"/>
            <a:r>
              <a:rPr lang="en-US"/>
              <a:t>[13] Tom M Mitchell. Artificial neural networks. Machine learning, 45(81):127, 1997.</a:t>
            </a:r>
            <a:endParaRPr lang="en-US"/>
          </a:p>
          <a:p>
            <a:pPr algn="l"/>
            <a:r>
              <a:rPr lang="en-US"/>
              <a:t>[14] Ilia Nouretdinov, Thomas Melluish, and Volodya Vovk. Ridge regression confidence machine. In ICML, pages 385–392. Citeseer, 2001.</a:t>
            </a:r>
            <a:endParaRPr lang="en-US"/>
          </a:p>
          <a:p>
            <a:pPr algn="l"/>
            <a:r>
              <a:rPr lang="en-US"/>
              <a:t>[15] Rikard Laxhammar and G¨oran Falkman. Conformal prediction for distribution-independent anomaly detection in streaming vessel data. In Proceedings of the first international workshop on novel data stream pattern mining techniques, pages 47–55, 2010.</a:t>
            </a:r>
            <a:endParaRPr lang="en-US"/>
          </a:p>
          <a:p>
            <a:pPr algn="l"/>
            <a:r>
              <a:rPr lang="en-US"/>
              <a:t>[16] Giovanni Cherubin, Ilia Nouretdinov, Alexander Gammerman, Roberto Jordaney, Zhi Wang, Davide Papini, and Lorenzo Cavallaro. Conformal clustering and its application to botnet traffic. In Statistical Learning and Data Sciences: Third International Sympo_x0002_sium, SLDS 2015, Egham, UK, April 20-23, 2015, Proceedings 3, pages 313–322. Springer, 2015.</a:t>
            </a:r>
            <a:endParaRPr lang="en-US"/>
          </a:p>
          <a:p>
            <a:pPr algn="l"/>
            <a:r>
              <a:rPr lang="en-US"/>
              <a:t>[17] Sungkyu Jung, Kiho Park, and Byungwon Kim. Clustering on the torus by conformal prediction. The Annals of Applied Statistics, 15(4):1583–1603, 2021.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46380"/>
            <a:ext cx="12192635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References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0850" y="1245870"/>
            <a:ext cx="11592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[18] Giovanni Cherubin and Ilia Nouretdinov. Hidden markov models with confidence. In Sympo_x0002_sium on Conformal and Probabilistic Prediction with Applications, pages 128–144. Springer, 2016.</a:t>
            </a:r>
            <a:endParaRPr lang="en-US"/>
          </a:p>
          <a:p>
            <a:pPr algn="l"/>
            <a:r>
              <a:rPr lang="en-US">
                <a:sym typeface="+mn-ea"/>
              </a:rPr>
              <a:t>[19] Vladimir Vovk, Ilia Nouretdinov, and Alexander Gammerman. Testing exchangeability on_x0002_line. In Proceedings of the 20th International Conference on Machine Learning (ICML-03), pages 768–775, 2003.</a:t>
            </a:r>
            <a:endParaRPr lang="en-US"/>
          </a:p>
          <a:p>
            <a:pPr algn="l"/>
            <a:r>
              <a:rPr lang="en-US">
                <a:sym typeface="+mn-ea"/>
              </a:rPr>
              <a:t>[20] Ronald A Fisher and Michael Marshall. Iris data set. RA Fisher, UC Irvine Machine Learning Repository, 440:87, 1936.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2796540"/>
            <a:ext cx="12192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Thank you</a:t>
            </a:r>
            <a:endParaRPr lang="en-US" altLang="zh-CN" sz="4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92635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</a:t>
            </a:r>
            <a:r>
              <a:rPr 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Motivation</a:t>
            </a:r>
            <a:endParaRPr 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71190" y="1302385"/>
            <a:ext cx="4685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Common ML classificaiton methods </a:t>
            </a:r>
            <a:endParaRPr lang="en-US" sz="20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Prediction Point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4899660" y="2268220"/>
            <a:ext cx="789305" cy="602615"/>
          </a:xfrm>
          <a:prstGeom prst="rightArrow">
            <a:avLst/>
          </a:prstGeom>
          <a:solidFill>
            <a:srgbClr val="00A2DB"/>
          </a:solidFill>
          <a:ln>
            <a:solidFill>
              <a:srgbClr val="00A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141345" y="3130550"/>
            <a:ext cx="60217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Conformal Prediciton/Conformal Predictors (CP)</a:t>
            </a:r>
            <a:endParaRPr lang="en-US" sz="20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Prediction Set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19145" y="4872990"/>
            <a:ext cx="54489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Transductive Conformal Predictors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TCP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）</a:t>
            </a:r>
            <a:endParaRPr lang="en-US" sz="20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High Computationl Complexity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989195" y="4053840"/>
            <a:ext cx="789305" cy="602615"/>
          </a:xfrm>
          <a:prstGeom prst="rightArrow">
            <a:avLst/>
          </a:prstGeom>
          <a:solidFill>
            <a:srgbClr val="00A2DB"/>
          </a:solidFill>
          <a:ln>
            <a:solidFill>
              <a:srgbClr val="00A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334E55B0-647D-440b-865C-3EC943EB4CBC-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3740" y="3514725"/>
            <a:ext cx="3179817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92635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Related Work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1620" y="1416685"/>
            <a:ext cx="575056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Sampling Learning</a:t>
            </a:r>
            <a:endParaRPr lang="en-US" sz="2400" b="1"/>
          </a:p>
          <a:p>
            <a:r>
              <a:rPr lang="en-US" sz="2400" b="1"/>
              <a:t>——by decreasing the training dataset</a:t>
            </a:r>
            <a:endParaRPr lang="en-US" sz="24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Inductive Conformal Predictors (ICP)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cross-CP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jack-knif</a:t>
            </a:r>
            <a:r>
              <a:rPr lang="en-US" sz="2400"/>
              <a:t>e+</a:t>
            </a:r>
            <a:endParaRPr lang="en-US" sz="2400"/>
          </a:p>
          <a:p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165100" y="3817620"/>
            <a:ext cx="11601450" cy="199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/>
              <a:t>Online Learning\Incremental and Decremental Learning (I&amp;D Learning)</a:t>
            </a:r>
            <a:endParaRPr lang="en-US" sz="2400" b="1"/>
          </a:p>
          <a:p>
            <a:pPr algn="l"/>
            <a:r>
              <a:rPr lang="zh-CN" altLang="en-US" sz="2400" b="1"/>
              <a:t>——</a:t>
            </a:r>
            <a:r>
              <a:rPr lang="en-US" altLang="zh-CN" sz="2400" b="1"/>
              <a:t>by efficiently learing and unlearning an instance</a:t>
            </a:r>
            <a:endParaRPr lang="en-US" altLang="zh-CN" sz="2400" b="1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/>
              <a:t>Optimized T</a:t>
            </a:r>
            <a:r>
              <a:rPr lang="en-US" sz="2400"/>
              <a:t>CP based on k-Nearest Neighbors (k-NN), </a:t>
            </a:r>
            <a:r>
              <a:rPr lang="en-US" sz="2400">
                <a:sym typeface="+mn-ea"/>
              </a:rPr>
              <a:t>Kernel Density Estimation</a:t>
            </a:r>
            <a:endParaRPr lang="en-US" sz="240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ym typeface="+mn-ea"/>
              </a:rPr>
              <a:t> (KDE), and Least-Squares SVM (LS-SVM)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-635" y="258445"/>
            <a:ext cx="12192635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Objective 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4655" y="3190875"/>
            <a:ext cx="114776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Can the optimized Transductive Conformal Predictors based on Naive Bayes Classifier produce the same exact solutions as standard ones?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Can the optimized Transductive Conformal Predictors based on Naive Bayes Classifier reduce the training time and prediction time significantly?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Can the optimized Transductive Conformal Predictors based on Naive Bayes Classifier reduce more training time and prediction time than other optimized TCP based on different ML methods?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414655" y="1459865"/>
            <a:ext cx="11477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To develop an optimized TCP (OTCP) that utilizes the Naive Bayes classifier (NBC) as its underlying ML method via I&amp;D Learning. </a:t>
            </a:r>
            <a:endParaRPr lang="en-US" sz="2400"/>
          </a:p>
        </p:txBody>
      </p:sp>
      <p:sp>
        <p:nvSpPr>
          <p:cNvPr id="6" name="Title 1"/>
          <p:cNvSpPr/>
          <p:nvPr/>
        </p:nvSpPr>
        <p:spPr>
          <a:xfrm>
            <a:off x="-635" y="2173605"/>
            <a:ext cx="1219263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Research Questions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5" y="2796540"/>
            <a:ext cx="121913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2.Methods</a:t>
            </a:r>
            <a:endParaRPr lang="en-US" altLang="zh-CN" sz="4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6443" y="3616960"/>
            <a:ext cx="576897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Classification Problem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Naive Bayes Classifier (NBC)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MultinomialNB for Discrete Variables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GaussianNB for Continuous Variables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Conformal </a:t>
            </a:r>
            <a:r>
              <a:rPr lang="zh-CN" sz="18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Prediction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Nonconformity Measure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  <a:sym typeface="+mn-ea"/>
              </a:rPr>
              <a:t>Transductive Conformal Predictor (TCP)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</a:rPr>
              <a:t>TCP </a:t>
            </a: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</a:rPr>
              <a:t>based on MultinomialNB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 b="1" kern="0">
                <a:solidFill>
                  <a:srgbClr val="00A2DB"/>
                </a:solidFill>
                <a:effectLst/>
                <a:latin typeface="Calibri"/>
                <a:ea typeface="Calibri"/>
                <a:cs typeface="Calibri"/>
              </a:rPr>
              <a:t>TCP based on GaussianNB</a:t>
            </a:r>
            <a:endParaRPr lang="en-US" altLang="zh-CN" sz="2000" b="1" kern="0">
              <a:solidFill>
                <a:srgbClr val="00A2DB"/>
              </a:solidFill>
              <a:effectLst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258445"/>
            <a:ext cx="12192000" cy="1325880"/>
          </a:xfrm>
        </p:spPr>
        <p:txBody>
          <a:bodyPr/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Classification Problem</a:t>
            </a: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6885" y="1271905"/>
            <a:ext cx="890079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i="1"/>
              <a:t>X</a:t>
            </a:r>
            <a:r>
              <a:rPr lang="en-US"/>
              <a:t>: The instance space defined by </a:t>
            </a:r>
            <a:r>
              <a:rPr lang="en-US" b="1" i="1"/>
              <a:t>P</a:t>
            </a:r>
            <a:r>
              <a:rPr lang="en-US"/>
              <a:t> input variables </a:t>
            </a:r>
            <a:r>
              <a:rPr lang="en-US" b="1" i="1"/>
              <a:t>X</a:t>
            </a:r>
            <a:r>
              <a:rPr lang="en-US" b="1" i="1" baseline="30000"/>
              <a:t>p</a:t>
            </a:r>
            <a:endParaRPr lang="en-US" baseline="30000"/>
          </a:p>
          <a:p>
            <a:pPr algn="l"/>
            <a:r>
              <a:rPr lang="en-US" b="1" i="1"/>
              <a:t>Y</a:t>
            </a:r>
            <a:r>
              <a:rPr lang="en-US"/>
              <a:t>: The output variable</a:t>
            </a:r>
            <a:endParaRPr lang="en-US"/>
          </a:p>
          <a:p>
            <a:pPr algn="l"/>
            <a:r>
              <a:rPr lang="en-US" b="1" i="1"/>
              <a:t>Q</a:t>
            </a:r>
            <a:r>
              <a:rPr lang="en-US"/>
              <a:t>: Some unknown probability distribution over</a:t>
            </a:r>
            <a:r>
              <a:rPr lang="en-US" b="1" i="1"/>
              <a:t> X x Y</a:t>
            </a:r>
            <a:endParaRPr lang="en-US"/>
          </a:p>
          <a:p>
            <a:pPr algn="l"/>
            <a:r>
              <a:rPr lang="en-US" b="1" i="1"/>
              <a:t>D</a:t>
            </a:r>
            <a:r>
              <a:rPr lang="en-US"/>
              <a:t>: The training dataset of </a:t>
            </a:r>
            <a:r>
              <a:rPr lang="en-US" b="1" i="1"/>
              <a:t>N</a:t>
            </a:r>
            <a:r>
              <a:rPr lang="en-US"/>
              <a:t> instances sampled from </a:t>
            </a:r>
            <a:r>
              <a:rPr lang="en-US" b="1" i="1">
                <a:sym typeface="+mn-ea"/>
              </a:rPr>
              <a:t>X x Y</a:t>
            </a:r>
            <a:r>
              <a:rPr lang="en-US">
                <a:sym typeface="+mn-ea"/>
              </a:rPr>
              <a:t> under the i.i.d. assumption</a:t>
            </a:r>
            <a:endParaRPr lang="en-US">
              <a:sym typeface="+mn-ea"/>
            </a:endParaRPr>
          </a:p>
          <a:p>
            <a:pPr algn="l"/>
            <a:r>
              <a:rPr lang="en-US" b="1" i="1">
                <a:sym typeface="+mn-ea"/>
              </a:rPr>
              <a:t>x</a:t>
            </a:r>
            <a:r>
              <a:rPr lang="en-US">
                <a:sym typeface="+mn-ea"/>
              </a:rPr>
              <a:t>: The test instace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6885" y="2782570"/>
            <a:ext cx="10227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First, we can assume that we know: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6260" y="3221990"/>
            <a:ext cx="42830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the prior distribution </a:t>
            </a:r>
            <a:r>
              <a:rPr lang="en-US" b="1" i="1"/>
              <a:t>P(y)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the distribution </a:t>
            </a:r>
            <a:r>
              <a:rPr lang="en-US" b="1" i="1"/>
              <a:t>P(x|y)</a:t>
            </a:r>
            <a:r>
              <a:rPr lang="en-US"/>
              <a:t> for each </a:t>
            </a:r>
            <a:r>
              <a:rPr lang="en-US" b="1" i="1"/>
              <a:t>y ∈ Y</a:t>
            </a:r>
            <a:r>
              <a:rPr lang="en-US"/>
              <a:t>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the distribution </a:t>
            </a:r>
            <a:r>
              <a:rPr lang="en-US" b="1" i="1"/>
              <a:t>P(x)</a:t>
            </a:r>
            <a:endParaRPr lang="en-US" b="1" i="1"/>
          </a:p>
        </p:txBody>
      </p:sp>
      <p:sp>
        <p:nvSpPr>
          <p:cNvPr id="7" name="Text Box 6"/>
          <p:cNvSpPr txBox="1"/>
          <p:nvPr/>
        </p:nvSpPr>
        <p:spPr>
          <a:xfrm>
            <a:off x="476885" y="4215130"/>
            <a:ext cx="1138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Then, we can compute the posterior probability </a:t>
            </a:r>
            <a:r>
              <a:rPr lang="en-US" b="1" i="1"/>
              <a:t>P(y|x) </a:t>
            </a:r>
            <a:r>
              <a:rPr lang="en-US"/>
              <a:t>for each </a:t>
            </a:r>
            <a:r>
              <a:rPr lang="en-US" b="1" i="1"/>
              <a:t>y ∈ Y</a:t>
            </a:r>
            <a:r>
              <a:rPr lang="en-US"/>
              <a:t> according to the Bayes Rule:</a:t>
            </a:r>
            <a:endParaRPr lang="en-US"/>
          </a:p>
        </p:txBody>
      </p:sp>
      <p:pic>
        <p:nvPicPr>
          <p:cNvPr id="8" name="334E55B0-647D-440b-865C-3EC943EB4CBC-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4654550"/>
            <a:ext cx="2376170" cy="5988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00075" y="5324475"/>
            <a:ext cx="11259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winning class is determined by the Optimal Bayes Rule:</a:t>
            </a:r>
            <a:endParaRPr lang="en-US"/>
          </a:p>
        </p:txBody>
      </p:sp>
      <p:pic>
        <p:nvPicPr>
          <p:cNvPr id="10" name="334E55B0-647D-440b-865C-3EC943EB4CBC-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5854700"/>
            <a:ext cx="3430577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0" y="258445"/>
            <a:ext cx="12109450" cy="1325880"/>
          </a:xfrm>
        </p:spPr>
        <p:txBody>
          <a:bodyPr>
            <a:normAutofit/>
          </a:bodyPr>
          <a:p>
            <a: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  <a:t>    Naive Bayes Classifier (NBC)</a:t>
            </a:r>
            <a:br>
              <a:rPr lang="en-US" altLang="zh-CN" sz="3200" b="1" kern="0">
                <a:solidFill>
                  <a:srgbClr val="00A2DB"/>
                </a:solidFill>
                <a:latin typeface="Calibri"/>
                <a:ea typeface="Calibri"/>
                <a:cs typeface="Calibri"/>
              </a:rPr>
            </a:br>
            <a:endParaRPr lang="en-US" altLang="zh-CN" sz="3200" b="1" kern="0">
              <a:solidFill>
                <a:srgbClr val="00A2D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2540000"/>
            <a:ext cx="6098540" cy="33426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9270" y="1101725"/>
            <a:ext cx="11330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kern="0">
                <a:solidFill>
                  <a:schemeClr val="tx1"/>
                </a:solidFill>
                <a:latin typeface="Calibri"/>
                <a:ea typeface="Calibri"/>
                <a:cs typeface="Calibri"/>
                <a:sym typeface="+mn-ea"/>
              </a:rPr>
              <a:t>The "naive" assumption of independence between each pair of variables. </a:t>
            </a:r>
            <a:endParaRPr lang="en-US" altLang="zh-CN" sz="2400" kern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" name="334E55B0-647D-440b-865C-3EC943EB4CBC-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05" y="1710690"/>
            <a:ext cx="6419850" cy="355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UVNoRUxDQjRMQ0I1TENCREtTQTlJQzFEWG50NWZTaDRLU0JjWFE9PSIsCgkiTGF0ZXhJbWdCYXNlNjQiIDogImlWQk9SdzBLR2dvQUFBQU5TVWhFVWdBQUEwOEFBQUJUQkFNQUFBQzE3Q0ZVQUFBQU1GQk1WRVgvLy84QUFBQUFBQUFBQUFBQUFBQUFBQUFBQUFBQUFBQUFBQUFBQUFBQUFBQUFBQUFBQUFBQUFBQUFBQUFBQUFBdjNhQjdBQUFBRDNSU1RsTUFNcG1KSWtTN1psVHZxOTBRZHMzMVNwRjBBQUFBQ1hCSVdYTUFBQTdFQUFBT3hBR1ZLdzRiQUFBV3FrbEVRVlI0QWMwOWJZaHN5VlYzWm5xbTU2UG5BMFVoZit4eG93c0pZbzlaV0JEQmJsejhYTndaQXdsdUlrN2pCOHQreEI1SkNCakVIbFFDR3JUSG1PeXk3T0lkVm4ySXhQUkVYT01tbTl4V2NjbnovZWhaRUNFUzdERkdjYU9reDZodnQxKy85OHB6NnVQV09WVjF1Mi9QNitrMzlhTnYxYWxUNTlRNWRlcWNVOVczWjZJb2QxbCtPVGZxVlVBc1BIY1ZaakYyRGlPMWVqRVpLcDhZeS9WS0lTVDFLeldkak1tTTF1bzRHYjVseHllN0tyWjg0RldHM0xqYnVTTFRlMi84cjNvbWhkOTBwalJHcTJOa0tJai9jK2hCc3hHQStWaFhDRktJWDcwYXMzbE5mRVA4bnBwS3k3WDJNVm9kSThPU2VOTVRjVU1jZUxDckJQaXhoMThSZi9BQnZla1h6bkJxNVdFSEg3TXRoZDk0T2g3OCsrdWE2US9DczVROEUvV0hDaENMVXphZHNWb2RMVU5ML0E4amg0MDJBeTNGZ3BVdi91R2VOMktXZ09WM3FPa01sVFZWVHBENXNqaWI1UndrcjEvWGl2bXNiTTNqK2l4OU00b3F5c3dMUWh6S0R2UEJ0V3FnNURsYWhsamNJcml5dWlEcUZOUmx5eVFiZjB6N1oxei9JWnpCc3k5ZFM4UUFEV1pCYk1zSlZEMHhMbmxlaFFyTVkvRFVPNThXNHBQSXFncHJGRFhCYXRwcVJ1dENkQkJ1aXFOVkE2YlBVVElzQ0hHVDRtSjluM01vdnV2YWs2aWNtdzlnd1lrSjhUVjN6TXphM3c3Y1AvNHp3SzcwVVNGVm8rMTJ6WEUwbHoyaHVRWXMwM2QzZ00yWEdyZ3lSZkVXMUpOYUZQWEZNZFNpSmFGZElEYWdPRnBWUVA0NVNvWmQ0ZEFERGNSKzFBTHJHWFEwMVVVMHBXM09ZbVl0WEtkZjFOemVEN05ZTm5aYkVQODlzMGtBSTF5bm03aWpvU3dtWURFdGNSdFdDNHkrSkpUSmJFbzdVaGp3R2RKcTJxa3JvMlFBZmdNSGZ5UGc3bnRDM0xGbzBMcHJXN09zZ1FNUWY1UXliTjhDT3pWMjJ6T1Z0UHN5SzFVaGJ0VU1nMVZ4dkNnRWVMMDEyRlZGSVdSSG1XZHBJYTJhOGVreld3YWdMMFNLcHlwTnhZaEIyMEw4cndVVStrTDhsMjNPcnJhWUNQRXZsdDJxZUYya2Ryc2lkbXpQWmRmZUQ2YTZaWm0wNzVTbGsra2VSZEdHTnAwZTFSaEVyNEJXTFFGZHk1WmhEUmVxd3dhVVV0RUpPQllDNXBDV3BmdTBwYXBzWTBOSUdBZ1pHbkJpeFJuNlB0ellwNmsyWUNjSlVOQmhGRDBLd0YzdGV4cE1ZMEd0RWdxcW1pMUREemc2NTdKVmRMWk9nVlJUUlVnRGh5MjFZK3F6ZTc0R0FYV0xzaXZEdk5MWkpqTnp4eVVJR0oraDg1aURlUmg3TnpzcFpob0xhWlZTMFBVc0dVcmllNEhESGh0UkRpUUs0SGY1R2JnclFoY2FqTTcwRzRYRTlianpNSzhUdzZpRk5qMlQ4aWc0bEE3alZMRTVXYUpDUE5qMkFVRUphWlYwbTJxV0RLc0NqSlFSaE9zall4cG1NRHhYQWF0RzJuQjYwWjZZQWkrNy9qWUk0SndIN3ZSdEExcGp2c1pBTCtFNUZ6ditCZjJkQ1JobWdVeE9vZm1IdEJxWVdwWU0rMitpVGU3UUVYT0dJd1d1dUxsaENlWjZTREZtVUVmL1VuZjQ5TWswMW5Wd2NGQ20zeXo3WjgrTk5GYUNDWGVRNVNyTHBvTmFEY3dzUzRia0JNUGlOaDJ4RklySllEQ09MVmVFMnVGMDZDWFhZUkplRk9xbG9RRVBNSU5Mbm9FaWo5djR6T0VFMXhBNlZxN3BDNFFWcHJHZ1ZoMGEyTXlRWVYxc1lmU3AweEZkNi9RdHVDbjRvUURQZDZFRnRTT21YeXZFUXJ6b2t0Mm5pOU9lelNiL2NYTDROL09CWTg2UnFwdWtiNWRwTEtoVk01Zyt3ekowYjBWNGtEcWptRDN1Q1ZWWG14MmpFTllWZ2N0Y1NtZnE5UnN3MHoyWDZpYTEyMzB1aVlzN3BYWXBDU1ZTYWRScWFRTnVNa01PYWpVMG9iQU03ZHNST241dEMycGN3ck1HQll3ZEpEdzUrSDRveEhoNnNFYklORmFvM1c3eUkrYjBXRE5LY0lZTTJISnNVcktxT0pmb0ZmMVVZNE5hWldSMUl5akRIQnphNEdhS1Vad0w2Uis5OGpFbkM5SFR2ZEhnQ05OdVFSUUliSmcxdWpaTE05bmt2YUNKcGl2UjFxRWpvUkVscU5XZ2hvSXliQXdCRitUWFlWQU9uQThKNngyalZNTHVPYUlnNnlrQnl6RFJMWS9XQm5VSHhWa2NHZEFGQmE1Lyt5YVJhYXNGTWxlemFzWkJyWHJDSUNBb1F4Ty9jSTk1K05rTUhXUzlZMVFVWVZwL0VHUjFTY0RFU3p5UjBSTGQ2YkR4L2FXYzluVHcwdTNZSjlvd1dYRkY5WUlESUhNSmF0VW5BcENRREtVWUdZSUM2QXNTKzh3UmFscmVNVW90MUtudW5zVURQUis1RmpZc2w1aTFKT3dDenVCTTk5bURpZFI4a2czejFWQlA3YWd5aXd4QnJmcEVFQktRWVY2ZXpDQkdHeDZJVncwRUFqeDNHNE5CSEN5NHlYWlVkU2FmTUFWKzNsTmNONWpTdE51NXpBbGh1TWJ2SzkzU04xWlVsczRZVWtQNmZXeFFxeTRKMVE3SVVMNkRYVzErSWQwUHFiL0pGeE9IWWU2empaV01Vbmc0K2NzRDdDdjhnUGpjWVFZU2dJdFBEbko5cncvVFpHdWlLYTZaMENEYnpaQTd5T1o5a1I0MFVMTW1kSHh5cEZzYjBrSEJXVUpxVndOOXJUN3k5UEFKMmZsSU12d1RTaWdnUS84RUVhcmNRc2lWakIwT1duTGpaNGFyTm1QZ0MxRDRCdUpVMG4rZWZ5VmdVT1J6cmo5SWxGUEg1bnBjbDFEL0F3MlptcWpCV0dIV1hmYW1hZkNtOXNTZFhROVFpN2Mxc0JRUHRxSmkzR2RUOGJRS1gxVEhjaWtYeEVCVkRFMWZocUk2UHZhWVc0UHo3NVlaWXAreGQ0eUtJR3lOMmxITjRZZWl2MEhWTGcxK05WcHNNSFZhdXZBaXdUZHJSZXRLcXN3TUtSNGFNZzJscG0vNUs2YUd6MDNteFduUDFPcTRzL2NDMUg2blk0Q1BpYnZYNGsrMjZlYjJ0Rm9VbjYyVktyamlqZWM2MFh1cEpuMFpycXV3MDJMSEFyajZNd3p0RTgwWmFMTFNCZGdPZzlER3ZJenhQZGdyN1ROd2IvM1E2aVArSEY3NldOdUk3WnBoTHluSTdvUzB3OVUxTDVTRzhTNE94V01uSG1wR2xmZTlNWGdDa3VtNnhmRzBXc0cwWUIxbXUzb1hLcjlHZDU4dlEwVzUyakxqN0w0Nkk1bmhNZXJVc3BXMS9RRE1vbFEvZ2ZVVjhkWUNUcVNTdWFiWDM0THV4TWdFQmtIekdpUmhTZy9ZWmR1RndlSTMxZ1k2elNjbW4reWx4d3ppc0ljT2JKZXIxWVZCRFR0amNWZzlrd2swSWVuSlVOQzYzd1hXT0VxVmxWQWt3RFBUbHNIUXp4N0FEaDFZMml5cWljeUxZUm1zQVY0VXNtRW94WkdWOWpZOFVyOEtCdUdHUW9PZUFJMmFhV1ErWWFLWmZkUHB3TkFjeWlWYzZud21ybGFiMG83QmdEK0RRclZZOE9FamdhNjhsb0RuSnJDMmJKeDNuRlFIenM2aXFGcDdsT1oyVlRnQjg0dTNWWUlZM2cxemVFQ0FmWFJiMFlSQWRLNXE3aWRlQjR6ek9EQUdHTmJjb1ZIcDI5NlRWWHhrYjdRREtNTkVUaHdZYTM3c1pnZmJYYmJ2SEswV2RKVHJpUUVHN3diYnBKNE1MUjJiY2FGcVNGc1djMGx2MnZMWkRXUmNDUXhqU0xUUlYrdUNMck9HSGpBY2YyRUpjY3VEbDlETEE0aDFTc2JXd2NrenlXMFBxOEhlM1dNQWJGeUhzUm5sam9jOERsQUZTa3E0TUNZSUk3dmI5R29yZmQ5Rmo5blFucTZwZG1mTThpUlBocml1aHVGMnNkTHRoNkpFaXg4SzVEZ1loZUVuV0lyNmNBUEdnU2sxSExsVTN1SWhvMlBFeTZnajFiUHJoMEk5QksrQVEwbWZReEUyM29FRGdzUVN4bWFVVU1MdmpXZUFQbEN5Mm1KZHNnR3lia1BGMGJhajFhYVd0NmNNczhFaWd5dkRndGxHcUlORHlRUS9taUY5VlB6WWdiNklSTUIwdkt5czZKUUFsZ0MxVzBqazVEbU9iRlhxOExEN3FPbUhRajJvQyt6T2RYM0VBN3pvanRlOUdzUGdjSG5aUXg0RHdLUXYyNUhBWUJBRzE1Ri9hK2hxTlQ1UWJFQ3ZpUHdveTNWZEdYYU5tdkdFY3FvR3dtYzFGTTRUWDB2b2k3SUNmOVE2VXZUQXZNNnh0dWorb2t0MVF4cHhDTFg5MUZEYW1Vb29BN3N6TTJyRWs5bm1DTHlMZHFGOVpqb1NKTG9temJjUUU1VUNsR3QxMmR5bU5MUzhQMTNEb2FZNE1qUzBNdEh6RURPc0JISWFOS082SWFPZjZEQU5CYWNMb3VPT0FtMk8wZTZjTkU2d0swMGhEcVdjc3E4SjdMWTExcWpIR0lhamh1YnF3NmliZVhoSEN2UERHbncrN3ZnbHJsVVptUkU1dk9oY2h1WFUzVUVnSWNsejIyUmdTRWdYVEs5UFRVTS91Nk0wWjd6cXJqK09rVm1RTXNkQ1J6RFk5Rm5SSFJZekVIMFlNZG5nUXZyOTl3cEJxODQ2NmtuYXBRVGVqUDhKY2JQRE9IR3RidXI4UGtOZUxzTktHa2R4R2VvcFdVNVNnWEYyV3ltR3FqUURzQlRsN2JyV0doMTRvOFZmQUVUSWszU2FNT0lZMVJqRkx1V0xObnBDV3RPdmdqUFA5dmlTM1dQaWMwK21QL013RStCYW5kOVJjTkI4S0VIaU1sVFRVeHNvaWtqWENPeW8wREdxSDk2MlptYnFDZnVBQTBJdGlKRkhDcDU5ak1LakJoNjV4cGJZMEJxTG1ZWHd3K0V6MTA5MTVBQmNxTnRaUXhYOGZmM2hCMm9PU2tpck10MDlkeEN4eVdRb2lNSHpwZ0J2clNuQTZnZVNxNjUvaklKZEsvRDJaM1JKUmdkZU5YZ3pEWkUyL2ZQSTlvR2ZCd3dBbUpDQi9yRWdOTXBnVWJhUEtYSkl1V1BvaHJRcTN3ODZDd3hrTXFCbGtHSjVoMGkyL05pQlNkOUpnQWtEUVJKaVVrc0c1dzJndnFVZ3U5a2hMWEhmMU5VMDNIUXl1WWdhNlh3MmlWWllWVVhQckJ4cXVVYUplUFdRVnVVYmR6c2VLbDU5MnVXSTltLythVnBnUHFrZkRPNm9pdStYd2ZqVGJDVEFTNEV5ZkxDRDMwN3ZocHJwa2prb3VORlRMTnEzN21aZ3pCb3BadDc2UWdLU0JjcmdhNUlDN3FpUWdmYTJSeklJTDFRckhNS1pERW5kRW83cE9vUzhhZUp2OTJhZUVBVkpDTEVOeTVEWDdMWnJaN3MzNkVxekh6Sjh3ODNBNHFBYXlZaDdyT0toc3g2ZzBUOElBQzBvcEZYNXBZSkZzVFVxdzdwSm9MRWJyTldHbTdZZkswUEhLTGE0bGdldmdaODQ0NUJBQzdhZE9UaG5INlB3aTVMUVF1MjZnWjBLR1dCMnp5Qk1nT3MrbGNLWVRDZWdWU0NTRWNLcERGMGFPeHIwYUJBZ2lmbjdLWjhjbnZ1Mk9TalE2cVpwUXFEVGdDQmFIcWw2eHJGQ2R2YkNPN2h5Yk1qb1p4N1RjSVpNMU1SRDU1ay9ZajdqTHROZ0JyUXFmNVJObDhIZ3doSERjbWhyM2NoT3NGWTdnSitoWlQ5YTBWWktSbFlnUkEwNUpOUnFoWDB3UjkxTWw1enNMWTRDTFNCbDdsMUlYOG03SHczYU94bHhyMVUwV3FvN1RhOGJPZzhSWGdHdHlvdmI0REFpd3lKTEJLcjBWcVRxbjhFQ3h5aFlXNXQva0FueEttQjFPQ1RRS3FkWnlhaVExZ1VGK1lQbDE4Y1VERjc2bUxaVmZZcmZSMkVZT1BjNVZNOThHSVVFdENxUFVhN254akZVaGpWMnI5aWsvcjhsM3FJY3NBNUtjdUlEbnBFUFhEUy9uZVRaZHIxME5jRWc2ajRSQmNGc3ErTjFlb1lNM25QSHc3b09Zek5LMW8yVlJ5TUY5RU1IWG45bnAvaXFFdENxUEVhZE9IallwREwwVFBpV2VDM3EvOHYrVlJiME93S0JTcTJ6RFBCU0lEQU5rejEvSkJNSlhpczBQZzBNNGpRTEQyUERudGZacURzZ3NLQURCelRsNzZONm9XdWZKY2VRdlNrRXRDbzN3TGJDTEI2VEVVU0dFazhFeXRULzg2K1E1ZmlLemNzMHZjWUkyN2Nzd1ovcjNWa0t1QzJEbDVncldZeERXd2JxUHZFbVpOc0ZGbW51S2p1QnBiK2NxekVNRHBlWFhaSmoyN3ZXK2l4dWMxd2NDR2hWeHQxRFJhTjdibW5SN3h4WEJ4M1NnZThyVzBVNjMrNGpYdUs2WlRoTWpETWhIQWN4Ui92Z2RlWnFzYytXT04ydUZUSU4yNjlyalVBUTc3cW5xUEE3RXg2dGV3RkFrbW84UUVxbUZOakdhYWVzQkxRcWoxRWRoZFk3VTAvNUNjNmpwcHY3WE1CTldLaU83b0l2dmx5bFl2eXNtMjc1QkkxeUFPdUZ4dDlKc3dZSGVhSjYxaHpYU2ZIdDJTQVp0Znk3QVplVEhGTkNXQWZiY0VGVGJ1UFdkamZ0MnBqa0hNTVIxV3JwUFhKU05vUW5wMlNXVm9aU3JQV25lM0dodGd6bWttY3dtSkZTUXZqekFENnp4UWY1MitQd2xpN1NLNmZydWYraUp1OWlBcGo0eDNSdlJkRzduOW96TTFKUFlFcGxSZUNTQzhDM00zS2NHampoU1Z0dGVzeFJneHRuNDRod3JWYmxuOGlFTDR1MVgxcGtIczdLc01xU2M1bDlXQ09CamRmaGJHR0ZiVGQwNGQ5Qllnc1hWWjFjQzlwbmdGaEp3MHJmNEx1WWdCV2I4d0J3VG5NY3VQTjFzaFcwNUVOQUo2WC9LbW1vNmtxYXZuaGQwd0xzcHBabEtHNE1PNmFhOVdSYUJlSFF4RUN2T3RmYVlBN0h5dEIwM0FPbXZnZUdCYXp6bHFtcnAzdU1hdXEvSTVoaVliSk9jM3JVNlRuMHhtWkJpOGJNWFV3azBUZGpJWXZHVWJMc0E0bERYZGNQQUpsOXFTQ1BCZlRUTmNUNDJHbTJRQWEyQWNCd2ZZTnhHVEt0d2xMakNzQ2xnVjZnNWduRlQyVllkMzBJWGpUdXBLaGswUlFNNkZJZjg3T3dZenNwTmxad1BNWEEreVZndlE2LzV0aVdpUHAxVEI4VGU2dG11bzNVVThxZkFzbE5LWWVyRHpCS3RqSkZFZEJQT2M4NW5CQzlTTFVuT09jbW0xWUdSYXJWcHJyVzZjVjZSNW5YTWZYUVZJYUtHM0J4eXh5bkRCcWtMb0V3TWVLR1Bnb0dkWmdpeXdxT0Z6VUxRMTk1Q205TXZhbC9rbFZLakJtNG1EaW1yRDAxT0FUclVSTm91Q2t2ekp2ODVibFMrbE5NeXhoZmRqdWl6VXVwZzNoM081YnlhNjYrYkJlcFVhMkNJSGZ3WFBzUkxma05vbDRZb21Vb2ZSbDA4QXdoRWMzMW1WYXFqcXlZUzZSWjRwZmVBUzFZQkZZZ1kyVkFzSDJNa28zalhYRWJFVytrcVllTGliMEE2K0N6QjBTMnNJS2xBUTBRaGhWWXljRmVDdm15OWRZcERIZmlNV2xkVXJWS2ZmOTZuQ3BuRkR1cVZaQzBEbkxmZ2hEUmdUR2w1QmcrYlpFeUxENmNnQXFFK09xaDdpaDk4TUZZUXI3K3dQY3AwRDR4NWRJSDMvbHA3QjI4OVBhSEhucm9YZGZlZ1ByUVhTZjRIVGVVYlUwUUhnV0pzenFVUHl1QmwxZml1dWx6TVJGZWlLVnkveDUrejJaalp4TW9tbHNOTXpqYWgyeXpwbHFsN3cvL1VkczR1SHdwaGVsVU1OTENxMGF5L0cxOHQ2YXJJeDlVcTd2aUM0RGJQZ0hiUEliSzQ4NlpWTXF3Q1R4a09kSmswZUhvb3ZFM1NUeEdKK2FVajF1ajFpU2svY2ZJMHBUZTNjTm9PWGtWNDgrbjRDL2prcDBOTzRWaDRvaTNvZm9maWY4aU50a3F3R0NiRFc0WmN1WlpnTkUzUDRTdEgyMkl2ekpRK29TWTNhSHRTNnIvQ09qa2lSb1FMM3hZREE5ek1hRmFYUmYvRVVVZkczYWlCWEdyQTMvQmVJZFJVREpzaU9jLy80My9mQ1ZPTjBBUlhuTDUvQmNCOUx6eGI2dkNhbWc5NXN2MHdsZC9tUkhWamZYK0Y3cG5wR001RmkvQUhPQUhiTEY0UmR3bFMrdGk0cUFTM1BZbDRnNDRBdUxzL25uNEZacWZLT0xTU1QvNzBvT3dzWjlURU9mVHk1T2MvbWsxdndQVU1uanFnVitLeGVBZ0gwMnExZWkzVU9CUHdjQmZFY05ZL0J1bmtGdUdSVEhnSTNPMU5zOG8ydktuNHovZlFnRDhrdnJuWk1YMmNreUVGeDZPaDA5MHdDMm14eWlKN1M5VXRJZ2hFcFdrM2JTbHFtcWhmNHJnNGt5bC9lNVl6a1A4dmlOY0puR3UxZDkrWS9pZEV2WEQ4Yk9xWWdmbWx5Rm14MXRMWVdTdFd4L1pUVHF6TU1IYkhSRzBxT1M0YnRYM2s5ZmdmejM4V1paNnV1STJKWEdKOWNJL3dmOTYrUHJyK1RuazFtcCtHYXJpT0Q5L2cxbmVOclZ4enl4TUNKODdkT3ljbDB6UTNuQzlKN2JESGZjZm1sdXIrV1hvMmd1Qy9QSzFUdlBpWm1HMlNIYU90SlpKeE1wTE83RUpmdDRoczhMTHJkWDhNcXlTdEMrM0dKVzl2S2dPNWw4Yk45WWdTUi9TbWcrK1R6Q1NTMEVFNHRySUViUHJ6S3ZWQ1dTWUFOWEtHZHZxbUJySG5CZjZsQTlaS2M4bFZzN0hFUEs3NTgzOXJ0OTEzeUY1dFRxSkRKWEpIY2hjYmxOMk1OdENoeFc0TUt3emJaYlBXRE5Qbyt1UXlETm1aamc1dFRxSkRKUGdham5uYzkyaklETEh4UHVwTTBtakxBWWRXVEVmbFFOVHkvMnNUbTVodVduZk0ySk9yVTRpdzRMamhITE04WHB1UDhVeDhlSzlMdW4zbmNoWTRpNHl4eHpnUFN0N1ZNK0RQMXVjZkZxZFRJWmtZb0VyTzNtbDVwajRWZGdoRG9XTDNHMThwbVdlWER5bHdOR1ZoWm1kb2tiUEk2TTNsMVluazJGLzBpTnZ3WEZiR1ZNRnNJTUozM3VvNDFMWjNRMjdMMllUeWVqWm5jV05iQWJ2SE9CY1dwMU1obmwrUnpCK0V0NlBLaktIT0ppclFsM0c2eXQwTW16TXp5TUlabHJ0NTg1bzBpR3pyT1RTNm9ReUpCUGVDbFRxZVNWMk1NMFArUituMzAwaXJmbmdCZEpJTGtYbnEvcVJ5UGVqTTRkV0o1VmhkN0wwcVpqYjgzbVkvV2RRWmZEYTBoNVhYWE55ejllZDFHRnpqcGZmeXFIVlNXVlk1bThGakpOaG54OVZSNkI3bURmRVAwVFJ0d3J4UFh6UTRtU1dJZ2MzTG5EbnhMbGVjaXVIVmllV29UZVJ1Ly9kV2w0UlBVejRLNUF2d0xjNnpqcEZ5K3FIbUhuSkl0NjhrelpPTW5aR3VHTzFPcmtNQ3hlNVFiK1F1SVYvakljLzcvaTlDeEhxVFI3VkxzVG5IZ2FOMWVvRlpLaE9mb3k1QndtbU1IUjVacVoxRDVNZG85V0x5TEIrdGM4a3ZyTEtFeWFxUG9VWlFNWm85VUl5dEhJbkNETVFjRHlMa3ZjUzIvZ3g5d0ZqcEZZdkprUGh1KzZESEJkbldUTHZiMTJjeEN4R2p0UXFrZUgvQVpRL1Q5MnltMmJrQUFBQUFFbEZUa1N1UW1DQyIKfQo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VUNoNWZIZ3BJRDBnWEdaeVlXTjdVQ2g0ZkhrcFVDaDVLWDE3VUNoNEtYMGdYRjA9IiwKCSJMYXRleEltZ0Jhc2U2NCIgOiAiaVZCT1J3MEtHZ29BQUFBTlNVaEVVZ0FBQXdvQUFBREVCQU1BQUFETkhNdExBQUFBTUZCTVZFWC8vLzhBQUFBQUFBQUFBQUFBQUFBQUFBQUFBQUFBQUFBQUFBQUFBQUFBQUFBQUFBQUFBQUFBQUFBQUFBQUFBQUF2M2FCN0FBQUFEM1JTVGxNQXUrL2R6WmxVRUdhSnF5SjJNa1FmN3A2VEFBQUFDWEJJV1hNQUFBN0VBQUFPeEFHVkt3NGJBQUFjVEVsRVFWUjRBZTA5VFc5a3gzR1B1MHNPdWVTU2pBd2pSZzZadFFValFnSm5hQnVCaGNEV1l4emJ1WG4za0JoSUJHTm8rV0JBT1hBUklZR2hRNFl5QkJoUkR0dzR5QzNJOE9ERVFIUVlRajRKU1RCRS9zQ3NnVndUMGo0WU9abHJVbmJXYTF1ZHF2ZTZ1cXZlNis3WGIyWTQ1c3krZDVqWG4xWGRWZDFkVmQzOWFwSmswWitWbDhJOVhQdG9NSC85aFdCMktET0UrWjJEVU0zRnkrditUcmhQV3lxY24yNkg4LzI1SWN3M2YreXZ0NEE1dDlXamNLOTY2a0d3d0d2dmhmTzlsWU9ZVytrZmVTc3VZRWI3L1lwT0RkVnhzTVI2NTFQQmZHOW1HUE03bDJNeTE0dnZHbWZjVWdjVnJhdmlRbkk2SHIwcU1OOVJZekszb2p1L2d1em5sSGllLy96WGlvMFkvS3lZVW94WGNtRkY3UmJySk1ua21QZmZLME9keTVTVzRFRVdlVkYyWkUxdHk0UnlySklMU2Y5cHFkWVVNSytwb3hMWStVejRtei83dFE0Uy80Ti9ncyszTVN3VnkvTUswUXZkcnViQ1RYVlNJczhVTUtlL0tFR2QyNFJsb1B4djZkYXZ2d21SWDJkZGFYV2VzSmc3V00yRmRmVkxWOVZKTVErcnREY1gwbXVhdGdHRVB6RnRlMFVwTGt0dnVaWjBVemdQVkhNaEdWMFc2bVRSU1RGdnFCMFgyTGxNdXcxY3NLcm1PaXhLVFBjNFpGbSsza1Z3NFlaNjZLZzlNZVpPcGViZ3dIbzlrMjRvZGNGYXRxL1VUMHkweGNJbXNSaUk0TUtxYzBtYUdQUGg0aXhKUTZXNENuTUxwc1lqSXZSdDlYOFU5TDhqdUpDa0xxMXlZc3czSTlaTGY3dXZWYzZoVWx3QzQySjlSQTA4VmZjcDZIL0hjR0ZmN1pVQlRJeDVSZjIwREhVK1V3WksvWnkxZkFXNDhKamk3V285TlVaVFRaS2I2aTdCdE8rSk1TY3BYMHN0NERrTWRaU2cwQjNnQXUwYzNZa1JDeEgyUXBKc0tJZHVQekhtWk1TMHV6a2t2VzN5T2xCOTIwYVRUWWpUQ3JYa0ZLcXNjQmFNV1pGYVFnUElJVXlPT2VtSkFWUnMyQnpGVjRIcUo2eTl1Q0xSdU8xRktlUXhYRWdHWmNFd09lYms5cUlJQmxUYWpVNEUzRURwVEZ3WU9kVjh4cklzR01XRjg3STZNemxtbUxndTNhdll3RG1JZzlJdXpzcVFOcVI1cEJFMlc1eDBUcmFFQ3BEUlpYTE1TYUtpV25qOTJUQlVTcHdkSW0yMHpuUW5icVJGellVbFZiSnpKOGVjSk8ybzJYcjl1WEJvRjZDc3NVQWJrZ2JMWmNxNStoUEZoVlZWMmtxYUhIT1NIRkpiWFEyYm83U0Jrb29RMElhazlaWlJXWVA5aWVJQ0tFUmMraURBeVRIamF1amNyUTIyOXpwbXBzeEl3L2JkQXk3b2RwNWI4eTNVOGlndUpDbngxb0NhSEROYWc2UkpHTER6R01BekwyNHVvQkpQSzNpL3JOZTR1aGpIaFlGQUEzQ21nRGtCVlZVSU5WZno1aUVOellNVDFsQThlZG5SOFhzbDBmZnVCeTQvbEdXK20xNytDOVhpWEhpajg5dG5sQzdmaDhXSlZRZXpGeXpZSEJMTmZNYVE2bWVzNlQySUgrdTRLbHBhMzFPcWt5MEJhK29pRDJCSnhvWC9Vcyt6RGRyLzVPUDB0TGlDMThEc0J3djdMVVZ4d3pvek44R2JRSFhlMks3ZHY0QzlETm5EVmZYaWNhdUxLMHY3aFFmSjkybS8xWEpoVTcwTVdzdDlEVzlOekxJdHN5K2lzK014aDhDcXlvczZ2SGZYTlF4am41dWZ1RXdjNkxZQ0ZXV3J1N2kvdEFHRC9UWldlWk1HdCtYQ0taaDdXNVNjZ09WQkRJSGlOOWtreWNER1l3NkJUZTAyZkFaMVBuLzJyVERHRHB4Ynd6bFpLcWo0YXhmSFdLU2o5dnE3U1FJTGlwYmloZ3V0emg1U205YWhvV1VvVkx0ZDNNK0x4aHdFTzFpSS9ieXUzY2NHVXNId3Z6aURkL2JjTVBUTTQ0ZjVyZUd1K2d4S0RpQ2lQcUl6WExpTlI2VmJodHFIWWtVRHJ1Vmc2RGNhY3hCc3R5ajBDZnhjdlZOdUxteEN6QzRpVy9KMFlWMUw4Wkc2UUdxM3kzUGhGSTlIaDRwT2hnYUM3ckJMbUUwbFE1MW96RUd3STlwdU1YRG5NSUJLK3k2MSsrdEFtSmNvZ3ZRVUZ0RXR2UURCRU1kOXBvNlpSR1l1dEI5QytybWhmVWZNSlpBNFp4WjJiaTdzVWtJUWN4RHNmcHg5VDRpdTV4dWw4Y3YvaHM5Ly9POGZRL2czV1RQUHBWWnplRGZQRytWbVhsdVJYQ1F1M01rR2U1ZFdKTEQvT0JkQnB6eGd3Sk5vekdHd3A3S1JITVA4aEZGcHQ4L2x5N3psaDNLWWRRN3l6RzQrcUw5cjFpdml3bkltbHMwTUFJT0s3L0VBVTNDcW1DY2FjeGpza0hRRUEzZ09BNmkwNitmaUQ3NzBRUFNnTDZpNFFnZnRiYjNrL0pDV2VlTENGaDVMZ0pHaFR5ZmdvT0l4aDJmbVRwNFlqVGtNZG90MEJJNXEzc0k5WUlHdnpWMGgrSlpvZDBrYUdGQ1p1SENLUkljaHJta1A1c0kyQjgwRUVDWkhZdzZEM1JMbURzYzNSK0g5d2hrUGIvcEFYQW5iUXBFTVQyRzVoeFRpUXY4K1JJRDJSL0NDWnloTVp6d1cyODNTOVU4MDVqRFloZUJDVjRwUVRpYlkvK2NYODVZZjVwa2dWZDhYeFF3WHZuOE02YUFpbmVYWmg4SmNRQzdzOEhyUm1NTmd0d3FtSlVjeE4rRlVpbERSN3JiZ0FtWFpKWWRTYUM1azhRR3BTSGlJUXlXeWQwZGF1ZlV3ZThIZU1QZ0Vzcm1Lb0xudzJOZmllODRza0txN3NvYmdnckhsd0tDZ3JZeTh1T1JDVGN4ZXNJdkFCVlRhdHlWTmJjek5oVjVCNDdSeUFXc0NRSzJlbHVSSEtwaGFEN01mTEF3SzIrSTVEYUhTZnVKcnU1c0xJRlhQWkEwK0YwQTkxYXQvd1Z4QVkvc3VxMWNQc3gvc0lzd0ZWTm9mTWRxSW9Gc3VkRXVEajNOaHk4eVVvcmtBWE5EOHlaRFV3K3dIZTJNQnBETXNMLzRKTFhVa1lsQmFVdEE1RjJDbWFLNkN5cnBOZGJLMzVFSTl6SDZ3aThBRjZKMFVvWnh1VGk2QVZDWHpqY3B5THJTTnlqSXNyblZTcXRmRDdBZTdDUFpDTjJBdUpOSjIxalFIT1Zrd0Y0eTlnQ1hzNTFoMitPcWFjbTdVdyt3SHV4VVlSaHJ4dFgrbFJxVnhOTFZmb2pjVUFxbktiVG1zeHVZQ2JKelNIVmNnczRBSmsraUlKZFRDSEFEYm0vOTlwS0RTRHFkcFJGRkdQWkNxWE1oaUR1TUNIT1VRajlMQ0lKVjdxdlV3QjhBdXdKNXFVR2xQbkZ2M1BYTWF0M3FrbWNPNEFJclIzVHdWeU14UEY3TE4xZ05kQVY3MU1BZkFGZzVCTEliNUNRV1ZkdGoxTE1waDZCa3M5M3Q1QjN1UGRVY1pGMkNtSE9XcDFzN1NwU0RoVEFmaFZROXpBT3dDbkxVRmxYWTR4N2NmUGh2NndYTC9JSStNZG5VaTR3S29weWQ1S3BDWnVKUW55SFBuZXBnRFlCZmczQm1XRnlsQ05WM3oxMDFoR2JSK2xLV214a3BLVDNScHhvVXRjNndKWk43Vytma0wyTUxpZFREanZRNDZMUzJCN1JhWXpYRE1TeENXRjcrNUFQZVI2SGdOKzlOWEg0TmYwRlowamMwTFBTZTRkQVp5N1dIaDdCRG5KQXZRajd6ZFZBZHp4b1c5SEE1dzc0UWdadTkyU1ZrUTJmTVE2UmRGcUdnMHJDRkU2T3ltRWw3SWd4R3RsNmxiUnZpeXVRQkx4MWtPWTJTTWFBM3pCbFhNNGpVd1Eva0EyQTY3dXFNeHpkc3JEWmtMT080Zm1SNE5WYmFpQUQwMDlROTNLSTl4QWR3MzdHWEpyWTVZZ0NDdEovVGVHcGlocmg4c3FHSTV3Z3hyM0UvSVB5aEErTmI5TUpoM0RzTDVkWFBEU2pzYXdoYmhJWGpzQWZpampoN1NkRWNNMGhnWHpBWGhKYk55VWFOTytTbDJIY3dBd0E4V1Jzb3hZWWg5aC95REFvd3FRVE50RjZLdzVBUlgxVGFwbmRDMmJqWUoxdFZiV2k2OFpyVll4Z1VneW5aR2pMNlpNMFNiUTdJa01LRU9aaWp1QjdzcVpCZmhDcjZEL2tIeHRoclpuUjRvMDNZaENpTFNlQWx6b2V3endzRTZEL1JkZWdvbThBTW8yMHFQVEEzR2hVVHZoaU9WK1dVa0tEdGdMRVdySXhvejR2R0N2VjEvQTZOZDNBY3pIY2tDNjN6T3lpd2RtNklMMGEvL3c3KzJnUlJLL2NZLy95T1MxZldjc3dZTjFhZWh5R0FIWEU4Y1FlQUhUTGZpWEhnbm8wcHI4SHpSWElEamhRT29CMDlkekZqSEMvYUdlb0w1Tlo0Sy82Qnd4MFJmTnZIQ25LSUwwVzdHZ3Z6bndJTndpd25VRGZXRkpQa3FPSE5iVTA4ZnRMN0M3OWx4THR6cHFMZVQ5VzlkdmtOTEU0R0dSVVV6dXk1bWhPQUZlMXBZUHliM0Qxck5oV1I2TGtSSDZpUFBmL0p6bi92RFQzNmt3LzNrRWRHeXQ1anVyNmlMVkgwSDByK2hManZxaTZ3ZzUwTHl1b0tQcXRUSnNLalhieGdUc0RabVJPVURPNUpYRVZEcUY1NFhXVXNoV09tWk5JSUxzM1VodWlsRTM2dWZ2Znh5MXFNM09oL09BN3AvZ2d2SnU4K3BqMzhUdnF0aVdpNldXNnExZEVqTVdOOER0azNySEphQlozTC9vQkZjU0ZLdHJlYzRyL3EzUXpaWUVKSGtRbDdVSG83cHFyM0MwaEdFaUZjRnpsd2xpbUJoN0plRUdoaVdSdktQNFprMGhndkR3aEJ6TlhWNmFYMnUxM2pCdXJoUU9oY2QxYk54UFppTFlEZUVRWjYzRVBXekU5UFlWK3A2Sm8zaHdteGRpUGFxTEppc3N3NHVsUGExazdUZThIRmpMb0c5V2RTSG9VRndHTUVzdWRxZVNXTzRrTXpVaFdpY0V5akxoZFovNnpFSXB2TzJHWTRZV0RmQ1dTUjdJd0t6SCt4UUN1Y01IR3l5OEYxSU1FM3NCbjJFWjlJb0xzelVoV2djN1N3WHVrci9NOFZwVVRndnU4Nnd2VHdvY00wUHR1c1FIMFB6MldNR0gvYWc3RFNNOEV3YXhZWFp1aER0Mmc3NFNXYTRBR3VCSG5ZRDJ2K21XcjNDM0tCMDc1dGg5b050RmRFZ09GRFBuakN3S0NhT0tCN2htVFNLQzdOMUlScEZQTU1GbVB6NUYreGdvcEgvZE4zL2ZndzdpVmI0WnBqOVlOY2NZZ0h2aW5QckYyU0psVzd0c2tyRmtXSTRpZ3V6ZFNIcTdHYXgzWVlMMFA5OFk4UHNSRlBSVnJheFFiR1lOOFBzQjl1em85ekM3SmdiQ0ZrYWpBaXpHc1o0Sm8zandteGRpS1pQYmZkOEljT0ZlM1FiYVVRckUxVlpxMmN0WURXTDJRKzI3eGphc04wb1ZyKzZua25qdU5Cakc1M1V5YXQ3bnp2RVh4R2I0VUtxYjhuQThEdVNoWVlGRTFmbU9tTVdzeGZzdWhBQUdncmNGV2ZtUW43bmhremRYbkFqUHdjUXh3V2h3em5iUDgzRTVRaWVHeTRNc24xWDJnSGx6YmpIUFo3d0RIL1lZdmFDZGY0NUJKb0xqeGhZbE03RWhSalBwSEZjbUxFTDBkUXEyNnhySW1pNHNIODNTOS9zOEIxWFRGb3RDdXVzWE1XUHdld0ZlMmd1SURCUVlDN3d5eDZaRVVkM0RGTm16ckVxSWhqSEJUaUhQQmJWcmpZeUZBUExpY3R3NGRhUHMwMmR2dnJkUXJsZXhMcFdxSUlIcVhwSSs4QzJqTlRsZFlla0l1aEU1SXJXbWFJOGswWnlZYll1UkZmNFA1UHczdHF3NFVJci9jVnhjcWV2ZnBJeHd4WkkyclFrc0xUS29NSHNBN3NrMW4rQ2QyZ1hvQ3dKdUVMU0lNb3phU1FYWnV4Q2RGUzVwQnN1SkgrcExqNmgxRWVMVEZpdXQ1Tkg5RFNZUFdDN3pzVnlVRGhyQmE0UXQ2SThrMFp5WWVneVZhamwwMzlYSDJsWUxpVC9Eb2NMLzFScXc0Z2RqNVl5L1FrV3N4UHNobEJJRFppVUdXbVlDSG91eVlsemE3Nlo0cVZBSkJkbTdVSzAvN05TUzJVQzQ0TE0wTEdWb3Q3cUxPVklER1BlZDVveWVOcTJ6V0NoK1VBZDZEdjIvbGpSUEJqSmhWbTdFTjJvMHZWN0R0dUpkKzdVdVhMd0VwNXdFUE1kOXpLSEd4WW5EQjZlK2V6b2VORXpxZE0vcU9UQyt0K2xIei9BNnV0L3IzNS9Ed1A2QWJPRWdyTjU3Lzh5aktmaS81MWJnaXBoVUlYY0VPYWVXK0lqMWM4WW1CN0VqM1ZjcVQyV2s3ajlnd291M0lIRHZaeXJmZlVSd1Y2d1RCOXhZRmNlWG44NWpHTEYrTGQxbG11OTdVeU9TUXhoZnAxb0t3SEJwVzR4U0x0Mmg3WGdtZFRqSDFSdzRmRHliMEhsQUxHMmRQSE5aTFBOSjdXcVdpSmt1NTZ0R0l4OXJ0VGhBbldnS1ZEd1RIb0t0cHpEN1NqbnduSldGMjlnRFhiQjlyekhoMzg2cnJSN0Z2aXhiNFV4ZHZlY05oZ2hMTy91Ky95RGNpNzBNNitaTjlSUDE1Q3pNSzBlSXN6OEdVVHM3VkRaWis0TnBIcmZkanJnbWRUbkg1UnhZVFYzSUx1c0xrOS9ubThMSGxuUTNSaTExeFovdGtJcE54YzJJWGJmOUY5K0lYYUtsNEtINWliTmdNUUo0OEl3NXlmc0IzWUFDcHlsODduZy9KU3I5VDgvOGoxdU1XWWF0MUFCTkJkMnFVZGorUWRsWExpWEwwQzRWdzQweEEycE13S05uMW15T1VmSmZ3RmxQSTlicGFPS2kvVkdhUnpsbWRUckg5UnlZVlZmNVlDNWdNWS96QVZ1SnpxL1F3WXg1SHZHMnorWVQrNmd1V0NmZ0dkU3IzOVF5NFViVDNJYUFFd2M5dXNwVzkxd01TT1RuRkhxZHNjaUw0UmVZc1VXUFlqbWduN0Nua205L2tFdEYvUzVCazZDeDBpM3pUL24xRnNJRjZLOFExTU05NEFGUG5EQ3U4b3BFaFpHZVViZmJOSGZ6dXRaTHJRZjVpbGJUTlJZMkl2Z2pNYjJacnFoL2NJWkQ0Y3VQQTMxNzBNV0NOeWp2TVRRYkU5WUx0RE9oODNqMEJvdWNHckljTGR3eHNOekJSZTgva0V0Ri81VVZ3Yk9ubkU0ZVhnaFhJaVd1eldWbExSd3hzT0I2by9qV0pMTFA2amxBaFVFemxLUXZhZmdzQStXdXNWNk5IblFYTkFyUFNPWURwYTlNZHJkRHV0MnRNeUZzbzg2Qk5od29UeUNOS0hSWE5CU1ZxZXdWNGtMVUZwdjJzTlpFRmxWSlM0QVp4MDZLZnp6ald1R01IVFZ3VVdkQzJndW5QaTZYK0lDWEYzYXlRdURlVXlIS0NVdUFLOGNWbkl6RjhwVGdZWWxtZ3VQZkZ3b3lRVVlpdy96d3NDUHg3cGFpUXRXblJXQUY4RjVwZWpROUNJOTRJSVhtdENSc0JRb1A1cGxvTEp1NjNvbExnQm5kM1VlZnpWYzROUVFZYUNyZjcrbXhBWDdyZUxRTG1RbExnQm45WXdScUJwN1FaQ0RSN3BXeXZMa1BDeHNaMHd5SDcyd1dWSCtmZ0U0ZTVZREVMK0w0RUpVZEdoNmtkUksyVExRZmtIS3dnRStYV0FGN2xINTBseUF2QWVVeWQ1dUY2TE4rVUwrNzJPUEdhVmtzT2laRkhhc3lmMUxhaGV5RWhlc2p6b0J6cm1uMnB3dkFJMkM1a0pTUEJFQXhlaHVUbGd3Q2NoY0tLMUlrRWRYTDk3aWJIQzZFRDFYM3NjdnJ6alVSUWdIelFYNFZFNWFYNkQ4SE9XOXR1WmIrYnMyeU5QclZzdXNXbGpMZWRiV25DOEFaWUxtUXNrekthaW5KMGhQdnNOZDVnSndWcTliRy95S0RYZ29naHNCemVPZ1FBL1dBMGV5VHBLZVNYMytRYTFjK09zenJBaWMzY2tCM0RTckZzYTd4czdMYzV0Zm9rRFFYSUF6TSs0VHdPY2YxSEFCL3MvOUVRQStOUWJkdWZoNnVFM01JZVROVzFPZ3o2UnNtU2lnRXdtVkUxYWtzN3pVeUJqUmJFVUNZTHVRM1RXWGFlNmQ1S1h6M3dWd0ljcTdNOFZ3R2pJWHBHZFN3R3EreWhadVIya3U0SlY3MUhvN0pEMVcwWWVtZVVCMTJqT1JKc0FvQUpRSkx0YjJ5bXBXeWUwZmxMaUF0NUJBSUd6QW5lMzdXZkdoMkZrRmsrK1lvVzZDaGdLdzVBUVg2elpwcG5rTklPUjJGdXJ6aFl5NG9MWGU0Wk5CWHFxVlBqU0lJRENHQzFGZWZiYmhvQi9mOVJlbTJ4Z1F6c0ZQZXZ0a3BXbTBlcXNibVVlbkMxWXVRQ29hV3UyallhNnB2c2F2aEtFWEpobWZiayttREMzc3h6Zk54K0kwY0U3TlB5ak5oWFYxZVFMRXZnUVB2RWp2elk1c2EzMFhvdFBvNVhnd0t2ejR2dmJlZy9IZ2xtdDFZVURUYzFET3psSzRaMUpNY1BvSEpTNGtvL2Yya3BYMFUraHQvenZKWDdXbDNRMEtMTzFCZVpCZG8rUzJrR2lsaHExM29KUFRlYWJtSDlSd1lhVURQa21md2pCWjdhaFBxUGZPWkRzTExrUmw1dldLVmZueFRVNjl2bHl2b2lOUi9rRU5GNUtWYjNkKzd4RzJZL1c1aXc5bUFkYW90dmxFaUNYK0tvTFAwUXFRdjUvLy9OZUtyUmdVcG5FeEh6WkJkMHRwVjVnUTR4L1VjaUhVRUZDS3A3YVlodkJVNXFGMlhuaGVsSlVxL2ZqQ21qdFRUYU92am1RTDg1aTQ2aExIQlpjTFVSZm9xMCtiM0k4djdwV2RYSDFERFlhZTA2amorOXBXVXpXVm5BR1hDMUZud1Zra29tbERlMXhqK1BIRlBsdE4vZW9iTEh4TGVmeUR4czJGNFd5WDBqQnAwT0E1TVVWZXFldkhGMnFPeE82TUFYVTFBZUdaMU9NZk5JNExYZG9JdkpxRzFvTUtoNFpzTzZXMkgxOUFkc041emFSZUsrSkxkK2tDVXVhQ1dKOWtTcmVqVVZ4d3VoQ05iOGFVUzhMbU1OK3poeTBFT3FQRm8zZ2I5cU5kbmVtUzFET1h2L0R5UzM1MkJ0dEp0S2hpTTZPNHdEeGMrcnMyczV5aC9PSU85b3I1WUl1eUxsTnhqbmpGTFdmVUc5QUZNclBCbmVPTzRrTFByV3hkY2V0OTRBK3Rsd2tzZ21MaWlNcWVpby94S0xYMDNwL3BQbjFxTk9ON2RLcGZjRHNheFlYK05iRVdjbXJDZ09KbjRIZ1Q1VEhSdVIzWDBwdUZqVTZxZmpYdmF2K2dNVnh3dWhDOW1nYkhRTzJZS3oxWmFWaGlGZTBjeGZqeHhVb2I5aXBRRE1ZSnkxVDdCNDNoZ3RPRjZJUXRHNy82cEg1OEVYTkx5UGZ4MnhKWk15V1Z3ZWNmTklZTFRoZWlrUTJZZmpFOEZUeGhZSEZGb3VzaXZlQ3hGNnMwbUtsZ0dKTDY0UE1QR3NFRnR3dFIxcVhaQnRGYzRKdU5LSjJKQ3pGK2ZMUFducy9VREszMER4ckJCYmNMMGRtU25tRURjMEhjd2tLdTBEWG9sSmx6ckVvNXVDVUVmRGwveWlsVi9rRWp1TkNsVlczS1RSc1QzSkIwYmwwZnVhSjFwaWcvdmxtMUpWVzEvejFtNjl6Vkt2eURSbGh0SGhlaWJuUXpTQVZ6Z1JhZ0RCdHdoYVJCbEIvZnJOS3ErZmYwR2JRWVVQVERUSytlQzI0WG9yTnB2QXNMbUF0aVN4UzRRdEk2eW85dkJoTVVMUzViWEhpbW1oYjBENG82VzRYSjczRWhPdFUyMWdLV01pTU5LOTRETG1nQVVYNTg4N0lwY1U1WHZlcFh5RDhvNExaMnA3c2hQVEg5M1dWbW1ZcW5iZHNNSVpvUE5OMzc4WnFQdm5iRkFGMXRNT1FmRkRDL3VoZEcvL3B4T0gvV3VXZ2VuRENrZU9hem8rTkZQNzd3VDV3ZnVQeFFsdmx1ZWlrOHNCNVdqVDZHb2dtV0tJQlVQMk9wUFlqVFFGRkZXK3g3NEFNd2srVndJejBQVU0xVEtWd291WG5IVVFBL25lRWx1M2FIdGVESEYrOTF2bmpjNnVJQzFuN2hRZko5dnQrNnBaNXdLRTI0SGdWZzdQUERBVnlnRGpTRWdoOWYrQXdBS1kyWERXOWpsVGY1OEw4SnFjMHpOZ1gyclRCR0dPZldjSWJ2WnVSNThscnVJTGFqOXZxNzJYZGtKTVdoM3UzWjd1ZGhVeGZwZ1JXSTlyR2hXd0UvdnZDM2pwbXY1S1NyUG9PU0E5akhoaitJbDBXaXlxejdrbkp6WVJOaTkwMExwQjlmMkJZNHk3Skc2Z0wzWU5waUVzRWVJTWwwVTc4SnhGSUF6WVZkS2h6MDQ1dmMwZ3ZRWWI3UDFCR1RDT1RKR1lGcDNuVXBnTkk0eW84dkxFaDNjK0NqM015RHVYQmtzY0VKM1lHTk5hRjZGRUJ6d1Q0QlA3N3dpWjRtY3pjZjl0OFZsMlRBNUg1WUQzTlQybElBelFYOWhQMzRKaXQwYWFtdEJmRVBoU0FRTThQQ2IwSXhGT2dCQzN6bHBDK2lKZEpMcFlGQmxabDRvYVRtSFVzQjBEZTlqazZrWDY0dGZmUURhNDlyUTdMaFFpekpIZVc2YnBwbUpTVVhsdlc2RC9LY0dSZ0dwTjBETkVsTklKWUNhZUdNaDlmVEg3SHlKQWlEUEg5Y1NNSm9aNllYd3h3Tm1PTWtOQmRjTk0yNlZQSmRtcVdDUE45MTlMamhnb01va1Vsb0xtejd5cnE1MEhQcnBLbWZtejc0VGJxbUFKb0xKejVxdUxrQTh2ek1VYU9aQ3c2aVJDYWh1ZkRJVjlZdEY3cHUxYlpqVHVoODRKcDBId1ZnZWZHYUM0blVrUWlFMjNzN1NPY2RLdEc4YTFJZ1pDNjR1UUR5bk13M2djc3RzMFdSSnVLaEFDd3ZMaE1zTHkxdFp3M0JZeTZBajErdmxQZmdicEtKQW1uQVhFajZMdk1NNUxucnhoVk1rU01DMnJ6clVTQm9Mc0JwR3QwYVpsQkJucnNFUUxPbnltaFVNeGcwRjBwK2ZEUGdJTS92NTFoV2p4ZzJ1Szl4d0tKTnNBWUZndVpDeVk5dkJoamsrVjZPb2ZlWVlRSituckZvRTZ4QmdhQzVVUExqbXdFR2VmNGd4ekRhWlppYWMyZEdqSnBCV0Y3ODVnSjRHZUUzbFZvL3lvQmI3KzNwQ2NNR3M0ckZtbUFkQ2dUTmhZSWYzNzc2R0lDRzgyVjlIckY1b2VkRWhyQjRkNmxPSzU3MXN2MlF1WURmbjF0Q3cwMGxuQmt3NXZXblNMZUVvWEdEa3A5MWtvN1IvelJrTGtnL3ZzTjg4WUx2clRUMUQzYzR3cDVMcStVRm1yQ1BBbUZ6QWYvejVzQlVQUVNQUFJBWmRmU2dwenRpdXNDcDBnZWlwa0lUaUtRQWZsUXJSblNoWHB2Wnc5MXNFcXlydDdSY2VFM3VKaDAyUjIwRjRrVkhRVGdMaHpiRmluMUcybEcyVWJUMEZJeGtGQmF0OUVpVUhqQ0dpWXdtRXFKQVhUKytRL1ZwQURmWWdmL3ZPSUxBRHdvM056cHM4UXFoYmZJRUJXQ0ZNYytCeUxFUjdzZDNRMzBoU2I0S3JsUFgxTk1IcmE4VWJ1S0JBbXZWS1F1Z0NWVlFvTFlmMzFmVVJRcHVrcFBrRytxeW83NG93VzhJQTAvbU5iSEpLQ0Q5K0w3NjJjc3ZaL0RlNkh3NEQxam9TK3FKalRTaDZWTEE0OGUzaktUblBIUW9sMnRTeHFCQVAxYnpHZEYyOXhoSW1pb1ZGT2pGWGpKSy9UYzVLbEEwMlpVVUVINThBNldGcDlsQXVTWnJIQXJFVW5mWmRVSTlEc0ttam9zQzNiaVZwdGRjd0hCUmIxcHBrZVR0eHpGcldxMTYxdUF3UDc2QnJyZlUwMEJ1a3pVeEJkSVkrcTQxMXNMRWhBNENzSDU4QThXR3pWWmVnRHBUeUxKK2ZBUEE3dkZiQW9GeVRkYTRGRWlyUFY2dUJnOHB4a1hjMUdNVUdGYXJQNzNtUWhnajJKVUVqUjlmUC9TMnVJM2hMOWZrakU4QjQ4ZlhCMks1MmNuemtXWjY2ZGFQcndmbXFIRDQ2U25XSkU5RWdiNjhiVkdFdFJLNysxMnMyTVRyVUtEQ2orOXB0UkpWQjF0VDFrT0JvQi9mbGpyeFZHdVNwMHFCb0IvZjF0dFR3L1gvelZNVkRWVTczUThBQUFBQVNVVk9SSzVDWUlJPSIKfQo=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WEdoaGRIdDVmU0E5WVhKbmJXRjRYM3Q1SUZ4cGJpQlpmU0JRS0hsOGVDbGNYUT09IiwKCSJMYXRleEltZ0Jhc2U2NCIgOiAiaVZCT1J3MEtHZ29BQUFBTlNVaEVVZ0FBQXpBQUFBQlhCQU1BQUFBcFA3MVhBQUFBTUZCTVZFWC8vLzhBQUFBQUFBQUFBQUFBQUFBQUFBQUFBQUFBQUFBQUFBQUFBQUFBQUFBQUFBQUFBQUFBQUFBQUFBQUFBQUF2M2FCN0FBQUFEM1JTVGxNQXV6S1o3MllRM1NLclJJbFVkczF1VzVtOUFBQUFDWEJJV1hNQUFBN0VBQUFPeEFHVkt3NGJBQUFYU1VsRVFWUjRBZTFkYTR4a3gxV3VtZDNwNmVsNUVtL0M0MDlQZUlsZm1jVWd4WWdvdllZTkd3amlia1FVaUpEU0xleG9DUXFhc1hGc1loRjNDNVpIWk1NTWp6aUFrSHNDQmhrTHFUZkNFbElrNkE1WWdZZ2ZQVUw4Z0Y4OUNDdUxFZkxzZXR0cGIySlA4WjJxT3ZXNHQyN1BuWmVKMTEwLzdxMDZkZXFjdXVmVWVWVGQyek5DVE1wSlNtRGgwYkhVbmpzL3RsdGN2VHkrZjlKN1ZBblUzajkycEx3eHRsdk0zaHpmUCtrOW9nVG01T3E0a1NYNXRYSGRRcFNhWHgyUE1PazltZ1NxWHg4N3JpeGZIZHN2eE5WUkk0THh0Z2hzQWpxRUJKYmsrQmh4c0dLbTVjTlpmbFBqN1RBNzRDMEdPU2VEY3VtL3Zwd1dRUHNiYVVqWVBsZ3hvcjhmRHFGV1ZiNmNCVTRnTElGU29CYlYrQ1QzNmZ1OFhBa0I2VllCeGN6THJmU29LZkJhVFFNbmJTZUJuL3VoYjBsSUgzZjlBSlducVA0KzE0dGFSemFDZHFaUlFER2krWHA2V0ZYK29QeVJOSERTRGlSd0JzcjRNUU1wZnhTTmQzamRwZVFWcnhXckZsSE1adG82cHVRcnBlYXdGYU0zZ2JFRUZxR0xIVzZJNTZYMGs2Z2x1V3U3NHBVaWlsbVVHK0hndHR3V1UzTDgvaWdjOFJac3pVRXhMZnZjWlhnekw0bXFlMTBXSjZnVVVZeEl3Z3hpVHJteDlzUmtBa21tRzJlbEhIcXd2cFMzYkxQazFTMHdyQlJTVEQzMFpXMWxsUE1Ua3dsRm1XcHRTbm5iQXkzQmdGYTVQWGZRdGw2SVFvcVpEVHppbkFsajlZbkpzS0JqOTdxVWZvQ25rTFBGZUd2eVBGZno3b1VVc3lCZjg4YTN6VUpZbUppTUo1Vk10UzJEUTVVRktPWUdJMVVQU3BZTFdveG9ldDZ5bkZ3ejlMODdrMFl6NDhsZENFVDdDNTRjcHFFWVBoMmJQampFRkhObFl1QWxmdUo3bUYxNWgydVRlMFlDWlNoaXhZTlcwR2JYTmxYZzNLU1FLeFByZ2ZJOWRwTnFuZ1Jtb0FoLzRaSXJZdyt6bnQ1L1JJZ1VVOHhjRUdRaVpDYWd0QVJvRzdQcUFTbjRzMklHa3FPQmg1Q3FGbE5NUmU2bnhrMmFCMGdBMnhqcG81Q2lPSVZxSHJpOUxCcjhoYitKOWRsTjZua1N3RFltZVBkTGlqS3Z2cWFMTFBOaUZvTmovb09OTDIrS2IwMTQzWGt1SlFBb2lpUExHUm1lcEVRRlZGQXhkU1lhSlRJQlppWFFsbUhxQlVWeE1yQnM4K2JzTUFzcHFKak5rSXNkUHFua1NhRHA3U2NKWncrS01iZ2R0OVBNRzEwNHhzemFqQ0tmMUtUSGt3Qzl3L1MzTWJTdFlRZldEVTY0dkVGK3RhREZ6SEVrKzJEeTQ5disrR1BYRno2WHZCaFEvTkxGdTFwRXRmTHU1TVVlVld3cC8zMXlyN2MxV0RqM1UzZXJ2dEkvdmlBL2RWbWp6Ync3dWZUWmhoMmlLeGtlQUQvK3JhTzNxOTdIbTZNL1RlR2ZRSk8yTGQ1Y0JiMDIyekIwOTFJQk95clRVREhsTHpRZlVFOVkvbHY1cVo0M1AyeVhWT3RkOHBKM1p2cHZRZDdob1Jldi9sSUNpamNib3ZTWFpzd1plVkV0cmNxZUhNbjlsa2VwVXBYRFpOZ1Q0czgwc0RaTTFMRmdxU1psMDRqaFByeVBTa1ZkSVRJOE1QNmRVaWJLQzh5RDZDbTRBMUxFdHA2bnVxNmozVEp0S1h1bXBtNXhtUWFLbWNhajZ5ZnNRankreG5IU3N3b3FGWG1QcU51VDBma0F4ZWRWdUk1dDF6MmkwbnhZMVBneGFnK0tMbkdvN1g5WlZQYjQzU3dJbHZma3I0cFM5eFZ4VmZ1SU02UFZlV1hIZ3lFTTUybFZuWkczdmxjc0pJRVRFVmtlUXN6SVQ3YWcwQlY4VnZLK2h2aThmYVRDRXo4SWNSYUs4SEZxN2tBR2h6T3JYbGVPVEFQRjFFYy9LKzZqSjV3YWZsaFVxdTdGanNCR2hpeHBEVnVrWlpzSElEV0hCSTlUU2xYNUlNWlA3Y01pSVNTVXlyQWh6dUpRYVc2NExjUm5QT3ZFZ2lBZlBTMTdpWjVBSDBwTHNIam0xQUtDRDhkY2FtcHZ2Um1jRVdaNWdFeU5qcTBXUVg2T2RzNGZ0WStFeHNrVVdJaS9KeWZQUmdLa2d2V3NLL3FhSTFOZk1XZlUyQUg4UTNzWGkyclBWMnlUdkVZcDZRa3h5K0ZHSURWblpqNm5ROVNmTnJOdi9nd3JaaGFxbjhLcnYrcFh5VDY5ZDRCVHhqVjBmdExrb1UzTXBZcjhwdnJmaW1FYjI3Y3A3ZnFBMm5LVHlQS0FiSVlLSVpHOTdxNGcvODl4MlEwN1pxMGYwdXk0YlQ4ZWIrUVJ6NU9wcjVpdWVvdC9WcjQyVDhxRzhWMXpCTnAwakRsSE5yUnNwVlVQYmRJaEY2MUI4cnNLRi9NMmpyTy9vUVQxNXpUMyt3RnRxSDVjcXVaQUExSlgyZVlDWWRUa0swc216dlZoSnRVVmhZM2xlWjZIa1haM1ZjUHhFS0t1djFlb3lRZEpoUkNpLzY3UkRqMU9wZVlPK1VFR1JrSWVRSmV6ZG1WVE8wK21ubUptaGkzQ1BDTkhhNjhLUWNhM1JXMWRhaVNOdGEraHNXbWwxUTV0a2hCLy90bTg4b3ltRTF6WHBQbHloRHp5dHVxcTdtQ3VDT1lVWENBd2EvVFF4MldGQUVFclNTK1IxMnJMVyswVkJSYWdkY2JvQ0FIeGdnYmlHdUdCZHgzYnFuOGdoN1RVcXVIcVZsM0h2VFQ5YlV3RnJmT1c0bkxnYWZOazZpbG04K3RxTEdKbEFpcTBNcTlaWW1JQVR5R3FCTURLTStBa1VEMEJTd2xHNVpRZE04cmRJRUROa3VLekpsb21FNkhYNDl0QTYzckhUVlhMcTZubnRVbUxaTTk1OG5VcDZ4c0FvU0RlVUtjcUVSNWdZRHhYWFI5ZllkSm1IanpxMkhmYXh1d3lsWTloeW85eWcxYTJpb1FHa0NkVFR6RjdXZytJdzJUZmRPaTI3YWoxTWZkcGdzTjltTmVaZUg2ZkErSFNjczRySzRRUUZOakpsZ1pBZkRwVUx0S2lCMnVWZC9UdHNSOXBEZ3REbFpxZTE0RG9RYVFNM2dUZmxzWUFOWWFLQ0E5NHNnc2FjYUFqVzlYT1E0TlA0RXIrNXA3ZnB2SnJmL0ZlMUwvRG85bXhMOHdBekpXcFU4eU1rVGRrUU5LQnhmaU9kdzNVdEt1d2RnSU52dXp4VTlVL3hDVGlaYlNkeGlVVk56UVFDMHd2NGlYS2xpQmp0ZUxuNUdoVjk4TWhtUmlrWWg4Qjl5NHIwN0RwUjhjdEUwakZXa3lFQi9TSnNWUnFXc2UvRmZnVzNYWE1LMjFqWEJuZDQ1T3JZNDNia2l0VHA1aXo1c1VuYU5MQWN0TnppeVNzYjRobFpFeGtGSFJEUVNpNG9XdEh1NEtTMW9ZaXFpZTdURXU5ejA3MGlWV20zTFNCRGU1TEdSZVpCelNnRFExb2RiZXp4dExpaWNWNGlBWCtncUZxSE9oZmcxYnhzaUF2UHZMUzlZY1N1MjVuaDVjZXUzN1JTRVhUb2FCcHl2QS8zOU1JaUhmOTlad3JVNmVZL2dVOUhLYWlIcXZ5eno2NVpkalBHc0doTi9QVThEZ3JQc3BoNnhqUEhnZFppeWJhdVFBcU5SdkZtQ1JFYmNXZzFWa2g0V0l1MW1ZeHFHZlFzV0kyVERYR1EwenhldkQwYXZDTDNEQlpWZXlNMWxVelVBeUI4bWpWN0dNREkxZW1UakVxQ2dGMVdjcmRMTTFsck0zdWVjRHhxRnU2ZTlPNWx5eCtBY2pBS1JiaGZsZU42RjdEcldrRFBWTUJVelovMkFCVjUwbTRXSmU3ak5MazBLZkFLd1ljNHlHVVdRSWhFaVNaMnRoNytZa20zUDB6RFl2MExxeWJmN0F0cXZSMVBBaGczR2c3UjRzRUowK21UakhrRzZqRTVVMksrWHdMM1IwcHQzRkRxVXU1cWlwSHZDUnVqUyt6OHlJV0NEanBwQUx5M1RCY2pIRlZ2ZzN0ZFI2bUJ0bURDZzhjNHlIT2tQWlI0QWxaM1JwUStMcHAvYmthTWk5dk5jS3h0ZXd6V0lSQU1ia3lkWXI1WVRPeWJ5VnZTYUd5ek52VnRsMlo3WHhyOVVmbTFTbjc0NzZPenhQeXNnN0tJRUMrdExLb1dPTkMzWnVxQzMwK09KZUhJdVc4c21vZTRnSm5hWU1iaHQzdmRvK0dTRFA3REpaODFiY1lCWTNKMUNtR0IwTFpYUFh1WjFrZkxtTGI5TXhETzBRVmZzZytYTmZubVpVWFZNVm1TcDdXTFBnZ0dNR1F2RXlNbnlDWGg1cW43d2tQTVhHZ3dnbjYzbUx2NGRSd0dEMUg0bFFQbW51WnJwaE1zNHBwT25sNVJGa3hiamtmMVVNejBUWFAyazJtcGJ1eThzSUNaVkY3cnBTQ2tWVXRER21ES2JzVms4dERvYTU3T3VheDhmdS9mUC8xUjFBZVk3TVZWUnRwTVdCdXY1RWFSaXRwSlFXenpZeGlvakxOS0FiSzVxVEZra0lGMGxKTmwvSEFUYVE5amovZ3dQckFKV1U0dS9aNFp1VzE3SVhTcnRPUlAxV2dzTlM4RlpQTFE4MnU3K3h3N0d4bnF0SVVHNUk2bm9HS1d0cGdLRjIwKzY0TTZZeGlvakxOS0FicXMrdzltbXd4RU1BMURRYTVHeDdDb2F0NzdrVExaRnFHUkZaZUVJUFpaSkVqc0ZiaVR4VW9QVE1lWG8xWFRDNFBoVnB6T2paRG83ZVpoUFVpY2VTdEM5YXBYVXJ6b3dhRCtZNXUzOVV4V044ek1XWTVKdE9NWXJJZVhwRTdhNEovMzNKRUNwdHJyZUZNb2kxeXcxdW14MlJhcHBXVlY5ZUoyamN1ZjZvRHR3T0ZWRFkwcVh3ZXF0L3poSVoxN0RhTlJQeXozNWZxOGJPS3dmdFRuU3BkdEw0MzA5bDIwVkQzUldXYVVRd2VhemREaTdZditpVkNsWk9BbkxRNk1qUU9ncFhZNHhRLzB3b2loeGtLVmJGeCtzYmxUN1hLV1NPZEo3TlI1L01nd3I0bmpNOVJRZXR5Znp2Ym5WaGZ0VGhzWmJvaGFuUFNuZW1pSTNHYnB1amVxRXd6aWxtM2p4WFFwSDBNRmZlRE5UQmZWYUNqWFdqTjhmaUFaMFJlVmJkWS9PekxIK2JtSmJwU3R2U2Njbm1vYnQ4VGF2ellGVzlCVmlQd2dUWExPdnRORDZ2bUpUWWVXRmVEblQrQjNOdzltV1lVZzc1dFRTQzRMdXNsZ0lOYlBub0E4d0JETmFielhzYzgrMHdLR2Fjc2Ruekg1eG1SVjlNdEZ0KzR2S2xpWGpZS0pkWjRjbm1vdWNBVHBwWnVhb3FxV2JOSlJkQzd6b0pZc012TDY4ZUVJK295Q04xVUVJL0xOS01ZeUx2aHNlRHF1ajZzd3FQeXd6UWoxbHBLSU82Y3NzT2s5QjFpMFRhSVp0ZnBTQjJBTVFzZUFhbzlVMTkyT2hJMU53enpldFZnNERuNTRDQ1hoMEoxc2NpTWpOMW1uTUtEYmt1NkUwbVZZUFRXOXdhalZLTnYxN2J1aThzMG81aW1YVzhCU1RwZFJrRXFka0hEd1p5Zlh3UG9TazQ5cjZ3NE5LcUJrajFEMFpsVzVVbUY0VWNPTXdTS1dUWFZqbWRjWG9LR2s5Y0xCZ01pSXgwUnRWd2VDblhkWnRnelczcHM1ZHorTlVQbGlaYXVkSExTWHQ1aVZ1eVNNUVBwQnFNZmt4alJHeFMveEdXYVZnemt6Zkw2aUQvYXZOMkIxTXhEZ0huRVdvdS9qNEg4V0xHRzU1S21CM214ZEhnQ1RSczF5TGdhQm94aE5tVmR0dk5DbXFLeWwxbFF5K1doS1BTdEhhN2ZVSUJTZFg5dnVLcXFDL3h3VGN0Q3dkMmxxam11aFVMVy9lQ2JvMC9xWDNmVFZ1aHhtYVlWQTNtYklGS3lJWUNHMHh0TUZEejFEdDM5NDMvZFB1d1ZVWnlmeWZBMDR1bDRObUdJUWdoTTNrdHgvUVJ0emFWNEdFOVQzTHlndm9HSTgxRFVhbGJIZzEwRnVIS3pzV1F5N2JObTFjeHc1cTBRL0FzNHdqQ25XUngrRiszR3JZa0hIYW9SdnZQUGsybGFNVkMyOGZDTE5nUVF1WUgyNGN0V0FHQytrbVZhSEFMUHl0N1o4T3hyZWwwckwwc01JRk5IQUxGTDJFL1FCbEsyREVwTmorOXUwWWRqVVI2bFp4V3FjOXBOMHFRUTFmT3dNYTNKVGJNOHowWXpJVUpHRmdMWGN0WE9obUJjMXFXZE1JTzgrNndMcmdvYWw2bFR6Qzl1RXhya3ZhSFF4U3g3R3RXczZXZ0dJajNkRGViNmNYVHowRmVJbUYwaHpKQjR0alU5TDNJdzBZNTlUc1FTVmllSnhrd1ZNclhiSzN3SG9MWVF6VzFhejFFZVhmV1hQZEJwOWhyMGtTSEtESFpxYzhhUkQ4enlyT2R1UnlpT05NcjAyVXEyOUMzcGJKLytiTTZIeDJWcUZZTnZlRmVCdm1ZTm9VTmZFTmxTMVVLQURMYzFER3QwMWZZZXBXSjlwc0FhM3dLRnBLWEllRGJCWkRGMTNTZnExcURWR3owckZ2ZUdFMUdaRnIxNnc0a2RncGZjTXc5WUdqa0QyS21KcHVwTEtLeEp1S1lsblh4QzBSdUtlWlhIcTFad1NiQXlyM0E4RG5wRTE4WFBzRU8xWU1jTkh4eVhxVlVNaU8wQ0hVSXlUN3UzNDQ5T05CaXJ0S2ZBbEJqNy9ZZXZ0em5HMERZUXZMUW9LYkd6TnNGRUljcWVxdE15MVJKRHM4TlFaUm9jVERDZWZMSDZxa05FZVd5Q0NEQWdEK01UNnBwa2ZZVUNzNGF4Rk9RRllNYkxBSC8xcXJrVjdXczZTNDMwdzFSWGZYQmNwcXdZU3Y5dUFKM1dnUnBGaHUwS01xQWV0U0FpM1EyZmttdmxidGk0MnBxOHJidjdZSDBaWGtTN2F6OXk4SEJ3MzFKMVFqM1AwSzViZVZpRVdPNnFRREVYVUZFZkQ4RCtJenpxK0VVQU1BYUpzUmorL0svWm83ZXlpZzVraHhsUitxLzVVajFkbHFVY3hrV0E2WTdaeHZCMzRKWmVYS2FzR0ZxMkd3aVgrTnBmUDduNS9NOE14MHhiVk1WOVJZRWdGYlBlVlBNSUZ5d1VOYW9pZjFwcGZWMkxGdURkRExXNmR2a3pzbTBXQ0dIc3VSMlh0NDNCREdrOFNWbEZhTHBCd0I2UG1wcDZXWDdFTEswcmVrV1U2UE9PUFcyUVVIU0x4czJZWlVqMWRJRThJek1sTEl4MmRwMGVoblkxVkhkY3Bxd1llRnlheE9ZcmJTMzVVdk9hVDNLR2cydFZpNGg0Yyt6MjhRNVJoNDMyQ0wzK09tWjJHZHQvclhFc3hJQ3pvcWgvTjFWcXY5WjFWdUlkTVpGYjJsS0l1S2dmelppdlphTThCbXB4VGQxR1p3UDRwYVllV3Y2MGVqTzVRM1RvczNZcTh4eFJWU3U4d0M0Q3ArSjZ5YTZEQU8yNlZLMmJjcEJSbWJKaUlHbXl5K3JXcHBiOEZlTURETTA1OWdsWFZhWFV2alRlV2xOVGlUYjdhdlp6VUFvdElmMUpvc28rdHJQb05mazJNVjBidFR3cmdUcHRNTnEwV1R3VVRDdXIrN0NtRWVPeEthRUMwZDdBRm9CVThyVG5qOWhTenBySHhhWThLUFo5REZIMytGTlRsNC85elI5WDFaQnYvNE8vYXpBd2RlOW9mMm1oVVpteVlzcHloTFV5TjRJZGtrb3FDWjdPSy9TVEZWV21FL2xIb3Z6YzZDcjdOQS9wa05VRk9kb1dqeWVQQ25FRkluN2VlTWE2WnhPT0lINk1kRW1PTHZ0V0F1ZHJkbHpxODRzR0k4L0NsTjg1Tk0wWWowWDV2MEw4RTk1dXpjdmJqZEtYZkFQbExjYW1lVnk0eUtEWWxRQm1DR1kzbUtlNzF6ejh5dzRjMUpabG1PdEZaY3FLRVlQOW5sakFUN3V3NHA0VW42aHF2MnZwclZraGZGeENSSElIYXhTS1BGNzVYZnFKSHVtalZNVVAyQXk1amt5eDFqd1dQa2UvUFlRdzdET2hmbzM1cjNIbVM4VDJRUFZKN29ueGVGNE9OY2FINUNpUi84T291TE5DVEE2QWxQb1N2ZXZuOHRpV2g0c1lzK0kxVFhVZ0wxNTY1S1dYcmo5eU1jbSsyRFE0MXYzdzhKaE1yV0xVbXJ6ZFFNQkw1RU55ZjVzSDZmdkF4Ym5IejhrSFBvejBKY3o1UXZTQ3JlOTZZZmoyQnVGVzNqdjZmVE5tL3FJVnQ0RjR0eUJsZSs0RHRtZng0bmxiRnd2bmhuL2lXakVlWDNsaGRMZkMrR0J5cjY0WS9LNVpmMjBUQmNiRkdHUXBPNDdOWVdvVkR0aDJVRVNtVmpGaTRhbmtsMWNKZGViYzhDNVZvWVlwVlowK2NqUFlhanZncWRjZ2pJM1RaTkkwUnFCL2RVdFpXZjRxUVpheWVzUzVKSEk3TnRJN3ZxQTg1TlVZVGdxR0RLUVJnaUw3OHhEaFZGb1FobWNhSjg0Q2Vab3lBdHd2SytMVE1XOWwySzRkZllmZGRUbWsvd3lCVElzcFp0SHo0WW9VdHVBdit6VGZvSHBINmhUN2xOamhxVmFKTlBJS2RVZnViZk1MZ2dkbGNQUWQ5bm9zYmFDM09KNU1peW1HTWgwcXBlODBjME82c21LcWIrU3RtN0hjRStXT0VLYm9ZVk5uNk5aTXJoaGhVMVY1UzZUallGRHc1OTl5WkZwTU1ac205dGY0eXlyWThlckJFemh4REc4YmMrSzBRUkMvbEZKazNRK3oxL1JHTThZc3VvMkpJV1poWmJudmdEa3lMYWFZbW81VzJHK1o0OVQyMGUzWVRlblFOZmorL0JWOGFHclpBZnlIV2Znb2s0NEFybVhSRkFUNzJ4czVYUWVEYTI1WjU4bTBrR0pLUmcxOS9vQUNzeHAzNW5Ed3pBNkRVYWwrMnFERHhlVDcvTU9Rek1FOVl6YjhBK3ZzeTdhV0hvSkRndDAwckhCNzNRV0NQSmtXVXN5OG1WNmJqNVNSdHZZS3orSzRpQU83WWRqMDlwVEhwUm9idjZnWG9HOE10V0VyaGttMmxHdE04UUUrbEFVS1dKNU1DeWxtM2FSM2U3enhIckJMODdtZFVoMWk0clY1eWlFRzUzVXFwRnp4TXB1bFBOZUFSZEk3K2hNMzZkeExsVHlaRmxKTTEreGltbVliQVZsdE1lRlR2OU5COXE3aWd0cXJwOHR1ajJKcENZKzV3M3p3NzFnQXlwUmYrQTBnM2YyYkdYaFJRTWR1TWZOa1drUXhaVDdCYkt0eldYeUNZSHh4MFdrY0N3OCt3OGlwTCszakhJdGkvdUQ3Nld1QUQrMzdLZWZWMk5sZEhYT2lFajNXeXlmdmVzNllNeDl5WlRxQ3BtVmFSREgydjlDWUh6WlhrbU80VnplNWdqV2tMVHFKeGJZUFlqdlZnais5OWVLNTRWL1piUXlZbGFyeUE0MDAwL3BRSFZRZStHK1QwdU5jdThsZkMrVEp0SWhpNm55SXZuUlRUYkVyZjhKeE9QVWE5UEVPWWdJSmFmYW55Ykh5VkhMdjVmQ3Y4R0RYZWZOZlQ1eW4vUzlXZVRJdG9KZ1MzcGJvVW1xKzNoTFRYWG1yY2VJVEhVTndiL2hGOFBzRWp2aDZZN0JPc010OGRjb1VQME5PU3gzL1AzYWVZY2UrTDhpSE5ZMDhtUlpRekpRTGhmZko0VU5TL21qajJQTTZEQUVzV1htcGlTMVU3ekNqam9GYlMyMGRmejBoMVZEaEZYb000angwd0p2L0hKa1dVRXlOM1NGby9nNWV4bnlSYWI5Ujk0VXZYRStHRDd5bmNkcjhGcHJhWjJaMktOUC9jVjBySm5pMWZMenB1SDlpR1pmcHdZcFpkTHZVNDAzbG0zNjBlWGs2bDNtUGRTb3o3NDVQNlE1V1ROL3VoVTVsZnQ5RVJLdDYyMnkrbnovdGlTMm0zejJHREEvODcrVFRwL3BxS3B6TS8zTXJVVEhFdmlVNzdkbjBYeDdMSVJYb01yanJyMmRBZHlxZ3FiWm5WMC8zQk5zSnIzeVBxMGRxWCtsRmdCN280eTJ2Y1dkWGE3K0M1OFB1ZWZ2T2ZzdzMzOU5kdWQwUzVYYndQNUhmZkE5eEo4NjR2RGY2dlNUNDg1VjM0bE8rR1orcDhwUjg0Ti9mZkJQL1A2eHJBTVdOWmlsTUFBQUFBRWxGVGtTdVFtQ0MiCn0K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VUNoNFgzQjhlU3g0WHpFc0xpNHVMSGhmZTNBdE1YMHNlRjk3Y0NzeGZTd3VMaTRzZUY5UUtUMVFLSGhmY0h4NUtTQmNYUT09IiwKCSJMYXRleEltZ0Jhc2U2NCIgOiAiaVZCT1J3MEtHZ29BQUFBTlNVaEVVZ0FBQmhBQUFBQldCQU1BQUFEY2FjRmdBQUFBTUZCTVZFWC8vLzhBQUFBQUFBQUFBQUFBQUFBQUFBQUFBQUFBQUFBQUFBQUFBQUFBQUFBQUFBQUFBQUFBQUFBQUFBQUFBQUF2M2FCN0FBQUFEM1JTVGxNQXUrL2R6WmxVRUdhSnF5SjJNa1FmN3A2VEFBQUFDWEJJV1hNQUFBN0VBQUFPeEFHVkt3NGJBQUFmZEVsRVFWUjRBZTFkYTJ4a1NYVytIby9kZnR0WmhDQVFwWjBaRUNnUGV0aGRCT0xWQmphSmxLRDBFT1VGRzlRR0lrVWlpbXgyUXdidEptbERGaUhJRDV0Ri9JdlNKcEJGZ29oMk5vcVNGU3cySkJJL29xZ05JVUlSQ1c1QVFlUVBuclVIMkIxMnFYeFZkYXZxVk4yNjFYVnZQekllK2Y2NHQxN25uS3B6NjZzNnA2cHVkNUxFWDlPdmpTK3JTajU4VllYT243ZVhCdVpmUFBiMnZLTlhXT1RzQzRNa2oyNEZzM015bXorWGt4RkladGNEbWVkWloxa0Q5WlV4MTM3cVpLK3d4R1VXSkpsOElwanR6NXhqaC82TVFHcUYvVENRZTU1MWxqVncvNDNOOFZhLzgweHhlUzBXckdTbC9zdkZlVlovWEp4bW52Mm9PTkU1eFpuUXdIenQ1V090NXdUckZaZTN6OEt6eUtPblFhRDRCRjVrVzc3a2NObzVFTUw2T2RPNVI4VTcwU0R0YlR4Wmdyb2ZFQmFaZytZN21IVmQvc1hmZDZWMm5uSlRJdUxuUUloUTBsa3RNczNXaGxiMWlaclYvMDd1L2kxM3BKNWpPeVdrOVFOQ3NuSEQ0bHF4cWlFaXI3QUtKTE5zeFU2SWlwMERJVXBOWjdSUSsrYlFLdDdLZE1EVExadDV1NHhmbS9RRndpemJ0ZVI4OEMwL0lURDU3Ti9rMXlkNDJGNGVPdzU3SFJZekV6a0hndEhGN1JlYVpBZkRhdFRNUno4bWpKSW5SUDk3eSt2Ui8wNjJLUE9sY3NzdWZZR1ExSittWW5oNENzSmZsQ2JPUDRUSWMwaUpTcTJNaFphY0E0SG84TFlMenJNUzZ6ajVXbWlpOHl1RDZKOGFqRDJoSXB6a3ZqSXVhdEovUmtDSlE2ZEtDK2o3QnpydDdZeFJYK2hpT1h2d0hBaGFvYmRqb0hzNnpGWjFHVE9qOHpTTUV1ckhObXhiUGxadS94bGhnVjF4bU0wQkNIczZiZDZ1eURiSjBtWDZCODZCMEY5SFo3akVoVklPYkY2RE80d3V0ajlxamNRek5DdVBnU2U5UHhDU21yc0tkQUV6RTJHMXdkajNkYlJDd2pveEluQU9oQWdsbmQwaU0wTzFqVEQwcmhwZFRHTmN2cXFqTFJMV2lSR0JDQ0JzdTdiUlBtTjBGZUFpS3FLdHA3bHlyc3E1anhEeHJzNXlrWG81ZzhYYjVIbDB1RjJTMDJBRVpwMVNhelV4UGtJeTZWcjkyNHhSaDVpN0RMcGVSeVVCZVQ0amtEZDdHd1kzMlByUVdqV0REcmRGdUhYSndMeFkwaUtKY0phVGFmWURJaFhCam1XaUlaK1pFM1BWa29BOEI0S3Q0OXN0TmttTm1RRWJaL3VvU2JLQkRxaFlUcFMwU0dLQWtOU3BSd0NKTmN0RVN4WlJEM1c2cURRZ3o0R2dYdVh0K1Z3ZzZ6eUR0dER4VVpNamRNQmV5clNzUlJJRmhDNVpMSVU4YnFLdGtNWXNJYTVNcFFsaXJaRWkvWVBuUU9pdm83TmNvbUt0cnd6V2tuM3NIRkFPeCtpQVcybEMxYmlydEVqL2NJU3puTFRzYVkyYmFBZUVNemVOMUxKdUs3UFdTZ3FHZ3VkQUNHbm5Oc2pyRE05SjJEYjlUU2lHbTBZSFVrVVZWbmJESWdZSWM3YVR3RTAwdlVvRStkeFpWa0RvbGwwdlBnZUNmSk8zN2YzWVhYSXAzOUlPWFNVQ202NEJ3Z0p6MS9wanhjUUFZWWxaYTE4dzBiUnZ3c1Z3WUNoM3VsNXVPNDNiV3orS3JmSjV1Yk9vZ2VYaHZlQWFXWnpocWdBdzFIUXpXVnBLREJBU1puWHZmY2RFNDhCSWUvR2lEWmtDTCt3Y0NBV1VkUmFMVHBRZXE5M1d1ajRxWDd4UkhmU285THdUQllTcVpmQnNHMHRJMUJIQVVKN0JWT25XbmdQQmZkKzNXWHltdFBYdUtzTDFVVGt3bEdmUXRIcXFTeG1LUndGaFczVjB3UWt6MFRPVUpZQ2hmSlZsdlk1S0M4U0V6NEVRbzZVelhBYmRsVHFXQTdURTlWRTVNSlNQYXRaUml3cUlBc0srMWZQcmpvbldRRVZTc2NkbVo2MWdSYzZCVUZCaFo2NTRYWTJXZzlaODB2UTN3WW9mOGJrdW1XSWx2eXozS0NCTWFzUkJEUDlHalc0ajhKbEp1ZXJ0MGliYU9SREt2c0d6UXRleGVzMEF0VzQ1UHVvK091Q081RGRiMmtlTjJsRER1aERad09EYkJnZWtIZnd6blN0cHZLRnFwUE1mZTlicGMwWGtzZnJwSXpvMUc2QkFtTG5qNURQWkV0NlVXUFplNGpLSjh4K3V2M1NMRTg1L2hMMXluUWRHYzQxTFRxbmFsOUw2dGhxMlM0a2tSQnZHRWhLcFRlTWlYTlJEc2lvZnJVYzZJN3kzOXJNOXhjQjZ3Z296Y2Q3eGFiRVc0bnRwdGw3R1VzVy96RmhOVENlejdFUUdWSTd6SkVCWWJKelV6U20raFJxZGZoeXFhUFlPWGVub1lwV2R5SEdnelM3WkEwSnBuajdDY2NueHllNmJWazdyUjVaOTNWZElmZ0YwZkhXaWh4ZmlGb3BhZWwvVzYvZ3BlYndlQ1JDK3lpNlQ0OVZmSkpNQVRoTWQ2b3E1SmhycXBRNVl3RVF6NVRqQkRIdkZYcVhKNThUcWl6ZVRid1pPcGhJZ0hIOS9iOGFjSVd4VHMweFhRZ2JpMlR1RXBhUGJwMytSdkp2UGp4TW5IMGlXcXVZN2pOSWMvWVRqa3VPWEhrNHRxZlZsM1UzQzdQdm0xclZMSUlyeWdYa3JKVHAyd1JhdlJ3T0VKWFp2c3EyNzZxdzEzQmxSQ1E1Y1dJWVl0NVJVUFVDVTFpaDlORGxFRmdDdk9iNGw5NUJiVFZMWUFHR1JiNDRZUk5VTUpraHhHWXhubnlFdGx6QWxtdHJGZk5WWkE4d2JEdTdMTWZWUWpVdU9SM1QvcEpKYW55U2piSDhoK1NYNERMQkdzbUVwcVlFNGFUdm1Wd0U5R2lBY1lYZDRXWGRWN0pKZE5kS0lxY0lQdlNyZm1CYzROdHZLeVlSZXo1V2tzL0kzS0d0c3ZiMG12dm1uaExLSXVoc2czTWQzcWV2S3M0SXJycHVweXFwbkFmYUtaTUJuVy95bzZ3WDJnMWtPN0taMjBnWmtteUVmbDV5TTRJaUVzbHFmRzlLeE96N3k3cGg2OGlPZjZ5cGExZDZxVENtZ1J3MkVTZzNzSnJWWHZHL0dlZkRza0dOM2VQM0VSTU1rY05LVFVwUGtnaWFYS2R2eXg0Q2I3RFhjaXdDQ2JxcVNtYWNCUW9jRGtDbUJjRStzVFF0S1dJQTlKU3NmbnBIQW5tS25SN0JLK1J2WkxjOHNRRGt1T1lFcTVHZVYxVHBNbUh5bUJYSWNIN1hOMkVzMGRVMk5uektsaUI0MUVPYTR2YnVzVWJ0dGpCT2tOOG1VVTZjbTJoSmladVpZdHMyWWVkWVRGZXF5RTg2OGFrOGxJa3ZmTkJBVytaYzltQWQrS0xPd2UzSmRGN0lEUmRqYmxHVmorM0lFd0NuREdobzl3YXlocVN4VEQ5MjQ1SGhFOTAwcXJYVm9iUy9EdmZLTjcrVmQyY0tTMnZaUnYwMC9tTWY0aWZkaXJpSjYxRUE0NGoxdm42a1B6RG9XZnJzTUk2QzhMQlB0UGNEQmExVU9KMWM3ZkNMdFltb0pBVlNjdkdaTkpZWktoRFFRSmpnUjVydnJzZ0JNdEJXbnFJb1dZYTlvQm5zMmRnUTkzOHJjNC9NZlM1RStHTmNzOWJqa1pDWDNUeW10ZFV5Z3ZRejcrNkREbk12cVNvU3dSWHpVeXA5ajZkUnd4Zmg1UUVvbVJmU29nVkRsTC9sWWQvK2FaZVZzTUcwTmNZUGczcy95Ni9Idi9nYkNQMDBrSDl2Mi9QYXF6T3ZLemx3TldSSWFDTnpvNEQ4aGx0THVPMjJUSE1XOUNIdENWajQ0azM2cGg3R05MNmxoUnNnMzljcExnUk0rSmptbDZsaGE2MWg2M01wSVJJZkx1OGlxcFVXMmdUbEE5TC9QZnVQOURieUpuc25GK0xsbFlzWDBxSUN3S09hdHBqS05nQzJLeUNQVHc3bUpacTdUZTRsZ0xEcHB2UERrMnBiTWJNcXg0Tzl0dzBubXFic0dRcE5QQUdZZTJMWk1ORlZhUEl1d3R3akxSaTZrYmp0VXdOczVYN2NuNHJKc00zVGprcE1SSEpOUVd1dm9VbkpDcFZMbWFxWXZPYUhYMG5Ja2pONUVycGRoYXRZWHB1cWVqcUFYRlhsZkNnaFRBb0I2SG5CODFIMnpVTVJOdFBRNmVaM3pTOFJ0eTdHZFZwODZWOU41NWp1MDBxVENQS2lCSUpZQWp2VktRRWZQVVE1QlVvaTlTMXdxdnJFcXlUQVZYT2VocFQrUThXSGZ4eVduVEwxRFd2K0s2aGg0M3YwN215NzdrRUhnbGczRTYwYktDNTV0L3hRN1ZtNE9DV1VoUFNvZ0xQTkZTMHd0L0lITDhWR1hqUkhRUWoxa21leTlLWHdCbFM2c2ZSNGhScDNLeXp3VkVCWUY4NmFXb2FHWm9RaXlyelI2R1lLQkU0VDFDQzdMOWtKMlliNS9aTTJiV2ZJaHlSbUpEa0phM3pCZEZLR2J0RS95Umc2b3RWUlAzRWNWdzFCV2I5eWkzaVBKaGZTb2dIREVtWU5SS3NQWUpvTHhzdGxEUTJ2enJEZXNzcVpyUFpLSVcvdTRIRE5MSnJwM0JZUlpzVmxiVThBTDBDNkgySC9iOXBwY2FlWGlTc3Y3K1g1TERPT2xPclU2UFJSRGtqTVNIUVMxL3VCL29YTjg3ZHExYXc5KzU1K3QxUnpSeU9FQWdmdW9LeDZsOFNRTTM1c2txNUFlRlJEYVY4RUIzWDlYTW5MZU5RRkMwL1llaUZ5KzNVQ0JNTFVqTTFIMVBrTWd5aWtnTEQwZkVjeE1LWVZqb2xGcElmWnZHNnlyVWpFay9PWTBqTEdnUjVJTEJxZXJsdnZsb1I2T25OSG9JS1IxTWVhbHcxT0NBMG5PdjQ2WnM1bWVOa2NuY1IvMUlLZTBBNFJDZWxSQStPWWVtQi9yTjd4dFcxdkxac3U0SHRqaHFscEFVTFUxODR4SzhUd1ZFRVFXR3JRcXl6Z21tb2VRVEdOcDdvUGYvZldBc253c0NxWmhMQ2hJb1l0WFB2LytXbUFrMGVWRUlGN093MXMyWlRKeUhmaGZLc2E4VlZXVGpyRWlaRkxONUtreUpaN2NSejNNb1lQenR1bkppdEtqQW9LZzc2aEZJLzQ5Tk9WNFFXZUVUTFNrb1N3clNvdnRhdXRzaUpXbkl4WVFsdlVDZzJPaTZlSWs0TElIZHRncjgwY05RbGsyV0hkZmNUd2o2UFcwMDI5R1VPemk1ZFRXRkkxOGpsNEhydGFsWE1CalY5V2s1YjZENFFBQmJLMnVxY1R4Sno3Um9WRVZqdEtqQlFTejlldjRxQVlJSVJNdEJ3aW9lbW9rcVpwNW5oWVFOalRvOTExdFprbGQ5bk9YWHZsdldMTSt5SlljVWdyR2dxZktzdnJyeTM5N2VCUUpoQUp5bkNNMnljaDF3STllZWw0cTRMR2xWQU13WGxGaDhheDdoMG1yU0VRRWZTUFhSL1VESVU2UEZBam81T201SHRkSFJRUFRPb1pNdEJ3Z29PcTl2aTIwZ05EUmx0aTJoa1F1QngvN2tRSWh5dWZKclc2U3hBS2hnQnlueXduaEk5VUJQempXeTdZUjhOaFRxVmpMdEUrSkRXZEdhQVlzU3o4UTR2UklnV0F3N1Bxb1prWUFKSEpOdE1Udkk2RHFTam41VHdzSVpzanQ5S2Yxc1I5cEovQ2J4L2xOYzNOaWdWQkF6dmlCNE5NNlAxZXA5bzRTL0tta1dvdFBGVkR6MWRKVlR0OTQzY1VYb2ZEN0NIRjZwRUJZMXRNZElIR2RDTUJ5a3ZxOWpCWUxkRTE3MVVneGlETFJLQkRNeklUelNibnpZSWo5U0lIZ040OVZkZm8vWTRGUVFJNnZpNDFVQjRuL3BUYlZzamUwZ0Q2VWJrcWxLaGtLRUdEbjJGMlQ2aHNpTjJsY2h1UDBTSUdBNmU1UTBybytxZ0VDeXVSM1RTOFE0a3cwQ2dRQWUxWFd3elhSWktwMTk3SWZhU2ZBV0xCalZhRmdKQllJQmVTTUhRaGVyZlBQU05KVERWQUorcDl0R3NXc21mUlZKUWJKM0cwRWR4OGhaUmFuUndvRWZJK2IwdTQ3enFiWlIyZ0dUTFRFM2xsT2VhSHFQKzdiUHIyUHdFdGlacm9xS1VCckt6UEx5TXQrcEVEQVdOREwxaU0rSlJZSUJlU01IUWhlcmZQUGg5VTJndmlTOGJxbGxFQVB0c29GSTdCejh0ZEJrTG1YcFk3VEl3V0MyUXdFN1NIbHVLeW5nWHFvYTdaOVhSNjFvOXRzbEMwSjB4bmhpSWtEUjhnRnJhMU1RcEVHdmV4SENnU01CWnZaZXNTbnhBS2hnSnl4QThHcmRmNnAwcXJXQS9yUVZSMUJBQ2pacFhFWkx2bzlBdVladTJ0U2xuQkxlalF1dzNGNkpFQkE3MUZHSFdndGhpMWwrNkUxZ2E2NW9Sa1FhbFQ5Q29ubUJDa1F1cnFuZ1hZbGgwQWxlOW1QRkFoMTdUQ3BPaFI3eGdLaGdCeWZoa2VxQTYvVytiaTFxM1hSY0labm1MazdPbE1GQ24rUDBFSUhWTVNaSjRDNG5rbE00dlJJZ0lCajltcm9ydXNaUVBMVnAwOGhLdEExeVdsdFV4OVVQUjBaWm5abDZrZE8zNHJBOU1kUDNyaXBpMUVnbUgwOTBCN29JdjVBbGozS2piSVRZQ3dRNTZFZzVrT3lTclAxbHgwaTlNNzZDNzRrRThMM1NDQVVrVE4ySUhpMXp0MkNMZFYydkFMN1NKWHpzWUFzZDh4eUw3OHJpbm5HbjhINVFlYVc1RXZ1a1hva1FJRFB2U29aZ05adWhQN2lCcGdQZE0wVzgrdzBvZXJya20zcnVuamVmNk9Lc1dHbWR1UGp4TFdpUUtpcitZZXZWdk11RnJveTdIbmhVUUlCWTBFNmNWYmsyRlNwdjQ2MyszM3NWK3FlOTVDdGV5UVFpc2daT3hDOFd1ZTdiSHVxdlFERnJncUxKOXJUc3hKNHBQRDNDRTIzYTFLVzZMYzdOQzdDa1hva1FEQlZCNjN0bytvdjFGQW0wRFdkYjVabG5WRDFUUm5xcm9sbjQyQ2FQVlhwdkpndk8xK1ZPZWJRSFkrYlh3SURyU3FROTh5dzV3VkhDUVJqSGkvSXY0MjQrRFFhc3ZQQXlSWnNaRFZYNU5XV3AwY0NvWWljc1FQQnEzVnJHNkdqUjdOVUY5NXZsa042OHViVjNhNXBsZExHQjBtTjFDTUJBdFpNRHlRRDBGNG5yUGgva3FTckFTMFc2cHFUMWlHY3l2Y0VEMk9pMVFYNzZadjhhUHEvM3dBNnBzMlVRR2NFOHdzdXJvbEdLNVhEWGhRWkRSRCtyTWVaWXl5NElvUWtrM0xhM05qbFA0TlQ1MmN0TjJLbWhMNUFLQzVIMVVqV1M5NUhvNE9RMWhPeWpmQ3V6T0NNVGtXclZ5Nk1NZC9wbWhhZk9sc2o4VUo2SkVCWTFoWVczdlVLWVppZ2hTa3dNQ1htbTJqNGlsZXR2M0xxTnZzRjNQRStVb3FsRS9SOWZPcUx5YWFXenB0MU5WbFl5NmZFOWlBbTJ2ODhyOGZKOVpYRFh1UzduV0RwVFovUmRHbmdQNTU5cUpJVzMvUldGVXhJc2t1RVg2M2tKRWRhT2NjdkVtVFZRMzUrSGZEbUlGRmVsc2p4MzF3Z0RFRk9GQkJjQmVMZCtCdE9rMTJpa05ZVHM0M3dKelgyR3FmMTdvOWVPZGx4VWRncVR0ZTA2S3JLdU9lcHhkNlhEWVIxeWJhbDV3WVpUNnBLMCsyUWljYi9UVTMwZFVHRnRTeHVPbUFnU08wRm1CRDgybC9qTTRJRVIxUGJkSFJHcUtsVldQQjdSdERnQm5aUHFUQi81ckVYWlZ3Z29ObzdsRmo4OFp0bTF6VzVrS2lUWFNMRTE4Q2txZWZmeGdIbk9ZOVdZZ3haNGVHb1AwcHhnVEFFT2VyMThEcW95OVdCcTBDVXkyazRTWGFKZ2xySGNDME1oOHJudjhEWUsxUTkxUE9DNmdjcW9jd1Q4dGxCUG1HWERrVEYzaGNCQW9hMW5wUUJUZkN4ejF3MVpjelhTZGMwMlNvRTNSdTZmZFFaR2VDYU90N2JWMFM1OWdGZlVuNjVDSGYxRzZSQWFDaHZGSXRyMXhYdlk3QmJWeEU4ODlpTElrNG53SUtGWXFrNGNIWTlHZUc1YXN2UFNWYkx5YndnbHY5RWJXcnFWY3pJWXllemFGNkxuVzd5TWdzeEs2c09FTnpLbFpHajFjZ3JrVjZPRHZqSEpwWUN4ZmRQZVEybitsaFhIUEhjQnhNOE1pOVZGT0hEdGJveU16QjBSTFZKZUJZSmhuMVV6Tlo2NEN6NnZnZ1FjSFp2WFZTcWduZHQxUTRkTjgxQk8zWFh0SXJJaURhdUVOMW1vbGQwMVkrWHFsK0dxdS94TDlCNmdtQkRJNWdDb2MzUXQvaFZKZk5nQjZMWFJLcTg1YkVYdVU0bndIcVk1YjJnREdlM0lqbnhYR1h2T2NuU0c1YkZjQkNSOTdlRkV6VWo3TXZlTW9sUjhEanRVT2dLQWhDU0l1ZnVBTUd0WEJrNU1VQndGU2hPQStVMW5PcGpqYlFqcUhWTS9xZDM4ZXQxdjN0SWFOTGdrZkl6czFueEtTMjhoRUJwK2tQREJmVklnSUJwNTBBSW1UQWRRd3BGdjlvVElWZ09QcDNMVXJoWHlaSlpVMHdGOCt4RHFiTHZselpIQmVNb0pFbVNiWTFnQ29TamxNS2FCK3NRblhyc2dqYUh2ZVRyQUlHUEkyWmhUeFNwSXdYZG1sODhWNTBwZEpJcEVWNHoxOC8raytrL1hsVHFPNEs4QlRidGRIaUE4ZzlGWXVqbUFNR3RYQms1cWlsVXJLTURHUEMyQW9NTnAvcUkxanBhc2t0cllJZTNxZjF1WjhYSHV1WlYrWWdtcEtzbXNncnFrUUFCbWxzUkxOcWlDeE5CTThvSjNvQXlwWWRJY2ttd1RScUxPb1BkeEUxTTlac29VcW52aW9MelA4Ky9KRXFIV25NbWd3SUJRT1FVNHY5ekR3VVJibFdJVGljS2taVERYaFozT2dFWUtwQlRkcWdldjNpdUdnR3JDSlBrZEdRUXhUQUk4RkxWM1gwNWpkMHYzT01rZWZRZ3dZY1lhNklNb05zVGdkRE5BWUpidVRKeVlvREFtMFlWR0d3NDFRY2xDbXE5UlEyQ2pBWTZJWlJrU3ZzVHVQRWxsMXo4K2ZDUGRVWkJQUklnb0srSk5ROCs3QnRUaXpPZTQwQjd6MGMvVlVVT1k4LzdtNzhVL1ZTTE5JRmpNbWp2czFjam8zTUYvWGtYZ1c4cDNTS3NOOTQ2MmthbFFKaXZDWW9IOEg4aFpoN2NobVM2U2g5Z245bEg0TE9rOG5JZ25sK2MzWllJNFU4Y3pIcXRrMHlKNXRucEFWUnhLbjdtSGdZMitRT1RpdksyWWViMHdQUWRYSjU5dlVySzRuY0hDRzdsNHVWODBSWWhZaWZyU3BBekdJZ1dVd1h5ZjYvSWJmaVRLWmRDV3Q5d3AxMVZGZkdzS1gxYnFmR1J5Z2ZmOGpIUnhDYys5ZWE4SFh6WTNIdUtZN3dlQlFVRndxTmlZcWwwTHJ1T3dBVUd4VFJGTGVSdFMwbHpudlFmU3hiWUw2Rkx3SW1jWlRjM0syK2p5emJLcE1aMHJlWmRDb1RrSyt6bVh2Slk3VlgwYXdRTW5DZUFvNzRDN0ROQTROTkpiVmVUOGdDNnJFWm1SODhDVnJKTDFMMnhua3pYNGVXMzJTZVRQNjVLUzA4dzFUNFBqQVArSXNEUXZjaXc2Z0FoVTdsb09YVlhDSStuODFsV0I2NENaVDFWOFJ4OXVFUkJyYmZKZUN6MFFtL0E1U2FORnc1elUwZGRDcWNaSnNxWjVSblJlaFJjS0JBV2ErelR5ZnpEcDQ4U2RZcENSM3lxNkxKTGwrKzY1NTQzM0hXcEpwZElSSlo5RTFPSFNubzd3NUQrU2NUZXgwNXI3TmRVTXA3S3BNWXlxcGlEa0dRQm9ZTFRSblgyTkl3cTBuLys1ZlJMMUhkTjh0bG5POEZDNDlXdE5WSUJCQis2Y2FBU1pocHZWRUdhN0JKTjEvaGZDdUZ0enRUWW5leEdUOU1ZbjJkWnZ1MHZDNWZSdW5FOXBKY0xoTkp5SHRJU1VpY1Y4YnQ3U293N0l5U3VBdmsvblhnYlRwTmRvcERXRzhSQ1Y3WFF6d1ZsRHV1VWdvRUZkbkxwcnJ2dnVlZXVPeStsYTQ0ZUJ0VCtpbjlmbkJFRlF2SUF3NnRtQi91dVFkMjExbXM4OGxYU2tqVW12UFAxNG5SZGtyeTM5ak52VlVYNFU1blVHRWxYMDNRTENNbjhoMnVuejkzRTFHMmJhQllRa2x6MldTQkF5UEphS3FuSXd5YWEva1JObks1TDhHK0haanNPL0xUUGMyeTFQMGVTQ3dRVUcxUk9qSS9BYTJNck1LZCtickpObEs5MUdJaTVJelYzU0FLWnJzalM4V1Bkb2NDaTBQdXlnSkE4ZGdkNzZRZTROWGxvVmFVYWJkN1ZXTStpOUVlVVNRM2Y4bXBhd2dhQ1RNUzh2RW9aVkxReFExTjk0Y3hvQ0w5a3hWZXdUMW9rMFRKTDdhUzI1Y2JrTVBjQVlWQTVrVUNJVnlDcGVqUVJoalZsNkJKeUZXenB5Vitsak9KNVFUdWRJZTYrOTJVRFFWS2JMOVZrSEZDSFFSQjF0WVdiMjZjb05MWXVpc0NrN3FWbGZVQ0FvYkdUWm92SG91M3IwU3duN0FIQ2tZS2NVelFZalNRNlZudEY5WmozNEFIQ29ISWlnUkN2UUtLVmFDSU1hNnVFemdsMjlaam5aQXcxQ244MGdwL3ZmZm1BUUk0WkNLNExNZU9jbE44SzdyZWxkWVRHSkxEMmpTWGhBOEtHTXpOTkU0OGgzRndQRURZT3dpVGUzRWlpZGpyYXdhbFo5Zkt4RWoxQUdGUk9KQkRpRlVncUhFMkVEZGxkUXVjRTY0NlY0V1FQS1lveE80S1Q3MzE1Z0lERld0czBuM1RpQVZGemFtd01sSUZKbmU3WHRJMHpUSUR3cDRjcGNkVXM3SWlVcVIrSHVOSThEeENhUFZvZ01oeEoxRWc3SWhCKzBKK3pCd2lEeW9rRVFyd0NTU3VpaVRDQmJ4RTZPemcvcUs5c3M4dU5kVkpqSTdjQXovQzlMd09FeW4rbnhERE5WeXcrKzJ6TmlnY2lVZTNWbnkyUW4zd3lRSmhpL0lRMkx2Um1HNUFYcmdja1cxa2VJTlNzQXBHUlNDTGw2cGlmZndyeDl3QmhVRG1SUUloWElLbC9OTkV4TTR2NGhGNEdwMktNeGd4VjhZU292dXA3WHdZSVRmWHJ4VWVPUllJZGhGNTBqWm9STTZBeTBURDFyQ3ZHQmdnZFZVMHNiZHVBUEZwVHBmczlzMEJZdE5jKytqR1ErWkZFMnVmWmlKa1BreXdRQnBZVENZUjRCUkw5UkJNRnR4RmF6cnNrQW9ZYW5ISUdUeDl6Ny92U1FFQzNTMzNSam1PUlZKeTRqN2RPaTJsd08rMHY5R0N1QmdMZlJWOFQ3STdjM2ZUbWxoYlRKNUFGd3RTVGZVaDgyWkZFc0lqV0JiaytwT3RqcHRPeVFCaFlUaVFRNGhXb0s0dU4xQzBTQ1FXRDJ3anRpQUV5eER3Mkw2YXpldCtYQmdJOFV6bG9vaFBaeDRsbUkwQ202eGxUdUpGQ3JwMzJlRTZzZ1FCQXBvTkh3eGxmSzVFR0JMZ0I4d2VjcTdudWl6YXJERTBTU1FRdjhTcW5tbzJ6ZzQrTlo1VEtHbGlPRHdoWkhSUlFvRkZDTkZGd0c2RVN0WnBqcEpZUFJTRE8rNzQwRUdDUnlHVjZGRnUzNnRFS0xRWllKWG1rM24vOUNsMTlFeVZubERQQXlUUVFJRjdLeDVFbjBiMTRycmlteUtFR2xaYnpCTzJ1bmRYY3NlTlJzVWlpNVhTRGZGc1psMkhtM1V5bkdGaU9Ed2haSFJSUW9HbEJORkZtKzlQdzRHT0VPa0pBVTBjUm5uVGZmRmFJOTMxcElEVFV0eXRkWlNJcER1M29YUVJPY2R6WG9jQlFKUTcrYkZPelVRTUJld3ZTUkR0eSs4dStQVkdwNm1XZTF4NzhSaHVmVHY3aFAxNHpXZk9oTTR1bW1CMktKY0orTWtmL1RJUUpXYm4yK1A4QzZZOTgvUm9mQ3RKcmNEa1pJUGgwa01RcVVOVkxQQ09KS285M3NlcitkZElxbTB0Z1Fja3FPSEJrcWI5WDduMWZHZ2oxZEFDR1piUnIxV2ErMk43NFZOK2xkSmhvWDcyNW1meWRaU0ZvSU15eDB3TXVQejJDU3FyUzJDS1IvQ0J3cHE0RFhlcGlHUmNobHFqTm5tbDhNcG12dXVhWWxtNEN4NnBxdFBHRHkzR0I0TlZCRXFsQVUxc2VpaVBpQnEyNHRteHFGV3VVV2F0UXhNV2VUWE1TTzRmUSs3NDBFRHJpMURTTzE3c0Q4VVZpeWVkd3RwTHIvZlovTDdLVFNoVS9hdlRFSHFIVFFGRC9YL290ZFd4QkZaSi9nS3RpK1UrY2Q4TGhMSDQya0hUTTVrbytRVzVPTEZHRHJiNkwvNmpSODNNNTZZeGpjWEtSbnh0N1dxY2xnOHZKQXNHamcxZ0Ztb29oRkVrMHdmaUJ1THZ1ekRFSFpoeTMweEl4NU1pa1kxRm4yWHZmbHdiQ3hxcWdXS3F4SFp0MHU2QlZzZDl2ZldBWlVGdDYxdWxQV2RPb0JrTFNlQTZYajA4c2VrNDlJaTBqbTByR1pncTJRVkJGRS9FNTlKdjFsMzdKSnpraWJRaHlYQ0I0cFc2WFVXQXBvb3o0Vmc1QU1nV0hrRERmZDIzSCs3NDBFQzQrSVRwbW03M0Vya3lsdjgxbEUwem5INUtWQmZYUDVsRTZBNFQ3MmI4bXlYOHk5dHMwbXk4RUhkb0pSV0xIenhRcG5aYU5KWUlkc2xXQ3ZTWVpncHdZSUpSU1lDa2kzVElkcUpMNVR5ZU9LckNSKzVXQWxPaC9YeG9JbGZyVGU4a2lqazlhQXpVL1BudFFzTWJkUHZaZzIzZEkwUUNoMG1TWGErekV3VUV5L2FzRnEwR0wvOTRlalVXR1k0bmc4NVJocjJzeEJEa3hRQ2lsd0ZKRXVtVXFNTlhYV2xFbGgvRmM2R1BMKzkrWEJrTHliblp5SjJNdmRIQ1FOUHVaL0ptNnp6cmV0bHNBSnBxYlJKWlBFZnhDN2ZRbmU5a2l0Mm9LZko2eFZDMGdKd1lJWTZtalgwZzMrdnk4bjc1Z2FwdXY0ZVZmZmowYUlDU2Z3OGNJZitYU0w3QVZONmx2dkIxZThIZjNCd1EvTXlQMFpYK3JGZEJIcDBaY3NZQ2NXeHNJMDMxR3htSHJiZFoxYzIwQmZqMFNJTmpGMDloR0dGMWVtb1dnelF3VGJUMUxWaG5iamt0VzlvQXA2dWpVZ0d6NmtnZmsxTmI2VXY4L0ZqZ3FiRlFNV05sdWNMSGNyOGRXZUxkc3NaUjF0eEh5VFdHaXVlWVhiM2ZNaHd3RDZtZEU1T3AwKzRqWWE3WUJPUTl2NlZLM1hxQlMyTXNjdEEzVHdZVVZ2eDZYd3g4eXRFcTUrL1AzQnBveXFiNUdzTXU4YzkyT241MVlmVXlHeWJqa0RGdnpsVThQbTJOZmZ2OFFXcjN3NjNINmtTRFhCMEljZzVSNW1ROTIyZW5YZkZOQ0hzRXRubDc1SEdPdklZYzVSbFhkY2NrWlZmMXZGYjYzaWg1eGxBaVgra1hCVzBVN0E5U2pMaHAwWlFBT2NhVGpraE5YbTdOYjZsYlI0K1RKNVh2dXJJMTNPVzJrYjYxKzZlNDNYQ3F4dEZhMFV1T1NVN1JlWjYzOHdIcjhQOHlxNSs5emd0N1ZBQUFBQUVsRlRrU3VRbUNDIgp9Cg=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VUNoNFhuQjhlU2s5WEdaeVlXTjdNWDE3WEhOeGNuUjdNaUJjY0drZ1hITnBaMjFoWGpKOWZXVjRjRnhzWldaMEtDMWNabkpoWTNzb2VGNXdMVnh0ZFNsZU1uMTdNbHh6YVdkdFlWNHlmVnh5YVdkb2RDa2dYRjA9IiwKCSJMYXRleEltZ0Jhc2U2NCIgOiAiaVZCT1J3MEtHZ29BQUFBTlNVaEVVZ0FBQlRFQUFBRE1CQU1BQUFCWjZmcXFBQUFBTUZCTVZFWC8vLzhBQUFBQUFBQUFBQUFBQUFBQUFBQUFBQUFBQUFBQUFBQUFBQUFBQUFBQUFBQUFBQUFBQUFBQUFBQUFBQUF2M2FCN0FBQUFEM1JTVGxNQXUrL2R6WmxVRUdhSnF5SjJNa1FmN3A2VEFBQUFDWEJJV1hNQUFBN0VBQUFPeEFHVkt3NGJBQUFnQUVsRVFWUjRBZTE5Zll3anlYVmZ6KzdPY0dZNEh4c3BnaTZ4RTQ1dWhWaUNyWEI5ZDhrZFpPbDZmRHJic0NPWTY5aU80VnhramlRa0FaUS9PTDUxREVXT3c5RkJqaDBKQVZjK0dFaWd4Q1NzTDhBS3pQRXBmK1FRUjV3WUNJekFmM0QxRVFnV2dwQ1NJOEdBRVhGMlptM2Q3ZW11OHF1cXJxcFh6VzcyQjd0NytESDlCN3MrWHIycWV2M3ExWHV2WGpjZDUvSzZwRUNCRlBqbVUreXgzeTZ3djh1dUxpa1Fpd0xQTVg2OTlUQVc4Q1hRSlFXS29zRG4yVHYrL0F2UE0vWlNVUjFlOW5OSmdUZ1UyR2J2NUdCOXhqcHh3QzloTGlsUUVBVmV1Q2UyOFczR0hoVFU0MlUzUlZEZ3VmTWllc216ajlxK3hENWk3SWowNC80dGtybE16aDBGTnRpOXVSdXpQZUExNWxrK200eDloMVJWMkFuSlhTYm5qUUp0dHA5aXlHdFBwbWlVVVpQeVcyeEVLMy9oNWN1TWZaZFVYV012azl4bGNzNG9zTUh1cHhseC9mdlR0TXFvalh2ZFF0UmtiL1h5TlVZMWs1TExibG1BbDVsNW9rQ2QvVmlLNFc2eXV5bGFaZFhrOW4xdis1WUlCMHh0MjIybU5uWlI4eXhUMGpTcm5pL3hGRWFCVlhadVBlV1lIVmRlaXdtWUMxaTUrampGQzhOblgrWmJqQjJUbW5MMTBvMUV5REZmeVRwTHN5MWZzMnpnNG1jOHNKWlRqN0hyY2d3TnhvWjBOSU5Mb1VuSk1VL3BMWlpxVys1ZXNHbXhwb1Nrb1BWVnhnNGswU0V6NzFMeTd6QjJoK1l2MDNORGdRYjd5eFJqM1ZBeUtyVHQ4K2Z2UWQzYUo4L2VmUmdLTTAxRm03clV5NVVuUEZ4OWV6ZDNuTWJsZ1dVd21iK1VacXNNUnBWTEtXVEtTUXJFSTh2T0NFQncrMzRGd21xOWV2K1RPWEhHMWVCeFY5aVpQWm9OTFU3dDhtWFA3YVNTU0FWU3JaZnFPSzlVallxY3FKMnNzWmRMWGZnZEcvazRic3JzMVNBeXNURzlzc0plQ1FKYzhySlNmY1k1czFSbE4xTThvMnVXbGhlQVlBMTdMV05mNXI2ZHRaeUVacDg2THRVUW9EWDcrZkRaZEw0SGhYRXg3NlUvWkRQT21TcytneUhtYzJoWnJwbUFSaXNRYUZVdjhNZU4ydmtEMnNjb3VoSmsybHhoWXhJYVVSN1hZNkJiS3BEL1VtR3p6cG50VkFLdE5MWmwrcDlyYjUvTFRIa2NYdzlpSVgrRDVQbjFvTzI4NVZjemdiZDFlVVJwVWZjZi81UUx2cHh4em9UOTA3RkdIUyt6YVlWTkJMVnBuemdseHFRM3ZKOUtZUWpDYXBlNTQ0ZXFPRFlmdHppeEx3enRsc3VkcTRNcjMvcWZaNXd6b1lPbGVVcURzUzNUajhVOWRzRDFRMUhjaU9SamYrdDQrWWJ5WVJyd2EwSEtDZGoxK3d6SVplcnZQL29qLzlZQnBkSjRDd3VqWG8ybE9tT3NSR21PSlRBODNEVnlIcTJnYlRlREtWNWxlMzRzOWNENXRPWSt5czgveituek04NlpzR1E3S1NhNUhhbG1sbi9Bd2FyMGR0dDJJTHVrNk5mWFpNc0tlT09WVyt6c3JnK0laN0dkSHdVVUwzWFJqSE5tajUzQnJaUDRXb2tsQkp2SzhPam14Sm1sTVd1bjVXbTJ2aG5CTmVaM0pma2dsaTg3NDV4WlMyV1pPODFZSnMxSU1hU2JGMTkwZllybWV0aXUzVkxpZS9rNE1HekdzODJaMk16M3cwWStxYndmeXczVVpxY1NpZjBDeENURUNldEd2dUczd3NhRmdJK2poTGdYSFh5Mk9iUG5qMzZJK1RqY0tEKzd3RlB6K0FZMitsNU14QW5CZG0xaHZLNkU5QmdhRElHK0hUUld2NFFGczgyWk5hVUpKbnN5Mi9IMlJoVitCaHY5VnJJTzRrS3YyT052blIrSHRheWtpZzRJdzdZSTVUUE5tV3NwaGRtcXpSQWh6d2x5NmtCVVlTc2Roc0JNV2J4dWVXTzMyQnNGdmw4TDRFL3NEam1OWWNvcFhGanptZVpNbkRFZnBhSE1idWl1U2JGQlZCNktQQndBdER6RE5Gem9kdzI2dmhld0NTZi8yTFhLWWhsdFkrMFd0MkNtT2JPZGttVkd5clNaK055dUtZSFdIbk03VG15WHBOSWxNWnBieXZ6eC9Qc1dIdmlOWHJJS2xqNHp5NXlKYysxMFQ2dnRNNG1Ebi9LdWNzZFg4ektBSEtkTG9vajYzbVMyeDAvVE1jQit5bFVZUExjRktKMWx6c1RuTFBaU2tiaW1wSk51L2VMcnp4OFNtUmZkODg5NHBTUHZYQmJhN0lFR1RKWFllUGdrcEYzTFNPOHROcFJBRzk2bWJqZUI1bkxITGxueTNDeHo1aUNsbW9ub3RnUDdzWDZSc2FyWXNqZlltVXlndnUxeDVoVWxPKzAyQ1hKMWMrUlVybGtmS2hxWW1yNFhZMVFhZlRjSU5WeTNsMzRqU3BoWjVzeXhOMmJvd0Nla1lYUVR1d09BNit5SjQxS2RiNnlWdHh3NlgvZDhSRFdQSStQdC9SUDZnOWFobzJJZytpamtydFpIY0dMK01MOFE0UFVhaGREcDZxWGZTTk9DSjJhWU14SHFIU2hkclBFSFpYUU1rYXFzY3cxdkMwOStrNnQ0SC9Ia0dIamtFTmwxWm45TlF6V0tmNmZpRG0rVDA0WlhOYnUxMFoxM0JSK1J0MU9lS3REdUZpazl3NXlKQUp5OVZLUmVVVWEzMTNyajdKaW5xdXlndmU4NDhNKzh6TE9Rck5VTzdpMWlwUER5NUJjR2VsTzE2dHA5YnlxN0JxdEZYNmNLMkxvM2MvUDNXOTNNVFdhR09YUEFpTXNsQ1VHditPSW1XbExEcTdOMzhrTkxTRFZoZ29CWHZ2TGcwUG45bElLWkRBZzdlRWRscTdiU2ltVWdhekFaZldrMlZvM0VIYUNYaWlhaHlBeHpabGM5VlRMY1dFbnREcExRWmM4b2hsK0dmOXlxNHNuTWEreXNWTUhMNXZmQXJkTmRBMk9wd2JYT05RZDlZYU9YNkxFZTlOWFIxVFNCcHBmZjNpSUVtVjNPVFAra2VyWVl2Q1kyYjc1dGkvaUtxbWVDN0VKMDdyeisvSHNQQ1RYU0pZRlljZmU2NzUxZGVLU0djWkZXMUpsVTNBYUxEVGU3bkluZDdkVjB0Qi9aY3F1MUo5SDA1Y3V6WUlBT0wvQkJTWmhVdjEybFREcU8zd1VMSys0b0xzNVJXdTBsYmdmekJUZTduTGxMN0lwa05HM1pmcG5xa1d4ZWwvTHI4OXBaRkd3akordUxRMWVOWGd1Vjh6cEZBTUYvaCtZbnBSRllzamVwZnNucVpwY3pzVWVlcEhzWWJVdllycWx3RFFoTGdlOWJjdXV0WmNVSDREN3QzZXI1QjAyTW82akpRQ2ZWYnRFbzJDV29uMTNPZEZPclhYV2hUNnFIdCtLcG1UZ1pzZzZzTTNQU1FMZlVhZ2VXMDEzVnNiaXpXRWY0QWhRT2UydUFGcDdseTh3c1o4TGRtUGIvTExxVysyWFgyN1NwYU1OejF0R1pVejl6NkphbkNrblg3MDlJd0puY2EyQ3p0Y0s2bFBlWjVVeTRyNE5QOGFJZms4MlpxM2RrQzVqSkZLR096b3pHRndGQmRVdWljc3BXU1pSbENOeGJFWDB0VWZYTWNtWXp2VDFRc1dTbWVwaXc5YlZvUTlsVis3QkdRYW43Rjc0ZGVQMi9Rd1ZnN2tTMzlNbGx3Q1NKc050TlAyVXptb1ZKelN4blFvQjR3aTR4cldzV0M2cm1NSDMzVmRweGZxWFB6cjhhd0dZZUJJQ0RMeXAyUFZpTTlLNlhwQ3FuTEVyQ21WQUxMazBnajVJekhORlJNODliRHpabUlwZ3ptNVRWSmVlRmZ6SUo0aXY0MGxhNEdVdlg2SlpVNVpRQWJ1QXFNWTFwYWdyVm1xSlprUFNzeWt6c2k4cmJrNWpTd1p6Wm9NY3hWODl1UFAxSU5kekUybkNER2ZQczc0MlBodWlXVk9XVWdFbGtKditlWjdnWUgrOTRzVXRtbFROaG9LUStSUTdXTSt0R3RHWDZTS2x1MmZPN004RnNOK1AzaGlFZXhZZGVjTWhaNVV4c3Q2bDFMdHMyVncvUXpjbGJTSFhMbGpsQjk3cE54SmtRNi90cXVFdC9uMVhPaFBRNVRmdHdBamtUZm16bGNrK0xON2dkMVMzSkNib0huSWpYZGk4RDRReU5aNVV6Kzc0RGFEUGk2SlI5QnVUQis5eVowVmppUWxEZGN2eU5pVVRUd01Pd1l1amlEbUVoNFdhVk0ydFRxRnh0eTZYdVBiYmNBbk9KYmdtVjA4ZFprTlNkK0h5RGsvTndveXcrbXNXQW5GSE94QlBWTVkrSkNSMzRwMnRRWEJQWUlnbjZiQm1iM3grZDZUamcxVHZ4Y1NGbXpucUxLSDdMQllTY1VjN0VNdzUzTmtZOWhvRmZjdkVHVFgzMHQ5NkpRcENvdm11NENTcm5IdHArN1ZnamdJdnlTR2VpRTFYR0RxS2hsZ05pUmprVHArYnA3WlZtVU51R2Z1ak4xS1pWSUV1NFpnMTVLbWZYY0ZlU21IWmdCNWZmQ3V4a0NRdG5sRE4zN2ZDTFpBL0c5eDZRYkZ6WFh1eitmakowazZHaGQyamRzQ2ZkbWRWRDNVUy9CNlJMSmlaYWVha2NFM3VkemNvWjVjekJOUDZUcTVibnN2UnRRWGtqMnR5VExCOEZwS0o0RlpQakJHTU5IV2ViNkNHd3U1SjBCcFhqOHYxSmoyQXp5cG45YVlUSGluV3cyV1p2dzF4aFhIaWliU2ZWZnhLRThoZDRUK3NkTmNHSEcrVHd5di9xZXlnYVdUSE4rVUlFNnJtcm5sSE94RFB1cEtZbHRsQ3puK0tZazBlS2c0RThocmtXRUpTUnVpc2VUYWNRNDU5VnhaSzRSZzZ2RW40ekNTWVVZZXNwUnJVQVRjR1pQaGZjVEV5S0piTnA3VEZEUHQ3VkpkRDkrSVlLNDhUanlOWk5YWmRGQWh1dzBqUFJGVS8yVGczZVpySXpWcXdwb2dvWU5CTlNhMDlPcUF5cCtzMWJJUldpdUl3LzFwNkJDMHMrV3htU3laemdiQ0hNbFJnbFpXdm9mdnhoOTlYSE05UjNFUklqRFduUU1NemtTb25YN2hqUUFVdjBnaVozYUI2YTFuRlNkZThUYzNGZ0ZVekV3YTk3WFFGZTVIMTNKdmNQYk1HSkxBY2ZCU3RFRmFpTHBWZG1IL1ZFMjIydEZmb2FwY3dDdjhkTW0vZjdRdVdzRGcycWxuQndtbnhVQ3NnT29tQ3MrczJJRmZ6OCtYc0F2L2JKczNjYmppOUZtRm0zcC8wRW1UWENsSm50Q21qeDZ5a2I1OWNNN3N4cFhpTnNFMzdvaTVQcmxRYzRqZUhQcHVSMnNoMjJDd0xlRVNncmp3dEg2anJkajd0a2pjVHBGOWh1eFlIVE1KWFhkRElvY2Z0K0JhTmJyK0lyT1VacEswY0k4bkwxOFNCY3haWDlpOS82aDMrbENyb3k5b08vKzdQL3JyaCtZL1FFclhBYTBUWWlwTyt4ZDZERDdrMThicnFEeERlVVVoaGpGSEZBK0RHcVBLYi8wL3VIcTN3OXZVQjVwWnJvQ0VpNDJtL0c2VmJCWEl2QVh6dFpZeStYdXRBY0c0YmxvempUR1p6elJYeHhWNU1UVlYwWlA3QXBaOVdiSWpvVFhlOFN1Mk9ML2FqanZCK2szbUFQRGt2dlRYS01IV2NTc01mdk1mYU1BOHdRZGhWMnRGMGxRZzk2WTdKbjNMSWNtcTlUVDBmZWIveklQL1VQcVR0NUFhODljUENhL1pmNTdyeG1oR1lrWjY1ZGNKaG84K3pHWTAvTDY5R0haNHN6Rzc0UFYva2ZTRVIrMHppL0hlZDk3TXhsbjBXTDU5aDVsZjFrUk5PazFmQkduWDZGc1J0VjlpU2FmZ2dmMjZadW42MmtTc21Bbm4wSmVXd3o1eFAyK0Ric2I5WFlsY2l0dk1yZjNwUWFoYXNYU1NSbk9tMXc5T1VWUklIMkZISER3TGRqdWRvLzhKU3dBaHpudzlVM2NYTWcwd3UramV2T0g3eWV2ZmsvQ3JUL3EvYW1JY0cvWWdRVktaMlEzTFZjSmYvR1U3ZmU4TFA4K2hSNGpOa2VuWkhtdG1DY3ZYMHVNNlhVcWV2dElwb3pyN0tUWUlSTFgxcWI1Z2dJMUt1eVlVRTBiTXFqOHBEZW1oRlc4Rmd6NHJlWGRaREo3UHM4c1BKSGtIa2phVk9xR3JPR0ZKdGsrOFNCNEpYMlRGOUhBVVp6WnBsQjJGNWVBUlRBRStnRUZNY3Vhay9YUEhZLzRndkdkOFBCKzhic0NBZWlOV05PQ2ZqZWlmeDZINXluUkhHOXh2WnA0L0cwZTh5L2tqTVVGUTI5U3FJNTArbFRCOE00M3FVdDRRclduV2xtMzR6d0pVK0QyMjVibitoNGRTTzhqVFl1NU1ZY3VUaXZKQ0hVWld6b3hLUFRJbFZqcUZCUUFuOEJvNnhxYVRrWWd6T3ZURWYvb01Fc1JCay9BanFZWmlhYnhEaWZCazkwVzFlZlRRYkFscE1hUVBpakRaODFELzhaZmUrK1FROUdTbEdIN09VZjRKKzY4RHpENWgyVUdKeTVydGs0WUZwTFhNU2Z6NFE5TXBveXlWa2lHbWNnQktUN2hNUGRWZW5wREd3WlhNalg1SkJXOVVpUUhjb1I1bUFvczZuM1o5ckNsOVpoMUYwOW1CaWM2YmpUbkhUNGhyQkFXYTcyVHplZHVubCsweUdLYUExT21tQXJOQ09jT3VQSWNWSkYxRXJVdCt5SUc2NTJkbFN6UVJ3dGRxUVkwdFhIRDNFNHN6SGRwcVdHdUdoM1NBYTZoYVdZWG5LZVNORUpta0NMMnd0djJVNitQc0I1dHlqQ3J1M1poV1BmcU5DVkNKK1J3Tk5XOE1hSEg0Y3pyMDZhRngzZ2NxV2hYRTI1bVd4TUVtVVpFaE5ycUJPS3JzUWVoTmFGVmJqTXRyZGg4dXdSV0I2TTlKcVgzNDVTTXdWY3pjTUg2YTRReGVITXJVbGFDaG5Ra2lWM2JlVXF6ZXpkNUV5UnBodU05Q2kwM1VZY1BkRFh1bUlZaU5mdzNmMDZBZUY2cVBKaHJzUmFmY3JMQWVtdWhIRWN6aXhOdTJ1UlFTOVFzamRkUUFlbnhNZzJKUElpem9qNmRQeWQ5Q1p3clI5VzVldG0wK1ZGM0JZOFVYVzQ4OTFjbVZ4TjdUb25BUDRrV1BsQWxNR0hQL1FxNDNBbVh1T1U3YncybHpkQmdZRWhmMXFLck9xOUt5MkdXTzNhazBSTExZVkswcmROS3U3T3BGNEtiZ0VwenV6SDhUbENWQjZLbWZUTVNHTng1c2pXS21KUlkvR0JHdE9GR2drQ3VUU3lJamVTMVNhb2t1djZXREZCOTc2cFErTzJ2QlNjVTlWclJtNkVuMTMwZWsyOXZ0SFdIQTBWNFpYb0VlM0dBWXBHczJBUVBzR1Jhblk5Uzlha1FoR2prZEg2eG9HYmV2c2Nyd3N0R2RrWWV5b2V3MnZBT2RWanErMVlWcUorOTU1OFlqWVdaNjZ3bDBNSHVid1ZiVTMrOURSWW84ZDQ2ZEZNYmdrdExsejhWTlMyT3htSFhRdFdwQnpSTXB1M2dFTzEwaTVYTFVBYmk4bU5QQkVMQmZWQWxjYml6SFVsYkZXcnl6c28wQ1ZPdTlRRTZhZlE4cEoyQnJWdkw2ek5xcmFGd3lDQ3lwdjArRkZRd3ZMa2cxT1ZSYlNyM1VkQmVGUloyK05NK25weExNNkVWNEFxdUFyZmt0OXJFeDU0Yk5Kc1RQQTB4a1lTQVFoSmRCSUcwazhWakwxcmI5K3ViNDJDTWtydkhDa1hldGdBUkhuTmMzcTJpVUVUaXpNZE4zeHFFM3RjNkVvOGo1dlRUN0JOdDhYcDBRVmlxRDhSV0l6Q3RYUUxBNXhKWkQwUHVycE9ldUR1VFRVcnltc0V4SmRFQTI2YnJ6UHlQbVE4enV4YVBmdlFMbXNXNU55ZmZ1NWJLZHlKMC9lcU1BelMrUWJnZGlRSHM5eDllYUl3NHM0REN0U2FyWTA1alY1OC9mbERBdmhGOS93enNoVVU0V29IeVJabE04cVo2Njg3K3owSjZ2OXR4WkxKL2xZem0vK0RUMVZ2L0FJWlhmbmo3ZzhlOFh6NWVmYjJBNTdBOWNYcTIrK0t4SWVyYi82RVNOZy9ma2xoMThiUE5Td1ZMWDY3TENCTEZrZkZ4OGlEaVF3MDU4U2h5VHBONUkrOVBERnBaTWtYd1lYQ05iU0J0NUZFUXB6cmYrWEJvZlA3WGxZQ0VzN2NydUVscVk2SDBkbXFYbGRKeHhuRU9tSXk4RE9kS2oyUG1Hc20zdFdTNDhUcjdHZHkxYmZadzJyNWJ5QjU3eEJ4clgvSWJqRHg3cGh2VW56UDZ2akswbVRMejZScGxVMmIwdWZTNFVGUU80blRnQVFsZk9vNGRlTlRnalNVeTF2MXM4NmVPQzdWdVd5c3ZPWFErYnEwdjY2eHMxSUZMNXZmTzFaZ3VCUE9IUDNGOGJvNWZpYytULzRDNmt1a3pYd25RWmQ3SDNQS2ZiT0x0czQvNXZ4ekhsdTdjdmJyems1RmJuRDl2NDJYbnhHWi9TWDJDV2V0NnFNdnB3Q0luc3F1blcvcXlkSGJNZXhOUytzVVo1TkgzaXgxckxxYWRaMHowaFk4LzV0Y1VmMklsSGk3eU8rOC92eDdJUWpNWlRoem03dVNESXVyTCt3STBLdG91aWhYbTkzbnk3amtxbDEwVmZBby93UkJkeDlhZUUxdzRUYjJveFhNZW92OUhJQjdBWHNHMTY3dUxBcFJFczdEM3I4Ynh1RGhlRWJtQUFna3RGL1YyVGdUWXJIS0R0cjdRaUVWbHRJb1NQQVp6bnlXbnllNVNnZkZYa1hFNUNaVmVIbnY4M3Y5a3RxdUI4cTZiSXV2UVYxaGY3bkJTN0FWY1g1YmdRTWFDLzY0TFU3Wm9CTWQrcWZzRDJQdzF5OXluaCtNSCtnSmdtU3Y2UXluMnRsUVphLzRYdk5veVM5djFkazd1U1lLbGhZU3J4MTBFbUE0czNzTDZMU0xEblJYTWdYRldDT3Fyem0vNzFUVmllNm1wNld2eTJXOHlzNEhyOGd3bVE3bTJEc1ZJVFQvWG03anNIWjRvWFZ4emp5eVNwWW5ZM09tUzkyWk84aHhUcEtYUG5hVVdmV0p1ejQ3NHpwVHhSTzJ0YUNUQU0yWjIxeWxoYVQ4anNRQlRRTFBSbDBZeWJGSzYzdnAvd1QrdVRZdkhBZldyUzQ0Z2EzbVFBNWh5MHYwNUhySEZQa1hWYmh1ZndjQWRhUTUvYjNsV1JsZjFmYlR1ZUJwRmR5OXRTcTVrMkpmRGVDRExyVXRvUVpoN3pIWE5iRjVpN2N6SUFYNGh6a0U4U2t2YTJETm1TdThFYlQ2VTFsMXhYS2VRcWNhNmlZcThTeEdGSEpadzFId3MzQkh0TFZISENqcUIySkVOYzZJTXNid1dIeGJWVXlWeTByc1MycmFkV01hQ21qOGNNNGNxc3lTM1MzTzVBcjNNLytWWC8vdHozNEc2YjlKaU9IVElGdDdzcTR2dWFzaXR5SnczUUZwNHlVMVovS3RqTy9hZTdLaXA5UXhrY1VEUFpMbDVCZmlKK3hLZGVSRlVPZVdmTUVzN3kzSlYrdWV5eGlNeGtjTm1jbFZueDFlaW4xRHNURzJILytZQ04vNnF4WSt6em56Uk0yU20wUG1PbjlHbGZON1N3cEZWVlE5a3FtNlhOU2ZsK3NkbER4VUVPYXVPYk4rSFlWR1VyYU1sWTV5N1BKM1RCc3Z0UWxoSEhJOU9RWThJd1VZTW9TaHVGYWs2bnpsSlprRmZmbk9VbmFGbHJUSzFTQlFZMDlXOHBjRGo3Mmt1bkhPVkxoVTJiTGN1Wmc4VVpQbDdrenZPdnZoZjNDb2lzVzlyZFFoa1Z0VHk3dmkyUzNmRWtTOTZqUGdKUWJObVVLZ2pyUmM3ZG8yVDRBRllJMWdUakxnSm1FTTh1SDJaS3F4SjhjT1lYbktVenYvalA5ZTVTWjUwNUFmbkhuQXk4bkZSY1V5YytZZFJRdVFLZFErcmx2NnVkQVllVFBMQWZvcmZYYisxVU9GVGQ4VloyNEw1SFhkUjlVMjk4MG1xRnZPWTZKSEloVnIwcmlwZUJUZXRhYlk1SVpnd3dqS3RtRlNOZTlsNWt4K3lxQTVFMlFLMWQ3c3Y4cmU1Um9qTG16QjM1VXAvRXFSYTdzOUpaQ0VsbjhQby85ZjJHb0xPT3V4YWFSemw2aVllZnlpNTl0UXV6U1k5c1RNcDNFZDZicFJMcnZrU1hoUS9CemtybW14VkNuci9LdE8rY3hIQnBzelZ6MXVoakxBTlNkNVhUMjc4ZlFqMVhIZVZqSno1M3NBaHc2OUZsQnhpVHVUYytaTmhXbU83L3c5NkJNNS9oMUZpNS8zNW9PVlAvU1N1SDJScDEyejlWZkdIUnYyQ1oxcHVnd3Bpek5kSDY5UUFsU1VGNUlXY2tQNzFDb0l5aWpPRkhVZzlwNEVRc3BxUzk3UENNSVNwd3hjY1dHWE54Zk9USWRpclAvU05idVJISHhkS3pKcU12RFRlZFlSWjFJL3ZQQjhIaXRZNjE0TzhmTitWVU5kR0NFU2Q2eUhiQ1g0RXU5NEpkeWRhZkVLaGF3RlZtRUQzNmRRZ1dtTE0zYzEvWTJSTGxzdEJtZGlmamlBTFAzcW4vMDBZMy9EUnc2WHhzS0tPdXc1bmw3RVB6ektqbndOdUU4K21ETmQxQVJlUTRVaXNIWW1DOVdJN1R2bFRKQkpIV25iUUR3WHpKbE56V2ZqTFhTSnhablkwZTdLbXA3ZTltVGVEZVI5alNWTzRpSUo3NjNwa1I3RHZULzJEUm04OTdLdkNIdk9ubGZFZDYraHI1ckhLQVp6cHU3Rm56aFJLUHdWczV0WEk3YnZuRE92ZTBYY0VqeXhxMDB1bURQQlowTURFNUt5T0xPckhVc3R6YU95M1dMSXpEb0NNeDk5OUljLy9ZK0VaOGlpQ0ZhK1VjcGxEZmFjamdjVDVMc01sNW1JL3d5ODNxd1pPYkI2SmdzdEl1a01sWm5jdHI2cmEzeUpZRDJ6UHFZNStacnhyTVdaUm01MGZXMnJDMkVCMWNJMW9nQ2x2R2wyY002RmZ1S0ZjNllmY3ZIeWxETkJwakhhNkJuYnRya3FIdGVjVkEyNVU4NkUzRkFHdWMrZGliUDNtNlRSdkNhcjRacDNnRkxlTUxKZ044Qmx4ODJwVUZreHJ4U0tPVzdPbWJjOFdKQnAzT1dqOEFSeVpvRG1wT0RKblhJbXBNQ2VyUEs3TXhmRW4wbm9TVWdna3MxeHBaeTRNd2ZFVEZjdGw1a3pxZGVvUHNHZDZkaG5RQjdwQWpRblJWUnlwNXdKeWVBdEJDSTlKYXhSZUVuYmVVc0dXZGhxRGxqNVE1WDI3cTZSQlcxanBtc2dydmt2cTh6a25IbEhrMG52dEpvMk90RWUwOTVSQmNwNXNaWWFMaUJCT1hPZ0Q0ZjlXaGVlYVdlODhiekZaMkluQ09XbHV2SjA2bWxpenZvSXpRMDRhZUNjT2RUUXk1VWduTW1YKzJubzdCc3FUcHRDUUhPNlNmUEJhY3FaZmYxMDBQWTZoY2N6VlV2RUZNOWRmQ2JuVEROOE8rVnF0NFFxSi9zR3AvNkJLbGQzYnE4UFZXYko3cUNOOGhUeHBNVXJGaWtHN0NVckx6Sk52VGV2ZDhaclZRbmx6SzQrSjBiYkV3WEI3MWdqUnpRdjBpT01LZVFLVjRuSHNCUllBQVpUWVZqK1hsRWxYNWwwbkk5NmRXVGZRT3ptZU1RQjU4d0RQNTRseVhOMlBKSno1VnZIU2VpMG0remw4VHBvVGdleXRIazZYcXRLS0dlYWMySzB2YXNnK0IwakdkSzhTTTlmZkdZUWc4bHBZWUxpVlRTY0VDbXhTdllOSk1lWC9qSnpKb2xwQjIxc1hySDR4UGNla0t5cjY3MjV2MjlCV3huS21lcVRDVHpLUmowZkNReWhjV3cxbTg5TXVCOE5LOTlUeXJmVUs1Vk5Jd3NHUVlvUmY5dmlZRDdwTVBXb09XZDZjd2VaYkY2eGtGKzF6bnhMM3hhVlJuTnlUeXhvSzBNNTAwZ0dZcFlLYUR3NHE5V2NadXJXcGx6K1NUNk5melhrdjFqNU4va2RxZS9LTzQvT1ZQdEczU1M5U3R3NFp4Nlo3RktseUtvRW1TYm9iaXVXL3RSbWJ3T1o0QXoxV3V5TXZ5dHR5R2h6cHQ3Um1IbytFdEwvUXJ0cFAxZXBsclhBYnZNNTRrMXl6bjhEcmNhUDFIL09kalV3TEtjQWJZbnNhSE5GaEN3R1M2eS9ObkZoaktNR0N4L3FVclRpR3hMRW5LZlRYN081VEFPS0JPWE1xbkkrQVo4NkRKTFE5SXViZHZ1NXlqVXBuVW91bDVJZzdENXVkVzB1MWs2UTVWZFZhekNJM2RnWFJkWVB0d0x1V0NYTGt3RnpLY1BEOWZPS1JRWElSNzd3NWRWREs2UVF4K1p4WklzL2diQ0xjbVpOV1FId0I1MWFEWnFxeGlxZHV3d0lPdFNEL2lYK0JRVHVTT0pUQlJ1ZWlKcDFaWVR6bWlOUmhIMWRmaXhCNXRRdlBhRlRaY3R5NStkZm9CNnV5ZTVNSG5KK0pPRDREN1lzVHQyKytqQ1IraTZDQnJBU2xEUGJpcGNyZW0vellBZnNGYXRWUHBsZHpEZWZ5MXRuNExhT0d2cTIrLzFJOGkzNUpuVEdNeVV6ZXlyaWlOZnNDK0JTbFhGUS84Vlp0K012bkxIOE41OWlqLzEyRG1QaTBTeUhBaS9YT0VIQTBLdENhRlFYd3JMTVB1cnBtYmNEZENTRGlITG13R3ZCdFlnVEE0SlVTeDJvVzZVWlowbzE5SnZQNVhHbTAxY1dPS1owbjVPV2Iwc25lSS95SmUvYnRTWDNqamNyTGhia2NyeE5keVF5WndCY0o5a1pURDRucVBsV1B0RnNMeDZiS2pFMmtGS2FlVkFmYmNJNWZVR3dsUWRZMDN4SUpiY1QxRUtWVWM3RVNoQ1RBQWFpSFhESUx1RjgxVEx6TytlRm5LNVRiN0RYMkFNdjlYOWxpQUNXUExjVEs1MmU1Tm5icXA1clF6OHVIRWdsVjFpVTQ5UEZXRytPbDg1UXllZlpPLzc4Q3dnV0hmZkZUanRJdURLd0wzL3d0MzYzSWg3WVgvLzBmeENNRTRCMlJIYmJIbnNISUxvM0lTQTZTSHhqZ2syUGFzcVo1YXBvOFNGODROWG5KS29TYlFHTjhya0dZcGE1L0NqT2hGaStJd2IvWHZaT2NTK3o4eE44ak9NY1BpRE9renZtYzdZOTJEZnVMWlQ5cWZqQXE0QzJmMXhHNUlGZE5STzViVGxIeUpsTzF1UEJzc1dxclpObmRSVFN4UzZ4VUxiWWp6ck8rODhQNFJCNWNGaDZiNFQ5U0RrVFh6RjljT3k4V1AwaGYzUW1sUDJ3TlJFeW9EVEYzUUk2V1dIM2g0N3p2MytIUGVHTnNILy93Rmx6SCtkRyttZWRYNjRZemFjRmEra0ZmR256YTFTSHQ2WlY4OXVKVnUzRloxN2duMHdXN2tPKzZESzlkc1VYSmZyczRSdVBQdjMwdXg1OXVBcDJDNzQyOVM2Rit2Y3hDTDNQSXZFY082OHk0VTRPYnNWTExjNHM0ZVRjWmQrRkhtQTdtcllzVDM0NHNxbHF5c3JMTlJXV3FNYnZaK3hHbGJIZlUzRDRuUEFOckdEWVFsWDJpR0JicjZhTGZhTmNZUzQ3K3lNRjY3c0Q0dFJYTkZQWjJyNGN6aWgwYmFVZWJqUFF3eHVFYnNkeXRYL2dxZlAzQ0tnUFY5OGtFMEZ0WkpuRm1VNzU0OVh6aHc1aGxyNXF0VmpKUVZXeE91Q1pUV09kak5WbFdQQW43MktQL2FlN0J1SGFwNnAvUjJUeC93bHZJT1ZWdmhyWFhuZjI5Z01EYTZld21jVUlNN1RiRkpoYlUxc1E5UGVzeHpud3k2N3dlVldKb3k0Y0txREc1a3dKQUV0b3p3SnRaajQxQzczTTlGVFlja0JkOFVWais4YjRFUHIrQlR3T2NwRWxLeXA0S3NaVWtvNnpvUU5nSWx1MjAycTVRWnk1NnovYzZCZkJOUFdaQ2hvWjJ6ZkdINWo0bG1NQUFCQStTVVJCVkVGci9IWExjYURNUzBvZmZlcnNzYzhjUnVOdHNyZDZRRFhoNEk1dUVSOENVN2QzMWZDbXpiUXFUeEJuWWtXUWJRMmR1cjU4K0RqUzE1U29xcHdlVFZZdHNRV2VSdUFhNWVHUGllalQyYWt3ZnAwZlJRRTZBKzJVYm1kdXdBSmozS09YVFdLY1I0NlpBaERPL0ZYRmpoVVZDK0lCbG9zd2dGWmp6NVVPUDdjMC9DTFhJNUQzWXBzQkVZZ1NWSmU3N1A2bi95cERDUFJKVkNzc25IMEpBd2wzSEFXZHJMNGJ2VzRWd3RUTVl6aHpWZjNwSDN4RXRxaGVaYStwZnZLN045UHFJL2tNQ1d4M0VvRjVWMGR6UlFCbVdQMGw0ZTdDUDhPRU9WbE5YNWlCdDdZYU5GekFBRXlScXNUblRIZzlsY1JMMXFIaFRLeURXNkl0TmpKdlNoNnFwaStmckllWTBPMlVFNGlKUGlsWUsvcHA0b2hPaFg4a3haNFdmczF6a3ZEVGFoN3FPT25DT2MyQnJNZGMwakZIS0hwWHkrTlFFRjJSbG5zMFovS2dybjJCYnVELzg1c2ltS2JrMHlEMHhDNG9nWFVhMVRNL1RZMkN5YmgrSUlKSmdYU0UvZng0TXZKeVJaOG1aTDZiWSthZHliMmIyZzNmRG14cUpxYzBaM0k2UzFHcGcrRzhsb1hZSm1uSEh6cTdLY05zaERzekZMbW80SUxyY0RKSXhyV2xxZ3A2NG5Ka1VpQ0YxWEhGOG5aYlZla3k4RU5GNmpvR3M1dnVDRXB6Smc4Zk9lRG9RUEJiQmkxU0cwVjRNNjlrckRFOGgra3dsanJNQnJRM0I1VVdOVXlHdjNSOTEyUUxTRzBhcnpWa2V1d0hybVBJc3hvaVh4Y0hzWkdOektoanR3R2c1a3lvSmRJMU8vQlB1VmRFT0VjLzNmRERwanB0bUEzY21kNmJKMkU5eUtqamcvRHFIR29HeW5rdS90MGdMc1VnYXVLNmVHS09tZThXeHpGaGVhVGhYbXhZQXFnNWMxTkUzWURlTXVDSWdOUkVNQmdweUNOWnpiU1RxY05zb050RW4ramgrZHpKZ3hhaE9DdG1URHl3ZEQ4VTBLcUFBOHplQkszYU5KbUVHclpyRmxTQzNqUm5xdjlxK1laL0cxdVByOUFrNk5jSHVwNnRZMnJxTUJ0WUdJWUxmR1BWV1RlQkhhQWJUWk1nWmdkLzF5T21KR3hscldZNkNiMFN2VlJLaitaTXAvWkdUalM4U3ppMGlkZU11MnZZelpMbHJzUVZBUEhRVGhkbVUvb2ZuOEp6UDN2RHp4OU03ZzI2M3Y1a2lHeHJvZDY5VzJPc3hnMnFnTXFzN0NiZGVNckVydEw4NHVGWjQvOFRuL2d5bkhtYi9iSGovQWtULytkTjBWVHNpRGhhbFYyNmxVQ2pqdTUxeWpBYnZsT0s2M1J5Vi8wRS91YkptT0xWV2p0NFJiNGlHOTBTQXU1dU5GUWlpR2JDYzlsK0dsWE5jR2FwemlNWHozN09OOGJWckpVVUgzNlpkVFAxV1U4WlpyUE9IbjcwNlhjOU1xWncrMGMrOGgrVytRRXl6aU1HelBPMEEzRWJtVmo0NjlrcVNyelBwQlBmSUdwSXJERnpJTU9aVHZtL1Y4Ly8ydERmc2ovNWJRMC9lTHI4R3JXRVkwZlRoUGFWWjVnTjZUU3A2Q0JOVXlXNVkwOC9qUll5aHpIUWJNbFBQY1NBakErU2VMTm9SN3JneGpzbm5EbGVpWksxTk93ZWlHbFM0Vlh5cmxmOGFKcFFqQVB0Q0c3SGUzeWhtQ1pXYUVmYlJLanNLamxuNm4yeGdjeHhETnl0VkVyZVpNVGRwQXIyVmdySFl5bkNCaVV1dE1tam5hcTJZVWFlSUpvbXRNdVJwbHdyM3VNTHhUU3hBbnFmWnBTSmdCbFZjbWZOQTRXTGMyWU0vWEhkU0ZuVmN2cDdOYkVmcXZGcThsNG5oeUdXRXB4Q0plOWJ0NmlaNzFvbWlLYlJ6ZjJKbmpwbzVaL05HdnByTTh2em81RE1rTVZBeEErZGROUVgxbHljM2J5Vmc4dVZmNWZqS01aNENVajVHWktKbWZ6QXdTVEEwdWNtMVdaVnQyTVUreVRSTktIZDV4bG1RenJsVHlpRzJDSXRwa3pXdFpZUzF3TEsyRThzeDg5WFpCd1ZkOHJaemtMemErYjhLa2swVGVqUTh3eXpvWjI2aVdVSGJaMDh2ZjN4VCtoR0ZYaGNkUWFKRC80MDlsaDEvVjFWMHpxUG80c3E2SmgzZk1NbFUxZEt6RzR2QW15a2RZYVUwVFNoZzg0OHpNYnFxWjVZMzdLYVQ1VUJIOUpEdjY4cnBoUjN4Yk5iVEJ5Zk9MK1dLWC9DRXFOZFR6V05HVzljVVpURXE3MUROZFl1VWZkVldlSjd2alJzWE56M1kvanBKSWs1K2JMRm1Gcjk3WHNHazVzcForNWFYU2QrSm5QVVlKdnBZeWJpQ21pQzJNTXBaNUY5bUkwMUlBenhPMVpCY1JuK1ZiUTkzUjNQMGN0ekgyNHA4eWRiUTIxd2NkUFdNeTRtc1dMOEErbWlhVUtIbVgyWWpkVVZMSzJYcklMaU1waVpzWS9MTmVUT0h1RzhlZjlwWEQ5eElBZlM5MGEzbmExenEzVnhXMFZ4QkJZOURkVFN4b2RBTzdydkJORTB1bzAva1gyWWpkVURISnJhdjJoVjVKK0JJbUdza0JmQWtyK0FVNUdLZlZ5NnBmYWNqV3hIMlMwNitpOS9jb2IwWUQ2MWxTNmFKZ1N0aU8zTk9zekc2Z3ZEMVJxeVZaRi94aVZNaUpCYWFVSWkzbG1mWG1JSWZXL3lwWkhXbGpJWkdOYkJNQk5FczQ2a3pEeTFTSDVvZFYrTkZ4Smd5bDBvaHpBYk5UaDV4ek82YTVjVWxBTVBhbitHQTVINVE3TGZQaDBQVHN3ZjVoZEF0WDgraStIQjRYOVI2ekdMNFNmQVFUNjFsUzZhSnJTdkhNSnM3TDZ3ZUU3c2tvSnl6MUk5d3RVckdJcnZMVDJDTmxqU3UxN1JoUmtrTGxDSHlXRDBTVkQwRERWVFJkT0U5cFZIbUkzZFdVc2YwTnZsdWVlZzZ1MnJUbkNjcnRJUXBUZFZNYlhYVDFWaEZuZXdQL0ZYWllGeFZuSFV6VkZYcW1pYTBIbmxFV1pqZDlZc09IWlk5WTROMVh4THRXR2lWaEMvcnQxWUF5VXdjZGZzcWhCTWMrK1JUcWJCTS9OdFMrUkFJVTAwVGVnRWN3bXpzWHZEU3NwVWhiT3hoK2Z3cHdhUHExcjg5WVp4WFJHN0NBeXJyNDRDenVMZTEvRXlXV0NiWVJ6MFUxdHBvbWxDcDVaSG1JMnZNK3llRjNKT1YxSGZvTUo0b1BZWmtWakVSbHRMOHJLNWoyQnpsVzBTSDZaVEp5WkZHMHQraXBua0VtYmpHdytpalM3Q1RJVUsrV042SkUzaWNzY2ZReG41cVNHeVRmQUlxMnd4emdpMjBvRnZJRzBhbWgwV1RmUGlVNkFIdlo0a1dBb01zeUc5aW1UM1F1UkhnN290NjNSeEZDQXo0Y1ROMW5IdnArbEY1VnUrUlIzKzFhU3EyU28vUkpsU3BJbW9LakxNeGsrMUJxTVMzMStiVXg2bll4Mk5HaUxNK05GaEFhVUlIdGU0WWlYZzJic1EzVHJXNEtZQTJxUXJuT01KL2RRV2lhYmhoeHorUzQraDBEQWIzYXVYd1BHMU5vYjlkYm5sWHpCSEUrTC9DWTIzRWpRem1aejZiOUpRa3B6NnVBQzBaWmRxUlh3QW9aL2FJdEUwSXo5Ymt1OWhVYmNkQi9QT2szSUtzL0dURE9hSGJ3L3dRMlNmaHpGK1pMQkNoQmtEQ0xGVm1ib3VUVGNtMVYvTVUvTVdlTWNRa2srM0gzYStaNkpwdVBTODhkalRyb2lqWVcrbTBUUk93V0UyNWdISkZMYlBLVTlRL1Jpajg3Y3RSL2N1WlJSNDNmYWlFVXdINFM3a3F4YXIrT2NubjVaU3BURUlsR1lOSFUzekxMdjNNZFMwOW5sMTdZai82cXZnTUJ2ZHIwcFVqSnRiRmVWOXI2blB1NHFPUUthaDdoR3J1YU16K1NRZ0poYlFBQ3E3Ynh2WTRURDRXbWVZeWc0ZTlxcHE1ME5PNWNvZC9tdUwyS0xEYlBnSXJBdU1jV0lWNUo1WnNUOVQxS1krbkY3K3JnTG9Md3RvQUkzdUhmTHp4N3ZrNllWK2FzdEUwMng1SDMwVnNtSGI5cVVWSEdaREJ1NGxJYVZzN1dRY0pPT1N1ajZYL05ZaFVOZEpuQ1pVSTVzOEdYZk4wZTBXUHVFY0pqR0cwajNCTnovc0RhZEY5aUlMM2tUVDlPUit2eU9Jdms3Y1JZQXZPTXpHR3FISXdPWW9Wb1JzbUhOSkVXOVFvWnVyU3gyZDQ0UE5vcVRsTjJHelFIcmhPTDZLRWJpMlk4TU5NeUM2T29LbUlvWFNxb0RjdE5UU29zTnN4aWtJZDZJMW9uR0lqRXRhOTdtazVGZFpMRkxYZG1mbXZreHFmcmVmSE13Qy9HTE5rYVBtdFRDSlk2SnBkcnd6b2l2Q0gzVFY4d3BKU2pTTS9WRkltRTBBL2R1MmRoSUFrV25SbWptWFhCTkx0VWJjVnZDZ1hjKzB0M0ZrSUxOeDdJOVh6M01KZHdhcFZlODQ5Rk5iMXF4TU5NMm1Gd3c0RU9KZ2w3b1BDdyt6c1lZb00wMWJPd21BeUxSb1pQYVlEYkhDSzhTSGhMRWNaOXJiT0xJaS9GTGp2UlpTd2ozako3cW5CanZRYVN0aG9tbEtIckhicHh4Z1JJTldZU2ZlMUswS09ETFdmWkVFeGxEZ0tkQTJFWXJYaFBDcWsxMm5UblZPTXNZTWt6M3FQczBRN3d5ZzRxRXFlM29jWVY5MEJmK2FhQm9KWGQzbjl6NVZwQ0Fqam5paHVDN2dOSWIzaS9rUTdVUU9KYi9mRjRoUzJ4U2thQmlaaVoxV1IyM21OUVNvLzRkNTRiNW92SFhDUWp1R3JQYXdyR2dhVWJValgvM3RVdmRuMFdFMjloaTlIT1pUMkxNcXVSMHpocjZRMVUyajkrR2c4dGhVNTVJQzgxdUtmaTZkWEJUU25qN2JjZkFuQ1dZM3B1UEJRVU9INXBGZWxlNGxsMFFzRkI1bTR4dVN6RUp3bndSVzVGQjQ3ZXhmL3hOeC9jWnYvTStma1Vma0s4WTNVQTliNTltTnBGamRKYnR4eDhMRTM2Z1llcEFqc2h2VHhsWTBqYXpZRmU1TTYwTzBjTVliUGdVem13ekZsWGNhSHMyOXZQdFErQ3VnbmJuMmVUR2NHSjdJQmpsT2VFbWVWN09BUHZJYy8wVGNQRDdqdWdkQnZ1aEsyOWpSTkxLbUlZelNIUnBMVTNpWURSMmpTVmNMMitENG9pWlhSNHlob3ZpUmFKeG1jQm1uckJPbmpIRmZQTHFhUGhEZkpyNDRPaTQ3bWtiV1ZJUitzMFU1YzVmYWlSZm56bWhwcVVYbmtFZTZUZGdTeVJQUng3UGVYckdhdzE4RitDY0IvWWxhb1A3cWVjODNkTFRLU3NnK2FFZlRpUG1XSkVsV0tXY0MwVkFUbzRBd0c5MlhuY0Q3MXgyN0pLY2NQOW1sMTFEMFU2NksyS1B0R3Z1ZW5QbzFhS0ZtcXUzT0ZDNU9Day9TVTQwR2FpT3lKK2VMcGhHVkcwcmZQeld3YlJxLzBNcy96TWIwYktXZ25sQ0hnVldYYVlaSHc5RHJXR0wvUEh2NTJQbmxHbnN5MDg0Q2tmWHl0LzREK3kyb2tFY1IzUkY5ZGUzd0ROVy9MNXBHRkhzeFNWZXBXOXRTZXZxVVRSV21ZdTcxZ3FLSCtaS21sNXJkYyt6TVpld2hsYzN4WGluU2Q1dmpQTUpRVjcxM0FzckdGVWRCL2RFMG9zNTdlWHlYaXFlaXcyem9JR2thWVZFSE5GOTQrcHRQbmYzRUh4WFFLOVNKbXdWMGMzRmRRTHlKZ3pYeXFTMDZHSDgwamFpclNaVnlsMnJnUllmWjBFSFM5TUkvTURWWkxNR2hTaS9rdmVsOVA2Qm52dWhLNWprV1RjUHJvTXNKRUhMaWdSY3ZpR2xmUUpnTkdhTXZXUWtXL2o2bytjL1dGM3d6NTk4N0VkdGZYZm1JcldjMkZrM0RhemU5azQ0bWpWa29PTXpHR3FXVmdTenhyQkdyZU5FeUVBK0x2Wm5qWDFqRkZPbW50c3hESEkrbTRYVktWdmFvc1ZGd21JMFpveitGN1h6Zlg3YUFlVmhnd3dXY0ZwMVNWemhzVjZtZHJhdkhvMmw0VmR1emZLQUlhRWo4ZFo4T2lTc2l6TVowUEphcUw4VjIzbWZpdEdOczlndFVNQkN2S0RUTkYxM04zQUtpYVhobDFmUEpnek9IR2xnSlVoUVVFR2FqdXcxSVFKb3MvbmFPelh3L1lPNExWY1JkeHNlUWd3RlBNeUNhQmxPSEM3UWpLTEJMUC9kY2JKak5wQ2V3K0JvWVpuK1ZuUjFPSXNJaTFQSFBaSGFDUDdWVlFaVzU5cjNaUWlZZGlDUVNlMTVaMFdFMnV0dWdSR3Z4TnpxblN6MTJRVVJZaERJWHJ5aHNCRVd0QlViVDRCMExkWjZKWFp1Y0JGYlU2U2JST0MrR1BIQTNEQyttNThKNkxTTElyckRKaEhiVVFtajBibEFjUk52SVM1NDY4VERnclNDWmd0dVN2TnRRWkpoTjZGeGtSUzFvblVXMG1hL3FnUWxSbnErQkp4b3RmNEV5U00wTWpxYmhicWFYSkg3K3NxL3BxY2d3RzlOcllPcFpPcTVBaUhrdmRCZmYvc0VqUWh4NDRCY0VRcUpwc0pHY2VnL1dibFpnbUUwRVk4RUc2a1NBekhmMUN2azNqZm1leWNUUjh4Y29xY0tvZ0dIZ1dKZFhEa2w1NGlXcGR4MUZ4WVhaZVAySDNrWUw3dEtzMngvNkNxWER2RmUwd1lEWDQwL2lOOStoWUgveC9sQWx4YjJvTUJ1cjA2QU1GSkdEb1BJRktjTXVkM2RCcGpKNUdrMXc1b0xOdExYUVRwWEdRcytPTUN1OFErWXpLS1I4anBNTExWV2dUeDNNOGJOSk1IUVlESzhsQUo4TDBOWUNhMktEeFh0Y1lUeFZXVHdmeERvN093NmI3cHlYUTVBTTUzd0tzWWMvV0RRMUV6TnZMS3pRL05MeWlFeG42NkhZVER3M2dEc0w2MjJYTHc3UHpZTzRIS2lmQWw5N2c3OWtRZkkvOWJtQWlmeC9nUFIyVzNsL1pBTUFBQUFBU1VWT1JLNUNZSUk9Igp9Cg==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WEVkaGJXMWhYbHhsY0hOcGJHOXVJRDFjZTNrZ1hHbHVJRmtnWER0OFhEc2djQ2g0TEhrcElENGdYR1Z3YzJsc2IyNHBJRng5SUZ4ZCIsCgkiTGF0ZXhJbWdCYXNlNjQiIDogImlWQk9SdzBLR2dvQUFBQU5TVWhFVWdBQUE4SUFBQUJUQkFNQUFBQ21GNlBsQUFBQU1GQk1WRVgvLy84QUFBQUFBQUFBQUFBQUFBQUFBQUFBQUFBQUFBQUFBQUFBQUFBQUFBQUFBQUFBQUFBQUFBQUFBQUFBQUFBdjNhQjdBQUFBRDNSU1RsTUFNcnRFRU4zdlZNMW1JcGwycTRtdm4wR1BBQUFBQ1hCSVdYTUFBQTdFQUFBT3hBR1ZLdzRiQUFBWTFVbEVRVlI0QWMxZGUyeHN4MWsvYTYvdlhxOTliVk5CaFpCZ1RXbUQrZ0M3UlJRVUNieFZtMXRva3ZvU2VnT0V3cHJDallCUWpvVlVxRnBnTDZJVkFVVDNVcFdDS3NHdWdvaVFBdkVGS3FFbUpHdnh5Qi9sRDdzdDBLajlZMDFvVXdTSXZhUjQ0OXpYOEp1Wk02OXZabmJQMllmSitXTm41cHZ2TmZQTmZQUE56Tm5kSkRuTnAvcXJyMGwvNGpRRmVySldIdkpBSXdIdjJ4eUpNaHFoK2pPamNjYkNlUFFLSVd0ZCt1M2ZKYUJUSzk3VFlvdzljR3JpUW9KV1dRZzZGTFkwNkF5dHoxblpXTStKV0JCdDRRVkM4TS9vNUlmV0NQQjBpc3VNRGY2cWN6cXlZbEsyV1QxV0ZZUDMvaWRXVXdoKzEwbTlFSDVlNUhMalF3UzE5QWVNdmRBaHdIaHgvcm43MldBL1hwKy9wdFJnZzkzODZMUEIzR09kZ296bjJHWkJpakI2TlgxWHVHSlM2S1BIZGNyaUZZemRwckJZK1RGTWVjYU9ZdFZGNEUzR0Rvdmd6d1MzdUlWYkwwMUprWnB2aWFsd0xqRi82S0N2cnlybXIzaFY2RkcxOXpMMmhqdmZWbGZGU2RJU1l6Y21vUS9UOXRpREZ4OSsrT0dMRDZiV1ZIdWxBRjVNajMyYXdoWStONTNoRFUwcTdMS3Z6elFnelJPUHk3elYyVnVZb3Y1VGx6U1ZsTDNPb3g0VGNJYk5vb1dXNm1ZRjZDdG8xZ3hMNDhJVzd0TkF4bUpXTU51L1ZaQWdKL3BLd0RjZU1MYVdrWC9keFZUMngrQWlmN0pDVm52QXB1V2lrZ1F5TjNPcVhBRHRqNTY2UTZnLytKMVBHYXJISmV6a3J3MUk1WXBhZUo3OXJ5S2RPRjFnK3hQekNESm8zUFRBN254NmV3dWRwRXhaL1dBREpUa2ZWbFRHWXpBR29NVUNUbk1NUGg1SkUvcG1DdXM2dEdqd2FWMnlNa1V0Zko1ZHNhZ255MWJaZEtKeVQ0czlQVjkxRlV4bkQ4MVZkTkZsWFZscHNHeXdOYWU1Y2xvcmd4WTFsUXdhdzZqL2E3TkIyREpGTGR6eTE3anhsVDZZMFJoZlpoZW9Vb2g2dm1yQkZ0QkhoNmE4bEFWaTVaVHRHT2lFdVhLQkFMNllLSEJtQTBMU1phOG1rS3hZME1LTDdIcVl6MWpRTTFPTDJvajQxTnNib1ZPVVYrYTRaMTBMSjEyMnpzSG4xRnptaFVrZmlQUlhpMG1aU3ZvTnFML21zS3BHblU5QkMyK2JUWWNqWUx6QzRxemNkSnUwUDBsSWQ4OFJDeS9JV2IvTmloOEFSWnRPUkVieHhxaG9RdjJyRHQzWjZHUXBhT0hlRkhzQUdqYW02Zk90Rmk5WWk2d0VrKzZtRnA1bjF6aGVHejNIbjZuczFJbElTNzJKc3p5TUVBcHJUbDNQYTZtcVloWXVSWDJCNGxjc2JkS0lzQmg1Rkx2Q1hpUjFwTHVwaFpPV2lNTzQ5K1BQb0U3SXh5a1NrZU93aU5GZ05YRmJ1Qnlkd2treEM4ODVBV2xNZm43NHdoUURHMGRxZ3dZaXBMczlDeCtJc0w3Qlhud2JmK29Pc3pFTFJPU1lYSUprT01CaHpybEVrNGJXaHF5WWhXdkUreHMrNCtXV1p4V0xITkN0TnVsdXo4SjdZdEs3VzZyeDJxU3BpRWdObjBZbWhZbnJobEhKVzVWTVhURUxiM2dSak9FMFRxN3NCZjNqY0FuUWJGUG5RTHJicy9BWkVmWXlTaFpnblJ0RVJPYW1BeUsvM3BMUDREQkkxMGZ0dnFrNVB5UndLR1RoOHRRUGFYcVJoZmg3ZG8zNjQrVE91Y3ZVeUZnNk9YZURpMkgrUm5vYzZaSm1iQXVYUDVxWmx5ZjJMdDdvc29lYUM2YlkrRm1UcDdsQ0ZsN09md2RINVVUS1d4SDNNdWtGN1R3alVUcnBibThPTDR0bHJXRjNXMFRsM0dBaU1qZGR0Y2N0cTU2ZkN0THgvYnc1bVpnYjVsb0xXWGpCNGhvVVhCaTRHdUdJZGVaTGhablpCSXpjZTVQdTlpdzhMNDdYZWk4REwxM3V3bnJ2ZmZyM2YwazhiNnpicmRMNVJlQ1kvVkdYN2h3MEhqS0ZMRnlMekRpYlliSDhuS1duVGZrSVd2Q0VEU2lhM3lEYmgxRVdyb3EzbVpwa2wxbFVxb05QUkRwMVF3cHRoTW1mR0ZJdnE5QS9lcnV3YkMvSkhtVWhDM2RKdDNuY0NnTVdZeXM3M3NwZ255bk16aEMwaWI4bDNlM040VVNFcG1jaXk1N2hXeUJIUk9ha3hCSDVqYzVvM0I3Nlp6TkRhNG9ZSWtaVHlNS0dhWXhkVVhpVm5xOXFCbitPSm55ekxoWE83SkVEVWRMZHZvWFROY2hZWlBGOVpXRVZpTWg4OU9VV3UxSFBnYnFGN2ptVWVDVjVwaDRqS21KaDdMTmpiTWFHTjZJZTVtNjA0VGZHNXJ0QWR0cWt1MzBMUzBscU8xZ1pXN0FoSkNKTnhiRGNlVFpRVTNNWVdvTDdicldpUERyOGhxNkloVmRvZ0RwVWgzeVZ2ZmdBZkNmQ3JSL0p4OFhIT3VlZStZeTZlVkFNRnBqWWR5eW11d295ZnVwYitLUHBlMGVacnhHN0JDUjY4Q3ZpbHdTczNBaUgyNG9nYk9IU0hjZHlFVnk4WS9DUmpzSTk2NFZGMWVjYTkxM2gxZFV2c3g4YjBpbGc4em5GeFUzYmFpUzZZRkZhaG9sL0xnRFBBMEt3NmFDUjdvN040YVRIL2o1SnZyL3hRdDJoSHF0QVJDYkoxN05MMWlyd2pIUHNtRW1Zc3hDR0NzWHlsczIzczhPMlN1QVJ0bkIva0lxeGRFODZhTEJiOVV6V0tqMUdLRzJ3Z1R4YjZiTUhaU2FvVnFrRk5vZXFhamxkVjlra3FaSDEwdFFndDloZzdPZnJEaWhhK041bkcyeHdXVmZqeG45TkY1QWgzUjIxY0tYQjdudVd2YkJwMDQ2Wkp5S1RlZXdPMnZyWUY1TnczMmZjamJzMGd0eUNpVHNjMWd1ZmlXajBvSVdYQjVzVmhvT3dVbnE3ay95aXRzR1d6bVhrN2VOUEpIZHpkemczK0ZneXZ4RU42Ylp1ZEJiTnJWVGZYaUpYTTErakZYSXlGYlRqUnQwQmhRdVZEVFRZT1ZWbTd1dEdwTHVqRms3bS96Mzk2VGQwd2xLS1FZbklwSVpkNjZydVFpeWtWejErcGZ6cllCdk4zUWVERmJlZEhzdndISzVkVDVJTlRMb0QzcnNtM08wVGo3b2ttQjhBc1hjWkU2N2x6aG9qcThTUEpzMmNTbzJ4azJSaHVGdWFoK1Z1ZFF5clNBNHpqNTI4L3NtL3NhYWU1VFE0RWVudXVJVWpFc1lBRTVGbHZyWXY2UEJnand4QkllQnM1QUFvSUgwYkZyNEFlUHQyb05JR0JlZnd4bjZTOU5uMUZYbG8zR2ZaVXI1QjlwaDlFWldjWVMrdThDUENMb3Z0bHMvekk1ZUc4ajhZTVM4WkRjNlpqYnNCV3JsU0R3Y0FheFlnbEoySGdmK0NWSkRqS2RMZHAyRmhORlJjWjJTS2laUHZWZDNjdGhueVJ2UG1xQWxwVVBrVk1XNDg1ODNxWitxY1hNakM0bnluelc3M3dRSFB0cHBtcVRLUzVMQTQ2UERNRWp2bWM3NENpWWV5Z243MnJnTEMxSUVnWWlESlY2QmhnMC9SM1hLMWkrbTU2Y0pvcVI4NDQreTZEbWR5QzcvbE8yTFBuVlFmV1VZb1lBM2xwTWJmTWNETXJjdmFYcWpoS1o4cStSN2UzMWdXOTBaU2hDeTh4QmZVQTNDUWN3Zmp2U09ra3BWalR5N3grSDVkQ2hQeVdYRWswT2hIaVRjS0F6cDdteFdENzVwQkFYWEhsRUs1TXV4M3ZCdXFVYkR2WSt3blZWNm5COFRoMmVlNFV0dERqWnNuZzljd284OStrQUZzWUFkQkcwZkEydEoyVGJXL05zUVZoOERBZ3ptdVQxSWUvZVd2a0lWWCtSeER2MmI2WVpyQmdzSkkrenhWVCt0STVQZ2hlQ2NSVy9CTlZlV2tjM3lsd0duSk5RbEZpTEZ1NnRFTllTcURVbjRHSnI1aXlqUlhSaERkb2NDa3FkVFBhbExsaVVTNXVKZm1yMVhFbm5WUE9nZWczN0ltODFKSmpPU3U4dExFaFhNTS9xcm5qa2h6ZlhTaHplN1pRTXNKZGNqQ1cxeE9UMDlKVERNTzRFYXkrM2t4Ty9sR05kL1pvYzhpSjM2MTY2aEdjM2VRNE5tVE1hQXNvT0VPMHd4S2tvL2ptQjNiMU1pRG16VEw3U3VrbXVNaWVYdjBTVDFRaWxzNCtaZVlmZGx4ZUl4dU96NXZTV3gvOWN4MTE2cE02VlVSSGFzV2pFaHIwR2U5WjN1Sk1FSEl3dDJyd0UxMWowQVpiaU1jMmpyVDdVeTJ5TUIyWEV5MUVZaitPVm5TWGNlSG1ibHQ1ZjE1SGZmZVJ5SXo5T045YU0yWFloZ2J3VUd5eDdqck1FL1QwWDRNQ3h0V09YTTl2ZVp5Z2xVZWJtS1M4QVNQdTFaSkdQeE9QY3ZsU1BoTC9iY2lMMURZNUNFTE4zYWQzUVVzSzlUQ0huM05JbTN1eUFJNjZ4clB6WDlBbHIxUG9jV1cvcUlOR202alJPTXpHeW41YmpUbkNRZWlDL0Fob1doamxiZ1V6UFFMbW1hY09XeUk4K1hRWFprMUJYNk5kNUp4M0diRVc5eTZ3MCtZTFV4azBXNDN0bkNyZFNsZzRUSWZTVmdmeGNRRklsUzl5ZkdoWG9lbjJTTWlCK1JYR2J1c1lLRzBKQXphMVhiVmprb2lqNkJXSE9PM2lYQ0dBU2NOdFZ5N1Y1MkYrQlRtTUZwOFJXbVB0SDhWSDdEcm9ZVHRPV3RWaHRlS3JITlp0WnRnZDZDNXVUVnVLV0RoQ2w4eHpMckpIWXB3ZUVqckZyRXlkMUJYQzIrRlIrWncrcG4yTk1USWFlSGtHOUdlYjdIWTZtd3Z6SUZhT0tuWi9URjdDMzhuWXorZ2RVVG1UUjE4Yk9tbG91MDZSSWtwWjVMTWovNXNoWjBYSlF4WXVNUTdFbDQrRzIzY293a2pFUXMvbmJGcWFxMHBiMW1lZngxU0xFQlpURUJERE1kNWhqbEk2R01zZUp1SVVDMjRHSzNTZHd1cUNMbjFwSnExaGYvNCtlQ2xpUW4zZXRxbldXMW10NzB0OXh1dGFwSUZpNUR6SWxqaFUwc2diUnNmQTJPTE9ZeGVxVk55bExzaFhTa2VSc2VPaENGM3phN04vMjIvZDhLV1AyaVRpanljamJPdUs0UXpPbEpVRUN4Y2c3K3J5OUtNTFl6cHhUNnY1RnFwV1RqSldpVndoTjhGcGZOazU0a1dFNVZOZFo4cVNEQU56R0dCMXpTTExvd3R3bWJFS2lFV0RiTGdoWEQ0WW4wa0syaUlrZC9DQ2I5TjNLWHN3Vy93My9KeE5sUytoWk5LRDdqY280eTFXNktDaDVYNUR6ejladDNEUUhDVHpUcTZWZ25Vb0lXajJ5R3cwRzdXazJRQlloYnVtaW13bFhuWXNJV2hscnN0c1ppYmJGTXZPM3NreEdpNFU5cVErTGxxajlCeUZHaW5IaEVQS2pKNEhwVlZhZlVmZ0NtN2VNWnpPS25pbGVkYmRTVllwZkJmRjJTZXJsVUNHckp3NUkxNDRJT0ZFOG9wSVRTTldiaWhJaU54dWlXNkpXeGhqTXZvTURQQ2VucFZiR3RieTlyOGM1aGZRdmk5MWtWRDVUUDRMU09QaDYzMkNRZXZLVzB3OXRxdmxUaXp0bkNTUE9KdWxvUlk0OG5vV2lXMWNyWlhFaFQvQkFzVjdNYVJVQk94TUlhVFBqVkh4NGlWRTcxUzkzbGhIWFRXVlIrRFE4eEU3NUc1bGFwaEhTWTBVRzZnd0MxVEs3SWFuZEZqU3JIb012WkpsWis5aFpPMlA4V2FlblRUdFVycTVYK3hYZWtiU1BueUZBQjdvSWlGellyQnJjUFdPUjBHVFoybjdnTnZlTm1GQkVvV094cGk1TFh3UEV4NW8rUHpWdHJSR3MvQ2Q5bmJsMU93TU5wc24zaHcvZkJLVEtibVhtQzlRYjA0MmFRdGlaVEJJdHVBUmhDMHFFNElBVE56SjRQejdjZ1ZuZzliZUZ2SFVCbCtLRUdIN2tpNEYyTGtHU0FnclRUZ0J1cVNoL01KN1k0Y1FGYnc5c01OKzF2QnAyRGhwT3ZOaUd6YkNRMmJlamJidXZmVkFMQ0JzWHpiY3JNeEhBNlB6R0hNelBXTURFZGEwdC9ENnAwTVppWFFkZE1xaHJPcitoRGVtczBTMVFnS2swcm9Zb3I5WlQyQXdhTVRNZjVvM1NxNW5jUDRGQzhzU0x3eExGenk5cW9LY0NlVkxjdm5hYXlMdWFKbWRaZXNWWklpOEJ0Q1lkWWNDaGJYNDdXbUptSmh6TXo5REFuR2xzZWxNSFhBbGhCVU4rd2l1WnJlNXRCbEd4WTZqQkJaNEh0ZzRQQ3ZGWE1MNzFxWU9ydE5mTmllTTllTFc3ajQvVEJ0S2o5Snp1N0lrd1laZjFMdGhUeDlvVnJZMEg1UlFjSnB4TUpONDBWZ2JEbnlNUDBDZmRud0lwcUFvQU05REN6bklQRGd0WThDQkM2SW4zWDhrQXZTSlZTdDZZS1ZvWGRMWGEwQ1J5cHVZWnpLUlo5MVM2N0pvci9jWFFiY3lJNnN4cmk4YVJCMWJrV1BBQTJLWnZqUXpqRTNvbDY2YTd3SXJITkJ5SUdUdWVJSmhDQnhwSW1LUC9RcU5hQ25Rd3lNbDMwTlJnWWQ1ek8xRVpCL0RJMzVkUUxUeFRTNGR2QjlzdDRNQ0Z6M1lLYTRoWXZmRDJQd0txY3N0Y1hvem16aXJWVVNvUlMwdTI2cWt3R0wwVDNIS1NKejJQSWlEY1VKeGp4eWhQQUNCR1hOS0hzbkRBYlo3SzZiWk1xQmZ0UGdCWFA4emlIK0RhWld4TUpOTW9ITVNPUkN4ckJ3VUxkaFFQU1hPOGl3djltWEJKNER6L2owUXBGT1dBWlk1RU1PV3hqS0tTK0NtYXR1TFhXNFpNbUVvR3h0V1Q2eHdDU2JhblpkNHh3RUR0YW1Ea0VteFRlaEtWOGdNS3ZZSjBOR1ZaSDN0TkFpKytqdGxDeXNPbEVxdGFybUNyL1hXVmVLMnVsZUdHeWpxRHhZNUl1OHd4YTJ2QWhNcUc0d0dzN085NjFpN2tIUUJTbDB3VzJPMGtTa1pqUmJ6a0hVZ0wyRDZSWGVEd00vNFVFTllDdmlCTHJ1UVl3MVpqbnQvNWVGZDZYaTIzbzJtNGJ3M0FxWjlXNnRVd0tMZkx2bnNJVVJFMXpMK08wWjM3ekJkb3lRRlRaWVE2bW1SK09XdWdXWi84dlBHVFNaczF5NW5zMnlaazU3Q0Vvank3OEhBMGZmMytFb3h2VzVETWpMM1M4SEMwUFZUYW5rUWNUeDRCbzl3M0FiRXlnMWpac04xRnFnc0lXaHkvVU1xY1cwOXoxUURwbFg5ZVZSUlZlNzd0WitSb0dhb3l5cmtsUXRpbkRLeWlQSXVqTTZVRk80VHZvTWZORytBNkVGN09IV0tZeVhVL2Uxc1plRGhYR3d2eXRVNVR1dmtNNTh3cmpoZHhpTFE5SHhiay9HVU1NVzN0TnVGZjVhSHhUVUxKNzg3dW9hbUVMWGZjRjdVYTNXZkZ2aHhwQkowbEtRODhZNVNJMjJWWTBzdXAvbDV4RUVYSEZodEFUVHFVMm1YUVd3N00wTVNDeU16ZzRQREp2SGhIa2lVcndPdFM5NFlvMkllRmgwM21ZK3NlaDQzditqbjdDRjIvb0ZFWHhqdWFPNDJOOGk0M2RYRi9BNkdMNTdlRlhVWisvSGk4Tk5NKzB6VXYxbHRBM2FzVFh0TEpRVWs1YjdVR1BYbE1PNUErTDNKUllDeEk2TlQ3b2JUa3JGRHpiV1ZQTkVKSDlsT2h0VmFGY3NhR216MjdtVUFDOG5Lb29UaFMzY0EzMkhFNVViMXJ5MXY5ektnL1Y5YkxaZTZrbXR5NDBqam84SHNSZnBYZTU4NUpqbEo2RDdBa3Q5dE8yMVhRRmxXdTFpcUcrNnNFQUpNVU1uQTk5cHFoZEpwT2wyZHhtczJhMDFnejZMbkN1U1M5aVE3Z1pMbGRXcnJtalVQZUJDd3FVL0FZOEw0U29DRFZzNFpTZjl5eHp6TGhsUFNTSUVWektEVDJqQ2piWnh1Q2Uxdmt2ZmMvQXdsWmlSaDY1MVRucUFLcmRmZStvUWdGYzdqN2dPZHBHZGVsM1FJZjZmcXJNWFZKMGpoNVpXZHovKzVHZGJYRWMyZU5VWG4vNFB6V2JxR1V0a3h2dFJvVlM1ZDJtSWgzM3o2RitvV2Z6UHAxNGpHbkRmRi8rclBsTHRvSVd4eU41ZTROMDE3L3pvQUJhSmptSllaY2Y3Nk1kam1KcmJkdDU4NjV2N2J6Zkt3WHZ2cVREa3ZmaWlPQWt4MHRqQkRQOWU2UTB0VG9rTnBYUHNST0E5cHI0anlaSE9zSmNjWEt1N3Q3aUM2c2tiMkRqTThoVXNrUmxCS2NYT3Z2cjg4YVBLWFFjWWxUSDZ2clVlcURDZ0xhVTgwbDBEanVTQ0ZvYVJ2bHBOZnkzQk5ITDZ5V1o0Z0JXeTBuZ1hENnIvS1huN2hyVjZ3RFRwSVJIM1NuYXJrenllUGtCdmg3R2MxQW1xTEZiUTBOdmhLZysvejI2c0pmaXBRRXNIckF0dS9HVjE5OWJnRXY2dmlEOGZ2ajg5VlFzbjl6TDgwQVBiMy9PY25OVW0vamJheVZlK1lVamJhMnh3Q1grNWRQSCtCOW54RUxTTVo5RENZanY4Q0R1bU4zYTJTOFVmRStGWEtTQUFGM3YzczVQTmpCK1M1ZGE3dHkrYm9zaVZld3p6OXlhY2d4dGlMSHRCbVNTc05LaHN3dEF1Z2ptN3lOaVBkeXpnQVlsRExBdGJXRFBOaGtUaVgzUHUrMWpTcG11Vm93YzNzWDdpNzJrNU5FTUtRUXNqMHJ5Y0pMK1FYdnE4UzdsbGgwV1ZaOU1mRmNza2ZvYmw5U0pqa0ZkQjdqN1Y1OUxqMTliaEhOeE4zSnpySkRSTkwzWmJxREdjekFjL3pON3pydzVrZzNqL1VIYzdCTk12eEVXYWR6MkNVc1VmbmlvYlQreGtnaGFPZVpIY1B4bTN2UjVVblVkY08wN05ObkdtcWpKK1c2Z3docWZvM2JxREVlOXVCMjJhaGJoSTk0emNsMW4rbFlZeXNCMWIrSWg1SUVFTHR5TmVaRVZFVlRuWTFxNkdrVmJwY2RjQmpja3l1bDd3Q3l4aHBpSG9NajBxaTNkM2lId3FzS2hJbkNLNW5pd2c3aDNmTmZTWFN3TVVNVkRRd2owYThXYlUwRG5HeDRVMzk5MnlLalhwMEdtUXpaTkNuRFJkb0gwWTdlNUpKY1hwcWNqeTEyUzQ4R1RyY2JKcDF3UXRUQ05lTGJTWEl6cm55RjByOEVMeExXcVozaUNuZGRWSW9LVUZqcHZaSTRFVy9TMmVjZmtXb2FNVzdySVBTZklhSGVkRnVCYkdEVm5ZaTNnMVY2L2pkSTJiU1ozaUVqdXBDd0QyUnE1N1dzcDkwTzR3SEYzbzB1TmQydDJqV1V5TVFVUmlnM0pEOHV5UmNUNnhwS0VNUWhibTIrRXcwUkt4VUJncktaMDRGWEQ2Y2wxR0k5ZWRtbTFTZGlvbktKUzlQaVRkUFFIdjNLUkVKRllvMlMwWTUrcWlOVGV2Q1JCREZoYmI0U0JQditlQ2FFdk9PUWtDaTh4bllxdGVkd2o2TTFxR1Y3eVJTTHJiMFdKR0JTSVM0MXdlenV0THhCbkpKV3hERnBiYllZSW9pL2xNY3Y2YVRZd0JrMDFWZlltWVZaZnp4dVkydXp6NWJlKzBtM1IzSGlZVDQ3akhPeTExcVhxZ3ZQWEVBbkl4Q0ZrWTIrR2pDSEcrTjNxN0RqbS9pOTNsL0hCYkliMjFZbDdrN1ZGRmt5dnRrOTJ3ODdza3VUaE1BOG5kOWpheTFzTkpIMDZEZTE0ZUlRdTM3Zk5ubDlGOGJJVzIwYXF1TDE1UUlVYU5UdGs5Y3ZCa001a2tYL1ZQeXRDdnp0SXhDZnU4dE9ZTlUwN1JZKzhXaFBLQ0tTK1B5ZkZDRnU3UkF5RkxUTmRjSUZwUU4zdlc3Y3R6NGhwS1h6Qlp1RlA5TTJPTDcxbTZWeExmdG8xRWp4YmRsTFBvUjR0amMwY1U1dE9vZzdTUXA1Z05XSmkvaGxPUGlWZ2dqamFFMTExM29KVnNVTHpadWZ3Qnl1S3NZc3EyNjBTNE5nZ0czTXNtUjhYWkZHcjY3Vm5PLyt3TGRaNzBBNy9ReU9FemV6d0wzL01VUWdMMm5pZS9FaGFaNDUvZEYybi90bDdOZWVIOWdVMlg1emJkdExyVlk1ZktnYVZrKzVSWFA2NDh6cTZzYlZHNWNiT1RsSERUV1IrN1lXTVJlaGJ1d3I3aWliQnJqcnlTM0hKUE5maUxJcDlPa20reXZwK2RzZDY0R1pFeElYaU83WHNjZXRiYkMxN2xqQUJsZktlcmJuamZ6UWIzTS9hUUJURjFNOHg1Rm00UEx2M3d3eGNmcEVHUlZtSFpYK04wbmN5OHYwTUE1UzY3aEI5Ui9DUUJMK1Z3K0lRa1g3R2JuUjFaMkhoQjdFV3JlRXJadTl5WHJ2NE1sOFAvZGtxaWpSalB3cVlxa3V2ZmlsVEV3ZFcvVFkrL25iaG92TFFWZWFNMHppZGZ6WExnb0F4VCtFbys2bWxpOFZjVFBqTk5odVB3S203aGxTbkZncFZaYlF1YjNoQXNmOXoraFlkeHVtbE1tdmtHWXgvNXdKakVVeUxiam9mTk1Ra0g3bVlvaGpZS1h2Tjk2U2lTWFBVbDZ2eXJ2N3dSL0lHNlhOd21SQ3A5bVVVUCtTZGtuWmQ4MWQ2eTVTT3FUT1V3dVJ3SWgvTEpINEcxVGVNM3pLUGdEOVNONERPbDZyZis0MmUvTUNWVzQ3R3BrRmV4OG5CNXJKTUhhd1JPZVZidHZwZHE5OXkzZldyTlV1Yi9BRytxbmd3M2xrdGFBQUFBQUVsRlRrU3VRbUND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10875</Words>
  <Application>WPS Spreadsheets</Application>
  <PresentationFormat>宽屏</PresentationFormat>
  <Paragraphs>386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宋体</vt:lpstr>
      <vt:lpstr>Arial Unicode MS</vt:lpstr>
      <vt:lpstr>Calibri</vt:lpstr>
      <vt:lpstr>Times New Roman Regular</vt:lpstr>
      <vt:lpstr>American Typewriter Regular</vt:lpstr>
      <vt:lpstr>Apple Chancery</vt:lpstr>
      <vt:lpstr>Apple Braille Outline 6 Dot</vt:lpstr>
      <vt:lpstr>Cochin Regular</vt:lpstr>
      <vt:lpstr>Chalkduster</vt:lpstr>
      <vt:lpstr>Chalkboard Regular</vt:lpstr>
      <vt:lpstr>Corsiva Hebrew Regular</vt:lpstr>
      <vt:lpstr>Bodoni Ornaments</vt:lpstr>
      <vt:lpstr>Bodoni 72 Book</vt:lpstr>
      <vt:lpstr>Hiragino Sans CNS</vt:lpstr>
      <vt:lpstr>宋体-简</vt:lpstr>
      <vt:lpstr>Office 主题​​</vt:lpstr>
      <vt:lpstr>Optimization of Transductive Conformal Predictors  based on Naive Bayes Classifier  via Incremental and Decremental Learning </vt:lpstr>
      <vt:lpstr>    Motivation</vt:lpstr>
      <vt:lpstr>PowerPoint 演示文稿</vt:lpstr>
      <vt:lpstr>Motivation</vt:lpstr>
      <vt:lpstr>Motivation</vt:lpstr>
      <vt:lpstr>    Objective and Research Questions</vt:lpstr>
      <vt:lpstr>PowerPoint 演示文稿</vt:lpstr>
      <vt:lpstr>Research Questions</vt:lpstr>
      <vt:lpstr>Classification Problem</vt:lpstr>
      <vt:lpstr>    Naive Bayes Classifier</vt:lpstr>
      <vt:lpstr>    Naive Bayes Classifier</vt:lpstr>
      <vt:lpstr>    Conformal Prediction</vt:lpstr>
      <vt:lpstr>    Conformal Prediction     ——Nonconformity Measure</vt:lpstr>
      <vt:lpstr>Conformal Prediction</vt:lpstr>
      <vt:lpstr>    Conformal Prediction     ——TCP based on MultinomialNB</vt:lpstr>
      <vt:lpstr>PowerPoint 演示文稿</vt:lpstr>
      <vt:lpstr>TCP using GaussianNB</vt:lpstr>
      <vt:lpstr>    OTCP using MultinomialNB: Traing</vt:lpstr>
      <vt:lpstr>Optimized TCP using GaussianNB</vt:lpstr>
      <vt:lpstr>    OTCP using GaussianNB: Training</vt:lpstr>
      <vt:lpstr>Optimized TCP using GaussianNB</vt:lpstr>
      <vt:lpstr>    Time Complexity Analysis     ——TCP and OTCP based on MultinomialNB or GaussianNB</vt:lpstr>
      <vt:lpstr>PowerPoint 演示文稿</vt:lpstr>
      <vt:lpstr>Correctness Test</vt:lpstr>
      <vt:lpstr>Consistency Test</vt:lpstr>
      <vt:lpstr>Comparison between TCP and OTCPG  based on MultinomialNB or GaussianNB: Training Time    </vt:lpstr>
      <vt:lpstr>Comparison between TCP and OTCPG based on MultinomialNB or GaussianNB </vt:lpstr>
      <vt:lpstr>Comparison among OTCP  based on Different ML Methods: Training Time</vt:lpstr>
      <vt:lpstr>PowerPoint 演示文稿</vt:lpstr>
      <vt:lpstr>    Research Question 1</vt:lpstr>
      <vt:lpstr>    Research Question 2</vt:lpstr>
      <vt:lpstr>    Research Question 3</vt:lpstr>
      <vt:lpstr>    Research Question 3</vt:lpstr>
      <vt:lpstr>    Research Question 3</vt:lpstr>
      <vt:lpstr>Research Question 3</vt:lpstr>
      <vt:lpstr>    References</vt:lpstr>
      <vt:lpstr>    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关智泽</cp:lastModifiedBy>
  <cp:revision>25</cp:revision>
  <dcterms:created xsi:type="dcterms:W3CDTF">2023-07-13T15:39:29Z</dcterms:created>
  <dcterms:modified xsi:type="dcterms:W3CDTF">2023-07-13T15:39:29Z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1033-5.4.1.7920</vt:lpwstr>
  </property>
  <property fmtid="{D5CDD505-2E9C-101B-9397-08002B2CF9AE}" pid="3" name="ICV">
    <vt:lpwstr>EF2C328BEA3D2E277399AE6490DDB052_41</vt:lpwstr>
  </property>
</Properties>
</file>