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2" r:id="rId8"/>
    <p:sldId id="264"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5" autoAdjust="0"/>
  </p:normalViewPr>
  <p:slideViewPr>
    <p:cSldViewPr snapToGrid="0">
      <p:cViewPr varScale="1">
        <p:scale>
          <a:sx n="117" d="100"/>
          <a:sy n="117" d="100"/>
        </p:scale>
        <p:origin x="12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56BDF-5F4E-9B12-1C8C-D8A93029A9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4397AEB-27C9-F0F5-C549-4AF10DE08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FFCA03-EF79-8A7D-8E53-E35EC4F87ECA}"/>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5" name="页脚占位符 4">
            <a:extLst>
              <a:ext uri="{FF2B5EF4-FFF2-40B4-BE49-F238E27FC236}">
                <a16:creationId xmlns:a16="http://schemas.microsoft.com/office/drawing/2014/main" id="{93A06930-CFE5-8288-E46D-80A836FD90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DCAF42-63AE-FDFB-EB4D-3D9D3F8FD92A}"/>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57973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804B6-AFCD-D097-ACCD-2697A98B6E4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2DF6E3-5964-7BB2-C225-DEFF6243D3B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1BD2F1-8149-C493-3C76-38A8AE098B98}"/>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5" name="页脚占位符 4">
            <a:extLst>
              <a:ext uri="{FF2B5EF4-FFF2-40B4-BE49-F238E27FC236}">
                <a16:creationId xmlns:a16="http://schemas.microsoft.com/office/drawing/2014/main" id="{3C910364-9919-3D3D-753E-8A03DE360E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36C315-C31F-783A-F839-F172354E5D89}"/>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25523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085523-6031-31A3-D6B5-947AD6AE22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C6C26A-32B7-CA07-7317-523E61BA150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DB3669-887A-B60B-6071-8322C5F644AC}"/>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5" name="页脚占位符 4">
            <a:extLst>
              <a:ext uri="{FF2B5EF4-FFF2-40B4-BE49-F238E27FC236}">
                <a16:creationId xmlns:a16="http://schemas.microsoft.com/office/drawing/2014/main" id="{4CC463D1-BE1E-C1E8-1CB0-BC77B35074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B1B845-98B2-04B1-A2C3-1564B50BA2AE}"/>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388228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ED949-7231-8078-1889-947B727DDB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D0ED45-9FB1-CF95-37C3-31C550A5AC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FDAF2A-71C0-3256-3D54-C8ABCF178B14}"/>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5" name="页脚占位符 4">
            <a:extLst>
              <a:ext uri="{FF2B5EF4-FFF2-40B4-BE49-F238E27FC236}">
                <a16:creationId xmlns:a16="http://schemas.microsoft.com/office/drawing/2014/main" id="{35E61812-DFE5-4879-B65E-B3DC40F293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3ED652-C29C-9571-C117-9076CBAFD1F6}"/>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409205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6AE30-3EF1-2DD3-40AE-7408AE37D4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025A983-197B-2488-F30C-89A14689FC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AC6BE1-5237-0FFE-F4FE-FCC2D8BAFED5}"/>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5" name="页脚占位符 4">
            <a:extLst>
              <a:ext uri="{FF2B5EF4-FFF2-40B4-BE49-F238E27FC236}">
                <a16:creationId xmlns:a16="http://schemas.microsoft.com/office/drawing/2014/main" id="{460BEB7C-AA4C-0F01-2156-CD7C988547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8FDCD-808A-BD3D-39D5-DFD7FE9366AC}"/>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157758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04AE1-9BF3-FAB6-074E-3018CFF4CC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AD38F9-E9AD-074C-88DC-3B56E439A1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590E052-1F02-38D2-7BB2-BFC6E3ABC77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6D36A2-921E-2113-DA02-DF85BDFD4D4C}"/>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6" name="页脚占位符 5">
            <a:extLst>
              <a:ext uri="{FF2B5EF4-FFF2-40B4-BE49-F238E27FC236}">
                <a16:creationId xmlns:a16="http://schemas.microsoft.com/office/drawing/2014/main" id="{D9E7949E-E45D-1F2C-3684-1806EA1FA3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4F142F-C110-722D-12B0-A8776B50D030}"/>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1188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2ED45-2364-FBCB-BFE4-BF8B383529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482036-CF51-CECC-FF7A-C196625F3D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8BCBC2-8A6A-1621-F5BF-3AED4DAA43A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0AB6BB5-DBB6-9819-F377-FF31288B8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8EA392-8440-8A5A-EE83-A81971101C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EF6D0E-B782-CC4B-9A10-C7A1C731E44B}"/>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8" name="页脚占位符 7">
            <a:extLst>
              <a:ext uri="{FF2B5EF4-FFF2-40B4-BE49-F238E27FC236}">
                <a16:creationId xmlns:a16="http://schemas.microsoft.com/office/drawing/2014/main" id="{2182601E-B9E0-BE2C-B94F-E8FFC32D07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0D06BC-876E-5EB5-1EA2-5B6CDCE3E25B}"/>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18994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8DFE6-DF88-F103-CC36-3C2B545D39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CB6DDE-8854-7D62-4951-9DBBBFDA6528}"/>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4" name="页脚占位符 3">
            <a:extLst>
              <a:ext uri="{FF2B5EF4-FFF2-40B4-BE49-F238E27FC236}">
                <a16:creationId xmlns:a16="http://schemas.microsoft.com/office/drawing/2014/main" id="{347A29C0-A3FB-9008-D2E9-00C6EF8EE5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125D00F-3CA9-FD04-5C43-A6D13DAF9A01}"/>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309296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EFCE83-6DAF-6AD6-CB39-6C4E673D3706}"/>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3" name="页脚占位符 2">
            <a:extLst>
              <a:ext uri="{FF2B5EF4-FFF2-40B4-BE49-F238E27FC236}">
                <a16:creationId xmlns:a16="http://schemas.microsoft.com/office/drawing/2014/main" id="{5EB30E4D-771C-2DCA-CF1F-CEC415C5F1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0BF42B-4D1B-B8FC-C2E0-DB946150CCF7}"/>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95360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47BAC-BC5F-F7CB-D2B3-B53C55B5A3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CB9C4B-1964-B62F-5259-3295BCA129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6FE3ADA-6852-D9A6-A535-889C0C9A2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D3EF7E-24B2-5F5F-1B1C-B325984B0D57}"/>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6" name="页脚占位符 5">
            <a:extLst>
              <a:ext uri="{FF2B5EF4-FFF2-40B4-BE49-F238E27FC236}">
                <a16:creationId xmlns:a16="http://schemas.microsoft.com/office/drawing/2014/main" id="{40498E75-6AB5-A558-D686-26BD3F07FF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9E2E94-490F-A685-7849-1FBED8494D49}"/>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227736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4E3EA-3535-AA09-14C3-F77F88B201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ACF3F8-5E6A-9EA8-4718-9653B96B2A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69B7FF-219D-F301-E1D8-367C7BAB9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D9DBA4-98D9-DAFB-9041-E7045611374F}"/>
              </a:ext>
            </a:extLst>
          </p:cNvPr>
          <p:cNvSpPr>
            <a:spLocks noGrp="1"/>
          </p:cNvSpPr>
          <p:nvPr>
            <p:ph type="dt" sz="half" idx="10"/>
          </p:nvPr>
        </p:nvSpPr>
        <p:spPr/>
        <p:txBody>
          <a:bodyPr/>
          <a:lstStyle/>
          <a:p>
            <a:fld id="{3189C05C-BD42-4374-8EAF-31F83D6313AF}" type="datetimeFigureOut">
              <a:rPr lang="zh-CN" altLang="en-US" smtClean="0"/>
              <a:t>2024-07-02</a:t>
            </a:fld>
            <a:endParaRPr lang="zh-CN" altLang="en-US"/>
          </a:p>
        </p:txBody>
      </p:sp>
      <p:sp>
        <p:nvSpPr>
          <p:cNvPr id="6" name="页脚占位符 5">
            <a:extLst>
              <a:ext uri="{FF2B5EF4-FFF2-40B4-BE49-F238E27FC236}">
                <a16:creationId xmlns:a16="http://schemas.microsoft.com/office/drawing/2014/main" id="{F430543F-8D48-349B-F2BA-5D8386E825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ECD91B-4F52-1BB9-7565-2F5AC8D647ED}"/>
              </a:ext>
            </a:extLst>
          </p:cNvPr>
          <p:cNvSpPr>
            <a:spLocks noGrp="1"/>
          </p:cNvSpPr>
          <p:nvPr>
            <p:ph type="sldNum" sz="quarter" idx="12"/>
          </p:nvPr>
        </p:nvSpPr>
        <p:spPr/>
        <p:txBody>
          <a:body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300676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2BFF0FC-6D95-1F31-8D27-6E199E354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1268F5-83D0-28D6-BBB9-A1408A96C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0C784F-6EF9-67FF-A3F5-CB318EC37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89C05C-BD42-4374-8EAF-31F83D6313AF}" type="datetimeFigureOut">
              <a:rPr lang="zh-CN" altLang="en-US" smtClean="0"/>
              <a:t>2024-07-02</a:t>
            </a:fld>
            <a:endParaRPr lang="zh-CN" altLang="en-US"/>
          </a:p>
        </p:txBody>
      </p:sp>
      <p:sp>
        <p:nvSpPr>
          <p:cNvPr id="5" name="页脚占位符 4">
            <a:extLst>
              <a:ext uri="{FF2B5EF4-FFF2-40B4-BE49-F238E27FC236}">
                <a16:creationId xmlns:a16="http://schemas.microsoft.com/office/drawing/2014/main" id="{7A7550AF-9316-B92E-50B4-6E2FFFAED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7EA80215-EAA4-7AD9-F33D-31B3B697C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22DB25-01C4-4BD2-83E6-2C7EFC953A3A}" type="slidenum">
              <a:rPr lang="zh-CN" altLang="en-US" smtClean="0"/>
              <a:t>‹#›</a:t>
            </a:fld>
            <a:endParaRPr lang="zh-CN" altLang="en-US"/>
          </a:p>
        </p:txBody>
      </p:sp>
    </p:spTree>
    <p:extLst>
      <p:ext uri="{BB962C8B-B14F-4D97-AF65-F5344CB8AC3E}">
        <p14:creationId xmlns:p14="http://schemas.microsoft.com/office/powerpoint/2010/main" val="69408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154D4-FBDA-A819-0E6C-85E5F2317DCC}"/>
              </a:ext>
            </a:extLst>
          </p:cNvPr>
          <p:cNvSpPr>
            <a:spLocks noGrp="1"/>
          </p:cNvSpPr>
          <p:nvPr>
            <p:ph type="ctrTitle"/>
          </p:nvPr>
        </p:nvSpPr>
        <p:spPr>
          <a:xfrm>
            <a:off x="-370114" y="104549"/>
            <a:ext cx="9144000" cy="690108"/>
          </a:xfrm>
        </p:spPr>
        <p:txBody>
          <a:bodyPr>
            <a:normAutofit fontScale="90000"/>
          </a:bodyPr>
          <a:lstStyle/>
          <a:p>
            <a:r>
              <a:rPr lang="zh-CN" altLang="en-US" sz="4400" dirty="0"/>
              <a:t>七宝中学学生课题研究项目开题报告</a:t>
            </a:r>
          </a:p>
        </p:txBody>
      </p:sp>
      <p:sp>
        <p:nvSpPr>
          <p:cNvPr id="3" name="副标题 2">
            <a:extLst>
              <a:ext uri="{FF2B5EF4-FFF2-40B4-BE49-F238E27FC236}">
                <a16:creationId xmlns:a16="http://schemas.microsoft.com/office/drawing/2014/main" id="{A895B048-0791-2D12-558A-1629A3976A48}"/>
              </a:ext>
            </a:extLst>
          </p:cNvPr>
          <p:cNvSpPr>
            <a:spLocks noGrp="1"/>
          </p:cNvSpPr>
          <p:nvPr>
            <p:ph type="subTitle" idx="1"/>
          </p:nvPr>
        </p:nvSpPr>
        <p:spPr>
          <a:xfrm>
            <a:off x="1466377" y="4064681"/>
            <a:ext cx="9144000" cy="1655762"/>
          </a:xfrm>
        </p:spPr>
        <p:txBody>
          <a:bodyPr>
            <a:normAutofit/>
          </a:bodyPr>
          <a:lstStyle/>
          <a:p>
            <a:r>
              <a:rPr lang="zh-CN" altLang="en-US" sz="1600" dirty="0"/>
              <a:t>指导老师：金琼，学生：王行知</a:t>
            </a:r>
          </a:p>
        </p:txBody>
      </p:sp>
      <p:sp>
        <p:nvSpPr>
          <p:cNvPr id="5" name="标题 1">
            <a:extLst>
              <a:ext uri="{FF2B5EF4-FFF2-40B4-BE49-F238E27FC236}">
                <a16:creationId xmlns:a16="http://schemas.microsoft.com/office/drawing/2014/main" id="{A5A8F701-367D-AC8F-2746-280D73DAE649}"/>
              </a:ext>
            </a:extLst>
          </p:cNvPr>
          <p:cNvSpPr txBox="1">
            <a:spLocks/>
          </p:cNvSpPr>
          <p:nvPr/>
        </p:nvSpPr>
        <p:spPr>
          <a:xfrm>
            <a:off x="1524000" y="2237014"/>
            <a:ext cx="9144000" cy="114617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400" dirty="0"/>
              <a:t>高中生数列题目训练辅助程序编写</a:t>
            </a:r>
          </a:p>
        </p:txBody>
      </p:sp>
      <p:sp>
        <p:nvSpPr>
          <p:cNvPr id="6" name="文本框 5">
            <a:extLst>
              <a:ext uri="{FF2B5EF4-FFF2-40B4-BE49-F238E27FC236}">
                <a16:creationId xmlns:a16="http://schemas.microsoft.com/office/drawing/2014/main" id="{E3F322CF-18DC-A19C-8C17-DF5FE181E2A8}"/>
              </a:ext>
            </a:extLst>
          </p:cNvPr>
          <p:cNvSpPr txBox="1"/>
          <p:nvPr/>
        </p:nvSpPr>
        <p:spPr>
          <a:xfrm>
            <a:off x="223158" y="6346371"/>
            <a:ext cx="4514377" cy="276999"/>
          </a:xfrm>
          <a:prstGeom prst="rect">
            <a:avLst/>
          </a:prstGeom>
          <a:noFill/>
        </p:spPr>
        <p:txBody>
          <a:bodyPr wrap="none" rtlCol="0">
            <a:spAutoFit/>
          </a:bodyPr>
          <a:lstStyle/>
          <a:p>
            <a:r>
              <a:rPr lang="zh-CN" altLang="en-US" sz="1200" dirty="0"/>
              <a:t>仓库地址：</a:t>
            </a:r>
            <a:r>
              <a:rPr lang="en-US" altLang="zh-CN" sz="1200" dirty="0"/>
              <a:t>https://github.com/zhizhizhiwang/study_project-2024</a:t>
            </a:r>
            <a:endParaRPr lang="zh-CN" altLang="en-US" sz="1200" dirty="0"/>
          </a:p>
        </p:txBody>
      </p:sp>
      <p:sp>
        <p:nvSpPr>
          <p:cNvPr id="7" name="文本框 6">
            <a:extLst>
              <a:ext uri="{FF2B5EF4-FFF2-40B4-BE49-F238E27FC236}">
                <a16:creationId xmlns:a16="http://schemas.microsoft.com/office/drawing/2014/main" id="{2E04982A-1485-6121-6253-AD68EC3735CE}"/>
              </a:ext>
            </a:extLst>
          </p:cNvPr>
          <p:cNvSpPr txBox="1"/>
          <p:nvPr/>
        </p:nvSpPr>
        <p:spPr>
          <a:xfrm>
            <a:off x="3526970" y="3298371"/>
            <a:ext cx="6014359" cy="707886"/>
          </a:xfrm>
          <a:prstGeom prst="rect">
            <a:avLst/>
          </a:prstGeom>
          <a:noFill/>
        </p:spPr>
        <p:txBody>
          <a:bodyPr wrap="square" rtlCol="0">
            <a:spAutoFit/>
          </a:bodyPr>
          <a:lstStyle/>
          <a:p>
            <a:r>
              <a:rPr lang="zh-CN" altLang="en-US" sz="2000" dirty="0"/>
              <a:t>申报方向：理科，方式：在校内实验室或平台实施</a:t>
            </a:r>
            <a:endParaRPr lang="en-US" altLang="zh-CN" sz="2000" dirty="0"/>
          </a:p>
          <a:p>
            <a:r>
              <a:rPr lang="zh-CN" altLang="en-US" sz="2000" dirty="0"/>
              <a:t>时间：</a:t>
            </a:r>
            <a:r>
              <a:rPr lang="en-US" altLang="zh-CN" sz="2000" dirty="0"/>
              <a:t>2024.7.29 ——</a:t>
            </a:r>
            <a:endParaRPr lang="zh-CN" altLang="en-US" sz="2000" dirty="0"/>
          </a:p>
        </p:txBody>
      </p:sp>
    </p:spTree>
    <p:extLst>
      <p:ext uri="{BB962C8B-B14F-4D97-AF65-F5344CB8AC3E}">
        <p14:creationId xmlns:p14="http://schemas.microsoft.com/office/powerpoint/2010/main" val="354251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E98FE-A50C-11AA-F73D-BE105BE089E2}"/>
              </a:ext>
            </a:extLst>
          </p:cNvPr>
          <p:cNvSpPr>
            <a:spLocks noGrp="1"/>
          </p:cNvSpPr>
          <p:nvPr>
            <p:ph type="title"/>
          </p:nvPr>
        </p:nvSpPr>
        <p:spPr>
          <a:xfrm>
            <a:off x="838200" y="365125"/>
            <a:ext cx="10515600" cy="739775"/>
          </a:xfrm>
        </p:spPr>
        <p:txBody>
          <a:bodyPr/>
          <a:lstStyle/>
          <a:p>
            <a:r>
              <a:rPr lang="zh-CN" altLang="en-US" dirty="0"/>
              <a:t>研究项目说明</a:t>
            </a:r>
          </a:p>
        </p:txBody>
      </p:sp>
      <p:sp>
        <p:nvSpPr>
          <p:cNvPr id="3" name="内容占位符 2">
            <a:extLst>
              <a:ext uri="{FF2B5EF4-FFF2-40B4-BE49-F238E27FC236}">
                <a16:creationId xmlns:a16="http://schemas.microsoft.com/office/drawing/2014/main" id="{A5849088-3DE3-A23B-AB5C-4A2AE64D6259}"/>
              </a:ext>
            </a:extLst>
          </p:cNvPr>
          <p:cNvSpPr>
            <a:spLocks noGrp="1"/>
          </p:cNvSpPr>
          <p:nvPr>
            <p:ph idx="1"/>
          </p:nvPr>
        </p:nvSpPr>
        <p:spPr>
          <a:xfrm>
            <a:off x="838200" y="1480457"/>
            <a:ext cx="10515600" cy="4696506"/>
          </a:xfrm>
        </p:spPr>
        <p:txBody>
          <a:bodyPr/>
          <a:lstStyle/>
          <a:p>
            <a:pPr marL="0" indent="0">
              <a:buNone/>
            </a:pPr>
            <a:r>
              <a:rPr lang="zh-CN" altLang="en-US" dirty="0"/>
              <a:t>研究缘起：学习中感受到重复刷题无法带来提升，需要功能集成的辅助学习软件</a:t>
            </a:r>
            <a:endParaRPr lang="en-US" altLang="zh-CN" dirty="0"/>
          </a:p>
          <a:p>
            <a:pPr marL="0" indent="0">
              <a:buNone/>
            </a:pPr>
            <a:r>
              <a:rPr lang="zh-CN" altLang="en-US" dirty="0"/>
              <a:t>研究对象：高中数列学习，数列题目知识点标注</a:t>
            </a:r>
            <a:endParaRPr lang="en-US" altLang="zh-CN" dirty="0"/>
          </a:p>
          <a:p>
            <a:pPr marL="0" indent="0">
              <a:buNone/>
            </a:pPr>
            <a:r>
              <a:rPr lang="zh-CN" altLang="en-US" dirty="0"/>
              <a:t>研究内容：使用人工智能对题目所需知识点进行识别与分类，并依照分类结果提出学习建议。</a:t>
            </a:r>
            <a:endParaRPr lang="en-US" altLang="zh-CN" dirty="0"/>
          </a:p>
          <a:p>
            <a:pPr marL="0" indent="0">
              <a:buNone/>
            </a:pPr>
            <a:r>
              <a:rPr lang="zh-CN" altLang="en-US" dirty="0"/>
              <a:t>目的与意义：训练能够高准确度的题型分类</a:t>
            </a:r>
            <a:r>
              <a:rPr lang="en-US" altLang="zh-CN" dirty="0"/>
              <a:t>AI</a:t>
            </a:r>
            <a:r>
              <a:rPr lang="zh-CN" altLang="en-US" dirty="0"/>
              <a:t>，帮助高中生规划数列学习过程。减少无用刷题数量，长久来看改变做题决策依据与习惯。</a:t>
            </a:r>
          </a:p>
        </p:txBody>
      </p:sp>
    </p:spTree>
    <p:extLst>
      <p:ext uri="{BB962C8B-B14F-4D97-AF65-F5344CB8AC3E}">
        <p14:creationId xmlns:p14="http://schemas.microsoft.com/office/powerpoint/2010/main" val="247589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A889A-221D-42DF-D128-06713A2B9040}"/>
              </a:ext>
            </a:extLst>
          </p:cNvPr>
          <p:cNvSpPr>
            <a:spLocks noGrp="1"/>
          </p:cNvSpPr>
          <p:nvPr>
            <p:ph type="title"/>
          </p:nvPr>
        </p:nvSpPr>
        <p:spPr>
          <a:xfrm>
            <a:off x="838200" y="365125"/>
            <a:ext cx="10515600" cy="881289"/>
          </a:xfrm>
        </p:spPr>
        <p:txBody>
          <a:bodyPr/>
          <a:lstStyle/>
          <a:p>
            <a:r>
              <a:rPr lang="zh-CN" altLang="en-US" dirty="0"/>
              <a:t>项目查新</a:t>
            </a:r>
          </a:p>
        </p:txBody>
      </p:sp>
      <p:sp>
        <p:nvSpPr>
          <p:cNvPr id="3" name="内容占位符 2">
            <a:extLst>
              <a:ext uri="{FF2B5EF4-FFF2-40B4-BE49-F238E27FC236}">
                <a16:creationId xmlns:a16="http://schemas.microsoft.com/office/drawing/2014/main" id="{ED5237F2-27BE-2FC9-B54F-FA5AD2070E1C}"/>
              </a:ext>
            </a:extLst>
          </p:cNvPr>
          <p:cNvSpPr>
            <a:spLocks noGrp="1"/>
          </p:cNvSpPr>
          <p:nvPr>
            <p:ph idx="1"/>
          </p:nvPr>
        </p:nvSpPr>
        <p:spPr>
          <a:xfrm>
            <a:off x="838200" y="1128939"/>
            <a:ext cx="10515600" cy="5418818"/>
          </a:xfrm>
        </p:spPr>
        <p:txBody>
          <a:bodyPr>
            <a:normAutofit/>
          </a:bodyPr>
          <a:lstStyle/>
          <a:p>
            <a:pPr marL="0" indent="0">
              <a:buNone/>
            </a:pPr>
            <a:r>
              <a:rPr lang="zh-CN" altLang="en-US" dirty="0"/>
              <a:t>平台：中国知网</a:t>
            </a:r>
            <a:endParaRPr lang="en-US" altLang="zh-CN" dirty="0"/>
          </a:p>
          <a:p>
            <a:pPr marL="0" indent="0">
              <a:buNone/>
            </a:pPr>
            <a:r>
              <a:rPr lang="zh-CN" altLang="en-US" dirty="0"/>
              <a:t>关键词：数学 知识点标注</a:t>
            </a:r>
            <a:endParaRPr lang="en-US" altLang="zh-CN" dirty="0"/>
          </a:p>
          <a:p>
            <a:pPr marL="0" indent="0">
              <a:buNone/>
            </a:pPr>
            <a:r>
              <a:rPr lang="zh-CN" altLang="en-US" dirty="0"/>
              <a:t>检索式：总库</a:t>
            </a:r>
            <a:r>
              <a:rPr lang="en-US" altLang="zh-CN" dirty="0"/>
              <a:t>-</a:t>
            </a:r>
            <a:r>
              <a:rPr lang="zh-CN" altLang="en-US" dirty="0"/>
              <a:t>相关度</a:t>
            </a:r>
            <a:endParaRPr lang="en-US" altLang="zh-CN" dirty="0"/>
          </a:p>
          <a:p>
            <a:pPr marL="0" indent="0">
              <a:buNone/>
            </a:pPr>
            <a:r>
              <a:rPr lang="zh-CN" altLang="en-US" dirty="0"/>
              <a:t>结果：</a:t>
            </a:r>
            <a:endParaRPr lang="en-US" altLang="zh-CN" dirty="0"/>
          </a:p>
          <a:p>
            <a:pPr marL="0" indent="0">
              <a:lnSpc>
                <a:spcPct val="50000"/>
              </a:lnSpc>
              <a:buNone/>
            </a:pP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[1]</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罗文兵</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罗凯威</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黄琪</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等</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融合学科知识的数学习题知识点自动标注模型</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[J].</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中文信息学报</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,2024,38(04):143-155.</a:t>
            </a:r>
          </a:p>
          <a:p>
            <a:pPr marL="0" indent="0">
              <a:lnSpc>
                <a:spcPct val="50000"/>
              </a:lnSpc>
              <a:buNone/>
            </a:pP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[2]</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孟婉颖</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基于</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CRF</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和深度学习的数学试题知识点自动标注算法研究</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[D].</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河南大学</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,2023.DOI:10.27114/d.cnki.ghnau.2023.001682.</a:t>
            </a:r>
            <a:endParaRPr lang="en-US" altLang="zh-CN" sz="1400" dirty="0">
              <a:solidFill>
                <a:srgbClr val="666666"/>
              </a:solidFill>
              <a:highlight>
                <a:srgbClr val="FFFFFF"/>
              </a:highlight>
              <a:latin typeface="Microsoft yahei" panose="020B0503020204020204" pitchFamily="34" charset="-122"/>
              <a:ea typeface="Microsoft yahei" panose="020B0503020204020204" pitchFamily="34" charset="-122"/>
            </a:endParaRPr>
          </a:p>
          <a:p>
            <a:pPr marL="0" indent="0">
              <a:lnSpc>
                <a:spcPct val="50000"/>
              </a:lnSpc>
              <a:buNone/>
            </a:pP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[3]</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何鑫宇</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基于多标签的数学试题自动标注研究</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[D].</a:t>
            </a:r>
            <a:r>
              <a:rPr lang="zh-CN" altLang="en-US"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天津师范大学</a:t>
            </a:r>
            <a:r>
              <a:rPr lang="en-US" altLang="zh-CN" sz="1400" b="0" i="0" dirty="0">
                <a:solidFill>
                  <a:srgbClr val="666666"/>
                </a:solidFill>
                <a:effectLst/>
                <a:highlight>
                  <a:srgbClr val="FFFFFF"/>
                </a:highlight>
                <a:latin typeface="Microsoft yahei" panose="020B0503020204020204" pitchFamily="34" charset="-122"/>
                <a:ea typeface="Microsoft yahei" panose="020B0503020204020204" pitchFamily="34" charset="-122"/>
              </a:rPr>
              <a:t>,2023.DOI:10.27363/d.cnki.gtsfu.2023.000668.</a:t>
            </a:r>
          </a:p>
          <a:p>
            <a:pPr marL="0" indent="0">
              <a:lnSpc>
                <a:spcPct val="50000"/>
              </a:lnSpc>
              <a:buNone/>
            </a:pPr>
            <a:r>
              <a:rPr lang="en-US" altLang="zh-CN" sz="1400" dirty="0">
                <a:solidFill>
                  <a:srgbClr val="666666"/>
                </a:solidFill>
                <a:highlight>
                  <a:srgbClr val="FFFFFF"/>
                </a:highlight>
                <a:latin typeface="Microsoft yahei" panose="020B0503020204020204" pitchFamily="34" charset="-122"/>
                <a:ea typeface="Microsoft yahei" panose="020B0503020204020204" pitchFamily="34" charset="-122"/>
              </a:rPr>
              <a:t>[4]</a:t>
            </a:r>
            <a:r>
              <a:rPr lang="zh-CN" altLang="en-US" sz="1400" dirty="0">
                <a:solidFill>
                  <a:srgbClr val="666666"/>
                </a:solidFill>
                <a:highlight>
                  <a:srgbClr val="FFFFFF"/>
                </a:highlight>
                <a:latin typeface="Microsoft yahei" panose="020B0503020204020204" pitchFamily="34" charset="-122"/>
                <a:ea typeface="Microsoft yahei" panose="020B0503020204020204" pitchFamily="34" charset="-122"/>
              </a:rPr>
              <a:t>胡国平，张丹，苏喻，等．习题知识点预测：一种教研知识强化的卷积神经网络模型</a:t>
            </a:r>
            <a:r>
              <a:rPr lang="en-US" altLang="zh-CN" sz="1400" dirty="0">
                <a:solidFill>
                  <a:srgbClr val="666666"/>
                </a:solidFill>
                <a:highlight>
                  <a:srgbClr val="FFFFFF"/>
                </a:highlight>
                <a:latin typeface="Microsoft yahei" panose="020B0503020204020204" pitchFamily="34" charset="-122"/>
                <a:ea typeface="Microsoft yahei" panose="020B0503020204020204" pitchFamily="34" charset="-122"/>
              </a:rPr>
              <a:t>[J].</a:t>
            </a:r>
            <a:r>
              <a:rPr lang="zh-CN" altLang="en-US" sz="1400" dirty="0">
                <a:solidFill>
                  <a:srgbClr val="666666"/>
                </a:solidFill>
                <a:highlight>
                  <a:srgbClr val="FFFFFF"/>
                </a:highlight>
                <a:latin typeface="Microsoft yahei" panose="020B0503020204020204" pitchFamily="34" charset="-122"/>
                <a:ea typeface="Microsoft yahei" panose="020B0503020204020204" pitchFamily="34" charset="-122"/>
              </a:rPr>
              <a:t>中文信息学报</a:t>
            </a:r>
            <a:r>
              <a:rPr lang="en-US" altLang="zh-CN" sz="1400" dirty="0">
                <a:solidFill>
                  <a:srgbClr val="666666"/>
                </a:solidFill>
                <a:highlight>
                  <a:srgbClr val="FFFFFF"/>
                </a:highlight>
                <a:latin typeface="Microsoft yahei" panose="020B0503020204020204" pitchFamily="34" charset="-122"/>
                <a:ea typeface="Microsoft yahei" panose="020B0503020204020204" pitchFamily="34" charset="-122"/>
              </a:rPr>
              <a:t>,2018,32(05):137-146</a:t>
            </a:r>
          </a:p>
          <a:p>
            <a:pPr marL="0" indent="0">
              <a:lnSpc>
                <a:spcPct val="50000"/>
              </a:lnSpc>
              <a:buNone/>
            </a:pPr>
            <a:r>
              <a:rPr lang="zh-CN" altLang="en-US" dirty="0"/>
              <a:t>总结：</a:t>
            </a:r>
            <a:endParaRPr lang="en-US" altLang="zh-CN" dirty="0"/>
          </a:p>
          <a:p>
            <a:pPr marL="0" indent="0">
              <a:buNone/>
            </a:pPr>
            <a:r>
              <a:rPr lang="zh-CN" altLang="en-US" dirty="0"/>
              <a:t>均使用了预训练模型提取文本关键词，并在实际训练中使用了中文分词与模式赋权匹配的方式提供分类依据。</a:t>
            </a:r>
          </a:p>
        </p:txBody>
      </p:sp>
    </p:spTree>
    <p:extLst>
      <p:ext uri="{BB962C8B-B14F-4D97-AF65-F5344CB8AC3E}">
        <p14:creationId xmlns:p14="http://schemas.microsoft.com/office/powerpoint/2010/main" val="162759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D86D7-C161-D28E-A4CC-2018B3274A00}"/>
              </a:ext>
            </a:extLst>
          </p:cNvPr>
          <p:cNvSpPr>
            <a:spLocks noGrp="1"/>
          </p:cNvSpPr>
          <p:nvPr>
            <p:ph type="title"/>
          </p:nvPr>
        </p:nvSpPr>
        <p:spPr>
          <a:xfrm>
            <a:off x="838200" y="365126"/>
            <a:ext cx="10515600" cy="870404"/>
          </a:xfrm>
        </p:spPr>
        <p:txBody>
          <a:bodyPr/>
          <a:lstStyle/>
          <a:p>
            <a:r>
              <a:rPr lang="zh-CN" altLang="en-US" dirty="0"/>
              <a:t>研究创新点</a:t>
            </a:r>
          </a:p>
        </p:txBody>
      </p:sp>
      <p:sp>
        <p:nvSpPr>
          <p:cNvPr id="3" name="内容占位符 2">
            <a:extLst>
              <a:ext uri="{FF2B5EF4-FFF2-40B4-BE49-F238E27FC236}">
                <a16:creationId xmlns:a16="http://schemas.microsoft.com/office/drawing/2014/main" id="{0B050957-F416-6194-B940-61C91163978C}"/>
              </a:ext>
            </a:extLst>
          </p:cNvPr>
          <p:cNvSpPr>
            <a:spLocks noGrp="1"/>
          </p:cNvSpPr>
          <p:nvPr>
            <p:ph idx="1"/>
          </p:nvPr>
        </p:nvSpPr>
        <p:spPr>
          <a:xfrm>
            <a:off x="838200" y="1235530"/>
            <a:ext cx="11045024" cy="1975756"/>
          </a:xfrm>
        </p:spPr>
        <p:txBody>
          <a:bodyPr>
            <a:normAutofit/>
          </a:bodyPr>
          <a:lstStyle/>
          <a:p>
            <a:pPr marL="0" indent="0">
              <a:buNone/>
            </a:pPr>
            <a:r>
              <a:rPr lang="zh-CN" altLang="en-US" dirty="0"/>
              <a:t>对于数列类的数学题目，文本中给出的式子一般包含了更多的信息。本项目中，设想通过数学公式解析，逻辑推导分析等得出题目所使用的知识点信息，完成知识点标注。同时将其结合知识图谱，为高中生题目训练提供帮助。</a:t>
            </a:r>
            <a:endParaRPr lang="en-US" altLang="zh-CN" dirty="0"/>
          </a:p>
        </p:txBody>
      </p:sp>
      <p:sp>
        <p:nvSpPr>
          <p:cNvPr id="5" name="标题 1">
            <a:extLst>
              <a:ext uri="{FF2B5EF4-FFF2-40B4-BE49-F238E27FC236}">
                <a16:creationId xmlns:a16="http://schemas.microsoft.com/office/drawing/2014/main" id="{CAD56583-9368-BB56-64B3-26C3045D9653}"/>
              </a:ext>
            </a:extLst>
          </p:cNvPr>
          <p:cNvSpPr txBox="1">
            <a:spLocks/>
          </p:cNvSpPr>
          <p:nvPr/>
        </p:nvSpPr>
        <p:spPr>
          <a:xfrm>
            <a:off x="838200" y="3266168"/>
            <a:ext cx="10515600" cy="870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研究可行性</a:t>
            </a:r>
          </a:p>
        </p:txBody>
      </p:sp>
      <p:sp>
        <p:nvSpPr>
          <p:cNvPr id="7" name="内容占位符 2">
            <a:extLst>
              <a:ext uri="{FF2B5EF4-FFF2-40B4-BE49-F238E27FC236}">
                <a16:creationId xmlns:a16="http://schemas.microsoft.com/office/drawing/2014/main" id="{6D94944F-DF5A-3B76-5D40-B0CE7F1DBF9C}"/>
              </a:ext>
            </a:extLst>
          </p:cNvPr>
          <p:cNvSpPr txBox="1">
            <a:spLocks/>
          </p:cNvSpPr>
          <p:nvPr/>
        </p:nvSpPr>
        <p:spPr>
          <a:xfrm>
            <a:off x="838200" y="4119789"/>
            <a:ext cx="11045024" cy="20741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已经掌握基本</a:t>
            </a:r>
            <a:r>
              <a:rPr lang="en-US" altLang="zh-CN" dirty="0"/>
              <a:t>Latex</a:t>
            </a:r>
            <a:r>
              <a:rPr lang="zh-CN" altLang="en-US" dirty="0"/>
              <a:t>，</a:t>
            </a:r>
            <a:r>
              <a:rPr lang="en-US" altLang="zh-CN" dirty="0" err="1"/>
              <a:t>SymPY</a:t>
            </a:r>
            <a:r>
              <a:rPr lang="zh-CN" altLang="en-US" dirty="0"/>
              <a:t>等工具使用，</a:t>
            </a:r>
            <a:r>
              <a:rPr lang="en-US" altLang="zh-CN" dirty="0"/>
              <a:t>Python</a:t>
            </a:r>
            <a:r>
              <a:rPr lang="zh-CN" altLang="en-US" dirty="0"/>
              <a:t>程序编写能力。</a:t>
            </a:r>
            <a:endParaRPr lang="en-US" altLang="zh-CN" dirty="0"/>
          </a:p>
          <a:p>
            <a:pPr marL="0" indent="0">
              <a:buFont typeface="Arial" panose="020B0604020202020204" pitchFamily="34" charset="0"/>
              <a:buNone/>
            </a:pPr>
            <a:r>
              <a:rPr lang="zh-CN" altLang="en-US" dirty="0"/>
              <a:t>能够使用</a:t>
            </a:r>
            <a:r>
              <a:rPr lang="en-US" altLang="zh-CN" dirty="0"/>
              <a:t>git</a:t>
            </a:r>
            <a:r>
              <a:rPr lang="zh-CN" altLang="en-US" dirty="0"/>
              <a:t>等生产力工具加快进程。</a:t>
            </a:r>
            <a:endParaRPr lang="en-US" altLang="zh-CN" dirty="0"/>
          </a:p>
          <a:p>
            <a:pPr marL="0" indent="0">
              <a:buFont typeface="Arial" panose="020B0604020202020204" pitchFamily="34" charset="0"/>
              <a:buNone/>
            </a:pPr>
            <a:r>
              <a:rPr lang="zh-CN" altLang="en-US" dirty="0"/>
              <a:t>可以通过上网查阅资料，询问老师等方法获取相关缺失知识。</a:t>
            </a:r>
            <a:endParaRPr lang="en-US" altLang="zh-CN" dirty="0"/>
          </a:p>
          <a:p>
            <a:pPr marL="0" indent="0">
              <a:buFont typeface="Arial" panose="020B0604020202020204" pitchFamily="34" charset="0"/>
              <a:buNone/>
            </a:pPr>
            <a:r>
              <a:rPr lang="zh-CN" altLang="en-US" dirty="0"/>
              <a:t>能够通过个人和学校获取相关研究设备，数据与材料支持。</a:t>
            </a:r>
            <a:endParaRPr lang="en-US" altLang="zh-CN" dirty="0"/>
          </a:p>
        </p:txBody>
      </p:sp>
    </p:spTree>
    <p:extLst>
      <p:ext uri="{BB962C8B-B14F-4D97-AF65-F5344CB8AC3E}">
        <p14:creationId xmlns:p14="http://schemas.microsoft.com/office/powerpoint/2010/main" val="130347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3856F-6526-7E25-79FB-72611B19C83C}"/>
              </a:ext>
            </a:extLst>
          </p:cNvPr>
          <p:cNvSpPr>
            <a:spLocks noGrp="1"/>
          </p:cNvSpPr>
          <p:nvPr>
            <p:ph type="title"/>
          </p:nvPr>
        </p:nvSpPr>
        <p:spPr>
          <a:xfrm>
            <a:off x="838200" y="365126"/>
            <a:ext cx="10515600" cy="734331"/>
          </a:xfrm>
        </p:spPr>
        <p:txBody>
          <a:bodyPr/>
          <a:lstStyle/>
          <a:p>
            <a:r>
              <a:rPr lang="zh-CN" altLang="en-US" dirty="0"/>
              <a:t>例：</a:t>
            </a:r>
          </a:p>
        </p:txBody>
      </p:sp>
      <p:sp>
        <p:nvSpPr>
          <p:cNvPr id="3" name="内容占位符 2">
            <a:extLst>
              <a:ext uri="{FF2B5EF4-FFF2-40B4-BE49-F238E27FC236}">
                <a16:creationId xmlns:a16="http://schemas.microsoft.com/office/drawing/2014/main" id="{33C47F74-859F-1542-2C40-85EC689E1318}"/>
              </a:ext>
            </a:extLst>
          </p:cNvPr>
          <p:cNvSpPr>
            <a:spLocks noGrp="1"/>
          </p:cNvSpPr>
          <p:nvPr>
            <p:ph idx="1"/>
          </p:nvPr>
        </p:nvSpPr>
        <p:spPr>
          <a:xfrm>
            <a:off x="838200" y="1099457"/>
            <a:ext cx="10515600" cy="2329543"/>
          </a:xfrm>
        </p:spPr>
        <p:txBody>
          <a:bodyPr/>
          <a:lstStyle/>
          <a:p>
            <a:pPr marL="0" indent="0">
              <a:buNone/>
            </a:pPr>
            <a:r>
              <a:rPr lang="zh-CN" altLang="en-US" dirty="0"/>
              <a:t>测试图像</a:t>
            </a:r>
          </a:p>
        </p:txBody>
      </p:sp>
      <p:pic>
        <p:nvPicPr>
          <p:cNvPr id="7" name="图片 6" descr="图形用户界面, 应用程序&#10;&#10;描述已自动生成">
            <a:extLst>
              <a:ext uri="{FF2B5EF4-FFF2-40B4-BE49-F238E27FC236}">
                <a16:creationId xmlns:a16="http://schemas.microsoft.com/office/drawing/2014/main" id="{D78BD1D3-765B-D5B9-73CF-E3DDD7EE4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264" y="732291"/>
            <a:ext cx="6416040" cy="1444752"/>
          </a:xfrm>
          <a:prstGeom prst="rect">
            <a:avLst/>
          </a:prstGeom>
        </p:spPr>
      </p:pic>
      <p:sp>
        <p:nvSpPr>
          <p:cNvPr id="8" name="文本框 7">
            <a:extLst>
              <a:ext uri="{FF2B5EF4-FFF2-40B4-BE49-F238E27FC236}">
                <a16:creationId xmlns:a16="http://schemas.microsoft.com/office/drawing/2014/main" id="{0F7A14B8-B65A-7C68-0F73-EC1B56006F67}"/>
              </a:ext>
            </a:extLst>
          </p:cNvPr>
          <p:cNvSpPr txBox="1"/>
          <p:nvPr/>
        </p:nvSpPr>
        <p:spPr>
          <a:xfrm>
            <a:off x="838200" y="1822447"/>
            <a:ext cx="10551286" cy="892552"/>
          </a:xfrm>
          <a:prstGeom prst="rect">
            <a:avLst/>
          </a:prstGeom>
          <a:noFill/>
        </p:spPr>
        <p:txBody>
          <a:bodyPr wrap="none" rtlCol="0">
            <a:spAutoFit/>
          </a:bodyPr>
          <a:lstStyle/>
          <a:p>
            <a:r>
              <a:rPr lang="zh-CN" altLang="en-US" sz="2800" dirty="0"/>
              <a:t>转换预期结果：</a:t>
            </a:r>
            <a:r>
              <a:rPr lang="zh-CN" altLang="en-US" sz="2400" dirty="0"/>
              <a:t>已知数列</a:t>
            </a:r>
            <a:r>
              <a:rPr lang="en-US" altLang="zh-CN" sz="2400" dirty="0"/>
              <a:t>${</a:t>
            </a:r>
            <a:r>
              <a:rPr lang="en-US" altLang="zh-CN" sz="2400" dirty="0" err="1"/>
              <a:t>a_n</a:t>
            </a:r>
            <a:r>
              <a:rPr lang="en-US" altLang="zh-CN" sz="2400" dirty="0"/>
              <a:t>}$</a:t>
            </a:r>
            <a:r>
              <a:rPr lang="zh-CN" altLang="en-US" sz="2400" dirty="0"/>
              <a:t>满足</a:t>
            </a:r>
            <a:r>
              <a:rPr lang="en-US" altLang="zh-CN" sz="2400" dirty="0"/>
              <a:t>${a_1 = 15}$</a:t>
            </a:r>
            <a:r>
              <a:rPr lang="zh-CN" altLang="en-US" sz="2400" dirty="0"/>
              <a:t>且</a:t>
            </a:r>
            <a:r>
              <a:rPr lang="en-US" altLang="zh-CN" sz="2400" dirty="0"/>
              <a:t>$3a_{n+1} = 3a_n-2$</a:t>
            </a:r>
            <a:r>
              <a:rPr lang="zh-CN" altLang="en-US" sz="2400" dirty="0"/>
              <a:t>。</a:t>
            </a:r>
            <a:endParaRPr lang="en-US" altLang="zh-CN" sz="2400" dirty="0"/>
          </a:p>
          <a:p>
            <a:r>
              <a:rPr lang="zh-CN" altLang="en-US" sz="2400" dirty="0"/>
              <a:t>若</a:t>
            </a:r>
            <a:r>
              <a:rPr lang="en-US" altLang="zh-CN" sz="2400" dirty="0"/>
              <a:t>$</a:t>
            </a:r>
            <a:r>
              <a:rPr lang="en-US" altLang="zh-CN" sz="2400" dirty="0" err="1"/>
              <a:t>a_k</a:t>
            </a:r>
            <a:r>
              <a:rPr lang="en-US" altLang="zh-CN" sz="2400" dirty="0"/>
              <a:t>\</a:t>
            </a:r>
            <a:r>
              <a:rPr lang="en-US" altLang="zh-CN" sz="2400" dirty="0" err="1"/>
              <a:t>cdot</a:t>
            </a:r>
            <a:r>
              <a:rPr lang="en-US" altLang="zh-CN" sz="2400" dirty="0"/>
              <a:t> a_{k+1} &lt; 0$</a:t>
            </a:r>
            <a:r>
              <a:rPr lang="zh-CN" altLang="en-US" sz="2400" dirty="0"/>
              <a:t>，则正整数</a:t>
            </a:r>
            <a:r>
              <a:rPr lang="en-US" altLang="zh-CN" sz="2400" dirty="0"/>
              <a:t>$k$</a:t>
            </a:r>
            <a:r>
              <a:rPr lang="zh-CN" altLang="en-US" sz="2400" dirty="0"/>
              <a:t>的值为</a:t>
            </a:r>
          </a:p>
        </p:txBody>
      </p:sp>
      <p:sp>
        <p:nvSpPr>
          <p:cNvPr id="9" name="文本框 8">
            <a:extLst>
              <a:ext uri="{FF2B5EF4-FFF2-40B4-BE49-F238E27FC236}">
                <a16:creationId xmlns:a16="http://schemas.microsoft.com/office/drawing/2014/main" id="{03846702-7D81-F8AE-28E0-B9015B4B4688}"/>
              </a:ext>
            </a:extLst>
          </p:cNvPr>
          <p:cNvSpPr txBox="1"/>
          <p:nvPr/>
        </p:nvSpPr>
        <p:spPr>
          <a:xfrm>
            <a:off x="802514" y="2714999"/>
            <a:ext cx="10281557" cy="1815882"/>
          </a:xfrm>
          <a:prstGeom prst="rect">
            <a:avLst/>
          </a:prstGeom>
          <a:noFill/>
        </p:spPr>
        <p:txBody>
          <a:bodyPr wrap="square" rtlCol="0">
            <a:spAutoFit/>
          </a:bodyPr>
          <a:lstStyle/>
          <a:p>
            <a:r>
              <a:rPr lang="zh-CN" altLang="en-US" sz="2800" dirty="0"/>
              <a:t>使用工具：</a:t>
            </a:r>
            <a:endParaRPr lang="en-US" altLang="zh-CN" sz="2800" dirty="0"/>
          </a:p>
          <a:p>
            <a:r>
              <a:rPr lang="en-US" altLang="zh-CN" sz="2800" dirty="0"/>
              <a:t>	Pix2tex </a:t>
            </a:r>
            <a:r>
              <a:rPr lang="zh-CN" altLang="en-US" sz="2800" dirty="0"/>
              <a:t>： 支持数学公式图像转化为</a:t>
            </a:r>
            <a:r>
              <a:rPr lang="en-US" altLang="zh-CN" sz="2800" dirty="0" err="1"/>
              <a:t>LaTex</a:t>
            </a:r>
            <a:r>
              <a:rPr lang="zh-CN" altLang="en-US" sz="2800" dirty="0"/>
              <a:t>格式文本</a:t>
            </a:r>
            <a:endParaRPr lang="en-US" altLang="zh-CN" sz="2800" dirty="0"/>
          </a:p>
          <a:p>
            <a:r>
              <a:rPr lang="en-US" altLang="zh-CN" sz="2800" dirty="0"/>
              <a:t>	</a:t>
            </a:r>
            <a:r>
              <a:rPr lang="en-US" altLang="zh-CN" sz="2800" dirty="0" err="1"/>
              <a:t>opencv</a:t>
            </a:r>
            <a:r>
              <a:rPr lang="zh-CN" altLang="en-US" sz="2800" dirty="0"/>
              <a:t>：通用图像处理</a:t>
            </a:r>
            <a:endParaRPr lang="en-US" altLang="zh-CN" sz="2800" dirty="0"/>
          </a:p>
          <a:p>
            <a:r>
              <a:rPr lang="en-US" altLang="zh-CN" sz="2800" dirty="0"/>
              <a:t>	tesseract</a:t>
            </a:r>
            <a:r>
              <a:rPr lang="zh-CN" altLang="en-US" sz="2800" dirty="0"/>
              <a:t>：文本识别</a:t>
            </a:r>
          </a:p>
        </p:txBody>
      </p:sp>
      <p:sp>
        <p:nvSpPr>
          <p:cNvPr id="10" name="文本框 9">
            <a:extLst>
              <a:ext uri="{FF2B5EF4-FFF2-40B4-BE49-F238E27FC236}">
                <a16:creationId xmlns:a16="http://schemas.microsoft.com/office/drawing/2014/main" id="{6683B16F-F155-2C4A-C925-440EB494CE03}"/>
              </a:ext>
            </a:extLst>
          </p:cNvPr>
          <p:cNvSpPr txBox="1"/>
          <p:nvPr/>
        </p:nvSpPr>
        <p:spPr>
          <a:xfrm>
            <a:off x="802515" y="4478485"/>
            <a:ext cx="10450286" cy="523220"/>
          </a:xfrm>
          <a:prstGeom prst="rect">
            <a:avLst/>
          </a:prstGeom>
          <a:noFill/>
        </p:spPr>
        <p:txBody>
          <a:bodyPr wrap="square" rtlCol="0">
            <a:spAutoFit/>
          </a:bodyPr>
          <a:lstStyle/>
          <a:p>
            <a:r>
              <a:rPr lang="zh-CN" altLang="en-US" sz="2800" dirty="0"/>
              <a:t>标注预期结果：待定系数，通项公式</a:t>
            </a:r>
            <a:r>
              <a:rPr lang="en-US" altLang="zh-CN" sz="2800" dirty="0"/>
              <a:t>……</a:t>
            </a:r>
            <a:endParaRPr lang="zh-CN" altLang="en-US" sz="2800" dirty="0"/>
          </a:p>
        </p:txBody>
      </p:sp>
      <p:sp>
        <p:nvSpPr>
          <p:cNvPr id="11" name="文本框 10">
            <a:extLst>
              <a:ext uri="{FF2B5EF4-FFF2-40B4-BE49-F238E27FC236}">
                <a16:creationId xmlns:a16="http://schemas.microsoft.com/office/drawing/2014/main" id="{9A576986-B816-CB58-475C-BDA3EC5A8468}"/>
              </a:ext>
            </a:extLst>
          </p:cNvPr>
          <p:cNvSpPr txBox="1"/>
          <p:nvPr/>
        </p:nvSpPr>
        <p:spPr>
          <a:xfrm>
            <a:off x="838200" y="5068837"/>
            <a:ext cx="10281557" cy="1384995"/>
          </a:xfrm>
          <a:prstGeom prst="rect">
            <a:avLst/>
          </a:prstGeom>
          <a:noFill/>
        </p:spPr>
        <p:txBody>
          <a:bodyPr wrap="square" rtlCol="0">
            <a:spAutoFit/>
          </a:bodyPr>
          <a:lstStyle/>
          <a:p>
            <a:r>
              <a:rPr lang="zh-CN" altLang="en-US" sz="2800" dirty="0"/>
              <a:t>使用工具</a:t>
            </a:r>
            <a:r>
              <a:rPr lang="en-US" altLang="zh-CN" sz="2800" dirty="0"/>
              <a:t>(</a:t>
            </a:r>
            <a:r>
              <a:rPr lang="zh-CN" altLang="en-US" sz="2800" dirty="0"/>
              <a:t>模型</a:t>
            </a:r>
            <a:r>
              <a:rPr lang="en-US" altLang="zh-CN" sz="2800" dirty="0"/>
              <a:t>)</a:t>
            </a:r>
            <a:r>
              <a:rPr lang="zh-CN" altLang="en-US" sz="2800" dirty="0"/>
              <a:t>：</a:t>
            </a:r>
            <a:r>
              <a:rPr lang="en-US" altLang="zh-CN" sz="2800" dirty="0"/>
              <a:t>BERT ……</a:t>
            </a:r>
          </a:p>
          <a:p>
            <a:r>
              <a:rPr lang="en-US" altLang="zh-CN" sz="2800" dirty="0"/>
              <a:t>	</a:t>
            </a:r>
            <a:r>
              <a:rPr lang="zh-CN" altLang="en-US" sz="2800" dirty="0"/>
              <a:t>自然语言处理类</a:t>
            </a:r>
            <a:endParaRPr lang="en-US" altLang="zh-CN" sz="2800" dirty="0"/>
          </a:p>
          <a:p>
            <a:r>
              <a:rPr lang="en-US" altLang="zh-CN" sz="2800" dirty="0"/>
              <a:t>	Transformers</a:t>
            </a:r>
            <a:r>
              <a:rPr lang="zh-CN" altLang="en-US" sz="2800" dirty="0"/>
              <a:t>等注意力机制模型</a:t>
            </a:r>
          </a:p>
        </p:txBody>
      </p:sp>
    </p:spTree>
    <p:extLst>
      <p:ext uri="{BB962C8B-B14F-4D97-AF65-F5344CB8AC3E}">
        <p14:creationId xmlns:p14="http://schemas.microsoft.com/office/powerpoint/2010/main" val="33685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963D5-D7C7-E21E-7BE8-DF040CB67020}"/>
              </a:ext>
            </a:extLst>
          </p:cNvPr>
          <p:cNvSpPr>
            <a:spLocks noGrp="1"/>
          </p:cNvSpPr>
          <p:nvPr>
            <p:ph type="title"/>
          </p:nvPr>
        </p:nvSpPr>
        <p:spPr>
          <a:xfrm>
            <a:off x="838200" y="365126"/>
            <a:ext cx="10515600" cy="783318"/>
          </a:xfrm>
        </p:spPr>
        <p:txBody>
          <a:bodyPr/>
          <a:lstStyle/>
          <a:p>
            <a:r>
              <a:rPr lang="zh-CN" altLang="en-US" dirty="0"/>
              <a:t>研究计划</a:t>
            </a:r>
          </a:p>
        </p:txBody>
      </p:sp>
      <p:sp>
        <p:nvSpPr>
          <p:cNvPr id="6" name="内容占位符 5">
            <a:extLst>
              <a:ext uri="{FF2B5EF4-FFF2-40B4-BE49-F238E27FC236}">
                <a16:creationId xmlns:a16="http://schemas.microsoft.com/office/drawing/2014/main" id="{AB08107D-EB39-1CAE-6F31-93D96B643716}"/>
              </a:ext>
            </a:extLst>
          </p:cNvPr>
          <p:cNvSpPr>
            <a:spLocks noGrp="1"/>
          </p:cNvSpPr>
          <p:nvPr>
            <p:ph idx="1"/>
          </p:nvPr>
        </p:nvSpPr>
        <p:spPr>
          <a:xfrm>
            <a:off x="2117270" y="5116965"/>
            <a:ext cx="10074730" cy="2751818"/>
          </a:xfrm>
        </p:spPr>
        <p:txBody>
          <a:bodyPr/>
          <a:lstStyle/>
          <a:p>
            <a:pPr marL="0" indent="0">
              <a:buNone/>
            </a:pPr>
            <a:r>
              <a:rPr lang="zh-CN" altLang="en-US" dirty="0"/>
              <a:t>采用采访调查的方式对程序进行测试</a:t>
            </a:r>
          </a:p>
        </p:txBody>
      </p:sp>
      <p:sp>
        <p:nvSpPr>
          <p:cNvPr id="4" name="文本框 3">
            <a:extLst>
              <a:ext uri="{FF2B5EF4-FFF2-40B4-BE49-F238E27FC236}">
                <a16:creationId xmlns:a16="http://schemas.microsoft.com/office/drawing/2014/main" id="{7BAE3413-B84C-1F63-F151-19DED64B4F3B}"/>
              </a:ext>
            </a:extLst>
          </p:cNvPr>
          <p:cNvSpPr txBox="1"/>
          <p:nvPr/>
        </p:nvSpPr>
        <p:spPr>
          <a:xfrm>
            <a:off x="1279070" y="1148444"/>
            <a:ext cx="7157357" cy="523220"/>
          </a:xfrm>
          <a:prstGeom prst="rect">
            <a:avLst/>
          </a:prstGeom>
          <a:noFill/>
        </p:spPr>
        <p:txBody>
          <a:bodyPr wrap="square" rtlCol="0">
            <a:spAutoFit/>
          </a:bodyPr>
          <a:lstStyle/>
          <a:p>
            <a:r>
              <a:rPr lang="zh-CN" altLang="en-US" sz="2800" dirty="0"/>
              <a:t>阶段目标 </a:t>
            </a:r>
            <a:r>
              <a:rPr lang="en-US" altLang="zh-CN" sz="2800" dirty="0"/>
              <a:t>– </a:t>
            </a:r>
            <a:r>
              <a:rPr lang="zh-CN" altLang="en-US" sz="2800" dirty="0"/>
              <a:t>预期完成时间</a:t>
            </a:r>
            <a:r>
              <a:rPr lang="en-US" altLang="zh-CN" sz="2800" dirty="0"/>
              <a:t>(</a:t>
            </a:r>
            <a:r>
              <a:rPr lang="zh-CN" altLang="en-US" sz="2800" dirty="0"/>
              <a:t>月份</a:t>
            </a:r>
            <a:r>
              <a:rPr lang="en-US" altLang="zh-CN" sz="2800" dirty="0"/>
              <a:t>)</a:t>
            </a:r>
            <a:r>
              <a:rPr lang="zh-CN" altLang="en-US" sz="2800" dirty="0"/>
              <a:t>：</a:t>
            </a:r>
          </a:p>
        </p:txBody>
      </p:sp>
      <p:sp>
        <p:nvSpPr>
          <p:cNvPr id="8" name="文本框 7">
            <a:extLst>
              <a:ext uri="{FF2B5EF4-FFF2-40B4-BE49-F238E27FC236}">
                <a16:creationId xmlns:a16="http://schemas.microsoft.com/office/drawing/2014/main" id="{95D2190A-4073-2856-17F2-83147ABCCBB5}"/>
              </a:ext>
            </a:extLst>
          </p:cNvPr>
          <p:cNvSpPr txBox="1"/>
          <p:nvPr/>
        </p:nvSpPr>
        <p:spPr>
          <a:xfrm>
            <a:off x="1279070" y="4469794"/>
            <a:ext cx="7157357" cy="523220"/>
          </a:xfrm>
          <a:prstGeom prst="rect">
            <a:avLst/>
          </a:prstGeom>
          <a:noFill/>
        </p:spPr>
        <p:txBody>
          <a:bodyPr wrap="square" rtlCol="0">
            <a:spAutoFit/>
          </a:bodyPr>
          <a:lstStyle/>
          <a:p>
            <a:r>
              <a:rPr lang="zh-CN" altLang="en-US" sz="2800" dirty="0"/>
              <a:t>研究手段：</a:t>
            </a:r>
          </a:p>
        </p:txBody>
      </p:sp>
      <p:sp>
        <p:nvSpPr>
          <p:cNvPr id="9" name="内容占位符 5">
            <a:extLst>
              <a:ext uri="{FF2B5EF4-FFF2-40B4-BE49-F238E27FC236}">
                <a16:creationId xmlns:a16="http://schemas.microsoft.com/office/drawing/2014/main" id="{6ADE51BE-C07B-DE2F-2B4B-B085AEFB1341}"/>
              </a:ext>
            </a:extLst>
          </p:cNvPr>
          <p:cNvSpPr txBox="1">
            <a:spLocks/>
          </p:cNvSpPr>
          <p:nvPr/>
        </p:nvSpPr>
        <p:spPr>
          <a:xfrm>
            <a:off x="2024741" y="1870376"/>
            <a:ext cx="10074730" cy="275181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数据收集标注完成 </a:t>
            </a:r>
            <a:r>
              <a:rPr lang="en-US" altLang="zh-CN" dirty="0"/>
              <a:t>- 9</a:t>
            </a:r>
          </a:p>
          <a:p>
            <a:pPr marL="0" indent="0">
              <a:buFont typeface="Arial" panose="020B0604020202020204" pitchFamily="34" charset="0"/>
              <a:buNone/>
            </a:pPr>
            <a:r>
              <a:rPr lang="zh-CN" altLang="en-US" dirty="0"/>
              <a:t>题目</a:t>
            </a:r>
            <a:r>
              <a:rPr lang="en-US" altLang="zh-CN" dirty="0"/>
              <a:t>-</a:t>
            </a:r>
            <a:r>
              <a:rPr lang="zh-CN" altLang="en-US" dirty="0"/>
              <a:t>公式转换模型完成 </a:t>
            </a:r>
            <a:r>
              <a:rPr lang="en-US" altLang="zh-CN" dirty="0"/>
              <a:t>- 9</a:t>
            </a:r>
          </a:p>
          <a:p>
            <a:pPr marL="0" indent="0">
              <a:buFont typeface="Arial" panose="020B0604020202020204" pitchFamily="34" charset="0"/>
              <a:buNone/>
            </a:pPr>
            <a:r>
              <a:rPr lang="zh-CN" altLang="en-US" dirty="0"/>
              <a:t>完成模型选择，可行性分析 </a:t>
            </a:r>
            <a:r>
              <a:rPr lang="en-US" altLang="zh-CN" dirty="0"/>
              <a:t>- 10</a:t>
            </a:r>
          </a:p>
          <a:p>
            <a:pPr marL="0" indent="0">
              <a:buFont typeface="Arial" panose="020B0604020202020204" pitchFamily="34" charset="0"/>
              <a:buNone/>
            </a:pPr>
            <a:r>
              <a:rPr lang="zh-CN" altLang="en-US" dirty="0"/>
              <a:t>程序编写，模型训练完成 </a:t>
            </a:r>
            <a:r>
              <a:rPr lang="en-US" altLang="zh-CN" dirty="0"/>
              <a:t>- 10 </a:t>
            </a:r>
          </a:p>
          <a:p>
            <a:pPr marL="0" indent="0">
              <a:buFont typeface="Arial" panose="020B0604020202020204" pitchFamily="34" charset="0"/>
              <a:buNone/>
            </a:pPr>
            <a:r>
              <a:rPr lang="zh-CN" altLang="en-US" dirty="0"/>
              <a:t>程序主体编写 </a:t>
            </a:r>
            <a:r>
              <a:rPr lang="en-US" altLang="zh-CN" dirty="0"/>
              <a:t>- 11</a:t>
            </a:r>
          </a:p>
          <a:p>
            <a:pPr marL="0" indent="0">
              <a:buFont typeface="Arial" panose="020B0604020202020204" pitchFamily="34" charset="0"/>
              <a:buNone/>
            </a:pPr>
            <a:r>
              <a:rPr lang="zh-CN" altLang="en-US" dirty="0"/>
              <a:t>程序主体测试 </a:t>
            </a:r>
            <a:r>
              <a:rPr lang="en-US" altLang="zh-CN" dirty="0"/>
              <a:t>- 11</a:t>
            </a:r>
            <a:endParaRPr lang="zh-CN" altLang="en-US" dirty="0"/>
          </a:p>
        </p:txBody>
      </p:sp>
    </p:spTree>
    <p:extLst>
      <p:ext uri="{BB962C8B-B14F-4D97-AF65-F5344CB8AC3E}">
        <p14:creationId xmlns:p14="http://schemas.microsoft.com/office/powerpoint/2010/main" val="73307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AA152-6B45-104B-CB01-1BAEA92D6660}"/>
              </a:ext>
            </a:extLst>
          </p:cNvPr>
          <p:cNvSpPr>
            <a:spLocks noGrp="1"/>
          </p:cNvSpPr>
          <p:nvPr>
            <p:ph type="title"/>
          </p:nvPr>
        </p:nvSpPr>
        <p:spPr>
          <a:xfrm>
            <a:off x="838200" y="365126"/>
            <a:ext cx="10515600" cy="848632"/>
          </a:xfrm>
        </p:spPr>
        <p:txBody>
          <a:bodyPr/>
          <a:lstStyle/>
          <a:p>
            <a:r>
              <a:rPr lang="zh-CN" altLang="en-US" dirty="0"/>
              <a:t>主要研究步骤</a:t>
            </a:r>
          </a:p>
        </p:txBody>
      </p:sp>
      <p:sp>
        <p:nvSpPr>
          <p:cNvPr id="4" name="内容占位符 2">
            <a:extLst>
              <a:ext uri="{FF2B5EF4-FFF2-40B4-BE49-F238E27FC236}">
                <a16:creationId xmlns:a16="http://schemas.microsoft.com/office/drawing/2014/main" id="{4DB10BE4-D823-04C3-F8ED-137A66321E6A}"/>
              </a:ext>
            </a:extLst>
          </p:cNvPr>
          <p:cNvSpPr txBox="1">
            <a:spLocks/>
          </p:cNvSpPr>
          <p:nvPr/>
        </p:nvSpPr>
        <p:spPr>
          <a:xfrm>
            <a:off x="838200" y="1382486"/>
            <a:ext cx="10515600" cy="49911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a:t>
            </a:r>
            <a:r>
              <a:rPr lang="zh-CN" altLang="en-US" dirty="0"/>
              <a:t>收集相关资料，数据标注</a:t>
            </a:r>
            <a:endParaRPr lang="en-US" altLang="zh-CN" dirty="0"/>
          </a:p>
          <a:p>
            <a:pPr marL="0" indent="0">
              <a:buFont typeface="Arial" panose="020B0604020202020204" pitchFamily="34" charset="0"/>
              <a:buNone/>
            </a:pPr>
            <a:r>
              <a:rPr lang="en-US" altLang="zh-CN" dirty="0"/>
              <a:t>2.</a:t>
            </a:r>
            <a:r>
              <a:rPr lang="zh-CN" altLang="en-US" dirty="0"/>
              <a:t>通过资料构建小型模型，进行可行性分析</a:t>
            </a:r>
            <a:endParaRPr lang="en-US" altLang="zh-CN" dirty="0"/>
          </a:p>
          <a:p>
            <a:pPr marL="0" indent="0">
              <a:buFont typeface="Arial" panose="020B0604020202020204" pitchFamily="34" charset="0"/>
              <a:buNone/>
            </a:pPr>
            <a:r>
              <a:rPr lang="en-US" altLang="zh-CN" dirty="0"/>
              <a:t>	</a:t>
            </a:r>
            <a:r>
              <a:rPr lang="zh-CN" altLang="en-US" dirty="0"/>
              <a:t>进行图片</a:t>
            </a:r>
            <a:r>
              <a:rPr lang="en-US" altLang="zh-CN" dirty="0"/>
              <a:t>-</a:t>
            </a:r>
            <a:r>
              <a:rPr lang="zh-CN" altLang="en-US" dirty="0"/>
              <a:t>文本转换，少标签标注测试</a:t>
            </a:r>
            <a:endParaRPr lang="en-US" altLang="zh-CN" dirty="0"/>
          </a:p>
          <a:p>
            <a:pPr marL="0" indent="0">
              <a:buFont typeface="Arial" panose="020B0604020202020204" pitchFamily="34" charset="0"/>
              <a:buNone/>
            </a:pPr>
            <a:r>
              <a:rPr lang="en-US" altLang="zh-CN" dirty="0"/>
              <a:t>3.</a:t>
            </a:r>
            <a:r>
              <a:rPr lang="zh-CN" altLang="en-US" dirty="0"/>
              <a:t>完善程序主题，进行模型训练</a:t>
            </a:r>
            <a:endParaRPr lang="en-US" altLang="zh-CN" dirty="0"/>
          </a:p>
          <a:p>
            <a:pPr marL="0" indent="0">
              <a:buFont typeface="Arial" panose="020B0604020202020204" pitchFamily="34" charset="0"/>
              <a:buNone/>
            </a:pPr>
            <a:r>
              <a:rPr lang="en-US" altLang="zh-CN" dirty="0"/>
              <a:t>	</a:t>
            </a:r>
            <a:r>
              <a:rPr lang="zh-CN" altLang="en-US" dirty="0"/>
              <a:t>完成标注模型，主要用户界面编写</a:t>
            </a:r>
            <a:endParaRPr lang="en-US" altLang="zh-CN" dirty="0"/>
          </a:p>
          <a:p>
            <a:pPr marL="0" indent="0">
              <a:buFont typeface="Arial" panose="020B0604020202020204" pitchFamily="34" charset="0"/>
              <a:buNone/>
            </a:pPr>
            <a:r>
              <a:rPr lang="en-US" altLang="zh-CN" dirty="0"/>
              <a:t>4.</a:t>
            </a:r>
            <a:r>
              <a:rPr lang="zh-CN" altLang="en-US" dirty="0"/>
              <a:t>根据结果对程序进行改进</a:t>
            </a:r>
            <a:endParaRPr lang="en-US" altLang="zh-CN" dirty="0"/>
          </a:p>
          <a:p>
            <a:pPr marL="0" indent="0">
              <a:buFont typeface="Arial" panose="020B0604020202020204" pitchFamily="34" charset="0"/>
              <a:buNone/>
            </a:pPr>
            <a:r>
              <a:rPr lang="en-US" altLang="zh-CN" dirty="0"/>
              <a:t>5.</a:t>
            </a:r>
            <a:r>
              <a:rPr lang="zh-CN" altLang="en-US" dirty="0"/>
              <a:t>进行试用，使用问卷与直接交流的方式收集试用反馈</a:t>
            </a:r>
            <a:endParaRPr lang="en-US" altLang="zh-CN" dirty="0"/>
          </a:p>
          <a:p>
            <a:pPr marL="0" indent="0">
              <a:buFont typeface="Arial" panose="020B0604020202020204" pitchFamily="34" charset="0"/>
              <a:buNone/>
            </a:pPr>
            <a:r>
              <a:rPr lang="en-US" altLang="zh-CN" dirty="0"/>
              <a:t>	</a:t>
            </a:r>
            <a:r>
              <a:rPr lang="zh-CN" altLang="en-US" dirty="0"/>
              <a:t>以不同学习情况同学为测试对象主体</a:t>
            </a:r>
            <a:endParaRPr lang="en-US" altLang="zh-CN" dirty="0"/>
          </a:p>
          <a:p>
            <a:pPr marL="0" indent="0">
              <a:buFont typeface="Arial" panose="020B0604020202020204" pitchFamily="34" charset="0"/>
              <a:buNone/>
            </a:pPr>
            <a:r>
              <a:rPr lang="en-US" altLang="zh-CN" dirty="0"/>
              <a:t>6.</a:t>
            </a:r>
            <a:r>
              <a:rPr lang="zh-CN" altLang="en-US" dirty="0"/>
              <a:t>根据反馈修改程序</a:t>
            </a:r>
            <a:endParaRPr lang="en-US" altLang="zh-CN" dirty="0"/>
          </a:p>
          <a:p>
            <a:pPr marL="0" indent="0">
              <a:buFont typeface="Arial" panose="020B0604020202020204" pitchFamily="34" charset="0"/>
              <a:buNone/>
            </a:pPr>
            <a:r>
              <a:rPr lang="en-US" altLang="zh-CN" dirty="0"/>
              <a:t>7.</a:t>
            </a:r>
            <a:r>
              <a:rPr lang="zh-CN" altLang="en-US" dirty="0"/>
              <a:t>完成程序</a:t>
            </a:r>
          </a:p>
        </p:txBody>
      </p:sp>
    </p:spTree>
    <p:extLst>
      <p:ext uri="{BB962C8B-B14F-4D97-AF65-F5344CB8AC3E}">
        <p14:creationId xmlns:p14="http://schemas.microsoft.com/office/powerpoint/2010/main" val="384000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雷达图&#10;&#10;描述已自动生成">
            <a:extLst>
              <a:ext uri="{FF2B5EF4-FFF2-40B4-BE49-F238E27FC236}">
                <a16:creationId xmlns:a16="http://schemas.microsoft.com/office/drawing/2014/main" id="{36B10FFF-9144-AAA0-5197-347BCE064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17485"/>
            <a:ext cx="12192000" cy="5675389"/>
          </a:xfrm>
          <a:prstGeom prst="rect">
            <a:avLst/>
          </a:prstGeom>
        </p:spPr>
      </p:pic>
      <p:sp>
        <p:nvSpPr>
          <p:cNvPr id="2" name="标题 1">
            <a:extLst>
              <a:ext uri="{FF2B5EF4-FFF2-40B4-BE49-F238E27FC236}">
                <a16:creationId xmlns:a16="http://schemas.microsoft.com/office/drawing/2014/main" id="{40BC426E-F5D1-416D-174A-15291CA249CD}"/>
              </a:ext>
            </a:extLst>
          </p:cNvPr>
          <p:cNvSpPr>
            <a:spLocks noGrp="1"/>
          </p:cNvSpPr>
          <p:nvPr>
            <p:ph type="title"/>
          </p:nvPr>
        </p:nvSpPr>
        <p:spPr>
          <a:xfrm>
            <a:off x="838200" y="365126"/>
            <a:ext cx="10515600" cy="756104"/>
          </a:xfrm>
        </p:spPr>
        <p:txBody>
          <a:bodyPr/>
          <a:lstStyle/>
          <a:p>
            <a:r>
              <a:rPr lang="zh-CN" altLang="en-US" dirty="0"/>
              <a:t>最终呈现效果</a:t>
            </a:r>
            <a:r>
              <a:rPr lang="zh-CN" altLang="en-US" sz="2000" dirty="0"/>
              <a:t> </a:t>
            </a:r>
            <a:r>
              <a:rPr lang="zh-CN" altLang="en-US" sz="1800" dirty="0"/>
              <a:t>图源：</a:t>
            </a:r>
            <a:r>
              <a:rPr lang="en-US" altLang="zh-CN" sz="1800" dirty="0"/>
              <a:t>www.acwing.com</a:t>
            </a:r>
            <a:endParaRPr lang="zh-CN" altLang="en-US" dirty="0"/>
          </a:p>
        </p:txBody>
      </p:sp>
      <p:sp>
        <p:nvSpPr>
          <p:cNvPr id="7" name="文本框 6">
            <a:extLst>
              <a:ext uri="{FF2B5EF4-FFF2-40B4-BE49-F238E27FC236}">
                <a16:creationId xmlns:a16="http://schemas.microsoft.com/office/drawing/2014/main" id="{CA4C7CAB-BC43-BC20-8480-3AFA9E784097}"/>
              </a:ext>
            </a:extLst>
          </p:cNvPr>
          <p:cNvSpPr txBox="1"/>
          <p:nvPr/>
        </p:nvSpPr>
        <p:spPr>
          <a:xfrm>
            <a:off x="9508372" y="1121230"/>
            <a:ext cx="2580214" cy="5262979"/>
          </a:xfrm>
          <a:prstGeom prst="rect">
            <a:avLst/>
          </a:prstGeom>
          <a:noFill/>
        </p:spPr>
        <p:txBody>
          <a:bodyPr wrap="square" rtlCol="0">
            <a:spAutoFit/>
          </a:bodyPr>
          <a:lstStyle/>
          <a:p>
            <a:r>
              <a:rPr lang="en-US" altLang="zh-CN" sz="2800" dirty="0"/>
              <a:t>1.</a:t>
            </a:r>
            <a:r>
              <a:rPr lang="zh-CN" altLang="en-US" sz="2800" dirty="0"/>
              <a:t>依据知识点标注的可视化知识图谱。</a:t>
            </a:r>
            <a:endParaRPr lang="en-US" altLang="zh-CN" sz="2800" dirty="0"/>
          </a:p>
          <a:p>
            <a:r>
              <a:rPr lang="en-US" altLang="zh-CN" sz="2800" dirty="0"/>
              <a:t>2.</a:t>
            </a:r>
            <a:r>
              <a:rPr lang="zh-CN" altLang="en-US" sz="2800" dirty="0"/>
              <a:t>根据难度及掌握程度分类标注。</a:t>
            </a:r>
            <a:endParaRPr lang="en-US" altLang="zh-CN" sz="2800" dirty="0"/>
          </a:p>
          <a:p>
            <a:r>
              <a:rPr lang="en-US" altLang="zh-CN" sz="2800" dirty="0"/>
              <a:t>3.</a:t>
            </a:r>
            <a:r>
              <a:rPr lang="zh-CN" altLang="en-US" sz="2800" dirty="0"/>
              <a:t>知识点链接到题目，提供做题计划。</a:t>
            </a:r>
            <a:endParaRPr lang="en-US" altLang="zh-CN" sz="2800" dirty="0"/>
          </a:p>
          <a:p>
            <a:r>
              <a:rPr lang="en-US" altLang="zh-CN" sz="2800" dirty="0"/>
              <a:t>4.</a:t>
            </a:r>
            <a:r>
              <a:rPr lang="zh-CN" altLang="en-US" sz="2800" dirty="0"/>
              <a:t>老师可通过图谱了解学生掌握情况。</a:t>
            </a:r>
          </a:p>
        </p:txBody>
      </p:sp>
    </p:spTree>
    <p:extLst>
      <p:ext uri="{BB962C8B-B14F-4D97-AF65-F5344CB8AC3E}">
        <p14:creationId xmlns:p14="http://schemas.microsoft.com/office/powerpoint/2010/main" val="18864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F0D9E-6D90-55A2-2B4A-E398DA3B2333}"/>
              </a:ext>
            </a:extLst>
          </p:cNvPr>
          <p:cNvSpPr>
            <a:spLocks noGrp="1"/>
          </p:cNvSpPr>
          <p:nvPr>
            <p:ph type="title"/>
          </p:nvPr>
        </p:nvSpPr>
        <p:spPr>
          <a:xfrm>
            <a:off x="838200" y="365125"/>
            <a:ext cx="10515600" cy="663575"/>
          </a:xfrm>
        </p:spPr>
        <p:txBody>
          <a:bodyPr>
            <a:normAutofit fontScale="90000"/>
          </a:bodyPr>
          <a:lstStyle/>
          <a:p>
            <a:r>
              <a:rPr lang="zh-CN" altLang="en-US" dirty="0"/>
              <a:t>预期成果</a:t>
            </a:r>
          </a:p>
        </p:txBody>
      </p:sp>
      <p:sp>
        <p:nvSpPr>
          <p:cNvPr id="3" name="内容占位符 2">
            <a:extLst>
              <a:ext uri="{FF2B5EF4-FFF2-40B4-BE49-F238E27FC236}">
                <a16:creationId xmlns:a16="http://schemas.microsoft.com/office/drawing/2014/main" id="{7A02261A-9E08-5B60-0057-B10A741A00C1}"/>
              </a:ext>
            </a:extLst>
          </p:cNvPr>
          <p:cNvSpPr>
            <a:spLocks noGrp="1"/>
          </p:cNvSpPr>
          <p:nvPr>
            <p:ph idx="1"/>
          </p:nvPr>
        </p:nvSpPr>
        <p:spPr>
          <a:xfrm>
            <a:off x="838200" y="1175657"/>
            <a:ext cx="10515600" cy="1747157"/>
          </a:xfrm>
        </p:spPr>
        <p:txBody>
          <a:bodyPr>
            <a:normAutofit lnSpcReduction="10000"/>
          </a:bodyPr>
          <a:lstStyle/>
          <a:p>
            <a:pPr marL="0" indent="0">
              <a:buNone/>
            </a:pPr>
            <a:r>
              <a:rPr lang="en-US" altLang="zh-CN" dirty="0"/>
              <a:t>1.</a:t>
            </a:r>
            <a:r>
              <a:rPr lang="zh-CN" altLang="en-US" dirty="0"/>
              <a:t>一个能够以较高准确率对数列题目进行知识点分类标注的人工智能模型。</a:t>
            </a:r>
            <a:endParaRPr lang="en-US" altLang="zh-CN" dirty="0"/>
          </a:p>
          <a:p>
            <a:pPr marL="0" indent="0">
              <a:buNone/>
            </a:pPr>
            <a:r>
              <a:rPr lang="en-US" altLang="zh-CN" dirty="0"/>
              <a:t>2.</a:t>
            </a:r>
            <a:r>
              <a:rPr lang="zh-CN" altLang="en-US" dirty="0"/>
              <a:t>一个能够基于知识点标注来为数列题目训练提供指导建议与成果统计的辅助程序。</a:t>
            </a:r>
          </a:p>
        </p:txBody>
      </p:sp>
      <p:sp>
        <p:nvSpPr>
          <p:cNvPr id="4" name="文本框 3">
            <a:extLst>
              <a:ext uri="{FF2B5EF4-FFF2-40B4-BE49-F238E27FC236}">
                <a16:creationId xmlns:a16="http://schemas.microsoft.com/office/drawing/2014/main" id="{42B17358-F143-FEC8-C2AD-C141D268F06D}"/>
              </a:ext>
            </a:extLst>
          </p:cNvPr>
          <p:cNvSpPr txBox="1"/>
          <p:nvPr/>
        </p:nvSpPr>
        <p:spPr>
          <a:xfrm>
            <a:off x="838200" y="2968424"/>
            <a:ext cx="5698671" cy="707886"/>
          </a:xfrm>
          <a:prstGeom prst="rect">
            <a:avLst/>
          </a:prstGeom>
          <a:noFill/>
        </p:spPr>
        <p:txBody>
          <a:bodyPr wrap="square" rtlCol="0">
            <a:spAutoFit/>
          </a:bodyPr>
          <a:lstStyle/>
          <a:p>
            <a:r>
              <a:rPr lang="zh-CN" altLang="en-US" sz="4000" dirty="0">
                <a:latin typeface="+mj-lt"/>
                <a:ea typeface="+mj-ea"/>
                <a:cs typeface="+mj-cs"/>
              </a:rPr>
              <a:t>参考文献</a:t>
            </a:r>
          </a:p>
        </p:txBody>
      </p:sp>
      <p:sp>
        <p:nvSpPr>
          <p:cNvPr id="5" name="内容占位符 2">
            <a:extLst>
              <a:ext uri="{FF2B5EF4-FFF2-40B4-BE49-F238E27FC236}">
                <a16:creationId xmlns:a16="http://schemas.microsoft.com/office/drawing/2014/main" id="{838E0800-D98F-040B-2F76-77BD28E951D3}"/>
              </a:ext>
            </a:extLst>
          </p:cNvPr>
          <p:cNvSpPr txBox="1">
            <a:spLocks/>
          </p:cNvSpPr>
          <p:nvPr/>
        </p:nvSpPr>
        <p:spPr>
          <a:xfrm>
            <a:off x="838200" y="3676310"/>
            <a:ext cx="10515600" cy="243601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dirty="0"/>
              <a:t>[1]</a:t>
            </a:r>
            <a:r>
              <a:rPr lang="zh-CN" altLang="en-US" dirty="0"/>
              <a:t>罗文兵</a:t>
            </a:r>
            <a:r>
              <a:rPr lang="en-US" altLang="zh-CN" dirty="0"/>
              <a:t>,</a:t>
            </a:r>
            <a:r>
              <a:rPr lang="zh-CN" altLang="en-US" dirty="0"/>
              <a:t>罗凯威</a:t>
            </a:r>
            <a:r>
              <a:rPr lang="en-US" altLang="zh-CN" dirty="0"/>
              <a:t>,</a:t>
            </a:r>
            <a:r>
              <a:rPr lang="zh-CN" altLang="en-US" dirty="0"/>
              <a:t>黄琪</a:t>
            </a:r>
            <a:r>
              <a:rPr lang="en-US" altLang="zh-CN" dirty="0"/>
              <a:t>,</a:t>
            </a:r>
            <a:r>
              <a:rPr lang="zh-CN" altLang="en-US" dirty="0"/>
              <a:t>等</a:t>
            </a:r>
            <a:r>
              <a:rPr lang="en-US" altLang="zh-CN" dirty="0"/>
              <a:t>.</a:t>
            </a:r>
            <a:r>
              <a:rPr lang="zh-CN" altLang="en-US" dirty="0"/>
              <a:t>融合学科知识的数学习题知识点自动标注模型</a:t>
            </a:r>
            <a:r>
              <a:rPr lang="en-US" altLang="zh-CN" dirty="0"/>
              <a:t>[J].</a:t>
            </a:r>
            <a:r>
              <a:rPr lang="zh-CN" altLang="en-US" dirty="0"/>
              <a:t>中文信息学报</a:t>
            </a:r>
            <a:r>
              <a:rPr lang="en-US" altLang="zh-CN" dirty="0"/>
              <a:t>,2024,38(04):143-155.</a:t>
            </a:r>
          </a:p>
          <a:p>
            <a:pPr marL="0" indent="0">
              <a:lnSpc>
                <a:spcPct val="100000"/>
              </a:lnSpc>
              <a:buNone/>
            </a:pPr>
            <a:r>
              <a:rPr lang="en-US" altLang="zh-CN" dirty="0"/>
              <a:t>[2]</a:t>
            </a:r>
            <a:r>
              <a:rPr lang="zh-CN" altLang="en-US" dirty="0"/>
              <a:t>孟婉颖</a:t>
            </a:r>
            <a:r>
              <a:rPr lang="en-US" altLang="zh-CN" dirty="0"/>
              <a:t>.</a:t>
            </a:r>
            <a:r>
              <a:rPr lang="zh-CN" altLang="en-US" dirty="0"/>
              <a:t>基于</a:t>
            </a:r>
            <a:r>
              <a:rPr lang="en-US" altLang="zh-CN" dirty="0"/>
              <a:t>CRF</a:t>
            </a:r>
            <a:r>
              <a:rPr lang="zh-CN" altLang="en-US" dirty="0"/>
              <a:t>和深度学习的数学试题知识点自动标注算法研究</a:t>
            </a:r>
            <a:r>
              <a:rPr lang="en-US" altLang="zh-CN" dirty="0"/>
              <a:t>[D].</a:t>
            </a:r>
            <a:r>
              <a:rPr lang="zh-CN" altLang="en-US" dirty="0"/>
              <a:t>河南大学</a:t>
            </a:r>
            <a:r>
              <a:rPr lang="en-US" altLang="zh-CN" dirty="0"/>
              <a:t>,2023.DOI:10.27114/d.cnki.ghnau.2023.001682.</a:t>
            </a:r>
          </a:p>
          <a:p>
            <a:pPr marL="0" indent="0">
              <a:lnSpc>
                <a:spcPct val="100000"/>
              </a:lnSpc>
              <a:buNone/>
            </a:pPr>
            <a:r>
              <a:rPr lang="en-US" altLang="zh-CN" dirty="0"/>
              <a:t>[3]</a:t>
            </a:r>
            <a:r>
              <a:rPr lang="zh-CN" altLang="en-US" dirty="0"/>
              <a:t>何鑫宇</a:t>
            </a:r>
            <a:r>
              <a:rPr lang="en-US" altLang="zh-CN" dirty="0"/>
              <a:t>.</a:t>
            </a:r>
            <a:r>
              <a:rPr lang="zh-CN" altLang="en-US" dirty="0"/>
              <a:t>基于多标签的数学试题自动标注研究</a:t>
            </a:r>
            <a:r>
              <a:rPr lang="en-US" altLang="zh-CN" dirty="0"/>
              <a:t>[D].</a:t>
            </a:r>
            <a:r>
              <a:rPr lang="zh-CN" altLang="en-US" dirty="0"/>
              <a:t>天津师范大学</a:t>
            </a:r>
            <a:r>
              <a:rPr lang="en-US" altLang="zh-CN" dirty="0"/>
              <a:t>,2023.DOI:10.27363/d.cnki.gtsfu.2023.000668.</a:t>
            </a:r>
          </a:p>
        </p:txBody>
      </p:sp>
    </p:spTree>
    <p:extLst>
      <p:ext uri="{BB962C8B-B14F-4D97-AF65-F5344CB8AC3E}">
        <p14:creationId xmlns:p14="http://schemas.microsoft.com/office/powerpoint/2010/main" val="13713383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1738</TotalTime>
  <Words>955</Words>
  <Application>Microsoft Office PowerPoint</Application>
  <PresentationFormat>宽屏</PresentationFormat>
  <Paragraphs>74</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Microsoft yahei</vt:lpstr>
      <vt:lpstr>Arial</vt:lpstr>
      <vt:lpstr>Office 主题​​</vt:lpstr>
      <vt:lpstr>七宝中学学生课题研究项目开题报告</vt:lpstr>
      <vt:lpstr>研究项目说明</vt:lpstr>
      <vt:lpstr>项目查新</vt:lpstr>
      <vt:lpstr>研究创新点</vt:lpstr>
      <vt:lpstr>例：</vt:lpstr>
      <vt:lpstr>研究计划</vt:lpstr>
      <vt:lpstr>主要研究步骤</vt:lpstr>
      <vt:lpstr>最终呈现效果 图源：www.acwing.com</vt:lpstr>
      <vt:lpstr>预期成果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fen chen</dc:creator>
  <cp:lastModifiedBy>fen chen</cp:lastModifiedBy>
  <cp:revision>11</cp:revision>
  <dcterms:created xsi:type="dcterms:W3CDTF">2024-06-26T13:38:15Z</dcterms:created>
  <dcterms:modified xsi:type="dcterms:W3CDTF">2024-07-01T23:43:15Z</dcterms:modified>
</cp:coreProperties>
</file>