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1" r:id="rId3"/>
    <p:sldId id="257" r:id="rId4"/>
    <p:sldId id="258" r:id="rId5"/>
    <p:sldId id="259" r:id="rId6"/>
    <p:sldId id="260" r:id="rId7"/>
    <p:sldId id="262" r:id="rId8"/>
    <p:sldId id="264" r:id="rId9"/>
    <p:sldId id="266" r:id="rId10"/>
    <p:sldId id="267" r:id="rId11"/>
    <p:sldId id="268" r:id="rId12"/>
    <p:sldId id="269"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15A39-8105-4E97-85AA-6EBEB26F8639}" type="datetimeFigureOut">
              <a:rPr lang="zh-CN" altLang="en-US" smtClean="0"/>
              <a:t>2025-03-20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89CFC-350C-487C-A3CD-E2F6A32DC263}" type="slidenum">
              <a:rPr lang="zh-CN" altLang="en-US" smtClean="0"/>
              <a:t>‹#›</a:t>
            </a:fld>
            <a:endParaRPr lang="zh-CN" altLang="en-US"/>
          </a:p>
        </p:txBody>
      </p:sp>
    </p:spTree>
    <p:extLst>
      <p:ext uri="{BB962C8B-B14F-4D97-AF65-F5344CB8AC3E}">
        <p14:creationId xmlns:p14="http://schemas.microsoft.com/office/powerpoint/2010/main" val="57894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D89CFC-350C-487C-A3CD-E2F6A32DC263}" type="slidenum">
              <a:rPr lang="zh-CN" altLang="en-US" smtClean="0"/>
              <a:t>1</a:t>
            </a:fld>
            <a:endParaRPr lang="zh-CN" altLang="en-US"/>
          </a:p>
        </p:txBody>
      </p:sp>
    </p:spTree>
    <p:extLst>
      <p:ext uri="{BB962C8B-B14F-4D97-AF65-F5344CB8AC3E}">
        <p14:creationId xmlns:p14="http://schemas.microsoft.com/office/powerpoint/2010/main" val="579041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D89CFC-350C-487C-A3CD-E2F6A32DC263}" type="slidenum">
              <a:rPr lang="zh-CN" altLang="en-US" smtClean="0"/>
              <a:t>13</a:t>
            </a:fld>
            <a:endParaRPr lang="zh-CN" altLang="en-US"/>
          </a:p>
        </p:txBody>
      </p:sp>
    </p:spTree>
    <p:extLst>
      <p:ext uri="{BB962C8B-B14F-4D97-AF65-F5344CB8AC3E}">
        <p14:creationId xmlns:p14="http://schemas.microsoft.com/office/powerpoint/2010/main" val="376082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A6508-B06C-7D3B-7B32-FB55E72B31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F4CD8F-B6D8-F86C-BEFD-7E61F0542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15E336-D109-7597-7622-DC02970EC33C}"/>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5" name="页脚占位符 4">
            <a:extLst>
              <a:ext uri="{FF2B5EF4-FFF2-40B4-BE49-F238E27FC236}">
                <a16:creationId xmlns:a16="http://schemas.microsoft.com/office/drawing/2014/main" id="{6F55C705-BD87-35BD-6A5F-9F93553CC1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342EA9-FE08-F518-8973-8E63224EA7D8}"/>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4678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BDE58-CFBB-4B92-DC20-8FB1EDDF11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687E00-9AEA-EE80-4FE8-2AFBCC65E75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7B05C6-E115-D103-F8F9-D637B34F0D6C}"/>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5" name="页脚占位符 4">
            <a:extLst>
              <a:ext uri="{FF2B5EF4-FFF2-40B4-BE49-F238E27FC236}">
                <a16:creationId xmlns:a16="http://schemas.microsoft.com/office/drawing/2014/main" id="{66B42B84-5C93-E1BC-6BF4-782F7B169C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A67E2D-B272-27DC-A195-6861B30CA616}"/>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213904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6F8AD6-6D8B-DCBA-09DA-B40AF6E82A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F053A-5760-455C-1BAC-D8B6A7FE1F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1DD6A4-039C-6709-76B9-717908CB79A8}"/>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5" name="页脚占位符 4">
            <a:extLst>
              <a:ext uri="{FF2B5EF4-FFF2-40B4-BE49-F238E27FC236}">
                <a16:creationId xmlns:a16="http://schemas.microsoft.com/office/drawing/2014/main" id="{976E7A9F-740F-677C-AF08-D4FE9410C7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5E37BA-14DB-9057-2CEF-0A910F002403}"/>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53678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39431-10A8-DD57-9A50-6A063DD1CC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C87FBE-75A1-AE83-8A50-357CEDC6E9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6F9769-E889-AC5A-7F06-F77630F777AC}"/>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dirty="0"/>
          </a:p>
        </p:txBody>
      </p:sp>
      <p:sp>
        <p:nvSpPr>
          <p:cNvPr id="5" name="页脚占位符 4">
            <a:extLst>
              <a:ext uri="{FF2B5EF4-FFF2-40B4-BE49-F238E27FC236}">
                <a16:creationId xmlns:a16="http://schemas.microsoft.com/office/drawing/2014/main" id="{C182B8C2-FFFE-7FC5-B948-A6CDC2EF81F3}"/>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98758EE4-2B0B-8634-43EA-62D89218B81F}"/>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
        <p:nvSpPr>
          <p:cNvPr id="7" name="直角三角形 6">
            <a:extLst>
              <a:ext uri="{FF2B5EF4-FFF2-40B4-BE49-F238E27FC236}">
                <a16:creationId xmlns:a16="http://schemas.microsoft.com/office/drawing/2014/main" id="{0CBCE373-A66D-44CC-8843-3D99E1DEF390}"/>
              </a:ext>
            </a:extLst>
          </p:cNvPr>
          <p:cNvSpPr/>
          <p:nvPr userDrawn="1"/>
        </p:nvSpPr>
        <p:spPr>
          <a:xfrm rot="5400000">
            <a:off x="-28261" y="-1"/>
            <a:ext cx="3405157" cy="3405157"/>
          </a:xfrm>
          <a:prstGeom prst="rtTriangle">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dirty="0">
              <a:ln>
                <a:noFill/>
              </a:ln>
              <a:solidFill>
                <a:prstClr val="white"/>
              </a:solidFill>
              <a:effectLst/>
              <a:uLnTx/>
              <a:uFillTx/>
              <a:latin typeface="思源宋体 CN" panose="02020400000000000000" pitchFamily="18" charset="-122"/>
              <a:ea typeface="微软雅黑 Light"/>
              <a:cs typeface="+mn-cs"/>
            </a:endParaRPr>
          </a:p>
        </p:txBody>
      </p:sp>
      <p:sp>
        <p:nvSpPr>
          <p:cNvPr id="8" name="直角三角形 7">
            <a:extLst>
              <a:ext uri="{FF2B5EF4-FFF2-40B4-BE49-F238E27FC236}">
                <a16:creationId xmlns:a16="http://schemas.microsoft.com/office/drawing/2014/main" id="{C272EC64-0C7B-458E-A3C4-B974A094A79A}"/>
              </a:ext>
            </a:extLst>
          </p:cNvPr>
          <p:cNvSpPr/>
          <p:nvPr userDrawn="1"/>
        </p:nvSpPr>
        <p:spPr>
          <a:xfrm rot="16200000">
            <a:off x="7423265" y="2089264"/>
            <a:ext cx="4768735" cy="4768735"/>
          </a:xfrm>
          <a:prstGeom prst="rtTriangle">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dirty="0">
              <a:ln>
                <a:noFill/>
              </a:ln>
              <a:solidFill>
                <a:prstClr val="white"/>
              </a:solidFill>
              <a:effectLst/>
              <a:uLnTx/>
              <a:uFillTx/>
              <a:latin typeface="思源宋体 CN" panose="02020400000000000000" pitchFamily="18" charset="-122"/>
              <a:ea typeface="微软雅黑 Light"/>
              <a:cs typeface="+mn-cs"/>
            </a:endParaRPr>
          </a:p>
        </p:txBody>
      </p:sp>
      <p:sp>
        <p:nvSpPr>
          <p:cNvPr id="9" name="矩形 8">
            <a:extLst>
              <a:ext uri="{FF2B5EF4-FFF2-40B4-BE49-F238E27FC236}">
                <a16:creationId xmlns:a16="http://schemas.microsoft.com/office/drawing/2014/main" id="{DE411D50-E79C-49B4-AB26-EA8E202EA504}"/>
              </a:ext>
            </a:extLst>
          </p:cNvPr>
          <p:cNvSpPr/>
          <p:nvPr userDrawn="1"/>
        </p:nvSpPr>
        <p:spPr>
          <a:xfrm>
            <a:off x="631767" y="257695"/>
            <a:ext cx="11055928" cy="6026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610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D98DC-0B66-65F4-0330-22ABFF7BD0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5EF781-DE50-4356-A885-3B5DDDDA93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BEB2E8-61DD-B556-912F-EC1A2B22C1FB}"/>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5" name="页脚占位符 4">
            <a:extLst>
              <a:ext uri="{FF2B5EF4-FFF2-40B4-BE49-F238E27FC236}">
                <a16:creationId xmlns:a16="http://schemas.microsoft.com/office/drawing/2014/main" id="{0778570C-6425-6E71-22EF-C8B7004BE8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E18F11-D48E-95A2-E6DF-24B8BB179386}"/>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18799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08012-3C91-79FF-0647-D1662A7933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5F7F8A-8578-FB6F-DA02-41F6F26EBC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F3DAA8B-BFC0-88AE-E761-674533F23E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CCA24A-1401-860F-B9C6-B81F6DA3D4CF}"/>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6" name="页脚占位符 5">
            <a:extLst>
              <a:ext uri="{FF2B5EF4-FFF2-40B4-BE49-F238E27FC236}">
                <a16:creationId xmlns:a16="http://schemas.microsoft.com/office/drawing/2014/main" id="{81D8B2A3-7E58-E95D-9EC2-ED6FCFACD9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C7976E-FAC0-6FC9-C4A6-AD845689F982}"/>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47534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0430A-E0DF-FE17-7549-6AE40A0D09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82CE6B-3326-BE1C-C3F9-75D6B7CB8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BD8920-F2C9-2465-9024-1FA1BC18F6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914C24-9DC6-0ABE-D0A3-7BF29310C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52B847-6E9A-5E35-3EE7-7624D4D3A2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54D559-12E2-8185-B2F3-564A25AC2D7A}"/>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8" name="页脚占位符 7">
            <a:extLst>
              <a:ext uri="{FF2B5EF4-FFF2-40B4-BE49-F238E27FC236}">
                <a16:creationId xmlns:a16="http://schemas.microsoft.com/office/drawing/2014/main" id="{58F0333D-6739-A8D0-AEBB-B6DF8EAD18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6BDA23-1832-2738-187B-C5EE4BDE6D82}"/>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10065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12F89-BF23-A838-F2CB-69E1244892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E721AE-AFD0-0B32-25B3-361DA7CC0BCC}"/>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4" name="页脚占位符 3">
            <a:extLst>
              <a:ext uri="{FF2B5EF4-FFF2-40B4-BE49-F238E27FC236}">
                <a16:creationId xmlns:a16="http://schemas.microsoft.com/office/drawing/2014/main" id="{A0573409-3648-2FD2-D054-E2B64449DA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D478FC-72E9-FEFD-0302-1A3C8EEFF37A}"/>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330413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22FEC7-C359-FE28-E4DF-EA63495DA694}"/>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3" name="页脚占位符 2">
            <a:extLst>
              <a:ext uri="{FF2B5EF4-FFF2-40B4-BE49-F238E27FC236}">
                <a16:creationId xmlns:a16="http://schemas.microsoft.com/office/drawing/2014/main" id="{930267C2-65C0-8412-40CF-D1F96F20BE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E00AE39-68A5-8276-7FFA-2449F6C556E2}"/>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15037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1726B-6F27-E712-E37B-2A42AEC998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393AD4-1DF5-1FD6-470B-75C3AF6B6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026E1B-52A0-506A-318A-190162AA4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635D9E-9095-DD4F-AC99-0FB1DC08C88B}"/>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6" name="页脚占位符 5">
            <a:extLst>
              <a:ext uri="{FF2B5EF4-FFF2-40B4-BE49-F238E27FC236}">
                <a16:creationId xmlns:a16="http://schemas.microsoft.com/office/drawing/2014/main" id="{93C752D6-1974-7A55-C890-E5A01CC751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1A43DF-A815-5703-7099-7F15ECD49535}"/>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282495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3D3D7-DAF5-29A7-7CFE-F6609EEB61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D8C4F6-FE41-F8A4-44CC-9612A144D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A945B2-BEA9-E99C-A36D-892C0B184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A33AB7-0B0B-FDEE-51A6-EEA59A34E06D}"/>
              </a:ext>
            </a:extLst>
          </p:cNvPr>
          <p:cNvSpPr>
            <a:spLocks noGrp="1"/>
          </p:cNvSpPr>
          <p:nvPr>
            <p:ph type="dt" sz="half" idx="10"/>
          </p:nvPr>
        </p:nvSpPr>
        <p:spPr/>
        <p:txBody>
          <a:bodyPr/>
          <a:lstStyle/>
          <a:p>
            <a:fld id="{A6EA172E-427E-4C8C-8AF7-32E1D839299D}" type="datetimeFigureOut">
              <a:rPr lang="zh-CN" altLang="en-US" smtClean="0"/>
              <a:t>2025-03-20</a:t>
            </a:fld>
            <a:endParaRPr lang="zh-CN" altLang="en-US"/>
          </a:p>
        </p:txBody>
      </p:sp>
      <p:sp>
        <p:nvSpPr>
          <p:cNvPr id="6" name="页脚占位符 5">
            <a:extLst>
              <a:ext uri="{FF2B5EF4-FFF2-40B4-BE49-F238E27FC236}">
                <a16:creationId xmlns:a16="http://schemas.microsoft.com/office/drawing/2014/main" id="{9F9BF052-CCF4-2F42-F480-950682DA07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D97E20-28C8-4D66-D8D1-70CED30AC000}"/>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28378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AABBA6-56F7-27BC-5DF6-E333A9255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C7D880-CA21-9025-2556-B83F5A2D1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4D9FD-2F96-7E24-FF32-570A12C5E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EA172E-427E-4C8C-8AF7-32E1D839299D}" type="datetimeFigureOut">
              <a:rPr lang="zh-CN" altLang="en-US" smtClean="0"/>
              <a:t>2025-03-20</a:t>
            </a:fld>
            <a:endParaRPr lang="zh-CN" altLang="en-US"/>
          </a:p>
        </p:txBody>
      </p:sp>
      <p:sp>
        <p:nvSpPr>
          <p:cNvPr id="5" name="页脚占位符 4">
            <a:extLst>
              <a:ext uri="{FF2B5EF4-FFF2-40B4-BE49-F238E27FC236}">
                <a16:creationId xmlns:a16="http://schemas.microsoft.com/office/drawing/2014/main" id="{D671397E-DD02-DC96-40A6-E35D8BFBE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6FDCD2D8-B8ED-4588-D713-14754929F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625815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48F16-D491-DFBC-EBD0-19BE8BCF09F2}"/>
              </a:ext>
            </a:extLst>
          </p:cNvPr>
          <p:cNvSpPr>
            <a:spLocks noGrp="1"/>
          </p:cNvSpPr>
          <p:nvPr>
            <p:ph type="ctrTitle"/>
          </p:nvPr>
        </p:nvSpPr>
        <p:spPr/>
        <p:txBody>
          <a:bodyPr>
            <a:normAutofit/>
          </a:bodyPr>
          <a:lstStyle/>
          <a:p>
            <a:r>
              <a:rPr lang="zh-CN" altLang="en-US" sz="5400" dirty="0"/>
              <a:t>基于</a:t>
            </a:r>
            <a:r>
              <a:rPr lang="en-US" altLang="zh-CN" sz="5400" dirty="0" err="1"/>
              <a:t>PyQT</a:t>
            </a:r>
            <a:r>
              <a:rPr lang="zh-CN" altLang="en-US" sz="5400" dirty="0"/>
              <a:t>的数列学习辅助程序研究</a:t>
            </a:r>
          </a:p>
        </p:txBody>
      </p:sp>
      <p:sp>
        <p:nvSpPr>
          <p:cNvPr id="3" name="副标题 2">
            <a:extLst>
              <a:ext uri="{FF2B5EF4-FFF2-40B4-BE49-F238E27FC236}">
                <a16:creationId xmlns:a16="http://schemas.microsoft.com/office/drawing/2014/main" id="{BD6035C6-8A4E-C943-13D8-0310CC5609C3}"/>
              </a:ext>
            </a:extLst>
          </p:cNvPr>
          <p:cNvSpPr>
            <a:spLocks noGrp="1"/>
          </p:cNvSpPr>
          <p:nvPr>
            <p:ph type="subTitle" idx="1"/>
          </p:nvPr>
        </p:nvSpPr>
        <p:spPr>
          <a:xfrm>
            <a:off x="9329057" y="5735637"/>
            <a:ext cx="1866900" cy="604157"/>
          </a:xfrm>
        </p:spPr>
        <p:txBody>
          <a:bodyPr>
            <a:normAutofit/>
          </a:bodyPr>
          <a:lstStyle/>
          <a:p>
            <a:r>
              <a:rPr lang="zh-CN" altLang="en-US" sz="1800" dirty="0"/>
              <a:t>七宝中学 王行知</a:t>
            </a:r>
            <a:br>
              <a:rPr lang="en-US" altLang="zh-CN" sz="1800" dirty="0"/>
            </a:br>
            <a:r>
              <a:rPr lang="zh-CN" altLang="en-US" sz="1800" dirty="0"/>
              <a:t>指导老师</a:t>
            </a:r>
            <a:r>
              <a:rPr lang="en-US" altLang="zh-CN" sz="1800" dirty="0"/>
              <a:t>: </a:t>
            </a:r>
            <a:r>
              <a:rPr lang="zh-CN" altLang="en-US" sz="1800" dirty="0"/>
              <a:t>金琼</a:t>
            </a:r>
          </a:p>
        </p:txBody>
      </p:sp>
      <p:pic>
        <p:nvPicPr>
          <p:cNvPr id="6" name="图片 5" descr="卡通画&#10;&#10;AI 生成的内容可能不正确。">
            <a:extLst>
              <a:ext uri="{FF2B5EF4-FFF2-40B4-BE49-F238E27FC236}">
                <a16:creationId xmlns:a16="http://schemas.microsoft.com/office/drawing/2014/main" id="{343513BA-03C2-482F-3A4F-2EF598BA8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211424"/>
            <a:ext cx="2133898" cy="1524213"/>
          </a:xfrm>
          <a:prstGeom prst="rect">
            <a:avLst/>
          </a:prstGeom>
        </p:spPr>
      </p:pic>
    </p:spTree>
    <p:extLst>
      <p:ext uri="{BB962C8B-B14F-4D97-AF65-F5344CB8AC3E}">
        <p14:creationId xmlns:p14="http://schemas.microsoft.com/office/powerpoint/2010/main" val="108997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FB42-4B1E-55EF-6279-F0D677B34931}"/>
              </a:ext>
            </a:extLst>
          </p:cNvPr>
          <p:cNvSpPr>
            <a:spLocks noGrp="1"/>
          </p:cNvSpPr>
          <p:nvPr>
            <p:ph type="title"/>
          </p:nvPr>
        </p:nvSpPr>
        <p:spPr/>
        <p:txBody>
          <a:bodyPr/>
          <a:lstStyle/>
          <a:p>
            <a:r>
              <a:rPr lang="en-US" altLang="zh-CN" dirty="0"/>
              <a:t>3. </a:t>
            </a:r>
            <a:r>
              <a:rPr lang="zh-CN" altLang="en-US" dirty="0"/>
              <a:t>数列计算器</a:t>
            </a:r>
          </a:p>
        </p:txBody>
      </p:sp>
      <p:pic>
        <p:nvPicPr>
          <p:cNvPr id="5" name="内容占位符 4" descr="图表, 散点图&#10;&#10;AI 生成的内容可能不正确。">
            <a:extLst>
              <a:ext uri="{FF2B5EF4-FFF2-40B4-BE49-F238E27FC236}">
                <a16:creationId xmlns:a16="http://schemas.microsoft.com/office/drawing/2014/main" id="{B49450AD-0227-643C-A03E-1FECDE61C7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414" y="1331683"/>
            <a:ext cx="5545641" cy="4351338"/>
          </a:xfrm>
        </p:spPr>
      </p:pic>
      <p:sp>
        <p:nvSpPr>
          <p:cNvPr id="7" name="文本框 6">
            <a:extLst>
              <a:ext uri="{FF2B5EF4-FFF2-40B4-BE49-F238E27FC236}">
                <a16:creationId xmlns:a16="http://schemas.microsoft.com/office/drawing/2014/main" id="{940B8C37-D9CA-5C1B-617A-2171D04B9244}"/>
              </a:ext>
            </a:extLst>
          </p:cNvPr>
          <p:cNvSpPr txBox="1"/>
          <p:nvPr/>
        </p:nvSpPr>
        <p:spPr>
          <a:xfrm>
            <a:off x="6302269" y="1319324"/>
            <a:ext cx="5092317" cy="2554545"/>
          </a:xfrm>
          <a:prstGeom prst="rect">
            <a:avLst/>
          </a:prstGeom>
          <a:noFill/>
        </p:spPr>
        <p:txBody>
          <a:bodyPr wrap="square">
            <a:spAutoFit/>
          </a:bodyPr>
          <a:lstStyle/>
          <a:p>
            <a:r>
              <a:rPr lang="zh-CN" altLang="en-US" sz="2000" dirty="0"/>
              <a:t>  </a:t>
            </a:r>
            <a:r>
              <a:rPr lang="en-US" altLang="zh-CN" sz="2000" dirty="0"/>
              <a:t>	1. </a:t>
            </a:r>
            <a:r>
              <a:rPr lang="zh-CN" altLang="en-US" sz="2000" dirty="0"/>
              <a:t>计算器需要接受用户输入</a:t>
            </a:r>
            <a:r>
              <a:rPr lang="en-US" altLang="zh-CN" sz="2000" dirty="0"/>
              <a:t>,</a:t>
            </a:r>
            <a:r>
              <a:rPr lang="zh-CN" altLang="en-US" sz="2000" dirty="0"/>
              <a:t>并计算出其若干个点呈现在屏幕上。同时应该支持通项公式和递推式两种输入格式。   </a:t>
            </a:r>
            <a:endParaRPr lang="en-US" altLang="zh-CN" sz="2000" dirty="0"/>
          </a:p>
          <a:p>
            <a:r>
              <a:rPr lang="en-US" altLang="zh-CN" sz="2000" dirty="0"/>
              <a:t>	2. </a:t>
            </a:r>
            <a:r>
              <a:rPr lang="zh-CN" altLang="en-US" sz="2000" dirty="0"/>
              <a:t>计算器支持指定计算的项数和初始项的值</a:t>
            </a:r>
            <a:r>
              <a:rPr lang="en-US" altLang="zh-CN" sz="2000" dirty="0"/>
              <a:t>, </a:t>
            </a:r>
            <a:r>
              <a:rPr lang="zh-CN" altLang="en-US" sz="2000" dirty="0"/>
              <a:t>为递推式提供一定支持。   </a:t>
            </a:r>
            <a:endParaRPr lang="en-US" altLang="zh-CN" sz="2000" dirty="0"/>
          </a:p>
          <a:p>
            <a:r>
              <a:rPr lang="en-US" altLang="zh-CN" sz="2000" dirty="0"/>
              <a:t>	3. </a:t>
            </a:r>
            <a:r>
              <a:rPr lang="zh-CN" altLang="en-US" sz="2000" dirty="0"/>
              <a:t>计算器表现形式需要足够直观</a:t>
            </a:r>
            <a:r>
              <a:rPr lang="en-US" altLang="zh-CN" sz="2000" dirty="0"/>
              <a:t>,</a:t>
            </a:r>
            <a:r>
              <a:rPr lang="zh-CN" altLang="en-US" sz="2000" dirty="0"/>
              <a:t>因此选择了图像的方式来展现计算完成的数列。   </a:t>
            </a:r>
            <a:endParaRPr lang="en-US" altLang="zh-CN" sz="2000" dirty="0"/>
          </a:p>
          <a:p>
            <a:r>
              <a:rPr lang="en-US" altLang="zh-CN" sz="2000" dirty="0"/>
              <a:t>	4. </a:t>
            </a:r>
            <a:r>
              <a:rPr lang="zh-CN" altLang="en-US" sz="2000" dirty="0"/>
              <a:t>支持从图像中获取准确数值。</a:t>
            </a:r>
          </a:p>
        </p:txBody>
      </p:sp>
      <p:pic>
        <p:nvPicPr>
          <p:cNvPr id="9" name="图片 8">
            <a:extLst>
              <a:ext uri="{FF2B5EF4-FFF2-40B4-BE49-F238E27FC236}">
                <a16:creationId xmlns:a16="http://schemas.microsoft.com/office/drawing/2014/main" id="{A4AF32B0-2D74-A6FE-5852-03674069C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350" y="4181646"/>
            <a:ext cx="3078458" cy="2365916"/>
          </a:xfrm>
          <a:prstGeom prst="rect">
            <a:avLst/>
          </a:prstGeom>
        </p:spPr>
      </p:pic>
    </p:spTree>
    <p:extLst>
      <p:ext uri="{BB962C8B-B14F-4D97-AF65-F5344CB8AC3E}">
        <p14:creationId xmlns:p14="http://schemas.microsoft.com/office/powerpoint/2010/main" val="11187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5EF5E-325E-6612-FE6B-607FDB33AB03}"/>
              </a:ext>
            </a:extLst>
          </p:cNvPr>
          <p:cNvSpPr>
            <a:spLocks noGrp="1"/>
          </p:cNvSpPr>
          <p:nvPr>
            <p:ph type="title"/>
          </p:nvPr>
        </p:nvSpPr>
        <p:spPr/>
        <p:txBody>
          <a:bodyPr/>
          <a:lstStyle/>
          <a:p>
            <a:r>
              <a:rPr lang="zh-CN" altLang="en-US" dirty="0"/>
              <a:t>计算器相关代码</a:t>
            </a:r>
          </a:p>
        </p:txBody>
      </p:sp>
      <p:sp>
        <p:nvSpPr>
          <p:cNvPr id="3" name="内容占位符 2">
            <a:extLst>
              <a:ext uri="{FF2B5EF4-FFF2-40B4-BE49-F238E27FC236}">
                <a16:creationId xmlns:a16="http://schemas.microsoft.com/office/drawing/2014/main" id="{04AEA0C3-5BB9-005E-BE93-D7D2AB1D077B}"/>
              </a:ext>
            </a:extLst>
          </p:cNvPr>
          <p:cNvSpPr>
            <a:spLocks noGrp="1"/>
          </p:cNvSpPr>
          <p:nvPr>
            <p:ph idx="1"/>
          </p:nvPr>
        </p:nvSpPr>
        <p:spPr>
          <a:xfrm>
            <a:off x="5524500" y="1825625"/>
            <a:ext cx="5829300" cy="4351338"/>
          </a:xfrm>
        </p:spPr>
        <p:txBody>
          <a:bodyPr/>
          <a:lstStyle/>
          <a:p>
            <a:pPr marL="0" indent="0">
              <a:buNone/>
            </a:pPr>
            <a:r>
              <a:rPr lang="en-US" altLang="zh-CN" dirty="0"/>
              <a:t>	1. </a:t>
            </a:r>
            <a:r>
              <a:rPr lang="zh-CN" altLang="en-US" dirty="0"/>
              <a:t>使用</a:t>
            </a:r>
            <a:r>
              <a:rPr lang="en-US" altLang="zh-CN" dirty="0"/>
              <a:t>matplotlib</a:t>
            </a:r>
            <a:r>
              <a:rPr lang="zh-CN" altLang="en-US" dirty="0"/>
              <a:t>绘制函数图像</a:t>
            </a:r>
            <a:r>
              <a:rPr lang="en-US" altLang="zh-CN" dirty="0"/>
              <a:t>, </a:t>
            </a:r>
            <a:r>
              <a:rPr lang="en-US" altLang="zh-CN" dirty="0" err="1"/>
              <a:t>numpy</a:t>
            </a:r>
            <a:r>
              <a:rPr lang="zh-CN" altLang="en-US" dirty="0"/>
              <a:t>提供计算支持。</a:t>
            </a:r>
            <a:endParaRPr lang="en-US" altLang="zh-CN" dirty="0"/>
          </a:p>
          <a:p>
            <a:pPr marL="0" indent="0">
              <a:buNone/>
            </a:pPr>
            <a:r>
              <a:rPr lang="en-US" altLang="zh-CN" dirty="0"/>
              <a:t>	2. </a:t>
            </a:r>
            <a:r>
              <a:rPr lang="zh-CN" altLang="en-US" dirty="0"/>
              <a:t>通过</a:t>
            </a:r>
            <a:r>
              <a:rPr lang="en-US" altLang="zh-CN" dirty="0"/>
              <a:t>eval</a:t>
            </a:r>
            <a:r>
              <a:rPr lang="zh-CN" altLang="en-US" dirty="0"/>
              <a:t>和环境变量控制达成递推式中取出前项的效果。</a:t>
            </a:r>
            <a:endParaRPr lang="en-US" altLang="zh-CN" dirty="0"/>
          </a:p>
          <a:p>
            <a:pPr marL="0" indent="0">
              <a:buNone/>
            </a:pPr>
            <a:r>
              <a:rPr lang="en-US" altLang="zh-CN" dirty="0"/>
              <a:t>	3. </a:t>
            </a:r>
            <a:r>
              <a:rPr lang="zh-CN" altLang="en-US" dirty="0"/>
              <a:t>使用</a:t>
            </a:r>
            <a:r>
              <a:rPr lang="en-US" altLang="zh-CN" dirty="0" err="1"/>
              <a:t>matplot</a:t>
            </a:r>
            <a:r>
              <a:rPr lang="zh-CN" altLang="en-US" dirty="0"/>
              <a:t>自带的指示器呈现更多细节。</a:t>
            </a:r>
          </a:p>
        </p:txBody>
      </p:sp>
      <p:pic>
        <p:nvPicPr>
          <p:cNvPr id="5" name="图片 4">
            <a:extLst>
              <a:ext uri="{FF2B5EF4-FFF2-40B4-BE49-F238E27FC236}">
                <a16:creationId xmlns:a16="http://schemas.microsoft.com/office/drawing/2014/main" id="{59D63FE8-2321-7A81-594D-A617DAF9CEC6}"/>
              </a:ext>
            </a:extLst>
          </p:cNvPr>
          <p:cNvPicPr>
            <a:picLocks noChangeAspect="1"/>
          </p:cNvPicPr>
          <p:nvPr/>
        </p:nvPicPr>
        <p:blipFill>
          <a:blip r:embed="rId2"/>
          <a:stretch>
            <a:fillRect/>
          </a:stretch>
        </p:blipFill>
        <p:spPr>
          <a:xfrm>
            <a:off x="1068060" y="1464917"/>
            <a:ext cx="2710154" cy="2853083"/>
          </a:xfrm>
          <a:prstGeom prst="rect">
            <a:avLst/>
          </a:prstGeom>
        </p:spPr>
      </p:pic>
      <p:pic>
        <p:nvPicPr>
          <p:cNvPr id="7" name="图片 6">
            <a:extLst>
              <a:ext uri="{FF2B5EF4-FFF2-40B4-BE49-F238E27FC236}">
                <a16:creationId xmlns:a16="http://schemas.microsoft.com/office/drawing/2014/main" id="{6B359258-E2C9-FB76-BA5F-5C91E60C9C10}"/>
              </a:ext>
            </a:extLst>
          </p:cNvPr>
          <p:cNvPicPr>
            <a:picLocks noChangeAspect="1"/>
          </p:cNvPicPr>
          <p:nvPr/>
        </p:nvPicPr>
        <p:blipFill>
          <a:blip r:embed="rId3"/>
          <a:stretch>
            <a:fillRect/>
          </a:stretch>
        </p:blipFill>
        <p:spPr>
          <a:xfrm>
            <a:off x="1077171" y="4318000"/>
            <a:ext cx="3869479" cy="1903634"/>
          </a:xfrm>
          <a:prstGeom prst="rect">
            <a:avLst/>
          </a:prstGeom>
        </p:spPr>
      </p:pic>
      <p:pic>
        <p:nvPicPr>
          <p:cNvPr id="9" name="图片 8">
            <a:extLst>
              <a:ext uri="{FF2B5EF4-FFF2-40B4-BE49-F238E27FC236}">
                <a16:creationId xmlns:a16="http://schemas.microsoft.com/office/drawing/2014/main" id="{5B03EC88-91C8-B6BA-382E-E31A3AE19162}"/>
              </a:ext>
            </a:extLst>
          </p:cNvPr>
          <p:cNvPicPr>
            <a:picLocks noChangeAspect="1"/>
          </p:cNvPicPr>
          <p:nvPr/>
        </p:nvPicPr>
        <p:blipFill>
          <a:blip r:embed="rId4"/>
          <a:stretch>
            <a:fillRect/>
          </a:stretch>
        </p:blipFill>
        <p:spPr>
          <a:xfrm>
            <a:off x="5383759" y="4486271"/>
            <a:ext cx="6110781" cy="1735363"/>
          </a:xfrm>
          <a:prstGeom prst="rect">
            <a:avLst/>
          </a:prstGeom>
        </p:spPr>
      </p:pic>
    </p:spTree>
    <p:extLst>
      <p:ext uri="{BB962C8B-B14F-4D97-AF65-F5344CB8AC3E}">
        <p14:creationId xmlns:p14="http://schemas.microsoft.com/office/powerpoint/2010/main" val="152695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F310-088A-0E02-3A3C-B279F0CB4782}"/>
              </a:ext>
            </a:extLst>
          </p:cNvPr>
          <p:cNvSpPr>
            <a:spLocks noGrp="1"/>
          </p:cNvSpPr>
          <p:nvPr>
            <p:ph type="title"/>
          </p:nvPr>
        </p:nvSpPr>
        <p:spPr/>
        <p:txBody>
          <a:bodyPr/>
          <a:lstStyle/>
          <a:p>
            <a:r>
              <a:rPr lang="en-US" altLang="zh-CN" dirty="0"/>
              <a:t>4 </a:t>
            </a:r>
            <a:r>
              <a:rPr lang="zh-CN" altLang="en-US" dirty="0"/>
              <a:t>题目分类系统</a:t>
            </a:r>
          </a:p>
        </p:txBody>
      </p:sp>
      <p:sp>
        <p:nvSpPr>
          <p:cNvPr id="5" name="文本框 4">
            <a:extLst>
              <a:ext uri="{FF2B5EF4-FFF2-40B4-BE49-F238E27FC236}">
                <a16:creationId xmlns:a16="http://schemas.microsoft.com/office/drawing/2014/main" id="{B649DCF5-61E0-33BB-4D1C-F1A071D59CE4}"/>
              </a:ext>
            </a:extLst>
          </p:cNvPr>
          <p:cNvSpPr txBox="1"/>
          <p:nvPr/>
        </p:nvSpPr>
        <p:spPr>
          <a:xfrm>
            <a:off x="1041400" y="1469936"/>
            <a:ext cx="6096000" cy="2031325"/>
          </a:xfrm>
          <a:prstGeom prst="rect">
            <a:avLst/>
          </a:prstGeom>
          <a:noFill/>
        </p:spPr>
        <p:txBody>
          <a:bodyPr wrap="square">
            <a:spAutoFit/>
          </a:bodyPr>
          <a:lstStyle/>
          <a:p>
            <a:r>
              <a:rPr lang="en-US" altLang="zh-CN" dirty="0"/>
              <a:t>graph TD </a:t>
            </a:r>
          </a:p>
          <a:p>
            <a:r>
              <a:rPr lang="en-US" altLang="zh-CN" dirty="0"/>
              <a:t>A[</a:t>
            </a:r>
            <a:r>
              <a:rPr lang="zh-CN" altLang="en-US" dirty="0"/>
              <a:t>输入文本</a:t>
            </a:r>
            <a:r>
              <a:rPr lang="en-US" altLang="zh-CN" dirty="0"/>
              <a:t>]--&gt; B(</a:t>
            </a:r>
            <a:r>
              <a:rPr lang="zh-CN" altLang="en-US" dirty="0"/>
              <a:t>分词器 </a:t>
            </a:r>
            <a:r>
              <a:rPr lang="en-US" altLang="zh-CN" dirty="0"/>
              <a:t>Tokenizer) </a:t>
            </a:r>
          </a:p>
          <a:p>
            <a:r>
              <a:rPr lang="en-US" altLang="zh-CN" dirty="0"/>
              <a:t>B--&gt; C[[Token Embeddings]] </a:t>
            </a:r>
          </a:p>
          <a:p>
            <a:r>
              <a:rPr lang="en-US" altLang="zh-CN" dirty="0"/>
              <a:t>C--&gt; D[+Position Embeddings] </a:t>
            </a:r>
          </a:p>
          <a:p>
            <a:r>
              <a:rPr lang="en-US" altLang="zh-CN" dirty="0"/>
              <a:t>D--&gt; E[+Segment Embeddings]</a:t>
            </a:r>
          </a:p>
          <a:p>
            <a:r>
              <a:rPr lang="en-US" altLang="zh-CN" dirty="0"/>
              <a:t> E--&gt; F[Transformer Encoder x 12/24</a:t>
            </a:r>
            <a:r>
              <a:rPr lang="zh-CN" altLang="en-US" dirty="0"/>
              <a:t>层</a:t>
            </a:r>
            <a:r>
              <a:rPr lang="en-US" altLang="zh-CN" dirty="0"/>
              <a:t>]</a:t>
            </a:r>
          </a:p>
          <a:p>
            <a:r>
              <a:rPr lang="en-US" altLang="zh-CN" dirty="0"/>
              <a:t> F--&gt; G[</a:t>
            </a:r>
            <a:r>
              <a:rPr lang="zh-CN" altLang="en-US" dirty="0"/>
              <a:t>任务特定输出</a:t>
            </a:r>
            <a:r>
              <a:rPr lang="en-US" altLang="zh-CN" dirty="0"/>
              <a:t>]</a:t>
            </a:r>
            <a:endParaRPr lang="zh-CN" altLang="en-US" dirty="0"/>
          </a:p>
        </p:txBody>
      </p:sp>
      <p:sp>
        <p:nvSpPr>
          <p:cNvPr id="6" name="文本框 5">
            <a:extLst>
              <a:ext uri="{FF2B5EF4-FFF2-40B4-BE49-F238E27FC236}">
                <a16:creationId xmlns:a16="http://schemas.microsoft.com/office/drawing/2014/main" id="{0209CC34-7845-34FF-5B8C-6B3422DDC356}"/>
              </a:ext>
            </a:extLst>
          </p:cNvPr>
          <p:cNvSpPr txBox="1"/>
          <p:nvPr/>
        </p:nvSpPr>
        <p:spPr>
          <a:xfrm>
            <a:off x="730250" y="3657600"/>
            <a:ext cx="4584700" cy="1015663"/>
          </a:xfrm>
          <a:prstGeom prst="rect">
            <a:avLst/>
          </a:prstGeom>
          <a:noFill/>
        </p:spPr>
        <p:txBody>
          <a:bodyPr wrap="square" rtlCol="0">
            <a:spAutoFit/>
          </a:bodyPr>
          <a:lstStyle/>
          <a:p>
            <a:r>
              <a:rPr lang="en-US" altLang="zh-CN" sz="2000" dirty="0"/>
              <a:t>	</a:t>
            </a:r>
            <a:r>
              <a:rPr lang="zh-CN" altLang="en-US" sz="2000" dirty="0"/>
              <a:t>以题目原始信息与二值化标签为输入训练模型</a:t>
            </a:r>
            <a:r>
              <a:rPr lang="en-US" altLang="zh-CN" sz="2000" dirty="0"/>
              <a:t>, </a:t>
            </a:r>
            <a:r>
              <a:rPr lang="zh-CN" altLang="en-US" sz="2000" dirty="0"/>
              <a:t>试图导出具有实际分类效果的模型</a:t>
            </a:r>
          </a:p>
        </p:txBody>
      </p:sp>
      <p:sp>
        <p:nvSpPr>
          <p:cNvPr id="7" name="文本框 6">
            <a:extLst>
              <a:ext uri="{FF2B5EF4-FFF2-40B4-BE49-F238E27FC236}">
                <a16:creationId xmlns:a16="http://schemas.microsoft.com/office/drawing/2014/main" id="{71B93343-5996-AD90-135A-BCE1A1611FF0}"/>
              </a:ext>
            </a:extLst>
          </p:cNvPr>
          <p:cNvSpPr txBox="1"/>
          <p:nvPr/>
        </p:nvSpPr>
        <p:spPr>
          <a:xfrm>
            <a:off x="6369050" y="1558836"/>
            <a:ext cx="3994150" cy="1477328"/>
          </a:xfrm>
          <a:prstGeom prst="rect">
            <a:avLst/>
          </a:prstGeom>
          <a:noFill/>
        </p:spPr>
        <p:txBody>
          <a:bodyPr wrap="square" rtlCol="0">
            <a:spAutoFit/>
          </a:bodyPr>
          <a:lstStyle/>
          <a:p>
            <a:r>
              <a:rPr lang="en-US" altLang="zh-CN" dirty="0"/>
              <a:t>	1.</a:t>
            </a:r>
            <a:r>
              <a:rPr lang="zh-CN" altLang="en-US" dirty="0"/>
              <a:t>使用了</a:t>
            </a:r>
            <a:r>
              <a:rPr lang="en-US" altLang="zh-CN" dirty="0" err="1"/>
              <a:t>pytorch</a:t>
            </a:r>
            <a:r>
              <a:rPr lang="zh-CN" altLang="en-US" dirty="0"/>
              <a:t>与</a:t>
            </a:r>
            <a:r>
              <a:rPr lang="en-US" altLang="zh-CN" dirty="0"/>
              <a:t>transformers</a:t>
            </a:r>
            <a:r>
              <a:rPr lang="zh-CN" altLang="en-US" dirty="0"/>
              <a:t>辅助训练过程</a:t>
            </a:r>
            <a:endParaRPr lang="en-US" altLang="zh-CN" dirty="0"/>
          </a:p>
          <a:p>
            <a:r>
              <a:rPr lang="en-US" altLang="zh-CN" dirty="0"/>
              <a:t>	2.</a:t>
            </a:r>
            <a:r>
              <a:rPr lang="zh-CN" altLang="en-US" dirty="0"/>
              <a:t>由于缺少足够的训练集</a:t>
            </a:r>
            <a:r>
              <a:rPr lang="en-US" altLang="zh-CN" dirty="0"/>
              <a:t>, </a:t>
            </a:r>
            <a:r>
              <a:rPr lang="zh-CN" altLang="en-US" dirty="0"/>
              <a:t>训练出的模型存在许多问题</a:t>
            </a:r>
            <a:r>
              <a:rPr lang="en-US" altLang="zh-CN" dirty="0"/>
              <a:t>, </a:t>
            </a:r>
            <a:r>
              <a:rPr lang="zh-CN" altLang="en-US" dirty="0"/>
              <a:t>无法实际使用。</a:t>
            </a:r>
          </a:p>
        </p:txBody>
      </p:sp>
    </p:spTree>
    <p:extLst>
      <p:ext uri="{BB962C8B-B14F-4D97-AF65-F5344CB8AC3E}">
        <p14:creationId xmlns:p14="http://schemas.microsoft.com/office/powerpoint/2010/main" val="59710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ED0A-636B-8646-D681-BFE9977E5C77}"/>
              </a:ext>
            </a:extLst>
          </p:cNvPr>
          <p:cNvSpPr>
            <a:spLocks noGrp="1"/>
          </p:cNvSpPr>
          <p:nvPr>
            <p:ph type="title"/>
          </p:nvPr>
        </p:nvSpPr>
        <p:spPr/>
        <p:txBody>
          <a:bodyPr/>
          <a:lstStyle/>
          <a:p>
            <a:r>
              <a:rPr lang="zh-CN" altLang="en-US" dirty="0"/>
              <a:t>总结与展望</a:t>
            </a:r>
          </a:p>
        </p:txBody>
      </p:sp>
      <p:sp>
        <p:nvSpPr>
          <p:cNvPr id="3" name="内容占位符 2">
            <a:extLst>
              <a:ext uri="{FF2B5EF4-FFF2-40B4-BE49-F238E27FC236}">
                <a16:creationId xmlns:a16="http://schemas.microsoft.com/office/drawing/2014/main" id="{8AD655B7-5813-E80F-C206-9FCCDF5E8B64}"/>
              </a:ext>
            </a:extLst>
          </p:cNvPr>
          <p:cNvSpPr>
            <a:spLocks noGrp="1"/>
          </p:cNvSpPr>
          <p:nvPr>
            <p:ph idx="1"/>
          </p:nvPr>
        </p:nvSpPr>
        <p:spPr/>
        <p:txBody>
          <a:bodyPr>
            <a:normAutofit/>
          </a:bodyPr>
          <a:lstStyle/>
          <a:p>
            <a:pPr marL="0" indent="0">
              <a:buNone/>
            </a:pPr>
            <a:r>
              <a:rPr lang="en-US" altLang="zh-CN" dirty="0"/>
              <a:t>	</a:t>
            </a:r>
            <a:r>
              <a:rPr lang="zh-CN" altLang="en-US" dirty="0"/>
              <a:t>课题为提高在数列学习中的学习速度与学习效果</a:t>
            </a:r>
            <a:r>
              <a:rPr lang="en-US" altLang="zh-CN" dirty="0"/>
              <a:t>,</a:t>
            </a:r>
            <a:r>
              <a:rPr lang="zh-CN" altLang="en-US" dirty="0"/>
              <a:t>优化学生的练习过程</a:t>
            </a:r>
            <a:r>
              <a:rPr lang="en-US" altLang="zh-CN" dirty="0"/>
              <a:t>,</a:t>
            </a:r>
            <a:r>
              <a:rPr lang="zh-CN" altLang="en-US" dirty="0"/>
              <a:t>减少无意义的刷题训练。通过软件程序的方式提供了一套帮助工具</a:t>
            </a:r>
            <a:r>
              <a:rPr lang="en-US" altLang="zh-CN" dirty="0"/>
              <a:t>,  </a:t>
            </a:r>
            <a:r>
              <a:rPr lang="zh-CN" altLang="en-US" dirty="0"/>
              <a:t>希望能够提升自主练习的体验</a:t>
            </a:r>
            <a:r>
              <a:rPr lang="en-US" altLang="zh-CN" dirty="0"/>
              <a:t>,  </a:t>
            </a:r>
            <a:r>
              <a:rPr lang="zh-CN" altLang="en-US" dirty="0"/>
              <a:t>提升自学效果。</a:t>
            </a:r>
            <a:endParaRPr lang="en-US" altLang="zh-CN" dirty="0"/>
          </a:p>
          <a:p>
            <a:pPr marL="0" indent="0">
              <a:buNone/>
            </a:pPr>
            <a:r>
              <a:rPr lang="en-US" altLang="zh-CN" dirty="0"/>
              <a:t>	</a:t>
            </a:r>
            <a:r>
              <a:rPr lang="zh-CN" altLang="en-US" dirty="0"/>
              <a:t>该课题在实现过程中初步具备设计上的功能</a:t>
            </a:r>
            <a:r>
              <a:rPr lang="en-US" altLang="zh-CN" dirty="0"/>
              <a:t>,  </a:t>
            </a:r>
            <a:r>
              <a:rPr lang="zh-CN" altLang="en-US" dirty="0"/>
              <a:t>但仍然存在较多的不足。其中经过大量尝试仍然无法将中文数学题目通过图片识别的方法一次性转化为 </a:t>
            </a:r>
            <a:r>
              <a:rPr lang="en-US" altLang="zh-CN" dirty="0"/>
              <a:t>markdown + </a:t>
            </a:r>
            <a:r>
              <a:rPr lang="en-US" altLang="zh-CN" dirty="0" err="1"/>
              <a:t>TeX</a:t>
            </a:r>
            <a:r>
              <a:rPr lang="en-US" altLang="zh-CN" dirty="0"/>
              <a:t> </a:t>
            </a:r>
            <a:r>
              <a:rPr lang="zh-CN" altLang="en-US" dirty="0"/>
              <a:t>文本</a:t>
            </a:r>
            <a:r>
              <a:rPr lang="en-US" altLang="zh-CN" dirty="0"/>
              <a:t>,  </a:t>
            </a:r>
            <a:r>
              <a:rPr lang="zh-CN" altLang="en-US" dirty="0"/>
              <a:t>并导致无法获取充足的数据集进行模型训练</a:t>
            </a:r>
            <a:r>
              <a:rPr lang="en-US" altLang="zh-CN" dirty="0"/>
              <a:t>,  </a:t>
            </a:r>
            <a:r>
              <a:rPr lang="zh-CN" altLang="en-US" dirty="0"/>
              <a:t>最终使用 </a:t>
            </a:r>
            <a:r>
              <a:rPr lang="en-US" altLang="zh-CN" dirty="0" err="1"/>
              <a:t>deepseek</a:t>
            </a:r>
            <a:r>
              <a:rPr lang="en-US" altLang="zh-CN" dirty="0"/>
              <a:t> </a:t>
            </a:r>
            <a:r>
              <a:rPr lang="zh-CN" altLang="en-US" dirty="0"/>
              <a:t>替代了这部分功能的效果。同时在个性化学习曲线的构建仍有不足</a:t>
            </a:r>
            <a:r>
              <a:rPr lang="en-US" altLang="zh-CN" dirty="0"/>
              <a:t>,  </a:t>
            </a:r>
            <a:r>
              <a:rPr lang="zh-CN" altLang="en-US" dirty="0"/>
              <a:t>仅仅根据类型标签选取题目有可能造成大量重复刷题</a:t>
            </a:r>
            <a:r>
              <a:rPr lang="en-US" altLang="zh-CN" dirty="0"/>
              <a:t>,  </a:t>
            </a:r>
            <a:r>
              <a:rPr lang="zh-CN" altLang="en-US" dirty="0"/>
              <a:t>可以通过向其中加入一定</a:t>
            </a:r>
            <a:r>
              <a:rPr lang="zh-CN" altLang="en-US"/>
              <a:t>的随机化或者引入更多因素来</a:t>
            </a:r>
            <a:r>
              <a:rPr lang="zh-CN" altLang="en-US" dirty="0"/>
              <a:t>改良效果。</a:t>
            </a:r>
          </a:p>
        </p:txBody>
      </p:sp>
    </p:spTree>
    <p:extLst>
      <p:ext uri="{BB962C8B-B14F-4D97-AF65-F5344CB8AC3E}">
        <p14:creationId xmlns:p14="http://schemas.microsoft.com/office/powerpoint/2010/main" val="47937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973DD-2C4F-A31F-DB2A-FEC9F655C1F7}"/>
              </a:ext>
            </a:extLst>
          </p:cNvPr>
          <p:cNvSpPr>
            <a:spLocks noGrp="1"/>
          </p:cNvSpPr>
          <p:nvPr>
            <p:ph type="title"/>
          </p:nvPr>
        </p:nvSpPr>
        <p:spPr/>
        <p:txBody>
          <a:bodyPr/>
          <a:lstStyle/>
          <a:p>
            <a:r>
              <a:rPr lang="zh-CN" altLang="en-US" dirty="0"/>
              <a:t>目录</a:t>
            </a:r>
            <a:r>
              <a:rPr lang="en-US" altLang="zh-CN" dirty="0"/>
              <a:t>: </a:t>
            </a:r>
            <a:endParaRPr lang="zh-CN" altLang="en-US" dirty="0"/>
          </a:p>
        </p:txBody>
      </p:sp>
      <p:sp>
        <p:nvSpPr>
          <p:cNvPr id="3" name="内容占位符 2">
            <a:extLst>
              <a:ext uri="{FF2B5EF4-FFF2-40B4-BE49-F238E27FC236}">
                <a16:creationId xmlns:a16="http://schemas.microsoft.com/office/drawing/2014/main" id="{49747346-EA51-D460-EA6B-2D6A4CB5E500}"/>
              </a:ext>
            </a:extLst>
          </p:cNvPr>
          <p:cNvSpPr>
            <a:spLocks noGrp="1"/>
          </p:cNvSpPr>
          <p:nvPr>
            <p:ph idx="1"/>
          </p:nvPr>
        </p:nvSpPr>
        <p:spPr/>
        <p:txBody>
          <a:bodyPr>
            <a:normAutofit/>
          </a:bodyPr>
          <a:lstStyle/>
          <a:p>
            <a:pPr marL="514350" indent="-514350">
              <a:buAutoNum type="arabicPeriod"/>
            </a:pPr>
            <a:r>
              <a:rPr lang="zh-CN" altLang="en-US" sz="3200" dirty="0"/>
              <a:t>引言</a:t>
            </a:r>
            <a:endParaRPr lang="en-US" altLang="zh-CN" sz="3200" dirty="0"/>
          </a:p>
          <a:p>
            <a:pPr marL="514350" indent="-514350">
              <a:buAutoNum type="arabicPeriod"/>
            </a:pPr>
            <a:r>
              <a:rPr lang="zh-CN" altLang="en-US" sz="3200" dirty="0"/>
              <a:t>文献综述</a:t>
            </a:r>
            <a:endParaRPr lang="en-US" altLang="zh-CN" sz="3200" dirty="0"/>
          </a:p>
          <a:p>
            <a:pPr marL="514350" indent="-514350">
              <a:buAutoNum type="arabicPeriod"/>
            </a:pPr>
            <a:r>
              <a:rPr lang="zh-CN" altLang="en-US" sz="3200" dirty="0"/>
              <a:t>提出方案</a:t>
            </a:r>
            <a:endParaRPr lang="en-US" altLang="zh-CN" sz="3200" dirty="0"/>
          </a:p>
          <a:p>
            <a:pPr marL="514350" indent="-514350">
              <a:buAutoNum type="arabicPeriod"/>
            </a:pPr>
            <a:r>
              <a:rPr lang="zh-CN" altLang="en-US" sz="3200" dirty="0"/>
              <a:t>方案设计与实现</a:t>
            </a:r>
            <a:endParaRPr lang="en-US" altLang="zh-CN" sz="3200" dirty="0"/>
          </a:p>
          <a:p>
            <a:pPr marL="514350" indent="-514350">
              <a:buAutoNum type="arabicPeriod"/>
            </a:pPr>
            <a:r>
              <a:rPr lang="zh-CN" altLang="en-US" sz="3200" dirty="0"/>
              <a:t>总结与展望</a:t>
            </a:r>
            <a:endParaRPr lang="en-US" altLang="zh-CN" sz="3200" dirty="0"/>
          </a:p>
          <a:p>
            <a:pPr marL="514350" indent="-514350">
              <a:buAutoNum type="arabicPeriod"/>
            </a:pPr>
            <a:endParaRPr lang="zh-CN" altLang="en-US" sz="3200" dirty="0"/>
          </a:p>
        </p:txBody>
      </p:sp>
    </p:spTree>
    <p:extLst>
      <p:ext uri="{BB962C8B-B14F-4D97-AF65-F5344CB8AC3E}">
        <p14:creationId xmlns:p14="http://schemas.microsoft.com/office/powerpoint/2010/main" val="427403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96A3C-7BDE-AD89-B545-62B9B067C68C}"/>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id="{884D3017-F769-7D9A-C662-506E386DFDBA}"/>
              </a:ext>
            </a:extLst>
          </p:cNvPr>
          <p:cNvSpPr>
            <a:spLocks noGrp="1"/>
          </p:cNvSpPr>
          <p:nvPr>
            <p:ph idx="1"/>
          </p:nvPr>
        </p:nvSpPr>
        <p:spPr/>
        <p:txBody>
          <a:bodyPr>
            <a:normAutofit/>
          </a:bodyPr>
          <a:lstStyle/>
          <a:p>
            <a:pPr marL="0" indent="0">
              <a:buNone/>
            </a:pPr>
            <a:r>
              <a:rPr lang="en-US" altLang="zh-CN" dirty="0"/>
              <a:t>	</a:t>
            </a:r>
            <a:r>
              <a:rPr lang="zh-CN" altLang="en-US" dirty="0"/>
              <a:t>数列在高中学习占有不可忽视的一部分。</a:t>
            </a:r>
            <a:endParaRPr lang="en-US" altLang="zh-CN" dirty="0"/>
          </a:p>
          <a:p>
            <a:pPr marL="0" indent="0">
              <a:buNone/>
            </a:pPr>
            <a:r>
              <a:rPr lang="en-US" altLang="zh-CN" dirty="0"/>
              <a:t>	</a:t>
            </a:r>
            <a:r>
              <a:rPr lang="zh-CN" altLang="en-US" dirty="0"/>
              <a:t>在高中的数学学习过程中</a:t>
            </a:r>
            <a:r>
              <a:rPr lang="en-US" altLang="zh-CN" dirty="0"/>
              <a:t>,</a:t>
            </a:r>
            <a:r>
              <a:rPr lang="zh-CN" altLang="en-US" dirty="0"/>
              <a:t>数列知识点种类多</a:t>
            </a:r>
            <a:r>
              <a:rPr lang="en-US" altLang="zh-CN" dirty="0"/>
              <a:t>, </a:t>
            </a:r>
            <a:r>
              <a:rPr lang="zh-CN" altLang="en-US" dirty="0"/>
              <a:t>多样化。往往需要更多的训练才能以较好的程度掌握。</a:t>
            </a:r>
            <a:endParaRPr lang="en-US" altLang="zh-CN" dirty="0"/>
          </a:p>
          <a:p>
            <a:pPr marL="0" indent="0">
              <a:buNone/>
            </a:pPr>
            <a:r>
              <a:rPr lang="en-US" altLang="zh-CN" dirty="0"/>
              <a:t>	</a:t>
            </a:r>
            <a:r>
              <a:rPr lang="zh-CN" altLang="en-US" dirty="0"/>
              <a:t>传统课堂受限于二维板书呈现方式，学生难以直观感知数列项数变化时的动态规律。 </a:t>
            </a:r>
            <a:endParaRPr lang="en-US" altLang="zh-CN" dirty="0"/>
          </a:p>
          <a:p>
            <a:pPr marL="0" indent="0">
              <a:buNone/>
            </a:pPr>
            <a:r>
              <a:rPr lang="en-US" altLang="zh-CN" dirty="0"/>
              <a:t>	</a:t>
            </a:r>
            <a:r>
              <a:rPr lang="zh-CN" altLang="en-US" dirty="0"/>
              <a:t>本研究旨在开发基于</a:t>
            </a:r>
            <a:r>
              <a:rPr lang="en-US" altLang="zh-CN" dirty="0" err="1"/>
              <a:t>PyQT</a:t>
            </a:r>
            <a:r>
              <a:rPr lang="zh-CN" altLang="en-US" dirty="0"/>
              <a:t>框架的数列学习辅助程序</a:t>
            </a:r>
            <a:r>
              <a:rPr lang="en-US" altLang="zh-CN" dirty="0"/>
              <a:t>,</a:t>
            </a:r>
            <a:r>
              <a:rPr lang="zh-CN" altLang="en-US" dirty="0"/>
              <a:t>提供自动绘制数列 图像</a:t>
            </a:r>
            <a:r>
              <a:rPr lang="en-US" altLang="zh-CN" dirty="0"/>
              <a:t>,</a:t>
            </a:r>
            <a:r>
              <a:rPr lang="zh-CN" altLang="en-US" dirty="0"/>
              <a:t>自动对题目分类整理等功能</a:t>
            </a:r>
            <a:r>
              <a:rPr lang="en-US" altLang="zh-CN" dirty="0"/>
              <a:t>, </a:t>
            </a:r>
            <a:r>
              <a:rPr lang="zh-CN" altLang="en-US" dirty="0"/>
              <a:t>提供一定自学辅助</a:t>
            </a:r>
            <a:r>
              <a:rPr lang="en-US" altLang="zh-CN" dirty="0"/>
              <a:t>,  </a:t>
            </a:r>
            <a:r>
              <a:rPr lang="zh-CN" altLang="en-US" dirty="0"/>
              <a:t>提升用户的学习体验与效果。</a:t>
            </a:r>
          </a:p>
        </p:txBody>
      </p:sp>
    </p:spTree>
    <p:extLst>
      <p:ext uri="{BB962C8B-B14F-4D97-AF65-F5344CB8AC3E}">
        <p14:creationId xmlns:p14="http://schemas.microsoft.com/office/powerpoint/2010/main" val="383222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9BD46-D978-B042-C03E-5D184B408C55}"/>
              </a:ext>
            </a:extLst>
          </p:cNvPr>
          <p:cNvSpPr>
            <a:spLocks noGrp="1"/>
          </p:cNvSpPr>
          <p:nvPr>
            <p:ph type="title"/>
          </p:nvPr>
        </p:nvSpPr>
        <p:spPr/>
        <p:txBody>
          <a:bodyPr/>
          <a:lstStyle/>
          <a:p>
            <a:r>
              <a:rPr lang="zh-CN" altLang="en-US" dirty="0"/>
              <a:t>文献综述</a:t>
            </a:r>
          </a:p>
        </p:txBody>
      </p:sp>
      <p:sp>
        <p:nvSpPr>
          <p:cNvPr id="3" name="内容占位符 2">
            <a:extLst>
              <a:ext uri="{FF2B5EF4-FFF2-40B4-BE49-F238E27FC236}">
                <a16:creationId xmlns:a16="http://schemas.microsoft.com/office/drawing/2014/main" id="{CC9A44C6-0A4E-95C9-274A-9666E8D611F3}"/>
              </a:ext>
            </a:extLst>
          </p:cNvPr>
          <p:cNvSpPr>
            <a:spLocks noGrp="1"/>
          </p:cNvSpPr>
          <p:nvPr>
            <p:ph idx="1"/>
          </p:nvPr>
        </p:nvSpPr>
        <p:spPr>
          <a:xfrm>
            <a:off x="1006928" y="3599999"/>
            <a:ext cx="10346871" cy="2698977"/>
          </a:xfrm>
        </p:spPr>
        <p:txBody>
          <a:bodyPr>
            <a:normAutofit/>
          </a:bodyPr>
          <a:lstStyle/>
          <a:p>
            <a:pPr marL="0" indent="0">
              <a:buNone/>
            </a:pPr>
            <a:r>
              <a:rPr lang="en-US" altLang="zh-CN" sz="2400" dirty="0"/>
              <a:t>	</a:t>
            </a:r>
            <a:r>
              <a:rPr lang="zh-CN" altLang="en-US" sz="2400" dirty="0"/>
              <a:t>从</a:t>
            </a:r>
            <a:r>
              <a:rPr lang="en-US" altLang="zh-CN" sz="2400" dirty="0"/>
              <a:t>《</a:t>
            </a:r>
            <a:r>
              <a:rPr lang="zh-CN" altLang="en-US" sz="2400" dirty="0"/>
              <a:t>融合学科知识的数学习题知识点自动标注模型</a:t>
            </a:r>
            <a:r>
              <a:rPr lang="en-US" altLang="zh-CN" sz="2400" dirty="0"/>
              <a:t>》</a:t>
            </a:r>
            <a:r>
              <a:rPr lang="zh-CN" altLang="en-US" sz="2400" dirty="0"/>
              <a:t>等文章中</a:t>
            </a:r>
            <a:r>
              <a:rPr lang="en-US" altLang="zh-CN" sz="2400" dirty="0"/>
              <a:t>,</a:t>
            </a:r>
            <a:r>
              <a:rPr lang="zh-CN" altLang="en-US" sz="2400" dirty="0"/>
              <a:t>使用了语 义化题面再进行分类的方案。值得注意的是其中将所有公式简化为统一标签</a:t>
            </a:r>
            <a:r>
              <a:rPr lang="en-US" altLang="zh-CN" sz="2400" dirty="0"/>
              <a:t>,</a:t>
            </a:r>
            <a:r>
              <a:rPr lang="zh-CN" altLang="en-US" sz="2400" dirty="0"/>
              <a:t>丢失了公式中所含有的信息。本研究尝试将公式的文本也作为模型输入一并训练</a:t>
            </a:r>
            <a:r>
              <a:rPr lang="en-US" altLang="zh-CN" sz="2400" dirty="0"/>
              <a:t>, </a:t>
            </a:r>
            <a:r>
              <a:rPr lang="zh-CN" altLang="en-US" sz="2400" dirty="0"/>
              <a:t>观察其训练效果。</a:t>
            </a:r>
            <a:endParaRPr lang="en-US" altLang="zh-CN" sz="2400" dirty="0"/>
          </a:p>
          <a:p>
            <a:pPr marL="0" indent="0">
              <a:buNone/>
            </a:pPr>
            <a:r>
              <a:rPr lang="en-US" altLang="zh-CN" sz="2400" dirty="0"/>
              <a:t>	</a:t>
            </a:r>
            <a:r>
              <a:rPr lang="zh-CN" altLang="en-US" sz="2400" dirty="0"/>
              <a:t>从</a:t>
            </a:r>
            <a:r>
              <a:rPr lang="en-US" altLang="zh-CN" sz="2400" dirty="0"/>
              <a:t>《</a:t>
            </a:r>
            <a:r>
              <a:rPr lang="zh-CN" altLang="en-US" sz="2400" dirty="0"/>
              <a:t>基于知识图谱的数列问题知识表示及实现</a:t>
            </a:r>
            <a:r>
              <a:rPr lang="en-US" altLang="zh-CN" sz="2400" dirty="0"/>
              <a:t>》</a:t>
            </a:r>
            <a:r>
              <a:rPr lang="zh-CN" altLang="en-US" sz="2400" dirty="0"/>
              <a:t>中</a:t>
            </a:r>
            <a:r>
              <a:rPr lang="en-US" altLang="zh-CN" sz="2400" dirty="0"/>
              <a:t>,</a:t>
            </a:r>
            <a:r>
              <a:rPr lang="zh-CN" altLang="en-US" sz="2400" dirty="0"/>
              <a:t>可以看出将知识点抽象成树形结构更有助于进行学习</a:t>
            </a:r>
            <a:r>
              <a:rPr lang="en-US" altLang="zh-CN" sz="2400" dirty="0"/>
              <a:t>,</a:t>
            </a:r>
            <a:r>
              <a:rPr lang="zh-CN" altLang="en-US" sz="2400" dirty="0"/>
              <a:t>构建合适的学习路线。</a:t>
            </a:r>
          </a:p>
        </p:txBody>
      </p:sp>
      <p:sp>
        <p:nvSpPr>
          <p:cNvPr id="5" name="文本框 4">
            <a:extLst>
              <a:ext uri="{FF2B5EF4-FFF2-40B4-BE49-F238E27FC236}">
                <a16:creationId xmlns:a16="http://schemas.microsoft.com/office/drawing/2014/main" id="{7FF4A549-CA86-4D78-F567-01CCC86B57B9}"/>
              </a:ext>
            </a:extLst>
          </p:cNvPr>
          <p:cNvSpPr txBox="1"/>
          <p:nvPr/>
        </p:nvSpPr>
        <p:spPr>
          <a:xfrm>
            <a:off x="1006928" y="1291675"/>
            <a:ext cx="10287001" cy="2308324"/>
          </a:xfrm>
          <a:prstGeom prst="rect">
            <a:avLst/>
          </a:prstGeom>
          <a:noFill/>
        </p:spPr>
        <p:txBody>
          <a:bodyPr wrap="square">
            <a:spAutoFit/>
          </a:bodyPr>
          <a:lstStyle/>
          <a:p>
            <a:r>
              <a:rPr lang="en-US" altLang="zh-CN" dirty="0"/>
              <a:t>[1] </a:t>
            </a:r>
            <a:r>
              <a:rPr lang="zh-CN" altLang="en-US" dirty="0"/>
              <a:t>罗文兵</a:t>
            </a:r>
            <a:r>
              <a:rPr lang="en-US" altLang="zh-CN" dirty="0"/>
              <a:t>, </a:t>
            </a:r>
            <a:r>
              <a:rPr lang="zh-CN" altLang="en-US" dirty="0"/>
              <a:t>罗凯威</a:t>
            </a:r>
            <a:r>
              <a:rPr lang="en-US" altLang="zh-CN" dirty="0"/>
              <a:t>,</a:t>
            </a:r>
            <a:r>
              <a:rPr lang="zh-CN" altLang="en-US" dirty="0"/>
              <a:t>黄琪</a:t>
            </a:r>
            <a:r>
              <a:rPr lang="en-US" altLang="zh-CN" dirty="0"/>
              <a:t>,</a:t>
            </a:r>
            <a:r>
              <a:rPr lang="zh-CN" altLang="en-US" dirty="0"/>
              <a:t>等</a:t>
            </a:r>
            <a:r>
              <a:rPr lang="en-US" altLang="zh-CN" dirty="0"/>
              <a:t>.</a:t>
            </a:r>
            <a:r>
              <a:rPr lang="zh-CN" altLang="en-US" dirty="0"/>
              <a:t>融合学科知识的数学习题知识点自动标注模型</a:t>
            </a:r>
            <a:r>
              <a:rPr lang="en-US" altLang="zh-CN" dirty="0"/>
              <a:t>[J]. </a:t>
            </a:r>
            <a:r>
              <a:rPr lang="zh-CN" altLang="en-US" dirty="0"/>
              <a:t>中文信息学报</a:t>
            </a:r>
            <a:r>
              <a:rPr lang="en-US" altLang="zh-CN" dirty="0"/>
              <a:t>,2024,38(04):143-155. </a:t>
            </a:r>
          </a:p>
          <a:p>
            <a:r>
              <a:rPr lang="en-US" altLang="zh-CN" dirty="0"/>
              <a:t>[2] </a:t>
            </a:r>
            <a:r>
              <a:rPr lang="zh-CN" altLang="en-US" dirty="0"/>
              <a:t>孟婉颖</a:t>
            </a:r>
            <a:r>
              <a:rPr lang="en-US" altLang="zh-CN" dirty="0"/>
              <a:t>. </a:t>
            </a:r>
            <a:r>
              <a:rPr lang="zh-CN" altLang="en-US" dirty="0"/>
              <a:t>基于</a:t>
            </a:r>
            <a:r>
              <a:rPr lang="en-US" altLang="zh-CN" dirty="0"/>
              <a:t>CRF</a:t>
            </a:r>
            <a:r>
              <a:rPr lang="zh-CN" altLang="en-US" dirty="0"/>
              <a:t>和深度学习的数学试题知识点自动标注算法研究</a:t>
            </a:r>
            <a:r>
              <a:rPr lang="en-US" altLang="zh-CN" dirty="0"/>
              <a:t>[D].</a:t>
            </a:r>
            <a:r>
              <a:rPr lang="zh-CN" altLang="en-US" dirty="0"/>
              <a:t>河 南大学</a:t>
            </a:r>
            <a:r>
              <a:rPr lang="en-US" altLang="zh-CN" dirty="0"/>
              <a:t>,2023.DOI:10.27114/d.cnki.ghnau.2023.001682. </a:t>
            </a:r>
          </a:p>
          <a:p>
            <a:r>
              <a:rPr lang="en-US" altLang="zh-CN" dirty="0"/>
              <a:t>[3] </a:t>
            </a:r>
            <a:r>
              <a:rPr lang="zh-CN" altLang="en-US" dirty="0"/>
              <a:t>何鑫宇</a:t>
            </a:r>
            <a:r>
              <a:rPr lang="en-US" altLang="zh-CN" dirty="0"/>
              <a:t>. </a:t>
            </a:r>
            <a:r>
              <a:rPr lang="zh-CN" altLang="en-US" dirty="0"/>
              <a:t>基于多标签的数学试题自动标注研究 </a:t>
            </a:r>
            <a:r>
              <a:rPr lang="en-US" altLang="zh-CN" dirty="0"/>
              <a:t>[D]. </a:t>
            </a:r>
            <a:r>
              <a:rPr lang="zh-CN" altLang="en-US" dirty="0"/>
              <a:t>天津师范大 学</a:t>
            </a:r>
            <a:r>
              <a:rPr lang="en-US" altLang="zh-CN" dirty="0"/>
              <a:t>,2023.DOI:10.27363/d.cnki.gtsfu.2023.000668. </a:t>
            </a:r>
          </a:p>
          <a:p>
            <a:r>
              <a:rPr lang="en-US" altLang="zh-CN" dirty="0"/>
              <a:t>[4] </a:t>
            </a:r>
            <a:r>
              <a:rPr lang="zh-CN" altLang="en-US" dirty="0"/>
              <a:t>黄聪</a:t>
            </a:r>
            <a:r>
              <a:rPr lang="en-US" altLang="zh-CN" dirty="0"/>
              <a:t>. </a:t>
            </a:r>
            <a:r>
              <a:rPr lang="zh-CN" altLang="en-US" dirty="0"/>
              <a:t>基于知识图谱的数列问题知识表示及实现 </a:t>
            </a:r>
            <a:r>
              <a:rPr lang="en-US" altLang="zh-CN" dirty="0"/>
              <a:t>[D]. </a:t>
            </a:r>
            <a:r>
              <a:rPr lang="zh-CN" altLang="en-US" dirty="0"/>
              <a:t>电子科技大 学</a:t>
            </a:r>
            <a:r>
              <a:rPr lang="en-US" altLang="zh-CN" dirty="0"/>
              <a:t>,2023.DOI:10.27005/d.cnki.gdzku.2023.003463.</a:t>
            </a:r>
            <a:endParaRPr lang="zh-CN" altLang="en-US" dirty="0"/>
          </a:p>
        </p:txBody>
      </p:sp>
    </p:spTree>
    <p:extLst>
      <p:ext uri="{BB962C8B-B14F-4D97-AF65-F5344CB8AC3E}">
        <p14:creationId xmlns:p14="http://schemas.microsoft.com/office/powerpoint/2010/main" val="75207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8F1CB-F8B0-8A71-D3F4-AB9512C93545}"/>
              </a:ext>
            </a:extLst>
          </p:cNvPr>
          <p:cNvSpPr>
            <a:spLocks noGrp="1"/>
          </p:cNvSpPr>
          <p:nvPr>
            <p:ph type="title"/>
          </p:nvPr>
        </p:nvSpPr>
        <p:spPr/>
        <p:txBody>
          <a:bodyPr/>
          <a:lstStyle/>
          <a:p>
            <a:r>
              <a:rPr lang="zh-CN" altLang="en-US" dirty="0"/>
              <a:t>提出方案</a:t>
            </a:r>
          </a:p>
        </p:txBody>
      </p:sp>
      <p:sp>
        <p:nvSpPr>
          <p:cNvPr id="3" name="内容占位符 2">
            <a:extLst>
              <a:ext uri="{FF2B5EF4-FFF2-40B4-BE49-F238E27FC236}">
                <a16:creationId xmlns:a16="http://schemas.microsoft.com/office/drawing/2014/main" id="{84EDCDF9-C604-D689-BA84-2BABE17B8AAB}"/>
              </a:ext>
            </a:extLst>
          </p:cNvPr>
          <p:cNvSpPr>
            <a:spLocks noGrp="1"/>
          </p:cNvSpPr>
          <p:nvPr>
            <p:ph idx="1"/>
          </p:nvPr>
        </p:nvSpPr>
        <p:spPr/>
        <p:txBody>
          <a:bodyPr>
            <a:normAutofit/>
          </a:bodyPr>
          <a:lstStyle/>
          <a:p>
            <a:pPr marL="0" indent="0">
              <a:buNone/>
            </a:pPr>
            <a:r>
              <a:rPr lang="zh-CN" altLang="en-US" dirty="0"/>
              <a:t> </a:t>
            </a:r>
            <a:r>
              <a:rPr lang="en-US" altLang="zh-CN" dirty="0"/>
              <a:t>	1. </a:t>
            </a:r>
            <a:r>
              <a:rPr lang="zh-CN" altLang="en-US" dirty="0"/>
              <a:t>通过对题目进行自动归类</a:t>
            </a:r>
            <a:r>
              <a:rPr lang="en-US" altLang="zh-CN" dirty="0"/>
              <a:t>,</a:t>
            </a:r>
            <a:r>
              <a:rPr lang="zh-CN" altLang="en-US" dirty="0"/>
              <a:t>排序</a:t>
            </a:r>
            <a:r>
              <a:rPr lang="en-US" altLang="zh-CN" dirty="0"/>
              <a:t>,</a:t>
            </a:r>
            <a:r>
              <a:rPr lang="zh-CN" altLang="en-US" dirty="0"/>
              <a:t>形成较优的做题顺序。优化自学流程。</a:t>
            </a:r>
            <a:endParaRPr lang="en-US" altLang="zh-CN" dirty="0"/>
          </a:p>
          <a:p>
            <a:pPr marL="0" indent="0">
              <a:buNone/>
            </a:pPr>
            <a:r>
              <a:rPr lang="en-US" altLang="zh-CN" dirty="0"/>
              <a:t>	2. </a:t>
            </a:r>
            <a:r>
              <a:rPr lang="zh-CN" altLang="en-US" dirty="0"/>
              <a:t>通过训练分类模型</a:t>
            </a:r>
            <a:r>
              <a:rPr lang="en-US" altLang="zh-CN" dirty="0"/>
              <a:t>, </a:t>
            </a:r>
            <a:r>
              <a:rPr lang="zh-CN" altLang="en-US" dirty="0"/>
              <a:t>达成输入题面自动输出题目类型与预估难度的功能。</a:t>
            </a:r>
            <a:endParaRPr lang="en-US" altLang="zh-CN" dirty="0"/>
          </a:p>
          <a:p>
            <a:pPr marL="0" indent="0">
              <a:buNone/>
            </a:pPr>
            <a:r>
              <a:rPr lang="en-US" altLang="zh-CN" dirty="0"/>
              <a:t>	3. </a:t>
            </a:r>
            <a:r>
              <a:rPr lang="zh-CN" altLang="en-US" dirty="0"/>
              <a:t>编写程序以支持选题做题功能</a:t>
            </a:r>
            <a:r>
              <a:rPr lang="en-US" altLang="zh-CN" dirty="0"/>
              <a:t>,  </a:t>
            </a:r>
            <a:r>
              <a:rPr lang="zh-CN" altLang="en-US" dirty="0"/>
              <a:t>向用户提供学习辅助程序。</a:t>
            </a:r>
            <a:endParaRPr lang="en-US" altLang="zh-CN" dirty="0"/>
          </a:p>
        </p:txBody>
      </p:sp>
    </p:spTree>
    <p:extLst>
      <p:ext uri="{BB962C8B-B14F-4D97-AF65-F5344CB8AC3E}">
        <p14:creationId xmlns:p14="http://schemas.microsoft.com/office/powerpoint/2010/main" val="82519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5DA85-B374-589B-E201-3882BB495B9A}"/>
              </a:ext>
            </a:extLst>
          </p:cNvPr>
          <p:cNvSpPr>
            <a:spLocks noGrp="1"/>
          </p:cNvSpPr>
          <p:nvPr>
            <p:ph type="title"/>
          </p:nvPr>
        </p:nvSpPr>
        <p:spPr/>
        <p:txBody>
          <a:bodyPr/>
          <a:lstStyle/>
          <a:p>
            <a:r>
              <a:rPr lang="zh-CN" altLang="en-US" dirty="0"/>
              <a:t>软件设计</a:t>
            </a:r>
          </a:p>
        </p:txBody>
      </p:sp>
      <p:pic>
        <p:nvPicPr>
          <p:cNvPr id="5" name="内容占位符 4">
            <a:extLst>
              <a:ext uri="{FF2B5EF4-FFF2-40B4-BE49-F238E27FC236}">
                <a16:creationId xmlns:a16="http://schemas.microsoft.com/office/drawing/2014/main" id="{A95DB10D-F7BA-3069-1531-B8BD31FC80DF}"/>
              </a:ext>
            </a:extLst>
          </p:cNvPr>
          <p:cNvPicPr>
            <a:picLocks noGrp="1" noChangeAspect="1"/>
          </p:cNvPicPr>
          <p:nvPr>
            <p:ph idx="1"/>
          </p:nvPr>
        </p:nvPicPr>
        <p:blipFill>
          <a:blip r:embed="rId2"/>
          <a:stretch>
            <a:fillRect/>
          </a:stretch>
        </p:blipFill>
        <p:spPr>
          <a:xfrm>
            <a:off x="838200" y="1640567"/>
            <a:ext cx="3553071" cy="4351338"/>
          </a:xfrm>
        </p:spPr>
      </p:pic>
      <p:sp>
        <p:nvSpPr>
          <p:cNvPr id="6" name="标题 1">
            <a:extLst>
              <a:ext uri="{FF2B5EF4-FFF2-40B4-BE49-F238E27FC236}">
                <a16:creationId xmlns:a16="http://schemas.microsoft.com/office/drawing/2014/main" id="{50A28DE7-8B81-4B28-38F0-D962F8596ACB}"/>
              </a:ext>
            </a:extLst>
          </p:cNvPr>
          <p:cNvSpPr txBox="1">
            <a:spLocks/>
          </p:cNvSpPr>
          <p:nvPr/>
        </p:nvSpPr>
        <p:spPr>
          <a:xfrm>
            <a:off x="5900058" y="3150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技术路线</a:t>
            </a:r>
          </a:p>
        </p:txBody>
      </p:sp>
      <p:sp>
        <p:nvSpPr>
          <p:cNvPr id="8" name="文本框 7">
            <a:extLst>
              <a:ext uri="{FF2B5EF4-FFF2-40B4-BE49-F238E27FC236}">
                <a16:creationId xmlns:a16="http://schemas.microsoft.com/office/drawing/2014/main" id="{706D103F-20D5-C804-1C9A-3A78DAA45C90}"/>
              </a:ext>
            </a:extLst>
          </p:cNvPr>
          <p:cNvSpPr txBox="1"/>
          <p:nvPr/>
        </p:nvSpPr>
        <p:spPr>
          <a:xfrm>
            <a:off x="5421086" y="1575182"/>
            <a:ext cx="6076647" cy="3416320"/>
          </a:xfrm>
          <a:prstGeom prst="rect">
            <a:avLst/>
          </a:prstGeom>
          <a:noFill/>
        </p:spPr>
        <p:txBody>
          <a:bodyPr wrap="square">
            <a:spAutoFit/>
          </a:bodyPr>
          <a:lstStyle/>
          <a:p>
            <a:r>
              <a:rPr lang="en-US" altLang="zh-CN" sz="2400" dirty="0"/>
              <a:t>	1. </a:t>
            </a:r>
            <a:r>
              <a:rPr lang="zh-CN" altLang="en-US" sz="2400" dirty="0"/>
              <a:t>使用 </a:t>
            </a:r>
            <a:r>
              <a:rPr lang="en-US" altLang="zh-CN" sz="2400" dirty="0" err="1"/>
              <a:t>PyQT</a:t>
            </a:r>
            <a:r>
              <a:rPr lang="en-US" altLang="zh-CN" sz="2400" dirty="0"/>
              <a:t> </a:t>
            </a:r>
            <a:r>
              <a:rPr lang="zh-CN" altLang="en-US" sz="2400" dirty="0"/>
              <a:t>作为整体框架</a:t>
            </a:r>
            <a:r>
              <a:rPr lang="en-US" altLang="zh-CN" sz="2400" dirty="0"/>
              <a:t>, </a:t>
            </a:r>
            <a:r>
              <a:rPr lang="zh-CN" altLang="en-US" sz="2400" dirty="0"/>
              <a:t>并结合使用 </a:t>
            </a:r>
            <a:r>
              <a:rPr lang="en-US" altLang="zh-CN" sz="2400" dirty="0" err="1"/>
              <a:t>Qtdesigner</a:t>
            </a:r>
            <a:r>
              <a:rPr lang="en-US" altLang="zh-CN" sz="2400" dirty="0"/>
              <a:t> </a:t>
            </a:r>
            <a:r>
              <a:rPr lang="zh-CN" altLang="en-US" sz="2400" dirty="0"/>
              <a:t>设计软件界面样式</a:t>
            </a:r>
            <a:r>
              <a:rPr lang="en-US" altLang="zh-CN" sz="2400" dirty="0"/>
              <a:t>, </a:t>
            </a:r>
            <a:r>
              <a:rPr lang="zh-CN" altLang="en-US" sz="2400" dirty="0"/>
              <a:t>完成页面的布局设计。</a:t>
            </a:r>
            <a:endParaRPr lang="en-US" altLang="zh-CN" sz="2400" dirty="0"/>
          </a:p>
          <a:p>
            <a:r>
              <a:rPr lang="en-US" altLang="zh-CN" sz="2400" dirty="0"/>
              <a:t>	</a:t>
            </a:r>
          </a:p>
          <a:p>
            <a:r>
              <a:rPr lang="en-US" altLang="zh-CN" sz="2400" dirty="0"/>
              <a:t>	2. </a:t>
            </a:r>
            <a:r>
              <a:rPr lang="zh-CN" altLang="en-US" sz="2400" dirty="0"/>
              <a:t>使用 </a:t>
            </a:r>
            <a:r>
              <a:rPr lang="en-US" altLang="zh-CN" sz="2400" dirty="0"/>
              <a:t>matplotlib </a:t>
            </a:r>
            <a:r>
              <a:rPr lang="zh-CN" altLang="en-US" sz="2400" dirty="0"/>
              <a:t>完成数列绘图相关工作。在其他用户场景通过使用 </a:t>
            </a:r>
            <a:r>
              <a:rPr lang="en-US" altLang="zh-CN" sz="2400" dirty="0" err="1"/>
              <a:t>QwebEngine</a:t>
            </a:r>
            <a:r>
              <a:rPr lang="en-US" altLang="zh-CN" sz="2400" dirty="0"/>
              <a:t> </a:t>
            </a:r>
            <a:r>
              <a:rPr lang="zh-CN" altLang="en-US" sz="2400" dirty="0"/>
              <a:t>渲染 </a:t>
            </a:r>
            <a:r>
              <a:rPr lang="en-US" altLang="zh-CN" sz="2400" dirty="0"/>
              <a:t>HTML </a:t>
            </a:r>
            <a:r>
              <a:rPr lang="zh-CN" altLang="en-US" sz="2400" dirty="0"/>
              <a:t>文本</a:t>
            </a:r>
            <a:r>
              <a:rPr lang="en-US" altLang="zh-CN" sz="2400" dirty="0"/>
              <a:t>, </a:t>
            </a:r>
            <a:r>
              <a:rPr lang="zh-CN" altLang="en-US" sz="2400" dirty="0"/>
              <a:t>使其支持更加丰富的表现体验。并同时借助 </a:t>
            </a:r>
            <a:r>
              <a:rPr lang="en-US" altLang="zh-CN" sz="2400" dirty="0"/>
              <a:t>HTML</a:t>
            </a:r>
            <a:r>
              <a:rPr lang="zh-CN" altLang="en-US" sz="2400" dirty="0"/>
              <a:t>完成对 </a:t>
            </a:r>
            <a:r>
              <a:rPr lang="en-US" altLang="zh-CN" sz="2400" dirty="0"/>
              <a:t>markdown / </a:t>
            </a:r>
            <a:r>
              <a:rPr lang="en-US" altLang="zh-CN" sz="2400" dirty="0" err="1"/>
              <a:t>tex</a:t>
            </a:r>
            <a:r>
              <a:rPr lang="zh-CN" altLang="en-US" sz="2400" dirty="0"/>
              <a:t>等其他表现形式的支持。</a:t>
            </a:r>
          </a:p>
        </p:txBody>
      </p:sp>
    </p:spTree>
    <p:extLst>
      <p:ext uri="{BB962C8B-B14F-4D97-AF65-F5344CB8AC3E}">
        <p14:creationId xmlns:p14="http://schemas.microsoft.com/office/powerpoint/2010/main" val="143221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ED97BC8C-F572-31D9-609D-D30406886748}"/>
              </a:ext>
            </a:extLst>
          </p:cNvPr>
          <p:cNvSpPr>
            <a:spLocks noGrp="1"/>
          </p:cNvSpPr>
          <p:nvPr>
            <p:ph type="title"/>
          </p:nvPr>
        </p:nvSpPr>
        <p:spPr/>
        <p:txBody>
          <a:bodyPr/>
          <a:lstStyle/>
          <a:p>
            <a:r>
              <a:rPr lang="en-US" altLang="zh-CN" dirty="0"/>
              <a:t>1. </a:t>
            </a:r>
            <a:r>
              <a:rPr lang="zh-CN" altLang="en-US" dirty="0"/>
              <a:t>用户页面</a:t>
            </a:r>
          </a:p>
        </p:txBody>
      </p:sp>
      <p:pic>
        <p:nvPicPr>
          <p:cNvPr id="11" name="图片 10">
            <a:extLst>
              <a:ext uri="{FF2B5EF4-FFF2-40B4-BE49-F238E27FC236}">
                <a16:creationId xmlns:a16="http://schemas.microsoft.com/office/drawing/2014/main" id="{C3F811E3-8538-13FD-5556-3B6D70561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451200" cy="2988733"/>
          </a:xfrm>
          <a:prstGeom prst="rect">
            <a:avLst/>
          </a:prstGeom>
        </p:spPr>
      </p:pic>
      <p:sp>
        <p:nvSpPr>
          <p:cNvPr id="13" name="文本框 12">
            <a:extLst>
              <a:ext uri="{FF2B5EF4-FFF2-40B4-BE49-F238E27FC236}">
                <a16:creationId xmlns:a16="http://schemas.microsoft.com/office/drawing/2014/main" id="{49215398-3B47-3A56-D543-5944C06A6739}"/>
              </a:ext>
            </a:extLst>
          </p:cNvPr>
          <p:cNvSpPr txBox="1"/>
          <p:nvPr/>
        </p:nvSpPr>
        <p:spPr>
          <a:xfrm>
            <a:off x="5655734" y="1690688"/>
            <a:ext cx="6096000" cy="3785652"/>
          </a:xfrm>
          <a:prstGeom prst="rect">
            <a:avLst/>
          </a:prstGeom>
          <a:noFill/>
        </p:spPr>
        <p:txBody>
          <a:bodyPr wrap="square">
            <a:spAutoFit/>
          </a:bodyPr>
          <a:lstStyle/>
          <a:p>
            <a:r>
              <a:rPr lang="en-US" altLang="zh-CN" sz="2400" dirty="0"/>
              <a:t>	1. </a:t>
            </a:r>
            <a:r>
              <a:rPr lang="zh-CN" altLang="en-US" sz="2400" dirty="0"/>
              <a:t>用户运行程序后</a:t>
            </a:r>
            <a:r>
              <a:rPr lang="en-US" altLang="zh-CN" sz="2400" dirty="0"/>
              <a:t>,</a:t>
            </a:r>
            <a:r>
              <a:rPr lang="zh-CN" altLang="en-US" sz="2400" dirty="0"/>
              <a:t>会自动打开主菜单</a:t>
            </a:r>
            <a:r>
              <a:rPr lang="en-US" altLang="zh-CN" sz="2400" dirty="0"/>
              <a:t>,</a:t>
            </a:r>
            <a:r>
              <a:rPr lang="zh-CN" altLang="en-US" sz="2400" dirty="0"/>
              <a:t>并同时识别加载题目的所有标签连 接成一条链。同时根据自动力传导排版。</a:t>
            </a:r>
            <a:endParaRPr lang="en-US" altLang="zh-CN" sz="2400" dirty="0"/>
          </a:p>
          <a:p>
            <a:r>
              <a:rPr lang="en-US" altLang="zh-CN" sz="2400" dirty="0"/>
              <a:t>	2. </a:t>
            </a:r>
            <a:r>
              <a:rPr lang="zh-CN" altLang="en-US" sz="2400" dirty="0"/>
              <a:t>用户可以点击标签节点</a:t>
            </a:r>
            <a:r>
              <a:rPr lang="en-US" altLang="zh-CN" sz="2400" dirty="0"/>
              <a:t>,</a:t>
            </a:r>
            <a:r>
              <a:rPr lang="zh-CN" altLang="en-US" sz="2400" dirty="0"/>
              <a:t>将打开二级题目选择页面。选取每道题目的最 多前五个字作为标识符</a:t>
            </a:r>
            <a:r>
              <a:rPr lang="en-US" altLang="zh-CN" sz="2400" dirty="0"/>
              <a:t>,</a:t>
            </a:r>
            <a:r>
              <a:rPr lang="zh-CN" altLang="en-US" sz="2400" dirty="0"/>
              <a:t>同时提供一个特殊节点 </a:t>
            </a:r>
            <a:r>
              <a:rPr lang="en-US" altLang="zh-CN" sz="2400" dirty="0"/>
              <a:t>exit,</a:t>
            </a:r>
            <a:r>
              <a:rPr lang="zh-CN" altLang="en-US" sz="2400" dirty="0"/>
              <a:t>可以返回标题目录。   </a:t>
            </a:r>
            <a:endParaRPr lang="en-US" altLang="zh-CN" sz="2400" dirty="0"/>
          </a:p>
          <a:p>
            <a:r>
              <a:rPr lang="en-US" altLang="zh-CN" sz="2400" dirty="0"/>
              <a:t>	3. </a:t>
            </a:r>
            <a:r>
              <a:rPr lang="zh-CN" altLang="en-US" sz="2400" dirty="0"/>
              <a:t>用户点击题目节点</a:t>
            </a:r>
            <a:r>
              <a:rPr lang="en-US" altLang="zh-CN" sz="2400" dirty="0"/>
              <a:t>, </a:t>
            </a:r>
            <a:r>
              <a:rPr lang="zh-CN" altLang="en-US" sz="2400" dirty="0"/>
              <a:t>可以打开题目练习界面</a:t>
            </a:r>
            <a:r>
              <a:rPr lang="en-US" altLang="zh-CN" sz="2400" dirty="0"/>
              <a:t>,</a:t>
            </a:r>
            <a:r>
              <a:rPr lang="zh-CN" altLang="en-US" sz="2400" dirty="0"/>
              <a:t>同时目录页面不会关闭</a:t>
            </a:r>
            <a:r>
              <a:rPr lang="en-US" altLang="zh-CN" sz="2400" dirty="0"/>
              <a:t>,</a:t>
            </a:r>
            <a:r>
              <a:rPr lang="zh-CN" altLang="en-US" sz="2400" dirty="0"/>
              <a:t>支持题目多开等操作。   </a:t>
            </a:r>
            <a:endParaRPr lang="en-US" altLang="zh-CN" sz="2400" dirty="0"/>
          </a:p>
        </p:txBody>
      </p:sp>
      <p:sp>
        <p:nvSpPr>
          <p:cNvPr id="14" name="文本框 13">
            <a:extLst>
              <a:ext uri="{FF2B5EF4-FFF2-40B4-BE49-F238E27FC236}">
                <a16:creationId xmlns:a16="http://schemas.microsoft.com/office/drawing/2014/main" id="{31524CD4-78DA-03A6-235C-A15923F13FD0}"/>
              </a:ext>
            </a:extLst>
          </p:cNvPr>
          <p:cNvSpPr txBox="1"/>
          <p:nvPr/>
        </p:nvSpPr>
        <p:spPr>
          <a:xfrm>
            <a:off x="5655734" y="5477212"/>
            <a:ext cx="5452533" cy="1015663"/>
          </a:xfrm>
          <a:prstGeom prst="rect">
            <a:avLst/>
          </a:prstGeom>
          <a:noFill/>
        </p:spPr>
        <p:txBody>
          <a:bodyPr wrap="square" rtlCol="0">
            <a:spAutoFit/>
          </a:bodyPr>
          <a:lstStyle/>
          <a:p>
            <a:r>
              <a:rPr lang="en-US" altLang="zh-CN" sz="2000" dirty="0"/>
              <a:t>	</a:t>
            </a:r>
            <a:r>
              <a:rPr lang="zh-CN" altLang="en-US" sz="2000" dirty="0"/>
              <a:t>使用了</a:t>
            </a:r>
            <a:r>
              <a:rPr lang="en-US" altLang="zh-CN" sz="2000" dirty="0"/>
              <a:t>QtWebEngine</a:t>
            </a:r>
            <a:r>
              <a:rPr lang="zh-CN" altLang="en-US" sz="2000" dirty="0"/>
              <a:t>进行节点绘制等工作</a:t>
            </a:r>
            <a:r>
              <a:rPr lang="en-US" altLang="zh-CN" sz="2000" dirty="0"/>
              <a:t>, </a:t>
            </a:r>
            <a:r>
              <a:rPr lang="zh-CN" altLang="en-US" sz="2000" dirty="0"/>
              <a:t>具体实现中利用了</a:t>
            </a:r>
            <a:r>
              <a:rPr lang="en-US" altLang="zh-CN" sz="2000" dirty="0"/>
              <a:t>D3.js</a:t>
            </a:r>
            <a:r>
              <a:rPr lang="zh-CN" altLang="en-US" sz="2000" dirty="0"/>
              <a:t>外部库减少代码量</a:t>
            </a:r>
            <a:r>
              <a:rPr lang="en-US" altLang="zh-CN" sz="2000" dirty="0"/>
              <a:t>, </a:t>
            </a:r>
            <a:r>
              <a:rPr lang="zh-CN" altLang="en-US" sz="2000" dirty="0"/>
              <a:t>优化效果。</a:t>
            </a:r>
          </a:p>
        </p:txBody>
      </p:sp>
    </p:spTree>
    <p:extLst>
      <p:ext uri="{BB962C8B-B14F-4D97-AF65-F5344CB8AC3E}">
        <p14:creationId xmlns:p14="http://schemas.microsoft.com/office/powerpoint/2010/main" val="416777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DFC15-6DCD-FD35-D53E-A255739AD7A6}"/>
              </a:ext>
            </a:extLst>
          </p:cNvPr>
          <p:cNvSpPr>
            <a:spLocks noGrp="1"/>
          </p:cNvSpPr>
          <p:nvPr>
            <p:ph type="title"/>
          </p:nvPr>
        </p:nvSpPr>
        <p:spPr/>
        <p:txBody>
          <a:bodyPr/>
          <a:lstStyle/>
          <a:p>
            <a:r>
              <a:rPr lang="en-US" altLang="zh-CN" dirty="0"/>
              <a:t>2. </a:t>
            </a:r>
            <a:r>
              <a:rPr lang="zh-CN" altLang="en-US" dirty="0"/>
              <a:t>题目练习页面</a:t>
            </a:r>
          </a:p>
        </p:txBody>
      </p:sp>
      <p:pic>
        <p:nvPicPr>
          <p:cNvPr id="5" name="内容占位符 4" descr="图形用户界面, 文本, 应用程序&#10;&#10;AI 生成的内容可能不正确。">
            <a:extLst>
              <a:ext uri="{FF2B5EF4-FFF2-40B4-BE49-F238E27FC236}">
                <a16:creationId xmlns:a16="http://schemas.microsoft.com/office/drawing/2014/main" id="{F91B8050-642E-05A8-8773-6E3CAFCE9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921" y="1690688"/>
            <a:ext cx="5587936" cy="4351338"/>
          </a:xfrm>
        </p:spPr>
      </p:pic>
      <p:sp>
        <p:nvSpPr>
          <p:cNvPr id="7" name="文本框 6">
            <a:extLst>
              <a:ext uri="{FF2B5EF4-FFF2-40B4-BE49-F238E27FC236}">
                <a16:creationId xmlns:a16="http://schemas.microsoft.com/office/drawing/2014/main" id="{E148C660-B75E-E039-271B-F247934FEE9C}"/>
              </a:ext>
            </a:extLst>
          </p:cNvPr>
          <p:cNvSpPr txBox="1"/>
          <p:nvPr/>
        </p:nvSpPr>
        <p:spPr>
          <a:xfrm>
            <a:off x="6204857" y="1555792"/>
            <a:ext cx="5148943" cy="3139321"/>
          </a:xfrm>
          <a:prstGeom prst="rect">
            <a:avLst/>
          </a:prstGeom>
          <a:noFill/>
        </p:spPr>
        <p:txBody>
          <a:bodyPr wrap="square">
            <a:spAutoFit/>
          </a:bodyPr>
          <a:lstStyle/>
          <a:p>
            <a:r>
              <a:rPr lang="en-US" altLang="zh-CN" dirty="0"/>
              <a:t>	1. </a:t>
            </a:r>
            <a:r>
              <a:rPr lang="zh-CN" altLang="en-US" dirty="0"/>
              <a:t>题目练习页面需要其能够支持 </a:t>
            </a:r>
            <a:r>
              <a:rPr lang="en-US" altLang="zh-CN" dirty="0"/>
              <a:t>markdown</a:t>
            </a:r>
            <a:r>
              <a:rPr lang="zh-CN" altLang="en-US" dirty="0"/>
              <a:t>和</a:t>
            </a:r>
            <a:r>
              <a:rPr lang="en-US" altLang="zh-CN" dirty="0"/>
              <a:t>LATEX</a:t>
            </a:r>
            <a:r>
              <a:rPr lang="zh-CN" altLang="en-US" dirty="0"/>
              <a:t>语法</a:t>
            </a:r>
            <a:r>
              <a:rPr lang="en-US" altLang="zh-CN" dirty="0"/>
              <a:t>,</a:t>
            </a:r>
            <a:r>
              <a:rPr lang="zh-CN" altLang="en-US" dirty="0"/>
              <a:t>显示题面相关信 息。并同时显示选项等相关内容。   </a:t>
            </a:r>
            <a:endParaRPr lang="en-US" altLang="zh-CN" dirty="0"/>
          </a:p>
          <a:p>
            <a:r>
              <a:rPr lang="en-US" altLang="zh-CN" dirty="0"/>
              <a:t>	2. </a:t>
            </a:r>
            <a:r>
              <a:rPr lang="zh-CN" altLang="en-US" dirty="0"/>
              <a:t>用户可以在该页面内提交题目答案并核对</a:t>
            </a:r>
            <a:r>
              <a:rPr lang="en-US" altLang="zh-CN" dirty="0"/>
              <a:t>,</a:t>
            </a:r>
            <a:r>
              <a:rPr lang="zh-CN" altLang="en-US" dirty="0"/>
              <a:t>检查用户作答正确性。   </a:t>
            </a:r>
            <a:endParaRPr lang="en-US" altLang="zh-CN" dirty="0"/>
          </a:p>
          <a:p>
            <a:r>
              <a:rPr lang="en-US" altLang="zh-CN" dirty="0"/>
              <a:t>	3. </a:t>
            </a:r>
            <a:r>
              <a:rPr lang="zh-CN" altLang="en-US" dirty="0"/>
              <a:t>可以根据用户当前正在作答的题目进行其他题目推荐</a:t>
            </a:r>
            <a:r>
              <a:rPr lang="en-US" altLang="zh-CN" dirty="0"/>
              <a:t>,</a:t>
            </a:r>
            <a:r>
              <a:rPr lang="zh-CN" altLang="en-US" dirty="0"/>
              <a:t>并显示在侧边栏 中</a:t>
            </a:r>
            <a:r>
              <a:rPr lang="en-US" altLang="zh-CN" dirty="0"/>
              <a:t>, </a:t>
            </a:r>
            <a:r>
              <a:rPr lang="zh-CN" altLang="en-US" dirty="0"/>
              <a:t>允许用户快捷跳转至该题目   </a:t>
            </a:r>
            <a:endParaRPr lang="en-US" altLang="zh-CN" dirty="0"/>
          </a:p>
          <a:p>
            <a:r>
              <a:rPr lang="en-US" altLang="zh-CN" dirty="0"/>
              <a:t>	4. </a:t>
            </a:r>
            <a:r>
              <a:rPr lang="zh-CN" altLang="en-US" dirty="0"/>
              <a:t>在侧边栏可以显示题目难度</a:t>
            </a:r>
            <a:r>
              <a:rPr lang="en-US" altLang="zh-CN" dirty="0"/>
              <a:t>,</a:t>
            </a:r>
            <a:r>
              <a:rPr lang="zh-CN" altLang="en-US" dirty="0"/>
              <a:t>标签等相关信息。</a:t>
            </a:r>
            <a:endParaRPr lang="en-US" altLang="zh-CN" dirty="0"/>
          </a:p>
          <a:p>
            <a:r>
              <a:rPr lang="en-US" altLang="zh-CN" dirty="0"/>
              <a:t>	5.</a:t>
            </a:r>
            <a:r>
              <a:rPr lang="zh-CN" altLang="en-US" dirty="0"/>
              <a:t>提供一定辅助功能</a:t>
            </a:r>
          </a:p>
        </p:txBody>
      </p:sp>
    </p:spTree>
    <p:extLst>
      <p:ext uri="{BB962C8B-B14F-4D97-AF65-F5344CB8AC3E}">
        <p14:creationId xmlns:p14="http://schemas.microsoft.com/office/powerpoint/2010/main" val="316397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7E06F-2AF7-CC11-7B7B-25EAC3B7B5C0}"/>
              </a:ext>
            </a:extLst>
          </p:cNvPr>
          <p:cNvSpPr>
            <a:spLocks noGrp="1"/>
          </p:cNvSpPr>
          <p:nvPr>
            <p:ph type="title"/>
          </p:nvPr>
        </p:nvSpPr>
        <p:spPr/>
        <p:txBody>
          <a:bodyPr/>
          <a:lstStyle/>
          <a:p>
            <a:r>
              <a:rPr lang="zh-CN" altLang="en-US" dirty="0"/>
              <a:t>生成推荐题目</a:t>
            </a:r>
          </a:p>
        </p:txBody>
      </p:sp>
      <p:sp>
        <p:nvSpPr>
          <p:cNvPr id="3" name="内容占位符 2">
            <a:extLst>
              <a:ext uri="{FF2B5EF4-FFF2-40B4-BE49-F238E27FC236}">
                <a16:creationId xmlns:a16="http://schemas.microsoft.com/office/drawing/2014/main" id="{EE62E816-77A3-B0F6-3469-9D7CFD7461EC}"/>
              </a:ext>
            </a:extLst>
          </p:cNvPr>
          <p:cNvSpPr>
            <a:spLocks noGrp="1"/>
          </p:cNvSpPr>
          <p:nvPr>
            <p:ph idx="1"/>
          </p:nvPr>
        </p:nvSpPr>
        <p:spPr/>
        <p:txBody>
          <a:bodyPr/>
          <a:lstStyle/>
          <a:p>
            <a:pPr marL="0" indent="0">
              <a:buNone/>
            </a:pPr>
            <a:r>
              <a:rPr lang="en-US" altLang="zh-CN" dirty="0"/>
              <a:t>	</a:t>
            </a:r>
            <a:r>
              <a:rPr lang="zh-CN" altLang="en-US" dirty="0"/>
              <a:t>以标签关键字</a:t>
            </a:r>
            <a:r>
              <a:rPr lang="en-US" altLang="zh-CN" dirty="0"/>
              <a:t>, </a:t>
            </a:r>
            <a:r>
              <a:rPr lang="zh-CN" altLang="en-US" dirty="0"/>
              <a:t>搜索含有相同标签的题目</a:t>
            </a:r>
            <a:r>
              <a:rPr lang="en-US" altLang="zh-CN" dirty="0"/>
              <a:t>, </a:t>
            </a:r>
            <a:r>
              <a:rPr lang="zh-CN" altLang="en-US" dirty="0"/>
              <a:t>选取其前五题并输出。如遇题目不足则不会覆盖上一次的推荐题目。</a:t>
            </a: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49CEE449-C144-4FD2-EC6B-43B1A0C58ED6}"/>
              </a:ext>
            </a:extLst>
          </p:cNvPr>
          <p:cNvPicPr>
            <a:picLocks noChangeAspect="1"/>
          </p:cNvPicPr>
          <p:nvPr/>
        </p:nvPicPr>
        <p:blipFill>
          <a:blip r:embed="rId2"/>
          <a:stretch>
            <a:fillRect/>
          </a:stretch>
        </p:blipFill>
        <p:spPr>
          <a:xfrm>
            <a:off x="942559" y="2605491"/>
            <a:ext cx="5963482" cy="2238687"/>
          </a:xfrm>
          <a:prstGeom prst="rect">
            <a:avLst/>
          </a:prstGeom>
        </p:spPr>
      </p:pic>
    </p:spTree>
    <p:extLst>
      <p:ext uri="{BB962C8B-B14F-4D97-AF65-F5344CB8AC3E}">
        <p14:creationId xmlns:p14="http://schemas.microsoft.com/office/powerpoint/2010/main" val="18322185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TotalTime>
  <Words>1243</Words>
  <Application>Microsoft Office PowerPoint</Application>
  <PresentationFormat>宽屏</PresentationFormat>
  <Paragraphs>67</Paragraphs>
  <Slides>13</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思源宋体 CN</vt:lpstr>
      <vt:lpstr>Arial</vt:lpstr>
      <vt:lpstr>Office 主题​​</vt:lpstr>
      <vt:lpstr>基于PyQT的数列学习辅助程序研究</vt:lpstr>
      <vt:lpstr>目录: </vt:lpstr>
      <vt:lpstr>引言</vt:lpstr>
      <vt:lpstr>文献综述</vt:lpstr>
      <vt:lpstr>提出方案</vt:lpstr>
      <vt:lpstr>软件设计</vt:lpstr>
      <vt:lpstr>1. 用户页面</vt:lpstr>
      <vt:lpstr>2. 题目练习页面</vt:lpstr>
      <vt:lpstr>生成推荐题目</vt:lpstr>
      <vt:lpstr>3. 数列计算器</vt:lpstr>
      <vt:lpstr>计算器相关代码</vt:lpstr>
      <vt:lpstr>4 题目分类系统</vt:lpstr>
      <vt:lpstr>总结与展望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基于PyQT的数列学习辅助程序研究</dc:title>
  <dc:creator>fen chen</dc:creator>
  <cp:lastModifiedBy>fen chen</cp:lastModifiedBy>
  <cp:revision>15</cp:revision>
  <dcterms:created xsi:type="dcterms:W3CDTF">2025-03-16T01:32:28Z</dcterms:created>
  <dcterms:modified xsi:type="dcterms:W3CDTF">2025-03-20T15:00:47Z</dcterms:modified>
</cp:coreProperties>
</file>