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324" r:id="rId4"/>
    <p:sldId id="325" r:id="rId5"/>
    <p:sldId id="326" r:id="rId6"/>
    <p:sldId id="329" r:id="rId7"/>
    <p:sldId id="330" r:id="rId8"/>
    <p:sldId id="331" r:id="rId9"/>
    <p:sldId id="327" r:id="rId10"/>
    <p:sldId id="332" r:id="rId11"/>
    <p:sldId id="328" r:id="rId12"/>
    <p:sldId id="30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D31"/>
    <a:srgbClr val="2EA1DA"/>
    <a:srgbClr val="80B5DA"/>
    <a:srgbClr val="8ABADC"/>
    <a:srgbClr val="C9D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8D113-9473-4012-9695-BCDD615A9E25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88999-575D-4414-997B-742D77D1EC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151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D00A7D-7ECD-469A-8D5C-199A0B9E6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CEBCA7-1B5D-4EDD-8B9D-BD31A40BF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70EF1B-2142-46F1-B70F-0659B3C64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44B7-561D-4A89-89AC-2DF790812AEE}" type="datetime1">
              <a:rPr lang="ru-RU" smtClean="0"/>
              <a:t>10.03.2022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012382-2E43-490F-910B-9F1C406E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F53DB1-BD1D-406F-9B24-54E72DCD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42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0FCDC4-B16D-4630-A1EC-63F52DAE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C0F1DB-0738-4DA0-A0C1-B99AB0486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4C4DF4-FD09-4744-B904-6A9DC9EDF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7F01-094A-4F0F-89CD-F937FB31B4DF}" type="datetime1">
              <a:rPr lang="ru-RU" smtClean="0"/>
              <a:t>10.03.2022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508A5A-F840-4008-9E63-745531F2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D03E38-26E1-4C73-B7D6-AEA2F537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20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60EABB6-2C69-436B-B508-34E225C78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9E06ED-0A21-492D-8AF5-889FA8D90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1021FB-B8B8-42CC-8887-89B6519B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3858-00F3-46E4-82CD-92F580DE42C5}" type="datetime1">
              <a:rPr lang="ru-RU" smtClean="0"/>
              <a:t>10.03.2022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67346E-114D-4037-AA5D-71A87BBB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B64D20-AA8A-4460-B6E0-5F4FF6DC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45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FC0C0-3386-4A6D-87C1-71B121E2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E690B1-C0D2-4A79-8C98-096621256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30C761-4023-412B-9F86-4A6BB9A3E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223E-743D-47A5-B37B-B41BCBFBC34B}" type="datetime1">
              <a:rPr lang="ru-RU" smtClean="0"/>
              <a:t>10.03.2022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59E034-D788-41C2-8C9B-BD4EEB0A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CEFCAE-38B1-4652-985C-03130382C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63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2E0D1-6CCE-4FF3-82FB-D2E08C150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DE3C76-ECCF-4ADF-8AB3-99B65621C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26A7E7-3A3B-42CB-97E8-896BF890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46CB-504B-46F6-9A6F-008AC6DDD419}" type="datetime1">
              <a:rPr lang="ru-RU" smtClean="0"/>
              <a:t>10.03.2022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3ABC75-4372-4521-9323-0F3AB9AD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34A732-A550-4146-94B8-D826C8B0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99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2741C-C257-4C91-8FD7-DB8CEEC5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7747BD-C969-4004-83B9-EB01A937B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DDCC66-E7B1-492D-9D8D-F00E94099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A39C20-55AF-4865-B45C-9BB35146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7B03-155B-47C0-826C-60269708564A}" type="datetime1">
              <a:rPr lang="ru-RU" smtClean="0"/>
              <a:t>10.03.2022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9BFD9F-AB62-4788-8B13-972D7A7A0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9E60D3-5B20-4AC6-A02F-4C3F29A8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76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69AAA6-3C6D-431D-AA79-DA0237326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A6E9D3-C9AE-4377-A7C2-C58079696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4CF334-856E-47C4-B255-FEA7B69AA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27194B-CC7C-43FD-9D52-92C0D1875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6AEF565-3A60-4840-89B8-2A92476C1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3F4A34E-951C-4795-8DB1-17AA6F97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072A-BAE4-45BD-90C4-936C130C5CE3}" type="datetime1">
              <a:rPr lang="ru-RU" smtClean="0"/>
              <a:t>10.03.2022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F4DF219-B9F9-4421-B520-56C4AFD0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D115E0-E12B-421E-83DA-945C462E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6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4D8096-41E4-4FD3-92B9-5DB5C9E9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A822ABB-2F00-45F8-9820-637B4237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F7A3-E10D-40D8-99D5-849BB0D77673}" type="datetime1">
              <a:rPr lang="ru-RU" smtClean="0"/>
              <a:t>10.03.2022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F54F58-13B4-4C2D-BA13-8E69CD47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C2DAD10-AEC0-47BA-BE00-2A42E6C7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49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0A51037-50B4-45C9-9BCA-B872F1A0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10F1-1F50-4ED2-A8D0-472ECD63D63C}" type="datetime1">
              <a:rPr lang="ru-RU" smtClean="0"/>
              <a:t>10.03.2022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70FE60E-D2F9-454A-B3C5-190800ED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246D05-8C9B-4D40-BF98-A1B828A3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90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1E623F-E40A-4E84-AD3C-221852944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6E6E88-4429-4C7F-AAA2-2BEB9142F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A2560B-3467-40E5-8AD1-349E6A2C8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A3D631-7CD9-4B15-980B-087E2D088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D568-528F-43EF-B525-C5BB0E23B7CA}" type="datetime1">
              <a:rPr lang="ru-RU" smtClean="0"/>
              <a:t>10.03.2022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33DAF4-0821-4F8C-8D96-B8A49E08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71509B-CBE8-4E13-8B64-3FA5B353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76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2EDFC-E901-4403-9ECF-6B43EC8F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F4FBF2C-EE1E-4DC4-A786-A3114BC6A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A5394B-7199-4B7F-B85E-655C7F792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09A34D-FD6E-4C4A-94DA-58821C49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1931-1AE9-425F-A6A9-D4A9DD817B88}" type="datetime1">
              <a:rPr lang="ru-RU" smtClean="0"/>
              <a:t>10.03.2022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449A64-060A-4B2A-AEAE-2E64B7118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54E904-5A8A-4817-97D8-758E0F0A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98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6718F2-6467-48BB-BB1D-BE3CCD575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FFA207-DAD4-40BF-AADE-E055469C8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20D3EA-4234-4457-B207-83CA67999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5088F-4C94-4751-886A-044AEAE83ECD}" type="datetime1">
              <a:rPr lang="ru-RU" smtClean="0"/>
              <a:t>10.03.2022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5CD490-A5DC-4785-B59B-8D84986D3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7F46CC-184C-4499-AB1F-38E95CEB0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4D3EE-D2E8-4A71-AE07-BF71605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57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mvnrepository.com/" TargetMode="External"/><Relationship Id="rId4" Type="http://schemas.openxmlformats.org/officeDocument/2006/relationships/hyperlink" Target="https://maven.apache.org/download.cgi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1B76C0-C1A2-4D46-B02F-B101EF52FEFD}"/>
              </a:ext>
            </a:extLst>
          </p:cNvPr>
          <p:cNvSpPr txBox="1"/>
          <p:nvPr/>
        </p:nvSpPr>
        <p:spPr>
          <a:xfrm>
            <a:off x="1305652" y="1452841"/>
            <a:ext cx="927885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rgbClr val="002060"/>
                </a:solidFill>
              </a:rPr>
              <a:t>Лекция 5</a:t>
            </a:r>
            <a:endParaRPr lang="en-US" sz="4400" dirty="0">
              <a:solidFill>
                <a:srgbClr val="002060"/>
              </a:solidFill>
            </a:endParaRPr>
          </a:p>
          <a:p>
            <a:pPr algn="ctr"/>
            <a:endParaRPr lang="ru-RU" sz="4400" dirty="0">
              <a:solidFill>
                <a:srgbClr val="002060"/>
              </a:solidFill>
            </a:endParaRPr>
          </a:p>
          <a:p>
            <a:pPr algn="ctr"/>
            <a:r>
              <a:rPr lang="en-US" sz="4400" dirty="0">
                <a:solidFill>
                  <a:srgbClr val="002060"/>
                </a:solidFill>
              </a:rPr>
              <a:t>Maven</a:t>
            </a:r>
            <a:endParaRPr lang="ru-RU" sz="4400" dirty="0">
              <a:solidFill>
                <a:srgbClr val="002060"/>
              </a:solidFill>
            </a:endParaRPr>
          </a:p>
          <a:p>
            <a:pPr algn="ctr"/>
            <a:r>
              <a:rPr lang="ru-RU" sz="4400" dirty="0">
                <a:solidFill>
                  <a:srgbClr val="002060"/>
                </a:solidFill>
              </a:rPr>
              <a:t>Тестирование </a:t>
            </a:r>
            <a:r>
              <a:rPr lang="en-US" sz="4400" dirty="0">
                <a:solidFill>
                  <a:srgbClr val="002060"/>
                </a:solidFill>
              </a:rPr>
              <a:t>JUnit</a:t>
            </a:r>
          </a:p>
          <a:p>
            <a:pPr algn="ctr"/>
            <a:r>
              <a:rPr lang="en-US" sz="4400" dirty="0">
                <a:solidFill>
                  <a:srgbClr val="002060"/>
                </a:solidFill>
              </a:rPr>
              <a:t>Lombok</a:t>
            </a:r>
            <a:endParaRPr lang="ru-RU" sz="4400" dirty="0">
              <a:solidFill>
                <a:srgbClr val="002060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6992C00-3125-411A-A8B1-D3C6B117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869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10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707254" y="797632"/>
            <a:ext cx="10777491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i="1" dirty="0">
                <a:solidFill>
                  <a:srgbClr val="002060"/>
                </a:solidFill>
              </a:rPr>
              <a:t>JUnit 4</a:t>
            </a:r>
            <a:r>
              <a:rPr lang="ru-RU" b="1" i="1" dirty="0">
                <a:solidFill>
                  <a:srgbClr val="002060"/>
                </a:solidFill>
              </a:rPr>
              <a:t>. Основные методы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70587-2CB0-451B-BC0E-320F2451EC5E}"/>
              </a:ext>
            </a:extLst>
          </p:cNvPr>
          <p:cNvSpPr txBox="1"/>
          <p:nvPr/>
        </p:nvSpPr>
        <p:spPr>
          <a:xfrm>
            <a:off x="891466" y="2104267"/>
            <a:ext cx="1014125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err="1"/>
              <a:t>assertEquals</a:t>
            </a:r>
            <a:r>
              <a:rPr lang="en-US" sz="2400" dirty="0"/>
              <a:t>(expected, actual) – </a:t>
            </a:r>
            <a:r>
              <a:rPr lang="ru-RU" sz="2400" dirty="0"/>
              <a:t>проверка совпадения двух значений;</a:t>
            </a:r>
            <a:endParaRPr lang="en-US" sz="2400" dirty="0"/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err="1"/>
              <a:t>assertTrue</a:t>
            </a:r>
            <a:r>
              <a:rPr lang="en-US" sz="2400" dirty="0"/>
              <a:t>(</a:t>
            </a:r>
            <a:r>
              <a:rPr lang="en-US" sz="2400" dirty="0" err="1"/>
              <a:t>boolean</a:t>
            </a:r>
            <a:r>
              <a:rPr lang="en-US" sz="2400" dirty="0"/>
              <a:t> condition) – </a:t>
            </a:r>
            <a:r>
              <a:rPr lang="ru-RU" sz="2400" dirty="0"/>
              <a:t>проверка истинности;</a:t>
            </a:r>
            <a:endParaRPr lang="en-US" sz="2400" dirty="0"/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err="1"/>
              <a:t>assertFalse</a:t>
            </a:r>
            <a:r>
              <a:rPr lang="en-US" sz="2400" dirty="0"/>
              <a:t>(</a:t>
            </a:r>
            <a:r>
              <a:rPr lang="en-US" sz="2400" dirty="0" err="1"/>
              <a:t>boolean</a:t>
            </a:r>
            <a:r>
              <a:rPr lang="en-US" sz="2400" dirty="0"/>
              <a:t> condition) – </a:t>
            </a:r>
            <a:r>
              <a:rPr lang="ru-RU" sz="2400" dirty="0"/>
              <a:t>проверка ложности;</a:t>
            </a:r>
            <a:endParaRPr lang="en-US" sz="2400" dirty="0"/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err="1"/>
              <a:t>assertArrayEquals</a:t>
            </a:r>
            <a:r>
              <a:rPr lang="en-US" sz="2400" dirty="0"/>
              <a:t>(expected array, actual array) – </a:t>
            </a:r>
            <a:r>
              <a:rPr lang="ru-RU" sz="2400" dirty="0"/>
              <a:t>проверка совпадения двух массивов (именно значений элементов массивов)</a:t>
            </a:r>
            <a:endParaRPr lang="en-US" sz="2400" dirty="0"/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err="1"/>
              <a:t>assertNull</a:t>
            </a:r>
            <a:r>
              <a:rPr lang="en-US" sz="2400" dirty="0"/>
              <a:t>(object) – </a:t>
            </a:r>
            <a:r>
              <a:rPr lang="ru-RU" sz="2400" dirty="0"/>
              <a:t>проверка, является ли объект пустым (</a:t>
            </a:r>
            <a:r>
              <a:rPr lang="en-US" sz="2400" dirty="0"/>
              <a:t>null</a:t>
            </a:r>
            <a:r>
              <a:rPr lang="ru-RU" sz="2400" dirty="0"/>
              <a:t>);</a:t>
            </a:r>
            <a:endParaRPr lang="en-US" sz="2400" dirty="0"/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err="1"/>
              <a:t>assertNotNull</a:t>
            </a:r>
            <a:r>
              <a:rPr lang="en-US" sz="2400" dirty="0"/>
              <a:t>(object) – </a:t>
            </a:r>
            <a:r>
              <a:rPr lang="ru-RU" sz="2400" dirty="0"/>
              <a:t>проверка, не является ли объект пустым (</a:t>
            </a:r>
            <a:r>
              <a:rPr lang="en-US" sz="2400" dirty="0"/>
              <a:t>null</a:t>
            </a:r>
            <a:r>
              <a:rPr lang="ru-RU" sz="2400" dirty="0"/>
              <a:t>)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8159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11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707254" y="545899"/>
            <a:ext cx="10777491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i="1" dirty="0">
                <a:solidFill>
                  <a:srgbClr val="002060"/>
                </a:solidFill>
              </a:rPr>
              <a:t>JUnit</a:t>
            </a:r>
            <a:r>
              <a:rPr lang="ru-RU" b="1" i="1" dirty="0">
                <a:solidFill>
                  <a:srgbClr val="002060"/>
                </a:solidFill>
              </a:rPr>
              <a:t>. Аннотации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70587-2CB0-451B-BC0E-320F2451EC5E}"/>
              </a:ext>
            </a:extLst>
          </p:cNvPr>
          <p:cNvSpPr txBox="1"/>
          <p:nvPr/>
        </p:nvSpPr>
        <p:spPr>
          <a:xfrm>
            <a:off x="864833" y="1511503"/>
            <a:ext cx="1014125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dirty="0">
                <a:solidFill>
                  <a:srgbClr val="00B050"/>
                </a:solidFill>
              </a:rPr>
              <a:t>@Test </a:t>
            </a:r>
            <a:r>
              <a:rPr lang="en-US" sz="2400" dirty="0"/>
              <a:t>– </a:t>
            </a:r>
            <a:r>
              <a:rPr lang="ru-RU" sz="2400" dirty="0"/>
              <a:t>обозначает, что метод является тестовым;</a:t>
            </a:r>
            <a:endParaRPr lang="en-US" sz="2400" dirty="0"/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>
                <a:solidFill>
                  <a:srgbClr val="00B050"/>
                </a:solidFill>
              </a:rPr>
              <a:t>@Test(timeout = 200)</a:t>
            </a:r>
            <a:r>
              <a:rPr lang="ru-RU" sz="2400" dirty="0">
                <a:solidFill>
                  <a:srgbClr val="00B050"/>
                </a:solidFill>
              </a:rPr>
              <a:t> </a:t>
            </a:r>
            <a:r>
              <a:rPr lang="ru-RU" sz="2400" dirty="0"/>
              <a:t>– указывает, что метод должен выполниться не более, чем за 200 </a:t>
            </a:r>
            <a:r>
              <a:rPr lang="ru-RU" sz="2400" dirty="0" err="1"/>
              <a:t>мс</a:t>
            </a:r>
            <a:r>
              <a:rPr lang="ru-RU" sz="2400" dirty="0"/>
              <a:t>;</a:t>
            </a:r>
            <a:endParaRPr lang="en-US" sz="2400" dirty="0"/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>
                <a:solidFill>
                  <a:srgbClr val="00B050"/>
                </a:solidFill>
              </a:rPr>
              <a:t>@Ignore</a:t>
            </a:r>
            <a:r>
              <a:rPr lang="ru-RU" sz="2400" dirty="0">
                <a:solidFill>
                  <a:srgbClr val="00B050"/>
                </a:solidFill>
              </a:rPr>
              <a:t> </a:t>
            </a:r>
            <a:r>
              <a:rPr lang="ru-RU" sz="2400" dirty="0"/>
              <a:t>– метод будет пропущен при тестировании;</a:t>
            </a:r>
            <a:endParaRPr lang="en-US" sz="2400" dirty="0"/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>
                <a:solidFill>
                  <a:srgbClr val="00B050"/>
                </a:solidFill>
              </a:rPr>
              <a:t>@Before</a:t>
            </a:r>
            <a:r>
              <a:rPr lang="ru-RU" sz="2400" dirty="0">
                <a:solidFill>
                  <a:srgbClr val="00B050"/>
                </a:solidFill>
              </a:rPr>
              <a:t> </a:t>
            </a:r>
            <a:r>
              <a:rPr lang="ru-RU" sz="2400" dirty="0"/>
              <a:t>– метод будет выполнен перед каждым тестовым методом;</a:t>
            </a:r>
            <a:endParaRPr lang="en-US" sz="2400" dirty="0"/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>
                <a:solidFill>
                  <a:srgbClr val="00B050"/>
                </a:solidFill>
              </a:rPr>
              <a:t>@After</a:t>
            </a:r>
            <a:r>
              <a:rPr lang="ru-RU" sz="2400" dirty="0">
                <a:solidFill>
                  <a:srgbClr val="00B050"/>
                </a:solidFill>
              </a:rPr>
              <a:t> </a:t>
            </a:r>
            <a:r>
              <a:rPr lang="ru-RU" sz="2400" dirty="0"/>
              <a:t>– метод будет выполнен после каждого тестового метода;</a:t>
            </a:r>
            <a:endParaRPr lang="en-US" sz="2400" dirty="0"/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>
                <a:solidFill>
                  <a:srgbClr val="00B050"/>
                </a:solidFill>
              </a:rPr>
              <a:t>@BeforeClass</a:t>
            </a:r>
            <a:r>
              <a:rPr lang="ru-RU" sz="2400" dirty="0">
                <a:solidFill>
                  <a:srgbClr val="00B050"/>
                </a:solidFill>
              </a:rPr>
              <a:t> </a:t>
            </a:r>
            <a:r>
              <a:rPr lang="ru-RU" sz="2400" dirty="0"/>
              <a:t>– метод будет выполнен один раз при запуске класса с тестами;</a:t>
            </a:r>
            <a:endParaRPr lang="en-US" sz="2400" dirty="0"/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>
                <a:solidFill>
                  <a:srgbClr val="00B050"/>
                </a:solidFill>
              </a:rPr>
              <a:t>@AfterClass</a:t>
            </a:r>
            <a:r>
              <a:rPr lang="ru-RU" sz="2400" dirty="0">
                <a:solidFill>
                  <a:srgbClr val="00B050"/>
                </a:solidFill>
              </a:rPr>
              <a:t> </a:t>
            </a:r>
            <a:r>
              <a:rPr lang="ru-RU" sz="2400" dirty="0"/>
              <a:t>– метод будет выполнен один раз после всех тестовых методов.</a:t>
            </a:r>
          </a:p>
        </p:txBody>
      </p:sp>
    </p:spTree>
    <p:extLst>
      <p:ext uri="{BB962C8B-B14F-4D97-AF65-F5344CB8AC3E}">
        <p14:creationId xmlns:p14="http://schemas.microsoft.com/office/powerpoint/2010/main" val="2820442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12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2124536" y="392265"/>
            <a:ext cx="7250284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i="1" dirty="0">
                <a:solidFill>
                  <a:srgbClr val="002060"/>
                </a:solidFill>
              </a:rPr>
              <a:t>Project Lombok</a:t>
            </a:r>
            <a:endParaRPr lang="ru-RU" b="1" i="1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70587-2CB0-451B-BC0E-320F2451EC5E}"/>
              </a:ext>
            </a:extLst>
          </p:cNvPr>
          <p:cNvSpPr txBox="1"/>
          <p:nvPr/>
        </p:nvSpPr>
        <p:spPr>
          <a:xfrm>
            <a:off x="612559" y="1105271"/>
            <a:ext cx="1074124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@Getter / @Setter – </a:t>
            </a:r>
            <a:r>
              <a:rPr lang="ru-RU" sz="2800" dirty="0"/>
              <a:t>создание геттеров / сеттеров</a:t>
            </a:r>
            <a:endParaRPr lang="en-US" sz="2800" dirty="0"/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@NoArgsConstructor – </a:t>
            </a:r>
            <a:r>
              <a:rPr lang="ru-RU" sz="2800" dirty="0"/>
              <a:t>создание пустого конструктора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@RequiredArgsConstructor</a:t>
            </a:r>
            <a:r>
              <a:rPr lang="ru-RU" sz="2800" dirty="0">
                <a:solidFill>
                  <a:srgbClr val="002060"/>
                </a:solidFill>
              </a:rPr>
              <a:t> – </a:t>
            </a:r>
            <a:r>
              <a:rPr lang="ru-RU" sz="2800" dirty="0"/>
              <a:t>создание конструктора, задающего </a:t>
            </a:r>
            <a:r>
              <a:rPr lang="en-US" sz="2800" dirty="0"/>
              <a:t>final</a:t>
            </a:r>
            <a:r>
              <a:rPr lang="ru-RU" sz="2800" dirty="0"/>
              <a:t> поля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@AllArgsConstructor – </a:t>
            </a:r>
            <a:r>
              <a:rPr lang="ru-RU" sz="2800" dirty="0"/>
              <a:t>создание конструктора со всеми полями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@ToString – </a:t>
            </a:r>
            <a:r>
              <a:rPr lang="ru-RU" sz="2800" dirty="0"/>
              <a:t>переопределение метода </a:t>
            </a:r>
            <a:r>
              <a:rPr lang="en-US" sz="2800" dirty="0" err="1"/>
              <a:t>toString</a:t>
            </a:r>
            <a:r>
              <a:rPr lang="en-US" sz="2800" dirty="0"/>
              <a:t>()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@EqualsAndHashCode – </a:t>
            </a:r>
            <a:r>
              <a:rPr lang="ru-RU" sz="2800" dirty="0"/>
              <a:t>переопределение </a:t>
            </a:r>
            <a:r>
              <a:rPr lang="en-US" sz="2800" dirty="0"/>
              <a:t>equals() </a:t>
            </a:r>
            <a:r>
              <a:rPr lang="ru-RU" sz="2800" dirty="0"/>
              <a:t>и </a:t>
            </a:r>
            <a:r>
              <a:rPr lang="en-US" sz="2800" dirty="0" err="1"/>
              <a:t>hashCode</a:t>
            </a:r>
            <a:r>
              <a:rPr lang="en-US" sz="2800" dirty="0"/>
              <a:t>()</a:t>
            </a:r>
            <a:endParaRPr lang="ru-RU" sz="2800" dirty="0"/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@Data – </a:t>
            </a:r>
            <a:r>
              <a:rPr lang="ru-RU" sz="2800" dirty="0"/>
              <a:t>переопределение одновременно </a:t>
            </a:r>
            <a:r>
              <a:rPr lang="en-US" sz="2800" dirty="0"/>
              <a:t>@Getter, @Setter, @EqualsAndHashCode, @ToString, @RequiredArgsConstructor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@Value – </a:t>
            </a:r>
            <a:r>
              <a:rPr lang="ru-RU" sz="2800" dirty="0"/>
              <a:t>создание </a:t>
            </a:r>
            <a:r>
              <a:rPr lang="en-US" sz="2800" dirty="0"/>
              <a:t>final </a:t>
            </a:r>
            <a:r>
              <a:rPr lang="ru-RU" sz="2800" dirty="0"/>
              <a:t>класса (аналог </a:t>
            </a:r>
            <a:r>
              <a:rPr lang="en-US" sz="2800" dirty="0"/>
              <a:t>record)</a:t>
            </a:r>
          </a:p>
        </p:txBody>
      </p:sp>
    </p:spTree>
    <p:extLst>
      <p:ext uri="{BB962C8B-B14F-4D97-AF65-F5344CB8AC3E}">
        <p14:creationId xmlns:p14="http://schemas.microsoft.com/office/powerpoint/2010/main" val="4001796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C7DE22E-334D-43D1-B5EC-E3B6C0F51352}"/>
              </a:ext>
            </a:extLst>
          </p:cNvPr>
          <p:cNvSpPr txBox="1">
            <a:spLocks/>
          </p:cNvSpPr>
          <p:nvPr/>
        </p:nvSpPr>
        <p:spPr>
          <a:xfrm>
            <a:off x="2198168" y="815912"/>
            <a:ext cx="7795661" cy="9727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 лекции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CBD1B73-8B2F-4297-B89A-FB74555D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2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C8AB32-A00F-4A9A-990D-B7026E973D94}"/>
              </a:ext>
            </a:extLst>
          </p:cNvPr>
          <p:cNvSpPr txBox="1"/>
          <p:nvPr/>
        </p:nvSpPr>
        <p:spPr>
          <a:xfrm>
            <a:off x="3268461" y="2247303"/>
            <a:ext cx="56550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/>
              <a:t>Система сборки проектов </a:t>
            </a:r>
            <a:r>
              <a:rPr lang="en-US" sz="2400" dirty="0"/>
              <a:t>Maven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Тестирование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Библиотека </a:t>
            </a:r>
            <a:r>
              <a:rPr lang="en-US" sz="2400" dirty="0"/>
              <a:t>JUnit</a:t>
            </a:r>
            <a:endParaRPr lang="ru-RU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Lombok</a:t>
            </a:r>
          </a:p>
        </p:txBody>
      </p:sp>
    </p:spTree>
    <p:extLst>
      <p:ext uri="{BB962C8B-B14F-4D97-AF65-F5344CB8AC3E}">
        <p14:creationId xmlns:p14="http://schemas.microsoft.com/office/powerpoint/2010/main" val="414275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3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2204435" y="437720"/>
            <a:ext cx="7250284" cy="12536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Система сборки проектов</a:t>
            </a:r>
          </a:p>
          <a:p>
            <a:pPr algn="ctr"/>
            <a:r>
              <a:rPr lang="en-US" b="1" i="1" dirty="0">
                <a:solidFill>
                  <a:srgbClr val="002060"/>
                </a:solidFill>
              </a:rPr>
              <a:t>Apache Maven</a:t>
            </a:r>
            <a:endParaRPr lang="ru-RU" b="1" i="1" dirty="0">
              <a:solidFill>
                <a:srgbClr val="002060"/>
              </a:solidFill>
            </a:endParaRPr>
          </a:p>
        </p:txBody>
      </p:sp>
      <p:pic>
        <p:nvPicPr>
          <p:cNvPr id="8" name="Объект 4">
            <a:extLst>
              <a:ext uri="{FF2B5EF4-FFF2-40B4-BE49-F238E27FC236}">
                <a16:creationId xmlns:a16="http://schemas.microsoft.com/office/drawing/2014/main" id="{A7D9AC8A-5056-43F9-909B-B5E1976DB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301" y="1830345"/>
            <a:ext cx="4968552" cy="29914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D7B3B8-DF4C-447D-AD18-3421F1A61115}"/>
              </a:ext>
            </a:extLst>
          </p:cNvPr>
          <p:cNvSpPr txBox="1"/>
          <p:nvPr/>
        </p:nvSpPr>
        <p:spPr>
          <a:xfrm>
            <a:off x="1509204" y="5326602"/>
            <a:ext cx="8629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hlinkClick r:id="rId4"/>
              </a:rPr>
              <a:t>Установить </a:t>
            </a:r>
            <a:r>
              <a:rPr lang="en-US" dirty="0">
                <a:hlinkClick r:id="rId4"/>
              </a:rPr>
              <a:t>Maven</a:t>
            </a:r>
            <a:endParaRPr lang="en-US" dirty="0"/>
          </a:p>
          <a:p>
            <a:r>
              <a:rPr lang="en-US" dirty="0">
                <a:hlinkClick r:id="rId5"/>
              </a:rPr>
              <a:t>https://mvnrepository.com/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444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4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70587-2CB0-451B-BC0E-320F2451EC5E}"/>
              </a:ext>
            </a:extLst>
          </p:cNvPr>
          <p:cNvSpPr txBox="1"/>
          <p:nvPr/>
        </p:nvSpPr>
        <p:spPr>
          <a:xfrm>
            <a:off x="994299" y="868417"/>
            <a:ext cx="99873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dirty="0"/>
              <a:t>	Maven – </a:t>
            </a:r>
            <a:r>
              <a:rPr lang="ru-RU" sz="2800" dirty="0"/>
              <a:t>инструмент для управления и сборки проектов.</a:t>
            </a:r>
          </a:p>
          <a:p>
            <a:pPr marL="0" indent="0">
              <a:buNone/>
            </a:pPr>
            <a:endParaRPr lang="ru-RU" sz="2800" dirty="0"/>
          </a:p>
          <a:p>
            <a:pPr marL="0" indent="0" algn="ctr">
              <a:buNone/>
            </a:pPr>
            <a:r>
              <a:rPr lang="ru-RU" sz="2800" dirty="0"/>
              <a:t>	</a:t>
            </a:r>
            <a:r>
              <a:rPr lang="ru-RU" sz="2800" u="sng" dirty="0"/>
              <a:t>Основные задачи</a:t>
            </a:r>
            <a:r>
              <a:rPr lang="ru-RU" sz="2800" dirty="0"/>
              <a:t>:</a:t>
            </a:r>
          </a:p>
          <a:p>
            <a:pPr algn="ctr">
              <a:buFontTx/>
              <a:buChar char="-"/>
            </a:pPr>
            <a:r>
              <a:rPr lang="ru-RU" sz="2800" dirty="0"/>
              <a:t>Создание структуры проекта</a:t>
            </a:r>
          </a:p>
          <a:p>
            <a:pPr algn="ctr">
              <a:buFontTx/>
              <a:buChar char="-"/>
            </a:pPr>
            <a:r>
              <a:rPr lang="ru-RU" sz="2800" dirty="0"/>
              <a:t>Подключение библиотек</a:t>
            </a:r>
          </a:p>
          <a:p>
            <a:pPr algn="ctr">
              <a:buFontTx/>
              <a:buChar char="-"/>
            </a:pPr>
            <a:r>
              <a:rPr lang="ru-RU" sz="2800" dirty="0"/>
              <a:t>Сборка проекта</a:t>
            </a:r>
          </a:p>
          <a:p>
            <a:pPr algn="ctr">
              <a:buFontTx/>
              <a:buChar char="-"/>
            </a:pPr>
            <a:r>
              <a:rPr lang="ru-RU" sz="2800" dirty="0"/>
              <a:t>Управление зависимостями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D46D61-3F96-4D54-978D-ACEBF271DFD5}"/>
              </a:ext>
            </a:extLst>
          </p:cNvPr>
          <p:cNvSpPr txBox="1"/>
          <p:nvPr/>
        </p:nvSpPr>
        <p:spPr>
          <a:xfrm>
            <a:off x="3320248" y="4245212"/>
            <a:ext cx="58237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Artifact</a:t>
            </a:r>
            <a:r>
              <a:rPr lang="en-US" sz="2400" dirty="0"/>
              <a:t> – </a:t>
            </a:r>
            <a:r>
              <a:rPr lang="ru-RU" sz="2400" dirty="0"/>
              <a:t>готовый проект, библиотека</a:t>
            </a:r>
          </a:p>
          <a:p>
            <a:endParaRPr lang="ru-RU" sz="2400" dirty="0"/>
          </a:p>
          <a:p>
            <a:r>
              <a:rPr lang="en-US" sz="2400" dirty="0">
                <a:solidFill>
                  <a:srgbClr val="002060"/>
                </a:solidFill>
              </a:rPr>
              <a:t>Archetype</a:t>
            </a:r>
            <a:r>
              <a:rPr lang="en-US" sz="2400" dirty="0"/>
              <a:t> – </a:t>
            </a:r>
            <a:r>
              <a:rPr lang="ru-RU" sz="2400" dirty="0"/>
              <a:t>определяет структуру проекта</a:t>
            </a:r>
          </a:p>
          <a:p>
            <a:endParaRPr lang="ru-RU" sz="2400" dirty="0"/>
          </a:p>
          <a:p>
            <a:r>
              <a:rPr lang="ru-RU" sz="2400" dirty="0">
                <a:solidFill>
                  <a:srgbClr val="002060"/>
                </a:solidFill>
              </a:rPr>
              <a:t>Зависимость</a:t>
            </a:r>
            <a:r>
              <a:rPr lang="ru-RU" sz="2400" dirty="0"/>
              <a:t> – сторонняя библиотека</a:t>
            </a:r>
          </a:p>
        </p:txBody>
      </p:sp>
    </p:spTree>
    <p:extLst>
      <p:ext uri="{BB962C8B-B14F-4D97-AF65-F5344CB8AC3E}">
        <p14:creationId xmlns:p14="http://schemas.microsoft.com/office/powerpoint/2010/main" val="254111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5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707254" y="749953"/>
            <a:ext cx="10777491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Структура стандартного </a:t>
            </a:r>
            <a:r>
              <a:rPr lang="en-US" b="1" i="1" dirty="0">
                <a:solidFill>
                  <a:srgbClr val="002060"/>
                </a:solidFill>
              </a:rPr>
              <a:t>Maven</a:t>
            </a:r>
            <a:r>
              <a:rPr lang="ru-RU" b="1" i="1" dirty="0">
                <a:solidFill>
                  <a:srgbClr val="002060"/>
                </a:solidFill>
              </a:rPr>
              <a:t>-проекта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70587-2CB0-451B-BC0E-320F2451EC5E}"/>
              </a:ext>
            </a:extLst>
          </p:cNvPr>
          <p:cNvSpPr txBox="1"/>
          <p:nvPr/>
        </p:nvSpPr>
        <p:spPr>
          <a:xfrm>
            <a:off x="1651247" y="2019460"/>
            <a:ext cx="919726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FontTx/>
              <a:buChar char="-"/>
            </a:pPr>
            <a:r>
              <a:rPr lang="en-US" sz="2800" dirty="0" err="1"/>
              <a:t>src</a:t>
            </a:r>
            <a:r>
              <a:rPr lang="en-US" sz="2800" dirty="0"/>
              <a:t>/main/java – </a:t>
            </a:r>
            <a:r>
              <a:rPr lang="ru-RU" sz="2800" dirty="0"/>
              <a:t>содержит </a:t>
            </a:r>
            <a:r>
              <a:rPr lang="en-US" sz="2800" dirty="0"/>
              <a:t>java-</a:t>
            </a:r>
            <a:r>
              <a:rPr lang="ru-RU" sz="2800" dirty="0"/>
              <a:t>классы;</a:t>
            </a:r>
            <a:endParaRPr lang="en-US" sz="2800" dirty="0"/>
          </a:p>
          <a:p>
            <a:pPr>
              <a:spcAft>
                <a:spcPts val="1200"/>
              </a:spcAft>
              <a:buFontTx/>
              <a:buChar char="-"/>
            </a:pPr>
            <a:r>
              <a:rPr lang="en-US" sz="2800" dirty="0" err="1"/>
              <a:t>src</a:t>
            </a:r>
            <a:r>
              <a:rPr lang="en-US" sz="2800" dirty="0"/>
              <a:t>/main/resources – </a:t>
            </a:r>
            <a:r>
              <a:rPr lang="ru-RU" sz="2800" dirty="0"/>
              <a:t>содержит ресурсы, используемые в приложении (например, </a:t>
            </a:r>
            <a:r>
              <a:rPr lang="en-US" sz="2800" dirty="0"/>
              <a:t>HTML</a:t>
            </a:r>
            <a:r>
              <a:rPr lang="ru-RU" sz="2800" dirty="0"/>
              <a:t>-страницы, </a:t>
            </a:r>
            <a:r>
              <a:rPr lang="en-US" sz="2800" dirty="0" err="1"/>
              <a:t>css</a:t>
            </a:r>
            <a:r>
              <a:rPr lang="en-US" sz="2800" dirty="0"/>
              <a:t> </a:t>
            </a:r>
            <a:r>
              <a:rPr lang="ru-RU" sz="2800" dirty="0"/>
              <a:t>стили, </a:t>
            </a:r>
            <a:r>
              <a:rPr lang="en-US" sz="2800" dirty="0" err="1"/>
              <a:t>fxml</a:t>
            </a:r>
            <a:r>
              <a:rPr lang="ru-RU" sz="2800" dirty="0"/>
              <a:t>-файлы, изображения);</a:t>
            </a:r>
            <a:endParaRPr lang="en-US" sz="2800" dirty="0"/>
          </a:p>
          <a:p>
            <a:pPr>
              <a:spcAft>
                <a:spcPts val="1200"/>
              </a:spcAft>
              <a:buFontTx/>
              <a:buChar char="-"/>
            </a:pPr>
            <a:r>
              <a:rPr lang="en-US" sz="2800" dirty="0" err="1"/>
              <a:t>src</a:t>
            </a:r>
            <a:r>
              <a:rPr lang="en-US" sz="2800" dirty="0"/>
              <a:t>/test – </a:t>
            </a:r>
            <a:r>
              <a:rPr lang="ru-RU" sz="2800" dirty="0"/>
              <a:t>содержит тесты;</a:t>
            </a:r>
            <a:endParaRPr lang="en-US" sz="2800" dirty="0"/>
          </a:p>
          <a:p>
            <a:pPr>
              <a:spcAft>
                <a:spcPts val="1200"/>
              </a:spcAft>
              <a:buFontTx/>
              <a:buChar char="-"/>
            </a:pPr>
            <a:r>
              <a:rPr lang="ru-RU" sz="2800" dirty="0"/>
              <a:t>файл </a:t>
            </a:r>
            <a:r>
              <a:rPr lang="en-US" sz="2800" dirty="0"/>
              <a:t>pom.xml – </a:t>
            </a:r>
            <a:r>
              <a:rPr lang="ru-RU" sz="2800" dirty="0"/>
              <a:t>главный файл </a:t>
            </a:r>
            <a:r>
              <a:rPr lang="en-US" sz="2800" dirty="0"/>
              <a:t>maven-</a:t>
            </a:r>
            <a:r>
              <a:rPr lang="ru-RU" sz="2800" dirty="0"/>
              <a:t>проекта, содержит описание зависимостей</a:t>
            </a:r>
            <a:endParaRPr lang="ru-RU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39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6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707254" y="749953"/>
            <a:ext cx="10777491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i="1" dirty="0">
                <a:solidFill>
                  <a:srgbClr val="002060"/>
                </a:solidFill>
              </a:rPr>
              <a:t>Test case (</a:t>
            </a:r>
            <a:r>
              <a:rPr lang="ru-RU" b="1" i="1" dirty="0">
                <a:solidFill>
                  <a:srgbClr val="002060"/>
                </a:solidFill>
              </a:rPr>
              <a:t>тестовый сценарий)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70587-2CB0-451B-BC0E-320F2451EC5E}"/>
              </a:ext>
            </a:extLst>
          </p:cNvPr>
          <p:cNvSpPr txBox="1"/>
          <p:nvPr/>
        </p:nvSpPr>
        <p:spPr>
          <a:xfrm>
            <a:off x="1651247" y="2019460"/>
            <a:ext cx="91972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FontTx/>
              <a:buChar char="-"/>
            </a:pPr>
            <a:r>
              <a:rPr lang="ru-RU" sz="2800" dirty="0"/>
              <a:t> артефакт, описывающий совокупность шагов, конкретных условий и параметров, необходимых для проверки реализации тестируемой функции или её части.</a:t>
            </a:r>
          </a:p>
          <a:p>
            <a:pPr>
              <a:spcAft>
                <a:spcPts val="1200"/>
              </a:spcAft>
            </a:pPr>
            <a:endParaRPr lang="ru-RU" sz="2800" dirty="0"/>
          </a:p>
          <a:p>
            <a:pPr algn="ctr">
              <a:spcAft>
                <a:spcPts val="1200"/>
              </a:spcAft>
            </a:pPr>
            <a:r>
              <a:rPr lang="ru-RU" sz="2800" dirty="0"/>
              <a:t>Тест-кейс – это структура вида:</a:t>
            </a:r>
          </a:p>
          <a:p>
            <a:pPr algn="ctr">
              <a:spcAft>
                <a:spcPts val="1200"/>
              </a:spcAft>
            </a:pPr>
            <a:r>
              <a:rPr lang="ru-RU" sz="2800" dirty="0">
                <a:solidFill>
                  <a:srgbClr val="002060"/>
                </a:solidFill>
              </a:rPr>
              <a:t>Действие -</a:t>
            </a:r>
            <a:r>
              <a:rPr lang="en-US" sz="2800" dirty="0">
                <a:solidFill>
                  <a:srgbClr val="002060"/>
                </a:solidFill>
              </a:rPr>
              <a:t>&gt; </a:t>
            </a:r>
            <a:r>
              <a:rPr lang="ru-RU" sz="2800" dirty="0">
                <a:solidFill>
                  <a:srgbClr val="002060"/>
                </a:solidFill>
              </a:rPr>
              <a:t>полученный результат </a:t>
            </a:r>
            <a:r>
              <a:rPr lang="en-US" sz="2800" dirty="0">
                <a:solidFill>
                  <a:srgbClr val="002060"/>
                </a:solidFill>
              </a:rPr>
              <a:t>-&gt;</a:t>
            </a:r>
            <a:r>
              <a:rPr lang="ru-RU" sz="2800" dirty="0">
                <a:solidFill>
                  <a:srgbClr val="002060"/>
                </a:solidFill>
              </a:rPr>
              <a:t> результат теста</a:t>
            </a:r>
          </a:p>
        </p:txBody>
      </p:sp>
    </p:spTree>
    <p:extLst>
      <p:ext uri="{BB962C8B-B14F-4D97-AF65-F5344CB8AC3E}">
        <p14:creationId xmlns:p14="http://schemas.microsoft.com/office/powerpoint/2010/main" val="1208690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7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707254" y="872265"/>
            <a:ext cx="10777491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Уровни тестирования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70587-2CB0-451B-BC0E-320F2451EC5E}"/>
              </a:ext>
            </a:extLst>
          </p:cNvPr>
          <p:cNvSpPr txBox="1"/>
          <p:nvPr/>
        </p:nvSpPr>
        <p:spPr>
          <a:xfrm>
            <a:off x="1358284" y="2212912"/>
            <a:ext cx="91972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800" u="sng" dirty="0">
                <a:solidFill>
                  <a:srgbClr val="002060"/>
                </a:solidFill>
              </a:rPr>
              <a:t>Модульное тестирование  </a:t>
            </a:r>
            <a:r>
              <a:rPr lang="ru-RU" sz="2800" dirty="0"/>
              <a:t>- проверка работы программы на уровне отдельных модулей (классов, методов)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800" u="sng" dirty="0"/>
              <a:t>Интеграционное тестирование </a:t>
            </a:r>
            <a:r>
              <a:rPr lang="ru-RU" sz="2800" dirty="0"/>
              <a:t>– проверка совместной работы нескольких модулей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800" u="sng" dirty="0"/>
              <a:t>Системное тестирование </a:t>
            </a:r>
            <a:r>
              <a:rPr lang="ru-RU" sz="2800" dirty="0"/>
              <a:t>– проверка работы системы в целом</a:t>
            </a:r>
          </a:p>
        </p:txBody>
      </p:sp>
    </p:spTree>
    <p:extLst>
      <p:ext uri="{BB962C8B-B14F-4D97-AF65-F5344CB8AC3E}">
        <p14:creationId xmlns:p14="http://schemas.microsoft.com/office/powerpoint/2010/main" val="1800823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8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707254" y="872265"/>
            <a:ext cx="10777491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Как работает тест?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70587-2CB0-451B-BC0E-320F2451EC5E}"/>
              </a:ext>
            </a:extLst>
          </p:cNvPr>
          <p:cNvSpPr txBox="1"/>
          <p:nvPr/>
        </p:nvSpPr>
        <p:spPr>
          <a:xfrm>
            <a:off x="1497366" y="1982092"/>
            <a:ext cx="919726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ru-RU" sz="2800" dirty="0"/>
              <a:t>Совершает предварительные действия</a:t>
            </a:r>
          </a:p>
          <a:p>
            <a:pPr>
              <a:spcAft>
                <a:spcPts val="1200"/>
              </a:spcAft>
            </a:pPr>
            <a:endParaRPr lang="ru-RU" sz="2800" dirty="0"/>
          </a:p>
          <a:p>
            <a:pPr>
              <a:spcAft>
                <a:spcPts val="1200"/>
              </a:spcAft>
            </a:pPr>
            <a:r>
              <a:rPr lang="ru-RU" sz="2800" dirty="0"/>
              <a:t>2. Исполняет тестируемый метод</a:t>
            </a:r>
          </a:p>
          <a:p>
            <a:pPr>
              <a:spcAft>
                <a:spcPts val="1200"/>
              </a:spcAft>
            </a:pPr>
            <a:endParaRPr lang="ru-RU" sz="2800" dirty="0"/>
          </a:p>
          <a:p>
            <a:pPr>
              <a:spcAft>
                <a:spcPts val="1200"/>
              </a:spcAft>
            </a:pPr>
            <a:r>
              <a:rPr lang="ru-RU" sz="2800" dirty="0"/>
              <a:t>3. Сравнивает полученный результат с ожидаемым. Если полученный и ожидаемый результат совпадают, то </a:t>
            </a:r>
            <a:r>
              <a:rPr lang="ru-RU" sz="2800" b="1" dirty="0">
                <a:solidFill>
                  <a:srgbClr val="00B050"/>
                </a:solidFill>
              </a:rPr>
              <a:t>тест пройден</a:t>
            </a:r>
            <a:r>
              <a:rPr lang="ru-RU" sz="2800" dirty="0"/>
              <a:t>, иначе </a:t>
            </a:r>
            <a:r>
              <a:rPr lang="ru-RU" sz="2800" dirty="0">
                <a:solidFill>
                  <a:srgbClr val="FF0000"/>
                </a:solidFill>
              </a:rPr>
              <a:t>тест завален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3360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9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707253" y="1166851"/>
            <a:ext cx="10777491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Основные правила библиотеки </a:t>
            </a:r>
            <a:r>
              <a:rPr lang="en-US" b="1" i="1" dirty="0">
                <a:solidFill>
                  <a:srgbClr val="002060"/>
                </a:solidFill>
              </a:rPr>
              <a:t>JUnit</a:t>
            </a:r>
            <a:r>
              <a:rPr lang="ru-RU" b="1" i="1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70587-2CB0-451B-BC0E-320F2451EC5E}"/>
              </a:ext>
            </a:extLst>
          </p:cNvPr>
          <p:cNvSpPr txBox="1"/>
          <p:nvPr/>
        </p:nvSpPr>
        <p:spPr>
          <a:xfrm>
            <a:off x="1295029" y="2564657"/>
            <a:ext cx="960194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Каждый тестовый сценарий – отдельный метод, отмечается аннотацией </a:t>
            </a:r>
            <a:r>
              <a:rPr lang="en-US" sz="2400" dirty="0"/>
              <a:t>@Test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Можно пользоваться вспомогательными методами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Название тестового класса – с суффиксом </a:t>
            </a:r>
            <a:r>
              <a:rPr lang="en-US" sz="2400" dirty="0"/>
              <a:t>Test</a:t>
            </a:r>
            <a:r>
              <a:rPr lang="ru-RU" sz="2400" dirty="0"/>
              <a:t> (например, </a:t>
            </a:r>
            <a:r>
              <a:rPr lang="en-US" sz="2400" dirty="0" err="1"/>
              <a:t>SumTest</a:t>
            </a:r>
            <a:r>
              <a:rPr lang="en-US" sz="2400" dirty="0"/>
              <a:t>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Название тестового метода желательно должно содержать </a:t>
            </a:r>
            <a:r>
              <a:rPr lang="en-US" sz="2400" dirty="0"/>
              <a:t>Should (</a:t>
            </a:r>
            <a:r>
              <a:rPr lang="ru-RU" sz="2400" dirty="0"/>
              <a:t>например, </a:t>
            </a:r>
            <a:r>
              <a:rPr lang="en-US" sz="2400" dirty="0" err="1"/>
              <a:t>resultShouldBePositive</a:t>
            </a:r>
            <a:r>
              <a:rPr lang="ru-RU" sz="2400" dirty="0"/>
              <a:t>())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32538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6002</TotalTime>
  <Words>550</Words>
  <Application>Microsoft Office PowerPoint</Application>
  <PresentationFormat>Широкоэкранный</PresentationFormat>
  <Paragraphs>88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Скичко Евгения Абдулмуталиповна</dc:creator>
  <cp:lastModifiedBy>Скичко Евгения Абдулмуталиповна</cp:lastModifiedBy>
  <cp:revision>43</cp:revision>
  <dcterms:created xsi:type="dcterms:W3CDTF">2022-02-09T06:52:16Z</dcterms:created>
  <dcterms:modified xsi:type="dcterms:W3CDTF">2022-03-10T20:16:42Z</dcterms:modified>
</cp:coreProperties>
</file>