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327" r:id="rId3"/>
    <p:sldId id="328" r:id="rId4"/>
    <p:sldId id="329" r:id="rId5"/>
    <p:sldId id="330" r:id="rId6"/>
    <p:sldId id="331" r:id="rId7"/>
    <p:sldId id="333" r:id="rId8"/>
    <p:sldId id="332" r:id="rId9"/>
    <p:sldId id="334" r:id="rId10"/>
    <p:sldId id="336" r:id="rId11"/>
    <p:sldId id="335" r:id="rId12"/>
    <p:sldId id="337" r:id="rId13"/>
    <p:sldId id="342" r:id="rId14"/>
    <p:sldId id="339" r:id="rId15"/>
    <p:sldId id="341" r:id="rId16"/>
    <p:sldId id="340" r:id="rId17"/>
    <p:sldId id="343" r:id="rId18"/>
    <p:sldId id="338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57" r:id="rId33"/>
    <p:sldId id="372" r:id="rId34"/>
    <p:sldId id="358" r:id="rId35"/>
    <p:sldId id="359" r:id="rId36"/>
    <p:sldId id="360" r:id="rId37"/>
    <p:sldId id="361" r:id="rId38"/>
    <p:sldId id="362" r:id="rId39"/>
    <p:sldId id="363" r:id="rId40"/>
    <p:sldId id="364" r:id="rId41"/>
    <p:sldId id="365" r:id="rId42"/>
    <p:sldId id="366" r:id="rId43"/>
    <p:sldId id="367" r:id="rId44"/>
    <p:sldId id="368" r:id="rId45"/>
    <p:sldId id="369" r:id="rId46"/>
    <p:sldId id="371" r:id="rId47"/>
    <p:sldId id="370" r:id="rId48"/>
    <p:sldId id="375" r:id="rId49"/>
    <p:sldId id="373" r:id="rId5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676" autoAdjust="0"/>
  </p:normalViewPr>
  <p:slideViewPr>
    <p:cSldViewPr>
      <p:cViewPr varScale="1">
        <p:scale>
          <a:sx n="93" d="100"/>
          <a:sy n="93" d="100"/>
        </p:scale>
        <p:origin x="-9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17201-49CA-46AE-A68E-D969A1D8D135}" type="datetimeFigureOut">
              <a:rPr lang="zh-CN" altLang="en-US" smtClean="0"/>
              <a:pPr/>
              <a:t>2016-7-28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13937-ED06-4382-B91C-63ECD4D76C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2016-7-28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2016-7-28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2016-7-28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2016-7-28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2016-7-28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2016-7-28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2016-7-28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2016-7-28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2016-7-28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2016-7-28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2016-7-28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CBD02-D446-496C-BEC0-2B552561EEEE}" type="datetimeFigureOut">
              <a:rPr lang="zh-CN" altLang="en-US" smtClean="0"/>
              <a:pPr/>
              <a:t>2016-7-28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 smtClean="0"/>
              <a:t>大整数计算器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王  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下一个测试用例？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+ (- B) =  A – B</a:t>
            </a:r>
          </a:p>
          <a:p>
            <a:pPr lvl="1"/>
            <a:r>
              <a:rPr lang="zh-CN" altLang="en-US" dirty="0" smtClean="0"/>
              <a:t>其中，</a:t>
            </a:r>
            <a:r>
              <a:rPr lang="en-US" altLang="zh-CN" dirty="0" smtClean="0"/>
              <a:t>A &gt;= 0, B &gt;=0, |A| &gt; |B|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先做正整数的减法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正整数的减法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" y="1500188"/>
            <a:ext cx="7856537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0025"/>
            <a:ext cx="9199563" cy="645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– B</a:t>
            </a:r>
          </a:p>
          <a:p>
            <a:pPr lvl="1"/>
            <a:r>
              <a:rPr lang="zh-CN" altLang="en-US" dirty="0" smtClean="0"/>
              <a:t>其中，</a:t>
            </a:r>
            <a:r>
              <a:rPr lang="en-US" altLang="zh-CN" dirty="0" smtClean="0"/>
              <a:t>A &gt;= 0, B &gt;=0, |A| &lt; |B|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1353" y="1340768"/>
            <a:ext cx="7485063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187624" y="1988840"/>
            <a:ext cx="6696744" cy="2448272"/>
          </a:xfrm>
          <a:prstGeom prst="rect">
            <a:avLst/>
          </a:prstGeom>
          <a:solidFill>
            <a:schemeClr val="accent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dirty="0" smtClean="0"/>
              <a:t>A – B:</a:t>
            </a:r>
          </a:p>
          <a:p>
            <a:pPr lvl="1"/>
            <a:r>
              <a:rPr lang="zh-CN" altLang="en-US" sz="3200" dirty="0" smtClean="0"/>
              <a:t>其中，</a:t>
            </a:r>
            <a:r>
              <a:rPr lang="en-US" altLang="zh-CN" sz="3200" dirty="0" smtClean="0"/>
              <a:t>A &gt;= 0, B &gt;=0, |A| &lt; |B|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" y="80963"/>
            <a:ext cx="9047163" cy="669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412776"/>
            <a:ext cx="6561137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187624" y="4293096"/>
            <a:ext cx="6696744" cy="1584176"/>
          </a:xfrm>
          <a:prstGeom prst="rect">
            <a:avLst/>
          </a:prstGeom>
          <a:solidFill>
            <a:schemeClr val="accent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dirty="0" smtClean="0"/>
              <a:t>A – B =  – (B – A)</a:t>
            </a:r>
          </a:p>
          <a:p>
            <a:pPr lvl="1"/>
            <a:r>
              <a:rPr lang="zh-CN" altLang="en-US" sz="3200" dirty="0" smtClean="0"/>
              <a:t>其中，</a:t>
            </a:r>
            <a:r>
              <a:rPr lang="en-US" altLang="zh-CN" sz="3200" dirty="0" smtClean="0"/>
              <a:t>A &gt;= 0, B &gt;=0, |A| &lt; |B|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1340768"/>
            <a:ext cx="9018587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763" y="1877913"/>
            <a:ext cx="7608887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" y="1233488"/>
            <a:ext cx="8913813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dirty="0" smtClean="0"/>
              <a:t>C/C++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类型能表示的范围是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位或者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位，有时我们需要参与运算的数，可能会远远不止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位或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位，一般我们称这种基本数据类型无法表示的整数为大整数。</a:t>
            </a:r>
          </a:p>
          <a:p>
            <a:pPr>
              <a:lnSpc>
                <a:spcPct val="170000"/>
              </a:lnSpc>
            </a:pPr>
            <a:r>
              <a:rPr lang="zh-CN" altLang="en-US" dirty="0" smtClean="0"/>
              <a:t>我们需要实现一个程序，完成大整数的基本运算，如加法、减法、乘法和除法，其中，大整数用字符串来表示。例如：</a:t>
            </a:r>
          </a:p>
          <a:p>
            <a:endParaRPr lang="zh-CN" altLang="en-US" dirty="0" smtClean="0"/>
          </a:p>
          <a:p>
            <a:r>
              <a:rPr lang="en-US" altLang="zh-CN" sz="2600" dirty="0" smtClean="0">
                <a:solidFill>
                  <a:srgbClr val="0000FF"/>
                </a:solidFill>
              </a:rPr>
              <a:t>“1” + “99” = “100”</a:t>
            </a:r>
          </a:p>
          <a:p>
            <a:r>
              <a:rPr lang="en-US" altLang="zh-CN" sz="2600" dirty="0" smtClean="0">
                <a:solidFill>
                  <a:srgbClr val="0000FF"/>
                </a:solidFill>
              </a:rPr>
              <a:t>“999999999999999999999999999999” + “-999999999999999999999999999999” = “0”</a:t>
            </a:r>
          </a:p>
          <a:p>
            <a:r>
              <a:rPr lang="en-US" altLang="zh-CN" sz="2600" dirty="0" smtClean="0">
                <a:solidFill>
                  <a:srgbClr val="0000FF"/>
                </a:solidFill>
              </a:rPr>
              <a:t>“99999” - “100000” = “-1”</a:t>
            </a:r>
          </a:p>
          <a:p>
            <a:r>
              <a:rPr lang="en-US" altLang="zh-CN" sz="2600" dirty="0" smtClean="0">
                <a:solidFill>
                  <a:srgbClr val="0000FF"/>
                </a:solidFill>
              </a:rPr>
              <a:t>“100000000000000000000000000000” - “1” = “99999999999999999999999999”</a:t>
            </a:r>
          </a:p>
          <a:p>
            <a:r>
              <a:rPr lang="en-US" altLang="zh-CN" sz="2600" dirty="0" smtClean="0">
                <a:solidFill>
                  <a:srgbClr val="0000FF"/>
                </a:solidFill>
              </a:rPr>
              <a:t>“222222222222222”  *  "333333333" = "9999999925925926000000074074074"</a:t>
            </a:r>
            <a:endParaRPr lang="zh-CN" altLang="en-US" sz="26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2138363"/>
            <a:ext cx="7999413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463" y="1128713"/>
            <a:ext cx="7837487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8" y="1423988"/>
            <a:ext cx="8656637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288" y="3747864"/>
            <a:ext cx="9172576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899592" y="1268760"/>
            <a:ext cx="7200800" cy="1584176"/>
          </a:xfrm>
          <a:prstGeom prst="rect">
            <a:avLst/>
          </a:prstGeom>
          <a:solidFill>
            <a:schemeClr val="accent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dirty="0" err="1" smtClean="0"/>
              <a:t>Refactor</a:t>
            </a:r>
            <a:r>
              <a:rPr lang="en-US" altLang="zh-CN" sz="3200" dirty="0" smtClean="0"/>
              <a:t>, </a:t>
            </a:r>
          </a:p>
          <a:p>
            <a:r>
              <a:rPr lang="en-US" altLang="zh-CN" sz="3200" dirty="0" smtClean="0"/>
              <a:t>reduce add() to </a:t>
            </a:r>
            <a:r>
              <a:rPr lang="en-US" altLang="zh-CN" sz="3200" dirty="0" err="1" smtClean="0"/>
              <a:t>addInternal</a:t>
            </a:r>
            <a:r>
              <a:rPr lang="en-US" altLang="zh-CN" sz="3200" dirty="0" smtClean="0"/>
              <a:t>() and sub()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0" y="1833563"/>
            <a:ext cx="5905500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6838" y="1844005"/>
            <a:ext cx="6408737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6388" y="1103337"/>
            <a:ext cx="5991225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2224088"/>
            <a:ext cx="8494713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乘法</a:t>
            </a:r>
            <a:endParaRPr lang="zh-CN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5438" y="2600325"/>
            <a:ext cx="595312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3500" y="2054696"/>
            <a:ext cx="6475413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实例化（加法）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988840"/>
            <a:ext cx="7427913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使用加法实现乘法</a:t>
            </a:r>
            <a:endParaRPr lang="zh-CN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1650" y="1624013"/>
            <a:ext cx="560070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5425" y="3119438"/>
            <a:ext cx="61531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4975" y="1419944"/>
            <a:ext cx="573405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819275"/>
            <a:ext cx="430530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2088" y="3076575"/>
            <a:ext cx="62198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8775" y="414338"/>
            <a:ext cx="5886450" cy="602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2100" y="2857500"/>
            <a:ext cx="6019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6425" y="1919288"/>
            <a:ext cx="539115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4963" y="2886075"/>
            <a:ext cx="593407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4513" y="1485900"/>
            <a:ext cx="551497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实例化（减法）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916832"/>
            <a:ext cx="7304087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463" y="3000375"/>
            <a:ext cx="55530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0163" y="2011263"/>
            <a:ext cx="6542087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0725" y="2962275"/>
            <a:ext cx="51625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9675" y="890588"/>
            <a:ext cx="6723063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94854"/>
            <a:ext cx="9228138" cy="698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40414" y="2967335"/>
            <a:ext cx="36631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原子和组合</a:t>
            </a:r>
            <a:endParaRPr lang="zh-CN" alt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88265" y="2967335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领域概念</a:t>
            </a:r>
            <a:endParaRPr lang="en-US" altLang="zh-CN" sz="5400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052736"/>
            <a:ext cx="4114800" cy="507342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is_positive</a:t>
            </a:r>
            <a:endParaRPr lang="en-US" altLang="zh-CN" dirty="0" smtClean="0"/>
          </a:p>
          <a:p>
            <a:r>
              <a:rPr lang="en-US" altLang="zh-CN" dirty="0" err="1" smtClean="0"/>
              <a:t>is_negative</a:t>
            </a:r>
            <a:endParaRPr lang="en-US" altLang="zh-CN" dirty="0" smtClean="0"/>
          </a:p>
          <a:p>
            <a:r>
              <a:rPr lang="en-US" altLang="zh-CN" dirty="0" err="1" smtClean="0"/>
              <a:t>Is_zero</a:t>
            </a:r>
            <a:endParaRPr lang="en-US" altLang="zh-CN" dirty="0" smtClean="0"/>
          </a:p>
          <a:p>
            <a:r>
              <a:rPr lang="en-US" altLang="zh-CN" dirty="0" err="1" smtClean="0"/>
              <a:t>Is_one</a:t>
            </a:r>
            <a:endParaRPr lang="en-US" altLang="zh-CN" dirty="0" smtClean="0"/>
          </a:p>
          <a:p>
            <a:r>
              <a:rPr lang="en-US" altLang="zh-CN" dirty="0" smtClean="0"/>
              <a:t>negative</a:t>
            </a:r>
          </a:p>
          <a:p>
            <a:r>
              <a:rPr lang="en-US" altLang="zh-CN" dirty="0" err="1" smtClean="0"/>
              <a:t>less_than_by_abs</a:t>
            </a:r>
            <a:endParaRPr lang="en-US" altLang="zh-CN" dirty="0" smtClean="0"/>
          </a:p>
          <a:p>
            <a:r>
              <a:rPr lang="en-US" altLang="zh-CN" dirty="0" err="1" smtClean="0"/>
              <a:t>greater_than_by_abs</a:t>
            </a:r>
            <a:endParaRPr lang="zh-CN" altLang="en-US" dirty="0" smtClean="0"/>
          </a:p>
          <a:p>
            <a:r>
              <a:rPr lang="en-US" altLang="zh-CN" dirty="0" err="1" smtClean="0"/>
              <a:t>mulByX</a:t>
            </a:r>
            <a:endParaRPr lang="en-US" altLang="zh-CN" dirty="0" smtClean="0"/>
          </a:p>
          <a:p>
            <a:r>
              <a:rPr lang="en-US" altLang="zh-CN" dirty="0" err="1" smtClean="0"/>
              <a:t>digit_value</a:t>
            </a:r>
            <a:endParaRPr lang="en-US" altLang="zh-CN" dirty="0" smtClean="0"/>
          </a:p>
          <a:p>
            <a:r>
              <a:rPr lang="en-US" altLang="zh-CN" dirty="0" err="1" smtClean="0"/>
              <a:t>max_width</a:t>
            </a:r>
            <a:endParaRPr lang="en-US" altLang="zh-CN" dirty="0" smtClean="0"/>
          </a:p>
        </p:txBody>
      </p:sp>
      <p:sp>
        <p:nvSpPr>
          <p:cNvPr id="6" name="内容占位符 4"/>
          <p:cNvSpPr txBox="1">
            <a:spLocks/>
          </p:cNvSpPr>
          <p:nvPr/>
        </p:nvSpPr>
        <p:spPr>
          <a:xfrm>
            <a:off x="4705672" y="1124744"/>
            <a:ext cx="4114800" cy="50300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itchFamily="49" charset="-122"/>
                <a:ea typeface="幼圆" pitchFamily="49" charset="-122"/>
              </a:rPr>
              <a:t>正整数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itchFamily="49" charset="-122"/>
                <a:ea typeface="幼圆" pitchFamily="49" charset="-122"/>
              </a:rPr>
              <a:t>?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itchFamily="49" charset="-122"/>
              <a:ea typeface="幼圆" pitchFamily="49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dirty="0" smtClean="0">
                <a:latin typeface="幼圆" pitchFamily="49" charset="-122"/>
                <a:ea typeface="幼圆" pitchFamily="49" charset="-122"/>
              </a:rPr>
              <a:t>负整数</a:t>
            </a:r>
            <a:r>
              <a:rPr lang="en-US" altLang="zh-CN" sz="3200" dirty="0" smtClean="0">
                <a:latin typeface="幼圆" pitchFamily="49" charset="-122"/>
                <a:ea typeface="幼圆" pitchFamily="49" charset="-122"/>
              </a:rPr>
              <a:t>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itchFamily="49" charset="-122"/>
                <a:ea typeface="幼圆" pitchFamily="49" charset="-122"/>
              </a:rPr>
              <a:t>0?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200" dirty="0" smtClean="0">
                <a:latin typeface="幼圆" pitchFamily="49" charset="-122"/>
                <a:ea typeface="幼圆" pitchFamily="49" charset="-122"/>
              </a:rPr>
              <a:t>1?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itchFamily="49" charset="-122"/>
              <a:ea typeface="幼圆" pitchFamily="49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dirty="0" smtClean="0">
                <a:latin typeface="幼圆" pitchFamily="49" charset="-122"/>
                <a:ea typeface="幼圆" pitchFamily="49" charset="-122"/>
              </a:rPr>
              <a:t>取负数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itchFamily="49" charset="-122"/>
              <a:ea typeface="幼圆" pitchFamily="49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itchFamily="49" charset="-122"/>
                <a:ea typeface="幼圆" pitchFamily="49" charset="-122"/>
              </a:rPr>
              <a:t>绝对值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itchFamily="49" charset="-122"/>
                <a:ea typeface="幼圆" pitchFamily="49" charset="-122"/>
              </a:rPr>
              <a:t>小于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itchFamily="49" charset="-122"/>
                <a:ea typeface="幼圆" pitchFamily="49" charset="-122"/>
              </a:rPr>
              <a:t>?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itchFamily="49" charset="-122"/>
              <a:ea typeface="幼圆" pitchFamily="49" charset="-122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latin typeface="幼圆" pitchFamily="49" charset="-122"/>
                <a:ea typeface="幼圆" pitchFamily="49" charset="-122"/>
              </a:rPr>
              <a:t>绝对值</a:t>
            </a:r>
            <a:r>
              <a:rPr lang="zh-CN" altLang="en-US" sz="3200" dirty="0" smtClean="0">
                <a:latin typeface="幼圆" pitchFamily="49" charset="-122"/>
                <a:ea typeface="幼圆" pitchFamily="49" charset="-122"/>
              </a:rPr>
              <a:t>大于</a:t>
            </a:r>
            <a:r>
              <a:rPr lang="en-US" altLang="zh-CN" sz="3200" dirty="0" smtClean="0">
                <a:latin typeface="幼圆" pitchFamily="49" charset="-122"/>
                <a:ea typeface="幼圆" pitchFamily="49" charset="-122"/>
              </a:rPr>
              <a:t>?</a:t>
            </a:r>
            <a:endParaRPr lang="zh-CN" altLang="en-US" sz="3200" dirty="0" smtClean="0">
              <a:latin typeface="幼圆" pitchFamily="49" charset="-122"/>
              <a:ea typeface="幼圆" pitchFamily="49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dirty="0" smtClean="0">
                <a:latin typeface="幼圆" pitchFamily="49" charset="-122"/>
                <a:ea typeface="幼圆" pitchFamily="49" charset="-122"/>
              </a:rPr>
              <a:t>与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itchFamily="49" charset="-122"/>
                <a:ea typeface="幼圆" pitchFamily="49" charset="-122"/>
              </a:rPr>
              <a:t>一位正整数相乘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itchFamily="49" charset="-122"/>
              <a:ea typeface="幼圆" pitchFamily="49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itchFamily="49" charset="-122"/>
                <a:ea typeface="幼圆" pitchFamily="49" charset="-122"/>
              </a:rPr>
              <a:t>取数字</a:t>
            </a:r>
            <a:r>
              <a:rPr lang="zh-CN" altLang="en-US" sz="3200" noProof="0" dirty="0" smtClean="0">
                <a:latin typeface="幼圆" pitchFamily="49" charset="-122"/>
                <a:ea typeface="幼圆" pitchFamily="49" charset="-122"/>
              </a:rPr>
              <a:t>中的一位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itchFamily="49" charset="-122"/>
              <a:ea typeface="幼圆" pitchFamily="49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itchFamily="49" charset="-122"/>
                <a:ea typeface="幼圆" pitchFamily="49" charset="-122"/>
              </a:rPr>
              <a:t>最大长度</a:t>
            </a:r>
            <a:endParaRPr lang="en-US" altLang="zh-CN" sz="3200" dirty="0" smtClean="0"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92561" y="2967335"/>
            <a:ext cx="43588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测试驱动设计</a:t>
            </a:r>
            <a:endParaRPr lang="zh-CN" alt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276872"/>
            <a:ext cx="426720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实例化（乘法）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0613" y="2005558"/>
            <a:ext cx="6961187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转化为测试用例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1956023"/>
            <a:ext cx="7713663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正整数加法的实现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66913"/>
            <a:ext cx="918210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113" y="147638"/>
            <a:ext cx="8866187" cy="656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764704"/>
            <a:ext cx="7532687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4"/>
          <p:cNvSpPr/>
          <p:nvPr/>
        </p:nvSpPr>
        <p:spPr>
          <a:xfrm>
            <a:off x="1187624" y="4941168"/>
            <a:ext cx="6984776" cy="792088"/>
          </a:xfrm>
          <a:prstGeom prst="roundRect">
            <a:avLst/>
          </a:prstGeom>
          <a:solidFill>
            <a:schemeClr val="accent3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8678</TotalTime>
  <Words>331</Words>
  <Application>Microsoft Office PowerPoint</Application>
  <PresentationFormat>全屏显示(4:3)</PresentationFormat>
  <Paragraphs>55</Paragraphs>
  <Slides>49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0" baseType="lpstr">
      <vt:lpstr>Office 主题</vt:lpstr>
      <vt:lpstr>大整数计算器</vt:lpstr>
      <vt:lpstr>需求</vt:lpstr>
      <vt:lpstr>实例化（加法）</vt:lpstr>
      <vt:lpstr>实例化（减法）</vt:lpstr>
      <vt:lpstr>实例化（乘法）</vt:lpstr>
      <vt:lpstr>转化为测试用例</vt:lpstr>
      <vt:lpstr>正整数加法的实现</vt:lpstr>
      <vt:lpstr>幻灯片 8</vt:lpstr>
      <vt:lpstr>幻灯片 9</vt:lpstr>
      <vt:lpstr>下一个测试用例？</vt:lpstr>
      <vt:lpstr>正整数的减法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乘法</vt:lpstr>
      <vt:lpstr>幻灯片 29</vt:lpstr>
      <vt:lpstr>使用加法实现乘法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</vt:vector>
  </TitlesOfParts>
  <Company>www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ztewx</dc:creator>
  <cp:lastModifiedBy>ztewx</cp:lastModifiedBy>
  <cp:revision>507</cp:revision>
  <dcterms:created xsi:type="dcterms:W3CDTF">2012-11-21T02:51:00Z</dcterms:created>
  <dcterms:modified xsi:type="dcterms:W3CDTF">2016-07-28T06:02:51Z</dcterms:modified>
</cp:coreProperties>
</file>