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58" r:id="rId4"/>
    <p:sldId id="259" r:id="rId5"/>
    <p:sldId id="260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5A4F9-7AC0-477A-81A9-FB0890C3CFCC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845C0-5707-442A-894E-0703BA4FA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845C0-5707-442A-894E-0703BA4FA5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901290" y="0"/>
            <a:ext cx="4242711" cy="68580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901290" y="741784"/>
            <a:ext cx="4242711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901290" y="773869"/>
            <a:ext cx="4242711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523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7B81-0C6E-400B-B488-B2100B4BC46F}" type="datetimeFigureOut">
              <a:rPr lang="zh-CN" altLang="en-US" smtClean="0"/>
              <a:pPr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B83C-60D4-44BA-B9E2-05DECCF73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57981" y="893636"/>
            <a:ext cx="4964259" cy="496425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23860" y="1159515"/>
            <a:ext cx="4432501" cy="44324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3125" y="1785926"/>
            <a:ext cx="3877985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bg1"/>
                </a:solidFill>
                <a:latin typeface="微软雅黑 Light"/>
                <a:ea typeface="微软雅黑 Light"/>
                <a:cs typeface="Microsoft YaHei" charset="0"/>
              </a:rPr>
              <a:t>2016</a:t>
            </a:r>
            <a:endParaRPr kumimoji="1" lang="en-US" altLang="zh-CN" sz="11000" dirty="0">
              <a:solidFill>
                <a:schemeClr val="bg1"/>
              </a:solidFill>
              <a:latin typeface="微软雅黑 Light"/>
              <a:ea typeface="微软雅黑 Light"/>
              <a:cs typeface="Microsoft YaHei" charset="0"/>
            </a:endParaRPr>
          </a:p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技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术实践总结</a:t>
            </a:r>
            <a:endParaRPr kumimoji="1" lang="en-US" altLang="zh-CN" sz="48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0475" y="5039037"/>
            <a:ext cx="772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王 辉</a:t>
            </a:r>
            <a:endParaRPr kumimoji="1"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85379" y="1881036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6361" y="3672454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8" name="组 7"/>
          <p:cNvGrpSpPr>
            <a:grpSpLocks noChangeAspect="1"/>
          </p:cNvGrpSpPr>
          <p:nvPr/>
        </p:nvGrpSpPr>
        <p:grpSpPr>
          <a:xfrm rot="856718">
            <a:off x="-35584" y="4662138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3" name="组 32"/>
          <p:cNvGrpSpPr>
            <a:grpSpLocks noChangeAspect="1"/>
          </p:cNvGrpSpPr>
          <p:nvPr/>
        </p:nvGrpSpPr>
        <p:grpSpPr>
          <a:xfrm rot="9809110">
            <a:off x="6977591" y="-23325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cxnSp>
        <p:nvCxnSpPr>
          <p:cNvPr id="59" name="直接连接符 84"/>
          <p:cNvCxnSpPr/>
          <p:nvPr/>
        </p:nvCxnSpPr>
        <p:spPr>
          <a:xfrm>
            <a:off x="2714612" y="3357562"/>
            <a:ext cx="3857652" cy="1588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95000"/>
              </a:schemeClr>
            </a:solidFill>
            <a:prstDash val="solid"/>
            <a:tailEnd type="none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solidFill>
                  <a:srgbClr val="F9F5EE"/>
                </a:solidFill>
                <a:latin typeface="Century Gothic"/>
                <a:ea typeface="微软雅黑"/>
              </a:rPr>
              <a:t>CONTENTS</a:t>
            </a:r>
            <a:r>
              <a:rPr kumimoji="1" lang="zh-CN" altLang="en-US" dirty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kumimoji="1" lang="zh-CN" altLang="en-US" dirty="0" smtClean="0">
                <a:solidFill>
                  <a:srgbClr val="F9F5EE"/>
                </a:solidFill>
                <a:latin typeface="Century Gothic"/>
                <a:ea typeface="微软雅黑"/>
              </a:rPr>
              <a:t>目录</a:t>
            </a:r>
            <a:endParaRPr kumimoji="1" lang="zh-CN" altLang="en-US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7195" y="2386136"/>
            <a:ext cx="238486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技术实践回</a:t>
            </a:r>
            <a:r>
              <a:rPr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顾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2132" y="2259764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7195" y="3253643"/>
            <a:ext cx="2384866" cy="47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问题与不足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2132" y="3127271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7195" y="4121149"/>
            <a:ext cx="2384866" cy="47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改进与建议</a:t>
            </a:r>
            <a:endParaRPr kumimoji="1" lang="zh-CN" altLang="en-US" sz="2133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72132" y="3994778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1406" y="1273495"/>
            <a:ext cx="4572032" cy="5584529"/>
            <a:chOff x="3036888" y="576263"/>
            <a:chExt cx="1514475" cy="1612900"/>
          </a:xfrm>
          <a:solidFill>
            <a:srgbClr val="22272C"/>
          </a:solidFill>
        </p:grpSpPr>
        <p:sp>
          <p:nvSpPr>
            <p:cNvPr id="13" name="Freeform 50"/>
            <p:cNvSpPr>
              <a:spLocks/>
            </p:cNvSpPr>
            <p:nvPr/>
          </p:nvSpPr>
          <p:spPr bwMode="auto">
            <a:xfrm>
              <a:off x="3211513" y="639763"/>
              <a:ext cx="1171575" cy="1549400"/>
            </a:xfrm>
            <a:custGeom>
              <a:avLst/>
              <a:gdLst/>
              <a:ahLst/>
              <a:cxnLst>
                <a:cxn ang="0">
                  <a:pos x="738" y="526"/>
                </a:cxn>
                <a:cxn ang="0">
                  <a:pos x="428" y="646"/>
                </a:cxn>
                <a:cxn ang="0">
                  <a:pos x="416" y="510"/>
                </a:cxn>
                <a:cxn ang="0">
                  <a:pos x="652" y="354"/>
                </a:cxn>
                <a:cxn ang="0">
                  <a:pos x="410" y="460"/>
                </a:cxn>
                <a:cxn ang="0">
                  <a:pos x="396" y="300"/>
                </a:cxn>
                <a:cxn ang="0">
                  <a:pos x="536" y="156"/>
                </a:cxn>
                <a:cxn ang="0">
                  <a:pos x="394" y="272"/>
                </a:cxn>
                <a:cxn ang="0">
                  <a:pos x="368" y="0"/>
                </a:cxn>
                <a:cxn ang="0">
                  <a:pos x="344" y="270"/>
                </a:cxn>
                <a:cxn ang="0">
                  <a:pos x="202" y="156"/>
                </a:cxn>
                <a:cxn ang="0">
                  <a:pos x="342" y="300"/>
                </a:cxn>
                <a:cxn ang="0">
                  <a:pos x="326" y="460"/>
                </a:cxn>
                <a:cxn ang="0">
                  <a:pos x="86" y="354"/>
                </a:cxn>
                <a:cxn ang="0">
                  <a:pos x="322" y="508"/>
                </a:cxn>
                <a:cxn ang="0">
                  <a:pos x="310" y="646"/>
                </a:cxn>
                <a:cxn ang="0">
                  <a:pos x="0" y="526"/>
                </a:cxn>
                <a:cxn ang="0">
                  <a:pos x="300" y="742"/>
                </a:cxn>
                <a:cxn ang="0">
                  <a:pos x="278" y="976"/>
                </a:cxn>
                <a:cxn ang="0">
                  <a:pos x="458" y="976"/>
                </a:cxn>
                <a:cxn ang="0">
                  <a:pos x="436" y="744"/>
                </a:cxn>
                <a:cxn ang="0">
                  <a:pos x="738" y="526"/>
                </a:cxn>
              </a:cxnLst>
              <a:rect l="0" t="0" r="r" b="b"/>
              <a:pathLst>
                <a:path w="738" h="976">
                  <a:moveTo>
                    <a:pt x="738" y="526"/>
                  </a:moveTo>
                  <a:lnTo>
                    <a:pt x="428" y="646"/>
                  </a:lnTo>
                  <a:lnTo>
                    <a:pt x="416" y="510"/>
                  </a:lnTo>
                  <a:lnTo>
                    <a:pt x="652" y="354"/>
                  </a:lnTo>
                  <a:lnTo>
                    <a:pt x="410" y="460"/>
                  </a:lnTo>
                  <a:lnTo>
                    <a:pt x="396" y="300"/>
                  </a:lnTo>
                  <a:lnTo>
                    <a:pt x="536" y="156"/>
                  </a:lnTo>
                  <a:lnTo>
                    <a:pt x="394" y="272"/>
                  </a:lnTo>
                  <a:lnTo>
                    <a:pt x="368" y="0"/>
                  </a:lnTo>
                  <a:lnTo>
                    <a:pt x="344" y="270"/>
                  </a:lnTo>
                  <a:lnTo>
                    <a:pt x="202" y="156"/>
                  </a:lnTo>
                  <a:lnTo>
                    <a:pt x="342" y="300"/>
                  </a:lnTo>
                  <a:lnTo>
                    <a:pt x="326" y="460"/>
                  </a:lnTo>
                  <a:lnTo>
                    <a:pt x="86" y="354"/>
                  </a:lnTo>
                  <a:lnTo>
                    <a:pt x="322" y="508"/>
                  </a:lnTo>
                  <a:lnTo>
                    <a:pt x="310" y="646"/>
                  </a:lnTo>
                  <a:lnTo>
                    <a:pt x="0" y="526"/>
                  </a:lnTo>
                  <a:lnTo>
                    <a:pt x="300" y="742"/>
                  </a:lnTo>
                  <a:lnTo>
                    <a:pt x="278" y="976"/>
                  </a:lnTo>
                  <a:lnTo>
                    <a:pt x="458" y="976"/>
                  </a:lnTo>
                  <a:lnTo>
                    <a:pt x="436" y="744"/>
                  </a:lnTo>
                  <a:lnTo>
                    <a:pt x="738" y="5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3262313" y="1776413"/>
              <a:ext cx="63500" cy="47625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30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28"/>
                </a:cxn>
                <a:cxn ang="0">
                  <a:pos x="22" y="30"/>
                </a:cxn>
                <a:cxn ang="0">
                  <a:pos x="22" y="30"/>
                </a:cxn>
              </a:cxnLst>
              <a:rect l="0" t="0" r="r" b="b"/>
              <a:pathLst>
                <a:path w="40" h="30">
                  <a:moveTo>
                    <a:pt x="22" y="30"/>
                  </a:moveTo>
                  <a:lnTo>
                    <a:pt x="2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28"/>
                  </a:lnTo>
                  <a:lnTo>
                    <a:pt x="22" y="30"/>
                  </a:ln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3325813" y="1744663"/>
              <a:ext cx="44450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8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8" y="46"/>
                </a:cxn>
                <a:cxn ang="0">
                  <a:pos x="20" y="44"/>
                </a:cxn>
                <a:cxn ang="0">
                  <a:pos x="20" y="44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4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lnTo>
                    <a:pt x="28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8" y="46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3370263" y="1712913"/>
              <a:ext cx="41275" cy="101600"/>
            </a:xfrm>
            <a:custGeom>
              <a:avLst/>
              <a:gdLst/>
              <a:ahLst/>
              <a:cxnLst>
                <a:cxn ang="0">
                  <a:pos x="20" y="34"/>
                </a:cxn>
                <a:cxn ang="0">
                  <a:pos x="20" y="34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10" y="60"/>
                </a:cxn>
                <a:cxn ang="0">
                  <a:pos x="16" y="56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20" y="34"/>
                </a:cxn>
                <a:cxn ang="0">
                  <a:pos x="20" y="34"/>
                </a:cxn>
              </a:cxnLst>
              <a:rect l="0" t="0" r="r" b="b"/>
              <a:pathLst>
                <a:path w="26" h="64">
                  <a:moveTo>
                    <a:pt x="20" y="34"/>
                  </a:moveTo>
                  <a:lnTo>
                    <a:pt x="20" y="3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0"/>
                  </a:lnTo>
                  <a:lnTo>
                    <a:pt x="16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34"/>
                  </a:lnTo>
                  <a:lnTo>
                    <a:pt x="2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408363" y="1687513"/>
              <a:ext cx="44450" cy="1047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8" y="60"/>
                </a:cxn>
                <a:cxn ang="0">
                  <a:pos x="14" y="52"/>
                </a:cxn>
                <a:cxn ang="0">
                  <a:pos x="20" y="46"/>
                </a:cxn>
                <a:cxn ang="0">
                  <a:pos x="24" y="36"/>
                </a:cxn>
                <a:cxn ang="0">
                  <a:pos x="26" y="28"/>
                </a:cxn>
                <a:cxn ang="0">
                  <a:pos x="28" y="18"/>
                </a:cxn>
                <a:cxn ang="0">
                  <a:pos x="28" y="1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28" h="66">
                  <a:moveTo>
                    <a:pt x="10" y="12"/>
                  </a:moveTo>
                  <a:lnTo>
                    <a:pt x="10" y="12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8" y="60"/>
                  </a:lnTo>
                  <a:lnTo>
                    <a:pt x="14" y="52"/>
                  </a:lnTo>
                  <a:lnTo>
                    <a:pt x="20" y="46"/>
                  </a:lnTo>
                  <a:lnTo>
                    <a:pt x="24" y="36"/>
                  </a:lnTo>
                  <a:lnTo>
                    <a:pt x="26" y="28"/>
                  </a:lnTo>
                  <a:lnTo>
                    <a:pt x="28" y="18"/>
                  </a:lnTo>
                  <a:lnTo>
                    <a:pt x="28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3255963" y="1763713"/>
              <a:ext cx="63500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2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32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3275013" y="1725613"/>
              <a:ext cx="85725" cy="31750"/>
            </a:xfrm>
            <a:custGeom>
              <a:avLst/>
              <a:gdLst/>
              <a:ahLst/>
              <a:cxnLst>
                <a:cxn ang="0">
                  <a:pos x="54" y="4"/>
                </a:cxn>
                <a:cxn ang="0">
                  <a:pos x="54" y="4"/>
                </a:cxn>
                <a:cxn ang="0">
                  <a:pos x="50" y="4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6" y="20"/>
                </a:cxn>
                <a:cxn ang="0">
                  <a:pos x="38" y="18"/>
                </a:cxn>
                <a:cxn ang="0">
                  <a:pos x="42" y="14"/>
                </a:cxn>
                <a:cxn ang="0">
                  <a:pos x="42" y="14"/>
                </a:cxn>
                <a:cxn ang="0">
                  <a:pos x="54" y="4"/>
                </a:cxn>
                <a:cxn ang="0">
                  <a:pos x="54" y="4"/>
                </a:cxn>
              </a:cxnLst>
              <a:rect l="0" t="0" r="r" b="b"/>
              <a:pathLst>
                <a:path w="54" h="20">
                  <a:moveTo>
                    <a:pt x="54" y="4"/>
                  </a:moveTo>
                  <a:lnTo>
                    <a:pt x="54" y="4"/>
                  </a:lnTo>
                  <a:lnTo>
                    <a:pt x="5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4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57"/>
            <p:cNvSpPr>
              <a:spLocks/>
            </p:cNvSpPr>
            <p:nvPr/>
          </p:nvSpPr>
          <p:spPr bwMode="auto">
            <a:xfrm>
              <a:off x="3294063" y="1690688"/>
              <a:ext cx="10795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46" y="20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8" h="20">
                  <a:moveTo>
                    <a:pt x="0" y="14"/>
                  </a:moveTo>
                  <a:lnTo>
                    <a:pt x="0" y="14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6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3322638" y="1658938"/>
              <a:ext cx="11430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4" y="18"/>
                </a:cxn>
                <a:cxn ang="0">
                  <a:pos x="44" y="18"/>
                </a:cxn>
                <a:cxn ang="0">
                  <a:pos x="50" y="20"/>
                </a:cxn>
                <a:cxn ang="0">
                  <a:pos x="56" y="20"/>
                </a:cxn>
                <a:cxn ang="0">
                  <a:pos x="56" y="20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8" y="4"/>
                </a:cxn>
                <a:cxn ang="0">
                  <a:pos x="8" y="8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72" h="20">
                  <a:moveTo>
                    <a:pt x="0" y="14"/>
                  </a:moveTo>
                  <a:lnTo>
                    <a:pt x="0" y="14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5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4"/>
                  </a:lnTo>
                  <a:lnTo>
                    <a:pt x="8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59"/>
            <p:cNvSpPr>
              <a:spLocks/>
            </p:cNvSpPr>
            <p:nvPr/>
          </p:nvSpPr>
          <p:spPr bwMode="auto">
            <a:xfrm>
              <a:off x="3036888" y="1573213"/>
              <a:ext cx="79375" cy="381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0" h="24">
                  <a:moveTo>
                    <a:pt x="0" y="6"/>
                  </a:moveTo>
                  <a:lnTo>
                    <a:pt x="0" y="6"/>
                  </a:lnTo>
                  <a:lnTo>
                    <a:pt x="10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3094038" y="1566863"/>
              <a:ext cx="76200" cy="571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46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34"/>
                </a:cxn>
                <a:cxn ang="0">
                  <a:pos x="1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8" y="24"/>
                </a:cxn>
                <a:cxn ang="0">
                  <a:pos x="28" y="24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8" h="36">
                  <a:moveTo>
                    <a:pt x="42" y="8"/>
                  </a:moveTo>
                  <a:lnTo>
                    <a:pt x="42" y="8"/>
                  </a:lnTo>
                  <a:lnTo>
                    <a:pt x="46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34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>
              <a:off x="3135313" y="1563688"/>
              <a:ext cx="85725" cy="666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0" y="4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2" y="42"/>
                </a:cxn>
                <a:cxn ang="0">
                  <a:pos x="18" y="42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4" h="42">
                  <a:moveTo>
                    <a:pt x="54" y="0"/>
                  </a:moveTo>
                  <a:lnTo>
                    <a:pt x="54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3179763" y="1557338"/>
              <a:ext cx="85725" cy="73025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10" y="44"/>
                </a:cxn>
                <a:cxn ang="0">
                  <a:pos x="18" y="42"/>
                </a:cxn>
                <a:cxn ang="0">
                  <a:pos x="28" y="36"/>
                </a:cxn>
                <a:cxn ang="0">
                  <a:pos x="36" y="32"/>
                </a:cxn>
                <a:cxn ang="0">
                  <a:pos x="42" y="26"/>
                </a:cxn>
                <a:cxn ang="0">
                  <a:pos x="48" y="18"/>
                </a:cxn>
                <a:cxn ang="0">
                  <a:pos x="52" y="1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54" h="46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18" y="42"/>
                  </a:lnTo>
                  <a:lnTo>
                    <a:pt x="28" y="36"/>
                  </a:lnTo>
                  <a:lnTo>
                    <a:pt x="36" y="32"/>
                  </a:lnTo>
                  <a:lnTo>
                    <a:pt x="42" y="26"/>
                  </a:lnTo>
                  <a:lnTo>
                    <a:pt x="48" y="18"/>
                  </a:lnTo>
                  <a:lnTo>
                    <a:pt x="52" y="1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3036888" y="1535113"/>
              <a:ext cx="76200" cy="38100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48" h="24">
                  <a:moveTo>
                    <a:pt x="28" y="2"/>
                  </a:moveTo>
                  <a:lnTo>
                    <a:pt x="28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3084513" y="1512888"/>
              <a:ext cx="82550" cy="47625"/>
            </a:xfrm>
            <a:custGeom>
              <a:avLst/>
              <a:gdLst/>
              <a:ahLst/>
              <a:cxnLst>
                <a:cxn ang="0">
                  <a:pos x="38" y="28"/>
                </a:cxn>
                <a:cxn ang="0">
                  <a:pos x="38" y="28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48" y="22"/>
                </a:cxn>
                <a:cxn ang="0">
                  <a:pos x="44" y="20"/>
                </a:cxn>
                <a:cxn ang="0">
                  <a:pos x="44" y="2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30"/>
                </a:cxn>
                <a:cxn ang="0">
                  <a:pos x="32" y="30"/>
                </a:cxn>
                <a:cxn ang="0">
                  <a:pos x="38" y="28"/>
                </a:cxn>
                <a:cxn ang="0">
                  <a:pos x="38" y="28"/>
                </a:cxn>
              </a:cxnLst>
              <a:rect l="0" t="0" r="r" b="b"/>
              <a:pathLst>
                <a:path w="52" h="30">
                  <a:moveTo>
                    <a:pt x="38" y="28"/>
                  </a:moveTo>
                  <a:lnTo>
                    <a:pt x="38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2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32" y="30"/>
                  </a:lnTo>
                  <a:lnTo>
                    <a:pt x="38" y="28"/>
                  </a:lnTo>
                  <a:lnTo>
                    <a:pt x="3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3119438" y="1493838"/>
              <a:ext cx="101600" cy="57150"/>
            </a:xfrm>
            <a:custGeom>
              <a:avLst/>
              <a:gdLst/>
              <a:ahLst/>
              <a:cxnLst>
                <a:cxn ang="0">
                  <a:pos x="44" y="36"/>
                </a:cxn>
                <a:cxn ang="0">
                  <a:pos x="44" y="3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36" y="12"/>
                </a:cxn>
                <a:cxn ang="0">
                  <a:pos x="36" y="1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44" y="36"/>
                </a:cxn>
              </a:cxnLst>
              <a:rect l="0" t="0" r="r" b="b"/>
              <a:pathLst>
                <a:path w="64" h="36">
                  <a:moveTo>
                    <a:pt x="44" y="36"/>
                  </a:moveTo>
                  <a:lnTo>
                    <a:pt x="44" y="3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3160713" y="1490663"/>
              <a:ext cx="104775" cy="53975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66" y="30"/>
                </a:cxn>
                <a:cxn ang="0">
                  <a:pos x="60" y="22"/>
                </a:cxn>
                <a:cxn ang="0">
                  <a:pos x="54" y="16"/>
                </a:cxn>
                <a:cxn ang="0">
                  <a:pos x="46" y="10"/>
                </a:cxn>
                <a:cxn ang="0">
                  <a:pos x="38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30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66" y="30"/>
                </a:cxn>
                <a:cxn ang="0">
                  <a:pos x="66" y="30"/>
                </a:cxn>
              </a:cxnLst>
              <a:rect l="0" t="0" r="r" b="b"/>
              <a:pathLst>
                <a:path w="66" h="34">
                  <a:moveTo>
                    <a:pt x="66" y="30"/>
                  </a:moveTo>
                  <a:lnTo>
                    <a:pt x="66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38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30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3268663" y="1338263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3297238" y="1360488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3316288" y="1382713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3328988" y="1408113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3255963" y="1341438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3252788" y="13858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3252788" y="14176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3259138" y="1446213"/>
              <a:ext cx="66675" cy="47625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42" y="30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30"/>
                </a:cxn>
                <a:cxn ang="0">
                  <a:pos x="42" y="30"/>
                </a:cxn>
              </a:cxnLst>
              <a:rect l="0" t="0" r="r" b="b"/>
              <a:pathLst>
                <a:path w="42" h="30">
                  <a:moveTo>
                    <a:pt x="42" y="30"/>
                  </a:moveTo>
                  <a:lnTo>
                    <a:pt x="42" y="30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30"/>
                  </a:lnTo>
                  <a:lnTo>
                    <a:pt x="4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3132138" y="130333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3160713" y="1325563"/>
              <a:ext cx="28575" cy="63500"/>
            </a:xfrm>
            <a:custGeom>
              <a:avLst/>
              <a:gdLst/>
              <a:ahLst/>
              <a:cxnLst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</a:cxnLst>
              <a:rect l="0" t="0" r="r" b="b"/>
              <a:pathLst>
                <a:path w="18" h="40">
                  <a:moveTo>
                    <a:pt x="4" y="30"/>
                  </a:move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3179763" y="1347788"/>
              <a:ext cx="28575" cy="762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8" h="48">
                  <a:moveTo>
                    <a:pt x="0" y="34"/>
                  </a:move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3192463" y="1373188"/>
              <a:ext cx="28575" cy="793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50">
                  <a:moveTo>
                    <a:pt x="14" y="0"/>
                  </a:move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3119438" y="1306513"/>
              <a:ext cx="28575" cy="50800"/>
            </a:xfrm>
            <a:custGeom>
              <a:avLst/>
              <a:gdLst/>
              <a:ahLst/>
              <a:cxnLst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</a:cxnLst>
              <a:rect l="0" t="0" r="r" b="b"/>
              <a:pathLst>
                <a:path w="18" h="32">
                  <a:moveTo>
                    <a:pt x="18" y="32"/>
                  </a:move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3116263" y="135096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81"/>
            <p:cNvSpPr>
              <a:spLocks/>
            </p:cNvSpPr>
            <p:nvPr/>
          </p:nvSpPr>
          <p:spPr bwMode="auto">
            <a:xfrm>
              <a:off x="3116263" y="1382713"/>
              <a:ext cx="60325" cy="4445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26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10"/>
                </a:cxn>
              </a:cxnLst>
              <a:rect l="0" t="0" r="r" b="b"/>
              <a:pathLst>
                <a:path w="38" h="28">
                  <a:moveTo>
                    <a:pt x="26" y="10"/>
                  </a:moveTo>
                  <a:lnTo>
                    <a:pt x="26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82"/>
            <p:cNvSpPr>
              <a:spLocks/>
            </p:cNvSpPr>
            <p:nvPr/>
          </p:nvSpPr>
          <p:spPr bwMode="auto">
            <a:xfrm>
              <a:off x="3122613" y="141128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83"/>
            <p:cNvSpPr>
              <a:spLocks/>
            </p:cNvSpPr>
            <p:nvPr/>
          </p:nvSpPr>
          <p:spPr bwMode="auto">
            <a:xfrm>
              <a:off x="3630613" y="1160463"/>
              <a:ext cx="31750" cy="50800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20" h="32">
                  <a:moveTo>
                    <a:pt x="20" y="14"/>
                  </a:moveTo>
                  <a:lnTo>
                    <a:pt x="20" y="14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3656013" y="1182688"/>
              <a:ext cx="3175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0">
                  <a:moveTo>
                    <a:pt x="8" y="0"/>
                  </a:move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3675063" y="1201738"/>
              <a:ext cx="28575" cy="76200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18" h="48">
                  <a:moveTo>
                    <a:pt x="2" y="28"/>
                  </a:move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3690938" y="1230313"/>
              <a:ext cx="25400" cy="793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2" y="38"/>
                </a:cxn>
                <a:cxn ang="0">
                  <a:pos x="16" y="26"/>
                </a:cxn>
                <a:cxn ang="0">
                  <a:pos x="16" y="1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16" h="50">
                  <a:moveTo>
                    <a:pt x="0" y="36"/>
                  </a:move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2" y="38"/>
                  </a:lnTo>
                  <a:lnTo>
                    <a:pt x="16" y="26"/>
                  </a:lnTo>
                  <a:lnTo>
                    <a:pt x="1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87"/>
            <p:cNvSpPr>
              <a:spLocks/>
            </p:cNvSpPr>
            <p:nvPr/>
          </p:nvSpPr>
          <p:spPr bwMode="auto">
            <a:xfrm>
              <a:off x="3614738" y="1163638"/>
              <a:ext cx="31750" cy="508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20" h="32">
                  <a:moveTo>
                    <a:pt x="2" y="14"/>
                  </a:move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88"/>
            <p:cNvSpPr>
              <a:spLocks/>
            </p:cNvSpPr>
            <p:nvPr/>
          </p:nvSpPr>
          <p:spPr bwMode="auto">
            <a:xfrm>
              <a:off x="3611563" y="12080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89"/>
            <p:cNvSpPr>
              <a:spLocks/>
            </p:cNvSpPr>
            <p:nvPr/>
          </p:nvSpPr>
          <p:spPr bwMode="auto">
            <a:xfrm>
              <a:off x="3611563" y="12398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90"/>
            <p:cNvSpPr>
              <a:spLocks/>
            </p:cNvSpPr>
            <p:nvPr/>
          </p:nvSpPr>
          <p:spPr bwMode="auto">
            <a:xfrm>
              <a:off x="3621088" y="1268413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6" y="16"/>
                </a:cxn>
                <a:cxn ang="0">
                  <a:pos x="36" y="16"/>
                </a:cxn>
                <a:cxn ang="0">
                  <a:pos x="32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2"/>
                </a:cxn>
                <a:cxn ang="0">
                  <a:pos x="16" y="22"/>
                </a:cxn>
                <a:cxn ang="0">
                  <a:pos x="28" y="28"/>
                </a:cxn>
                <a:cxn ang="0">
                  <a:pos x="34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16" y="22"/>
                  </a:lnTo>
                  <a:lnTo>
                    <a:pt x="28" y="28"/>
                  </a:lnTo>
                  <a:lnTo>
                    <a:pt x="34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91"/>
            <p:cNvSpPr>
              <a:spLocks/>
            </p:cNvSpPr>
            <p:nvPr/>
          </p:nvSpPr>
          <p:spPr bwMode="auto">
            <a:xfrm>
              <a:off x="3484563" y="110648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92"/>
            <p:cNvSpPr>
              <a:spLocks/>
            </p:cNvSpPr>
            <p:nvPr/>
          </p:nvSpPr>
          <p:spPr bwMode="auto">
            <a:xfrm>
              <a:off x="3513138" y="1128713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93"/>
            <p:cNvSpPr>
              <a:spLocks/>
            </p:cNvSpPr>
            <p:nvPr/>
          </p:nvSpPr>
          <p:spPr bwMode="auto">
            <a:xfrm>
              <a:off x="3532188" y="1150938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94"/>
            <p:cNvSpPr>
              <a:spLocks/>
            </p:cNvSpPr>
            <p:nvPr/>
          </p:nvSpPr>
          <p:spPr bwMode="auto">
            <a:xfrm>
              <a:off x="3544888" y="1176338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95"/>
            <p:cNvSpPr>
              <a:spLocks/>
            </p:cNvSpPr>
            <p:nvPr/>
          </p:nvSpPr>
          <p:spPr bwMode="auto">
            <a:xfrm>
              <a:off x="3471863" y="1109663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96"/>
            <p:cNvSpPr>
              <a:spLocks/>
            </p:cNvSpPr>
            <p:nvPr/>
          </p:nvSpPr>
          <p:spPr bwMode="auto">
            <a:xfrm>
              <a:off x="3468688" y="115411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97"/>
            <p:cNvSpPr>
              <a:spLocks/>
            </p:cNvSpPr>
            <p:nvPr/>
          </p:nvSpPr>
          <p:spPr bwMode="auto">
            <a:xfrm>
              <a:off x="3468688" y="1185863"/>
              <a:ext cx="60325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8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98"/>
            <p:cNvSpPr>
              <a:spLocks/>
            </p:cNvSpPr>
            <p:nvPr/>
          </p:nvSpPr>
          <p:spPr bwMode="auto">
            <a:xfrm>
              <a:off x="3475038" y="121443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99"/>
            <p:cNvSpPr>
              <a:spLocks/>
            </p:cNvSpPr>
            <p:nvPr/>
          </p:nvSpPr>
          <p:spPr bwMode="auto">
            <a:xfrm>
              <a:off x="3449638" y="1373188"/>
              <a:ext cx="349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2" h="40">
                  <a:moveTo>
                    <a:pt x="14" y="12"/>
                  </a:moveTo>
                  <a:lnTo>
                    <a:pt x="14" y="12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100"/>
            <p:cNvSpPr>
              <a:spLocks/>
            </p:cNvSpPr>
            <p:nvPr/>
          </p:nvSpPr>
          <p:spPr bwMode="auto">
            <a:xfrm>
              <a:off x="3468688" y="1411288"/>
              <a:ext cx="3810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4" y="44"/>
                </a:cxn>
                <a:cxn ang="0">
                  <a:pos x="4" y="44"/>
                </a:cxn>
                <a:cxn ang="0">
                  <a:pos x="6" y="40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4" h="44">
                  <a:moveTo>
                    <a:pt x="14" y="0"/>
                  </a:moveTo>
                  <a:lnTo>
                    <a:pt x="14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6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101"/>
            <p:cNvSpPr>
              <a:spLocks/>
            </p:cNvSpPr>
            <p:nvPr/>
          </p:nvSpPr>
          <p:spPr bwMode="auto">
            <a:xfrm>
              <a:off x="3478213" y="1439863"/>
              <a:ext cx="44450" cy="825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8" y="12"/>
                </a:cxn>
                <a:cxn ang="0">
                  <a:pos x="26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8" h="52">
                  <a:moveTo>
                    <a:pt x="4" y="28"/>
                  </a:moveTo>
                  <a:lnTo>
                    <a:pt x="4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102"/>
            <p:cNvSpPr>
              <a:spLocks/>
            </p:cNvSpPr>
            <p:nvPr/>
          </p:nvSpPr>
          <p:spPr bwMode="auto">
            <a:xfrm>
              <a:off x="3487738" y="1471613"/>
              <a:ext cx="38100" cy="857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0" y="50"/>
                </a:cxn>
                <a:cxn ang="0">
                  <a:pos x="14" y="44"/>
                </a:cxn>
                <a:cxn ang="0">
                  <a:pos x="18" y="38"/>
                </a:cxn>
                <a:cxn ang="0">
                  <a:pos x="22" y="30"/>
                </a:cxn>
                <a:cxn ang="0">
                  <a:pos x="24" y="16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4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24" h="54">
                  <a:moveTo>
                    <a:pt x="0" y="38"/>
                  </a:moveTo>
                  <a:lnTo>
                    <a:pt x="0" y="38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0" y="50"/>
                  </a:lnTo>
                  <a:lnTo>
                    <a:pt x="14" y="44"/>
                  </a:lnTo>
                  <a:lnTo>
                    <a:pt x="18" y="38"/>
                  </a:lnTo>
                  <a:lnTo>
                    <a:pt x="22" y="30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103"/>
            <p:cNvSpPr>
              <a:spLocks/>
            </p:cNvSpPr>
            <p:nvPr/>
          </p:nvSpPr>
          <p:spPr bwMode="auto">
            <a:xfrm>
              <a:off x="3424238" y="1376363"/>
              <a:ext cx="31750" cy="63500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8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20" h="40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104"/>
            <p:cNvSpPr>
              <a:spLocks/>
            </p:cNvSpPr>
            <p:nvPr/>
          </p:nvSpPr>
          <p:spPr bwMode="auto">
            <a:xfrm>
              <a:off x="3414713" y="1423988"/>
              <a:ext cx="47625" cy="603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6" y="36"/>
                </a:cxn>
                <a:cxn ang="0">
                  <a:pos x="30" y="38"/>
                </a:cxn>
                <a:cxn ang="0">
                  <a:pos x="30" y="38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0" h="38">
                  <a:moveTo>
                    <a:pt x="0" y="16"/>
                  </a:moveTo>
                  <a:lnTo>
                    <a:pt x="0" y="1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6" y="3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105"/>
            <p:cNvSpPr>
              <a:spLocks/>
            </p:cNvSpPr>
            <p:nvPr/>
          </p:nvSpPr>
          <p:spPr bwMode="auto">
            <a:xfrm>
              <a:off x="3411538" y="1458913"/>
              <a:ext cx="57150" cy="6667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2" y="22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36" h="42">
                  <a:moveTo>
                    <a:pt x="2" y="16"/>
                  </a:moveTo>
                  <a:lnTo>
                    <a:pt x="2" y="1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2" y="22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106"/>
            <p:cNvSpPr>
              <a:spLocks/>
            </p:cNvSpPr>
            <p:nvPr/>
          </p:nvSpPr>
          <p:spPr bwMode="auto">
            <a:xfrm>
              <a:off x="3411538" y="1493838"/>
              <a:ext cx="63500" cy="66675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30" y="2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6"/>
                </a:cxn>
                <a:cxn ang="0">
                  <a:pos x="14" y="28"/>
                </a:cxn>
                <a:cxn ang="0">
                  <a:pos x="20" y="34"/>
                </a:cxn>
                <a:cxn ang="0">
                  <a:pos x="26" y="38"/>
                </a:cxn>
                <a:cxn ang="0">
                  <a:pos x="34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8" y="26"/>
                </a:cxn>
                <a:cxn ang="0">
                  <a:pos x="38" y="26"/>
                </a:cxn>
                <a:cxn ang="0">
                  <a:pos x="34" y="24"/>
                </a:cxn>
                <a:cxn ang="0">
                  <a:pos x="30" y="20"/>
                </a:cxn>
                <a:cxn ang="0">
                  <a:pos x="30" y="20"/>
                </a:cxn>
              </a:cxnLst>
              <a:rect l="0" t="0" r="r" b="b"/>
              <a:pathLst>
                <a:path w="40" h="42">
                  <a:moveTo>
                    <a:pt x="30" y="20"/>
                  </a:moveTo>
                  <a:lnTo>
                    <a:pt x="3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4" y="28"/>
                  </a:lnTo>
                  <a:lnTo>
                    <a:pt x="20" y="34"/>
                  </a:lnTo>
                  <a:lnTo>
                    <a:pt x="26" y="38"/>
                  </a:lnTo>
                  <a:lnTo>
                    <a:pt x="34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4" y="24"/>
                  </a:lnTo>
                  <a:lnTo>
                    <a:pt x="30" y="20"/>
                  </a:lnTo>
                  <a:lnTo>
                    <a:pt x="3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107"/>
            <p:cNvSpPr>
              <a:spLocks/>
            </p:cNvSpPr>
            <p:nvPr/>
          </p:nvSpPr>
          <p:spPr bwMode="auto">
            <a:xfrm>
              <a:off x="3595688" y="1408113"/>
              <a:ext cx="38100" cy="6985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4"/>
                </a:cxn>
                <a:cxn ang="0">
                  <a:pos x="10" y="44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24" h="44">
                  <a:moveTo>
                    <a:pt x="16" y="12"/>
                  </a:moveTo>
                  <a:lnTo>
                    <a:pt x="16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108"/>
            <p:cNvSpPr>
              <a:spLocks/>
            </p:cNvSpPr>
            <p:nvPr/>
          </p:nvSpPr>
          <p:spPr bwMode="auto">
            <a:xfrm>
              <a:off x="3614738" y="1446213"/>
              <a:ext cx="41275" cy="793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8" y="46"/>
                </a:cxn>
                <a:cxn ang="0">
                  <a:pos x="10" y="42"/>
                </a:cxn>
                <a:cxn ang="0">
                  <a:pos x="10" y="42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2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50">
                  <a:moveTo>
                    <a:pt x="16" y="0"/>
                  </a:moveTo>
                  <a:lnTo>
                    <a:pt x="16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8" y="4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2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109"/>
            <p:cNvSpPr>
              <a:spLocks/>
            </p:cNvSpPr>
            <p:nvPr/>
          </p:nvSpPr>
          <p:spPr bwMode="auto">
            <a:xfrm>
              <a:off x="3627438" y="1477963"/>
              <a:ext cx="47625" cy="95250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" y="32"/>
                </a:cxn>
                <a:cxn ang="0">
                  <a:pos x="2" y="32"/>
                </a:cxn>
              </a:cxnLst>
              <a:rect l="0" t="0" r="r" b="b"/>
              <a:pathLst>
                <a:path w="30" h="60">
                  <a:moveTo>
                    <a:pt x="2" y="32"/>
                  </a:moveTo>
                  <a:lnTo>
                    <a:pt x="2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110"/>
            <p:cNvSpPr>
              <a:spLocks/>
            </p:cNvSpPr>
            <p:nvPr/>
          </p:nvSpPr>
          <p:spPr bwMode="auto">
            <a:xfrm>
              <a:off x="3636963" y="1516063"/>
              <a:ext cx="44450" cy="952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44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10" y="56"/>
                </a:cxn>
                <a:cxn ang="0">
                  <a:pos x="16" y="50"/>
                </a:cxn>
                <a:cxn ang="0">
                  <a:pos x="20" y="42"/>
                </a:cxn>
                <a:cxn ang="0">
                  <a:pos x="24" y="34"/>
                </a:cxn>
                <a:cxn ang="0">
                  <a:pos x="26" y="26"/>
                </a:cxn>
                <a:cxn ang="0">
                  <a:pos x="28" y="1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8" h="60">
                  <a:moveTo>
                    <a:pt x="0" y="44"/>
                  </a:moveTo>
                  <a:lnTo>
                    <a:pt x="0" y="44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0" y="56"/>
                  </a:lnTo>
                  <a:lnTo>
                    <a:pt x="16" y="50"/>
                  </a:lnTo>
                  <a:lnTo>
                    <a:pt x="20" y="42"/>
                  </a:lnTo>
                  <a:lnTo>
                    <a:pt x="24" y="34"/>
                  </a:lnTo>
                  <a:lnTo>
                    <a:pt x="26" y="26"/>
                  </a:lnTo>
                  <a:lnTo>
                    <a:pt x="28" y="1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111"/>
            <p:cNvSpPr>
              <a:spLocks/>
            </p:cNvSpPr>
            <p:nvPr/>
          </p:nvSpPr>
          <p:spPr bwMode="auto">
            <a:xfrm>
              <a:off x="3567113" y="1408113"/>
              <a:ext cx="34925" cy="69850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4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2" h="44">
                  <a:moveTo>
                    <a:pt x="4" y="18"/>
                  </a:moveTo>
                  <a:lnTo>
                    <a:pt x="4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112"/>
            <p:cNvSpPr>
              <a:spLocks/>
            </p:cNvSpPr>
            <p:nvPr/>
          </p:nvSpPr>
          <p:spPr bwMode="auto">
            <a:xfrm>
              <a:off x="3554413" y="1462088"/>
              <a:ext cx="53975" cy="666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30" y="4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42">
                  <a:moveTo>
                    <a:pt x="0" y="18"/>
                  </a:moveTo>
                  <a:lnTo>
                    <a:pt x="0" y="1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113"/>
            <p:cNvSpPr>
              <a:spLocks/>
            </p:cNvSpPr>
            <p:nvPr/>
          </p:nvSpPr>
          <p:spPr bwMode="auto">
            <a:xfrm>
              <a:off x="3551238" y="1500188"/>
              <a:ext cx="66675" cy="7620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" y="2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42" y="48"/>
                </a:cxn>
                <a:cxn ang="0">
                  <a:pos x="42" y="48"/>
                </a:cxn>
                <a:cxn ang="0">
                  <a:pos x="38" y="30"/>
                </a:cxn>
                <a:cxn ang="0">
                  <a:pos x="38" y="30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42" h="48">
                  <a:moveTo>
                    <a:pt x="2" y="20"/>
                  </a:moveTo>
                  <a:lnTo>
                    <a:pt x="2" y="2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114"/>
            <p:cNvSpPr>
              <a:spLocks/>
            </p:cNvSpPr>
            <p:nvPr/>
          </p:nvSpPr>
          <p:spPr bwMode="auto">
            <a:xfrm>
              <a:off x="3554413" y="1541463"/>
              <a:ext cx="69850" cy="73025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6"/>
                </a:cxn>
                <a:cxn ang="0">
                  <a:pos x="10" y="24"/>
                </a:cxn>
                <a:cxn ang="0">
                  <a:pos x="14" y="30"/>
                </a:cxn>
                <a:cxn ang="0">
                  <a:pos x="20" y="36"/>
                </a:cxn>
                <a:cxn ang="0">
                  <a:pos x="28" y="42"/>
                </a:cxn>
                <a:cxn ang="0">
                  <a:pos x="36" y="44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40" y="30"/>
                </a:cxn>
                <a:cxn ang="0">
                  <a:pos x="40" y="30"/>
                </a:cxn>
                <a:cxn ang="0">
                  <a:pos x="36" y="26"/>
                </a:cxn>
                <a:cxn ang="0">
                  <a:pos x="30" y="22"/>
                </a:cxn>
                <a:cxn ang="0">
                  <a:pos x="30" y="22"/>
                </a:cxn>
              </a:cxnLst>
              <a:rect l="0" t="0" r="r" b="b"/>
              <a:pathLst>
                <a:path w="44" h="46">
                  <a:moveTo>
                    <a:pt x="30" y="22"/>
                  </a:moveTo>
                  <a:lnTo>
                    <a:pt x="30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10" y="24"/>
                  </a:lnTo>
                  <a:lnTo>
                    <a:pt x="14" y="30"/>
                  </a:lnTo>
                  <a:lnTo>
                    <a:pt x="20" y="36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6" y="26"/>
                  </a:lnTo>
                  <a:lnTo>
                    <a:pt x="30" y="22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115"/>
            <p:cNvSpPr>
              <a:spLocks/>
            </p:cNvSpPr>
            <p:nvPr/>
          </p:nvSpPr>
          <p:spPr bwMode="auto">
            <a:xfrm>
              <a:off x="3675063" y="884238"/>
              <a:ext cx="28575" cy="38100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18" h="24">
                  <a:moveTo>
                    <a:pt x="16" y="10"/>
                  </a:move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116"/>
            <p:cNvSpPr>
              <a:spLocks/>
            </p:cNvSpPr>
            <p:nvPr/>
          </p:nvSpPr>
          <p:spPr bwMode="auto">
            <a:xfrm>
              <a:off x="3697288" y="903288"/>
              <a:ext cx="25400" cy="4762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16" h="30">
                  <a:moveTo>
                    <a:pt x="6" y="30"/>
                  </a:move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117"/>
            <p:cNvSpPr>
              <a:spLocks/>
            </p:cNvSpPr>
            <p:nvPr/>
          </p:nvSpPr>
          <p:spPr bwMode="auto">
            <a:xfrm>
              <a:off x="3713163" y="915988"/>
              <a:ext cx="222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40">
                  <a:moveTo>
                    <a:pt x="14" y="12"/>
                  </a:moveTo>
                  <a:lnTo>
                    <a:pt x="14" y="12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18"/>
            <p:cNvSpPr>
              <a:spLocks/>
            </p:cNvSpPr>
            <p:nvPr/>
          </p:nvSpPr>
          <p:spPr bwMode="auto">
            <a:xfrm>
              <a:off x="3722688" y="938213"/>
              <a:ext cx="22225" cy="63500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6" y="40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</a:cxnLst>
              <a:rect l="0" t="0" r="r" b="b"/>
              <a:pathLst>
                <a:path w="14" h="40">
                  <a:moveTo>
                    <a:pt x="6" y="40"/>
                  </a:moveTo>
                  <a:lnTo>
                    <a:pt x="6" y="40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19"/>
            <p:cNvSpPr>
              <a:spLocks/>
            </p:cNvSpPr>
            <p:nvPr/>
          </p:nvSpPr>
          <p:spPr bwMode="auto">
            <a:xfrm>
              <a:off x="3662363" y="8842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3" name="Freeform 120"/>
            <p:cNvSpPr>
              <a:spLocks/>
            </p:cNvSpPr>
            <p:nvPr/>
          </p:nvSpPr>
          <p:spPr bwMode="auto">
            <a:xfrm>
              <a:off x="3659188" y="922338"/>
              <a:ext cx="412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6" h="20">
                  <a:moveTo>
                    <a:pt x="10" y="14"/>
                  </a:moveTo>
                  <a:lnTo>
                    <a:pt x="10" y="1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121"/>
            <p:cNvSpPr>
              <a:spLocks/>
            </p:cNvSpPr>
            <p:nvPr/>
          </p:nvSpPr>
          <p:spPr bwMode="auto">
            <a:xfrm>
              <a:off x="3662363" y="947738"/>
              <a:ext cx="47625" cy="349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0" h="22">
                  <a:moveTo>
                    <a:pt x="2" y="10"/>
                  </a:moveTo>
                  <a:lnTo>
                    <a:pt x="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Freeform 122"/>
            <p:cNvSpPr>
              <a:spLocks/>
            </p:cNvSpPr>
            <p:nvPr/>
          </p:nvSpPr>
          <p:spPr bwMode="auto">
            <a:xfrm>
              <a:off x="3668713" y="969963"/>
              <a:ext cx="53975" cy="3810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2" y="18"/>
                </a:cxn>
                <a:cxn ang="0">
                  <a:pos x="22" y="22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4" h="24">
                  <a:moveTo>
                    <a:pt x="34" y="24"/>
                  </a:moveTo>
                  <a:lnTo>
                    <a:pt x="34" y="2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2" y="18"/>
                  </a:lnTo>
                  <a:lnTo>
                    <a:pt x="22" y="22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Freeform 123"/>
            <p:cNvSpPr>
              <a:spLocks/>
            </p:cNvSpPr>
            <p:nvPr/>
          </p:nvSpPr>
          <p:spPr bwMode="auto">
            <a:xfrm>
              <a:off x="3729038" y="57626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Freeform 124"/>
            <p:cNvSpPr>
              <a:spLocks/>
            </p:cNvSpPr>
            <p:nvPr/>
          </p:nvSpPr>
          <p:spPr bwMode="auto">
            <a:xfrm>
              <a:off x="3744913" y="588963"/>
              <a:ext cx="127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8">
                  <a:moveTo>
                    <a:pt x="2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3751263" y="598488"/>
              <a:ext cx="15875" cy="381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24">
                  <a:moveTo>
                    <a:pt x="10" y="6"/>
                  </a:move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9" name="Freeform 126"/>
            <p:cNvSpPr>
              <a:spLocks/>
            </p:cNvSpPr>
            <p:nvPr/>
          </p:nvSpPr>
          <p:spPr bwMode="auto">
            <a:xfrm>
              <a:off x="3760788" y="611188"/>
              <a:ext cx="12700" cy="38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8" y="12"/>
                </a:cxn>
                <a:cxn ang="0">
                  <a:pos x="8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24">
                  <a:moveTo>
                    <a:pt x="6" y="0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8" y="12"/>
                  </a:lnTo>
                  <a:lnTo>
                    <a:pt x="8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0" name="Freeform 127"/>
            <p:cNvSpPr>
              <a:spLocks/>
            </p:cNvSpPr>
            <p:nvPr/>
          </p:nvSpPr>
          <p:spPr bwMode="auto">
            <a:xfrm>
              <a:off x="3722688" y="579438"/>
              <a:ext cx="15875" cy="254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0" h="16">
                  <a:moveTo>
                    <a:pt x="2" y="8"/>
                  </a:move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1" name="Freeform 128"/>
            <p:cNvSpPr>
              <a:spLocks/>
            </p:cNvSpPr>
            <p:nvPr/>
          </p:nvSpPr>
          <p:spPr bwMode="auto">
            <a:xfrm>
              <a:off x="3722688" y="601663"/>
              <a:ext cx="222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29"/>
            <p:cNvSpPr>
              <a:spLocks/>
            </p:cNvSpPr>
            <p:nvPr/>
          </p:nvSpPr>
          <p:spPr bwMode="auto">
            <a:xfrm>
              <a:off x="3722688" y="614363"/>
              <a:ext cx="28575" cy="2222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18" h="14">
                  <a:moveTo>
                    <a:pt x="16" y="8"/>
                  </a:moveTo>
                  <a:lnTo>
                    <a:pt x="16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3" name="Freeform 130"/>
            <p:cNvSpPr>
              <a:spLocks/>
            </p:cNvSpPr>
            <p:nvPr/>
          </p:nvSpPr>
          <p:spPr bwMode="auto">
            <a:xfrm>
              <a:off x="3725863" y="630238"/>
              <a:ext cx="3175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0" h="14">
                  <a:moveTo>
                    <a:pt x="14" y="6"/>
                  </a:move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4" name="Freeform 131"/>
            <p:cNvSpPr>
              <a:spLocks/>
            </p:cNvSpPr>
            <p:nvPr/>
          </p:nvSpPr>
          <p:spPr bwMode="auto">
            <a:xfrm>
              <a:off x="3627438" y="681038"/>
              <a:ext cx="19050" cy="190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5" name="Freeform 132"/>
            <p:cNvSpPr>
              <a:spLocks/>
            </p:cNvSpPr>
            <p:nvPr/>
          </p:nvSpPr>
          <p:spPr bwMode="auto">
            <a:xfrm>
              <a:off x="3649663" y="684213"/>
              <a:ext cx="9525" cy="285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8">
                  <a:moveTo>
                    <a:pt x="6" y="6"/>
                  </a:move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6" name="Freeform 133"/>
            <p:cNvSpPr>
              <a:spLocks/>
            </p:cNvSpPr>
            <p:nvPr/>
          </p:nvSpPr>
          <p:spPr bwMode="auto">
            <a:xfrm>
              <a:off x="3662363" y="687388"/>
              <a:ext cx="9525" cy="34925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6" h="22">
                  <a:moveTo>
                    <a:pt x="2" y="18"/>
                  </a:move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34"/>
            <p:cNvSpPr>
              <a:spLocks/>
            </p:cNvSpPr>
            <p:nvPr/>
          </p:nvSpPr>
          <p:spPr bwMode="auto">
            <a:xfrm>
              <a:off x="3675063" y="696913"/>
              <a:ext cx="12700" cy="3810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8" h="24">
                  <a:moveTo>
                    <a:pt x="0" y="14"/>
                  </a:move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8" name="Freeform 135"/>
            <p:cNvSpPr>
              <a:spLocks/>
            </p:cNvSpPr>
            <p:nvPr/>
          </p:nvSpPr>
          <p:spPr bwMode="auto">
            <a:xfrm>
              <a:off x="3624263" y="681038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9" name="Freeform 136"/>
            <p:cNvSpPr>
              <a:spLocks/>
            </p:cNvSpPr>
            <p:nvPr/>
          </p:nvSpPr>
          <p:spPr bwMode="auto">
            <a:xfrm>
              <a:off x="3627438" y="703263"/>
              <a:ext cx="28575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8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0" name="Freeform 137"/>
            <p:cNvSpPr>
              <a:spLocks/>
            </p:cNvSpPr>
            <p:nvPr/>
          </p:nvSpPr>
          <p:spPr bwMode="auto">
            <a:xfrm>
              <a:off x="3633788" y="7191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138"/>
            <p:cNvSpPr>
              <a:spLocks/>
            </p:cNvSpPr>
            <p:nvPr/>
          </p:nvSpPr>
          <p:spPr bwMode="auto">
            <a:xfrm>
              <a:off x="3640138" y="731838"/>
              <a:ext cx="38100" cy="95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8" y="6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24" h="6">
                  <a:moveTo>
                    <a:pt x="24" y="4"/>
                  </a:move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139"/>
            <p:cNvSpPr>
              <a:spLocks/>
            </p:cNvSpPr>
            <p:nvPr/>
          </p:nvSpPr>
          <p:spPr bwMode="auto">
            <a:xfrm>
              <a:off x="3582988" y="731838"/>
              <a:ext cx="19050" cy="1905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140"/>
            <p:cNvSpPr>
              <a:spLocks/>
            </p:cNvSpPr>
            <p:nvPr/>
          </p:nvSpPr>
          <p:spPr bwMode="auto">
            <a:xfrm>
              <a:off x="3605213" y="735013"/>
              <a:ext cx="9525" cy="285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8">
                  <a:moveTo>
                    <a:pt x="6" y="8"/>
                  </a:moveTo>
                  <a:lnTo>
                    <a:pt x="6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4" name="Freeform 141"/>
            <p:cNvSpPr>
              <a:spLocks/>
            </p:cNvSpPr>
            <p:nvPr/>
          </p:nvSpPr>
          <p:spPr bwMode="auto">
            <a:xfrm>
              <a:off x="3617913" y="741363"/>
              <a:ext cx="9525" cy="349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" h="22">
                  <a:moveTo>
                    <a:pt x="0" y="14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5" name="Freeform 142"/>
            <p:cNvSpPr>
              <a:spLocks/>
            </p:cNvSpPr>
            <p:nvPr/>
          </p:nvSpPr>
          <p:spPr bwMode="auto">
            <a:xfrm>
              <a:off x="3630613" y="747713"/>
              <a:ext cx="127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2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2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6" name="Freeform 143"/>
            <p:cNvSpPr>
              <a:spLocks/>
            </p:cNvSpPr>
            <p:nvPr/>
          </p:nvSpPr>
          <p:spPr bwMode="auto">
            <a:xfrm>
              <a:off x="3579813" y="735013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144"/>
            <p:cNvSpPr>
              <a:spLocks/>
            </p:cNvSpPr>
            <p:nvPr/>
          </p:nvSpPr>
          <p:spPr bwMode="auto">
            <a:xfrm>
              <a:off x="3582988" y="757238"/>
              <a:ext cx="28575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6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145"/>
            <p:cNvSpPr>
              <a:spLocks/>
            </p:cNvSpPr>
            <p:nvPr/>
          </p:nvSpPr>
          <p:spPr bwMode="auto">
            <a:xfrm>
              <a:off x="3589338" y="7699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146"/>
            <p:cNvSpPr>
              <a:spLocks/>
            </p:cNvSpPr>
            <p:nvPr/>
          </p:nvSpPr>
          <p:spPr bwMode="auto">
            <a:xfrm>
              <a:off x="3598863" y="782638"/>
              <a:ext cx="34925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6" y="8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8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147"/>
            <p:cNvSpPr>
              <a:spLocks/>
            </p:cNvSpPr>
            <p:nvPr/>
          </p:nvSpPr>
          <p:spPr bwMode="auto">
            <a:xfrm>
              <a:off x="3716338" y="661988"/>
              <a:ext cx="19050" cy="31750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lnTo>
                    <a:pt x="8" y="2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148"/>
            <p:cNvSpPr>
              <a:spLocks/>
            </p:cNvSpPr>
            <p:nvPr/>
          </p:nvSpPr>
          <p:spPr bwMode="auto">
            <a:xfrm>
              <a:off x="3732213" y="677863"/>
              <a:ext cx="15875" cy="34925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10" h="22">
                  <a:moveTo>
                    <a:pt x="6" y="18"/>
                  </a:move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149"/>
            <p:cNvSpPr>
              <a:spLocks/>
            </p:cNvSpPr>
            <p:nvPr/>
          </p:nvSpPr>
          <p:spPr bwMode="auto">
            <a:xfrm>
              <a:off x="3741738" y="687388"/>
              <a:ext cx="19050" cy="444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2" h="28">
                  <a:moveTo>
                    <a:pt x="12" y="8"/>
                  </a:move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3" name="Freeform 150"/>
            <p:cNvSpPr>
              <a:spLocks/>
            </p:cNvSpPr>
            <p:nvPr/>
          </p:nvSpPr>
          <p:spPr bwMode="auto">
            <a:xfrm>
              <a:off x="3751263" y="703263"/>
              <a:ext cx="15875" cy="47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30">
                  <a:moveTo>
                    <a:pt x="8" y="0"/>
                  </a:move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4" name="Freeform 151"/>
            <p:cNvSpPr>
              <a:spLocks/>
            </p:cNvSpPr>
            <p:nvPr/>
          </p:nvSpPr>
          <p:spPr bwMode="auto">
            <a:xfrm>
              <a:off x="3706813" y="665163"/>
              <a:ext cx="19050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8">
                  <a:moveTo>
                    <a:pt x="2" y="8"/>
                  </a:move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5" name="Freeform 152"/>
            <p:cNvSpPr>
              <a:spLocks/>
            </p:cNvSpPr>
            <p:nvPr/>
          </p:nvSpPr>
          <p:spPr bwMode="auto">
            <a:xfrm>
              <a:off x="3706813" y="690563"/>
              <a:ext cx="25400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3706813" y="709613"/>
              <a:ext cx="349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3709988" y="725488"/>
              <a:ext cx="38100" cy="2857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24" h="18">
                  <a:moveTo>
                    <a:pt x="16" y="8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3614738" y="817563"/>
              <a:ext cx="158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10" h="20">
                  <a:moveTo>
                    <a:pt x="10" y="14"/>
                  </a:moveTo>
                  <a:lnTo>
                    <a:pt x="10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9" name="Freeform 156"/>
            <p:cNvSpPr>
              <a:spLocks/>
            </p:cNvSpPr>
            <p:nvPr/>
          </p:nvSpPr>
          <p:spPr bwMode="auto">
            <a:xfrm>
              <a:off x="3611563" y="842963"/>
              <a:ext cx="25400" cy="285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16" h="18">
                  <a:moveTo>
                    <a:pt x="10" y="12"/>
                  </a:moveTo>
                  <a:lnTo>
                    <a:pt x="10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0" name="Freeform 157"/>
            <p:cNvSpPr>
              <a:spLocks/>
            </p:cNvSpPr>
            <p:nvPr/>
          </p:nvSpPr>
          <p:spPr bwMode="auto">
            <a:xfrm>
              <a:off x="3605213" y="862013"/>
              <a:ext cx="31750" cy="317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3602038" y="877888"/>
              <a:ext cx="34925" cy="349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4" y="14"/>
                </a:cxn>
                <a:cxn ang="0">
                  <a:pos x="18" y="8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2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8" y="8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2" name="Freeform 159"/>
            <p:cNvSpPr>
              <a:spLocks/>
            </p:cNvSpPr>
            <p:nvPr/>
          </p:nvSpPr>
          <p:spPr bwMode="auto">
            <a:xfrm>
              <a:off x="3602038" y="817563"/>
              <a:ext cx="19050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12" y="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3" name="Freeform 160"/>
            <p:cNvSpPr>
              <a:spLocks/>
            </p:cNvSpPr>
            <p:nvPr/>
          </p:nvSpPr>
          <p:spPr bwMode="auto">
            <a:xfrm>
              <a:off x="3589338" y="836613"/>
              <a:ext cx="19050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22">
                  <a:moveTo>
                    <a:pt x="0" y="6"/>
                  </a:moveTo>
                  <a:lnTo>
                    <a:pt x="0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3582988" y="849313"/>
              <a:ext cx="19050" cy="412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26">
                  <a:moveTo>
                    <a:pt x="12" y="18"/>
                  </a:moveTo>
                  <a:lnTo>
                    <a:pt x="12" y="18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5" name="Freeform 162"/>
            <p:cNvSpPr>
              <a:spLocks/>
            </p:cNvSpPr>
            <p:nvPr/>
          </p:nvSpPr>
          <p:spPr bwMode="auto">
            <a:xfrm>
              <a:off x="3579813" y="865188"/>
              <a:ext cx="19050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0" y="28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2"/>
                </a:cxn>
                <a:cxn ang="0">
                  <a:pos x="10" y="28"/>
                </a:cxn>
                <a:cxn ang="0">
                  <a:pos x="10" y="28"/>
                </a:cxn>
              </a:cxnLst>
              <a:rect l="0" t="0" r="r" b="b"/>
              <a:pathLst>
                <a:path w="12" h="28">
                  <a:moveTo>
                    <a:pt x="10" y="28"/>
                  </a:moveTo>
                  <a:lnTo>
                    <a:pt x="10" y="28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6" name="Freeform 163"/>
            <p:cNvSpPr>
              <a:spLocks/>
            </p:cNvSpPr>
            <p:nvPr/>
          </p:nvSpPr>
          <p:spPr bwMode="auto">
            <a:xfrm>
              <a:off x="3376613" y="1071563"/>
              <a:ext cx="28575" cy="41275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26">
                  <a:moveTo>
                    <a:pt x="18" y="12"/>
                  </a:move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7" name="Freeform 164"/>
            <p:cNvSpPr>
              <a:spLocks/>
            </p:cNvSpPr>
            <p:nvPr/>
          </p:nvSpPr>
          <p:spPr bwMode="auto">
            <a:xfrm>
              <a:off x="3402013" y="1090613"/>
              <a:ext cx="22225" cy="53975"/>
            </a:xfrm>
            <a:custGeom>
              <a:avLst/>
              <a:gdLst/>
              <a:ahLst/>
              <a:cxnLst>
                <a:cxn ang="0">
                  <a:pos x="6" y="34"/>
                </a:cxn>
                <a:cxn ang="0">
                  <a:pos x="6" y="34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6" y="34"/>
                </a:cxn>
                <a:cxn ang="0">
                  <a:pos x="6" y="34"/>
                </a:cxn>
              </a:cxnLst>
              <a:rect l="0" t="0" r="r" b="b"/>
              <a:pathLst>
                <a:path w="14" h="34">
                  <a:moveTo>
                    <a:pt x="6" y="34"/>
                  </a:moveTo>
                  <a:lnTo>
                    <a:pt x="6" y="3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8" name="Freeform 165"/>
            <p:cNvSpPr>
              <a:spLocks/>
            </p:cNvSpPr>
            <p:nvPr/>
          </p:nvSpPr>
          <p:spPr bwMode="auto">
            <a:xfrm>
              <a:off x="3414713" y="1106488"/>
              <a:ext cx="25400" cy="6350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16" h="40">
                  <a:moveTo>
                    <a:pt x="16" y="12"/>
                  </a:moveTo>
                  <a:lnTo>
                    <a:pt x="16" y="12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9" name="Freeform 166"/>
            <p:cNvSpPr>
              <a:spLocks/>
            </p:cNvSpPr>
            <p:nvPr/>
          </p:nvSpPr>
          <p:spPr bwMode="auto">
            <a:xfrm>
              <a:off x="3427413" y="1128713"/>
              <a:ext cx="22225" cy="6667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4" y="42"/>
                </a:cxn>
              </a:cxnLst>
              <a:rect l="0" t="0" r="r" b="b"/>
              <a:pathLst>
                <a:path w="14" h="42">
                  <a:moveTo>
                    <a:pt x="4" y="42"/>
                  </a:moveTo>
                  <a:lnTo>
                    <a:pt x="4" y="42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0" name="Freeform 167"/>
            <p:cNvSpPr>
              <a:spLocks/>
            </p:cNvSpPr>
            <p:nvPr/>
          </p:nvSpPr>
          <p:spPr bwMode="auto">
            <a:xfrm>
              <a:off x="3363913" y="10747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1" name="Freeform 168"/>
            <p:cNvSpPr>
              <a:spLocks/>
            </p:cNvSpPr>
            <p:nvPr/>
          </p:nvSpPr>
          <p:spPr bwMode="auto">
            <a:xfrm>
              <a:off x="3363913" y="1112838"/>
              <a:ext cx="38100" cy="349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8" y="1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24" h="22">
                  <a:moveTo>
                    <a:pt x="8" y="14"/>
                  </a:moveTo>
                  <a:lnTo>
                    <a:pt x="8" y="1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2" name="Freeform 169"/>
            <p:cNvSpPr>
              <a:spLocks/>
            </p:cNvSpPr>
            <p:nvPr/>
          </p:nvSpPr>
          <p:spPr bwMode="auto">
            <a:xfrm>
              <a:off x="3363913" y="1138238"/>
              <a:ext cx="508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32" y="24"/>
                </a:cxn>
                <a:cxn ang="0">
                  <a:pos x="32" y="2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32" h="24">
                  <a:moveTo>
                    <a:pt x="4" y="12"/>
                  </a:moveTo>
                  <a:lnTo>
                    <a:pt x="4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3" name="Freeform 170"/>
            <p:cNvSpPr>
              <a:spLocks/>
            </p:cNvSpPr>
            <p:nvPr/>
          </p:nvSpPr>
          <p:spPr bwMode="auto">
            <a:xfrm>
              <a:off x="3370263" y="1163638"/>
              <a:ext cx="53975" cy="34925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2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4" y="16"/>
                </a:cxn>
                <a:cxn ang="0">
                  <a:pos x="24" y="22"/>
                </a:cxn>
                <a:cxn ang="0">
                  <a:pos x="34" y="22"/>
                </a:cxn>
                <a:cxn ang="0">
                  <a:pos x="34" y="22"/>
                </a:cxn>
              </a:cxnLst>
              <a:rect l="0" t="0" r="r" b="b"/>
              <a:pathLst>
                <a:path w="34" h="22">
                  <a:moveTo>
                    <a:pt x="34" y="22"/>
                  </a:moveTo>
                  <a:lnTo>
                    <a:pt x="34" y="2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6"/>
                  </a:lnTo>
                  <a:lnTo>
                    <a:pt x="24" y="22"/>
                  </a:lnTo>
                  <a:lnTo>
                    <a:pt x="34" y="22"/>
                  </a:lnTo>
                  <a:lnTo>
                    <a:pt x="3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4" name="Freeform 171"/>
            <p:cNvSpPr>
              <a:spLocks/>
            </p:cNvSpPr>
            <p:nvPr/>
          </p:nvSpPr>
          <p:spPr bwMode="auto">
            <a:xfrm>
              <a:off x="3214688" y="1169988"/>
              <a:ext cx="41275" cy="190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12">
                  <a:moveTo>
                    <a:pt x="1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5" name="Freeform 172"/>
            <p:cNvSpPr>
              <a:spLocks/>
            </p:cNvSpPr>
            <p:nvPr/>
          </p:nvSpPr>
          <p:spPr bwMode="auto">
            <a:xfrm>
              <a:off x="3243263" y="1157288"/>
              <a:ext cx="412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26" h="20">
                  <a:moveTo>
                    <a:pt x="18" y="20"/>
                  </a:moveTo>
                  <a:lnTo>
                    <a:pt x="18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6" name="Freeform 173"/>
            <p:cNvSpPr>
              <a:spLocks/>
            </p:cNvSpPr>
            <p:nvPr/>
          </p:nvSpPr>
          <p:spPr bwMode="auto">
            <a:xfrm>
              <a:off x="32654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7" name="Freeform 174"/>
            <p:cNvSpPr>
              <a:spLocks/>
            </p:cNvSpPr>
            <p:nvPr/>
          </p:nvSpPr>
          <p:spPr bwMode="auto">
            <a:xfrm>
              <a:off x="32908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26" y="14"/>
                </a:cxn>
                <a:cxn ang="0">
                  <a:pos x="18" y="8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6" y="14"/>
                  </a:lnTo>
                  <a:lnTo>
                    <a:pt x="18" y="8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8" name="Freeform 175"/>
            <p:cNvSpPr>
              <a:spLocks/>
            </p:cNvSpPr>
            <p:nvPr/>
          </p:nvSpPr>
          <p:spPr bwMode="auto">
            <a:xfrm>
              <a:off x="3214688" y="1192213"/>
              <a:ext cx="412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26" h="12">
                  <a:moveTo>
                    <a:pt x="8" y="8"/>
                  </a:moveTo>
                  <a:lnTo>
                    <a:pt x="8" y="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9" name="Freeform 176"/>
            <p:cNvSpPr>
              <a:spLocks/>
            </p:cNvSpPr>
            <p:nvPr/>
          </p:nvSpPr>
          <p:spPr bwMode="auto">
            <a:xfrm>
              <a:off x="3240088" y="1195388"/>
              <a:ext cx="44450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8" h="18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0" name="Freeform 177"/>
            <p:cNvSpPr>
              <a:spLocks/>
            </p:cNvSpPr>
            <p:nvPr/>
          </p:nvSpPr>
          <p:spPr bwMode="auto">
            <a:xfrm>
              <a:off x="3259138" y="1198563"/>
              <a:ext cx="53975" cy="3492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0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34" h="22">
                  <a:moveTo>
                    <a:pt x="18" y="2"/>
                  </a:moveTo>
                  <a:lnTo>
                    <a:pt x="18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1" name="Freeform 178"/>
            <p:cNvSpPr>
              <a:spLocks/>
            </p:cNvSpPr>
            <p:nvPr/>
          </p:nvSpPr>
          <p:spPr bwMode="auto">
            <a:xfrm>
              <a:off x="3281363" y="1198563"/>
              <a:ext cx="5397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20" y="18"/>
                </a:cxn>
                <a:cxn ang="0">
                  <a:pos x="28" y="1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4" h="22">
                  <a:moveTo>
                    <a:pt x="0" y="22"/>
                  </a:moveTo>
                  <a:lnTo>
                    <a:pt x="0" y="22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28" y="1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2" name="Freeform 179"/>
            <p:cNvSpPr>
              <a:spLocks/>
            </p:cNvSpPr>
            <p:nvPr/>
          </p:nvSpPr>
          <p:spPr bwMode="auto">
            <a:xfrm>
              <a:off x="3484563" y="785813"/>
              <a:ext cx="22225" cy="317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20">
                  <a:moveTo>
                    <a:pt x="14" y="8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3" name="Freeform 180"/>
            <p:cNvSpPr>
              <a:spLocks/>
            </p:cNvSpPr>
            <p:nvPr/>
          </p:nvSpPr>
          <p:spPr bwMode="auto">
            <a:xfrm>
              <a:off x="3503613" y="801688"/>
              <a:ext cx="1587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22">
                  <a:moveTo>
                    <a:pt x="4" y="0"/>
                  </a:move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4" name="Freeform 181"/>
            <p:cNvSpPr>
              <a:spLocks/>
            </p:cNvSpPr>
            <p:nvPr/>
          </p:nvSpPr>
          <p:spPr bwMode="auto">
            <a:xfrm>
              <a:off x="3513138" y="81121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5" name="Freeform 182"/>
            <p:cNvSpPr>
              <a:spLocks/>
            </p:cNvSpPr>
            <p:nvPr/>
          </p:nvSpPr>
          <p:spPr bwMode="auto">
            <a:xfrm>
              <a:off x="3522663" y="827088"/>
              <a:ext cx="15875" cy="476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30">
                  <a:moveTo>
                    <a:pt x="6" y="0"/>
                  </a:moveTo>
                  <a:lnTo>
                    <a:pt x="6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6" name="Freeform 183"/>
            <p:cNvSpPr>
              <a:spLocks/>
            </p:cNvSpPr>
            <p:nvPr/>
          </p:nvSpPr>
          <p:spPr bwMode="auto">
            <a:xfrm>
              <a:off x="3478213" y="788988"/>
              <a:ext cx="15875" cy="285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10" h="18">
                  <a:moveTo>
                    <a:pt x="10" y="18"/>
                  </a:moveTo>
                  <a:lnTo>
                    <a:pt x="10" y="1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7" name="Freeform 184"/>
            <p:cNvSpPr>
              <a:spLocks/>
            </p:cNvSpPr>
            <p:nvPr/>
          </p:nvSpPr>
          <p:spPr bwMode="auto">
            <a:xfrm>
              <a:off x="3475038" y="814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8" name="Freeform 185"/>
            <p:cNvSpPr>
              <a:spLocks/>
            </p:cNvSpPr>
            <p:nvPr/>
          </p:nvSpPr>
          <p:spPr bwMode="auto">
            <a:xfrm>
              <a:off x="3475038" y="833438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9" name="Freeform 186"/>
            <p:cNvSpPr>
              <a:spLocks/>
            </p:cNvSpPr>
            <p:nvPr/>
          </p:nvSpPr>
          <p:spPr bwMode="auto">
            <a:xfrm>
              <a:off x="3481388" y="849313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0" name="Freeform 187"/>
            <p:cNvSpPr>
              <a:spLocks/>
            </p:cNvSpPr>
            <p:nvPr/>
          </p:nvSpPr>
          <p:spPr bwMode="auto">
            <a:xfrm>
              <a:off x="3344863" y="992188"/>
              <a:ext cx="3175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1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1" name="Freeform 188"/>
            <p:cNvSpPr>
              <a:spLocks/>
            </p:cNvSpPr>
            <p:nvPr/>
          </p:nvSpPr>
          <p:spPr bwMode="auto">
            <a:xfrm>
              <a:off x="3360738" y="979488"/>
              <a:ext cx="34925" cy="1587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22" h="10">
                  <a:moveTo>
                    <a:pt x="16" y="10"/>
                  </a:moveTo>
                  <a:lnTo>
                    <a:pt x="1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2" name="Freeform 189"/>
            <p:cNvSpPr>
              <a:spLocks/>
            </p:cNvSpPr>
            <p:nvPr/>
          </p:nvSpPr>
          <p:spPr bwMode="auto">
            <a:xfrm>
              <a:off x="3373438" y="96996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8" y="12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3" name="Freeform 190"/>
            <p:cNvSpPr>
              <a:spLocks/>
            </p:cNvSpPr>
            <p:nvPr/>
          </p:nvSpPr>
          <p:spPr bwMode="auto">
            <a:xfrm>
              <a:off x="3389313" y="96361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2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4" name="Freeform 191"/>
            <p:cNvSpPr>
              <a:spLocks/>
            </p:cNvSpPr>
            <p:nvPr/>
          </p:nvSpPr>
          <p:spPr bwMode="auto">
            <a:xfrm>
              <a:off x="3344863" y="1004888"/>
              <a:ext cx="31750" cy="15875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20" h="10">
                  <a:moveTo>
                    <a:pt x="10" y="8"/>
                  </a:move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5" name="Freeform 192"/>
            <p:cNvSpPr>
              <a:spLocks/>
            </p:cNvSpPr>
            <p:nvPr/>
          </p:nvSpPr>
          <p:spPr bwMode="auto">
            <a:xfrm>
              <a:off x="3370263" y="995363"/>
              <a:ext cx="28575" cy="285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18">
                  <a:moveTo>
                    <a:pt x="8" y="4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6" name="Freeform 193"/>
            <p:cNvSpPr>
              <a:spLocks/>
            </p:cNvSpPr>
            <p:nvPr/>
          </p:nvSpPr>
          <p:spPr bwMode="auto">
            <a:xfrm>
              <a:off x="3389313" y="989013"/>
              <a:ext cx="28575" cy="349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4" y="22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8" h="22">
                  <a:moveTo>
                    <a:pt x="8" y="6"/>
                  </a:move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7" name="Freeform 194"/>
            <p:cNvSpPr>
              <a:spLocks/>
            </p:cNvSpPr>
            <p:nvPr/>
          </p:nvSpPr>
          <p:spPr bwMode="auto">
            <a:xfrm>
              <a:off x="3408363" y="985838"/>
              <a:ext cx="28575" cy="349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18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8" h="22">
                  <a:moveTo>
                    <a:pt x="10" y="2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18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8" name="Freeform 195"/>
            <p:cNvSpPr>
              <a:spLocks/>
            </p:cNvSpPr>
            <p:nvPr/>
          </p:nvSpPr>
          <p:spPr bwMode="auto">
            <a:xfrm>
              <a:off x="3297238" y="1039813"/>
              <a:ext cx="19050" cy="31750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12" h="20">
                  <a:moveTo>
                    <a:pt x="10" y="10"/>
                  </a:move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9" name="Freeform 196"/>
            <p:cNvSpPr>
              <a:spLocks/>
            </p:cNvSpPr>
            <p:nvPr/>
          </p:nvSpPr>
          <p:spPr bwMode="auto">
            <a:xfrm>
              <a:off x="3309938" y="1055688"/>
              <a:ext cx="19050" cy="38100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12" h="24">
                  <a:moveTo>
                    <a:pt x="2" y="18"/>
                  </a:moveTo>
                  <a:lnTo>
                    <a:pt x="2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0" name="Freeform 197"/>
            <p:cNvSpPr>
              <a:spLocks/>
            </p:cNvSpPr>
            <p:nvPr/>
          </p:nvSpPr>
          <p:spPr bwMode="auto">
            <a:xfrm>
              <a:off x="3319463" y="1068388"/>
              <a:ext cx="19050" cy="4445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12" h="28">
                  <a:moveTo>
                    <a:pt x="0" y="20"/>
                  </a:moveTo>
                  <a:lnTo>
                    <a:pt x="0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1" name="Freeform 198"/>
            <p:cNvSpPr>
              <a:spLocks/>
            </p:cNvSpPr>
            <p:nvPr/>
          </p:nvSpPr>
          <p:spPr bwMode="auto">
            <a:xfrm>
              <a:off x="3325813" y="108426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2" name="Freeform 199"/>
            <p:cNvSpPr>
              <a:spLocks/>
            </p:cNvSpPr>
            <p:nvPr/>
          </p:nvSpPr>
          <p:spPr bwMode="auto">
            <a:xfrm>
              <a:off x="3284538" y="1042988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3" name="Freeform 200"/>
            <p:cNvSpPr>
              <a:spLocks/>
            </p:cNvSpPr>
            <p:nvPr/>
          </p:nvSpPr>
          <p:spPr bwMode="auto">
            <a:xfrm>
              <a:off x="3281363" y="1068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4" name="Freeform 201"/>
            <p:cNvSpPr>
              <a:spLocks/>
            </p:cNvSpPr>
            <p:nvPr/>
          </p:nvSpPr>
          <p:spPr bwMode="auto">
            <a:xfrm>
              <a:off x="3281363" y="1084263"/>
              <a:ext cx="34925" cy="3175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2" h="20">
                  <a:moveTo>
                    <a:pt x="2" y="10"/>
                  </a:moveTo>
                  <a:lnTo>
                    <a:pt x="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5" name="Freeform 202"/>
            <p:cNvSpPr>
              <a:spLocks/>
            </p:cNvSpPr>
            <p:nvPr/>
          </p:nvSpPr>
          <p:spPr bwMode="auto">
            <a:xfrm>
              <a:off x="3284538" y="1103313"/>
              <a:ext cx="38100" cy="285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16" y="18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4" h="18">
                  <a:moveTo>
                    <a:pt x="22" y="10"/>
                  </a:move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16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6" name="Freeform 203"/>
            <p:cNvSpPr>
              <a:spLocks/>
            </p:cNvSpPr>
            <p:nvPr/>
          </p:nvSpPr>
          <p:spPr bwMode="auto">
            <a:xfrm>
              <a:off x="3694113" y="763588"/>
              <a:ext cx="25400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</a:cxnLst>
              <a:rect l="0" t="0" r="r" b="b"/>
              <a:pathLst>
                <a:path w="16" h="24">
                  <a:moveTo>
                    <a:pt x="12" y="24"/>
                  </a:move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7" name="Freeform 204"/>
            <p:cNvSpPr>
              <a:spLocks/>
            </p:cNvSpPr>
            <p:nvPr/>
          </p:nvSpPr>
          <p:spPr bwMode="auto">
            <a:xfrm>
              <a:off x="3716338" y="779463"/>
              <a:ext cx="22225" cy="4762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30">
                  <a:moveTo>
                    <a:pt x="14" y="8"/>
                  </a:moveTo>
                  <a:lnTo>
                    <a:pt x="14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8" name="Freeform 205"/>
            <p:cNvSpPr>
              <a:spLocks/>
            </p:cNvSpPr>
            <p:nvPr/>
          </p:nvSpPr>
          <p:spPr bwMode="auto">
            <a:xfrm>
              <a:off x="3729038" y="795338"/>
              <a:ext cx="22225" cy="5715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14" h="36">
                  <a:moveTo>
                    <a:pt x="14" y="10"/>
                  </a:moveTo>
                  <a:lnTo>
                    <a:pt x="14" y="10"/>
                  </a:lnTo>
                  <a:lnTo>
                    <a:pt x="14" y="8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grpSp>
          <p:nvGrpSpPr>
            <p:cNvPr id="169" name="Group 407"/>
            <p:cNvGrpSpPr>
              <a:grpSpLocks/>
            </p:cNvGrpSpPr>
            <p:nvPr/>
          </p:nvGrpSpPr>
          <p:grpSpPr bwMode="auto">
            <a:xfrm>
              <a:off x="3290888" y="576263"/>
              <a:ext cx="1260475" cy="1409700"/>
              <a:chOff x="2073" y="363"/>
              <a:chExt cx="794" cy="888"/>
            </a:xfrm>
            <a:grpFill/>
          </p:grpSpPr>
          <p:sp>
            <p:nvSpPr>
              <p:cNvPr id="215" name="Freeform 207"/>
              <p:cNvSpPr>
                <a:spLocks/>
              </p:cNvSpPr>
              <p:nvPr/>
            </p:nvSpPr>
            <p:spPr bwMode="auto">
              <a:xfrm>
                <a:off x="2357" y="513"/>
                <a:ext cx="12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10" y="30"/>
                  </a:cxn>
                  <a:cxn ang="0">
                    <a:pos x="12" y="20"/>
                  </a:cxn>
                  <a:cxn ang="0">
                    <a:pos x="12" y="1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38">
                    <a:moveTo>
                      <a:pt x="10" y="0"/>
                    </a:moveTo>
                    <a:lnTo>
                      <a:pt x="10" y="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10" y="3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6" name="Freeform 208"/>
              <p:cNvSpPr>
                <a:spLocks/>
              </p:cNvSpPr>
              <p:nvPr/>
            </p:nvSpPr>
            <p:spPr bwMode="auto">
              <a:xfrm>
                <a:off x="2321" y="481"/>
                <a:ext cx="14" cy="26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2" y="12"/>
                  </a:cxn>
                </a:cxnLst>
                <a:rect l="0" t="0" r="r" b="b"/>
                <a:pathLst>
                  <a:path w="14" h="26">
                    <a:moveTo>
                      <a:pt x="2" y="12"/>
                    </a:move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7" name="Freeform 209"/>
              <p:cNvSpPr>
                <a:spLocks/>
              </p:cNvSpPr>
              <p:nvPr/>
            </p:nvSpPr>
            <p:spPr bwMode="auto">
              <a:xfrm>
                <a:off x="2319" y="503"/>
                <a:ext cx="24" cy="2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24" h="20">
                    <a:moveTo>
                      <a:pt x="18" y="8"/>
                    </a:moveTo>
                    <a:lnTo>
                      <a:pt x="18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8" name="Freeform 210"/>
              <p:cNvSpPr>
                <a:spLocks/>
              </p:cNvSpPr>
              <p:nvPr/>
            </p:nvSpPr>
            <p:spPr bwMode="auto">
              <a:xfrm>
                <a:off x="2319" y="519"/>
                <a:ext cx="30" cy="22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26" y="12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30" h="22">
                    <a:moveTo>
                      <a:pt x="20" y="8"/>
                    </a:moveTo>
                    <a:lnTo>
                      <a:pt x="2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9" name="Freeform 211"/>
              <p:cNvSpPr>
                <a:spLocks/>
              </p:cNvSpPr>
              <p:nvPr/>
            </p:nvSpPr>
            <p:spPr bwMode="auto">
              <a:xfrm>
                <a:off x="2323" y="533"/>
                <a:ext cx="32" cy="2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12" y="16"/>
                  </a:cxn>
                  <a:cxn ang="0">
                    <a:pos x="22" y="20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2" h="22">
                    <a:moveTo>
                      <a:pt x="28" y="12"/>
                    </a:moveTo>
                    <a:lnTo>
                      <a:pt x="28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2" y="16"/>
                    </a:lnTo>
                    <a:lnTo>
                      <a:pt x="22" y="2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0" name="Freeform 212"/>
              <p:cNvSpPr>
                <a:spLocks/>
              </p:cNvSpPr>
              <p:nvPr/>
            </p:nvSpPr>
            <p:spPr bwMode="auto">
              <a:xfrm>
                <a:off x="2177" y="629"/>
                <a:ext cx="24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4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1" name="Freeform 213"/>
              <p:cNvSpPr>
                <a:spLocks/>
              </p:cNvSpPr>
              <p:nvPr/>
            </p:nvSpPr>
            <p:spPr bwMode="auto">
              <a:xfrm>
                <a:off x="2187" y="617"/>
                <a:ext cx="32" cy="12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32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32" y="6"/>
                  </a:cxn>
                  <a:cxn ang="0">
                    <a:pos x="32" y="6"/>
                  </a:cxn>
                </a:cxnLst>
                <a:rect l="0" t="0" r="r" b="b"/>
                <a:pathLst>
                  <a:path w="32" h="12">
                    <a:moveTo>
                      <a:pt x="32" y="6"/>
                    </a:moveTo>
                    <a:lnTo>
                      <a:pt x="32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2" name="Freeform 214"/>
              <p:cNvSpPr>
                <a:spLocks/>
              </p:cNvSpPr>
              <p:nvPr/>
            </p:nvSpPr>
            <p:spPr bwMode="auto">
              <a:xfrm>
                <a:off x="2195" y="605"/>
                <a:ext cx="40" cy="1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40" h="1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3" name="Freeform 215"/>
              <p:cNvSpPr>
                <a:spLocks/>
              </p:cNvSpPr>
              <p:nvPr/>
            </p:nvSpPr>
            <p:spPr bwMode="auto">
              <a:xfrm>
                <a:off x="2207" y="597"/>
                <a:ext cx="42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8" y="12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2" y="0"/>
                  </a:cxn>
                  <a:cxn ang="0">
                    <a:pos x="10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2" h="12">
                    <a:moveTo>
                      <a:pt x="0" y="6"/>
                    </a:moveTo>
                    <a:lnTo>
                      <a:pt x="0" y="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8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4" name="Freeform 216"/>
              <p:cNvSpPr>
                <a:spLocks/>
              </p:cNvSpPr>
              <p:nvPr/>
            </p:nvSpPr>
            <p:spPr bwMode="auto">
              <a:xfrm>
                <a:off x="2179" y="637"/>
                <a:ext cx="24" cy="1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4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24" h="16">
                    <a:moveTo>
                      <a:pt x="12" y="14"/>
                    </a:moveTo>
                    <a:lnTo>
                      <a:pt x="12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4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5" name="Freeform 217"/>
              <p:cNvSpPr>
                <a:spLocks/>
              </p:cNvSpPr>
              <p:nvPr/>
            </p:nvSpPr>
            <p:spPr bwMode="auto">
              <a:xfrm>
                <a:off x="2203" y="627"/>
                <a:ext cx="18" cy="26"/>
              </a:xfrm>
              <a:custGeom>
                <a:avLst/>
                <a:gdLst/>
                <a:ahLst/>
                <a:cxnLst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10" y="24"/>
                  </a:cxn>
                  <a:cxn ang="0">
                    <a:pos x="10" y="24"/>
                  </a:cxn>
                </a:cxnLst>
                <a:rect l="0" t="0" r="r" b="b"/>
                <a:pathLst>
                  <a:path w="18" h="26">
                    <a:moveTo>
                      <a:pt x="10" y="24"/>
                    </a:moveTo>
                    <a:lnTo>
                      <a:pt x="10" y="2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6" name="Freeform 218"/>
              <p:cNvSpPr>
                <a:spLocks/>
              </p:cNvSpPr>
              <p:nvPr/>
            </p:nvSpPr>
            <p:spPr bwMode="auto">
              <a:xfrm>
                <a:off x="2217" y="617"/>
                <a:ext cx="20" cy="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8" y="34"/>
                  </a:cxn>
                  <a:cxn ang="0">
                    <a:pos x="10" y="32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7" name="Freeform 219"/>
              <p:cNvSpPr>
                <a:spLocks/>
              </p:cNvSpPr>
              <p:nvPr/>
            </p:nvSpPr>
            <p:spPr bwMode="auto">
              <a:xfrm>
                <a:off x="2233" y="609"/>
                <a:ext cx="18" cy="3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30"/>
                  </a:cxn>
                  <a:cxn ang="0">
                    <a:pos x="16" y="22"/>
                  </a:cxn>
                  <a:cxn ang="0">
                    <a:pos x="18" y="1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18" h="36">
                    <a:moveTo>
                      <a:pt x="10" y="6"/>
                    </a:moveTo>
                    <a:lnTo>
                      <a:pt x="10" y="6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30"/>
                    </a:lnTo>
                    <a:lnTo>
                      <a:pt x="16" y="22"/>
                    </a:lnTo>
                    <a:lnTo>
                      <a:pt x="18" y="1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8" name="Freeform 220"/>
              <p:cNvSpPr>
                <a:spLocks/>
              </p:cNvSpPr>
              <p:nvPr/>
            </p:nvSpPr>
            <p:spPr bwMode="auto">
              <a:xfrm>
                <a:off x="2137" y="567"/>
                <a:ext cx="24" cy="1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24" h="10">
                    <a:moveTo>
                      <a:pt x="14" y="2"/>
                    </a:moveTo>
                    <a:lnTo>
                      <a:pt x="14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29" name="Freeform 221"/>
              <p:cNvSpPr>
                <a:spLocks/>
              </p:cNvSpPr>
              <p:nvPr/>
            </p:nvSpPr>
            <p:spPr bwMode="auto">
              <a:xfrm>
                <a:off x="2153" y="561"/>
                <a:ext cx="26" cy="16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1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4" y="16"/>
                  </a:cxn>
                  <a:cxn ang="0">
                    <a:pos x="18" y="16"/>
                  </a:cxn>
                  <a:cxn ang="0">
                    <a:pos x="18" y="16"/>
                  </a:cxn>
                </a:cxnLst>
                <a:rect l="0" t="0" r="r" b="b"/>
                <a:pathLst>
                  <a:path w="26" h="16">
                    <a:moveTo>
                      <a:pt x="18" y="16"/>
                    </a:moveTo>
                    <a:lnTo>
                      <a:pt x="18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0" name="Freeform 222"/>
              <p:cNvSpPr>
                <a:spLocks/>
              </p:cNvSpPr>
              <p:nvPr/>
            </p:nvSpPr>
            <p:spPr bwMode="auto">
              <a:xfrm>
                <a:off x="2165" y="557"/>
                <a:ext cx="30" cy="20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20" y="20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0" y="20"/>
                  </a:cxn>
                </a:cxnLst>
                <a:rect l="0" t="0" r="r" b="b"/>
                <a:pathLst>
                  <a:path w="30" h="20">
                    <a:moveTo>
                      <a:pt x="20" y="20"/>
                    </a:moveTo>
                    <a:lnTo>
                      <a:pt x="20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1" name="Freeform 223"/>
              <p:cNvSpPr>
                <a:spLocks/>
              </p:cNvSpPr>
              <p:nvPr/>
            </p:nvSpPr>
            <p:spPr bwMode="auto">
              <a:xfrm>
                <a:off x="2179" y="557"/>
                <a:ext cx="30" cy="18"/>
              </a:xfrm>
              <a:custGeom>
                <a:avLst/>
                <a:gdLst/>
                <a:ahLst/>
                <a:cxnLst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24" y="10"/>
                  </a:cxn>
                  <a:cxn ang="0">
                    <a:pos x="18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20" y="18"/>
                  </a:cxn>
                  <a:cxn ang="0">
                    <a:pos x="20" y="18"/>
                  </a:cxn>
                </a:cxnLst>
                <a:rect l="0" t="0" r="r" b="b"/>
                <a:pathLst>
                  <a:path w="30" h="18">
                    <a:moveTo>
                      <a:pt x="20" y="18"/>
                    </a:moveTo>
                    <a:lnTo>
                      <a:pt x="2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0"/>
                    </a:lnTo>
                    <a:lnTo>
                      <a:pt x="18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0" y="18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2" name="Freeform 224"/>
              <p:cNvSpPr>
                <a:spLocks/>
              </p:cNvSpPr>
              <p:nvPr/>
            </p:nvSpPr>
            <p:spPr bwMode="auto">
              <a:xfrm>
                <a:off x="2137" y="581"/>
                <a:ext cx="24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6"/>
                  </a:cxn>
                  <a:cxn ang="0">
                    <a:pos x="8" y="6"/>
                  </a:cxn>
                </a:cxnLst>
                <a:rect l="0" t="0" r="r" b="b"/>
                <a:pathLst>
                  <a:path w="24" h="10">
                    <a:moveTo>
                      <a:pt x="8" y="6"/>
                    </a:moveTo>
                    <a:lnTo>
                      <a:pt x="8" y="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3" name="Freeform 225"/>
              <p:cNvSpPr>
                <a:spLocks/>
              </p:cNvSpPr>
              <p:nvPr/>
            </p:nvSpPr>
            <p:spPr bwMode="auto">
              <a:xfrm>
                <a:off x="2153" y="581"/>
                <a:ext cx="26" cy="16"/>
              </a:xfrm>
              <a:custGeom>
                <a:avLst/>
                <a:gdLst/>
                <a:ahLst/>
                <a:cxnLst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10" y="16"/>
                  </a:cxn>
                  <a:cxn ang="0">
                    <a:pos x="10" y="16"/>
                  </a:cxn>
                </a:cxnLst>
                <a:rect l="0" t="0" r="r" b="b"/>
                <a:pathLst>
                  <a:path w="26" h="16">
                    <a:moveTo>
                      <a:pt x="10" y="16"/>
                    </a:moveTo>
                    <a:lnTo>
                      <a:pt x="1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10" y="16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4" name="Freeform 226"/>
              <p:cNvSpPr>
                <a:spLocks/>
              </p:cNvSpPr>
              <p:nvPr/>
            </p:nvSpPr>
            <p:spPr bwMode="auto">
              <a:xfrm>
                <a:off x="2165" y="581"/>
                <a:ext cx="30" cy="18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30" h="18">
                    <a:moveTo>
                      <a:pt x="18" y="12"/>
                    </a:moveTo>
                    <a:lnTo>
                      <a:pt x="18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5" name="Freeform 227"/>
              <p:cNvSpPr>
                <a:spLocks/>
              </p:cNvSpPr>
              <p:nvPr/>
            </p:nvSpPr>
            <p:spPr bwMode="auto">
              <a:xfrm>
                <a:off x="2179" y="581"/>
                <a:ext cx="30" cy="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0" y="18"/>
                  </a:cxn>
                  <a:cxn ang="0">
                    <a:pos x="18" y="14"/>
                  </a:cxn>
                  <a:cxn ang="0">
                    <a:pos x="24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30" h="20">
                    <a:moveTo>
                      <a:pt x="20" y="0"/>
                    </a:moveTo>
                    <a:lnTo>
                      <a:pt x="20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0" y="18"/>
                    </a:lnTo>
                    <a:lnTo>
                      <a:pt x="18" y="14"/>
                    </a:lnTo>
                    <a:lnTo>
                      <a:pt x="24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6" name="Freeform 228"/>
              <p:cNvSpPr>
                <a:spLocks/>
              </p:cNvSpPr>
              <p:nvPr/>
            </p:nvSpPr>
            <p:spPr bwMode="auto">
              <a:xfrm>
                <a:off x="2237" y="681"/>
                <a:ext cx="28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8" h="16">
                    <a:moveTo>
                      <a:pt x="12" y="0"/>
                    </a:moveTo>
                    <a:lnTo>
                      <a:pt x="12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7" name="Freeform 229"/>
              <p:cNvSpPr>
                <a:spLocks/>
              </p:cNvSpPr>
              <p:nvPr/>
            </p:nvSpPr>
            <p:spPr bwMode="auto">
              <a:xfrm>
                <a:off x="2253" y="673"/>
                <a:ext cx="3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6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30" h="16">
                    <a:moveTo>
                      <a:pt x="0" y="6"/>
                    </a:moveTo>
                    <a:lnTo>
                      <a:pt x="0" y="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8" name="Freeform 230"/>
              <p:cNvSpPr>
                <a:spLocks/>
              </p:cNvSpPr>
              <p:nvPr/>
            </p:nvSpPr>
            <p:spPr bwMode="auto">
              <a:xfrm>
                <a:off x="2265" y="665"/>
                <a:ext cx="3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20"/>
                  </a:cxn>
                  <a:cxn ang="0">
                    <a:pos x="26" y="20"/>
                  </a:cxn>
                  <a:cxn ang="0">
                    <a:pos x="26" y="20"/>
                  </a:cxn>
                  <a:cxn ang="0">
                    <a:pos x="38" y="16"/>
                  </a:cxn>
                  <a:cxn ang="0">
                    <a:pos x="38" y="1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8" h="20">
                    <a:moveTo>
                      <a:pt x="0" y="4"/>
                    </a:moveTo>
                    <a:lnTo>
                      <a:pt x="0" y="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39" name="Freeform 231"/>
              <p:cNvSpPr>
                <a:spLocks/>
              </p:cNvSpPr>
              <p:nvPr/>
            </p:nvSpPr>
            <p:spPr bwMode="auto">
              <a:xfrm>
                <a:off x="2279" y="663"/>
                <a:ext cx="38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6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2" y="6"/>
                  </a:cxn>
                  <a:cxn ang="0">
                    <a:pos x="2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2" y="6"/>
                    </a:lnTo>
                    <a:lnTo>
                      <a:pt x="2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0" name="Freeform 232"/>
              <p:cNvSpPr>
                <a:spLocks/>
              </p:cNvSpPr>
              <p:nvPr/>
            </p:nvSpPr>
            <p:spPr bwMode="auto">
              <a:xfrm>
                <a:off x="2237" y="695"/>
                <a:ext cx="28" cy="14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20" y="1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0" y="12"/>
                  </a:cxn>
                </a:cxnLst>
                <a:rect l="0" t="0" r="r" b="b"/>
                <a:pathLst>
                  <a:path w="28" h="14">
                    <a:moveTo>
                      <a:pt x="20" y="12"/>
                    </a:moveTo>
                    <a:lnTo>
                      <a:pt x="20" y="1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1" name="Freeform 233"/>
              <p:cNvSpPr>
                <a:spLocks/>
              </p:cNvSpPr>
              <p:nvPr/>
            </p:nvSpPr>
            <p:spPr bwMode="auto">
              <a:xfrm>
                <a:off x="2259" y="691"/>
                <a:ext cx="26" cy="22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26" h="22">
                    <a:moveTo>
                      <a:pt x="10" y="22"/>
                    </a:moveTo>
                    <a:lnTo>
                      <a:pt x="10" y="2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2" name="Freeform 234"/>
              <p:cNvSpPr>
                <a:spLocks/>
              </p:cNvSpPr>
              <p:nvPr/>
            </p:nvSpPr>
            <p:spPr bwMode="auto">
              <a:xfrm>
                <a:off x="2273" y="687"/>
                <a:ext cx="30" cy="28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30" h="28">
                    <a:moveTo>
                      <a:pt x="12" y="26"/>
                    </a:moveTo>
                    <a:lnTo>
                      <a:pt x="12" y="2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3" name="Freeform 235"/>
              <p:cNvSpPr>
                <a:spLocks/>
              </p:cNvSpPr>
              <p:nvPr/>
            </p:nvSpPr>
            <p:spPr bwMode="auto">
              <a:xfrm>
                <a:off x="2289" y="685"/>
                <a:ext cx="30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4" y="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12" y="24"/>
                  </a:cxn>
                  <a:cxn ang="0">
                    <a:pos x="20" y="18"/>
                  </a:cxn>
                  <a:cxn ang="0">
                    <a:pos x="26" y="1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</a:cxnLst>
                <a:rect l="0" t="0" r="r" b="b"/>
                <a:pathLst>
                  <a:path w="30" h="28">
                    <a:moveTo>
                      <a:pt x="14" y="8"/>
                    </a:moveTo>
                    <a:lnTo>
                      <a:pt x="14" y="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2" y="24"/>
                    </a:lnTo>
                    <a:lnTo>
                      <a:pt x="20" y="18"/>
                    </a:lnTo>
                    <a:lnTo>
                      <a:pt x="26" y="1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4" name="Freeform 236"/>
              <p:cNvSpPr>
                <a:spLocks/>
              </p:cNvSpPr>
              <p:nvPr/>
            </p:nvSpPr>
            <p:spPr bwMode="auto">
              <a:xfrm>
                <a:off x="2073" y="813"/>
                <a:ext cx="24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5" name="Freeform 237"/>
              <p:cNvSpPr>
                <a:spLocks/>
              </p:cNvSpPr>
              <p:nvPr/>
            </p:nvSpPr>
            <p:spPr bwMode="auto">
              <a:xfrm>
                <a:off x="2083" y="801"/>
                <a:ext cx="30" cy="14"/>
              </a:xfrm>
              <a:custGeom>
                <a:avLst/>
                <a:gdLst/>
                <a:ahLst/>
                <a:cxnLst>
                  <a:cxn ang="0">
                    <a:pos x="24" y="10"/>
                  </a:cxn>
                  <a:cxn ang="0">
                    <a:pos x="24" y="10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4" y="10"/>
                  </a:cxn>
                  <a:cxn ang="0">
                    <a:pos x="24" y="10"/>
                  </a:cxn>
                </a:cxnLst>
                <a:rect l="0" t="0" r="r" b="b"/>
                <a:pathLst>
                  <a:path w="30" h="14">
                    <a:moveTo>
                      <a:pt x="24" y="10"/>
                    </a:moveTo>
                    <a:lnTo>
                      <a:pt x="24" y="10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4" y="10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6" name="Freeform 238"/>
              <p:cNvSpPr>
                <a:spLocks/>
              </p:cNvSpPr>
              <p:nvPr/>
            </p:nvSpPr>
            <p:spPr bwMode="auto">
              <a:xfrm>
                <a:off x="2091" y="789"/>
                <a:ext cx="38" cy="14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30" y="14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38" h="14">
                    <a:moveTo>
                      <a:pt x="30" y="14"/>
                    </a:moveTo>
                    <a:lnTo>
                      <a:pt x="30" y="14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7" name="Freeform 239"/>
              <p:cNvSpPr>
                <a:spLocks/>
              </p:cNvSpPr>
              <p:nvPr/>
            </p:nvSpPr>
            <p:spPr bwMode="auto">
              <a:xfrm>
                <a:off x="2103" y="781"/>
                <a:ext cx="40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8" y="12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0" h="14">
                    <a:moveTo>
                      <a:pt x="0" y="6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8" y="12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8" name="Freeform 240"/>
              <p:cNvSpPr>
                <a:spLocks/>
              </p:cNvSpPr>
              <p:nvPr/>
            </p:nvSpPr>
            <p:spPr bwMode="auto">
              <a:xfrm>
                <a:off x="2075" y="821"/>
                <a:ext cx="24" cy="1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4" h="16">
                    <a:moveTo>
                      <a:pt x="0" y="14"/>
                    </a:moveTo>
                    <a:lnTo>
                      <a:pt x="0" y="14"/>
                    </a:lnTo>
                    <a:lnTo>
                      <a:pt x="6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49" name="Freeform 241"/>
              <p:cNvSpPr>
                <a:spLocks/>
              </p:cNvSpPr>
              <p:nvPr/>
            </p:nvSpPr>
            <p:spPr bwMode="auto">
              <a:xfrm>
                <a:off x="2097" y="811"/>
                <a:ext cx="20" cy="26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20" h="26">
                    <a:moveTo>
                      <a:pt x="12" y="26"/>
                    </a:moveTo>
                    <a:lnTo>
                      <a:pt x="12" y="2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0" name="Freeform 242"/>
              <p:cNvSpPr>
                <a:spLocks/>
              </p:cNvSpPr>
              <p:nvPr/>
            </p:nvSpPr>
            <p:spPr bwMode="auto">
              <a:xfrm>
                <a:off x="2113" y="803"/>
                <a:ext cx="20" cy="32"/>
              </a:xfrm>
              <a:custGeom>
                <a:avLst/>
                <a:gdLst/>
                <a:ahLst/>
                <a:cxnLst>
                  <a:cxn ang="0">
                    <a:pos x="12" y="28"/>
                  </a:cxn>
                  <a:cxn ang="0">
                    <a:pos x="12" y="2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6" y="32"/>
                  </a:cxn>
                  <a:cxn ang="0">
                    <a:pos x="10" y="30"/>
                  </a:cxn>
                  <a:cxn ang="0">
                    <a:pos x="12" y="28"/>
                  </a:cxn>
                  <a:cxn ang="0">
                    <a:pos x="12" y="28"/>
                  </a:cxn>
                </a:cxnLst>
                <a:rect l="0" t="0" r="r" b="b"/>
                <a:pathLst>
                  <a:path w="20" h="32">
                    <a:moveTo>
                      <a:pt x="12" y="28"/>
                    </a:moveTo>
                    <a:lnTo>
                      <a:pt x="12" y="2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0" y="30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1" name="Freeform 243"/>
              <p:cNvSpPr>
                <a:spLocks/>
              </p:cNvSpPr>
              <p:nvPr/>
            </p:nvSpPr>
            <p:spPr bwMode="auto">
              <a:xfrm>
                <a:off x="2129" y="795"/>
                <a:ext cx="18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28"/>
                  </a:cxn>
                  <a:cxn ang="0">
                    <a:pos x="14" y="20"/>
                  </a:cxn>
                  <a:cxn ang="0">
                    <a:pos x="18" y="1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36">
                    <a:moveTo>
                      <a:pt x="18" y="0"/>
                    </a:moveTo>
                    <a:lnTo>
                      <a:pt x="18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28"/>
                    </a:lnTo>
                    <a:lnTo>
                      <a:pt x="14" y="20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2" name="Freeform 244"/>
              <p:cNvSpPr>
                <a:spLocks/>
              </p:cNvSpPr>
              <p:nvPr/>
            </p:nvSpPr>
            <p:spPr bwMode="auto">
              <a:xfrm>
                <a:off x="2143" y="1217"/>
                <a:ext cx="48" cy="34"/>
              </a:xfrm>
              <a:custGeom>
                <a:avLst/>
                <a:gdLst/>
                <a:ahLst/>
                <a:cxnLst>
                  <a:cxn ang="0">
                    <a:pos x="28" y="34"/>
                  </a:cxn>
                  <a:cxn ang="0">
                    <a:pos x="28" y="34"/>
                  </a:cxn>
                  <a:cxn ang="0">
                    <a:pos x="42" y="34"/>
                  </a:cxn>
                  <a:cxn ang="0">
                    <a:pos x="42" y="34"/>
                  </a:cxn>
                  <a:cxn ang="0">
                    <a:pos x="42" y="30"/>
                  </a:cxn>
                  <a:cxn ang="0">
                    <a:pos x="42" y="30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14" y="34"/>
                  </a:cxn>
                  <a:cxn ang="0">
                    <a:pos x="28" y="34"/>
                  </a:cxn>
                  <a:cxn ang="0">
                    <a:pos x="28" y="34"/>
                  </a:cxn>
                </a:cxnLst>
                <a:rect l="0" t="0" r="r" b="b"/>
                <a:pathLst>
                  <a:path w="48" h="34">
                    <a:moveTo>
                      <a:pt x="28" y="34"/>
                    </a:moveTo>
                    <a:lnTo>
                      <a:pt x="28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4" y="34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3" name="Freeform 245"/>
              <p:cNvSpPr>
                <a:spLocks/>
              </p:cNvSpPr>
              <p:nvPr/>
            </p:nvSpPr>
            <p:spPr bwMode="auto">
              <a:xfrm>
                <a:off x="2193" y="1193"/>
                <a:ext cx="32" cy="5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12" y="56"/>
                  </a:cxn>
                  <a:cxn ang="0">
                    <a:pos x="20" y="56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56">
                    <a:moveTo>
                      <a:pt x="32" y="0"/>
                    </a:moveTo>
                    <a:lnTo>
                      <a:pt x="32" y="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2" y="56"/>
                    </a:lnTo>
                    <a:lnTo>
                      <a:pt x="20" y="56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4" name="Freeform 246"/>
              <p:cNvSpPr>
                <a:spLocks/>
              </p:cNvSpPr>
              <p:nvPr/>
            </p:nvSpPr>
            <p:spPr bwMode="auto">
              <a:xfrm>
                <a:off x="2225" y="1171"/>
                <a:ext cx="32" cy="74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10" y="16"/>
                  </a:cxn>
                  <a:cxn ang="0">
                    <a:pos x="8" y="18"/>
                  </a:cxn>
                  <a:cxn ang="0">
                    <a:pos x="8" y="26"/>
                  </a:cxn>
                  <a:cxn ang="0">
                    <a:pos x="8" y="26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2" y="70"/>
                  </a:cxn>
                  <a:cxn ang="0">
                    <a:pos x="18" y="66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26" y="40"/>
                  </a:cxn>
                  <a:cxn ang="0">
                    <a:pos x="26" y="4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32" h="74">
                    <a:moveTo>
                      <a:pt x="12" y="14"/>
                    </a:moveTo>
                    <a:lnTo>
                      <a:pt x="12" y="14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2" y="70"/>
                    </a:lnTo>
                    <a:lnTo>
                      <a:pt x="18" y="66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5" name="Freeform 247"/>
              <p:cNvSpPr>
                <a:spLocks/>
              </p:cNvSpPr>
              <p:nvPr/>
            </p:nvSpPr>
            <p:spPr bwMode="auto">
              <a:xfrm>
                <a:off x="2255" y="1151"/>
                <a:ext cx="32" cy="7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6"/>
                  </a:cxn>
                  <a:cxn ang="0">
                    <a:pos x="8" y="20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8" y="72"/>
                  </a:cxn>
                  <a:cxn ang="0">
                    <a:pos x="16" y="64"/>
                  </a:cxn>
                  <a:cxn ang="0">
                    <a:pos x="22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32" y="22"/>
                  </a:cxn>
                  <a:cxn ang="0">
                    <a:pos x="32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32" h="78">
                    <a:moveTo>
                      <a:pt x="10" y="14"/>
                    </a:moveTo>
                    <a:lnTo>
                      <a:pt x="10" y="14"/>
                    </a:lnTo>
                    <a:lnTo>
                      <a:pt x="10" y="16"/>
                    </a:lnTo>
                    <a:lnTo>
                      <a:pt x="8" y="2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" y="72"/>
                    </a:lnTo>
                    <a:lnTo>
                      <a:pt x="16" y="64"/>
                    </a:lnTo>
                    <a:lnTo>
                      <a:pt x="22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32" y="22"/>
                    </a:lnTo>
                    <a:lnTo>
                      <a:pt x="32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6" name="Freeform 248"/>
              <p:cNvSpPr>
                <a:spLocks/>
              </p:cNvSpPr>
              <p:nvPr/>
            </p:nvSpPr>
            <p:spPr bwMode="auto">
              <a:xfrm>
                <a:off x="2139" y="1205"/>
                <a:ext cx="48" cy="40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2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40">
                    <a:moveTo>
                      <a:pt x="16" y="2"/>
                    </a:move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2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7" name="Freeform 249"/>
              <p:cNvSpPr>
                <a:spLocks/>
              </p:cNvSpPr>
              <p:nvPr/>
            </p:nvSpPr>
            <p:spPr bwMode="auto">
              <a:xfrm>
                <a:off x="2155" y="1177"/>
                <a:ext cx="64" cy="26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2" y="26"/>
                  </a:cxn>
                  <a:cxn ang="0">
                    <a:pos x="44" y="22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8" y="6"/>
                  </a:cxn>
                  <a:cxn ang="0">
                    <a:pos x="52" y="6"/>
                  </a:cxn>
                  <a:cxn ang="0">
                    <a:pos x="52" y="6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64" h="26">
                    <a:moveTo>
                      <a:pt x="28" y="2"/>
                    </a:moveTo>
                    <a:lnTo>
                      <a:pt x="28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2" y="26"/>
                    </a:lnTo>
                    <a:lnTo>
                      <a:pt x="44" y="22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8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8" name="Freeform 250"/>
              <p:cNvSpPr>
                <a:spLocks/>
              </p:cNvSpPr>
              <p:nvPr/>
            </p:nvSpPr>
            <p:spPr bwMode="auto">
              <a:xfrm>
                <a:off x="2169" y="1153"/>
                <a:ext cx="80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56" y="24"/>
                  </a:cxn>
                  <a:cxn ang="0">
                    <a:pos x="58" y="24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80" y="6"/>
                  </a:cxn>
                  <a:cxn ang="0">
                    <a:pos x="80" y="6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6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80" h="24">
                    <a:moveTo>
                      <a:pt x="0" y="16"/>
                    </a:moveTo>
                    <a:lnTo>
                      <a:pt x="0" y="16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59" name="Freeform 251"/>
              <p:cNvSpPr>
                <a:spLocks/>
              </p:cNvSpPr>
              <p:nvPr/>
            </p:nvSpPr>
            <p:spPr bwMode="auto">
              <a:xfrm>
                <a:off x="2191" y="1129"/>
                <a:ext cx="86" cy="26"/>
              </a:xfrm>
              <a:custGeom>
                <a:avLst/>
                <a:gdLst/>
                <a:ahLst/>
                <a:cxnLst>
                  <a:cxn ang="0">
                    <a:pos x="66" y="24"/>
                  </a:cxn>
                  <a:cxn ang="0">
                    <a:pos x="66" y="24"/>
                  </a:cxn>
                  <a:cxn ang="0">
                    <a:pos x="86" y="10"/>
                  </a:cxn>
                  <a:cxn ang="0">
                    <a:pos x="86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50" y="22"/>
                  </a:cxn>
                  <a:cxn ang="0">
                    <a:pos x="50" y="22"/>
                  </a:cxn>
                  <a:cxn ang="0">
                    <a:pos x="60" y="24"/>
                  </a:cxn>
                  <a:cxn ang="0">
                    <a:pos x="64" y="26"/>
                  </a:cxn>
                  <a:cxn ang="0">
                    <a:pos x="66" y="24"/>
                  </a:cxn>
                  <a:cxn ang="0">
                    <a:pos x="66" y="24"/>
                  </a:cxn>
                </a:cxnLst>
                <a:rect l="0" t="0" r="r" b="b"/>
                <a:pathLst>
                  <a:path w="86" h="26">
                    <a:moveTo>
                      <a:pt x="66" y="24"/>
                    </a:moveTo>
                    <a:lnTo>
                      <a:pt x="66" y="24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lnTo>
                      <a:pt x="42" y="0"/>
                    </a:lnTo>
                    <a:lnTo>
                      <a:pt x="32" y="2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60" y="24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0" name="Freeform 252"/>
              <p:cNvSpPr>
                <a:spLocks/>
              </p:cNvSpPr>
              <p:nvPr/>
            </p:nvSpPr>
            <p:spPr bwMode="auto">
              <a:xfrm>
                <a:off x="2685" y="1119"/>
                <a:ext cx="40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30" y="28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40" h="30">
                    <a:moveTo>
                      <a:pt x="6" y="26"/>
                    </a:moveTo>
                    <a:lnTo>
                      <a:pt x="6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30" y="28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1" name="Freeform 253"/>
              <p:cNvSpPr>
                <a:spLocks/>
              </p:cNvSpPr>
              <p:nvPr/>
            </p:nvSpPr>
            <p:spPr bwMode="auto">
              <a:xfrm>
                <a:off x="2657" y="1099"/>
                <a:ext cx="28" cy="4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0" y="46"/>
                  </a:cxn>
                  <a:cxn ang="0">
                    <a:pos x="16" y="48"/>
                  </a:cxn>
                  <a:cxn ang="0">
                    <a:pos x="28" y="48"/>
                  </a:cxn>
                  <a:cxn ang="0">
                    <a:pos x="28" y="4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0" y="14"/>
                  </a:cxn>
                  <a:cxn ang="0">
                    <a:pos x="18" y="12"/>
                  </a:cxn>
                  <a:cxn ang="0">
                    <a:pos x="12" y="8"/>
                  </a:cxn>
                  <a:cxn ang="0">
                    <a:pos x="12" y="8"/>
                  </a:cxn>
                </a:cxnLst>
                <a:rect l="0" t="0" r="r" b="b"/>
                <a:pathLst>
                  <a:path w="28" h="48">
                    <a:moveTo>
                      <a:pt x="12" y="8"/>
                    </a:moveTo>
                    <a:lnTo>
                      <a:pt x="1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6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4"/>
                    </a:lnTo>
                    <a:lnTo>
                      <a:pt x="18" y="12"/>
                    </a:lnTo>
                    <a:lnTo>
                      <a:pt x="12" y="8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2" name="Freeform 254"/>
              <p:cNvSpPr>
                <a:spLocks/>
              </p:cNvSpPr>
              <p:nvPr/>
            </p:nvSpPr>
            <p:spPr bwMode="auto">
              <a:xfrm>
                <a:off x="2631" y="1079"/>
                <a:ext cx="26" cy="64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6" y="64"/>
                  </a:cxn>
                  <a:cxn ang="0">
                    <a:pos x="26" y="6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0" y="16"/>
                  </a:cxn>
                  <a:cxn ang="0">
                    <a:pos x="16" y="12"/>
                  </a:cxn>
                  <a:cxn ang="0">
                    <a:pos x="16" y="12"/>
                  </a:cxn>
                </a:cxnLst>
                <a:rect l="0" t="0" r="r" b="b"/>
                <a:pathLst>
                  <a:path w="26" h="64">
                    <a:moveTo>
                      <a:pt x="16" y="1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16"/>
                    </a:lnTo>
                    <a:lnTo>
                      <a:pt x="16" y="12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3" name="Freeform 255"/>
              <p:cNvSpPr>
                <a:spLocks/>
              </p:cNvSpPr>
              <p:nvPr/>
            </p:nvSpPr>
            <p:spPr bwMode="auto">
              <a:xfrm>
                <a:off x="2605" y="1063"/>
                <a:ext cx="28" cy="66"/>
              </a:xfrm>
              <a:custGeom>
                <a:avLst/>
                <a:gdLst/>
                <a:ahLst/>
                <a:cxnLst>
                  <a:cxn ang="0">
                    <a:pos x="22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8"/>
                  </a:cxn>
                  <a:cxn ang="0">
                    <a:pos x="4" y="3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0" y="60"/>
                  </a:cxn>
                  <a:cxn ang="0">
                    <a:pos x="28" y="66"/>
                  </a:cxn>
                  <a:cxn ang="0">
                    <a:pos x="28" y="66"/>
                  </a:cxn>
                  <a:cxn ang="0">
                    <a:pos x="22" y="24"/>
                  </a:cxn>
                  <a:cxn ang="0">
                    <a:pos x="22" y="24"/>
                  </a:cxn>
                </a:cxnLst>
                <a:rect l="0" t="0" r="r" b="b"/>
                <a:pathLst>
                  <a:path w="28" h="66">
                    <a:moveTo>
                      <a:pt x="22" y="24"/>
                    </a:moveTo>
                    <a:lnTo>
                      <a:pt x="22" y="24"/>
                    </a:lnTo>
                    <a:lnTo>
                      <a:pt x="20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8"/>
                    </a:lnTo>
                    <a:lnTo>
                      <a:pt x="4" y="3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0" y="60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2" y="24"/>
                    </a:lnTo>
                    <a:lnTo>
                      <a:pt x="2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4" name="Freeform 256"/>
              <p:cNvSpPr>
                <a:spLocks/>
              </p:cNvSpPr>
              <p:nvPr/>
            </p:nvSpPr>
            <p:spPr bwMode="auto">
              <a:xfrm>
                <a:off x="2689" y="111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0" y="32"/>
                  </a:cxn>
                  <a:cxn ang="0">
                    <a:pos x="40" y="32"/>
                  </a:cxn>
                  <a:cxn ang="0">
                    <a:pos x="36" y="22"/>
                  </a:cxn>
                  <a:cxn ang="0">
                    <a:pos x="34" y="12"/>
                  </a:cxn>
                  <a:cxn ang="0">
                    <a:pos x="34" y="12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36" y="2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5" name="Freeform 257"/>
              <p:cNvSpPr>
                <a:spLocks/>
              </p:cNvSpPr>
              <p:nvPr/>
            </p:nvSpPr>
            <p:spPr bwMode="auto">
              <a:xfrm>
                <a:off x="2663" y="1087"/>
                <a:ext cx="54" cy="2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54" y="18"/>
                  </a:cxn>
                  <a:cxn ang="0">
                    <a:pos x="54" y="18"/>
                  </a:cxn>
                  <a:cxn ang="0">
                    <a:pos x="50" y="8"/>
                  </a:cxn>
                  <a:cxn ang="0">
                    <a:pos x="48" y="2"/>
                  </a:cxn>
                  <a:cxn ang="0">
                    <a:pos x="46" y="0"/>
                  </a:cxn>
                  <a:cxn ang="0">
                    <a:pos x="46" y="0"/>
                  </a:cxn>
                </a:cxnLst>
                <a:rect l="0" t="0" r="r" b="b"/>
                <a:pathLst>
                  <a:path w="54" h="20">
                    <a:moveTo>
                      <a:pt x="46" y="0"/>
                    </a:moveTo>
                    <a:lnTo>
                      <a:pt x="46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0" y="8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6" name="Freeform 258"/>
              <p:cNvSpPr>
                <a:spLocks/>
              </p:cNvSpPr>
              <p:nvPr/>
            </p:nvSpPr>
            <p:spPr bwMode="auto">
              <a:xfrm>
                <a:off x="2637" y="1065"/>
                <a:ext cx="68" cy="20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68" y="14"/>
                  </a:cxn>
                  <a:cxn ang="0">
                    <a:pos x="68" y="14"/>
                  </a:cxn>
                  <a:cxn ang="0">
                    <a:pos x="62" y="6"/>
                  </a:cxn>
                  <a:cxn ang="0">
                    <a:pos x="58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22" y="20"/>
                  </a:cxn>
                  <a:cxn ang="0">
                    <a:pos x="28" y="20"/>
                  </a:cxn>
                  <a:cxn ang="0">
                    <a:pos x="28" y="20"/>
                  </a:cxn>
                </a:cxnLst>
                <a:rect l="0" t="0" r="r" b="b"/>
                <a:pathLst>
                  <a:path w="68" h="20">
                    <a:moveTo>
                      <a:pt x="28" y="20"/>
                    </a:moveTo>
                    <a:lnTo>
                      <a:pt x="28" y="20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2" y="6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2" y="20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7" name="Freeform 259"/>
              <p:cNvSpPr>
                <a:spLocks/>
              </p:cNvSpPr>
              <p:nvPr/>
            </p:nvSpPr>
            <p:spPr bwMode="auto">
              <a:xfrm>
                <a:off x="2615" y="1045"/>
                <a:ext cx="72" cy="20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30" y="18"/>
                  </a:cxn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4" y="4"/>
                  </a:cxn>
                  <a:cxn ang="0">
                    <a:pos x="46" y="2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22" y="20"/>
                  </a:cxn>
                  <a:cxn ang="0">
                    <a:pos x="30" y="18"/>
                  </a:cxn>
                  <a:cxn ang="0">
                    <a:pos x="30" y="18"/>
                  </a:cxn>
                </a:cxnLst>
                <a:rect l="0" t="0" r="r" b="b"/>
                <a:pathLst>
                  <a:path w="72" h="20">
                    <a:moveTo>
                      <a:pt x="30" y="18"/>
                    </a:moveTo>
                    <a:lnTo>
                      <a:pt x="30" y="18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64" y="8"/>
                    </a:lnTo>
                    <a:lnTo>
                      <a:pt x="54" y="4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2" y="20"/>
                    </a:lnTo>
                    <a:lnTo>
                      <a:pt x="30" y="18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8" name="Freeform 260"/>
              <p:cNvSpPr>
                <a:spLocks/>
              </p:cNvSpPr>
              <p:nvPr/>
            </p:nvSpPr>
            <p:spPr bwMode="auto">
              <a:xfrm>
                <a:off x="2817" y="991"/>
                <a:ext cx="50" cy="2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40" y="12"/>
                  </a:cxn>
                  <a:cxn ang="0">
                    <a:pos x="50" y="6"/>
                  </a:cxn>
                  <a:cxn ang="0">
                    <a:pos x="5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8" y="20"/>
                  </a:cxn>
                  <a:cxn ang="0">
                    <a:pos x="18" y="20"/>
                  </a:cxn>
                </a:cxnLst>
                <a:rect l="0" t="0" r="r" b="b"/>
                <a:pathLst>
                  <a:path w="50" h="24">
                    <a:moveTo>
                      <a:pt x="18" y="20"/>
                    </a:moveTo>
                    <a:lnTo>
                      <a:pt x="18" y="20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40" y="12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69" name="Freeform 261"/>
              <p:cNvSpPr>
                <a:spLocks/>
              </p:cNvSpPr>
              <p:nvPr/>
            </p:nvSpPr>
            <p:spPr bwMode="auto">
              <a:xfrm>
                <a:off x="2783" y="987"/>
                <a:ext cx="48" cy="3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32" y="36"/>
                  </a:cxn>
                  <a:cxn ang="0">
                    <a:pos x="38" y="34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4"/>
                  </a:cxn>
                  <a:cxn ang="0">
                    <a:pos x="22" y="2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36">
                    <a:moveTo>
                      <a:pt x="16" y="2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2" y="36"/>
                    </a:lnTo>
                    <a:lnTo>
                      <a:pt x="38" y="34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0" name="Freeform 262"/>
              <p:cNvSpPr>
                <a:spLocks/>
              </p:cNvSpPr>
              <p:nvPr/>
            </p:nvSpPr>
            <p:spPr bwMode="auto">
              <a:xfrm>
                <a:off x="2751" y="985"/>
                <a:ext cx="54" cy="42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2" y="40"/>
                  </a:cxn>
                  <a:cxn ang="0">
                    <a:pos x="32" y="40"/>
                  </a:cxn>
                  <a:cxn ang="0">
                    <a:pos x="38" y="42"/>
                  </a:cxn>
                  <a:cxn ang="0">
                    <a:pos x="42" y="42"/>
                  </a:cxn>
                  <a:cxn ang="0">
                    <a:pos x="54" y="40"/>
                  </a:cxn>
                  <a:cxn ang="0">
                    <a:pos x="54" y="4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20" y="2"/>
                  </a:cxn>
                </a:cxnLst>
                <a:rect l="0" t="0" r="r" b="b"/>
                <a:pathLst>
                  <a:path w="54" h="42">
                    <a:moveTo>
                      <a:pt x="20" y="2"/>
                    </a:moveTo>
                    <a:lnTo>
                      <a:pt x="2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8" y="42"/>
                    </a:lnTo>
                    <a:lnTo>
                      <a:pt x="42" y="42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1" name="Freeform 263"/>
              <p:cNvSpPr>
                <a:spLocks/>
              </p:cNvSpPr>
              <p:nvPr/>
            </p:nvSpPr>
            <p:spPr bwMode="auto">
              <a:xfrm>
                <a:off x="2723" y="981"/>
                <a:ext cx="54" cy="46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12" y="26"/>
                  </a:cxn>
                  <a:cxn ang="0">
                    <a:pos x="20" y="32"/>
                  </a:cxn>
                  <a:cxn ang="0">
                    <a:pos x="28" y="36"/>
                  </a:cxn>
                  <a:cxn ang="0">
                    <a:pos x="36" y="42"/>
                  </a:cxn>
                  <a:cxn ang="0">
                    <a:pos x="44" y="44"/>
                  </a:cxn>
                  <a:cxn ang="0">
                    <a:pos x="54" y="46"/>
                  </a:cxn>
                  <a:cxn ang="0">
                    <a:pos x="54" y="46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8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54" h="46">
                    <a:moveTo>
                      <a:pt x="18" y="2"/>
                    </a:moveTo>
                    <a:lnTo>
                      <a:pt x="1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12" y="26"/>
                    </a:lnTo>
                    <a:lnTo>
                      <a:pt x="20" y="32"/>
                    </a:lnTo>
                    <a:lnTo>
                      <a:pt x="28" y="36"/>
                    </a:lnTo>
                    <a:lnTo>
                      <a:pt x="36" y="42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4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2" name="Freeform 264"/>
              <p:cNvSpPr>
                <a:spLocks/>
              </p:cNvSpPr>
              <p:nvPr/>
            </p:nvSpPr>
            <p:spPr bwMode="auto">
              <a:xfrm>
                <a:off x="2819" y="967"/>
                <a:ext cx="48" cy="24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2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0" y="18"/>
                  </a:cxn>
                  <a:cxn ang="0">
                    <a:pos x="32" y="8"/>
                  </a:cxn>
                  <a:cxn ang="0">
                    <a:pos x="32" y="8"/>
                  </a:cxn>
                </a:cxnLst>
                <a:rect l="0" t="0" r="r" b="b"/>
                <a:pathLst>
                  <a:path w="48" h="24">
                    <a:moveTo>
                      <a:pt x="32" y="8"/>
                    </a:moveTo>
                    <a:lnTo>
                      <a:pt x="32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0" y="18"/>
                    </a:lnTo>
                    <a:lnTo>
                      <a:pt x="32" y="8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3" name="Freeform 265"/>
              <p:cNvSpPr>
                <a:spLocks/>
              </p:cNvSpPr>
              <p:nvPr/>
            </p:nvSpPr>
            <p:spPr bwMode="auto">
              <a:xfrm>
                <a:off x="2785" y="953"/>
                <a:ext cx="52" cy="30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30"/>
                  </a:cxn>
                  <a:cxn ang="0">
                    <a:pos x="24" y="30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4" y="4"/>
                  </a:cxn>
                  <a:cxn ang="0">
                    <a:pos x="40" y="0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52" h="30">
                    <a:moveTo>
                      <a:pt x="8" y="20"/>
                    </a:moveTo>
                    <a:lnTo>
                      <a:pt x="8" y="20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4" y="4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4" name="Freeform 266"/>
              <p:cNvSpPr>
                <a:spLocks/>
              </p:cNvSpPr>
              <p:nvPr/>
            </p:nvSpPr>
            <p:spPr bwMode="auto">
              <a:xfrm>
                <a:off x="2751" y="941"/>
                <a:ext cx="64" cy="36"/>
              </a:xfrm>
              <a:custGeom>
                <a:avLst/>
                <a:gdLst/>
                <a:ahLst/>
                <a:cxnLst>
                  <a:cxn ang="0">
                    <a:pos x="32" y="32"/>
                  </a:cxn>
                  <a:cxn ang="0">
                    <a:pos x="32" y="32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4" y="2"/>
                  </a:cxn>
                  <a:cxn ang="0">
                    <a:pos x="48" y="0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</a:cxnLst>
                <a:rect l="0" t="0" r="r" b="b"/>
                <a:pathLst>
                  <a:path w="64" h="36">
                    <a:moveTo>
                      <a:pt x="32" y="32"/>
                    </a:moveTo>
                    <a:lnTo>
                      <a:pt x="32" y="32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5" name="Freeform 267"/>
              <p:cNvSpPr>
                <a:spLocks/>
              </p:cNvSpPr>
              <p:nvPr/>
            </p:nvSpPr>
            <p:spPr bwMode="auto">
              <a:xfrm>
                <a:off x="2725" y="939"/>
                <a:ext cx="64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4" y="0"/>
                  </a:cxn>
                  <a:cxn ang="0">
                    <a:pos x="44" y="0"/>
                  </a:cxn>
                  <a:cxn ang="0">
                    <a:pos x="36" y="2"/>
                  </a:cxn>
                  <a:cxn ang="0">
                    <a:pos x="26" y="6"/>
                  </a:cxn>
                  <a:cxn ang="0">
                    <a:pos x="18" y="10"/>
                  </a:cxn>
                  <a:cxn ang="0">
                    <a:pos x="10" y="16"/>
                  </a:cxn>
                  <a:cxn ang="0">
                    <a:pos x="4" y="22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64" h="34">
                    <a:moveTo>
                      <a:pt x="0" y="30"/>
                    </a:moveTo>
                    <a:lnTo>
                      <a:pt x="0" y="30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4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26" y="6"/>
                    </a:lnTo>
                    <a:lnTo>
                      <a:pt x="18" y="10"/>
                    </a:lnTo>
                    <a:lnTo>
                      <a:pt x="10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6" name="Freeform 268"/>
              <p:cNvSpPr>
                <a:spLocks/>
              </p:cNvSpPr>
              <p:nvPr/>
            </p:nvSpPr>
            <p:spPr bwMode="auto">
              <a:xfrm>
                <a:off x="2699" y="843"/>
                <a:ext cx="22" cy="3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32">
                    <a:moveTo>
                      <a:pt x="22" y="0"/>
                    </a:move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7" name="Freeform 269"/>
              <p:cNvSpPr>
                <a:spLocks/>
              </p:cNvSpPr>
              <p:nvPr/>
            </p:nvSpPr>
            <p:spPr bwMode="auto">
              <a:xfrm>
                <a:off x="2685" y="857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8" name="Freeform 270"/>
              <p:cNvSpPr>
                <a:spLocks/>
              </p:cNvSpPr>
              <p:nvPr/>
            </p:nvSpPr>
            <p:spPr bwMode="auto">
              <a:xfrm>
                <a:off x="2673" y="871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9" name="Freeform 271"/>
              <p:cNvSpPr>
                <a:spLocks/>
              </p:cNvSpPr>
              <p:nvPr/>
            </p:nvSpPr>
            <p:spPr bwMode="auto">
              <a:xfrm>
                <a:off x="2665" y="887"/>
                <a:ext cx="18" cy="50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18" y="38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8"/>
                  </a:cxn>
                  <a:cxn ang="0">
                    <a:pos x="18" y="38"/>
                  </a:cxn>
                </a:cxnLst>
                <a:rect l="0" t="0" r="r" b="b"/>
                <a:pathLst>
                  <a:path w="18" h="50">
                    <a:moveTo>
                      <a:pt x="18" y="38"/>
                    </a:moveTo>
                    <a:lnTo>
                      <a:pt x="18" y="38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8"/>
                    </a:lnTo>
                    <a:lnTo>
                      <a:pt x="1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0" name="Freeform 272"/>
              <p:cNvSpPr>
                <a:spLocks/>
              </p:cNvSpPr>
              <p:nvPr/>
            </p:nvSpPr>
            <p:spPr bwMode="auto">
              <a:xfrm>
                <a:off x="2711" y="845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1" name="Freeform 273"/>
              <p:cNvSpPr>
                <a:spLocks/>
              </p:cNvSpPr>
              <p:nvPr/>
            </p:nvSpPr>
            <p:spPr bwMode="auto">
              <a:xfrm>
                <a:off x="2701" y="873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2" name="Freeform 274"/>
              <p:cNvSpPr>
                <a:spLocks/>
              </p:cNvSpPr>
              <p:nvPr/>
            </p:nvSpPr>
            <p:spPr bwMode="auto">
              <a:xfrm>
                <a:off x="2693" y="893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3" name="Freeform 275"/>
              <p:cNvSpPr>
                <a:spLocks/>
              </p:cNvSpPr>
              <p:nvPr/>
            </p:nvSpPr>
            <p:spPr bwMode="auto">
              <a:xfrm>
                <a:off x="2685" y="911"/>
                <a:ext cx="42" cy="3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30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4" name="Freeform 276"/>
              <p:cNvSpPr>
                <a:spLocks/>
              </p:cNvSpPr>
              <p:nvPr/>
            </p:nvSpPr>
            <p:spPr bwMode="auto">
              <a:xfrm>
                <a:off x="2785" y="821"/>
                <a:ext cx="22" cy="32"/>
              </a:xfrm>
              <a:custGeom>
                <a:avLst/>
                <a:gdLst/>
                <a:ahLst/>
                <a:cxnLst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32"/>
                  </a:cxn>
                  <a:cxn ang="0">
                    <a:pos x="6" y="32"/>
                  </a:cxn>
                </a:cxnLst>
                <a:rect l="0" t="0" r="r" b="b"/>
                <a:pathLst>
                  <a:path w="22" h="32">
                    <a:moveTo>
                      <a:pt x="6" y="32"/>
                    </a:move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32"/>
                    </a:lnTo>
                    <a:lnTo>
                      <a:pt x="6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5" name="Freeform 277"/>
              <p:cNvSpPr>
                <a:spLocks/>
              </p:cNvSpPr>
              <p:nvPr/>
            </p:nvSpPr>
            <p:spPr bwMode="auto">
              <a:xfrm>
                <a:off x="2771" y="835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6" name="Freeform 278"/>
              <p:cNvSpPr>
                <a:spLocks/>
              </p:cNvSpPr>
              <p:nvPr/>
            </p:nvSpPr>
            <p:spPr bwMode="auto">
              <a:xfrm>
                <a:off x="2759" y="849"/>
                <a:ext cx="20" cy="48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0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0" h="48">
                    <a:moveTo>
                      <a:pt x="4" y="24"/>
                    </a:move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7" name="Freeform 279"/>
              <p:cNvSpPr>
                <a:spLocks/>
              </p:cNvSpPr>
              <p:nvPr/>
            </p:nvSpPr>
            <p:spPr bwMode="auto">
              <a:xfrm>
                <a:off x="2751" y="865"/>
                <a:ext cx="18" cy="50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</a:cxnLst>
                <a:rect l="0" t="0" r="r" b="b"/>
                <a:pathLst>
                  <a:path w="18" h="50">
                    <a:moveTo>
                      <a:pt x="14" y="28"/>
                    </a:move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8" name="Freeform 280"/>
              <p:cNvSpPr>
                <a:spLocks/>
              </p:cNvSpPr>
              <p:nvPr/>
            </p:nvSpPr>
            <p:spPr bwMode="auto">
              <a:xfrm>
                <a:off x="2797" y="823"/>
                <a:ext cx="18" cy="32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</a:cxnLst>
                <a:rect l="0" t="0" r="r" b="b"/>
                <a:pathLst>
                  <a:path w="18" h="32">
                    <a:moveTo>
                      <a:pt x="16" y="24"/>
                    </a:move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9" name="Freeform 281"/>
              <p:cNvSpPr>
                <a:spLocks/>
              </p:cNvSpPr>
              <p:nvPr/>
            </p:nvSpPr>
            <p:spPr bwMode="auto">
              <a:xfrm>
                <a:off x="2787" y="851"/>
                <a:ext cx="30" cy="2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30" h="26">
                    <a:moveTo>
                      <a:pt x="4" y="16"/>
                    </a:move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0" name="Freeform 282"/>
              <p:cNvSpPr>
                <a:spLocks/>
              </p:cNvSpPr>
              <p:nvPr/>
            </p:nvSpPr>
            <p:spPr bwMode="auto">
              <a:xfrm>
                <a:off x="2779" y="871"/>
                <a:ext cx="38" cy="28"/>
              </a:xfrm>
              <a:custGeom>
                <a:avLst/>
                <a:gdLst/>
                <a:ahLst/>
                <a:cxnLst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</a:cxnLst>
                <a:rect l="0" t="0" r="r" b="b"/>
                <a:pathLst>
                  <a:path w="38" h="28">
                    <a:moveTo>
                      <a:pt x="34" y="14"/>
                    </a:move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1" name="Freeform 283"/>
              <p:cNvSpPr>
                <a:spLocks/>
              </p:cNvSpPr>
              <p:nvPr/>
            </p:nvSpPr>
            <p:spPr bwMode="auto">
              <a:xfrm>
                <a:off x="2771" y="889"/>
                <a:ext cx="42" cy="2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4" y="28"/>
                  </a:cxn>
                  <a:cxn ang="0">
                    <a:pos x="26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42" h="28">
                    <a:moveTo>
                      <a:pt x="6" y="16"/>
                    </a:move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4" y="28"/>
                    </a:lnTo>
                    <a:lnTo>
                      <a:pt x="26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2" name="Freeform 284"/>
              <p:cNvSpPr>
                <a:spLocks/>
              </p:cNvSpPr>
              <p:nvPr/>
            </p:nvSpPr>
            <p:spPr bwMode="auto">
              <a:xfrm>
                <a:off x="2473" y="731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3" name="Freeform 285"/>
              <p:cNvSpPr>
                <a:spLocks/>
              </p:cNvSpPr>
              <p:nvPr/>
            </p:nvSpPr>
            <p:spPr bwMode="auto">
              <a:xfrm>
                <a:off x="2459" y="745"/>
                <a:ext cx="18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8" h="40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4" name="Freeform 286"/>
              <p:cNvSpPr>
                <a:spLocks/>
              </p:cNvSpPr>
              <p:nvPr/>
            </p:nvSpPr>
            <p:spPr bwMode="auto">
              <a:xfrm>
                <a:off x="2447" y="757"/>
                <a:ext cx="18" cy="48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2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48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2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5" name="Freeform 287"/>
              <p:cNvSpPr>
                <a:spLocks/>
              </p:cNvSpPr>
              <p:nvPr/>
            </p:nvSpPr>
            <p:spPr bwMode="auto">
              <a:xfrm>
                <a:off x="2439" y="775"/>
                <a:ext cx="18" cy="5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6" y="44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8" h="50">
                    <a:moveTo>
                      <a:pt x="12" y="50"/>
                    </a:move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6" y="44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6" name="Freeform 288"/>
              <p:cNvSpPr>
                <a:spLocks/>
              </p:cNvSpPr>
              <p:nvPr/>
            </p:nvSpPr>
            <p:spPr bwMode="auto">
              <a:xfrm>
                <a:off x="2485" y="733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7" name="Freeform 289"/>
              <p:cNvSpPr>
                <a:spLocks/>
              </p:cNvSpPr>
              <p:nvPr/>
            </p:nvSpPr>
            <p:spPr bwMode="auto">
              <a:xfrm>
                <a:off x="2475" y="761"/>
                <a:ext cx="30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30" h="26">
                    <a:moveTo>
                      <a:pt x="28" y="0"/>
                    </a:moveTo>
                    <a:lnTo>
                      <a:pt x="28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8" name="Freeform 290"/>
              <p:cNvSpPr>
                <a:spLocks/>
              </p:cNvSpPr>
              <p:nvPr/>
            </p:nvSpPr>
            <p:spPr bwMode="auto">
              <a:xfrm>
                <a:off x="2467" y="781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9" name="Freeform 291"/>
              <p:cNvSpPr>
                <a:spLocks/>
              </p:cNvSpPr>
              <p:nvPr/>
            </p:nvSpPr>
            <p:spPr bwMode="auto">
              <a:xfrm>
                <a:off x="2459" y="799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0" name="Freeform 292"/>
              <p:cNvSpPr>
                <a:spLocks/>
              </p:cNvSpPr>
              <p:nvPr/>
            </p:nvSpPr>
            <p:spPr bwMode="auto">
              <a:xfrm>
                <a:off x="2563" y="697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1" name="Freeform 293"/>
              <p:cNvSpPr>
                <a:spLocks/>
              </p:cNvSpPr>
              <p:nvPr/>
            </p:nvSpPr>
            <p:spPr bwMode="auto">
              <a:xfrm>
                <a:off x="2549" y="711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2" name="Freeform 294"/>
              <p:cNvSpPr>
                <a:spLocks/>
              </p:cNvSpPr>
              <p:nvPr/>
            </p:nvSpPr>
            <p:spPr bwMode="auto">
              <a:xfrm>
                <a:off x="2537" y="725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3" name="Freeform 295"/>
              <p:cNvSpPr>
                <a:spLocks/>
              </p:cNvSpPr>
              <p:nvPr/>
            </p:nvSpPr>
            <p:spPr bwMode="auto">
              <a:xfrm>
                <a:off x="2529" y="741"/>
                <a:ext cx="18" cy="50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50">
                    <a:moveTo>
                      <a:pt x="18" y="36"/>
                    </a:move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4" name="Freeform 296"/>
              <p:cNvSpPr>
                <a:spLocks/>
              </p:cNvSpPr>
              <p:nvPr/>
            </p:nvSpPr>
            <p:spPr bwMode="auto">
              <a:xfrm>
                <a:off x="2575" y="699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5" name="Freeform 297"/>
              <p:cNvSpPr>
                <a:spLocks/>
              </p:cNvSpPr>
              <p:nvPr/>
            </p:nvSpPr>
            <p:spPr bwMode="auto">
              <a:xfrm>
                <a:off x="2565" y="727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6" name="Freeform 298"/>
              <p:cNvSpPr>
                <a:spLocks/>
              </p:cNvSpPr>
              <p:nvPr/>
            </p:nvSpPr>
            <p:spPr bwMode="auto">
              <a:xfrm>
                <a:off x="2557" y="747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7" name="Freeform 299"/>
              <p:cNvSpPr>
                <a:spLocks/>
              </p:cNvSpPr>
              <p:nvPr/>
            </p:nvSpPr>
            <p:spPr bwMode="auto">
              <a:xfrm>
                <a:off x="2549" y="765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8" name="Freeform 300"/>
              <p:cNvSpPr>
                <a:spLocks/>
              </p:cNvSpPr>
              <p:nvPr/>
            </p:nvSpPr>
            <p:spPr bwMode="auto">
              <a:xfrm>
                <a:off x="2585" y="865"/>
                <a:ext cx="22" cy="4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2" y="40"/>
                  </a:cxn>
                  <a:cxn ang="0">
                    <a:pos x="12" y="4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2" h="40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9" name="Freeform 301"/>
              <p:cNvSpPr>
                <a:spLocks/>
              </p:cNvSpPr>
              <p:nvPr/>
            </p:nvSpPr>
            <p:spPr bwMode="auto">
              <a:xfrm>
                <a:off x="2571" y="889"/>
                <a:ext cx="24" cy="44"/>
              </a:xfrm>
              <a:custGeom>
                <a:avLst/>
                <a:gdLst/>
                <a:ahLst/>
                <a:cxnLst>
                  <a:cxn ang="0">
                    <a:pos x="20" y="44"/>
                  </a:cxn>
                  <a:cxn ang="0">
                    <a:pos x="20" y="44"/>
                  </a:cxn>
                  <a:cxn ang="0">
                    <a:pos x="24" y="32"/>
                  </a:cxn>
                  <a:cxn ang="0">
                    <a:pos x="24" y="32"/>
                  </a:cxn>
                  <a:cxn ang="0">
                    <a:pos x="24" y="28"/>
                  </a:cxn>
                  <a:cxn ang="0">
                    <a:pos x="24" y="22"/>
                  </a:cxn>
                  <a:cxn ang="0">
                    <a:pos x="24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20" y="44"/>
                  </a:cxn>
                </a:cxnLst>
                <a:rect l="0" t="0" r="r" b="b"/>
                <a:pathLst>
                  <a:path w="24" h="44">
                    <a:moveTo>
                      <a:pt x="20" y="44"/>
                    </a:moveTo>
                    <a:lnTo>
                      <a:pt x="20" y="44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28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8" y="40"/>
                    </a:lnTo>
                    <a:lnTo>
                      <a:pt x="20" y="44"/>
                    </a:lnTo>
                    <a:lnTo>
                      <a:pt x="20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0" name="Freeform 302"/>
              <p:cNvSpPr>
                <a:spLocks/>
              </p:cNvSpPr>
              <p:nvPr/>
            </p:nvSpPr>
            <p:spPr bwMode="auto">
              <a:xfrm>
                <a:off x="2563" y="907"/>
                <a:ext cx="26" cy="52"/>
              </a:xfrm>
              <a:custGeom>
                <a:avLst/>
                <a:gdLst/>
                <a:ahLst/>
                <a:cxnLst>
                  <a:cxn ang="0">
                    <a:pos x="26" y="36"/>
                  </a:cxn>
                  <a:cxn ang="0">
                    <a:pos x="26" y="36"/>
                  </a:cxn>
                  <a:cxn ang="0">
                    <a:pos x="26" y="32"/>
                  </a:cxn>
                  <a:cxn ang="0">
                    <a:pos x="24" y="28"/>
                  </a:cxn>
                  <a:cxn ang="0">
                    <a:pos x="24" y="28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36"/>
                    </a:lnTo>
                    <a:lnTo>
                      <a:pt x="26" y="32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1" name="Freeform 303"/>
              <p:cNvSpPr>
                <a:spLocks/>
              </p:cNvSpPr>
              <p:nvPr/>
            </p:nvSpPr>
            <p:spPr bwMode="auto">
              <a:xfrm>
                <a:off x="2559" y="927"/>
                <a:ext cx="26" cy="54"/>
              </a:xfrm>
              <a:custGeom>
                <a:avLst/>
                <a:gdLst/>
                <a:ahLst/>
                <a:cxnLst>
                  <a:cxn ang="0">
                    <a:pos x="22" y="54"/>
                  </a:cxn>
                  <a:cxn ang="0">
                    <a:pos x="22" y="54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30"/>
                  </a:cxn>
                  <a:cxn ang="0">
                    <a:pos x="6" y="38"/>
                  </a:cxn>
                  <a:cxn ang="0">
                    <a:pos x="10" y="44"/>
                  </a:cxn>
                  <a:cxn ang="0">
                    <a:pos x="16" y="50"/>
                  </a:cxn>
                  <a:cxn ang="0">
                    <a:pos x="22" y="54"/>
                  </a:cxn>
                  <a:cxn ang="0">
                    <a:pos x="22" y="54"/>
                  </a:cxn>
                </a:cxnLst>
                <a:rect l="0" t="0" r="r" b="b"/>
                <a:pathLst>
                  <a:path w="26" h="54">
                    <a:moveTo>
                      <a:pt x="22" y="54"/>
                    </a:moveTo>
                    <a:lnTo>
                      <a:pt x="22" y="54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0" y="44"/>
                    </a:lnTo>
                    <a:lnTo>
                      <a:pt x="16" y="50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2" name="Freeform 304"/>
              <p:cNvSpPr>
                <a:spLocks/>
              </p:cNvSpPr>
              <p:nvPr/>
            </p:nvSpPr>
            <p:spPr bwMode="auto">
              <a:xfrm>
                <a:off x="2603" y="867"/>
                <a:ext cx="20" cy="4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0">
                    <a:moveTo>
                      <a:pt x="8" y="0"/>
                    </a:moveTo>
                    <a:lnTo>
                      <a:pt x="8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3" name="Freeform 305"/>
              <p:cNvSpPr>
                <a:spLocks/>
              </p:cNvSpPr>
              <p:nvPr/>
            </p:nvSpPr>
            <p:spPr bwMode="auto">
              <a:xfrm>
                <a:off x="2599" y="897"/>
                <a:ext cx="30" cy="38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2" y="26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4" y="3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30" y="16"/>
                  </a:cxn>
                  <a:cxn ang="0">
                    <a:pos x="30" y="16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2" y="26"/>
                  </a:cxn>
                  <a:cxn ang="0">
                    <a:pos x="2" y="26"/>
                  </a:cxn>
                </a:cxnLst>
                <a:rect l="0" t="0" r="r" b="b"/>
                <a:pathLst>
                  <a:path w="30" h="38">
                    <a:moveTo>
                      <a:pt x="2" y="26"/>
                    </a:moveTo>
                    <a:lnTo>
                      <a:pt x="2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3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4" name="Freeform 306"/>
              <p:cNvSpPr>
                <a:spLocks/>
              </p:cNvSpPr>
              <p:nvPr/>
            </p:nvSpPr>
            <p:spPr bwMode="auto">
              <a:xfrm>
                <a:off x="2595" y="919"/>
                <a:ext cx="38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6"/>
                  </a:cxn>
                  <a:cxn ang="0">
                    <a:pos x="34" y="16"/>
                  </a:cxn>
                  <a:cxn ang="0">
                    <a:pos x="36" y="14"/>
                  </a:cxn>
                  <a:cxn ang="0">
                    <a:pos x="38" y="8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8" h="42">
                    <a:moveTo>
                      <a:pt x="36" y="0"/>
                    </a:moveTo>
                    <a:lnTo>
                      <a:pt x="36" y="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6" y="14"/>
                    </a:lnTo>
                    <a:lnTo>
                      <a:pt x="38" y="8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5" name="Freeform 307"/>
              <p:cNvSpPr>
                <a:spLocks/>
              </p:cNvSpPr>
              <p:nvPr/>
            </p:nvSpPr>
            <p:spPr bwMode="auto">
              <a:xfrm>
                <a:off x="2591" y="941"/>
                <a:ext cx="40" cy="4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24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8" y="40"/>
                  </a:cxn>
                  <a:cxn ang="0">
                    <a:pos x="14" y="38"/>
                  </a:cxn>
                  <a:cxn ang="0">
                    <a:pos x="20" y="34"/>
                  </a:cxn>
                  <a:cxn ang="0">
                    <a:pos x="26" y="28"/>
                  </a:cxn>
                  <a:cxn ang="0">
                    <a:pos x="34" y="16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 h="42">
                    <a:moveTo>
                      <a:pt x="40" y="0"/>
                    </a:moveTo>
                    <a:lnTo>
                      <a:pt x="40" y="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8" y="40"/>
                    </a:lnTo>
                    <a:lnTo>
                      <a:pt x="14" y="38"/>
                    </a:lnTo>
                    <a:lnTo>
                      <a:pt x="20" y="34"/>
                    </a:lnTo>
                    <a:lnTo>
                      <a:pt x="26" y="28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6" name="Freeform 308"/>
              <p:cNvSpPr>
                <a:spLocks/>
              </p:cNvSpPr>
              <p:nvPr/>
            </p:nvSpPr>
            <p:spPr bwMode="auto">
              <a:xfrm>
                <a:off x="2491" y="887"/>
                <a:ext cx="24" cy="4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4" y="44"/>
                  </a:cxn>
                  <a:cxn ang="0">
                    <a:pos x="14" y="4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6" y="6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4" h="44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6" y="6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7" name="Freeform 309"/>
              <p:cNvSpPr>
                <a:spLocks/>
              </p:cNvSpPr>
              <p:nvPr/>
            </p:nvSpPr>
            <p:spPr bwMode="auto">
              <a:xfrm>
                <a:off x="2477" y="911"/>
                <a:ext cx="26" cy="50"/>
              </a:xfrm>
              <a:custGeom>
                <a:avLst/>
                <a:gdLst/>
                <a:ahLst/>
                <a:cxnLst>
                  <a:cxn ang="0">
                    <a:pos x="22" y="50"/>
                  </a:cxn>
                  <a:cxn ang="0">
                    <a:pos x="22" y="50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26" y="32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18" y="46"/>
                  </a:cxn>
                  <a:cxn ang="0">
                    <a:pos x="22" y="50"/>
                  </a:cxn>
                  <a:cxn ang="0">
                    <a:pos x="22" y="50"/>
                  </a:cxn>
                </a:cxnLst>
                <a:rect l="0" t="0" r="r" b="b"/>
                <a:pathLst>
                  <a:path w="26" h="50">
                    <a:moveTo>
                      <a:pt x="22" y="50"/>
                    </a:moveTo>
                    <a:lnTo>
                      <a:pt x="22" y="5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8" y="46"/>
                    </a:lnTo>
                    <a:lnTo>
                      <a:pt x="22" y="50"/>
                    </a:lnTo>
                    <a:lnTo>
                      <a:pt x="2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8" name="Freeform 310"/>
              <p:cNvSpPr>
                <a:spLocks/>
              </p:cNvSpPr>
              <p:nvPr/>
            </p:nvSpPr>
            <p:spPr bwMode="auto">
              <a:xfrm>
                <a:off x="2465" y="931"/>
                <a:ext cx="32" cy="60"/>
              </a:xfrm>
              <a:custGeom>
                <a:avLst/>
                <a:gdLst/>
                <a:ahLst/>
                <a:cxnLst>
                  <a:cxn ang="0">
                    <a:pos x="32" y="42"/>
                  </a:cxn>
                  <a:cxn ang="0">
                    <a:pos x="32" y="42"/>
                  </a:cxn>
                  <a:cxn ang="0">
                    <a:pos x="30" y="36"/>
                  </a:cxn>
                  <a:cxn ang="0">
                    <a:pos x="28" y="32"/>
                  </a:cxn>
                  <a:cxn ang="0">
                    <a:pos x="28" y="3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2" y="42"/>
                  </a:cxn>
                  <a:cxn ang="0">
                    <a:pos x="32" y="42"/>
                  </a:cxn>
                </a:cxnLst>
                <a:rect l="0" t="0" r="r" b="b"/>
                <a:pathLst>
                  <a:path w="32" h="60">
                    <a:moveTo>
                      <a:pt x="32" y="42"/>
                    </a:moveTo>
                    <a:lnTo>
                      <a:pt x="32" y="42"/>
                    </a:lnTo>
                    <a:lnTo>
                      <a:pt x="30" y="36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2" y="42"/>
                    </a:lnTo>
                    <a:lnTo>
                      <a:pt x="32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9" name="Freeform 311"/>
              <p:cNvSpPr>
                <a:spLocks/>
              </p:cNvSpPr>
              <p:nvPr/>
            </p:nvSpPr>
            <p:spPr bwMode="auto">
              <a:xfrm>
                <a:off x="2461" y="955"/>
                <a:ext cx="30" cy="60"/>
              </a:xfrm>
              <a:custGeom>
                <a:avLst/>
                <a:gdLst/>
                <a:ahLst/>
                <a:cxnLst>
                  <a:cxn ang="0">
                    <a:pos x="26" y="60"/>
                  </a:cxn>
                  <a:cxn ang="0">
                    <a:pos x="26" y="60"/>
                  </a:cxn>
                  <a:cxn ang="0">
                    <a:pos x="30" y="44"/>
                  </a:cxn>
                  <a:cxn ang="0">
                    <a:pos x="30" y="44"/>
                  </a:cxn>
                  <a:cxn ang="0">
                    <a:pos x="26" y="38"/>
                  </a:cxn>
                  <a:cxn ang="0">
                    <a:pos x="22" y="32"/>
                  </a:cxn>
                  <a:cxn ang="0">
                    <a:pos x="22" y="3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8" y="42"/>
                  </a:cxn>
                  <a:cxn ang="0">
                    <a:pos x="12" y="50"/>
                  </a:cxn>
                  <a:cxn ang="0">
                    <a:pos x="18" y="56"/>
                  </a:cxn>
                  <a:cxn ang="0">
                    <a:pos x="26" y="60"/>
                  </a:cxn>
                  <a:cxn ang="0">
                    <a:pos x="26" y="60"/>
                  </a:cxn>
                </a:cxnLst>
                <a:rect l="0" t="0" r="r" b="b"/>
                <a:pathLst>
                  <a:path w="30" h="60">
                    <a:moveTo>
                      <a:pt x="26" y="60"/>
                    </a:moveTo>
                    <a:lnTo>
                      <a:pt x="26" y="60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6" y="38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2" y="50"/>
                    </a:lnTo>
                    <a:lnTo>
                      <a:pt x="18" y="56"/>
                    </a:lnTo>
                    <a:lnTo>
                      <a:pt x="26" y="60"/>
                    </a:lnTo>
                    <a:lnTo>
                      <a:pt x="2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0" name="Freeform 312"/>
              <p:cNvSpPr>
                <a:spLocks/>
              </p:cNvSpPr>
              <p:nvPr/>
            </p:nvSpPr>
            <p:spPr bwMode="auto">
              <a:xfrm>
                <a:off x="2513" y="887"/>
                <a:ext cx="20" cy="4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0" y="28"/>
                  </a:cxn>
                  <a:cxn ang="0">
                    <a:pos x="20" y="28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2" y="1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4">
                    <a:moveTo>
                      <a:pt x="8" y="0"/>
                    </a:moveTo>
                    <a:lnTo>
                      <a:pt x="8" y="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1" name="Freeform 313"/>
              <p:cNvSpPr>
                <a:spLocks/>
              </p:cNvSpPr>
              <p:nvPr/>
            </p:nvSpPr>
            <p:spPr bwMode="auto">
              <a:xfrm>
                <a:off x="2507" y="921"/>
                <a:ext cx="34" cy="42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2" y="28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4" y="4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34" y="14"/>
                  </a:cxn>
                  <a:cxn ang="0">
                    <a:pos x="32" y="1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2" y="28"/>
                  </a:cxn>
                </a:cxnLst>
                <a:rect l="0" t="0" r="r" b="b"/>
                <a:pathLst>
                  <a:path w="34" h="42">
                    <a:moveTo>
                      <a:pt x="2" y="28"/>
                    </a:moveTo>
                    <a:lnTo>
                      <a:pt x="2" y="2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4"/>
                    </a:lnTo>
                    <a:lnTo>
                      <a:pt x="32" y="1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2" name="Freeform 314"/>
              <p:cNvSpPr>
                <a:spLocks/>
              </p:cNvSpPr>
              <p:nvPr/>
            </p:nvSpPr>
            <p:spPr bwMode="auto">
              <a:xfrm>
                <a:off x="2501" y="945"/>
                <a:ext cx="42" cy="4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6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42" y="16"/>
                  </a:cxn>
                  <a:cxn ang="0">
                    <a:pos x="42" y="1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48">
                    <a:moveTo>
                      <a:pt x="42" y="0"/>
                    </a:moveTo>
                    <a:lnTo>
                      <a:pt x="42" y="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2" y="16"/>
                    </a:lnTo>
                    <a:lnTo>
                      <a:pt x="42" y="1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3" name="Freeform 315"/>
              <p:cNvSpPr>
                <a:spLocks/>
              </p:cNvSpPr>
              <p:nvPr/>
            </p:nvSpPr>
            <p:spPr bwMode="auto">
              <a:xfrm>
                <a:off x="2497" y="971"/>
                <a:ext cx="44" cy="4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8" y="26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8" y="44"/>
                  </a:cxn>
                  <a:cxn ang="0">
                    <a:pos x="16" y="42"/>
                  </a:cxn>
                  <a:cxn ang="0">
                    <a:pos x="24" y="36"/>
                  </a:cxn>
                  <a:cxn ang="0">
                    <a:pos x="30" y="30"/>
                  </a:cxn>
                  <a:cxn ang="0">
                    <a:pos x="36" y="24"/>
                  </a:cxn>
                  <a:cxn ang="0">
                    <a:pos x="40" y="16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46">
                    <a:moveTo>
                      <a:pt x="44" y="0"/>
                    </a:moveTo>
                    <a:lnTo>
                      <a:pt x="44" y="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8" y="26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8" y="44"/>
                    </a:lnTo>
                    <a:lnTo>
                      <a:pt x="16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40" y="16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4" name="Freeform 316"/>
              <p:cNvSpPr>
                <a:spLocks/>
              </p:cNvSpPr>
              <p:nvPr/>
            </p:nvSpPr>
            <p:spPr bwMode="auto">
              <a:xfrm>
                <a:off x="2449" y="557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5" name="Freeform 317"/>
              <p:cNvSpPr>
                <a:spLocks/>
              </p:cNvSpPr>
              <p:nvPr/>
            </p:nvSpPr>
            <p:spPr bwMode="auto">
              <a:xfrm>
                <a:off x="2437" y="569"/>
                <a:ext cx="14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14" h="30">
                    <a:moveTo>
                      <a:pt x="6" y="26"/>
                    </a:move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6" name="Freeform 318"/>
              <p:cNvSpPr>
                <a:spLocks/>
              </p:cNvSpPr>
              <p:nvPr/>
            </p:nvSpPr>
            <p:spPr bwMode="auto">
              <a:xfrm>
                <a:off x="2427" y="577"/>
                <a:ext cx="16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6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7" name="Freeform 319"/>
              <p:cNvSpPr>
                <a:spLocks/>
              </p:cNvSpPr>
              <p:nvPr/>
            </p:nvSpPr>
            <p:spPr bwMode="auto">
              <a:xfrm>
                <a:off x="2421" y="591"/>
                <a:ext cx="14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2" y="26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8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4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8" name="Freeform 320"/>
              <p:cNvSpPr>
                <a:spLocks/>
              </p:cNvSpPr>
              <p:nvPr/>
            </p:nvSpPr>
            <p:spPr bwMode="auto">
              <a:xfrm>
                <a:off x="2457" y="55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9" name="Freeform 321"/>
              <p:cNvSpPr>
                <a:spLocks/>
              </p:cNvSpPr>
              <p:nvPr/>
            </p:nvSpPr>
            <p:spPr bwMode="auto">
              <a:xfrm>
                <a:off x="2449" y="581"/>
                <a:ext cx="26" cy="2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6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0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0" name="Freeform 322"/>
              <p:cNvSpPr>
                <a:spLocks/>
              </p:cNvSpPr>
              <p:nvPr/>
            </p:nvSpPr>
            <p:spPr bwMode="auto">
              <a:xfrm>
                <a:off x="2443" y="597"/>
                <a:ext cx="30" cy="2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30" y="8"/>
                  </a:cxn>
                  <a:cxn ang="0">
                    <a:pos x="30" y="6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2">
                    <a:moveTo>
                      <a:pt x="30" y="0"/>
                    </a:moveTo>
                    <a:lnTo>
                      <a:pt x="30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1" name="Freeform 323"/>
              <p:cNvSpPr>
                <a:spLocks/>
              </p:cNvSpPr>
              <p:nvPr/>
            </p:nvSpPr>
            <p:spPr bwMode="auto">
              <a:xfrm>
                <a:off x="2437" y="611"/>
                <a:ext cx="34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2"/>
                  </a:cxn>
                  <a:cxn ang="0">
                    <a:pos x="20" y="18"/>
                  </a:cxn>
                  <a:cxn ang="0">
                    <a:pos x="28" y="1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4">
                    <a:moveTo>
                      <a:pt x="34" y="0"/>
                    </a:moveTo>
                    <a:lnTo>
                      <a:pt x="34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2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2" name="Freeform 324"/>
              <p:cNvSpPr>
                <a:spLocks/>
              </p:cNvSpPr>
              <p:nvPr/>
            </p:nvSpPr>
            <p:spPr bwMode="auto">
              <a:xfrm>
                <a:off x="2421" y="363"/>
                <a:ext cx="1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6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3" name="Freeform 325"/>
              <p:cNvSpPr>
                <a:spLocks/>
              </p:cNvSpPr>
              <p:nvPr/>
            </p:nvSpPr>
            <p:spPr bwMode="auto">
              <a:xfrm>
                <a:off x="2413" y="371"/>
                <a:ext cx="10" cy="1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8">
                    <a:moveTo>
                      <a:pt x="0" y="4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4" name="Freeform 326"/>
              <p:cNvSpPr>
                <a:spLocks/>
              </p:cNvSpPr>
              <p:nvPr/>
            </p:nvSpPr>
            <p:spPr bwMode="auto">
              <a:xfrm>
                <a:off x="2407" y="377"/>
                <a:ext cx="10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24">
                    <a:moveTo>
                      <a:pt x="0" y="6"/>
                    </a:move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5" name="Freeform 327"/>
              <p:cNvSpPr>
                <a:spLocks/>
              </p:cNvSpPr>
              <p:nvPr/>
            </p:nvSpPr>
            <p:spPr bwMode="auto">
              <a:xfrm>
                <a:off x="2403" y="385"/>
                <a:ext cx="10" cy="24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6" y="24"/>
                  </a:cxn>
                </a:cxnLst>
                <a:rect l="0" t="0" r="r" b="b"/>
                <a:pathLst>
                  <a:path w="10" h="24">
                    <a:moveTo>
                      <a:pt x="6" y="24"/>
                    </a:move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6" name="Freeform 328"/>
              <p:cNvSpPr>
                <a:spLocks/>
              </p:cNvSpPr>
              <p:nvPr/>
            </p:nvSpPr>
            <p:spPr bwMode="auto">
              <a:xfrm>
                <a:off x="2425" y="365"/>
                <a:ext cx="1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6">
                    <a:moveTo>
                      <a:pt x="8" y="0"/>
                    </a:moveTo>
                    <a:lnTo>
                      <a:pt x="8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7" name="Freeform 329"/>
              <p:cNvSpPr>
                <a:spLocks/>
              </p:cNvSpPr>
              <p:nvPr/>
            </p:nvSpPr>
            <p:spPr bwMode="auto">
              <a:xfrm>
                <a:off x="2421" y="379"/>
                <a:ext cx="14" cy="1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4" h="12">
                    <a:moveTo>
                      <a:pt x="4" y="4"/>
                    </a:move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8" name="Freeform 330"/>
              <p:cNvSpPr>
                <a:spLocks/>
              </p:cNvSpPr>
              <p:nvPr/>
            </p:nvSpPr>
            <p:spPr bwMode="auto">
              <a:xfrm>
                <a:off x="2417" y="387"/>
                <a:ext cx="18" cy="14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8" h="14">
                    <a:moveTo>
                      <a:pt x="16" y="8"/>
                    </a:moveTo>
                    <a:lnTo>
                      <a:pt x="16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9" name="Freeform 331"/>
              <p:cNvSpPr>
                <a:spLocks/>
              </p:cNvSpPr>
              <p:nvPr/>
            </p:nvSpPr>
            <p:spPr bwMode="auto">
              <a:xfrm>
                <a:off x="2413" y="397"/>
                <a:ext cx="20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0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2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0" name="Freeform 332"/>
              <p:cNvSpPr>
                <a:spLocks/>
              </p:cNvSpPr>
              <p:nvPr/>
            </p:nvSpPr>
            <p:spPr bwMode="auto">
              <a:xfrm>
                <a:off x="2483" y="429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1" name="Freeform 333"/>
              <p:cNvSpPr>
                <a:spLocks/>
              </p:cNvSpPr>
              <p:nvPr/>
            </p:nvSpPr>
            <p:spPr bwMode="auto">
              <a:xfrm>
                <a:off x="2475" y="431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2" name="Freeform 334"/>
              <p:cNvSpPr>
                <a:spLocks/>
              </p:cNvSpPr>
              <p:nvPr/>
            </p:nvSpPr>
            <p:spPr bwMode="auto">
              <a:xfrm>
                <a:off x="2467" y="433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3" name="Freeform 335"/>
              <p:cNvSpPr>
                <a:spLocks/>
              </p:cNvSpPr>
              <p:nvPr/>
            </p:nvSpPr>
            <p:spPr bwMode="auto">
              <a:xfrm>
                <a:off x="2457" y="439"/>
                <a:ext cx="8" cy="24"/>
              </a:xfrm>
              <a:custGeom>
                <a:avLst/>
                <a:gdLst/>
                <a:ahLst/>
                <a:cxnLst>
                  <a:cxn ang="0">
                    <a:pos x="2" y="24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</a:cxnLst>
                <a:rect l="0" t="0" r="r" b="b"/>
                <a:pathLst>
                  <a:path w="8" h="24">
                    <a:moveTo>
                      <a:pt x="2" y="24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4" name="Freeform 336"/>
              <p:cNvSpPr>
                <a:spLocks/>
              </p:cNvSpPr>
              <p:nvPr/>
            </p:nvSpPr>
            <p:spPr bwMode="auto">
              <a:xfrm>
                <a:off x="2485" y="429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5" name="Freeform 337"/>
              <p:cNvSpPr>
                <a:spLocks/>
              </p:cNvSpPr>
              <p:nvPr/>
            </p:nvSpPr>
            <p:spPr bwMode="auto">
              <a:xfrm>
                <a:off x="2477" y="443"/>
                <a:ext cx="18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8" h="8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6" name="Freeform 338"/>
              <p:cNvSpPr>
                <a:spLocks/>
              </p:cNvSpPr>
              <p:nvPr/>
            </p:nvSpPr>
            <p:spPr bwMode="auto">
              <a:xfrm>
                <a:off x="2469" y="453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7" name="Freeform 339"/>
              <p:cNvSpPr>
                <a:spLocks/>
              </p:cNvSpPr>
              <p:nvPr/>
            </p:nvSpPr>
            <p:spPr bwMode="auto">
              <a:xfrm>
                <a:off x="2463" y="461"/>
                <a:ext cx="24" cy="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8" name="Freeform 340"/>
              <p:cNvSpPr>
                <a:spLocks/>
              </p:cNvSpPr>
              <p:nvPr/>
            </p:nvSpPr>
            <p:spPr bwMode="auto">
              <a:xfrm>
                <a:off x="2511" y="461"/>
                <a:ext cx="12" cy="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9" name="Freeform 341"/>
              <p:cNvSpPr>
                <a:spLocks/>
              </p:cNvSpPr>
              <p:nvPr/>
            </p:nvSpPr>
            <p:spPr bwMode="auto">
              <a:xfrm>
                <a:off x="2503" y="463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0" name="Freeform 342"/>
              <p:cNvSpPr>
                <a:spLocks/>
              </p:cNvSpPr>
              <p:nvPr/>
            </p:nvSpPr>
            <p:spPr bwMode="auto">
              <a:xfrm>
                <a:off x="2495" y="467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1" name="Freeform 343"/>
              <p:cNvSpPr>
                <a:spLocks/>
              </p:cNvSpPr>
              <p:nvPr/>
            </p:nvSpPr>
            <p:spPr bwMode="auto">
              <a:xfrm>
                <a:off x="2485" y="471"/>
                <a:ext cx="8" cy="24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8" h="24">
                    <a:moveTo>
                      <a:pt x="8" y="20"/>
                    </a:move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2" name="Freeform 344"/>
              <p:cNvSpPr>
                <a:spLocks/>
              </p:cNvSpPr>
              <p:nvPr/>
            </p:nvSpPr>
            <p:spPr bwMode="auto">
              <a:xfrm>
                <a:off x="2513" y="463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3" name="Freeform 345"/>
              <p:cNvSpPr>
                <a:spLocks/>
              </p:cNvSpPr>
              <p:nvPr/>
            </p:nvSpPr>
            <p:spPr bwMode="auto">
              <a:xfrm>
                <a:off x="2505" y="477"/>
                <a:ext cx="18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8" h="6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4" name="Freeform 346"/>
              <p:cNvSpPr>
                <a:spLocks/>
              </p:cNvSpPr>
              <p:nvPr/>
            </p:nvSpPr>
            <p:spPr bwMode="auto">
              <a:xfrm>
                <a:off x="2497" y="485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5" name="Freeform 347"/>
              <p:cNvSpPr>
                <a:spLocks/>
              </p:cNvSpPr>
              <p:nvPr/>
            </p:nvSpPr>
            <p:spPr bwMode="auto">
              <a:xfrm>
                <a:off x="2491" y="493"/>
                <a:ext cx="24" cy="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6" name="Freeform 348"/>
              <p:cNvSpPr>
                <a:spLocks/>
              </p:cNvSpPr>
              <p:nvPr/>
            </p:nvSpPr>
            <p:spPr bwMode="auto">
              <a:xfrm>
                <a:off x="2427" y="417"/>
                <a:ext cx="12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0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7" name="Freeform 349"/>
              <p:cNvSpPr>
                <a:spLocks/>
              </p:cNvSpPr>
              <p:nvPr/>
            </p:nvSpPr>
            <p:spPr bwMode="auto">
              <a:xfrm>
                <a:off x="2419" y="427"/>
                <a:ext cx="10" cy="2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2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8" name="Freeform 350"/>
              <p:cNvSpPr>
                <a:spLocks/>
              </p:cNvSpPr>
              <p:nvPr/>
            </p:nvSpPr>
            <p:spPr bwMode="auto">
              <a:xfrm>
                <a:off x="2411" y="433"/>
                <a:ext cx="12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8">
                    <a:moveTo>
                      <a:pt x="0" y="8"/>
                    </a:moveTo>
                    <a:lnTo>
                      <a:pt x="0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9" name="Freeform 351"/>
              <p:cNvSpPr>
                <a:spLocks/>
              </p:cNvSpPr>
              <p:nvPr/>
            </p:nvSpPr>
            <p:spPr bwMode="auto">
              <a:xfrm>
                <a:off x="2407" y="443"/>
                <a:ext cx="10" cy="30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10" h="30">
                    <a:moveTo>
                      <a:pt x="10" y="22"/>
                    </a:move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0" name="Freeform 352"/>
              <p:cNvSpPr>
                <a:spLocks/>
              </p:cNvSpPr>
              <p:nvPr/>
            </p:nvSpPr>
            <p:spPr bwMode="auto">
              <a:xfrm>
                <a:off x="2433" y="419"/>
                <a:ext cx="12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2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1" name="Freeform 353"/>
              <p:cNvSpPr>
                <a:spLocks/>
              </p:cNvSpPr>
              <p:nvPr/>
            </p:nvSpPr>
            <p:spPr bwMode="auto">
              <a:xfrm>
                <a:off x="2429" y="435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2" name="Freeform 354"/>
              <p:cNvSpPr>
                <a:spLocks/>
              </p:cNvSpPr>
              <p:nvPr/>
            </p:nvSpPr>
            <p:spPr bwMode="auto">
              <a:xfrm>
                <a:off x="2423" y="447"/>
                <a:ext cx="24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24" h="16">
                    <a:moveTo>
                      <a:pt x="0" y="16"/>
                    </a:move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3" name="Freeform 355"/>
              <p:cNvSpPr>
                <a:spLocks/>
              </p:cNvSpPr>
              <p:nvPr/>
            </p:nvSpPr>
            <p:spPr bwMode="auto">
              <a:xfrm>
                <a:off x="2419" y="457"/>
                <a:ext cx="24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4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8">
                    <a:moveTo>
                      <a:pt x="24" y="0"/>
                    </a:move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4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4" name="Freeform 356"/>
              <p:cNvSpPr>
                <a:spLocks/>
              </p:cNvSpPr>
              <p:nvPr/>
            </p:nvSpPr>
            <p:spPr bwMode="auto">
              <a:xfrm>
                <a:off x="2493" y="515"/>
                <a:ext cx="10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10" h="20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5" name="Freeform 357"/>
              <p:cNvSpPr>
                <a:spLocks/>
              </p:cNvSpPr>
              <p:nvPr/>
            </p:nvSpPr>
            <p:spPr bwMode="auto">
              <a:xfrm>
                <a:off x="2489" y="531"/>
                <a:ext cx="16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8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6" name="Freeform 358"/>
              <p:cNvSpPr>
                <a:spLocks/>
              </p:cNvSpPr>
              <p:nvPr/>
            </p:nvSpPr>
            <p:spPr bwMode="auto">
              <a:xfrm>
                <a:off x="2489" y="543"/>
                <a:ext cx="20" cy="2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0">
                    <a:moveTo>
                      <a:pt x="8" y="12"/>
                    </a:moveTo>
                    <a:lnTo>
                      <a:pt x="8" y="1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7" name="Freeform 359"/>
              <p:cNvSpPr>
                <a:spLocks/>
              </p:cNvSpPr>
              <p:nvPr/>
            </p:nvSpPr>
            <p:spPr bwMode="auto">
              <a:xfrm>
                <a:off x="2489" y="553"/>
                <a:ext cx="22" cy="22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22" y="2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8"/>
                  </a:cxn>
                  <a:cxn ang="0">
                    <a:pos x="8" y="14"/>
                  </a:cxn>
                  <a:cxn ang="0">
                    <a:pos x="14" y="20"/>
                  </a:cxn>
                  <a:cxn ang="0">
                    <a:pos x="22" y="22"/>
                  </a:cxn>
                  <a:cxn ang="0">
                    <a:pos x="22" y="22"/>
                  </a:cxn>
                </a:cxnLst>
                <a:rect l="0" t="0" r="r" b="b"/>
                <a:pathLst>
                  <a:path w="22" h="22">
                    <a:moveTo>
                      <a:pt x="22" y="22"/>
                    </a:moveTo>
                    <a:lnTo>
                      <a:pt x="22" y="2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8"/>
                    </a:lnTo>
                    <a:lnTo>
                      <a:pt x="8" y="14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8" name="Freeform 360"/>
              <p:cNvSpPr>
                <a:spLocks/>
              </p:cNvSpPr>
              <p:nvPr/>
            </p:nvSpPr>
            <p:spPr bwMode="auto">
              <a:xfrm>
                <a:off x="2501" y="515"/>
                <a:ext cx="10" cy="2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20">
                    <a:moveTo>
                      <a:pt x="10" y="10"/>
                    </a:moveTo>
                    <a:lnTo>
                      <a:pt x="10" y="1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69" name="Freeform 361"/>
              <p:cNvSpPr>
                <a:spLocks/>
              </p:cNvSpPr>
              <p:nvPr/>
            </p:nvSpPr>
            <p:spPr bwMode="auto">
              <a:xfrm>
                <a:off x="2507" y="527"/>
                <a:ext cx="12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2" y="22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lnTo>
                      <a:pt x="2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0" name="Freeform 362"/>
              <p:cNvSpPr>
                <a:spLocks/>
              </p:cNvSpPr>
              <p:nvPr/>
            </p:nvSpPr>
            <p:spPr bwMode="auto">
              <a:xfrm>
                <a:off x="2511" y="535"/>
                <a:ext cx="12" cy="26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8" y="14"/>
                  </a:cxn>
                  <a:cxn ang="0">
                    <a:pos x="8" y="14"/>
                  </a:cxn>
                </a:cxnLst>
                <a:rect l="0" t="0" r="r" b="b"/>
                <a:pathLst>
                  <a:path w="12" h="26">
                    <a:moveTo>
                      <a:pt x="8" y="14"/>
                    </a:moveTo>
                    <a:lnTo>
                      <a:pt x="8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1" name="Freeform 363"/>
              <p:cNvSpPr>
                <a:spLocks/>
              </p:cNvSpPr>
              <p:nvPr/>
            </p:nvSpPr>
            <p:spPr bwMode="auto">
              <a:xfrm>
                <a:off x="2513" y="545"/>
                <a:ext cx="14" cy="2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8" y="22"/>
                  </a:cxn>
                  <a:cxn ang="0">
                    <a:pos x="12" y="16"/>
                  </a:cxn>
                  <a:cxn ang="0">
                    <a:pos x="14" y="8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4" h="28">
                    <a:moveTo>
                      <a:pt x="12" y="0"/>
                    </a:moveTo>
                    <a:lnTo>
                      <a:pt x="12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8" y="22"/>
                    </a:lnTo>
                    <a:lnTo>
                      <a:pt x="12" y="16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2" name="Freeform 364"/>
              <p:cNvSpPr>
                <a:spLocks/>
              </p:cNvSpPr>
              <p:nvPr/>
            </p:nvSpPr>
            <p:spPr bwMode="auto">
              <a:xfrm>
                <a:off x="2635" y="675"/>
                <a:ext cx="18" cy="2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4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0"/>
                    </a:lnTo>
                    <a:lnTo>
                      <a:pt x="12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3" name="Freeform 365"/>
              <p:cNvSpPr>
                <a:spLocks/>
              </p:cNvSpPr>
              <p:nvPr/>
            </p:nvSpPr>
            <p:spPr bwMode="auto">
              <a:xfrm>
                <a:off x="2623" y="687"/>
                <a:ext cx="16" cy="3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34">
                    <a:moveTo>
                      <a:pt x="0" y="8"/>
                    </a:move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4" name="Freeform 366"/>
              <p:cNvSpPr>
                <a:spLocks/>
              </p:cNvSpPr>
              <p:nvPr/>
            </p:nvSpPr>
            <p:spPr bwMode="auto">
              <a:xfrm>
                <a:off x="2613" y="697"/>
                <a:ext cx="16" cy="40"/>
              </a:xfrm>
              <a:custGeom>
                <a:avLst/>
                <a:gdLst/>
                <a:ahLst/>
                <a:cxnLst>
                  <a:cxn ang="0">
                    <a:pos x="16" y="30"/>
                  </a:cxn>
                  <a:cxn ang="0">
                    <a:pos x="16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6" y="30"/>
                  </a:cxn>
                  <a:cxn ang="0">
                    <a:pos x="16" y="30"/>
                  </a:cxn>
                </a:cxnLst>
                <a:rect l="0" t="0" r="r" b="b"/>
                <a:pathLst>
                  <a:path w="16" h="40">
                    <a:moveTo>
                      <a:pt x="16" y="30"/>
                    </a:moveTo>
                    <a:lnTo>
                      <a:pt x="16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5" name="Freeform 367"/>
              <p:cNvSpPr>
                <a:spLocks/>
              </p:cNvSpPr>
              <p:nvPr/>
            </p:nvSpPr>
            <p:spPr bwMode="auto">
              <a:xfrm>
                <a:off x="2607" y="711"/>
                <a:ext cx="14" cy="42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14" y="32"/>
                  </a:cxn>
                  <a:cxn ang="0">
                    <a:pos x="14" y="28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4" y="3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4" y="32"/>
                  </a:cxn>
                  <a:cxn ang="0">
                    <a:pos x="14" y="32"/>
                  </a:cxn>
                </a:cxnLst>
                <a:rect l="0" t="0" r="r" b="b"/>
                <a:pathLst>
                  <a:path w="14" h="42">
                    <a:moveTo>
                      <a:pt x="14" y="32"/>
                    </a:moveTo>
                    <a:lnTo>
                      <a:pt x="14" y="32"/>
                    </a:lnTo>
                    <a:lnTo>
                      <a:pt x="14" y="2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6" name="Freeform 368"/>
              <p:cNvSpPr>
                <a:spLocks/>
              </p:cNvSpPr>
              <p:nvPr/>
            </p:nvSpPr>
            <p:spPr bwMode="auto">
              <a:xfrm>
                <a:off x="2645" y="67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7" name="Freeform 369"/>
              <p:cNvSpPr>
                <a:spLocks/>
              </p:cNvSpPr>
              <p:nvPr/>
            </p:nvSpPr>
            <p:spPr bwMode="auto">
              <a:xfrm>
                <a:off x="2637" y="701"/>
                <a:ext cx="26" cy="2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2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8" name="Freeform 370"/>
              <p:cNvSpPr>
                <a:spLocks/>
              </p:cNvSpPr>
              <p:nvPr/>
            </p:nvSpPr>
            <p:spPr bwMode="auto">
              <a:xfrm>
                <a:off x="2629" y="717"/>
                <a:ext cx="32" cy="2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24">
                    <a:moveTo>
                      <a:pt x="32" y="0"/>
                    </a:moveTo>
                    <a:lnTo>
                      <a:pt x="32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79" name="Freeform 371"/>
              <p:cNvSpPr>
                <a:spLocks/>
              </p:cNvSpPr>
              <p:nvPr/>
            </p:nvSpPr>
            <p:spPr bwMode="auto">
              <a:xfrm>
                <a:off x="2623" y="733"/>
                <a:ext cx="34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2" y="22"/>
                  </a:cxn>
                  <a:cxn ang="0">
                    <a:pos x="22" y="16"/>
                  </a:cxn>
                  <a:cxn ang="0">
                    <a:pos x="30" y="8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2">
                    <a:moveTo>
                      <a:pt x="34" y="0"/>
                    </a:moveTo>
                    <a:lnTo>
                      <a:pt x="34" y="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2" y="22"/>
                    </a:lnTo>
                    <a:lnTo>
                      <a:pt x="22" y="16"/>
                    </a:lnTo>
                    <a:lnTo>
                      <a:pt x="30" y="8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0" name="Freeform 372"/>
              <p:cNvSpPr>
                <a:spLocks/>
              </p:cNvSpPr>
              <p:nvPr/>
            </p:nvSpPr>
            <p:spPr bwMode="auto">
              <a:xfrm>
                <a:off x="2729" y="737"/>
                <a:ext cx="26" cy="12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26" y="12"/>
                  </a:cxn>
                  <a:cxn ang="0">
                    <a:pos x="22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6" y="12"/>
                  </a:cxn>
                  <a:cxn ang="0">
                    <a:pos x="26" y="12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26" y="12"/>
                    </a:lnTo>
                    <a:lnTo>
                      <a:pt x="22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1" name="Freeform 373"/>
              <p:cNvSpPr>
                <a:spLocks/>
              </p:cNvSpPr>
              <p:nvPr/>
            </p:nvSpPr>
            <p:spPr bwMode="auto">
              <a:xfrm>
                <a:off x="2711" y="729"/>
                <a:ext cx="26" cy="20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6" y="6"/>
                  </a:cxn>
                  <a:cxn ang="0">
                    <a:pos x="26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26" h="20">
                    <a:moveTo>
                      <a:pt x="4" y="16"/>
                    </a:move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2" name="Freeform 374"/>
              <p:cNvSpPr>
                <a:spLocks/>
              </p:cNvSpPr>
              <p:nvPr/>
            </p:nvSpPr>
            <p:spPr bwMode="auto">
              <a:xfrm>
                <a:off x="2693" y="725"/>
                <a:ext cx="30" cy="24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0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30" h="24">
                    <a:moveTo>
                      <a:pt x="12" y="10"/>
                    </a:moveTo>
                    <a:lnTo>
                      <a:pt x="12" y="1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3" name="Freeform 375"/>
              <p:cNvSpPr>
                <a:spLocks/>
              </p:cNvSpPr>
              <p:nvPr/>
            </p:nvSpPr>
            <p:spPr bwMode="auto">
              <a:xfrm>
                <a:off x="2677" y="725"/>
                <a:ext cx="30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6" y="14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0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4" name="Freeform 376"/>
              <p:cNvSpPr>
                <a:spLocks/>
              </p:cNvSpPr>
              <p:nvPr/>
            </p:nvSpPr>
            <p:spPr bwMode="auto">
              <a:xfrm>
                <a:off x="2729" y="751"/>
                <a:ext cx="26" cy="1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26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5" name="Freeform 377"/>
              <p:cNvSpPr>
                <a:spLocks/>
              </p:cNvSpPr>
              <p:nvPr/>
            </p:nvSpPr>
            <p:spPr bwMode="auto">
              <a:xfrm>
                <a:off x="2711" y="753"/>
                <a:ext cx="28" cy="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18">
                    <a:moveTo>
                      <a:pt x="14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6" name="Freeform 378"/>
              <p:cNvSpPr>
                <a:spLocks/>
              </p:cNvSpPr>
              <p:nvPr/>
            </p:nvSpPr>
            <p:spPr bwMode="auto">
              <a:xfrm>
                <a:off x="2693" y="755"/>
                <a:ext cx="34" cy="2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6" y="22"/>
                  </a:cxn>
                  <a:cxn ang="0">
                    <a:pos x="28" y="20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4" h="2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6" y="22"/>
                    </a:lnTo>
                    <a:lnTo>
                      <a:pt x="28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7" name="Freeform 379"/>
              <p:cNvSpPr>
                <a:spLocks/>
              </p:cNvSpPr>
              <p:nvPr/>
            </p:nvSpPr>
            <p:spPr bwMode="auto">
              <a:xfrm>
                <a:off x="2679" y="755"/>
                <a:ext cx="34" cy="2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6" y="10"/>
                  </a:cxn>
                  <a:cxn ang="0">
                    <a:pos x="14" y="18"/>
                  </a:cxn>
                  <a:cxn ang="0">
                    <a:pos x="24" y="22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34" h="22">
                    <a:moveTo>
                      <a:pt x="10" y="0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10"/>
                    </a:lnTo>
                    <a:lnTo>
                      <a:pt x="14" y="18"/>
                    </a:lnTo>
                    <a:lnTo>
                      <a:pt x="2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8" name="Freeform 380"/>
              <p:cNvSpPr>
                <a:spLocks/>
              </p:cNvSpPr>
              <p:nvPr/>
            </p:nvSpPr>
            <p:spPr bwMode="auto">
              <a:xfrm>
                <a:off x="2571" y="495"/>
                <a:ext cx="14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4" h="20">
                    <a:moveTo>
                      <a:pt x="0" y="8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89" name="Freeform 381"/>
              <p:cNvSpPr>
                <a:spLocks/>
              </p:cNvSpPr>
              <p:nvPr/>
            </p:nvSpPr>
            <p:spPr bwMode="auto">
              <a:xfrm>
                <a:off x="2563" y="505"/>
                <a:ext cx="1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22">
                    <a:moveTo>
                      <a:pt x="0" y="4"/>
                    </a:move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0" name="Freeform 382"/>
              <p:cNvSpPr>
                <a:spLocks/>
              </p:cNvSpPr>
              <p:nvPr/>
            </p:nvSpPr>
            <p:spPr bwMode="auto">
              <a:xfrm>
                <a:off x="2557" y="511"/>
                <a:ext cx="10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" h="28">
                    <a:moveTo>
                      <a:pt x="0" y="8"/>
                    </a:move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1" name="Freeform 383"/>
              <p:cNvSpPr>
                <a:spLocks/>
              </p:cNvSpPr>
              <p:nvPr/>
            </p:nvSpPr>
            <p:spPr bwMode="auto">
              <a:xfrm>
                <a:off x="2551" y="521"/>
                <a:ext cx="12" cy="30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4" y="22"/>
                  </a:cxn>
                  <a:cxn ang="0">
                    <a:pos x="8" y="30"/>
                  </a:cxn>
                  <a:cxn ang="0">
                    <a:pos x="8" y="30"/>
                  </a:cxn>
                </a:cxnLst>
                <a:rect l="0" t="0" r="r" b="b"/>
                <a:pathLst>
                  <a:path w="12" h="30">
                    <a:moveTo>
                      <a:pt x="8" y="30"/>
                    </a:moveTo>
                    <a:lnTo>
                      <a:pt x="8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2" name="Freeform 384"/>
              <p:cNvSpPr>
                <a:spLocks/>
              </p:cNvSpPr>
              <p:nvPr/>
            </p:nvSpPr>
            <p:spPr bwMode="auto">
              <a:xfrm>
                <a:off x="2579" y="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3" name="Freeform 385"/>
              <p:cNvSpPr>
                <a:spLocks/>
              </p:cNvSpPr>
              <p:nvPr/>
            </p:nvSpPr>
            <p:spPr bwMode="auto">
              <a:xfrm>
                <a:off x="2573" y="513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4" name="Freeform 386"/>
              <p:cNvSpPr>
                <a:spLocks/>
              </p:cNvSpPr>
              <p:nvPr/>
            </p:nvSpPr>
            <p:spPr bwMode="auto">
              <a:xfrm>
                <a:off x="2567" y="525"/>
                <a:ext cx="24" cy="16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24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4" h="16">
                    <a:moveTo>
                      <a:pt x="22" y="8"/>
                    </a:moveTo>
                    <a:lnTo>
                      <a:pt x="22" y="8"/>
                    </a:lnTo>
                    <a:lnTo>
                      <a:pt x="24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5" name="Freeform 387"/>
              <p:cNvSpPr>
                <a:spLocks/>
              </p:cNvSpPr>
              <p:nvPr/>
            </p:nvSpPr>
            <p:spPr bwMode="auto">
              <a:xfrm>
                <a:off x="2563" y="535"/>
                <a:ext cx="24" cy="1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6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</a:cxnLst>
                <a:rect l="0" t="0" r="r" b="b"/>
                <a:pathLst>
                  <a:path w="24" h="18">
                    <a:moveTo>
                      <a:pt x="4" y="10"/>
                    </a:move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6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6" name="Freeform 388"/>
              <p:cNvSpPr>
                <a:spLocks/>
              </p:cNvSpPr>
              <p:nvPr/>
            </p:nvSpPr>
            <p:spPr bwMode="auto">
              <a:xfrm>
                <a:off x="2655" y="625"/>
                <a:ext cx="18" cy="12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18" h="12">
                    <a:moveTo>
                      <a:pt x="18" y="12"/>
                    </a:moveTo>
                    <a:lnTo>
                      <a:pt x="18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7" name="Freeform 389"/>
              <p:cNvSpPr>
                <a:spLocks/>
              </p:cNvSpPr>
              <p:nvPr/>
            </p:nvSpPr>
            <p:spPr bwMode="auto">
              <a:xfrm>
                <a:off x="2641" y="617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8" name="Freeform 390"/>
              <p:cNvSpPr>
                <a:spLocks/>
              </p:cNvSpPr>
              <p:nvPr/>
            </p:nvSpPr>
            <p:spPr bwMode="auto">
              <a:xfrm>
                <a:off x="2629" y="611"/>
                <a:ext cx="26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6" h="12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99" name="Freeform 391"/>
              <p:cNvSpPr>
                <a:spLocks/>
              </p:cNvSpPr>
              <p:nvPr/>
            </p:nvSpPr>
            <p:spPr bwMode="auto">
              <a:xfrm>
                <a:off x="2617" y="607"/>
                <a:ext cx="2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8" h="12">
                    <a:moveTo>
                      <a:pt x="0" y="8"/>
                    </a:move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2653" y="633"/>
                <a:ext cx="20" cy="10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0" y="6"/>
                  </a:cxn>
                  <a:cxn ang="0">
                    <a:pos x="20" y="6"/>
                  </a:cxn>
                </a:cxnLst>
                <a:rect l="0" t="0" r="r" b="b"/>
                <a:pathLst>
                  <a:path w="20" h="10">
                    <a:moveTo>
                      <a:pt x="20" y="6"/>
                    </a:moveTo>
                    <a:lnTo>
                      <a:pt x="2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0" y="6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2639" y="627"/>
                <a:ext cx="18" cy="1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18" h="18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2627" y="623"/>
                <a:ext cx="18" cy="22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2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8" h="22">
                    <a:moveTo>
                      <a:pt x="8" y="4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2615" y="621"/>
                <a:ext cx="18" cy="22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6" y="14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18" h="22">
                    <a:moveTo>
                      <a:pt x="8" y="2"/>
                    </a:move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6" y="14"/>
                    </a:lnTo>
                    <a:lnTo>
                      <a:pt x="12" y="18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2693" y="655"/>
                <a:ext cx="12" cy="2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</a:cxnLst>
                <a:rect l="0" t="0" r="r" b="b"/>
                <a:pathLst>
                  <a:path w="12" h="20">
                    <a:moveTo>
                      <a:pt x="4" y="20"/>
                    </a:move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2685" y="665"/>
                <a:ext cx="10" cy="24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0" h="24">
                    <a:moveTo>
                      <a:pt x="6" y="20"/>
                    </a:moveTo>
                    <a:lnTo>
                      <a:pt x="6" y="2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2679" y="673"/>
                <a:ext cx="12" cy="28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12" h="28">
                    <a:moveTo>
                      <a:pt x="2" y="14"/>
                    </a:moveTo>
                    <a:lnTo>
                      <a:pt x="2" y="1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2675" y="683"/>
                <a:ext cx="10" cy="28"/>
              </a:xfrm>
              <a:custGeom>
                <a:avLst/>
                <a:gdLst/>
                <a:ahLst/>
                <a:cxnLst>
                  <a:cxn ang="0">
                    <a:pos x="8" y="28"/>
                  </a:cxn>
                  <a:cxn ang="0">
                    <a:pos x="8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28"/>
                  </a:cxn>
                  <a:cxn ang="0">
                    <a:pos x="8" y="28"/>
                  </a:cxn>
                </a:cxnLst>
                <a:rect l="0" t="0" r="r" b="b"/>
                <a:pathLst>
                  <a:path w="10" h="28">
                    <a:moveTo>
                      <a:pt x="8" y="28"/>
                    </a:moveTo>
                    <a:lnTo>
                      <a:pt x="8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2699" y="657"/>
                <a:ext cx="12" cy="1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12" h="18">
                    <a:moveTo>
                      <a:pt x="10" y="14"/>
                    </a:move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2695" y="673"/>
                <a:ext cx="18" cy="16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18" h="16">
                    <a:moveTo>
                      <a:pt x="2" y="10"/>
                    </a:move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2691" y="683"/>
                <a:ext cx="22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6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6" y="8"/>
                  </a:cxn>
                  <a:cxn ang="0">
                    <a:pos x="6" y="8"/>
                  </a:cxn>
                </a:cxnLst>
                <a:rect l="0" t="0" r="r" b="b"/>
                <a:pathLst>
                  <a:path w="22" h="20">
                    <a:moveTo>
                      <a:pt x="6" y="8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2687" y="695"/>
                <a:ext cx="24" cy="1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8"/>
                  </a:cxn>
                  <a:cxn ang="0">
                    <a:pos x="16" y="14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24" h="18">
                    <a:moveTo>
                      <a:pt x="8" y="8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8"/>
                    </a:lnTo>
                    <a:lnTo>
                      <a:pt x="16" y="14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2437" y="481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2425" y="491"/>
                <a:ext cx="14" cy="3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30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2417" y="501"/>
                <a:ext cx="14" cy="3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4" y="24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4" h="36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70" name="Freeform 408"/>
            <p:cNvSpPr>
              <a:spLocks/>
            </p:cNvSpPr>
            <p:nvPr/>
          </p:nvSpPr>
          <p:spPr bwMode="auto">
            <a:xfrm>
              <a:off x="3827463" y="814388"/>
              <a:ext cx="19050" cy="60325"/>
            </a:xfrm>
            <a:custGeom>
              <a:avLst/>
              <a:gdLst/>
              <a:ahLst/>
              <a:cxnLst>
                <a:cxn ang="0">
                  <a:pos x="12" y="28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20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8" y="38"/>
                </a:cxn>
                <a:cxn ang="0">
                  <a:pos x="12" y="28"/>
                </a:cxn>
                <a:cxn ang="0">
                  <a:pos x="12" y="28"/>
                </a:cxn>
              </a:cxnLst>
              <a:rect l="0" t="0" r="r" b="b"/>
              <a:pathLst>
                <a:path w="12" h="38">
                  <a:moveTo>
                    <a:pt x="12" y="28"/>
                  </a:moveTo>
                  <a:lnTo>
                    <a:pt x="12" y="28"/>
                  </a:lnTo>
                  <a:lnTo>
                    <a:pt x="12" y="2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2" y="28"/>
                  </a:lnTo>
                  <a:lnTo>
                    <a:pt x="1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1" name="Freeform 409"/>
            <p:cNvSpPr>
              <a:spLocks/>
            </p:cNvSpPr>
            <p:nvPr/>
          </p:nvSpPr>
          <p:spPr bwMode="auto">
            <a:xfrm>
              <a:off x="3881438" y="763588"/>
              <a:ext cx="222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" h="26">
                  <a:moveTo>
                    <a:pt x="0" y="26"/>
                  </a:moveTo>
                  <a:lnTo>
                    <a:pt x="0" y="2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2" name="Freeform 410"/>
            <p:cNvSpPr>
              <a:spLocks/>
            </p:cNvSpPr>
            <p:nvPr/>
          </p:nvSpPr>
          <p:spPr bwMode="auto">
            <a:xfrm>
              <a:off x="3871913" y="798513"/>
              <a:ext cx="34925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22" h="20">
                  <a:moveTo>
                    <a:pt x="4" y="8"/>
                  </a:moveTo>
                  <a:lnTo>
                    <a:pt x="4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3" name="Freeform 411"/>
            <p:cNvSpPr>
              <a:spLocks/>
            </p:cNvSpPr>
            <p:nvPr/>
          </p:nvSpPr>
          <p:spPr bwMode="auto">
            <a:xfrm>
              <a:off x="3859213" y="823913"/>
              <a:ext cx="4762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4" name="Freeform 412"/>
            <p:cNvSpPr>
              <a:spLocks/>
            </p:cNvSpPr>
            <p:nvPr/>
          </p:nvSpPr>
          <p:spPr bwMode="auto">
            <a:xfrm>
              <a:off x="3849688" y="846138"/>
              <a:ext cx="50800" cy="349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0" y="20"/>
                </a:cxn>
                <a:cxn ang="0">
                  <a:pos x="20" y="16"/>
                </a:cxn>
                <a:cxn ang="0">
                  <a:pos x="26" y="8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2" h="22">
                  <a:moveTo>
                    <a:pt x="32" y="0"/>
                  </a:moveTo>
                  <a:lnTo>
                    <a:pt x="32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6" y="8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5" name="Freeform 413"/>
            <p:cNvSpPr>
              <a:spLocks/>
            </p:cNvSpPr>
            <p:nvPr/>
          </p:nvSpPr>
          <p:spPr bwMode="auto">
            <a:xfrm>
              <a:off x="4094163" y="998538"/>
              <a:ext cx="381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24" h="18">
                  <a:moveTo>
                    <a:pt x="20" y="6"/>
                  </a:move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6" name="Freeform 414"/>
            <p:cNvSpPr>
              <a:spLocks/>
            </p:cNvSpPr>
            <p:nvPr/>
          </p:nvSpPr>
          <p:spPr bwMode="auto">
            <a:xfrm>
              <a:off x="4065588" y="979488"/>
              <a:ext cx="50800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30" y="4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2" h="12">
                  <a:moveTo>
                    <a:pt x="26" y="0"/>
                  </a:move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7" name="Freeform 415"/>
            <p:cNvSpPr>
              <a:spLocks/>
            </p:cNvSpPr>
            <p:nvPr/>
          </p:nvSpPr>
          <p:spPr bwMode="auto">
            <a:xfrm>
              <a:off x="4040188" y="960438"/>
              <a:ext cx="63500" cy="22225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40" h="14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8" name="Freeform 416"/>
            <p:cNvSpPr>
              <a:spLocks/>
            </p:cNvSpPr>
            <p:nvPr/>
          </p:nvSpPr>
          <p:spPr bwMode="auto">
            <a:xfrm>
              <a:off x="4021138" y="947738"/>
              <a:ext cx="63500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0" h="12">
                  <a:moveTo>
                    <a:pt x="0" y="6"/>
                  </a:moveTo>
                  <a:lnTo>
                    <a:pt x="0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9" name="Freeform 417"/>
            <p:cNvSpPr>
              <a:spLocks/>
            </p:cNvSpPr>
            <p:nvPr/>
          </p:nvSpPr>
          <p:spPr bwMode="auto">
            <a:xfrm>
              <a:off x="4090988" y="1011238"/>
              <a:ext cx="38100" cy="254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16">
                  <a:moveTo>
                    <a:pt x="24" y="12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0" name="Freeform 418"/>
            <p:cNvSpPr>
              <a:spLocks/>
            </p:cNvSpPr>
            <p:nvPr/>
          </p:nvSpPr>
          <p:spPr bwMode="auto">
            <a:xfrm>
              <a:off x="4062413" y="995363"/>
              <a:ext cx="31750" cy="412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20" h="26">
                  <a:moveTo>
                    <a:pt x="8" y="4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1" name="Freeform 419"/>
            <p:cNvSpPr>
              <a:spLocks/>
            </p:cNvSpPr>
            <p:nvPr/>
          </p:nvSpPr>
          <p:spPr bwMode="auto">
            <a:xfrm>
              <a:off x="4037013" y="979488"/>
              <a:ext cx="31750" cy="53975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4" y="34"/>
                </a:cxn>
                <a:cxn ang="0">
                  <a:pos x="20" y="34"/>
                </a:cxn>
                <a:cxn ang="0">
                  <a:pos x="20" y="34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20" h="34">
                  <a:moveTo>
                    <a:pt x="6" y="20"/>
                  </a:moveTo>
                  <a:lnTo>
                    <a:pt x="6" y="2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2" name="Freeform 420"/>
            <p:cNvSpPr>
              <a:spLocks/>
            </p:cNvSpPr>
            <p:nvPr/>
          </p:nvSpPr>
          <p:spPr bwMode="auto">
            <a:xfrm>
              <a:off x="4014788" y="966788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4" y="22"/>
                </a:cxn>
                <a:cxn ang="0">
                  <a:pos x="10" y="30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30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3" name="Freeform 421"/>
            <p:cNvSpPr>
              <a:spLocks/>
            </p:cNvSpPr>
            <p:nvPr/>
          </p:nvSpPr>
          <p:spPr bwMode="auto">
            <a:xfrm>
              <a:off x="4157663" y="900113"/>
              <a:ext cx="381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0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4" name="Freeform 422"/>
            <p:cNvSpPr>
              <a:spLocks/>
            </p:cNvSpPr>
            <p:nvPr/>
          </p:nvSpPr>
          <p:spPr bwMode="auto">
            <a:xfrm>
              <a:off x="4132263" y="890588"/>
              <a:ext cx="38100" cy="254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5" name="Freeform 423"/>
            <p:cNvSpPr>
              <a:spLocks/>
            </p:cNvSpPr>
            <p:nvPr/>
          </p:nvSpPr>
          <p:spPr bwMode="auto">
            <a:xfrm>
              <a:off x="4103688" y="884238"/>
              <a:ext cx="476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30" h="20">
                  <a:moveTo>
                    <a:pt x="20" y="2"/>
                  </a:moveTo>
                  <a:lnTo>
                    <a:pt x="20" y="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6" name="Freeform 424"/>
            <p:cNvSpPr>
              <a:spLocks/>
            </p:cNvSpPr>
            <p:nvPr/>
          </p:nvSpPr>
          <p:spPr bwMode="auto">
            <a:xfrm>
              <a:off x="4084638" y="884238"/>
              <a:ext cx="44450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8" h="18">
                  <a:moveTo>
                    <a:pt x="0" y="1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7" name="Freeform 425"/>
            <p:cNvSpPr>
              <a:spLocks/>
            </p:cNvSpPr>
            <p:nvPr/>
          </p:nvSpPr>
          <p:spPr bwMode="auto">
            <a:xfrm>
              <a:off x="4157663" y="922338"/>
              <a:ext cx="38100" cy="1587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24" h="10">
                  <a:moveTo>
                    <a:pt x="10" y="10"/>
                  </a:moveTo>
                  <a:lnTo>
                    <a:pt x="10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8" name="Freeform 426"/>
            <p:cNvSpPr>
              <a:spLocks/>
            </p:cNvSpPr>
            <p:nvPr/>
          </p:nvSpPr>
          <p:spPr bwMode="auto">
            <a:xfrm>
              <a:off x="4132263" y="922338"/>
              <a:ext cx="3810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4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9" name="Freeform 427"/>
            <p:cNvSpPr>
              <a:spLocks/>
            </p:cNvSpPr>
            <p:nvPr/>
          </p:nvSpPr>
          <p:spPr bwMode="auto">
            <a:xfrm>
              <a:off x="4103688" y="922338"/>
              <a:ext cx="47625" cy="28575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2" y="18"/>
                </a:cxn>
                <a:cxn ang="0">
                  <a:pos x="24" y="18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18">
                  <a:moveTo>
                    <a:pt x="30" y="16"/>
                  </a:moveTo>
                  <a:lnTo>
                    <a:pt x="30" y="1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0" name="Freeform 428"/>
            <p:cNvSpPr>
              <a:spLocks/>
            </p:cNvSpPr>
            <p:nvPr/>
          </p:nvSpPr>
          <p:spPr bwMode="auto">
            <a:xfrm>
              <a:off x="4084638" y="922338"/>
              <a:ext cx="44450" cy="317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8" y="20"/>
                </a:cxn>
                <a:cxn ang="0">
                  <a:pos x="28" y="20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8" h="20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20" y="18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1" name="Freeform 429"/>
            <p:cNvSpPr>
              <a:spLocks/>
            </p:cNvSpPr>
            <p:nvPr/>
          </p:nvSpPr>
          <p:spPr bwMode="auto">
            <a:xfrm>
              <a:off x="3992563" y="1081088"/>
              <a:ext cx="44450" cy="25400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16"/>
                </a:cxn>
                <a:cxn ang="0">
                  <a:pos x="24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lnTo>
                    <a:pt x="28" y="16"/>
                  </a:lnTo>
                  <a:lnTo>
                    <a:pt x="24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2" name="Freeform 430"/>
            <p:cNvSpPr>
              <a:spLocks/>
            </p:cNvSpPr>
            <p:nvPr/>
          </p:nvSpPr>
          <p:spPr bwMode="auto">
            <a:xfrm>
              <a:off x="3963988" y="1068388"/>
              <a:ext cx="47625" cy="254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6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3" name="Freeform 431"/>
            <p:cNvSpPr>
              <a:spLocks/>
            </p:cNvSpPr>
            <p:nvPr/>
          </p:nvSpPr>
          <p:spPr bwMode="auto">
            <a:xfrm>
              <a:off x="3935413" y="1055688"/>
              <a:ext cx="57150" cy="317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6" h="20">
                  <a:moveTo>
                    <a:pt x="26" y="0"/>
                  </a:moveTo>
                  <a:lnTo>
                    <a:pt x="26" y="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4" name="Freeform 432"/>
            <p:cNvSpPr>
              <a:spLocks/>
            </p:cNvSpPr>
            <p:nvPr/>
          </p:nvSpPr>
          <p:spPr bwMode="auto">
            <a:xfrm>
              <a:off x="3910013" y="1052513"/>
              <a:ext cx="60325" cy="285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8" h="18">
                  <a:moveTo>
                    <a:pt x="0" y="14"/>
                  </a:move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5" name="Freeform 433"/>
            <p:cNvSpPr>
              <a:spLocks/>
            </p:cNvSpPr>
            <p:nvPr/>
          </p:nvSpPr>
          <p:spPr bwMode="auto">
            <a:xfrm>
              <a:off x="3992563" y="1103313"/>
              <a:ext cx="444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8" h="14">
                  <a:moveTo>
                    <a:pt x="10" y="14"/>
                  </a:moveTo>
                  <a:lnTo>
                    <a:pt x="10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6" name="Freeform 434"/>
            <p:cNvSpPr>
              <a:spLocks/>
            </p:cNvSpPr>
            <p:nvPr/>
          </p:nvSpPr>
          <p:spPr bwMode="auto">
            <a:xfrm>
              <a:off x="3960813" y="1096963"/>
              <a:ext cx="41275" cy="34925"/>
            </a:xfrm>
            <a:custGeom>
              <a:avLst/>
              <a:gdLst/>
              <a:ahLst/>
              <a:cxnLst>
                <a:cxn ang="0">
                  <a:pos x="26" y="18"/>
                </a:cxn>
                <a:cxn ang="0">
                  <a:pos x="26" y="1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6" y="18"/>
                </a:cxn>
                <a:cxn ang="0">
                  <a:pos x="26" y="18"/>
                </a:cxn>
              </a:cxnLst>
              <a:rect l="0" t="0" r="r" b="b"/>
              <a:pathLst>
                <a:path w="26" h="22">
                  <a:moveTo>
                    <a:pt x="26" y="18"/>
                  </a:moveTo>
                  <a:lnTo>
                    <a:pt x="26" y="1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6" y="18"/>
                  </a:lnTo>
                  <a:lnTo>
                    <a:pt x="2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7" name="Freeform 435"/>
            <p:cNvSpPr>
              <a:spLocks/>
            </p:cNvSpPr>
            <p:nvPr/>
          </p:nvSpPr>
          <p:spPr bwMode="auto">
            <a:xfrm>
              <a:off x="3932238" y="1090613"/>
              <a:ext cx="47625" cy="4445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4" y="28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30" h="28">
                  <a:moveTo>
                    <a:pt x="16" y="8"/>
                  </a:move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0" y="28"/>
                  </a:lnTo>
                  <a:lnTo>
                    <a:pt x="24" y="28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8" name="Freeform 436"/>
            <p:cNvSpPr>
              <a:spLocks/>
            </p:cNvSpPr>
            <p:nvPr/>
          </p:nvSpPr>
          <p:spPr bwMode="auto">
            <a:xfrm>
              <a:off x="3906838" y="1087438"/>
              <a:ext cx="47625" cy="44450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0" y="2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0" y="18"/>
                </a:cxn>
                <a:cxn ang="0">
                  <a:pos x="20" y="24"/>
                </a:cxn>
                <a:cxn ang="0">
                  <a:pos x="30" y="28"/>
                </a:cxn>
                <a:cxn ang="0">
                  <a:pos x="30" y="28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18"/>
                  </a:lnTo>
                  <a:lnTo>
                    <a:pt x="20" y="24"/>
                  </a:lnTo>
                  <a:lnTo>
                    <a:pt x="30" y="28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9" name="Freeform 437"/>
            <p:cNvSpPr>
              <a:spLocks/>
            </p:cNvSpPr>
            <p:nvPr/>
          </p:nvSpPr>
          <p:spPr bwMode="auto">
            <a:xfrm>
              <a:off x="4259263" y="1290638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0" name="Freeform 438"/>
            <p:cNvSpPr>
              <a:spLocks/>
            </p:cNvSpPr>
            <p:nvPr/>
          </p:nvSpPr>
          <p:spPr bwMode="auto">
            <a:xfrm>
              <a:off x="4233863" y="1271588"/>
              <a:ext cx="47625" cy="222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0" h="14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1" name="Freeform 439"/>
            <p:cNvSpPr>
              <a:spLocks/>
            </p:cNvSpPr>
            <p:nvPr/>
          </p:nvSpPr>
          <p:spPr bwMode="auto">
            <a:xfrm>
              <a:off x="4208463" y="1252538"/>
              <a:ext cx="60325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8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2" name="Freeform 440"/>
            <p:cNvSpPr>
              <a:spLocks/>
            </p:cNvSpPr>
            <p:nvPr/>
          </p:nvSpPr>
          <p:spPr bwMode="auto">
            <a:xfrm>
              <a:off x="4186238" y="12398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3" name="Freeform 441"/>
            <p:cNvSpPr>
              <a:spLocks/>
            </p:cNvSpPr>
            <p:nvPr/>
          </p:nvSpPr>
          <p:spPr bwMode="auto">
            <a:xfrm>
              <a:off x="4256088" y="1303338"/>
              <a:ext cx="41275" cy="2540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8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6">
                  <a:moveTo>
                    <a:pt x="6" y="16"/>
                  </a:moveTo>
                  <a:lnTo>
                    <a:pt x="6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8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4" name="Freeform 442"/>
            <p:cNvSpPr>
              <a:spLocks/>
            </p:cNvSpPr>
            <p:nvPr/>
          </p:nvSpPr>
          <p:spPr bwMode="auto">
            <a:xfrm>
              <a:off x="4227513" y="1287463"/>
              <a:ext cx="3175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0" h="26">
                  <a:moveTo>
                    <a:pt x="2" y="6"/>
                  </a:moveTo>
                  <a:lnTo>
                    <a:pt x="2" y="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5" name="Freeform 443"/>
            <p:cNvSpPr>
              <a:spLocks/>
            </p:cNvSpPr>
            <p:nvPr/>
          </p:nvSpPr>
          <p:spPr bwMode="auto">
            <a:xfrm>
              <a:off x="4202113" y="1274763"/>
              <a:ext cx="31750" cy="50800"/>
            </a:xfrm>
            <a:custGeom>
              <a:avLst/>
              <a:gdLst/>
              <a:ahLst/>
              <a:cxnLst>
                <a:cxn ang="0">
                  <a:pos x="8" y="28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8"/>
                </a:cxn>
                <a:cxn ang="0">
                  <a:pos x="8" y="28"/>
                </a:cxn>
              </a:cxnLst>
              <a:rect l="0" t="0" r="r" b="b"/>
              <a:pathLst>
                <a:path w="20" h="32">
                  <a:moveTo>
                    <a:pt x="8" y="28"/>
                  </a:moveTo>
                  <a:lnTo>
                    <a:pt x="8" y="28"/>
                  </a:lnTo>
                  <a:lnTo>
                    <a:pt x="10" y="30"/>
                  </a:lnTo>
                  <a:lnTo>
                    <a:pt x="1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8"/>
                  </a:lnTo>
                  <a:lnTo>
                    <a:pt x="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6" name="Freeform 444"/>
            <p:cNvSpPr>
              <a:spLocks/>
            </p:cNvSpPr>
            <p:nvPr/>
          </p:nvSpPr>
          <p:spPr bwMode="auto">
            <a:xfrm>
              <a:off x="4179888" y="1262063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10" y="28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2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7" name="Freeform 445"/>
            <p:cNvSpPr>
              <a:spLocks/>
            </p:cNvSpPr>
            <p:nvPr/>
          </p:nvSpPr>
          <p:spPr bwMode="auto">
            <a:xfrm>
              <a:off x="4110038" y="1931988"/>
              <a:ext cx="76200" cy="5397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6" y="34"/>
                </a:cxn>
                <a:cxn ang="0">
                  <a:pos x="6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34" y="34"/>
                </a:cxn>
                <a:cxn ang="0">
                  <a:pos x="48" y="34"/>
                </a:cxn>
                <a:cxn ang="0">
                  <a:pos x="48" y="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48" h="34">
                  <a:moveTo>
                    <a:pt x="6" y="30"/>
                  </a:moveTo>
                  <a:lnTo>
                    <a:pt x="6" y="30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8" name="Freeform 446"/>
            <p:cNvSpPr>
              <a:spLocks/>
            </p:cNvSpPr>
            <p:nvPr/>
          </p:nvSpPr>
          <p:spPr bwMode="auto">
            <a:xfrm>
              <a:off x="4056063" y="1893888"/>
              <a:ext cx="50800" cy="8890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56"/>
                </a:cxn>
                <a:cxn ang="0">
                  <a:pos x="20" y="56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32" h="56">
                  <a:moveTo>
                    <a:pt x="14" y="1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56"/>
                  </a:lnTo>
                  <a:lnTo>
                    <a:pt x="20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9" name="Freeform 447"/>
            <p:cNvSpPr>
              <a:spLocks/>
            </p:cNvSpPr>
            <p:nvPr/>
          </p:nvSpPr>
          <p:spPr bwMode="auto">
            <a:xfrm>
              <a:off x="4005263" y="1858963"/>
              <a:ext cx="50800" cy="1174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20" y="70"/>
                </a:cxn>
                <a:cxn ang="0">
                  <a:pos x="32" y="74"/>
                </a:cxn>
                <a:cxn ang="0">
                  <a:pos x="32" y="7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32" h="74">
                  <a:moveTo>
                    <a:pt x="20" y="14"/>
                  </a:moveTo>
                  <a:lnTo>
                    <a:pt x="20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20" y="70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0" name="Freeform 448"/>
            <p:cNvSpPr>
              <a:spLocks/>
            </p:cNvSpPr>
            <p:nvPr/>
          </p:nvSpPr>
          <p:spPr bwMode="auto">
            <a:xfrm>
              <a:off x="3957638" y="1827213"/>
              <a:ext cx="53975" cy="123825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34"/>
                </a:cxn>
                <a:cxn ang="0">
                  <a:pos x="6" y="44"/>
                </a:cxn>
                <a:cxn ang="0">
                  <a:pos x="10" y="54"/>
                </a:cxn>
                <a:cxn ang="0">
                  <a:pos x="16" y="64"/>
                </a:cxn>
                <a:cxn ang="0">
                  <a:pos x="24" y="72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0"/>
                </a:cxn>
                <a:cxn ang="0">
                  <a:pos x="22" y="16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34" h="78">
                  <a:moveTo>
                    <a:pt x="22" y="14"/>
                  </a:moveTo>
                  <a:lnTo>
                    <a:pt x="2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34"/>
                  </a:lnTo>
                  <a:lnTo>
                    <a:pt x="6" y="44"/>
                  </a:lnTo>
                  <a:lnTo>
                    <a:pt x="10" y="54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0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1" name="Freeform 449"/>
            <p:cNvSpPr>
              <a:spLocks/>
            </p:cNvSpPr>
            <p:nvPr/>
          </p:nvSpPr>
          <p:spPr bwMode="auto">
            <a:xfrm>
              <a:off x="4116388" y="1912938"/>
              <a:ext cx="76200" cy="63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44" y="28"/>
                </a:cxn>
                <a:cxn ang="0">
                  <a:pos x="40" y="14"/>
                </a:cxn>
                <a:cxn ang="0">
                  <a:pos x="40" y="14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8" h="40">
                  <a:moveTo>
                    <a:pt x="36" y="0"/>
                  </a:moveTo>
                  <a:lnTo>
                    <a:pt x="36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4" y="2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2" name="Freeform 450"/>
            <p:cNvSpPr>
              <a:spLocks/>
            </p:cNvSpPr>
            <p:nvPr/>
          </p:nvSpPr>
          <p:spPr bwMode="auto">
            <a:xfrm>
              <a:off x="4065588" y="1868488"/>
              <a:ext cx="101600" cy="41275"/>
            </a:xfrm>
            <a:custGeom>
              <a:avLst/>
              <a:gdLst/>
              <a:ahLst/>
              <a:cxnLst>
                <a:cxn ang="0">
                  <a:pos x="26" y="26"/>
                </a:cxn>
                <a:cxn ang="0">
                  <a:pos x="26" y="26"/>
                </a:cxn>
                <a:cxn ang="0">
                  <a:pos x="64" y="22"/>
                </a:cxn>
                <a:cxn ang="0">
                  <a:pos x="64" y="22"/>
                </a:cxn>
                <a:cxn ang="0">
                  <a:pos x="60" y="10"/>
                </a:cxn>
                <a:cxn ang="0">
                  <a:pos x="58" y="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6" y="26"/>
                </a:cxn>
              </a:cxnLst>
              <a:rect l="0" t="0" r="r" b="b"/>
              <a:pathLst>
                <a:path w="64" h="26">
                  <a:moveTo>
                    <a:pt x="26" y="26"/>
                  </a:moveTo>
                  <a:lnTo>
                    <a:pt x="26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0" y="10"/>
                  </a:lnTo>
                  <a:lnTo>
                    <a:pt x="58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0" y="22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3" name="Freeform 451"/>
            <p:cNvSpPr>
              <a:spLocks/>
            </p:cNvSpPr>
            <p:nvPr/>
          </p:nvSpPr>
          <p:spPr bwMode="auto">
            <a:xfrm>
              <a:off x="4017963" y="1830388"/>
              <a:ext cx="127000" cy="3810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32" y="24"/>
                </a:cxn>
                <a:cxn ang="0">
                  <a:pos x="80" y="16"/>
                </a:cxn>
                <a:cxn ang="0">
                  <a:pos x="80" y="16"/>
                </a:cxn>
                <a:cxn ang="0">
                  <a:pos x="72" y="6"/>
                </a:cxn>
                <a:cxn ang="0">
                  <a:pos x="68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4" y="24"/>
                </a:cxn>
                <a:cxn ang="0">
                  <a:pos x="32" y="24"/>
                </a:cxn>
                <a:cxn ang="0">
                  <a:pos x="32" y="24"/>
                </a:cxn>
              </a:cxnLst>
              <a:rect l="0" t="0" r="r" b="b"/>
              <a:pathLst>
                <a:path w="80" h="24">
                  <a:moveTo>
                    <a:pt x="32" y="24"/>
                  </a:moveTo>
                  <a:lnTo>
                    <a:pt x="32" y="24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4" name="Freeform 452"/>
            <p:cNvSpPr>
              <a:spLocks/>
            </p:cNvSpPr>
            <p:nvPr/>
          </p:nvSpPr>
          <p:spPr bwMode="auto">
            <a:xfrm>
              <a:off x="3976688" y="1792288"/>
              <a:ext cx="133350" cy="412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20" y="26"/>
                </a:cxn>
                <a:cxn ang="0">
                  <a:pos x="26" y="24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84" y="16"/>
                </a:cxn>
                <a:cxn ang="0">
                  <a:pos x="84" y="16"/>
                </a:cxn>
                <a:cxn ang="0">
                  <a:pos x="74" y="10"/>
                </a:cxn>
                <a:cxn ang="0">
                  <a:pos x="64" y="6"/>
                </a:cxn>
                <a:cxn ang="0">
                  <a:pos x="54" y="2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84" h="26">
                  <a:moveTo>
                    <a:pt x="0" y="10"/>
                  </a:moveTo>
                  <a:lnTo>
                    <a:pt x="0" y="1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74" y="10"/>
                  </a:lnTo>
                  <a:lnTo>
                    <a:pt x="64" y="6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=""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>
          <a:xfrm>
            <a:off x="2143108" y="1714488"/>
            <a:ext cx="2520000" cy="25200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443438" y="1714488"/>
            <a:ext cx="2520000" cy="25200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4443438" y="3909396"/>
            <a:ext cx="2520000" cy="25200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143108" y="3909396"/>
            <a:ext cx="2520000" cy="25200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500298" y="2714620"/>
            <a:ext cx="1714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最佳实践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" name="文本框 69"/>
          <p:cNvSpPr txBox="1">
            <a:spLocks noChangeArrowheads="1"/>
          </p:cNvSpPr>
          <p:nvPr/>
        </p:nvSpPr>
        <p:spPr bwMode="auto">
          <a:xfrm>
            <a:off x="4643438" y="2714620"/>
            <a:ext cx="2357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优秀代码评选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0" name="文本框 97"/>
          <p:cNvSpPr txBox="1">
            <a:spLocks noChangeArrowheads="1"/>
          </p:cNvSpPr>
          <p:nvPr/>
        </p:nvSpPr>
        <p:spPr bwMode="auto">
          <a:xfrm>
            <a:off x="4805386" y="4857760"/>
            <a:ext cx="1981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软件工作坊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1" name="文本框 98"/>
          <p:cNvSpPr txBox="1">
            <a:spLocks noChangeArrowheads="1"/>
          </p:cNvSpPr>
          <p:nvPr/>
        </p:nvSpPr>
        <p:spPr bwMode="auto">
          <a:xfrm>
            <a:off x="2357422" y="4857760"/>
            <a:ext cx="2071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新技术讲堂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43042" y="-24"/>
            <a:ext cx="6112308" cy="1031948"/>
          </a:xfrm>
          <a:prstGeom prst="roundRect">
            <a:avLst>
              <a:gd name="adj" fmla="val 5000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ysClr val="window" lastClr="CCE8CF"/>
              </a:solidFill>
              <a:latin typeface="Arial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5984" y="142852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技术实践回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顾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5720" y="1785926"/>
            <a:ext cx="603451" cy="603451"/>
            <a:chOff x="357158" y="2295541"/>
            <a:chExt cx="603451" cy="603451"/>
          </a:xfrm>
        </p:grpSpPr>
        <p:sp>
          <p:nvSpPr>
            <p:cNvPr id="24" name="椭圆 23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25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142844" y="2428868"/>
            <a:ext cx="2357454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总结各团队中的优秀实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践。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一季度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篇，二季度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三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篇，四季度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其中，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3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篇入选有线技术大会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040383" y="1857364"/>
            <a:ext cx="603451" cy="603451"/>
            <a:chOff x="357158" y="2295541"/>
            <a:chExt cx="603451" cy="603451"/>
          </a:xfrm>
        </p:grpSpPr>
        <p:sp>
          <p:nvSpPr>
            <p:cNvPr id="35" name="椭圆 34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36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3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7072362" y="2500306"/>
            <a:ext cx="2214546" cy="8923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定位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于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Clean Code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上、下半年各一次，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下半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年的评选正在计划中。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25211" y="4286256"/>
            <a:ext cx="603451" cy="603451"/>
            <a:chOff x="357158" y="2295541"/>
            <a:chExt cx="603451" cy="603451"/>
          </a:xfrm>
        </p:grpSpPr>
        <p:sp>
          <p:nvSpPr>
            <p:cNvPr id="45" name="椭圆 44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46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4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142844" y="4857760"/>
            <a:ext cx="2286016" cy="6256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着眼于前沿新技术的引入，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包括：智能家居，人工智能 。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111821" y="4286256"/>
            <a:ext cx="603451" cy="603451"/>
            <a:chOff x="357158" y="2295541"/>
            <a:chExt cx="603451" cy="603451"/>
          </a:xfrm>
        </p:grpSpPr>
        <p:sp>
          <p:nvSpPr>
            <p:cNvPr id="55" name="椭圆 54"/>
            <p:cNvSpPr/>
            <p:nvPr/>
          </p:nvSpPr>
          <p:spPr>
            <a:xfrm>
              <a:off x="357158" y="2295541"/>
              <a:ext cx="603451" cy="603451"/>
            </a:xfrm>
            <a:prstGeom prst="ellipse">
              <a:avLst/>
            </a:prstGeom>
            <a:noFill/>
            <a:ln w="19050" cap="flat" cmpd="sng" algn="ctr">
              <a:solidFill>
                <a:srgbClr val="22272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grpSp>
          <p:nvGrpSpPr>
            <p:cNvPr id="56" name="组合 91"/>
            <p:cNvGrpSpPr/>
            <p:nvPr/>
          </p:nvGrpSpPr>
          <p:grpSpPr>
            <a:xfrm>
              <a:off x="506649" y="2410172"/>
              <a:ext cx="304468" cy="348292"/>
              <a:chOff x="10856093" y="315913"/>
              <a:chExt cx="419100" cy="479425"/>
            </a:xfrm>
            <a:solidFill>
              <a:srgbClr val="404040"/>
            </a:solidFill>
            <a:effectLst/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/>
                <a:endParaRPr lang="zh-CN" altLang="en-US" sz="320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7072362" y="4857760"/>
            <a:ext cx="2214546" cy="1159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定位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于软件基础能力的提升。</a:t>
            </a:r>
            <a:endParaRPr lang="en-US" altLang="zh-CN" sz="1333" dirty="0" smtClean="0">
              <a:solidFill>
                <a:srgbClr val="404040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404040"/>
                </a:solidFill>
                <a:latin typeface="微软雅黑"/>
                <a:ea typeface="微软雅黑" charset="0"/>
              </a:rPr>
              <a:t>包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括：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TDD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，工具开发，</a:t>
            </a:r>
            <a:r>
              <a:rPr lang="en-US" altLang="zh-CN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FP</a:t>
            </a:r>
            <a:r>
              <a:rPr lang="zh-CN" altLang="en-US" sz="1333" dirty="0" smtClean="0">
                <a:solidFill>
                  <a:srgbClr val="404040"/>
                </a:solidFill>
                <a:latin typeface="微软雅黑"/>
                <a:ea typeface="微软雅黑" charset="0"/>
              </a:rPr>
              <a:t>，重构。</a:t>
            </a:r>
            <a:endParaRPr lang="zh-CN" altLang="zh-CN" sz="1333" dirty="0">
              <a:solidFill>
                <a:srgbClr val="404040"/>
              </a:solidFill>
              <a:latin typeface="微软雅黑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85721" y="1873444"/>
            <a:ext cx="1928825" cy="841160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2806" y="3178695"/>
            <a:ext cx="1573200" cy="2679192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5" name="梯形 34"/>
          <p:cNvSpPr/>
          <p:nvPr/>
        </p:nvSpPr>
        <p:spPr>
          <a:xfrm rot="10800000">
            <a:off x="285720" y="2714594"/>
            <a:ext cx="1928826" cy="464093"/>
          </a:xfrm>
          <a:prstGeom prst="trapezoid">
            <a:avLst>
              <a:gd name="adj" fmla="val 39300"/>
            </a:avLst>
          </a:prstGeom>
          <a:solidFill>
            <a:srgbClr val="FFAA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85210" y="5016732"/>
            <a:ext cx="1929600" cy="841160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28860" y="1873444"/>
            <a:ext cx="1576800" cy="2679192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9" name="梯形 38"/>
          <p:cNvSpPr/>
          <p:nvPr/>
        </p:nvSpPr>
        <p:spPr>
          <a:xfrm rot="10800000" flipV="1">
            <a:off x="2282385" y="4552637"/>
            <a:ext cx="1936800" cy="464095"/>
          </a:xfrm>
          <a:prstGeom prst="trapezoid">
            <a:avLst>
              <a:gd name="adj" fmla="val 39300"/>
            </a:avLst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71735" y="2357430"/>
            <a:ext cx="1357323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源于实际开发工作的优秀实践，质量还有进一步提升的空间。</a:t>
            </a:r>
            <a:endParaRPr lang="zh-CN" altLang="zh-CN" sz="1600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04456" y="1873444"/>
            <a:ext cx="2139246" cy="841160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81542" y="3178695"/>
            <a:ext cx="1747846" cy="2679192"/>
          </a:xfrm>
          <a:prstGeom prst="rect">
            <a:avLst/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3" name="梯形 42"/>
          <p:cNvSpPr/>
          <p:nvPr/>
        </p:nvSpPr>
        <p:spPr>
          <a:xfrm rot="10800000">
            <a:off x="4500562" y="2714598"/>
            <a:ext cx="2143140" cy="464093"/>
          </a:xfrm>
          <a:prstGeom prst="trapezoid">
            <a:avLst>
              <a:gd name="adj" fmla="val 39300"/>
            </a:avLst>
          </a:prstGeom>
          <a:solidFill>
            <a:srgbClr val="FFAA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57753" y="3384912"/>
            <a:ext cx="1428760" cy="166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限于个人精力和能力，对实际开发相关的新技术跟踪力度不够</a:t>
            </a:r>
            <a:r>
              <a:rPr lang="zh-CN" altLang="zh-CN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。</a:t>
            </a:r>
            <a:endParaRPr lang="zh-CN" altLang="zh-CN" sz="1600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58016" y="5016732"/>
            <a:ext cx="2063461" cy="841160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72330" y="1873444"/>
            <a:ext cx="1666233" cy="2679192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7" name="梯形 46"/>
          <p:cNvSpPr/>
          <p:nvPr/>
        </p:nvSpPr>
        <p:spPr>
          <a:xfrm rot="10800000" flipV="1">
            <a:off x="6858016" y="4552637"/>
            <a:ext cx="2063456" cy="464095"/>
          </a:xfrm>
          <a:prstGeom prst="trapezoid">
            <a:avLst>
              <a:gd name="adj" fmla="val 39300"/>
            </a:avLst>
          </a:prstGeom>
          <a:solidFill>
            <a:srgbClr val="FFFFFF">
              <a:lumMod val="6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43768" y="1928802"/>
            <a:ext cx="1500198" cy="2621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 charset="0"/>
              </a:rPr>
              <a:t>与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项目研发工作的结合不紧密，针对性不强。</a:t>
            </a:r>
            <a:endParaRPr lang="en-US" altLang="zh-CN" sz="1600" dirty="0" smtClean="0">
              <a:solidFill>
                <a:srgbClr val="FFFFFF"/>
              </a:solidFill>
              <a:latin typeface="微软雅黑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/>
                <a:ea typeface="微软雅黑" charset="0"/>
              </a:rPr>
              <a:t>优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秀方法和实践没有在实际项目中得到有效应用。</a:t>
            </a:r>
            <a:endParaRPr lang="zh-CN" altLang="zh-CN" sz="1600" dirty="0">
              <a:solidFill>
                <a:srgbClr val="FFFFFF"/>
              </a:solidFill>
              <a:latin typeface="微软雅黑"/>
              <a:ea typeface="微软雅黑" charset="0"/>
            </a:endParaRPr>
          </a:p>
        </p:txBody>
      </p:sp>
      <p:sp>
        <p:nvSpPr>
          <p:cNvPr id="49" name="文本框 39"/>
          <p:cNvSpPr txBox="1"/>
          <p:nvPr/>
        </p:nvSpPr>
        <p:spPr>
          <a:xfrm>
            <a:off x="424692" y="2079660"/>
            <a:ext cx="155523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参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与度</a:t>
            </a:r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不高</a:t>
            </a:r>
          </a:p>
        </p:txBody>
      </p:sp>
      <p:sp>
        <p:nvSpPr>
          <p:cNvPr id="50" name="文本框 40"/>
          <p:cNvSpPr txBox="1"/>
          <p:nvPr/>
        </p:nvSpPr>
        <p:spPr>
          <a:xfrm>
            <a:off x="4540241" y="2103811"/>
            <a:ext cx="210346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新技术跟踪不够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1" name="文本框 41"/>
          <p:cNvSpPr txBox="1"/>
          <p:nvPr/>
        </p:nvSpPr>
        <p:spPr>
          <a:xfrm>
            <a:off x="2332276" y="5204425"/>
            <a:ext cx="182934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质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量</a:t>
            </a:r>
            <a:r>
              <a:rPr kumimoji="1" lang="zh-CN" altLang="en-US" sz="2133" dirty="0">
                <a:solidFill>
                  <a:srgbClr val="FFFFFF"/>
                </a:solidFill>
                <a:ea typeface="微软雅黑" charset="0"/>
              </a:rPr>
              <a:t>有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待提高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2" name="文本框 42"/>
          <p:cNvSpPr txBox="1"/>
          <p:nvPr/>
        </p:nvSpPr>
        <p:spPr>
          <a:xfrm>
            <a:off x="6858016" y="5180275"/>
            <a:ext cx="210346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与研发结合</a:t>
            </a:r>
            <a:r>
              <a:rPr kumimoji="1" lang="zh-CN" altLang="en-US" sz="2133" dirty="0" smtClean="0">
                <a:solidFill>
                  <a:srgbClr val="FFFFFF"/>
                </a:solidFill>
                <a:ea typeface="微软雅黑" charset="0"/>
              </a:rPr>
              <a:t>不多</a:t>
            </a:r>
            <a:endParaRPr kumimoji="1" lang="zh-CN" altLang="en-US" sz="21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1472" y="3357562"/>
            <a:ext cx="1357323" cy="2301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参与分享输出的热情不高，动力不足。</a:t>
            </a:r>
          </a:p>
          <a:p>
            <a:pPr algn="just"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微软雅黑"/>
                <a:ea typeface="微软雅黑" charset="0"/>
              </a:rPr>
              <a:t>分享和交流活动的“上座率”不高。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714480" y="-24"/>
            <a:ext cx="5643602" cy="1031948"/>
          </a:xfrm>
          <a:prstGeom prst="roundRect">
            <a:avLst>
              <a:gd name="adj" fmla="val 5000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ysClr val="window" lastClr="CCE8CF"/>
              </a:solidFill>
              <a:latin typeface="Arial"/>
              <a:ea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4678" y="142852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问题与不足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同侧圆角矩形 29"/>
          <p:cNvSpPr/>
          <p:nvPr/>
        </p:nvSpPr>
        <p:spPr>
          <a:xfrm>
            <a:off x="527381" y="1460780"/>
            <a:ext cx="2520000" cy="4468549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571472" y="2461148"/>
            <a:ext cx="2357454" cy="29655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 defTabSz="609585"/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合公司的岗位评定、学资管理等制度，打造高质量的最佳实践和课程。</a:t>
            </a:r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对于优秀的实践、课程，进行适度的物质和精神奖励。</a:t>
            </a:r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endParaRPr lang="zh-CN" altLang="en-US" sz="1867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7408" y="160711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dirty="0" smtClean="0">
                <a:solidFill>
                  <a:srgbClr val="FFFFFF"/>
                </a:solidFill>
                <a:ea typeface="微软雅黑" charset="0"/>
              </a:rPr>
              <a:t>1</a:t>
            </a:r>
            <a:endParaRPr lang="zh-CN" altLang="en-US" sz="32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6" name="同侧圆角矩形 45"/>
          <p:cNvSpPr/>
          <p:nvPr/>
        </p:nvSpPr>
        <p:spPr>
          <a:xfrm>
            <a:off x="3286116" y="1460781"/>
            <a:ext cx="2520000" cy="4468549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9" name="TextBox 102"/>
          <p:cNvSpPr txBox="1"/>
          <p:nvPr/>
        </p:nvSpPr>
        <p:spPr>
          <a:xfrm>
            <a:off x="3428992" y="2461148"/>
            <a:ext cx="2214578" cy="26782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 defTabSz="609585"/>
            <a:r>
              <a:rPr lang="zh-CN" altLang="en-US" sz="1867" dirty="0" smtClean="0">
                <a:solidFill>
                  <a:srgbClr val="FFFFFF"/>
                </a:solidFill>
                <a:ea typeface="微软雅黑" charset="0"/>
              </a:rPr>
              <a:t>鼓</a:t>
            </a:r>
            <a:r>
              <a:rPr lang="zh-CN" altLang="en-US" sz="1867" dirty="0" smtClean="0">
                <a:solidFill>
                  <a:srgbClr val="FFFFFF"/>
                </a:solidFill>
                <a:ea typeface="微软雅黑" charset="0"/>
              </a:rPr>
              <a:t>励更多人参与到技术实践的组织改进工作中。</a:t>
            </a:r>
            <a:endParaRPr lang="en-US" altLang="zh-CN" sz="1867" dirty="0" smtClean="0">
              <a:solidFill>
                <a:srgbClr val="FFFFFF"/>
              </a:solidFill>
              <a:ea typeface="微软雅黑" charset="0"/>
            </a:endParaRPr>
          </a:p>
          <a:p>
            <a:pPr algn="just" defTabSz="609585"/>
            <a:endParaRPr lang="en-US" altLang="zh-CN" sz="1867" dirty="0" smtClean="0">
              <a:solidFill>
                <a:srgbClr val="FFFFFF"/>
              </a:solidFill>
              <a:ea typeface="微软雅黑" charset="0"/>
            </a:endParaRPr>
          </a:p>
          <a:p>
            <a:pPr algn="just" defTabSz="609585"/>
            <a:r>
              <a:rPr lang="zh-CN" altLang="en-US" sz="1867" dirty="0" smtClean="0">
                <a:solidFill>
                  <a:srgbClr val="FFFFFF"/>
                </a:solidFill>
                <a:ea typeface="微软雅黑" charset="0"/>
              </a:rPr>
              <a:t>比如，组建一个</a:t>
            </a:r>
            <a:r>
              <a:rPr lang="en-US" altLang="zh-CN" sz="1867" dirty="0" smtClean="0">
                <a:solidFill>
                  <a:srgbClr val="FFFFFF"/>
                </a:solidFill>
                <a:ea typeface="微软雅黑" charset="0"/>
              </a:rPr>
              <a:t>2-3</a:t>
            </a:r>
            <a:r>
              <a:rPr lang="zh-CN" altLang="en-US" sz="1867" dirty="0" smtClean="0">
                <a:solidFill>
                  <a:srgbClr val="FFFFFF"/>
                </a:solidFill>
                <a:ea typeface="微软雅黑" charset="0"/>
              </a:rPr>
              <a:t>人的小型团队，对大家关注的话题和技术点进行收集，并策划相应的活动。</a:t>
            </a:r>
            <a:endParaRPr lang="zh-CN" altLang="en-US" sz="1867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28992" y="160711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dirty="0" smtClean="0">
                <a:solidFill>
                  <a:srgbClr val="FFFFFF"/>
                </a:solidFill>
                <a:ea typeface="微软雅黑" charset="0"/>
              </a:rPr>
              <a:t>2</a:t>
            </a:r>
            <a:endParaRPr lang="zh-CN" altLang="en-US" sz="32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6143636" y="1500174"/>
            <a:ext cx="2520000" cy="4429156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>
              <a:defRPr/>
            </a:pPr>
            <a:endParaRPr lang="zh-CN" altLang="en-US" sz="3200" kern="0" smtClean="0">
              <a:solidFill>
                <a:srgbClr val="FFFFFF"/>
              </a:solidFill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5" name="TextBox 148"/>
          <p:cNvSpPr txBox="1"/>
          <p:nvPr/>
        </p:nvSpPr>
        <p:spPr>
          <a:xfrm>
            <a:off x="6272185" y="2428868"/>
            <a:ext cx="2300343" cy="35402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 defTabSz="609585"/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充分发挥部门内专业人才、尤其是高职专家的优</a:t>
            </a:r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势；跟</a:t>
            </a:r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踪热门技术点的发展趋势，鼓励输出有深度或广度的分享</a:t>
            </a:r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通过不同层次的分</a:t>
            </a:r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享、交流活动，吸</a:t>
            </a:r>
            <a:r>
              <a:rPr lang="zh-CN" altLang="en-US" sz="1867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引开发人员的参与。</a:t>
            </a:r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 defTabSz="609585"/>
            <a:endParaRPr lang="en-US" altLang="zh-CN" sz="1867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57950" y="160711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4800" dirty="0" smtClean="0">
                <a:solidFill>
                  <a:srgbClr val="FFFFFF"/>
                </a:solidFill>
                <a:ea typeface="微软雅黑" charset="0"/>
              </a:rPr>
              <a:t>3</a:t>
            </a:r>
            <a:endParaRPr lang="zh-CN" altLang="en-US" sz="32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643042" y="-24"/>
            <a:ext cx="6112308" cy="1031948"/>
          </a:xfrm>
          <a:prstGeom prst="roundRect">
            <a:avLst>
              <a:gd name="adj" fmla="val 5000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>
              <a:solidFill>
                <a:sysClr val="window" lastClr="CCE8CF"/>
              </a:solidFill>
              <a:latin typeface="Arial"/>
              <a:ea typeface="微软雅黑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57422" y="142852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改进与建议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2781554" y="1714488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>
            <a:spLocks noChangeAspect="1"/>
          </p:cNvSpPr>
          <p:nvPr/>
        </p:nvSpPr>
        <p:spPr>
          <a:xfrm rot="5400000">
            <a:off x="2921059" y="1785928"/>
            <a:ext cx="431999" cy="4320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5639074" y="1709992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>
            <a:spLocks noChangeAspect="1"/>
          </p:cNvSpPr>
          <p:nvPr/>
        </p:nvSpPr>
        <p:spPr>
          <a:xfrm rot="5400000">
            <a:off x="5778579" y="1781432"/>
            <a:ext cx="431999" cy="432000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57981" y="893636"/>
            <a:ext cx="4964259" cy="496425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23860" y="1159515"/>
            <a:ext cx="4432501" cy="44324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6664" y="2239881"/>
            <a:ext cx="32912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 </a:t>
            </a:r>
          </a:p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</a:p>
        </p:txBody>
      </p:sp>
      <p:sp>
        <p:nvSpPr>
          <p:cNvPr id="6" name="椭圆 5"/>
          <p:cNvSpPr/>
          <p:nvPr/>
        </p:nvSpPr>
        <p:spPr>
          <a:xfrm>
            <a:off x="2385379" y="1881036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56361" y="3672454"/>
            <a:ext cx="358845" cy="3588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grpSp>
        <p:nvGrpSpPr>
          <p:cNvPr id="8" name="组 7"/>
          <p:cNvGrpSpPr>
            <a:grpSpLocks noChangeAspect="1"/>
          </p:cNvGrpSpPr>
          <p:nvPr/>
        </p:nvGrpSpPr>
        <p:grpSpPr>
          <a:xfrm rot="856718">
            <a:off x="-35584" y="4662138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9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3" name="组 32"/>
          <p:cNvGrpSpPr>
            <a:grpSpLocks noChangeAspect="1"/>
          </p:cNvGrpSpPr>
          <p:nvPr/>
        </p:nvGrpSpPr>
        <p:grpSpPr>
          <a:xfrm rot="9809110">
            <a:off x="6977591" y="-23325"/>
            <a:ext cx="2160000" cy="2160000"/>
            <a:chOff x="6205698" y="1718554"/>
            <a:chExt cx="1970113" cy="2032317"/>
          </a:xfrm>
          <a:solidFill>
            <a:schemeClr val="accent2"/>
          </a:solidFill>
        </p:grpSpPr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550</Words>
  <Application>Microsoft Office PowerPoint</Application>
  <PresentationFormat>全屏显示(4:3)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2016技术实践总结</dc:title>
  <dc:creator>zhizhuwang</dc:creator>
  <cp:lastModifiedBy>zhizhuwang</cp:lastModifiedBy>
  <cp:revision>27</cp:revision>
  <dcterms:created xsi:type="dcterms:W3CDTF">2016-12-31T05:40:01Z</dcterms:created>
  <dcterms:modified xsi:type="dcterms:W3CDTF">2017-01-02T06:46:12Z</dcterms:modified>
</cp:coreProperties>
</file>