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Shape 93"/>
          <p:cNvSpPr/>
          <p:nvPr>
            <p:ph type="body" sz="quarter" idx="14"/>
          </p:nvPr>
        </p:nvSpPr>
        <p:spPr>
          <a:xfrm>
            <a:off x="1270000" y="42227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Shape 66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pPr/>
            <a:r>
              <a:t>HTML5播放器-Heyi</a:t>
            </a:r>
          </a:p>
        </p:txBody>
      </p:sp>
      <p:sp>
        <p:nvSpPr>
          <p:cNvPr id="119" name="Shape 11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即便站不到巨人的肩膀上，也不能活在巨人的阴影里</a:t>
            </a:r>
          </a:p>
        </p:txBody>
      </p:sp>
      <p:sp>
        <p:nvSpPr>
          <p:cNvPr id="120" name="Shape 120"/>
          <p:cNvSpPr/>
          <p:nvPr/>
        </p:nvSpPr>
        <p:spPr>
          <a:xfrm>
            <a:off x="10560227" y="8826500"/>
            <a:ext cx="19935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2016.7.11 相宇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742904" y="336400"/>
            <a:ext cx="7995196" cy="9080800"/>
          </a:xfrm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前言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buBlip>
                <a:blip r:embed="rId3"/>
              </a:buBlip>
              <a:defRPr sz="2500"/>
            </a:pPr>
            <a:r>
              <a:t>承上启下</a:t>
            </a:r>
          </a:p>
          <a:p>
            <a:pPr marL="444499" indent="-444499">
              <a:buBlip>
                <a:blip r:embed="rId3"/>
              </a:buBlip>
              <a:defRPr sz="2500"/>
            </a:pPr>
            <a:r>
              <a:t>需求分析</a:t>
            </a:r>
          </a:p>
          <a:p>
            <a:pPr marL="444499" indent="-444499">
              <a:buBlip>
                <a:blip r:embed="rId3"/>
              </a:buBlip>
              <a:defRPr sz="2500"/>
            </a:pPr>
            <a:r>
              <a:t>文档完善</a:t>
            </a:r>
          </a:p>
          <a:p>
            <a:pPr marL="444499" indent="-444499">
              <a:buBlip>
                <a:blip r:embed="rId3"/>
              </a:buBlip>
              <a:defRPr sz="2500"/>
            </a:pPr>
            <a:r>
              <a:t>新版拓展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需求分析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buBlip>
                <a:blip r:embed="rId2"/>
              </a:buBlip>
              <a:defRPr sz="2500"/>
            </a:pPr>
            <a:r>
              <a:t>ES6 + BABEL + GULP</a:t>
            </a:r>
          </a:p>
          <a:p>
            <a:pPr marL="444500" indent="-444500">
              <a:buBlip>
                <a:blip r:embed="rId2"/>
              </a:buBlip>
              <a:defRPr sz="2500"/>
            </a:pPr>
            <a:r>
              <a:t>兼容性割舍</a:t>
            </a:r>
          </a:p>
          <a:p>
            <a:pPr marL="444500" indent="-444500">
              <a:buBlip>
                <a:blip r:embed="rId2"/>
              </a:buBlip>
              <a:defRPr sz="2500"/>
            </a:pPr>
            <a:r>
              <a:t>IOS与Android，浏览器厂商关于video实现差异</a:t>
            </a:r>
          </a:p>
          <a:p>
            <a:pPr marL="444500" indent="-444500">
              <a:buBlip>
                <a:blip r:embed="rId2"/>
              </a:buBlip>
              <a:defRPr sz="2500"/>
            </a:pPr>
            <a:r>
              <a:t>选择性处理poster、fullscreen、webkit-playsinline（stalled）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90550" y="641349"/>
            <a:ext cx="224790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架构图解</a:t>
            </a:r>
          </a:p>
        </p:txBody>
      </p:sp>
      <p:pic>
        <p:nvPicPr>
          <p:cNvPr id="130" name="play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114550"/>
            <a:ext cx="11836400" cy="618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新版拓展</a:t>
            </a:r>
          </a:p>
        </p:txBody>
      </p:sp>
      <p:sp>
        <p:nvSpPr>
          <p:cNvPr id="133" name="Shape 133"/>
          <p:cNvSpPr/>
          <p:nvPr>
            <p:ph type="body" sz="half" idx="4294967295"/>
          </p:nvPr>
        </p:nvSpPr>
        <p:spPr>
          <a:xfrm>
            <a:off x="723900" y="2019300"/>
            <a:ext cx="5422900" cy="5715000"/>
          </a:xfrm>
          <a:prstGeom prst="rect">
            <a:avLst/>
          </a:prstGeom>
        </p:spPr>
        <p:txBody>
          <a:bodyPr/>
          <a:lstStyle/>
          <a:p>
            <a:pPr marL="444499" indent="-444499">
              <a:buBlip>
                <a:blip r:embed="rId2"/>
              </a:buBlip>
              <a:defRPr sz="2500"/>
            </a:pPr>
            <a:r>
              <a:t>及时回看</a:t>
            </a:r>
          </a:p>
          <a:p>
            <a:pPr marL="444499" indent="-444499">
              <a:buBlip>
                <a:blip r:embed="rId2"/>
              </a:buBlip>
              <a:defRPr sz="2500"/>
            </a:pPr>
            <a:r>
              <a:t>轮播台（直播点播切换）</a:t>
            </a:r>
          </a:p>
          <a:p>
            <a:pPr marL="444499" indent="-444499">
              <a:buBlip>
                <a:blip r:embed="rId2"/>
              </a:buBlip>
              <a:defRPr sz="2500"/>
            </a:pPr>
            <a:r>
              <a:t>广播机制</a:t>
            </a:r>
          </a:p>
          <a:p>
            <a:pPr marL="444499" indent="-444499">
              <a:buBlip>
                <a:blip r:embed="rId2"/>
              </a:buBlip>
              <a:defRPr sz="2500"/>
            </a:pPr>
            <a:r>
              <a:t>易于维护的思考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CSS Modules</a:t>
            </a:r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917" y="2602793"/>
            <a:ext cx="5531861" cy="3630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851" y="2595106"/>
            <a:ext cx="7969862" cy="4563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143070724_2880x215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0" name="Shape 140"/>
          <p:cNvSpPr/>
          <p:nvPr/>
        </p:nvSpPr>
        <p:spPr>
          <a:xfrm>
            <a:off x="4852669" y="1949450"/>
            <a:ext cx="302006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800"/>
            </a:lvl1pPr>
          </a:lstStyle>
          <a:p>
            <a:pPr/>
            <a:r>
              <a:t>谢谢~</a:t>
            </a:r>
          </a:p>
        </p:txBody>
      </p:sp>
      <p:sp>
        <p:nvSpPr>
          <p:cNvPr id="141" name="Shape 141"/>
          <p:cNvSpPr/>
          <p:nvPr/>
        </p:nvSpPr>
        <p:spPr>
          <a:xfrm>
            <a:off x="6043650" y="4636886"/>
            <a:ext cx="117150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