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amnewman.io/patterns/architectural/bff/#bff" TargetMode="External"/><Relationship Id="rId3" Type="http://schemas.openxmlformats.org/officeDocument/2006/relationships/hyperlink" Target="https://www.zhihu.com/question/264563447" TargetMode="External"/><Relationship Id="rId4" Type="http://schemas.openxmlformats.org/officeDocument/2006/relationships/hyperlink" Target="https://medium.com/tech-tajawal/backend-for-frontend-using-graphql-under-microservices-5b63bbfcd7d9" TargetMode="External"/><Relationship Id="rId5" Type="http://schemas.openxmlformats.org/officeDocument/2006/relationships/hyperlink" Target="https://www.prisma.io/blog/top-5-reasons-to-use-graphql-b60cfa683511" TargetMode="External"/><Relationship Id="rId6" Type="http://schemas.openxmlformats.org/officeDocument/2006/relationships/hyperlink" Target="https://www.howtographql.com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link.zhihu.com/?target=http%3A//samnewman.io/patterns/architectural/bff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graphql.org/" TargetMode="External"/><Relationship Id="rId3" Type="http://schemas.openxmlformats.org/officeDocument/2006/relationships/hyperlink" Target="https://facebook.github.io/react/blog/2015/02/20/introducing-relay-and-graphql.html" TargetMode="External"/><Relationship Id="rId4" Type="http://schemas.openxmlformats.org/officeDocument/2006/relationships/hyperlink" Target="https://medium.com/netflix-techblog" TargetMode="External"/><Relationship Id="rId5" Type="http://schemas.openxmlformats.org/officeDocument/2006/relationships/hyperlink" Target="https://building.coursera.org/" TargetMode="External"/><Relationship Id="rId6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raphQL and BFF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GraphQL and BFF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he Schema Definition Language (SD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6362">
              <a:defRPr sz="4880"/>
            </a:lvl1pPr>
          </a:lstStyle>
          <a:p>
            <a:pPr/>
            <a:r>
              <a:t>The Schema Definition Language (SDL)</a:t>
            </a:r>
          </a:p>
        </p:txBody>
      </p:sp>
      <p:sp>
        <p:nvSpPr>
          <p:cNvPr id="155" name="type Person {…"/>
          <p:cNvSpPr txBox="1"/>
          <p:nvPr/>
        </p:nvSpPr>
        <p:spPr>
          <a:xfrm>
            <a:off x="1206004" y="3114794"/>
            <a:ext cx="3152459" cy="487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200000"/>
              </a:lnSpc>
              <a:defRPr sz="3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type Person {</a:t>
            </a:r>
          </a:p>
          <a:p>
            <a:pPr algn="l">
              <a:lnSpc>
                <a:spcPct val="200000"/>
              </a:lnSpc>
              <a:defRPr sz="3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  </a:t>
            </a:r>
            <a:r>
              <a:rPr>
                <a:solidFill>
                  <a:srgbClr val="00A4DB"/>
                </a:solidFill>
              </a:rPr>
              <a:t>name</a:t>
            </a:r>
            <a:r>
              <a:t>: String!</a:t>
            </a:r>
          </a:p>
          <a:p>
            <a:pPr algn="l">
              <a:lnSpc>
                <a:spcPct val="200000"/>
              </a:lnSpc>
              <a:defRPr sz="3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  </a:t>
            </a:r>
            <a:r>
              <a:rPr>
                <a:solidFill>
                  <a:srgbClr val="00A4DB"/>
                </a:solidFill>
              </a:rPr>
              <a:t>age</a:t>
            </a:r>
            <a:r>
              <a:t>: Int!</a:t>
            </a:r>
          </a:p>
          <a:p>
            <a:pPr algn="l">
              <a:lnSpc>
                <a:spcPct val="200000"/>
              </a:lnSpc>
              <a:defRPr sz="3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type Post {…"/>
          <p:cNvSpPr txBox="1"/>
          <p:nvPr/>
        </p:nvSpPr>
        <p:spPr>
          <a:xfrm>
            <a:off x="4740592" y="3102094"/>
            <a:ext cx="3523616" cy="487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200000"/>
              </a:lnSpc>
              <a:defRPr sz="3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type Post {</a:t>
            </a:r>
          </a:p>
          <a:p>
            <a:pPr algn="l">
              <a:lnSpc>
                <a:spcPct val="200000"/>
              </a:lnSpc>
              <a:defRPr sz="3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  </a:t>
            </a:r>
            <a:r>
              <a:rPr>
                <a:solidFill>
                  <a:srgbClr val="00A4DB"/>
                </a:solidFill>
              </a:rPr>
              <a:t>title</a:t>
            </a:r>
            <a:r>
              <a:t>: String!</a:t>
            </a:r>
          </a:p>
          <a:p>
            <a:pPr algn="l">
              <a:lnSpc>
                <a:spcPct val="200000"/>
              </a:lnSpc>
              <a:defRPr sz="3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  </a:t>
            </a:r>
            <a:r>
              <a:rPr>
                <a:solidFill>
                  <a:srgbClr val="00A4DB"/>
                </a:solidFill>
              </a:rPr>
              <a:t>author</a:t>
            </a:r>
            <a:r>
              <a:t>: Person!</a:t>
            </a:r>
          </a:p>
          <a:p>
            <a:pPr algn="l">
              <a:lnSpc>
                <a:spcPct val="200000"/>
              </a:lnSpc>
              <a:defRPr sz="3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type Post {…"/>
          <p:cNvSpPr txBox="1"/>
          <p:nvPr/>
        </p:nvSpPr>
        <p:spPr>
          <a:xfrm>
            <a:off x="8646337" y="2768600"/>
            <a:ext cx="3275585" cy="594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200000"/>
              </a:lnSpc>
              <a:defRPr sz="3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type Post {</a:t>
            </a:r>
          </a:p>
          <a:p>
            <a:pPr algn="l">
              <a:lnSpc>
                <a:spcPct val="200000"/>
              </a:lnSpc>
              <a:defRPr sz="3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  </a:t>
            </a:r>
            <a:r>
              <a:rPr>
                <a:solidFill>
                  <a:srgbClr val="00A4DB"/>
                </a:solidFill>
              </a:rPr>
              <a:t>name</a:t>
            </a:r>
            <a:r>
              <a:t>: String!</a:t>
            </a:r>
          </a:p>
          <a:p>
            <a:pPr algn="l">
              <a:lnSpc>
                <a:spcPct val="200000"/>
              </a:lnSpc>
              <a:defRPr sz="3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  </a:t>
            </a:r>
            <a:r>
              <a:rPr>
                <a:solidFill>
                  <a:srgbClr val="00A4DB"/>
                </a:solidFill>
              </a:rPr>
              <a:t>age</a:t>
            </a:r>
            <a:r>
              <a:t>: Int!</a:t>
            </a:r>
          </a:p>
          <a:p>
            <a:pPr algn="l">
              <a:lnSpc>
                <a:spcPct val="200000"/>
              </a:lnSpc>
              <a:defRPr sz="3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  </a:t>
            </a:r>
            <a:r>
              <a:rPr>
                <a:solidFill>
                  <a:srgbClr val="00A4DB"/>
                </a:solidFill>
              </a:rPr>
              <a:t>posts</a:t>
            </a:r>
            <a:r>
              <a:t>: [Post!]!</a:t>
            </a:r>
          </a:p>
          <a:p>
            <a:pPr algn="l">
              <a:lnSpc>
                <a:spcPct val="200000"/>
              </a:lnSpc>
              <a:defRPr sz="3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https://www.howtographql.com/basics/2-core-concepts/"/>
          <p:cNvSpPr txBox="1"/>
          <p:nvPr/>
        </p:nvSpPr>
        <p:spPr>
          <a:xfrm>
            <a:off x="523386" y="8335233"/>
            <a:ext cx="1217447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https://www.howtographql.com/basics/2-core-concepts/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2"/>
      <p:bldP build="whole" bldLvl="1" animBg="1" rev="0" advAuto="0" spid="15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sp>
        <p:nvSpPr>
          <p:cNvPr id="161" name="GraphQL server with a connected databa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GraphQL server with a connected database</a:t>
            </a:r>
          </a:p>
          <a:p>
            <a:pPr/>
            <a:r>
              <a:t>GraphQL server that is a thin layer in front of a number of third party or legacy systems and integrates them through a single GraphQL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raphQL server with a connected datab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7152">
              <a:defRPr sz="4480"/>
            </a:lvl1pPr>
          </a:lstStyle>
          <a:p>
            <a:pPr/>
            <a:r>
              <a:t>GraphQL server with a connected database</a:t>
            </a:r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1900" y="4267200"/>
            <a:ext cx="10541000" cy="2946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raphQL layer that integrates existing syst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7152">
              <a:defRPr sz="4480"/>
            </a:lvl1pPr>
          </a:lstStyle>
          <a:p>
            <a:pPr/>
            <a:r>
              <a:t>GraphQL layer that integrates existing systems</a:t>
            </a:r>
          </a:p>
        </p:txBody>
      </p:sp>
      <p:pic>
        <p:nvPicPr>
          <p:cNvPr id="16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5853" y="2093964"/>
            <a:ext cx="9593094" cy="7292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solv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Resolvers</a:t>
            </a:r>
          </a:p>
        </p:txBody>
      </p:sp>
      <p:sp>
        <p:nvSpPr>
          <p:cNvPr id="170" name="Query: {…"/>
          <p:cNvSpPr txBox="1"/>
          <p:nvPr/>
        </p:nvSpPr>
        <p:spPr>
          <a:xfrm>
            <a:off x="1180947" y="5183502"/>
            <a:ext cx="10642905" cy="325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900"/>
              </a:lnSpc>
              <a:defRPr sz="2700">
                <a:solidFill>
                  <a:srgbClr val="2020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Query</a:t>
            </a:r>
            <a:r>
              <a:rPr>
                <a:solidFill>
                  <a:srgbClr val="555555"/>
                </a:solidFill>
              </a:rPr>
              <a:t>:</a:t>
            </a:r>
            <a:r>
              <a:t> </a:t>
            </a:r>
            <a:r>
              <a:rPr>
                <a:solidFill>
                  <a:srgbClr val="555555"/>
                </a:solidFill>
              </a:rPr>
              <a:t>{</a:t>
            </a:r>
          </a:p>
          <a:p>
            <a:pPr algn="l" defTabSz="457200">
              <a:lnSpc>
                <a:spcPts val="4900"/>
              </a:lnSpc>
              <a:defRPr sz="2700">
                <a:solidFill>
                  <a:srgbClr val="2020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B33086"/>
                </a:solidFill>
              </a:rPr>
              <a:t>human</a:t>
            </a:r>
            <a:r>
              <a:rPr>
                <a:solidFill>
                  <a:srgbClr val="555555"/>
                </a:solidFill>
              </a:rPr>
              <a:t>(</a:t>
            </a:r>
            <a:r>
              <a:t>obj</a:t>
            </a:r>
            <a:r>
              <a:rPr>
                <a:solidFill>
                  <a:srgbClr val="555555"/>
                </a:solidFill>
              </a:rPr>
              <a:t>,</a:t>
            </a:r>
            <a:r>
              <a:t> args</a:t>
            </a:r>
            <a:r>
              <a:rPr>
                <a:solidFill>
                  <a:srgbClr val="555555"/>
                </a:solidFill>
              </a:rPr>
              <a:t>,</a:t>
            </a:r>
            <a:r>
              <a:t> context</a:t>
            </a:r>
            <a:r>
              <a:rPr>
                <a:solidFill>
                  <a:srgbClr val="555555"/>
                </a:solidFill>
              </a:rPr>
              <a:t>,</a:t>
            </a:r>
            <a:r>
              <a:t> info</a:t>
            </a:r>
            <a:r>
              <a:rPr>
                <a:solidFill>
                  <a:srgbClr val="555555"/>
                </a:solidFill>
              </a:rPr>
              <a:t>)</a:t>
            </a:r>
            <a:r>
              <a:t> </a:t>
            </a:r>
            <a:r>
              <a:rPr>
                <a:solidFill>
                  <a:srgbClr val="555555"/>
                </a:solidFill>
              </a:rPr>
              <a:t>{</a:t>
            </a:r>
          </a:p>
          <a:p>
            <a:pPr algn="l" defTabSz="457200">
              <a:lnSpc>
                <a:spcPts val="4900"/>
              </a:lnSpc>
              <a:defRPr sz="2700">
                <a:solidFill>
                  <a:srgbClr val="B3308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02020"/>
                </a:solidFill>
              </a:rPr>
              <a:t>    </a:t>
            </a:r>
            <a:r>
              <a:rPr>
                <a:solidFill>
                  <a:srgbClr val="B11A04"/>
                </a:solidFill>
              </a:rPr>
              <a:t>return</a:t>
            </a:r>
            <a:r>
              <a:rPr>
                <a:solidFill>
                  <a:srgbClr val="202020"/>
                </a:solidFill>
              </a:rPr>
              <a:t> context</a:t>
            </a:r>
            <a:r>
              <a:rPr>
                <a:solidFill>
                  <a:srgbClr val="555555"/>
                </a:solidFill>
              </a:rPr>
              <a:t>.</a:t>
            </a:r>
            <a:r>
              <a:rPr>
                <a:solidFill>
                  <a:srgbClr val="202020"/>
                </a:solidFill>
              </a:rPr>
              <a:t>db</a:t>
            </a:r>
            <a:r>
              <a:rPr>
                <a:solidFill>
                  <a:srgbClr val="555555"/>
                </a:solidFill>
              </a:rPr>
              <a:t>.</a:t>
            </a:r>
            <a:r>
              <a:t>loadHumanByID</a:t>
            </a:r>
            <a:r>
              <a:rPr>
                <a:solidFill>
                  <a:srgbClr val="555555"/>
                </a:solidFill>
              </a:rPr>
              <a:t>(</a:t>
            </a:r>
            <a:r>
              <a:rPr>
                <a:solidFill>
                  <a:srgbClr val="202020"/>
                </a:solidFill>
              </a:rPr>
              <a:t>args</a:t>
            </a:r>
            <a:r>
              <a:rPr>
                <a:solidFill>
                  <a:srgbClr val="555555"/>
                </a:solidFill>
              </a:rPr>
              <a:t>.</a:t>
            </a:r>
            <a:r>
              <a:rPr>
                <a:solidFill>
                  <a:srgbClr val="202020"/>
                </a:solidFill>
              </a:rPr>
              <a:t>id</a:t>
            </a:r>
            <a:r>
              <a:rPr>
                <a:solidFill>
                  <a:srgbClr val="555555"/>
                </a:solidFill>
              </a:rPr>
              <a:t>).</a:t>
            </a:r>
            <a:r>
              <a:t>then</a:t>
            </a:r>
            <a:r>
              <a:rPr>
                <a:solidFill>
                  <a:srgbClr val="555555"/>
                </a:solidFill>
              </a:rPr>
              <a:t>(</a:t>
            </a:r>
            <a:endParaRPr>
              <a:solidFill>
                <a:srgbClr val="202020"/>
              </a:solidFill>
            </a:endParaRPr>
          </a:p>
          <a:p>
            <a:pPr algn="l" defTabSz="457200">
              <a:lnSpc>
                <a:spcPts val="4900"/>
              </a:lnSpc>
              <a:defRPr sz="2700">
                <a:solidFill>
                  <a:srgbClr val="2020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userData =&gt; </a:t>
            </a:r>
            <a:r>
              <a:rPr>
                <a:solidFill>
                  <a:srgbClr val="B11A04"/>
                </a:solidFill>
              </a:rPr>
              <a:t>new</a:t>
            </a:r>
            <a:r>
              <a:t> Human</a:t>
            </a:r>
            <a:r>
              <a:rPr>
                <a:solidFill>
                  <a:srgbClr val="555555"/>
                </a:solidFill>
              </a:rPr>
              <a:t>(</a:t>
            </a:r>
            <a:r>
              <a:t>userData</a:t>
            </a:r>
            <a:r>
              <a:rPr>
                <a:solidFill>
                  <a:srgbClr val="555555"/>
                </a:solidFill>
              </a:rPr>
              <a:t>)</a:t>
            </a:r>
          </a:p>
          <a:p>
            <a:pPr algn="l" defTabSz="457200">
              <a:lnSpc>
                <a:spcPts val="4900"/>
              </a:lnSpc>
              <a:defRPr sz="2700">
                <a:solidFill>
                  <a:srgbClr val="2020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555555"/>
                </a:solidFill>
              </a:rPr>
              <a:t>)</a:t>
            </a:r>
          </a:p>
          <a:p>
            <a:pPr algn="l" defTabSz="457200">
              <a:lnSpc>
                <a:spcPts val="4900"/>
              </a:lnSpc>
              <a:defRPr sz="2700">
                <a:solidFill>
                  <a:srgbClr val="20202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555555"/>
                </a:solidFill>
              </a:rPr>
              <a:t>}</a:t>
            </a:r>
          </a:p>
          <a:p>
            <a:pPr algn="l" defTabSz="457200">
              <a:lnSpc>
                <a:spcPts val="4900"/>
              </a:lnSpc>
              <a:defRPr sz="2700">
                <a:solidFill>
                  <a:srgbClr val="55555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202020"/>
              </a:solidFill>
            </a:endParaRPr>
          </a:p>
        </p:txBody>
      </p:sp>
      <p:sp>
        <p:nvSpPr>
          <p:cNvPr id="171" name="A function on a GraphQL server that's responsible for fetching the data for a single field"/>
          <p:cNvSpPr txBox="1"/>
          <p:nvPr/>
        </p:nvSpPr>
        <p:spPr>
          <a:xfrm>
            <a:off x="629196" y="3057961"/>
            <a:ext cx="11746409" cy="20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 function on a GraphQL server that's responsible for fetching the data for a single field</a:t>
            </a:r>
          </a:p>
          <a:p>
            <a:pPr algn="l" defTabSz="457200">
              <a:lnSpc>
                <a:spcPts val="3700"/>
              </a:lnSpc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rocket.jpg" descr="rocke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96509"/>
            <a:ext cx="13004801" cy="8669868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Apollo实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Apollo实践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参考资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参考资料</a:t>
            </a:r>
          </a:p>
        </p:txBody>
      </p:sp>
      <p:sp>
        <p:nvSpPr>
          <p:cNvPr id="177" name="BFF  https://samnewman.io/patterns/architectural/bff/#bff https://www.zhihu.com/question/264563447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8327" indent="-338327" defTabSz="432308">
              <a:spcBef>
                <a:spcPts val="3100"/>
              </a:spcBef>
              <a:defRPr sz="2812"/>
            </a:pPr>
            <a:r>
              <a:t>BFF </a:t>
            </a:r>
            <a:br/>
            <a:r>
              <a:rPr u="sng">
                <a:hlinkClick r:id="rId2" invalidUrl="" action="" tgtFrame="" tooltip="" history="1" highlightClick="0" endSnd="0"/>
              </a:rPr>
              <a:t>https://samnewman.io/patterns/architectural/bff/#bff</a:t>
            </a:r>
            <a:br/>
            <a:r>
              <a:rPr u="sng">
                <a:hlinkClick r:id="rId3" invalidUrl="" action="" tgtFrame="" tooltip="" history="1" highlightClick="0" endSnd="0"/>
              </a:rPr>
              <a:t>https://www.zhihu.com/question/264563447</a:t>
            </a:r>
          </a:p>
          <a:p>
            <a:pPr marL="338327" indent="-338327" defTabSz="432308">
              <a:spcBef>
                <a:spcPts val="3100"/>
              </a:spcBef>
              <a:defRPr sz="2812"/>
            </a:pPr>
            <a:r>
              <a:t>在微服务下使用GraphQL构建BFF</a:t>
            </a:r>
            <a:br/>
            <a:r>
              <a:rPr u="sng">
                <a:hlinkClick r:id="rId4" invalidUrl="" action="" tgtFrame="" tooltip="" history="1" highlightClick="0" endSnd="0"/>
              </a:rPr>
              <a:t>https://medium.com/tech-tajawal/backend-for-frontend-using-graphql-under-microservices-5b63bbfcd7d9</a:t>
            </a:r>
          </a:p>
          <a:p>
            <a:pPr marL="338327" indent="-338327" defTabSz="432308">
              <a:spcBef>
                <a:spcPts val="3100"/>
              </a:spcBef>
              <a:defRPr sz="2812"/>
            </a:pPr>
            <a:r>
              <a:t>为什么要使用GraphQL</a:t>
            </a:r>
            <a:br/>
            <a:r>
              <a:rPr u="sng">
                <a:hlinkClick r:id="rId5" invalidUrl="" action="" tgtFrame="" tooltip="" history="1" highlightClick="0" endSnd="0"/>
              </a:rPr>
              <a:t>https://www.prisma.io/blog/top-5-reasons-to-use-graphql-b60cfa683511</a:t>
            </a:r>
          </a:p>
          <a:p>
            <a:pPr marL="338327" indent="-338327" defTabSz="432308">
              <a:spcBef>
                <a:spcPts val="3100"/>
              </a:spcBef>
              <a:defRPr sz="2812"/>
            </a:pPr>
            <a:r>
              <a:t>GraphQL教程</a:t>
            </a:r>
            <a:br/>
            <a:r>
              <a:rPr u="sng">
                <a:hlinkClick r:id="rId6" invalidUrl="" action="" tgtFrame="" tooltip="" history="1" highlightClick="0" endSnd="0"/>
              </a:rPr>
              <a:t>https://www.howtographql.com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hank you"/>
          <p:cNvSpPr txBox="1"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web研发模式的发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web研发模式的发展</a:t>
            </a:r>
          </a:p>
        </p:txBody>
      </p:sp>
      <p:sp>
        <p:nvSpPr>
          <p:cNvPr id="122" name="线条"/>
          <p:cNvSpPr/>
          <p:nvPr/>
        </p:nvSpPr>
        <p:spPr>
          <a:xfrm>
            <a:off x="1677721" y="3469407"/>
            <a:ext cx="964935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3" name="Jsp"/>
          <p:cNvSpPr txBox="1"/>
          <p:nvPr/>
        </p:nvSpPr>
        <p:spPr>
          <a:xfrm>
            <a:off x="1741122" y="3762811"/>
            <a:ext cx="89177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Jsp</a:t>
            </a:r>
          </a:p>
        </p:txBody>
      </p:sp>
      <p:sp>
        <p:nvSpPr>
          <p:cNvPr id="124" name="椭圆形"/>
          <p:cNvSpPr/>
          <p:nvPr/>
        </p:nvSpPr>
        <p:spPr>
          <a:xfrm>
            <a:off x="1592590" y="3305611"/>
            <a:ext cx="273588" cy="327594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椭圆形"/>
          <p:cNvSpPr/>
          <p:nvPr/>
        </p:nvSpPr>
        <p:spPr>
          <a:xfrm>
            <a:off x="4073441" y="3305611"/>
            <a:ext cx="273588" cy="327594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椭圆形"/>
          <p:cNvSpPr/>
          <p:nvPr/>
        </p:nvSpPr>
        <p:spPr>
          <a:xfrm>
            <a:off x="6365606" y="3305611"/>
            <a:ext cx="273588" cy="327594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椭圆形"/>
          <p:cNvSpPr/>
          <p:nvPr/>
        </p:nvSpPr>
        <p:spPr>
          <a:xfrm>
            <a:off x="9430480" y="3305611"/>
            <a:ext cx="273589" cy="327594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ajax"/>
          <p:cNvSpPr txBox="1"/>
          <p:nvPr/>
        </p:nvSpPr>
        <p:spPr>
          <a:xfrm>
            <a:off x="4068219" y="3762811"/>
            <a:ext cx="99938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ajax</a:t>
            </a:r>
          </a:p>
        </p:txBody>
      </p:sp>
      <p:sp>
        <p:nvSpPr>
          <p:cNvPr id="129" name="Spa"/>
          <p:cNvSpPr txBox="1"/>
          <p:nvPr/>
        </p:nvSpPr>
        <p:spPr>
          <a:xfrm>
            <a:off x="6779028" y="3762811"/>
            <a:ext cx="97236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Spa</a:t>
            </a:r>
          </a:p>
        </p:txBody>
      </p:sp>
      <p:sp>
        <p:nvSpPr>
          <p:cNvPr id="130" name="BFF"/>
          <p:cNvSpPr txBox="1"/>
          <p:nvPr/>
        </p:nvSpPr>
        <p:spPr>
          <a:xfrm>
            <a:off x="9890199" y="3762811"/>
            <a:ext cx="97284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BFF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前后端交互困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前后端交互困境</a:t>
            </a:r>
          </a:p>
        </p:txBody>
      </p:sp>
      <p:sp>
        <p:nvSpPr>
          <p:cNvPr id="133" name="「你自己请求 2 个接口再组装不就行了？」 - 后端同学追求服务下沉和解耦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「你自己请求 2 个接口再组装不就行了？」 - 后端同学追求服务下沉和解耦。</a:t>
            </a:r>
          </a:p>
          <a:p>
            <a:pPr/>
            <a:r>
              <a:t>「少一次 HTTP 啊，加一个接口有那么难么？」 - 前端同学离用户最近，需要考虑用户体验灵活性。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F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BFF</a:t>
            </a:r>
          </a:p>
        </p:txBody>
      </p:sp>
      <p:sp>
        <p:nvSpPr>
          <p:cNvPr id="136" name="2015 年，Sam Newman 对此提出了 Pattern: Backends For Frontends，简称 BFF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2015 年，Sam Newman 对此提出了 </a:t>
            </a:r>
            <a:r>
              <a:rPr>
                <a:hlinkClick r:id="rId2" invalidUrl="" action="" tgtFrame="" tooltip="" history="1" highlightClick="0" endSnd="0"/>
              </a:rPr>
              <a:t>Pattern: Backends For Frontends</a:t>
            </a:r>
            <a:r>
              <a:t>，简称 BFF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raphQ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GraphQL</a:t>
            </a:r>
          </a:p>
        </p:txBody>
      </p:sp>
      <p:sp>
        <p:nvSpPr>
          <p:cNvPr id="139" name="GraphQL  - A Query Language for APIs…"/>
          <p:cNvSpPr txBox="1"/>
          <p:nvPr>
            <p:ph type="body" idx="1"/>
          </p:nvPr>
        </p:nvSpPr>
        <p:spPr>
          <a:xfrm>
            <a:off x="952500" y="1653518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hlinkClick r:id="rId2" invalidUrl="" action="" tgtFrame="" tooltip="" history="1" highlightClick="0" endSnd="0"/>
              </a:rPr>
              <a:t>GraphQL</a:t>
            </a:r>
            <a:r>
              <a:t>  - A Query Language for APIs</a:t>
            </a:r>
          </a:p>
          <a:p>
            <a:pPr/>
            <a:r>
              <a:t>It was developed and </a:t>
            </a:r>
            <a:r>
              <a:rPr>
                <a:hlinkClick r:id="rId3" invalidUrl="" action="" tgtFrame="" tooltip="" history="1" highlightClick="0" endSnd="0"/>
              </a:rPr>
              <a:t>open-sourced by Facebook</a:t>
            </a:r>
            <a:r>
              <a:t>.</a:t>
            </a:r>
          </a:p>
          <a:p>
            <a:pPr/>
            <a:r>
              <a:t>other companies like </a:t>
            </a:r>
            <a:r>
              <a:rPr>
                <a:solidFill>
                  <a:srgbClr val="2524FF"/>
                </a:solidFill>
                <a:hlinkClick r:id="rId4" invalidUrl="" action="" tgtFrame="" tooltip="" history="1" highlightClick="0" endSnd="0"/>
              </a:rPr>
              <a:t>Netflix</a:t>
            </a:r>
            <a:r>
              <a:t> or </a:t>
            </a:r>
            <a:r>
              <a:rPr>
                <a:solidFill>
                  <a:srgbClr val="1A1CFF"/>
                </a:solidFill>
                <a:hlinkClick r:id="rId5" invalidUrl="" action="" tgtFrame="" tooltip="" history="1" highlightClick="0" endSnd="0"/>
              </a:rPr>
              <a:t>Coursera</a:t>
            </a:r>
            <a:r>
              <a:t> were working on comparable ideas to make API interactions more efficient</a:t>
            </a:r>
          </a:p>
        </p:txBody>
      </p:sp>
      <p:pic>
        <p:nvPicPr>
          <p:cNvPr id="140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050" y="7550872"/>
            <a:ext cx="12966700" cy="214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什么是GraphQ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什么是GraphQL</a:t>
            </a:r>
          </a:p>
        </p:txBody>
      </p:sp>
      <p:pic>
        <p:nvPicPr>
          <p:cNvPr id="14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523342"/>
            <a:ext cx="13004801" cy="2434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ST方式获取数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REST方式获取数据</a:t>
            </a:r>
          </a:p>
        </p:txBody>
      </p:sp>
      <p:pic>
        <p:nvPicPr>
          <p:cNvPr id="14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7171" y="2250281"/>
            <a:ext cx="8630458" cy="6980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raphQ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GraphQL</a:t>
            </a:r>
          </a:p>
        </p:txBody>
      </p:sp>
      <p:pic>
        <p:nvPicPr>
          <p:cNvPr id="14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2266950"/>
            <a:ext cx="11607800" cy="694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asons to Use GraphQ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Reasons to Use GraphQL</a:t>
            </a:r>
          </a:p>
        </p:txBody>
      </p:sp>
      <p:sp>
        <p:nvSpPr>
          <p:cNvPr id="152" name="GraphQL APIs have a strongly typed schem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GraphQL APIs have a strongly typed schema</a:t>
            </a:r>
          </a:p>
          <a:p>
            <a:pPr/>
            <a:r>
              <a:t>No more overfetching and underfetching</a:t>
            </a:r>
          </a:p>
          <a:p>
            <a:pPr/>
            <a:r>
              <a:t>GraphQL enables rapid product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