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9" r:id="rId4"/>
    <p:sldId id="296" r:id="rId5"/>
    <p:sldId id="270" r:id="rId7"/>
    <p:sldId id="304" r:id="rId8"/>
    <p:sldId id="308" r:id="rId9"/>
    <p:sldId id="272" r:id="rId10"/>
    <p:sldId id="274" r:id="rId11"/>
    <p:sldId id="273" r:id="rId12"/>
    <p:sldId id="309" r:id="rId13"/>
    <p:sldId id="275" r:id="rId14"/>
    <p:sldId id="300" r:id="rId15"/>
    <p:sldId id="319" r:id="rId16"/>
    <p:sldId id="313" r:id="rId17"/>
    <p:sldId id="320" r:id="rId18"/>
    <p:sldId id="314" r:id="rId19"/>
    <p:sldId id="280" r:id="rId20"/>
    <p:sldId id="281" r:id="rId21"/>
    <p:sldId id="305" r:id="rId22"/>
    <p:sldId id="283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000000"/>
        <a:latin typeface="Helvetica Neue Medium"/>
        <a:ea typeface="Helvetica Neue Medium"/>
        <a:cs typeface="Helvetica Neue Medium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Style>
        <a:tcBdr/>
        <a:fill>
          <a:solidFill>
            <a:srgbClr val="EDEADD"/>
          </a:solidFill>
        </a:fill>
      </a:tcStyle>
    </a:band2H>
    <a:firstCol>
      <a:tcTxStyle>
        <a:srgbClr val="FFFFFF"/>
        <a:latin typeface="Helvetica Neue Medium"/>
        <a:ea typeface="Helvetica Neue Medium"/>
        <a:cs typeface="Helvetica Neue Medium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srgbClr val="FFFFFF"/>
        <a:latin typeface="Helvetica Neue Medium"/>
        <a:ea typeface="Helvetica Neue Medium"/>
        <a:cs typeface="Helvetica Neue Medium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srgbClr val="FFFFFF"/>
        <a:latin typeface="Helvetica Neue Medium"/>
        <a:ea typeface="Helvetica Neue Medium"/>
        <a:cs typeface="Helvetica Neue Medium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83062" autoAdjust="0"/>
  </p:normalViewPr>
  <p:slideViewPr>
    <p:cSldViewPr snapToGrid="0">
      <p:cViewPr varScale="1">
        <p:scale>
          <a:sx n="25" d="100"/>
          <a:sy n="25" d="100"/>
        </p:scale>
        <p:origin x="4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工作小时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第三个答案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microsoft.com/office/2007/relationships/hdphoto" Target="../media/hdphoto4.wdp"/><Relationship Id="rId7" Type="http://schemas.openxmlformats.org/officeDocument/2006/relationships/image" Target="../media/image27.png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microsoft.com/office/2007/relationships/hdphoto" Target="../media/hdphoto2.wdp"/><Relationship Id="rId3" Type="http://schemas.openxmlformats.org/officeDocument/2006/relationships/image" Target="../media/image25.png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11.xml"/><Relationship Id="rId20" Type="http://schemas.openxmlformats.org/officeDocument/2006/relationships/image" Target="../media/image35.png"/><Relationship Id="rId2" Type="http://schemas.microsoft.com/office/2007/relationships/hdphoto" Target="../media/hdphoto1.wdp"/><Relationship Id="rId19" Type="http://schemas.microsoft.com/office/2007/relationships/hdphoto" Target="../media/hdphoto8.wdp"/><Relationship Id="rId18" Type="http://schemas.openxmlformats.org/officeDocument/2006/relationships/image" Target="../media/image34.png"/><Relationship Id="rId17" Type="http://schemas.microsoft.com/office/2007/relationships/hdphoto" Target="../media/hdphoto7.wdp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microsoft.com/office/2007/relationships/hdphoto" Target="../media/hdphoto6.wdp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microsoft.com/office/2007/relationships/hdphoto" Target="../media/hdphoto5.wdp"/><Relationship Id="rId10" Type="http://schemas.openxmlformats.org/officeDocument/2006/relationships/image" Target="../media/image29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10.png"/><Relationship Id="rId7" Type="http://schemas.openxmlformats.org/officeDocument/2006/relationships/image" Target="../media/image20.png"/><Relationship Id="rId6" Type="http://schemas.openxmlformats.org/officeDocument/2006/relationships/image" Target="../media/image40.png"/><Relationship Id="rId5" Type="http://schemas.openxmlformats.org/officeDocument/2006/relationships/image" Target="../media/image2.tiff"/><Relationship Id="rId4" Type="http://schemas.openxmlformats.org/officeDocument/2006/relationships/image" Target="../media/image1.tiff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1.xml"/><Relationship Id="rId11" Type="http://schemas.microsoft.com/office/2007/relationships/hdphoto" Target="../media/hdphoto1.wdp"/><Relationship Id="rId10" Type="http://schemas.openxmlformats.org/officeDocument/2006/relationships/image" Target="../media/image2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10.png"/><Relationship Id="rId7" Type="http://schemas.microsoft.com/office/2007/relationships/hdphoto" Target="../media/hdphoto1.wdp"/><Relationship Id="rId6" Type="http://schemas.openxmlformats.org/officeDocument/2006/relationships/image" Target="../media/image24.png"/><Relationship Id="rId5" Type="http://schemas.openxmlformats.org/officeDocument/2006/relationships/image" Target="../media/image1.tiff"/><Relationship Id="rId4" Type="http://schemas.openxmlformats.org/officeDocument/2006/relationships/image" Target="../media/image2.png"/><Relationship Id="rId3" Type="http://schemas.openxmlformats.org/officeDocument/2006/relationships/image" Target="../media/image2.tiff"/><Relationship Id="rId2" Type="http://schemas.openxmlformats.org/officeDocument/2006/relationships/image" Target="../media/image40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microsoft.com/office/2007/relationships/hdphoto" Target="../media/hdphoto1.wdp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tiff"/><Relationship Id="rId8" Type="http://schemas.openxmlformats.org/officeDocument/2006/relationships/image" Target="../media/image2.png"/><Relationship Id="rId7" Type="http://schemas.openxmlformats.org/officeDocument/2006/relationships/image" Target="../media/image46.png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11.xml"/><Relationship Id="rId10" Type="http://schemas.openxmlformats.org/officeDocument/2006/relationships/image" Target="../media/image47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tiff"/><Relationship Id="rId8" Type="http://schemas.openxmlformats.org/officeDocument/2006/relationships/image" Target="../media/image2.png"/><Relationship Id="rId7" Type="http://schemas.openxmlformats.org/officeDocument/2006/relationships/image" Target="../media/image46.png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2" Type="http://schemas.openxmlformats.org/officeDocument/2006/relationships/slideLayout" Target="../slideLayouts/slideLayout11.xml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tiff"/><Relationship Id="rId8" Type="http://schemas.openxmlformats.org/officeDocument/2006/relationships/image" Target="../media/image2.png"/><Relationship Id="rId7" Type="http://schemas.openxmlformats.org/officeDocument/2006/relationships/image" Target="../media/image46.png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3" Type="http://schemas.openxmlformats.org/officeDocument/2006/relationships/slideLayout" Target="../slideLayouts/slideLayout11.xml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8.png"/><Relationship Id="rId6" Type="http://schemas.openxmlformats.org/officeDocument/2006/relationships/image" Target="../media/image1.tiff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1.tiff"/><Relationship Id="rId7" Type="http://schemas.openxmlformats.org/officeDocument/2006/relationships/image" Target="../media/image2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.tiff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0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成组"/>
          <p:cNvGrpSpPr/>
          <p:nvPr/>
        </p:nvGrpSpPr>
        <p:grpSpPr>
          <a:xfrm>
            <a:off x="-46363" y="4027"/>
            <a:ext cx="24476726" cy="14048572"/>
            <a:chOff x="0" y="0"/>
            <a:chExt cx="24476724" cy="14048570"/>
          </a:xfrm>
        </p:grpSpPr>
        <p:sp>
          <p:nvSpPr>
            <p:cNvPr id="119" name="矩形"/>
            <p:cNvSpPr/>
            <p:nvPr/>
          </p:nvSpPr>
          <p:spPr>
            <a:xfrm>
              <a:off x="-1" y="-1"/>
              <a:ext cx="24476726" cy="14048572"/>
            </a:xfrm>
            <a:prstGeom prst="rect">
              <a:avLst/>
            </a:prstGeom>
            <a:solidFill>
              <a:srgbClr val="FF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  <a:latin typeface="造字工房丁丁（非商用）常规体"/>
                  <a:ea typeface="造字工房丁丁（非商用）常规体"/>
                  <a:cs typeface="造字工房丁丁（非商用）常规体"/>
                  <a:sym typeface="造字工房丁丁（非商用）常规体"/>
                </a:defRPr>
              </a:pPr>
            </a:p>
          </p:txBody>
        </p:sp>
        <p:pic>
          <p:nvPicPr>
            <p:cNvPr id="120" name="图像" descr="图像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65507" y="6393275"/>
              <a:ext cx="19927346" cy="664937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22" name="雀巢专业餐饮年底活动方案"/>
          <p:cNvSpPr txBox="1"/>
          <p:nvPr/>
        </p:nvSpPr>
        <p:spPr>
          <a:xfrm>
            <a:off x="4912381" y="2265463"/>
            <a:ext cx="14559241" cy="279400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 spc="607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t>雀巢专业餐饮 x 同道大叔</a:t>
            </a:r>
          </a:p>
          <a:p>
            <a:pPr>
              <a:defRPr sz="8000" spc="679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t>解锁“开年星运杯”H5执行方案</a:t>
            </a:r>
          </a:p>
        </p:txBody>
      </p:sp>
      <p:pic>
        <p:nvPicPr>
          <p:cNvPr id="123" name="Picture 24" descr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877" y="12400236"/>
            <a:ext cx="2070530" cy="11549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4" name="2017-reload-主logo-黑.png" descr="2017-reload-主logo-黑.png"/>
          <p:cNvPicPr>
            <a:picLocks noChangeAspect="1"/>
          </p:cNvPicPr>
          <p:nvPr/>
        </p:nvPicPr>
        <p:blipFill>
          <a:blip r:embed="rId3"/>
          <a:srcRect l="12729" t="31856" r="14827" b="28093"/>
          <a:stretch>
            <a:fillRect/>
          </a:stretch>
        </p:blipFill>
        <p:spPr>
          <a:xfrm>
            <a:off x="19647497" y="12704368"/>
            <a:ext cx="2313213" cy="9044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135"/>
          <p:cNvSpPr/>
          <p:nvPr/>
        </p:nvSpPr>
        <p:spPr>
          <a:xfrm>
            <a:off x="950409" y="11844698"/>
            <a:ext cx="22115029" cy="1131522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" name="矩形 135"/>
          <p:cNvSpPr/>
          <p:nvPr/>
        </p:nvSpPr>
        <p:spPr>
          <a:xfrm>
            <a:off x="1016900" y="10353215"/>
            <a:ext cx="22115029" cy="1131522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" name="矩形 135"/>
          <p:cNvSpPr/>
          <p:nvPr/>
        </p:nvSpPr>
        <p:spPr>
          <a:xfrm>
            <a:off x="950409" y="8833562"/>
            <a:ext cx="22115029" cy="1131522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3" name="1.首页"/>
          <p:cNvSpPr txBox="1"/>
          <p:nvPr/>
        </p:nvSpPr>
        <p:spPr>
          <a:xfrm>
            <a:off x="3745509" y="6821434"/>
            <a:ext cx="2955937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pPr algn="ctr"/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dirty="0"/>
              <a:t>红红火火</a:t>
            </a:r>
            <a:endParaRPr lang="en-US" dirty="0"/>
          </a:p>
          <a:p>
            <a:pPr algn="ctr"/>
            <a:r>
              <a:rPr lang="en-US" dirty="0"/>
              <a:t>  </a:t>
            </a:r>
            <a:r>
              <a:rPr lang="zh-CN" altLang="en-US" dirty="0"/>
              <a:t>人来疯</a:t>
            </a:r>
            <a:endParaRPr dirty="0"/>
          </a:p>
        </p:txBody>
      </p:sp>
      <p:sp>
        <p:nvSpPr>
          <p:cNvPr id="234" name="1.首页"/>
          <p:cNvSpPr txBox="1"/>
          <p:nvPr/>
        </p:nvSpPr>
        <p:spPr>
          <a:xfrm>
            <a:off x="9410258" y="6839884"/>
            <a:ext cx="2952731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pPr algn="ctr"/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dirty="0"/>
              <a:t>青春无限</a:t>
            </a:r>
            <a:endParaRPr lang="en-US" altLang="zh-CN" dirty="0"/>
          </a:p>
          <a:p>
            <a:pPr algn="ctr"/>
            <a:r>
              <a:rPr lang="en-US" dirty="0"/>
              <a:t>     </a:t>
            </a:r>
            <a:r>
              <a:rPr dirty="0" err="1"/>
              <a:t>活力</a:t>
            </a:r>
            <a:r>
              <a:rPr lang="zh-CN" altLang="en-US" dirty="0"/>
              <a:t>达人</a:t>
            </a:r>
            <a:endParaRPr dirty="0"/>
          </a:p>
        </p:txBody>
      </p:sp>
      <p:sp>
        <p:nvSpPr>
          <p:cNvPr id="236" name="1.首页"/>
          <p:cNvSpPr txBox="1"/>
          <p:nvPr/>
        </p:nvSpPr>
        <p:spPr>
          <a:xfrm>
            <a:off x="18834277" y="6792556"/>
            <a:ext cx="3010441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pPr algn="ctr"/>
            <a:r>
              <a:rPr lang="en-US" altLang="zh-CN" dirty="0"/>
              <a:t>4</a:t>
            </a:r>
            <a:r>
              <a:rPr lang="zh-CN" altLang="en-US" dirty="0"/>
              <a:t>、脑洞清奇</a:t>
            </a:r>
            <a:endParaRPr lang="zh-CN" altLang="en-US" dirty="0"/>
          </a:p>
          <a:p>
            <a:pPr algn="ctr"/>
            <a:r>
              <a:rPr lang="zh-CN" altLang="en-US" dirty="0"/>
              <a:t>     职业戏精</a:t>
            </a:r>
            <a:endParaRPr dirty="0"/>
          </a:p>
        </p:txBody>
      </p:sp>
      <p:sp>
        <p:nvSpPr>
          <p:cNvPr id="237" name="矩形 41"/>
          <p:cNvSpPr txBox="1"/>
          <p:nvPr/>
        </p:nvSpPr>
        <p:spPr>
          <a:xfrm>
            <a:off x="14084463" y="10370825"/>
            <a:ext cx="2785376" cy="193899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沁心茉莉菠萝饮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萝曼蒂克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8" name="矩形 42"/>
          <p:cNvSpPr txBox="1"/>
          <p:nvPr/>
        </p:nvSpPr>
        <p:spPr>
          <a:xfrm>
            <a:off x="3375588" y="10476736"/>
            <a:ext cx="3170097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芝士奶盖芒果</a:t>
            </a:r>
            <a:r>
              <a:rPr lang="zh-CN" altLang="en-US" dirty="0"/>
              <a:t>脏脏</a:t>
            </a:r>
            <a:endParaRPr lang="en-US" dirty="0"/>
          </a:p>
          <a:p>
            <a:r>
              <a:rPr lang="zh-CN" altLang="en-US" dirty="0"/>
              <a:t>（芒果脏脏）</a:t>
            </a:r>
            <a:endParaRPr dirty="0"/>
          </a:p>
        </p:txBody>
      </p:sp>
      <p:sp>
        <p:nvSpPr>
          <p:cNvPr id="239" name="矩形 43"/>
          <p:cNvSpPr txBox="1"/>
          <p:nvPr/>
        </p:nvSpPr>
        <p:spPr>
          <a:xfrm>
            <a:off x="14223165" y="11889681"/>
            <a:ext cx="2400655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原味奶盖清茶</a:t>
            </a:r>
            <a:endParaRPr lang="en-US" dirty="0"/>
          </a:p>
          <a:p>
            <a:r>
              <a:rPr lang="zh-CN" altLang="en-US" dirty="0"/>
              <a:t>（樽装乌龙）</a:t>
            </a:r>
            <a:endParaRPr dirty="0"/>
          </a:p>
        </p:txBody>
      </p:sp>
      <p:sp>
        <p:nvSpPr>
          <p:cNvPr id="240" name="矩形 47"/>
          <p:cNvSpPr txBox="1"/>
          <p:nvPr/>
        </p:nvSpPr>
        <p:spPr>
          <a:xfrm>
            <a:off x="8841741" y="11942242"/>
            <a:ext cx="3521247" cy="101566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牛油果奶盖冰沙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绿宝石冰沙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1" name="矩形 48"/>
          <p:cNvSpPr txBox="1"/>
          <p:nvPr/>
        </p:nvSpPr>
        <p:spPr>
          <a:xfrm>
            <a:off x="18895687" y="10324658"/>
            <a:ext cx="2785376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榴莲</a:t>
            </a:r>
            <a:r>
              <a:rPr lang="zh-CN" altLang="en-US" dirty="0"/>
              <a:t>奶盖茶脏脏</a:t>
            </a:r>
            <a:endParaRPr lang="en-US" dirty="0"/>
          </a:p>
          <a:p>
            <a:r>
              <a:rPr lang="zh-CN" altLang="en-US" dirty="0"/>
              <a:t>（榴莲奶霸）</a:t>
            </a:r>
            <a:endParaRPr dirty="0"/>
          </a:p>
        </p:txBody>
      </p:sp>
      <p:sp>
        <p:nvSpPr>
          <p:cNvPr id="242" name="矩形 49"/>
          <p:cNvSpPr txBox="1"/>
          <p:nvPr/>
        </p:nvSpPr>
        <p:spPr>
          <a:xfrm>
            <a:off x="8669674" y="10435368"/>
            <a:ext cx="3170097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酸奶奶盖黄桃冰沙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（桃气满满）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3" name="矩形 50"/>
          <p:cNvSpPr txBox="1"/>
          <p:nvPr/>
        </p:nvSpPr>
        <p:spPr>
          <a:xfrm>
            <a:off x="18562088" y="8936840"/>
            <a:ext cx="3554817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酸奶奶盖黑枸杞冰沙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（养生朋</a:t>
            </a:r>
            <a:r>
              <a:rPr lang="zh-CN" altLang="en-US" dirty="0" smtClean="0">
                <a:solidFill>
                  <a:schemeClr val="tx1"/>
                </a:solidFill>
              </a:rPr>
              <a:t>克）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4" name="矩形 51"/>
          <p:cNvSpPr txBox="1"/>
          <p:nvPr/>
        </p:nvSpPr>
        <p:spPr>
          <a:xfrm>
            <a:off x="13994525" y="8895727"/>
            <a:ext cx="2785376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樱花奶盖水果茶</a:t>
            </a:r>
            <a:endParaRPr lang="en-US" dirty="0"/>
          </a:p>
          <a:p>
            <a:r>
              <a:rPr lang="zh-CN" altLang="en-US" dirty="0"/>
              <a:t>（樱花朵朵）</a:t>
            </a:r>
            <a:endParaRPr dirty="0"/>
          </a:p>
        </p:txBody>
      </p:sp>
      <p:sp>
        <p:nvSpPr>
          <p:cNvPr id="245" name="矩形 53"/>
          <p:cNvSpPr txBox="1"/>
          <p:nvPr/>
        </p:nvSpPr>
        <p:spPr>
          <a:xfrm>
            <a:off x="3845041" y="11951203"/>
            <a:ext cx="2400656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抹茶</a:t>
            </a:r>
            <a:r>
              <a:rPr dirty="0" err="1"/>
              <a:t>迷彩</a:t>
            </a:r>
            <a:r>
              <a:rPr lang="zh-CN" altLang="en-US" dirty="0"/>
              <a:t>饮</a:t>
            </a:r>
            <a:endParaRPr lang="en-US" altLang="zh-CN" dirty="0"/>
          </a:p>
          <a:p>
            <a:r>
              <a:rPr lang="zh-CN" altLang="en-US" dirty="0"/>
              <a:t>（迷彩森林）</a:t>
            </a:r>
            <a:endParaRPr dirty="0"/>
          </a:p>
        </p:txBody>
      </p:sp>
      <p:sp>
        <p:nvSpPr>
          <p:cNvPr id="246" name="矩形 54"/>
          <p:cNvSpPr txBox="1"/>
          <p:nvPr/>
        </p:nvSpPr>
        <p:spPr>
          <a:xfrm>
            <a:off x="3282168" y="8909304"/>
            <a:ext cx="3554817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芝士奶盖</a:t>
            </a:r>
            <a:r>
              <a:rPr lang="zh-CN" altLang="en-US" dirty="0"/>
              <a:t>红</a:t>
            </a:r>
            <a:r>
              <a:rPr dirty="0" err="1"/>
              <a:t>龙果冰沙</a:t>
            </a:r>
            <a:endParaRPr lang="en-US" dirty="0"/>
          </a:p>
          <a:p>
            <a:r>
              <a:rPr lang="zh-CN" altLang="en-US" dirty="0"/>
              <a:t>（红心果果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47" name="矩形"/>
          <p:cNvSpPr/>
          <p:nvPr/>
        </p:nvSpPr>
        <p:spPr>
          <a:xfrm>
            <a:off x="-10778" y="975525"/>
            <a:ext cx="3756287" cy="127841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248" name="H5流程与机制"/>
          <p:cNvSpPr txBox="1"/>
          <p:nvPr/>
        </p:nvSpPr>
        <p:spPr>
          <a:xfrm>
            <a:off x="781663" y="1244621"/>
            <a:ext cx="2291223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饮品选取</a:t>
            </a:r>
            <a:endParaRPr dirty="0"/>
          </a:p>
        </p:txBody>
      </p:sp>
      <p:sp>
        <p:nvSpPr>
          <p:cNvPr id="250" name="1.首页"/>
          <p:cNvSpPr txBox="1"/>
          <p:nvPr/>
        </p:nvSpPr>
        <p:spPr>
          <a:xfrm>
            <a:off x="5527751" y="2420407"/>
            <a:ext cx="1309332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6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T</a:t>
            </a:r>
            <a:r>
              <a:rPr lang="en-US" altLang="zh-CN" dirty="0"/>
              <a:t>est 2 </a:t>
            </a:r>
            <a:r>
              <a:rPr lang="zh-CN" altLang="en-US" dirty="0"/>
              <a:t>选项中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，筛选后 </a:t>
            </a:r>
            <a:r>
              <a:rPr lang="en-US" altLang="zh-CN" dirty="0"/>
              <a:t>Test 3 </a:t>
            </a:r>
            <a:r>
              <a:rPr lang="zh-CN" altLang="en-US" dirty="0"/>
              <a:t>选项中</a:t>
            </a:r>
            <a:r>
              <a:rPr lang="en-US" altLang="zh-CN" dirty="0"/>
              <a:t>3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，得出星运杯饮品</a:t>
            </a:r>
            <a:endParaRPr dirty="0"/>
          </a:p>
        </p:txBody>
      </p:sp>
      <p:sp>
        <p:nvSpPr>
          <p:cNvPr id="252" name="矩形 1"/>
          <p:cNvSpPr txBox="1"/>
          <p:nvPr/>
        </p:nvSpPr>
        <p:spPr>
          <a:xfrm>
            <a:off x="1248668" y="9107487"/>
            <a:ext cx="1198819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sz="3200" b="1" dirty="0"/>
              <a:t>红</a:t>
            </a:r>
            <a:endParaRPr sz="3200" b="1" dirty="0"/>
          </a:p>
        </p:txBody>
      </p:sp>
      <p:sp>
        <p:nvSpPr>
          <p:cNvPr id="253" name="矩形 44"/>
          <p:cNvSpPr txBox="1"/>
          <p:nvPr/>
        </p:nvSpPr>
        <p:spPr>
          <a:xfrm>
            <a:off x="1248668" y="10686396"/>
            <a:ext cx="1198820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altLang="zh-CN" sz="3200" b="1" dirty="0"/>
              <a:t>2</a:t>
            </a:r>
            <a:r>
              <a:rPr lang="zh-CN" altLang="en-US" sz="3200" b="1" dirty="0"/>
              <a:t>、黄</a:t>
            </a:r>
            <a:endParaRPr sz="3200" b="1" dirty="0"/>
          </a:p>
        </p:txBody>
      </p:sp>
      <p:sp>
        <p:nvSpPr>
          <p:cNvPr id="254" name="矩形 46"/>
          <p:cNvSpPr txBox="1"/>
          <p:nvPr/>
        </p:nvSpPr>
        <p:spPr>
          <a:xfrm>
            <a:off x="1234450" y="12214341"/>
            <a:ext cx="1134588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altLang="zh-CN" sz="3200" b="1" dirty="0"/>
              <a:t>3</a:t>
            </a:r>
            <a:r>
              <a:rPr lang="zh-CN" altLang="en-US" sz="3200" b="1" dirty="0"/>
              <a:t>、青</a:t>
            </a:r>
            <a:endParaRPr sz="3200" b="1" dirty="0"/>
          </a:p>
        </p:txBody>
      </p:sp>
      <p:sp>
        <p:nvSpPr>
          <p:cNvPr id="256" name="矩形 62"/>
          <p:cNvSpPr txBox="1"/>
          <p:nvPr/>
        </p:nvSpPr>
        <p:spPr>
          <a:xfrm>
            <a:off x="18818769" y="11889681"/>
            <a:ext cx="3013002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200" dirty="0">
                <a:solidFill>
                  <a:schemeClr val="tx1"/>
                </a:solidFill>
              </a:rPr>
              <a:t>炼乳奶盖水果茶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en-US" sz="3200" dirty="0">
                <a:solidFill>
                  <a:schemeClr val="tx1"/>
                </a:solidFill>
              </a:rPr>
              <a:t>（奇异云顶）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1" name="矩形 7"/>
          <p:cNvSpPr txBox="1"/>
          <p:nvPr/>
        </p:nvSpPr>
        <p:spPr>
          <a:xfrm>
            <a:off x="8684323" y="8876562"/>
            <a:ext cx="3170097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>
                <a:solidFill>
                  <a:srgbClr val="C00000"/>
                </a:solidFill>
              </a:rPr>
              <a:t>双莓水果奶盖奶茶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zh-CN" altLang="en-US" dirty="0">
                <a:solidFill>
                  <a:srgbClr val="C00000"/>
                </a:solidFill>
              </a:rPr>
              <a:t>完</a:t>
            </a:r>
            <a:r>
              <a:rPr lang="zh-CN" altLang="en-US" dirty="0" smtClean="0">
                <a:solidFill>
                  <a:srgbClr val="C00000"/>
                </a:solidFill>
              </a:rPr>
              <a:t>莓奶茶）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1" name="圆形"/>
          <p:cNvSpPr/>
          <p:nvPr/>
        </p:nvSpPr>
        <p:spPr>
          <a:xfrm>
            <a:off x="4950533" y="1702919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32" name="1.首页"/>
          <p:cNvSpPr txBox="1"/>
          <p:nvPr/>
        </p:nvSpPr>
        <p:spPr>
          <a:xfrm>
            <a:off x="5527751" y="1514235"/>
            <a:ext cx="3294172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sz="4000" dirty="0"/>
              <a:t>Test 2</a:t>
            </a:r>
            <a:r>
              <a:rPr lang="zh-CN" altLang="en-US" sz="4000" dirty="0"/>
              <a:t>、</a:t>
            </a:r>
            <a:r>
              <a:rPr lang="en-US" altLang="zh-CN" sz="4000" dirty="0"/>
              <a:t>Test 3:</a:t>
            </a:r>
            <a:endParaRPr sz="4000" dirty="0"/>
          </a:p>
        </p:txBody>
      </p:sp>
      <p:pic>
        <p:nvPicPr>
          <p:cNvPr id="34" name="图片 1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backgroundMark x1="29688" y1="40625" x2="28750" y2="32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8392">
            <a:off x="923486" y="2833101"/>
            <a:ext cx="2603574" cy="3904320"/>
          </a:xfrm>
          <a:prstGeom prst="rect">
            <a:avLst/>
          </a:prstGeom>
        </p:spPr>
      </p:pic>
      <p:pic>
        <p:nvPicPr>
          <p:cNvPr id="38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68" b="78013" l="32795" r="62280">
                        <a14:foregroundMark x1="39843" y1="30294" x2="39843" y2="30294"/>
                        <a14:foregroundMark x1="41511" y1="29853" x2="41511" y2="29853"/>
                        <a14:foregroundMark x1="46124" y1="24853" x2="46124" y2="24853"/>
                        <a14:foregroundMark x1="49460" y1="24853" x2="49460" y2="24853"/>
                        <a14:foregroundMark x1="52601" y1="25294" x2="52601" y2="25294"/>
                        <a14:foregroundMark x1="56035" y1="27794" x2="56035" y2="27794"/>
                        <a14:foregroundMark x1="57409" y1="31176" x2="57409" y2="31176"/>
                        <a14:foregroundMark x1="50932" y1="30294" x2="50932" y2="30294"/>
                        <a14:foregroundMark x1="45829" y1="29412" x2="45829" y2="29412"/>
                        <a14:foregroundMark x1="45240" y1="29118" x2="45240" y2="29118"/>
                        <a14:foregroundMark x1="46909" y1="27353" x2="46909" y2="27353"/>
                        <a14:foregroundMark x1="48871" y1="27353" x2="48871" y2="27353"/>
                        <a14:foregroundMark x1="47498" y1="28676" x2="47498" y2="28676"/>
                        <a14:foregroundMark x1="53484" y1="29853" x2="53484" y2="29853"/>
                        <a14:foregroundMark x1="51423" y1="26912" x2="51423" y2="26912"/>
                        <a14:foregroundMark x1="54171" y1="27647" x2="54171" y2="27647"/>
                        <a14:foregroundMark x1="55447" y1="29118" x2="55447" y2="29118"/>
                        <a14:foregroundMark x1="43867" y1="28824" x2="43867" y2="28824"/>
                        <a14:foregroundMark x1="44553" y1="27647" x2="44553" y2="27647"/>
                        <a14:backgroundMark x1="41315" y1="72794" x2="41315" y2="72794"/>
                        <a14:backgroundMark x1="55545" y1="71029" x2="55545" y2="71029"/>
                        <a14:backgroundMark x1="53680" y1="23382" x2="53680" y2="23382"/>
                        <a14:backgroundMark x1="57998" y1="27206" x2="57998" y2="27206"/>
                        <a14:backgroundMark x1="55741" y1="27647" x2="55741" y2="27647"/>
                        <a14:backgroundMark x1="44455" y1="28529" x2="44455" y2="28529"/>
                        <a14:backgroundMark x1="45829" y1="28676" x2="45829" y2="28676"/>
                        <a14:backgroundMark x1="55054" y1="28235" x2="55054" y2="28235"/>
                        <a14:backgroundMark x1="44553" y1="29265" x2="44553" y2="29265"/>
                        <a14:backgroundMark x1="46026" y1="28529" x2="46026" y2="28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9" r="34034" b="13319"/>
          <a:stretch>
            <a:fillRect/>
          </a:stretch>
        </p:blipFill>
        <p:spPr>
          <a:xfrm rot="20945989">
            <a:off x="13447242" y="3709444"/>
            <a:ext cx="1885370" cy="2956093"/>
          </a:xfrm>
          <a:prstGeom prst="rect">
            <a:avLst/>
          </a:prstGeom>
        </p:spPr>
      </p:pic>
      <p:pic>
        <p:nvPicPr>
          <p:cNvPr id="39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660" b="90311" l="14531" r="79337">
                        <a14:foregroundMark x1="48201" y1="42226" x2="48201" y2="42226"/>
                        <a14:foregroundMark x1="42878" y1="43090" x2="42878" y2="43090"/>
                        <a14:foregroundMark x1="42878" y1="48369" x2="42878" y2="48369"/>
                        <a14:foregroundMark x1="41583" y1="45777" x2="41583" y2="45777"/>
                        <a14:foregroundMark x1="53381" y1="42226" x2="53381" y2="42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" t="10828" r="12563" b="858"/>
          <a:stretch>
            <a:fillRect/>
          </a:stretch>
        </p:blipFill>
        <p:spPr>
          <a:xfrm rot="456699">
            <a:off x="15781087" y="2050790"/>
            <a:ext cx="3441766" cy="5628357"/>
          </a:xfrm>
          <a:prstGeom prst="rect">
            <a:avLst/>
          </a:prstGeom>
        </p:spPr>
      </p:pic>
      <p:pic>
        <p:nvPicPr>
          <p:cNvPr id="35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34039" r="70110">
                        <a14:backgroundMark x1="48478" y1="84040" x2="48478" y2="84040"/>
                        <a14:backgroundMark x1="62391" y1="82828" x2="62391" y2="82828"/>
                        <a14:backgroundMark x1="59130" y1="82828" x2="59130" y2="82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0" r="25381"/>
          <a:stretch>
            <a:fillRect/>
          </a:stretch>
        </p:blipFill>
        <p:spPr>
          <a:xfrm rot="21303149">
            <a:off x="2763541" y="3239766"/>
            <a:ext cx="2527767" cy="3387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727406">
            <a:off x="5167443" y="3707882"/>
            <a:ext cx="1384509" cy="249665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72670" y="3436958"/>
            <a:ext cx="7178725" cy="3110753"/>
            <a:chOff x="7373393" y="3309592"/>
            <a:chExt cx="7178725" cy="3110753"/>
          </a:xfrm>
        </p:grpSpPr>
        <p:pic>
          <p:nvPicPr>
            <p:cNvPr id="36" name="图片 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30737" r="67885">
                          <a14:backgroundMark x1="41056" y1="80118" x2="41056" y2="80118"/>
                          <a14:backgroundMark x1="57743" y1="81299" x2="57743" y2="812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4" r="27471"/>
            <a:stretch>
              <a:fillRect/>
            </a:stretch>
          </p:blipFill>
          <p:spPr>
            <a:xfrm rot="20823428">
              <a:off x="7373393" y="3785724"/>
              <a:ext cx="1950718" cy="25602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36114" y="4032994"/>
              <a:ext cx="1753442" cy="2065699"/>
            </a:xfrm>
            <a:prstGeom prst="rect">
              <a:avLst/>
            </a:prstGeom>
          </p:spPr>
        </p:pic>
        <p:pic>
          <p:nvPicPr>
            <p:cNvPr id="42" name="图片 1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backgroundMark x1="39537" y1="49533" x2="39537" y2="40721"/>
                          <a14:backgroundMark x1="39003" y1="27503" x2="39003" y2="27503"/>
                          <a14:backgroundMark x1="47373" y1="28972" x2="47373" y2="28972"/>
                          <a14:backgroundMark x1="58682" y1="31108" x2="58682" y2="31108"/>
                          <a14:backgroundMark x1="64025" y1="39252" x2="64025" y2="39252"/>
                          <a14:backgroundMark x1="64025" y1="47263" x2="64025" y2="47263"/>
                          <a14:backgroundMark x1="76313" y1="75167" x2="76313" y2="75167"/>
                          <a14:backgroundMark x1="70436" y1="45127" x2="70436" y2="45127"/>
                          <a14:backgroundMark x1="67943" y1="32577" x2="67943" y2="32577"/>
                          <a14:backgroundMark x1="64025" y1="23765" x2="64025" y2="237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4165">
              <a:off x="9887235" y="3309592"/>
              <a:ext cx="4664883" cy="311075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802496">
            <a:off x="19262324" y="4232458"/>
            <a:ext cx="1144071" cy="2200137"/>
          </a:xfrm>
          <a:prstGeom prst="rect">
            <a:avLst/>
          </a:prstGeom>
        </p:spPr>
      </p:pic>
      <p:pic>
        <p:nvPicPr>
          <p:cNvPr id="49" name="图片 11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backgroundMark x1="35467" y1="29867" x2="35467" y2="29867"/>
                        <a14:backgroundMark x1="66756" y1="29867" x2="66756" y2="29867"/>
                        <a14:backgroundMark x1="79467" y1="40800" x2="79467" y2="4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635">
            <a:off x="20525626" y="3768256"/>
            <a:ext cx="4674756" cy="3116504"/>
          </a:xfrm>
          <a:prstGeom prst="rect">
            <a:avLst/>
          </a:prstGeom>
        </p:spPr>
      </p:pic>
      <p:pic>
        <p:nvPicPr>
          <p:cNvPr id="52" name="图片 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220" y="3561248"/>
            <a:ext cx="4639236" cy="30928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95850" y="4092558"/>
            <a:ext cx="1573989" cy="2124885"/>
          </a:xfrm>
          <a:prstGeom prst="rect">
            <a:avLst/>
          </a:prstGeom>
        </p:spPr>
      </p:pic>
      <p:sp>
        <p:nvSpPr>
          <p:cNvPr id="44" name="1.首页"/>
          <p:cNvSpPr txBox="1"/>
          <p:nvPr/>
        </p:nvSpPr>
        <p:spPr>
          <a:xfrm>
            <a:off x="14278853" y="6870825"/>
            <a:ext cx="299921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000" b="1">
                <a:latin typeface="造字工房尚黑（非商用）常规体"/>
                <a:ea typeface="造字工房尚黑（非商用）常规体"/>
                <a:cs typeface="造字工房尚黑（非商用）常规体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、温</a:t>
            </a:r>
            <a:r>
              <a:rPr lang="zh-CN" altLang="en-US" dirty="0">
                <a:solidFill>
                  <a:schemeClr val="tx1"/>
                </a:solidFill>
              </a:rPr>
              <a:t>和内敛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文艺范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图片 19" descr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712" y="717027"/>
            <a:ext cx="6910894" cy="121879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88" name="矩形"/>
          <p:cNvSpPr/>
          <p:nvPr/>
        </p:nvSpPr>
        <p:spPr>
          <a:xfrm>
            <a:off x="-19441" y="565182"/>
            <a:ext cx="4500002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589" name="H5内容-测试1"/>
          <p:cNvSpPr txBox="1"/>
          <p:nvPr/>
        </p:nvSpPr>
        <p:spPr>
          <a:xfrm>
            <a:off x="303060" y="845317"/>
            <a:ext cx="4994886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P8 </a:t>
            </a:r>
            <a:r>
              <a:rPr dirty="0" err="1"/>
              <a:t>测试题</a:t>
            </a:r>
            <a:r>
              <a:rPr dirty="0"/>
              <a:t> Test 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590" name="文本框 18"/>
          <p:cNvSpPr txBox="1"/>
          <p:nvPr/>
        </p:nvSpPr>
        <p:spPr>
          <a:xfrm>
            <a:off x="1881873" y="3900916"/>
            <a:ext cx="12159343" cy="771595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/>
              <a:t>画面创意说明：</a:t>
            </a:r>
            <a:endParaRPr lang="zh-CN" altLang="en-US" sz="3200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/>
              <a:t>画面底部为星运杯，以星座形象展现</a:t>
            </a:r>
            <a:r>
              <a:rPr lang="zh-CN" altLang="en-US" sz="3200" dirty="0"/>
              <a:t>愿望</a:t>
            </a:r>
            <a:r>
              <a:rPr sz="3200" dirty="0"/>
              <a:t>选项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200" b="1" dirty="0"/>
              <a:t>文案：</a:t>
            </a:r>
            <a:r>
              <a:rPr lang="zh-CN" altLang="en-US" sz="3200" dirty="0">
                <a:solidFill>
                  <a:srgbClr val="FF0000"/>
                </a:solidFill>
              </a:rPr>
              <a:t>（决定星运杯星运杯名称与文案）</a:t>
            </a:r>
            <a:endParaRPr lang="zh-CN" altLang="en-US" sz="3200"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sz="3200" b="1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效果：</a:t>
            </a:r>
            <a:r>
              <a:rPr sz="3200" dirty="0" err="1"/>
              <a:t>动态GIF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跳转：</a:t>
            </a:r>
            <a:r>
              <a:rPr sz="3200" dirty="0" err="1"/>
              <a:t>拖动</a:t>
            </a:r>
            <a:r>
              <a:rPr lang="zh-CN" altLang="en-US" sz="3200" dirty="0"/>
              <a:t>选项</a:t>
            </a:r>
            <a:r>
              <a:rPr sz="3200" dirty="0" err="1"/>
              <a:t>至杯中，自动跳转下一页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提示</a:t>
            </a:r>
            <a:r>
              <a:rPr sz="3200" b="1" dirty="0"/>
              <a:t>：</a:t>
            </a:r>
            <a:r>
              <a:rPr lang="zh-CN" altLang="en-US" sz="3200" dirty="0"/>
              <a:t>点击拖动至杯中</a:t>
            </a:r>
            <a:endParaRPr sz="3200" dirty="0"/>
          </a:p>
        </p:txBody>
      </p:sp>
      <p:pic>
        <p:nvPicPr>
          <p:cNvPr id="59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68" y="1945926"/>
            <a:ext cx="6283738" cy="171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2" name="1.首页"/>
          <p:cNvSpPr txBox="1"/>
          <p:nvPr/>
        </p:nvSpPr>
        <p:spPr>
          <a:xfrm>
            <a:off x="18167228" y="2528498"/>
            <a:ext cx="3334246" cy="964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以下哪一项带给你的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快乐指数最高？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93" name="图片 25" descr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255" y="1945926"/>
            <a:ext cx="933451" cy="1866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3" name="图片 6" descr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8455" y="6040366"/>
            <a:ext cx="2361907" cy="29302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4" name="矩形 76"/>
          <p:cNvSpPr/>
          <p:nvPr/>
        </p:nvSpPr>
        <p:spPr>
          <a:xfrm>
            <a:off x="17198455" y="8715347"/>
            <a:ext cx="2375157" cy="57332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5" name="1.首页"/>
          <p:cNvSpPr txBox="1"/>
          <p:nvPr/>
        </p:nvSpPr>
        <p:spPr>
          <a:xfrm>
            <a:off x="17873076" y="8856360"/>
            <a:ext cx="1025922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钱多多</a:t>
            </a:r>
            <a:endParaRPr dirty="0"/>
          </a:p>
        </p:txBody>
      </p:sp>
      <p:pic>
        <p:nvPicPr>
          <p:cNvPr id="606" name="图片 7" descr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0844" y="6248601"/>
            <a:ext cx="2575495" cy="275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7" name="矩形 78"/>
          <p:cNvSpPr/>
          <p:nvPr/>
        </p:nvSpPr>
        <p:spPr>
          <a:xfrm>
            <a:off x="19983490" y="8449126"/>
            <a:ext cx="2375157" cy="104296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8" name="1.首页"/>
          <p:cNvSpPr txBox="1"/>
          <p:nvPr/>
        </p:nvSpPr>
        <p:spPr>
          <a:xfrm>
            <a:off x="20593361" y="8606591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出品大卖</a:t>
            </a:r>
            <a:endParaRPr lang="en-US" altLang="zh-CN" dirty="0"/>
          </a:p>
          <a:p>
            <a:r>
              <a:rPr lang="zh-CN" altLang="en-US" dirty="0"/>
              <a:t>直升店长</a:t>
            </a:r>
            <a:endParaRPr lang="zh-CN" altLang="en-US" dirty="0"/>
          </a:p>
        </p:txBody>
      </p:sp>
      <p:pic>
        <p:nvPicPr>
          <p:cNvPr id="609" name="图片 9" descr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6052" y="3660426"/>
            <a:ext cx="2146418" cy="25133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0" name="矩形 80"/>
          <p:cNvSpPr/>
          <p:nvPr/>
        </p:nvSpPr>
        <p:spPr>
          <a:xfrm>
            <a:off x="17162803" y="5857342"/>
            <a:ext cx="2375157" cy="57332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1" name="1.首页"/>
          <p:cNvSpPr txBox="1"/>
          <p:nvPr/>
        </p:nvSpPr>
        <p:spPr>
          <a:xfrm>
            <a:off x="17328016" y="5997423"/>
            <a:ext cx="2034354" cy="4719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满满桃花运</a:t>
            </a:r>
            <a:endParaRPr dirty="0"/>
          </a:p>
        </p:txBody>
      </p:sp>
      <p:pic>
        <p:nvPicPr>
          <p:cNvPr id="612" name="图片 10" descr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30805" y="4033165"/>
            <a:ext cx="2397061" cy="19642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3" name="矩形 82"/>
          <p:cNvSpPr/>
          <p:nvPr/>
        </p:nvSpPr>
        <p:spPr>
          <a:xfrm>
            <a:off x="19959966" y="5851123"/>
            <a:ext cx="2375157" cy="57332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4" name="1.首页"/>
          <p:cNvSpPr txBox="1"/>
          <p:nvPr/>
        </p:nvSpPr>
        <p:spPr>
          <a:xfrm>
            <a:off x="20341571" y="5950441"/>
            <a:ext cx="151483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颜值</a:t>
            </a:r>
            <a:r>
              <a:rPr lang="en-US" altLang="zh-CN" dirty="0"/>
              <a:t>UP </a:t>
            </a:r>
            <a:r>
              <a:rPr lang="en-US" altLang="zh-CN" dirty="0" err="1"/>
              <a:t>UP</a:t>
            </a:r>
            <a:endParaRPr dirty="0"/>
          </a:p>
        </p:txBody>
      </p:sp>
      <p:sp>
        <p:nvSpPr>
          <p:cNvPr id="617" name="矩形 85"/>
          <p:cNvSpPr txBox="1"/>
          <p:nvPr/>
        </p:nvSpPr>
        <p:spPr>
          <a:xfrm>
            <a:off x="16511601" y="9988218"/>
            <a:ext cx="2246767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点击拖动至杯中</a:t>
            </a:r>
            <a:endParaRPr dirty="0"/>
          </a:p>
        </p:txBody>
      </p:sp>
      <p:pic>
        <p:nvPicPr>
          <p:cNvPr id="34" name="成组" descr="成组"/>
          <p:cNvPicPr>
            <a:picLocks noChangeAspect="1"/>
          </p:cNvPicPr>
          <p:nvPr/>
        </p:nvPicPr>
        <p:blipFill>
          <a:blip r:embed="rId8"/>
          <a:srcRect l="16633" r="17683" b="4734"/>
          <a:stretch>
            <a:fillRect/>
          </a:stretch>
        </p:blipFill>
        <p:spPr>
          <a:xfrm>
            <a:off x="18903953" y="9569083"/>
            <a:ext cx="2036649" cy="2953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" name="矩形 125"/>
          <p:cNvSpPr/>
          <p:nvPr/>
        </p:nvSpPr>
        <p:spPr>
          <a:xfrm>
            <a:off x="10026398" y="7488130"/>
            <a:ext cx="2375157" cy="942869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" name="矩形 124"/>
          <p:cNvSpPr/>
          <p:nvPr/>
        </p:nvSpPr>
        <p:spPr>
          <a:xfrm>
            <a:off x="7361947" y="7489291"/>
            <a:ext cx="2394116" cy="968003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4" name="矩形 123"/>
          <p:cNvSpPr/>
          <p:nvPr/>
        </p:nvSpPr>
        <p:spPr>
          <a:xfrm>
            <a:off x="4697707" y="7487034"/>
            <a:ext cx="2375157" cy="89765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5" name="矩形 122"/>
          <p:cNvSpPr/>
          <p:nvPr/>
        </p:nvSpPr>
        <p:spPr>
          <a:xfrm>
            <a:off x="2049316" y="7494504"/>
            <a:ext cx="2375157" cy="866615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6" name="1.首页"/>
          <p:cNvSpPr txBox="1"/>
          <p:nvPr/>
        </p:nvSpPr>
        <p:spPr>
          <a:xfrm>
            <a:off x="1787375" y="7519864"/>
            <a:ext cx="2859329" cy="84125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>
                <a:solidFill>
                  <a:schemeClr val="tx1"/>
                </a:solidFill>
              </a:rPr>
              <a:t>逆龄生长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>
                <a:solidFill>
                  <a:schemeClr val="tx1"/>
                </a:solidFill>
              </a:rPr>
              <a:t>颜值</a:t>
            </a:r>
            <a:r>
              <a:rPr lang="en-US" altLang="zh-CN" dirty="0">
                <a:solidFill>
                  <a:schemeClr val="tx1"/>
                </a:solidFill>
              </a:rPr>
              <a:t>UP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" name="1.首页"/>
          <p:cNvSpPr txBox="1"/>
          <p:nvPr/>
        </p:nvSpPr>
        <p:spPr>
          <a:xfrm>
            <a:off x="5184046" y="7531250"/>
            <a:ext cx="133369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锦鲤附身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环游世界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48" name="1.首页"/>
          <p:cNvSpPr txBox="1"/>
          <p:nvPr/>
        </p:nvSpPr>
        <p:spPr>
          <a:xfrm>
            <a:off x="7924082" y="7575466"/>
            <a:ext cx="133369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突发横财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奖金翻倍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49" name="1.首页"/>
          <p:cNvSpPr txBox="1"/>
          <p:nvPr/>
        </p:nvSpPr>
        <p:spPr>
          <a:xfrm>
            <a:off x="10588977" y="7532347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出品大卖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直升店长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51" name="1.首页"/>
          <p:cNvSpPr txBox="1"/>
          <p:nvPr/>
        </p:nvSpPr>
        <p:spPr>
          <a:xfrm>
            <a:off x="2014996" y="6788299"/>
            <a:ext cx="6565900" cy="533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以下哪一项给你带给你的快乐指数最高？</a:t>
            </a:r>
            <a:endParaRPr dirty="0"/>
          </a:p>
        </p:txBody>
      </p:sp>
      <p:sp>
        <p:nvSpPr>
          <p:cNvPr id="52" name="1.首页"/>
          <p:cNvSpPr txBox="1"/>
          <p:nvPr/>
        </p:nvSpPr>
        <p:spPr>
          <a:xfrm>
            <a:off x="2906265" y="8393156"/>
            <a:ext cx="105157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1800" dirty="0"/>
              <a:t>（颜值）</a:t>
            </a:r>
            <a:endParaRPr sz="1800" dirty="0"/>
          </a:p>
        </p:txBody>
      </p:sp>
      <p:sp>
        <p:nvSpPr>
          <p:cNvPr id="53" name="1.首页"/>
          <p:cNvSpPr txBox="1"/>
          <p:nvPr/>
        </p:nvSpPr>
        <p:spPr>
          <a:xfrm>
            <a:off x="5197558" y="8416722"/>
            <a:ext cx="1025922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1800" dirty="0"/>
              <a:t>（能力）</a:t>
            </a:r>
            <a:endParaRPr sz="1800" dirty="0"/>
          </a:p>
        </p:txBody>
      </p:sp>
      <p:sp>
        <p:nvSpPr>
          <p:cNvPr id="54" name="1.首页"/>
          <p:cNvSpPr txBox="1"/>
          <p:nvPr/>
        </p:nvSpPr>
        <p:spPr>
          <a:xfrm>
            <a:off x="8034141" y="8515773"/>
            <a:ext cx="105157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1800" dirty="0"/>
              <a:t>（财富）</a:t>
            </a:r>
            <a:endParaRPr sz="1800" dirty="0"/>
          </a:p>
        </p:txBody>
      </p:sp>
      <p:sp>
        <p:nvSpPr>
          <p:cNvPr id="55" name="1.首页"/>
          <p:cNvSpPr txBox="1"/>
          <p:nvPr/>
        </p:nvSpPr>
        <p:spPr>
          <a:xfrm>
            <a:off x="10688191" y="8514612"/>
            <a:ext cx="105157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1800" dirty="0"/>
              <a:t>（事业）</a:t>
            </a:r>
            <a:endParaRPr sz="1800" dirty="0"/>
          </a:p>
        </p:txBody>
      </p:sp>
      <p:sp>
        <p:nvSpPr>
          <p:cNvPr id="56" name="矩形 122"/>
          <p:cNvSpPr/>
          <p:nvPr/>
        </p:nvSpPr>
        <p:spPr>
          <a:xfrm>
            <a:off x="19971182" y="5762530"/>
            <a:ext cx="2375157" cy="866615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" name="1.首页"/>
          <p:cNvSpPr txBox="1"/>
          <p:nvPr/>
        </p:nvSpPr>
        <p:spPr>
          <a:xfrm>
            <a:off x="19709241" y="5787890"/>
            <a:ext cx="2859329" cy="84125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>
                <a:solidFill>
                  <a:schemeClr val="tx1"/>
                </a:solidFill>
              </a:rPr>
              <a:t>逆龄生长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>
                <a:solidFill>
                  <a:schemeClr val="tx1"/>
                </a:solidFill>
              </a:rPr>
              <a:t>颜值</a:t>
            </a:r>
            <a:r>
              <a:rPr lang="en-US" altLang="zh-CN" dirty="0">
                <a:solidFill>
                  <a:schemeClr val="tx1"/>
                </a:solidFill>
              </a:rPr>
              <a:t>UP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" name="矩形 123"/>
          <p:cNvSpPr/>
          <p:nvPr/>
        </p:nvSpPr>
        <p:spPr>
          <a:xfrm>
            <a:off x="17181830" y="5664795"/>
            <a:ext cx="2375157" cy="89765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9" name="1.首页"/>
          <p:cNvSpPr txBox="1"/>
          <p:nvPr/>
        </p:nvSpPr>
        <p:spPr>
          <a:xfrm>
            <a:off x="17668167" y="5709011"/>
            <a:ext cx="133369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锦鲤附身</a:t>
            </a:r>
            <a:endParaRPr lang="zh-CN" altLang="en-US" b="0" dirty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环游世界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60" name="矩形 125"/>
          <p:cNvSpPr/>
          <p:nvPr/>
        </p:nvSpPr>
        <p:spPr>
          <a:xfrm>
            <a:off x="19942380" y="8516548"/>
            <a:ext cx="2375157" cy="942869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" name="1.首页"/>
          <p:cNvSpPr txBox="1"/>
          <p:nvPr/>
        </p:nvSpPr>
        <p:spPr>
          <a:xfrm>
            <a:off x="20504959" y="8560765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出品大卖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直升店长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62" name="矩形 124"/>
          <p:cNvSpPr/>
          <p:nvPr/>
        </p:nvSpPr>
        <p:spPr>
          <a:xfrm>
            <a:off x="17226465" y="8506747"/>
            <a:ext cx="2394116" cy="968003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3" name="1.首页"/>
          <p:cNvSpPr txBox="1"/>
          <p:nvPr/>
        </p:nvSpPr>
        <p:spPr>
          <a:xfrm>
            <a:off x="17788599" y="8592922"/>
            <a:ext cx="133369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突发横财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奖金翻倍</a:t>
            </a:r>
            <a:endParaRPr b="0" dirty="0">
              <a:solidFill>
                <a:schemeClr val="tx1"/>
              </a:solidFill>
            </a:endParaRPr>
          </a:p>
        </p:txBody>
      </p:sp>
      <p:pic>
        <p:nvPicPr>
          <p:cNvPr id="616" name="手 (2).png" descr="手 (2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64750" y="9223994"/>
            <a:ext cx="843494" cy="843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矩形 24"/>
          <p:cNvSpPr txBox="1"/>
          <p:nvPr/>
        </p:nvSpPr>
        <p:spPr>
          <a:xfrm>
            <a:off x="13064274" y="7175374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>
                <a:solidFill>
                  <a:srgbClr val="FF0000"/>
                </a:solidFill>
              </a:rPr>
              <a:t>钱途无量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3" name="矩形 25"/>
          <p:cNvSpPr txBox="1"/>
          <p:nvPr/>
        </p:nvSpPr>
        <p:spPr>
          <a:xfrm>
            <a:off x="17922503" y="7175446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天生王者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5" name="矩形 29"/>
          <p:cNvSpPr txBox="1"/>
          <p:nvPr/>
        </p:nvSpPr>
        <p:spPr>
          <a:xfrm>
            <a:off x="3376327" y="8978051"/>
            <a:ext cx="184120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>
                <a:solidFill>
                  <a:srgbClr val="FF0000"/>
                </a:solidFill>
              </a:rPr>
              <a:t>颜值逆天</a:t>
            </a:r>
            <a:r>
              <a:rPr dirty="0">
                <a:solidFill>
                  <a:srgbClr val="FF0000"/>
                </a:solidFill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6" name="矩形 30"/>
          <p:cNvSpPr txBox="1"/>
          <p:nvPr/>
        </p:nvSpPr>
        <p:spPr>
          <a:xfrm>
            <a:off x="13034131" y="10941617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升职加薪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10" name="矩形 37"/>
          <p:cNvSpPr txBox="1"/>
          <p:nvPr/>
        </p:nvSpPr>
        <p:spPr>
          <a:xfrm>
            <a:off x="17794431" y="10941689"/>
            <a:ext cx="214417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业界扛把子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11" name="矩形 38"/>
          <p:cNvSpPr txBox="1"/>
          <p:nvPr/>
        </p:nvSpPr>
        <p:spPr>
          <a:xfrm>
            <a:off x="3430028" y="7028259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有颜有料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15" name="1.首页"/>
          <p:cNvSpPr txBox="1"/>
          <p:nvPr/>
        </p:nvSpPr>
        <p:spPr>
          <a:xfrm>
            <a:off x="6133697" y="3355468"/>
            <a:ext cx="10310515" cy="121058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3600" dirty="0"/>
              <a:t>1</a:t>
            </a:r>
            <a:r>
              <a:rPr lang="zh-CN" altLang="en-US" sz="3600" dirty="0"/>
              <a:t>、从选项中</a:t>
            </a:r>
            <a:r>
              <a:rPr lang="en-US" altLang="zh-CN" sz="3600" dirty="0"/>
              <a:t>4</a:t>
            </a:r>
            <a:r>
              <a:rPr lang="zh-CN" altLang="en-US" sz="3600" dirty="0"/>
              <a:t>选</a:t>
            </a:r>
            <a:r>
              <a:rPr lang="en-US" altLang="zh-CN" sz="3600" dirty="0"/>
              <a:t>1</a:t>
            </a:r>
            <a:r>
              <a:rPr sz="3600" dirty="0"/>
              <a:t>决定星运</a:t>
            </a:r>
            <a:r>
              <a:rPr lang="zh-CN" altLang="en-US" sz="3600" dirty="0"/>
              <a:t>杯名称以及星座文案分类</a:t>
            </a:r>
            <a:endParaRPr lang="zh-CN" altLang="en-US" sz="3600" dirty="0"/>
          </a:p>
          <a:p>
            <a:pPr algn="l">
              <a:defRPr sz="36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3600" dirty="0"/>
              <a:t>2</a:t>
            </a:r>
            <a:r>
              <a:rPr lang="zh-CN" altLang="en-US" sz="3600" dirty="0"/>
              <a:t>、生成页从分类中随机</a:t>
            </a:r>
            <a:r>
              <a:rPr lang="en-US" altLang="zh-CN" sz="3600" dirty="0"/>
              <a:t>3</a:t>
            </a:r>
            <a:r>
              <a:rPr lang="zh-CN" altLang="en-US" sz="3600" dirty="0"/>
              <a:t>选</a:t>
            </a:r>
            <a:r>
              <a:rPr lang="en-US" altLang="zh-CN" sz="3600" dirty="0"/>
              <a:t>1</a:t>
            </a:r>
            <a:r>
              <a:rPr lang="zh-CN" altLang="en-US" sz="3600" dirty="0"/>
              <a:t>进行匹配</a:t>
            </a:r>
            <a:endParaRPr sz="3600" dirty="0"/>
          </a:p>
        </p:txBody>
      </p:sp>
      <p:sp>
        <p:nvSpPr>
          <p:cNvPr id="44" name="矩形"/>
          <p:cNvSpPr/>
          <p:nvPr/>
        </p:nvSpPr>
        <p:spPr>
          <a:xfrm>
            <a:off x="-19440" y="565182"/>
            <a:ext cx="6067359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5" name="配方分类"/>
          <p:cNvSpPr txBox="1"/>
          <p:nvPr/>
        </p:nvSpPr>
        <p:spPr>
          <a:xfrm>
            <a:off x="288365" y="845318"/>
            <a:ext cx="5665719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星运杯</a:t>
            </a:r>
            <a:r>
              <a:rPr lang="zh-CN" altLang="en-US" dirty="0"/>
              <a:t>星座</a:t>
            </a:r>
            <a:r>
              <a:rPr dirty="0"/>
              <a:t>名</a:t>
            </a:r>
            <a:r>
              <a:rPr lang="en-US" altLang="zh-CN" dirty="0"/>
              <a:t>&amp;</a:t>
            </a:r>
            <a:r>
              <a:rPr lang="zh-CN" altLang="en-US" dirty="0"/>
              <a:t>星座文案</a:t>
            </a:r>
            <a:endParaRPr dirty="0"/>
          </a:p>
        </p:txBody>
      </p:sp>
      <p:sp>
        <p:nvSpPr>
          <p:cNvPr id="41" name="矩形 125"/>
          <p:cNvSpPr/>
          <p:nvPr/>
        </p:nvSpPr>
        <p:spPr>
          <a:xfrm>
            <a:off x="17386766" y="5131394"/>
            <a:ext cx="3261607" cy="1257186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4800"/>
          </a:p>
        </p:txBody>
      </p:sp>
      <p:sp>
        <p:nvSpPr>
          <p:cNvPr id="42" name="矩形 124"/>
          <p:cNvSpPr/>
          <p:nvPr/>
        </p:nvSpPr>
        <p:spPr>
          <a:xfrm>
            <a:off x="12130555" y="5097656"/>
            <a:ext cx="3261607" cy="1257186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4800"/>
          </a:p>
        </p:txBody>
      </p:sp>
      <p:sp>
        <p:nvSpPr>
          <p:cNvPr id="43" name="矩形 123"/>
          <p:cNvSpPr/>
          <p:nvPr/>
        </p:nvSpPr>
        <p:spPr>
          <a:xfrm>
            <a:off x="7038489" y="5115266"/>
            <a:ext cx="3689081" cy="1257186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4800"/>
          </a:p>
        </p:txBody>
      </p:sp>
      <p:sp>
        <p:nvSpPr>
          <p:cNvPr id="46" name="矩形 122"/>
          <p:cNvSpPr/>
          <p:nvPr/>
        </p:nvSpPr>
        <p:spPr>
          <a:xfrm>
            <a:off x="2691178" y="5115266"/>
            <a:ext cx="3261607" cy="1257186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4800"/>
          </a:p>
        </p:txBody>
      </p:sp>
      <p:sp>
        <p:nvSpPr>
          <p:cNvPr id="53" name="矩形 29"/>
          <p:cNvSpPr txBox="1"/>
          <p:nvPr/>
        </p:nvSpPr>
        <p:spPr>
          <a:xfrm>
            <a:off x="3301146" y="10943812"/>
            <a:ext cx="172418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美出天际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6" name="矩形 25"/>
          <p:cNvSpPr txBox="1"/>
          <p:nvPr/>
        </p:nvSpPr>
        <p:spPr>
          <a:xfrm>
            <a:off x="17868802" y="9034710"/>
            <a:ext cx="214417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圈内挑大梁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7" name="矩形 30"/>
          <p:cNvSpPr txBox="1"/>
          <p:nvPr/>
        </p:nvSpPr>
        <p:spPr>
          <a:xfrm>
            <a:off x="13049484" y="9048556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一夜暴富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" name="圆形"/>
          <p:cNvSpPr/>
          <p:nvPr/>
        </p:nvSpPr>
        <p:spPr>
          <a:xfrm>
            <a:off x="5612010" y="2601187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27" name="1.首页"/>
          <p:cNvSpPr txBox="1"/>
          <p:nvPr/>
        </p:nvSpPr>
        <p:spPr>
          <a:xfrm>
            <a:off x="6189228" y="2412503"/>
            <a:ext cx="1513235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sz="4000" dirty="0"/>
              <a:t>Test 4:</a:t>
            </a:r>
            <a:endParaRPr sz="4000" dirty="0"/>
          </a:p>
        </p:txBody>
      </p:sp>
      <p:sp>
        <p:nvSpPr>
          <p:cNvPr id="32" name="1.首页"/>
          <p:cNvSpPr txBox="1"/>
          <p:nvPr/>
        </p:nvSpPr>
        <p:spPr>
          <a:xfrm>
            <a:off x="3000417" y="5183972"/>
            <a:ext cx="2859329" cy="121058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600" dirty="0">
                <a:solidFill>
                  <a:schemeClr val="tx1"/>
                </a:solidFill>
              </a:rPr>
              <a:t>逆龄生长</a:t>
            </a:r>
            <a:endParaRPr lang="en-US" altLang="zh-CN" sz="3600" dirty="0">
              <a:solidFill>
                <a:schemeClr val="tx1"/>
              </a:solidFill>
            </a:endParaRPr>
          </a:p>
          <a:p>
            <a: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600" dirty="0">
                <a:solidFill>
                  <a:schemeClr val="tx1"/>
                </a:solidFill>
              </a:rPr>
              <a:t>颜值</a:t>
            </a:r>
            <a:r>
              <a:rPr lang="en-US" altLang="zh-CN" sz="3600" dirty="0">
                <a:solidFill>
                  <a:schemeClr val="tx1"/>
                </a:solidFill>
              </a:rPr>
              <a:t>UP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3" name="1.首页"/>
          <p:cNvSpPr txBox="1"/>
          <p:nvPr/>
        </p:nvSpPr>
        <p:spPr>
          <a:xfrm>
            <a:off x="7933089" y="5195299"/>
            <a:ext cx="1955664" cy="121058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600" dirty="0" smtClean="0">
                <a:solidFill>
                  <a:schemeClr val="tx1"/>
                </a:solidFill>
              </a:rPr>
              <a:t>锦鲤附身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 smtClean="0">
                <a:solidFill>
                  <a:schemeClr val="tx1"/>
                </a:solidFill>
              </a:rPr>
              <a:t>环游世界</a:t>
            </a:r>
            <a:endParaRPr lang="en-US" altLang="zh-CN" sz="3600" dirty="0" smtClean="0">
              <a:solidFill>
                <a:schemeClr val="tx1"/>
              </a:solidFill>
            </a:endParaRPr>
          </a:p>
        </p:txBody>
      </p:sp>
      <p:sp>
        <p:nvSpPr>
          <p:cNvPr id="34" name="1.首页"/>
          <p:cNvSpPr txBox="1"/>
          <p:nvPr/>
        </p:nvSpPr>
        <p:spPr>
          <a:xfrm>
            <a:off x="12722174" y="5156827"/>
            <a:ext cx="2000548" cy="121058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600" dirty="0">
                <a:solidFill>
                  <a:schemeClr val="tx1"/>
                </a:solidFill>
              </a:rPr>
              <a:t>突发横财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奖金翻倍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5" name="1.首页"/>
          <p:cNvSpPr txBox="1"/>
          <p:nvPr/>
        </p:nvSpPr>
        <p:spPr>
          <a:xfrm>
            <a:off x="17911673" y="5191154"/>
            <a:ext cx="2000548" cy="121058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600" dirty="0">
                <a:solidFill>
                  <a:schemeClr val="tx1"/>
                </a:solidFill>
              </a:rPr>
              <a:t>出品大卖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直升店长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29" name="矩形 5"/>
          <p:cNvSpPr txBox="1"/>
          <p:nvPr/>
        </p:nvSpPr>
        <p:spPr>
          <a:xfrm>
            <a:off x="2850043" y="7645355"/>
            <a:ext cx="3482683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自带美颜还不够 </a:t>
            </a:r>
            <a:r>
              <a:rPr lang="en-US" altLang="zh-CN" dirty="0"/>
              <a:t>?</a:t>
            </a:r>
            <a:endParaRPr lang="en-US" altLang="zh-CN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饮品才华</a:t>
            </a:r>
            <a:r>
              <a:rPr lang="zh-CN" altLang="en-US" dirty="0"/>
              <a:t>拿来凑 ！</a:t>
            </a:r>
            <a:endParaRPr dirty="0"/>
          </a:p>
        </p:txBody>
      </p:sp>
      <p:sp>
        <p:nvSpPr>
          <p:cNvPr id="30" name="矩形 8"/>
          <p:cNvSpPr txBox="1"/>
          <p:nvPr/>
        </p:nvSpPr>
        <p:spPr>
          <a:xfrm>
            <a:off x="2778359" y="11443520"/>
            <a:ext cx="3468252" cy="1234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饮品美出新高度</a:t>
            </a:r>
            <a:r>
              <a:rPr dirty="0"/>
              <a:t>，</a:t>
            </a:r>
            <a:endParaRPr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爆款卖出新天际</a:t>
            </a:r>
            <a:r>
              <a:rPr dirty="0"/>
              <a:t>！</a:t>
            </a:r>
            <a:endParaRPr dirty="0"/>
          </a:p>
        </p:txBody>
      </p:sp>
      <p:sp>
        <p:nvSpPr>
          <p:cNvPr id="31" name="矩形 10"/>
          <p:cNvSpPr txBox="1"/>
          <p:nvPr/>
        </p:nvSpPr>
        <p:spPr>
          <a:xfrm>
            <a:off x="2425871" y="9501279"/>
            <a:ext cx="4196018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轻松制作高颜值饮品，</a:t>
            </a:r>
            <a:endParaRPr lang="en-US" altLang="zh-CN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浪漫俘获顾客爱美心！</a:t>
            </a:r>
            <a:endParaRPr dirty="0"/>
          </a:p>
        </p:txBody>
      </p:sp>
      <p:sp>
        <p:nvSpPr>
          <p:cNvPr id="36" name="矩形 2"/>
          <p:cNvSpPr txBox="1"/>
          <p:nvPr/>
        </p:nvSpPr>
        <p:spPr>
          <a:xfrm>
            <a:off x="12614968" y="7661577"/>
            <a:ext cx="3761741" cy="1234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确认过眼神</a:t>
            </a:r>
            <a:r>
              <a:rPr dirty="0"/>
              <a:t>，</a:t>
            </a:r>
            <a:endParaRPr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是将要挣大钱的人</a:t>
            </a:r>
            <a:r>
              <a:rPr dirty="0"/>
              <a:t>！</a:t>
            </a:r>
            <a:endParaRPr dirty="0"/>
          </a:p>
        </p:txBody>
      </p:sp>
      <p:sp>
        <p:nvSpPr>
          <p:cNvPr id="37" name="矩形 6"/>
          <p:cNvSpPr txBox="1"/>
          <p:nvPr/>
        </p:nvSpPr>
        <p:spPr>
          <a:xfrm>
            <a:off x="17457090" y="7654108"/>
            <a:ext cx="3375281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天生饮品王者范</a:t>
            </a:r>
            <a:endParaRPr lang="zh-CN" altLang="en-US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饮品领军佼佼者！</a:t>
            </a:r>
            <a:endParaRPr dirty="0"/>
          </a:p>
        </p:txBody>
      </p:sp>
      <p:sp>
        <p:nvSpPr>
          <p:cNvPr id="38" name="矩形 7"/>
          <p:cNvSpPr txBox="1"/>
          <p:nvPr/>
        </p:nvSpPr>
        <p:spPr>
          <a:xfrm>
            <a:off x="17774705" y="11485241"/>
            <a:ext cx="4606387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都</a:t>
            </a:r>
            <a:r>
              <a:rPr dirty="0" err="1"/>
              <a:t>是九年义务教育</a:t>
            </a:r>
            <a:r>
              <a:rPr dirty="0"/>
              <a:t>，</a:t>
            </a:r>
            <a:endParaRPr lang="en-US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为何你的饮品这么优秀？</a:t>
            </a:r>
            <a:endParaRPr dirty="0"/>
          </a:p>
        </p:txBody>
      </p:sp>
      <p:sp>
        <p:nvSpPr>
          <p:cNvPr id="39" name="矩形 3"/>
          <p:cNvSpPr txBox="1"/>
          <p:nvPr/>
        </p:nvSpPr>
        <p:spPr>
          <a:xfrm>
            <a:off x="12438026" y="11484946"/>
            <a:ext cx="3375281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饮品界的工作狂魔</a:t>
            </a:r>
            <a:endParaRPr lang="en-US" altLang="zh-CN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你不加薪谁加薪？</a:t>
            </a:r>
            <a:endParaRPr dirty="0"/>
          </a:p>
        </p:txBody>
      </p:sp>
      <p:sp>
        <p:nvSpPr>
          <p:cNvPr id="47" name="矩形 39"/>
          <p:cNvSpPr txBox="1"/>
          <p:nvPr/>
        </p:nvSpPr>
        <p:spPr>
          <a:xfrm>
            <a:off x="12247468" y="9458564"/>
            <a:ext cx="5687563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极致的完美饮品者</a:t>
            </a:r>
            <a:endParaRPr lang="en-US" altLang="zh-CN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/>
              <a:t>2019</a:t>
            </a:r>
            <a:r>
              <a:rPr lang="zh-CN" altLang="en-US" dirty="0"/>
              <a:t>你不富你算我输</a:t>
            </a:r>
            <a:r>
              <a:rPr lang="en-US" altLang="zh-CN" dirty="0"/>
              <a:t>~</a:t>
            </a:r>
            <a:endParaRPr lang="en-US" altLang="zh-CN" dirty="0"/>
          </a:p>
        </p:txBody>
      </p:sp>
      <p:sp>
        <p:nvSpPr>
          <p:cNvPr id="48" name="矩形 33"/>
          <p:cNvSpPr txBox="1"/>
          <p:nvPr/>
        </p:nvSpPr>
        <p:spPr>
          <a:xfrm>
            <a:off x="17696597" y="9501897"/>
            <a:ext cx="4196018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童鞋</a:t>
            </a:r>
            <a:r>
              <a:rPr dirty="0"/>
              <a:t>，</a:t>
            </a:r>
            <a:r>
              <a:rPr dirty="0" err="1"/>
              <a:t>你真的不是</a:t>
            </a:r>
            <a:endParaRPr lang="en-US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中央饮品学院毕业的</a:t>
            </a:r>
            <a:r>
              <a:rPr dirty="0"/>
              <a:t>？</a:t>
            </a:r>
            <a:endParaRPr dirty="0"/>
          </a:p>
        </p:txBody>
      </p:sp>
      <p:sp>
        <p:nvSpPr>
          <p:cNvPr id="49" name="矩形 9"/>
          <p:cNvSpPr txBox="1"/>
          <p:nvPr/>
        </p:nvSpPr>
        <p:spPr>
          <a:xfrm>
            <a:off x="7138953" y="9506095"/>
            <a:ext cx="4196018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 smtClean="0"/>
              <a:t>玩天玩地花样多</a:t>
            </a:r>
            <a:r>
              <a:rPr dirty="0" smtClean="0"/>
              <a:t>，</a:t>
            </a:r>
            <a:endParaRPr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还</a:t>
            </a:r>
            <a:r>
              <a:rPr lang="zh-CN" altLang="en-US" dirty="0" smtClean="0"/>
              <a:t>怕整不</a:t>
            </a:r>
            <a:r>
              <a:rPr lang="zh-CN" altLang="en-US" dirty="0"/>
              <a:t>出个</a:t>
            </a:r>
            <a:r>
              <a:rPr dirty="0" err="1"/>
              <a:t>网红店</a:t>
            </a:r>
            <a:r>
              <a:rPr lang="zh-CN" altLang="en-US" dirty="0"/>
              <a:t>？</a:t>
            </a:r>
            <a:endParaRPr dirty="0"/>
          </a:p>
        </p:txBody>
      </p:sp>
      <p:sp>
        <p:nvSpPr>
          <p:cNvPr id="50" name="矩形 1"/>
          <p:cNvSpPr txBox="1"/>
          <p:nvPr/>
        </p:nvSpPr>
        <p:spPr>
          <a:xfrm>
            <a:off x="7344137" y="7583716"/>
            <a:ext cx="3375281" cy="10772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 smtClean="0"/>
              <a:t>自由饮品派</a:t>
            </a:r>
            <a:r>
              <a:rPr lang="zh-CN" altLang="en-US" dirty="0"/>
              <a:t>，</a:t>
            </a:r>
            <a:endParaRPr lang="en-US" altLang="zh-CN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 smtClean="0"/>
              <a:t>玩出</a:t>
            </a:r>
            <a:r>
              <a:rPr dirty="0" err="1" smtClean="0"/>
              <a:t>饮界奥斯卡</a:t>
            </a:r>
            <a:r>
              <a:rPr dirty="0" smtClean="0"/>
              <a:t>！</a:t>
            </a:r>
            <a:endParaRPr dirty="0"/>
          </a:p>
        </p:txBody>
      </p:sp>
      <p:sp>
        <p:nvSpPr>
          <p:cNvPr id="51" name="矩形 41"/>
          <p:cNvSpPr txBox="1"/>
          <p:nvPr/>
        </p:nvSpPr>
        <p:spPr>
          <a:xfrm>
            <a:off x="7245508" y="11415866"/>
            <a:ext cx="6719411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满</a:t>
            </a:r>
            <a:r>
              <a:rPr lang="zh-CN" altLang="en-US" dirty="0" smtClean="0"/>
              <a:t>杯欢乐溢不住</a:t>
            </a:r>
            <a:r>
              <a:rPr dirty="0" smtClean="0"/>
              <a:t>~</a:t>
            </a:r>
            <a:endParaRPr lang="en-US" dirty="0"/>
          </a:p>
          <a:p>
            <a:pPr algn="l"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200" dirty="0" smtClean="0">
                <a:latin typeface="造字工房尚黑（非商用）常规体"/>
                <a:ea typeface="造字工房尚黑（非商用）常规体"/>
                <a:cs typeface="造字工房尚黑（非商用）常规体"/>
                <a:sym typeface="Helvetica Neue"/>
              </a:rPr>
              <a:t>快乐传遍顾客心！</a:t>
            </a:r>
            <a:endParaRPr sz="3200" dirty="0">
              <a:latin typeface="造字工房尚黑（非商用）常规体"/>
              <a:ea typeface="造字工房尚黑（非商用）常规体"/>
              <a:cs typeface="造字工房尚黑（非商用）常规体"/>
              <a:sym typeface="Helvetica Neue"/>
            </a:endParaRPr>
          </a:p>
        </p:txBody>
      </p:sp>
      <p:sp>
        <p:nvSpPr>
          <p:cNvPr id="59" name="矩形 38"/>
          <p:cNvSpPr txBox="1"/>
          <p:nvPr/>
        </p:nvSpPr>
        <p:spPr>
          <a:xfrm>
            <a:off x="7738727" y="10844983"/>
            <a:ext cx="1733807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享乐主义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0" name="矩形 38"/>
          <p:cNvSpPr txBox="1"/>
          <p:nvPr/>
        </p:nvSpPr>
        <p:spPr>
          <a:xfrm>
            <a:off x="7884621" y="7028259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自</a:t>
            </a:r>
            <a:r>
              <a:rPr lang="zh-CN" altLang="en-US" dirty="0" smtClean="0">
                <a:solidFill>
                  <a:srgbClr val="FF0000"/>
                </a:solidFill>
              </a:rPr>
              <a:t>由行者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1" name="矩形 38"/>
          <p:cNvSpPr txBox="1"/>
          <p:nvPr/>
        </p:nvSpPr>
        <p:spPr>
          <a:xfrm>
            <a:off x="7884617" y="8956074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人生玩家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图片 31" descr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490" y="797989"/>
            <a:ext cx="6910894" cy="121879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674" y="1945885"/>
            <a:ext cx="6674635" cy="71863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8" name="矩形"/>
          <p:cNvSpPr/>
          <p:nvPr/>
        </p:nvSpPr>
        <p:spPr>
          <a:xfrm>
            <a:off x="-19441" y="565182"/>
            <a:ext cx="4124780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729" name="H5内容-结果页"/>
          <p:cNvSpPr txBox="1"/>
          <p:nvPr/>
        </p:nvSpPr>
        <p:spPr>
          <a:xfrm>
            <a:off x="349055" y="845317"/>
            <a:ext cx="375628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</a:t>
            </a:r>
            <a:r>
              <a:rPr lang="en-US" altLang="zh-CN" dirty="0"/>
              <a:t>9</a:t>
            </a:r>
            <a:r>
              <a:rPr lang="en-US" dirty="0"/>
              <a:t> </a:t>
            </a:r>
            <a:r>
              <a:rPr dirty="0" err="1"/>
              <a:t>测试结果页</a:t>
            </a:r>
            <a:endParaRPr dirty="0"/>
          </a:p>
        </p:txBody>
      </p:sp>
      <p:sp>
        <p:nvSpPr>
          <p:cNvPr id="742" name="文本框 18"/>
          <p:cNvSpPr txBox="1"/>
          <p:nvPr/>
        </p:nvSpPr>
        <p:spPr>
          <a:xfrm>
            <a:off x="353942" y="3027939"/>
            <a:ext cx="9700743" cy="74174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画面创意说明：</a:t>
            </a:r>
            <a:endParaRPr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1.结果页包括星座文案 +星运杯</a:t>
            </a:r>
            <a:r>
              <a:rPr lang="zh-CN" altLang="en-US" dirty="0"/>
              <a:t>名称</a:t>
            </a:r>
            <a:r>
              <a:rPr dirty="0"/>
              <a:t>+星运杯饮品名 </a:t>
            </a:r>
            <a:endParaRPr sz="2800"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2.长按二维码，进入首页进行测试（用于分享该页面图片后，好友扫描测试）</a:t>
            </a: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3.下方刮一刮，</a:t>
            </a:r>
            <a:r>
              <a:rPr lang="zh-CN" altLang="en-US" dirty="0"/>
              <a:t>填写身份后</a:t>
            </a:r>
            <a:r>
              <a:rPr dirty="0"/>
              <a:t>进入抽奖区，每人1次机会，分享给好友，可增加1次机会</a:t>
            </a: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效果：</a:t>
            </a:r>
            <a:r>
              <a:rPr dirty="0"/>
              <a:t>动态GIF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跳转</a:t>
            </a:r>
            <a:r>
              <a:rPr lang="zh-CN" altLang="en-US" b="1" dirty="0"/>
              <a:t>：</a:t>
            </a:r>
            <a:r>
              <a:rPr dirty="0"/>
              <a:t>点击“刮出我的2019星运礼”</a:t>
            </a:r>
            <a:r>
              <a:rPr lang="zh-CN" altLang="en-US" dirty="0"/>
              <a:t>弹出身份选择</a:t>
            </a:r>
            <a:endParaRPr lang="zh-CN" altLang="en-US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选择身份后“立即刮奖”跳转下一页</a:t>
            </a:r>
            <a:endParaRPr lang="zh-CN" altLang="en-US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提示</a:t>
            </a:r>
            <a:r>
              <a:rPr lang="zh-CN" altLang="en-US" b="1" dirty="0"/>
              <a:t>：</a:t>
            </a:r>
            <a:r>
              <a:rPr dirty="0" err="1"/>
              <a:t>点击杯子查看配方（跳转至</a:t>
            </a:r>
            <a:r>
              <a:rPr lang="en-US" dirty="0"/>
              <a:t> P14 </a:t>
            </a:r>
            <a:r>
              <a:rPr dirty="0" err="1"/>
              <a:t>配方页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747" name="成组"/>
          <p:cNvGrpSpPr/>
          <p:nvPr/>
        </p:nvGrpSpPr>
        <p:grpSpPr>
          <a:xfrm>
            <a:off x="17600914" y="2068479"/>
            <a:ext cx="2338231" cy="611969"/>
            <a:chOff x="0" y="0"/>
            <a:chExt cx="2338230" cy="611968"/>
          </a:xfrm>
        </p:grpSpPr>
        <p:pic>
          <p:nvPicPr>
            <p:cNvPr id="745" name="Picture 24" descr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46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9065" y="10250624"/>
            <a:ext cx="848950" cy="848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3" name="矩形"/>
          <p:cNvSpPr/>
          <p:nvPr/>
        </p:nvSpPr>
        <p:spPr>
          <a:xfrm>
            <a:off x="17345179" y="11987765"/>
            <a:ext cx="6776729" cy="747649"/>
          </a:xfrm>
          <a:prstGeom prst="rect">
            <a:avLst/>
          </a:prstGeom>
          <a:solidFill>
            <a:srgbClr val="D4916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104" name="IP"/>
          <p:cNvSpPr txBox="1"/>
          <p:nvPr/>
        </p:nvSpPr>
        <p:spPr>
          <a:xfrm>
            <a:off x="18384008" y="12140729"/>
            <a:ext cx="5436607" cy="6565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3600" b="1" spc="252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/>
              <a:t>刮出我的2019星运礼</a:t>
            </a:r>
            <a:endParaRPr dirty="0"/>
          </a:p>
        </p:txBody>
      </p:sp>
      <p:sp>
        <p:nvSpPr>
          <p:cNvPr id="105" name="2019能给你带来好运的星运杯是"/>
          <p:cNvSpPr txBox="1"/>
          <p:nvPr/>
        </p:nvSpPr>
        <p:spPr>
          <a:xfrm>
            <a:off x="18496726" y="11123401"/>
            <a:ext cx="5217366" cy="841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长按保存海报，或点击右上角分享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即可获得多一次刮奖机会！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40" name="图片 1" descr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0994" y="6888286"/>
            <a:ext cx="2457679" cy="22249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1" name="成组" descr="成组"/>
          <p:cNvPicPr>
            <a:picLocks noChangeAspect="1"/>
          </p:cNvPicPr>
          <p:nvPr/>
        </p:nvPicPr>
        <p:blipFill>
          <a:blip r:embed="rId7"/>
          <a:srcRect l="16633" r="17683" b="4734"/>
          <a:stretch>
            <a:fillRect/>
          </a:stretch>
        </p:blipFill>
        <p:spPr>
          <a:xfrm>
            <a:off x="19577788" y="5424301"/>
            <a:ext cx="2567301" cy="37236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3" name="手 (2).png" descr="手 (2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1011153" y="7194319"/>
            <a:ext cx="843494" cy="8434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" name="IP"/>
          <p:cNvSpPr txBox="1"/>
          <p:nvPr/>
        </p:nvSpPr>
        <p:spPr>
          <a:xfrm>
            <a:off x="19939146" y="4750037"/>
            <a:ext cx="3628998" cy="8720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5000" b="1" spc="35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4800" dirty="0"/>
              <a:t>3</a:t>
            </a:r>
            <a:r>
              <a:rPr lang="zh-CN" altLang="en-US" sz="4800" dirty="0"/>
              <a:t>小时！</a:t>
            </a:r>
            <a:endParaRPr sz="4800" dirty="0"/>
          </a:p>
        </p:txBody>
      </p:sp>
      <p:sp>
        <p:nvSpPr>
          <p:cNvPr id="74" name="矩形 35"/>
          <p:cNvSpPr txBox="1"/>
          <p:nvPr/>
        </p:nvSpPr>
        <p:spPr>
          <a:xfrm>
            <a:off x="21290841" y="8028675"/>
            <a:ext cx="25425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点击杯子查看配方</a:t>
            </a:r>
            <a:endParaRPr dirty="0"/>
          </a:p>
        </p:txBody>
      </p:sp>
      <p:sp>
        <p:nvSpPr>
          <p:cNvPr id="88" name="椭圆 87"/>
          <p:cNvSpPr/>
          <p:nvPr/>
        </p:nvSpPr>
        <p:spPr>
          <a:xfrm>
            <a:off x="18151270" y="5927583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8177122" y="6548818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8185928" y="7148473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31" name="真人录制圣诞活动说明"/>
          <p:cNvSpPr txBox="1"/>
          <p:nvPr/>
        </p:nvSpPr>
        <p:spPr>
          <a:xfrm>
            <a:off x="18931403" y="4815981"/>
            <a:ext cx="3835411" cy="126817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3200" u="sng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t>确认过眼神，</a:t>
            </a:r>
            <a:endParaRPr sz="2800">
              <a:solidFill>
                <a:srgbClr val="D4916A"/>
              </a:solidFill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>
              <a:defRPr sz="3200" u="sng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t>是将要赚大钱的人！</a:t>
            </a:r>
          </a:p>
        </p:txBody>
      </p:sp>
      <p:sp>
        <p:nvSpPr>
          <p:cNvPr id="732" name="xx的星运值"/>
          <p:cNvSpPr txBox="1"/>
          <p:nvPr/>
        </p:nvSpPr>
        <p:spPr>
          <a:xfrm>
            <a:off x="18015841" y="6583639"/>
            <a:ext cx="5765948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6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Xx (自动提取微信名</a:t>
            </a:r>
            <a:r>
              <a:rPr lang="zh-CN" altLang="en-US" dirty="0"/>
              <a:t>）每天只需要工作</a:t>
            </a:r>
            <a:endParaRPr dirty="0"/>
          </a:p>
        </p:txBody>
      </p:sp>
      <p:sp>
        <p:nvSpPr>
          <p:cNvPr id="733" name="IP"/>
          <p:cNvSpPr txBox="1"/>
          <p:nvPr/>
        </p:nvSpPr>
        <p:spPr>
          <a:xfrm>
            <a:off x="19757985" y="7190969"/>
            <a:ext cx="3628998" cy="8720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5000" b="1" spc="35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/>
              <a:t>3</a:t>
            </a:r>
            <a:r>
              <a:rPr lang="zh-CN" altLang="en-US" dirty="0"/>
              <a:t>小时！</a:t>
            </a:r>
            <a:endParaRPr dirty="0"/>
          </a:p>
        </p:txBody>
      </p:sp>
      <p:sp>
        <p:nvSpPr>
          <p:cNvPr id="738" name="金牛座"/>
          <p:cNvSpPr txBox="1"/>
          <p:nvPr/>
        </p:nvSpPr>
        <p:spPr>
          <a:xfrm>
            <a:off x="19931010" y="6047384"/>
            <a:ext cx="163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作为金牛座</a:t>
            </a:r>
          </a:p>
        </p:txBody>
      </p:sp>
      <p:sp>
        <p:nvSpPr>
          <p:cNvPr id="42" name="矩形 68"/>
          <p:cNvSpPr/>
          <p:nvPr/>
        </p:nvSpPr>
        <p:spPr>
          <a:xfrm>
            <a:off x="18069358" y="4883125"/>
            <a:ext cx="5931446" cy="4129153"/>
          </a:xfrm>
          <a:prstGeom prst="rect">
            <a:avLst/>
          </a:prstGeom>
          <a:solidFill>
            <a:srgbClr val="F2F2F2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" name="矩形 3"/>
          <p:cNvSpPr/>
          <p:nvPr/>
        </p:nvSpPr>
        <p:spPr>
          <a:xfrm>
            <a:off x="18112009" y="5047920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身份选择：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255" y="5761987"/>
            <a:ext cx="1557780" cy="1814982"/>
          </a:xfrm>
          <a:prstGeom prst="rect">
            <a:avLst/>
          </a:prstGeom>
        </p:spPr>
      </p:pic>
      <p:sp>
        <p:nvSpPr>
          <p:cNvPr id="53" name="矩形 44"/>
          <p:cNvSpPr/>
          <p:nvPr/>
        </p:nvSpPr>
        <p:spPr>
          <a:xfrm>
            <a:off x="19861477" y="7899119"/>
            <a:ext cx="2338653" cy="696907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" name="矩形 53"/>
          <p:cNvSpPr/>
          <p:nvPr/>
        </p:nvSpPr>
        <p:spPr>
          <a:xfrm>
            <a:off x="20204418" y="7982473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立即刮奖</a:t>
            </a:r>
            <a:endParaRPr lang="zh-CN" altLang="en-US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9"/>
          <a:srcRect b="34731"/>
          <a:stretch>
            <a:fillRect/>
          </a:stretch>
        </p:blipFill>
        <p:spPr>
          <a:xfrm>
            <a:off x="21376662" y="5710904"/>
            <a:ext cx="2067455" cy="118462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8403716" y="5823039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8429568" y="6444274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0862093" y="5811986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8438374" y="7043929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0862093" y="6460760"/>
            <a:ext cx="343494" cy="34349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037344" y="5744588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甜品师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9037344" y="6368970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饮品师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9084800" y="7039841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咖啡师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1417644" y="5775246"/>
            <a:ext cx="21259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经营管理者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1413838" y="6350415"/>
            <a:ext cx="23326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其他：</a:t>
            </a:r>
            <a:r>
              <a:rPr lang="zh-CN" altLang="en-US" u="sng" dirty="0"/>
              <a:t>       </a:t>
            </a:r>
            <a:r>
              <a:rPr lang="zh-CN" altLang="en-US" dirty="0"/>
              <a:t>   </a:t>
            </a:r>
            <a:endParaRPr lang="zh-CN" altLang="en-US" dirty="0"/>
          </a:p>
        </p:txBody>
      </p:sp>
      <p:grpSp>
        <p:nvGrpSpPr>
          <p:cNvPr id="43" name="椭圆 10"/>
          <p:cNvGrpSpPr/>
          <p:nvPr/>
        </p:nvGrpSpPr>
        <p:grpSpPr>
          <a:xfrm>
            <a:off x="23289414" y="4648741"/>
            <a:ext cx="641517" cy="692469"/>
            <a:chOff x="0" y="0"/>
            <a:chExt cx="641515" cy="692468"/>
          </a:xfrm>
        </p:grpSpPr>
        <p:sp>
          <p:nvSpPr>
            <p:cNvPr id="44" name="椭圆"/>
            <p:cNvSpPr/>
            <p:nvPr/>
          </p:nvSpPr>
          <p:spPr>
            <a:xfrm>
              <a:off x="0" y="-1"/>
              <a:ext cx="641516" cy="692470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" name="×"/>
            <p:cNvSpPr txBox="1"/>
            <p:nvPr/>
          </p:nvSpPr>
          <p:spPr>
            <a:xfrm>
              <a:off x="93948" y="104476"/>
              <a:ext cx="453620" cy="48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×</a:t>
              </a:r>
              <a:endParaRPr dirty="0"/>
            </a:p>
          </p:txBody>
        </p:sp>
      </p:grpSp>
      <p:pic>
        <p:nvPicPr>
          <p:cNvPr id="65" name="图片 31" descr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6128" y="829016"/>
            <a:ext cx="6910894" cy="121879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文本框 65"/>
          <p:cNvSpPr txBox="1"/>
          <p:nvPr/>
        </p:nvSpPr>
        <p:spPr>
          <a:xfrm>
            <a:off x="10924426" y="3634208"/>
            <a:ext cx="577088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XX</a:t>
            </a: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的</a:t>
            </a:r>
            <a:r>
              <a:rPr kumimoji="0" lang="en-US" altLang="zh-CN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2019</a:t>
            </a: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星运杯是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造字工房尚黑（非商用）常规体" pitchFamily="50" charset="-122"/>
              <a:ea typeface="造字工房尚黑（非商用）常规体" pitchFamily="50" charset="-122"/>
              <a:sym typeface="Helvetica Neue Medium"/>
            </a:endParaRPr>
          </a:p>
        </p:txBody>
      </p:sp>
      <p:sp>
        <p:nvSpPr>
          <p:cNvPr id="67" name="真人录制圣诞活动说明"/>
          <p:cNvSpPr txBox="1"/>
          <p:nvPr/>
        </p:nvSpPr>
        <p:spPr>
          <a:xfrm>
            <a:off x="12283623" y="8914320"/>
            <a:ext cx="3835411" cy="108747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3200" u="sng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 err="1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确认过眼神</a:t>
            </a:r>
            <a:r>
              <a:rPr sz="32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，</a:t>
            </a:r>
            <a:endParaRPr sz="28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  <a:cs typeface="Lantinghei SC Demibold"/>
              <a:sym typeface="Lantinghei SC Demibold"/>
            </a:endParaRPr>
          </a:p>
          <a:p>
            <a:pPr>
              <a:defRPr sz="3200" u="sng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 err="1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是将要赚大钱的人</a:t>
            </a:r>
            <a:r>
              <a:rPr sz="32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！</a:t>
            </a:r>
            <a:endParaRPr sz="32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sp>
        <p:nvSpPr>
          <p:cNvPr id="68" name="真人录制圣诞活动说明"/>
          <p:cNvSpPr txBox="1"/>
          <p:nvPr/>
        </p:nvSpPr>
        <p:spPr>
          <a:xfrm>
            <a:off x="10902109" y="8036675"/>
            <a:ext cx="5546751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>
                <a:solidFill>
                  <a:srgbClr val="FA1F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4000" dirty="0">
                <a:latin typeface="造字工房尚黑（非商用）常规体" pitchFamily="50" charset="-122"/>
                <a:ea typeface="造字工房尚黑（非商用）常规体" pitchFamily="50" charset="-122"/>
              </a:rPr>
              <a:t> “</a:t>
            </a:r>
            <a:r>
              <a:rPr sz="4000" dirty="0" err="1">
                <a:latin typeface="造字工房尚黑（非商用）常规体" pitchFamily="50" charset="-122"/>
                <a:ea typeface="造字工房尚黑（非商用）常规体" pitchFamily="50" charset="-122"/>
              </a:rPr>
              <a:t>钱”途无量</a:t>
            </a:r>
            <a:r>
              <a:rPr sz="4000" dirty="0">
                <a:latin typeface="造字工房尚黑（非商用）常规体" pitchFamily="50" charset="-122"/>
                <a:ea typeface="造字工房尚黑（非商用）常规体" pitchFamily="50" charset="-122"/>
              </a:rPr>
              <a:t> </a:t>
            </a:r>
            <a:r>
              <a:rPr sz="4000" dirty="0" err="1">
                <a:latin typeface="造字工房尚黑（非商用）常规体" pitchFamily="50" charset="-122"/>
                <a:ea typeface="造字工房尚黑（非商用）常规体" pitchFamily="50" charset="-122"/>
              </a:rPr>
              <a:t>红心果果</a:t>
            </a:r>
            <a:endParaRPr sz="4000" dirty="0"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pic>
        <p:nvPicPr>
          <p:cNvPr id="72" name="图片 1" descr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6259" y="5162075"/>
            <a:ext cx="2457679" cy="22249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70" y="10581126"/>
            <a:ext cx="1016213" cy="10162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7" name="2019能给你带来好运的星运杯是"/>
          <p:cNvSpPr txBox="1"/>
          <p:nvPr/>
        </p:nvSpPr>
        <p:spPr>
          <a:xfrm>
            <a:off x="12666538" y="10730622"/>
            <a:ext cx="4028768" cy="718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*</a:t>
            </a:r>
            <a:r>
              <a:rPr lang="zh-CN" altLang="en-US" sz="20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长按保存海报，或点击右上角分享</a:t>
            </a:r>
            <a:endParaRPr lang="en-US" altLang="zh-CN" sz="20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即可获得多一次刮奖机会！</a:t>
            </a:r>
            <a:endParaRPr lang="zh-CN" altLang="en-US" sz="20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sp>
        <p:nvSpPr>
          <p:cNvPr id="83" name="矩形"/>
          <p:cNvSpPr/>
          <p:nvPr/>
        </p:nvSpPr>
        <p:spPr>
          <a:xfrm>
            <a:off x="10375711" y="11911344"/>
            <a:ext cx="6776729" cy="747649"/>
          </a:xfrm>
          <a:prstGeom prst="rect">
            <a:avLst/>
          </a:prstGeom>
          <a:solidFill>
            <a:srgbClr val="D4916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sp>
        <p:nvSpPr>
          <p:cNvPr id="91" name="IP"/>
          <p:cNvSpPr txBox="1"/>
          <p:nvPr/>
        </p:nvSpPr>
        <p:spPr>
          <a:xfrm>
            <a:off x="11437699" y="12002403"/>
            <a:ext cx="5011161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 spc="252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>
                <a:latin typeface="造字工房尚黑（非商用）常规体" pitchFamily="50" charset="-122"/>
                <a:ea typeface="造字工房尚黑（非商用）常规体" pitchFamily="50" charset="-122"/>
              </a:rPr>
              <a:t>刮出我的2019星运礼</a:t>
            </a:r>
            <a:endParaRPr dirty="0"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grpSp>
        <p:nvGrpSpPr>
          <p:cNvPr id="94" name="成组"/>
          <p:cNvGrpSpPr/>
          <p:nvPr/>
        </p:nvGrpSpPr>
        <p:grpSpPr>
          <a:xfrm>
            <a:off x="10471614" y="2189527"/>
            <a:ext cx="1812010" cy="525067"/>
            <a:chOff x="0" y="0"/>
            <a:chExt cx="2338230" cy="611968"/>
          </a:xfrm>
        </p:grpSpPr>
        <p:pic>
          <p:nvPicPr>
            <p:cNvPr id="95" name="Picture 24" descr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6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00" name="文本框 18"/>
          <p:cNvSpPr txBox="1"/>
          <p:nvPr/>
        </p:nvSpPr>
        <p:spPr>
          <a:xfrm>
            <a:off x="12170202" y="7166471"/>
            <a:ext cx="1251170" cy="523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/>
              <a:t>金牛座</a:t>
            </a:r>
            <a:endParaRPr sz="2800" dirty="0"/>
          </a:p>
        </p:txBody>
      </p:sp>
      <p:pic>
        <p:nvPicPr>
          <p:cNvPr id="102" name="图片 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29688" y1="40625" x2="28750" y2="32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340">
            <a:off x="12342185" y="2878952"/>
            <a:ext cx="3641972" cy="5461502"/>
          </a:xfrm>
          <a:prstGeom prst="rect">
            <a:avLst/>
          </a:prstGeom>
        </p:spPr>
      </p:pic>
      <p:pic>
        <p:nvPicPr>
          <p:cNvPr id="107" name="手 (2).png" descr="手 (2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4492322" y="6099907"/>
            <a:ext cx="843494" cy="8434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8" name="矩形 35"/>
          <p:cNvSpPr txBox="1"/>
          <p:nvPr/>
        </p:nvSpPr>
        <p:spPr>
          <a:xfrm>
            <a:off x="14669876" y="6981162"/>
            <a:ext cx="2554543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 smtClean="0">
                <a:solidFill>
                  <a:schemeClr val="tx1"/>
                </a:solidFill>
              </a:rPr>
              <a:t>点击杯子查看配方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31" descr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8749" y="680115"/>
            <a:ext cx="6910894" cy="121879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9467047" y="3485307"/>
            <a:ext cx="577088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XX</a:t>
            </a: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的</a:t>
            </a:r>
            <a:r>
              <a:rPr kumimoji="0" lang="en-US" altLang="zh-CN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2019</a:t>
            </a: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星运杯是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造字工房尚黑（非商用）常规体" pitchFamily="50" charset="-122"/>
              <a:ea typeface="造字工房尚黑（非商用）常规体" pitchFamily="50" charset="-122"/>
              <a:sym typeface="Helvetica Neue Medium"/>
            </a:endParaRPr>
          </a:p>
        </p:txBody>
      </p:sp>
      <p:sp>
        <p:nvSpPr>
          <p:cNvPr id="9" name="真人录制圣诞活动说明"/>
          <p:cNvSpPr txBox="1"/>
          <p:nvPr/>
        </p:nvSpPr>
        <p:spPr>
          <a:xfrm>
            <a:off x="10826244" y="8765419"/>
            <a:ext cx="3835411" cy="108747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3200" u="sng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 err="1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确认过眼神</a:t>
            </a:r>
            <a:r>
              <a:rPr sz="32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，</a:t>
            </a:r>
            <a:endParaRPr sz="28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  <a:cs typeface="Lantinghei SC Demibold"/>
              <a:sym typeface="Lantinghei SC Demibold"/>
            </a:endParaRPr>
          </a:p>
          <a:p>
            <a:pPr>
              <a:defRPr sz="3200" u="sng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 err="1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是将要赚大钱的人</a:t>
            </a:r>
            <a:r>
              <a:rPr sz="32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！</a:t>
            </a:r>
            <a:endParaRPr sz="32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sp>
        <p:nvSpPr>
          <p:cNvPr id="11" name="真人录制圣诞活动说明"/>
          <p:cNvSpPr txBox="1"/>
          <p:nvPr/>
        </p:nvSpPr>
        <p:spPr>
          <a:xfrm>
            <a:off x="9444730" y="7887774"/>
            <a:ext cx="5546751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>
                <a:solidFill>
                  <a:srgbClr val="FA1F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4000" dirty="0">
                <a:latin typeface="造字工房尚黑（非商用）常规体" pitchFamily="50" charset="-122"/>
                <a:ea typeface="造字工房尚黑（非商用）常规体" pitchFamily="50" charset="-122"/>
              </a:rPr>
              <a:t> “</a:t>
            </a:r>
            <a:r>
              <a:rPr sz="4000" dirty="0" err="1">
                <a:latin typeface="造字工房尚黑（非商用）常规体" pitchFamily="50" charset="-122"/>
                <a:ea typeface="造字工房尚黑（非商用）常规体" pitchFamily="50" charset="-122"/>
              </a:rPr>
              <a:t>钱”途无量</a:t>
            </a:r>
            <a:r>
              <a:rPr sz="4000" dirty="0">
                <a:latin typeface="造字工房尚黑（非商用）常规体" pitchFamily="50" charset="-122"/>
                <a:ea typeface="造字工房尚黑（非商用）常规体" pitchFamily="50" charset="-122"/>
              </a:rPr>
              <a:t> </a:t>
            </a:r>
            <a:r>
              <a:rPr sz="4000" dirty="0" err="1">
                <a:latin typeface="造字工房尚黑（非商用）常规体" pitchFamily="50" charset="-122"/>
                <a:ea typeface="造字工房尚黑（非商用）常规体" pitchFamily="50" charset="-122"/>
              </a:rPr>
              <a:t>红心果果</a:t>
            </a:r>
            <a:endParaRPr sz="4000" dirty="0"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pic>
        <p:nvPicPr>
          <p:cNvPr id="1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880" y="5013174"/>
            <a:ext cx="2457679" cy="22249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191" y="10432225"/>
            <a:ext cx="1016213" cy="10162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2019能给你带来好运的星运杯是"/>
          <p:cNvSpPr txBox="1"/>
          <p:nvPr/>
        </p:nvSpPr>
        <p:spPr>
          <a:xfrm>
            <a:off x="11209159" y="10581721"/>
            <a:ext cx="4028768" cy="718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*</a:t>
            </a:r>
            <a:r>
              <a:rPr lang="zh-CN" altLang="en-US" sz="20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长按保存海报，或点击右上角分享</a:t>
            </a:r>
            <a:endParaRPr lang="en-US" altLang="zh-CN" sz="20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即可获得多一次刮奖机会！</a:t>
            </a:r>
            <a:endParaRPr lang="zh-CN" altLang="en-US" sz="20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sp>
        <p:nvSpPr>
          <p:cNvPr id="18" name="矩形"/>
          <p:cNvSpPr/>
          <p:nvPr/>
        </p:nvSpPr>
        <p:spPr>
          <a:xfrm>
            <a:off x="8918332" y="11762443"/>
            <a:ext cx="6776729" cy="747649"/>
          </a:xfrm>
          <a:prstGeom prst="rect">
            <a:avLst/>
          </a:prstGeom>
          <a:solidFill>
            <a:srgbClr val="D4916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sp>
        <p:nvSpPr>
          <p:cNvPr id="19" name="IP"/>
          <p:cNvSpPr txBox="1"/>
          <p:nvPr/>
        </p:nvSpPr>
        <p:spPr>
          <a:xfrm>
            <a:off x="9980320" y="11853502"/>
            <a:ext cx="5011161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 spc="252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>
                <a:latin typeface="造字工房尚黑（非商用）常规体" pitchFamily="50" charset="-122"/>
                <a:ea typeface="造字工房尚黑（非商用）常规体" pitchFamily="50" charset="-122"/>
              </a:rPr>
              <a:t>刮出我的2019星运礼</a:t>
            </a:r>
            <a:endParaRPr dirty="0"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7922696" y="6394267"/>
            <a:ext cx="304406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"/>
          <p:cNvSpPr/>
          <p:nvPr/>
        </p:nvSpPr>
        <p:spPr>
          <a:xfrm>
            <a:off x="-19441" y="565182"/>
            <a:ext cx="4124780" cy="1278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>
                <a:latin typeface="造字工房尚黑（非商用）常规体" pitchFamily="50" charset="-122"/>
                <a:ea typeface="造字工房尚黑（非商用）常规体" pitchFamily="50" charset="-122"/>
              </a:rPr>
              <a:t>结果页优化 详情</a:t>
            </a:r>
            <a:endParaRPr dirty="0"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grpSp>
        <p:nvGrpSpPr>
          <p:cNvPr id="24" name="成组"/>
          <p:cNvGrpSpPr/>
          <p:nvPr/>
        </p:nvGrpSpPr>
        <p:grpSpPr>
          <a:xfrm>
            <a:off x="9014235" y="2040626"/>
            <a:ext cx="1812010" cy="525067"/>
            <a:chOff x="0" y="0"/>
            <a:chExt cx="2338230" cy="611968"/>
          </a:xfrm>
        </p:grpSpPr>
        <p:pic>
          <p:nvPicPr>
            <p:cNvPr id="25" name="Picture 24" descr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6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7" name="文本框 18"/>
          <p:cNvSpPr txBox="1"/>
          <p:nvPr/>
        </p:nvSpPr>
        <p:spPr>
          <a:xfrm>
            <a:off x="5905381" y="6125673"/>
            <a:ext cx="1824332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T</a:t>
            </a:r>
            <a:r>
              <a:rPr lang="en-US" altLang="zh-CN" dirty="0"/>
              <a:t>est 1 </a:t>
            </a:r>
            <a:r>
              <a:rPr lang="zh-CN" altLang="en-US" dirty="0"/>
              <a:t>决定</a:t>
            </a:r>
            <a:endParaRPr dirty="0"/>
          </a:p>
        </p:txBody>
      </p:sp>
      <p:cxnSp>
        <p:nvCxnSpPr>
          <p:cNvPr id="28" name="直线箭头连接符 33"/>
          <p:cNvCxnSpPr/>
          <p:nvPr/>
        </p:nvCxnSpPr>
        <p:spPr>
          <a:xfrm flipH="1">
            <a:off x="7945013" y="9388721"/>
            <a:ext cx="304406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18"/>
          <p:cNvSpPr txBox="1"/>
          <p:nvPr/>
        </p:nvSpPr>
        <p:spPr>
          <a:xfrm>
            <a:off x="5927697" y="9120127"/>
            <a:ext cx="2017315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T</a:t>
            </a:r>
            <a:r>
              <a:rPr lang="en-US" altLang="zh-CN" dirty="0"/>
              <a:t>est 4 </a:t>
            </a:r>
            <a:r>
              <a:rPr lang="zh-CN" altLang="en-US" dirty="0"/>
              <a:t>决定</a:t>
            </a:r>
            <a:endParaRPr dirty="0"/>
          </a:p>
        </p:txBody>
      </p:sp>
      <p:cxnSp>
        <p:nvCxnSpPr>
          <p:cNvPr id="30" name="直线箭头连接符 33"/>
          <p:cNvCxnSpPr/>
          <p:nvPr/>
        </p:nvCxnSpPr>
        <p:spPr>
          <a:xfrm flipH="1">
            <a:off x="7041123" y="8266363"/>
            <a:ext cx="304406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18"/>
          <p:cNvSpPr txBox="1"/>
          <p:nvPr/>
        </p:nvSpPr>
        <p:spPr>
          <a:xfrm>
            <a:off x="5023807" y="7997769"/>
            <a:ext cx="2017315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T</a:t>
            </a:r>
            <a:r>
              <a:rPr lang="en-US" altLang="zh-CN" dirty="0"/>
              <a:t>est 4 </a:t>
            </a:r>
            <a:r>
              <a:rPr lang="zh-CN" altLang="en-US" dirty="0"/>
              <a:t>决定</a:t>
            </a:r>
            <a:endParaRPr dirty="0"/>
          </a:p>
        </p:txBody>
      </p:sp>
      <p:cxnSp>
        <p:nvCxnSpPr>
          <p:cNvPr id="35" name="直线箭头连接符 33"/>
          <p:cNvCxnSpPr/>
          <p:nvPr/>
        </p:nvCxnSpPr>
        <p:spPr>
          <a:xfrm>
            <a:off x="14661655" y="8266363"/>
            <a:ext cx="393136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文本框 18"/>
          <p:cNvSpPr txBox="1"/>
          <p:nvPr/>
        </p:nvSpPr>
        <p:spPr>
          <a:xfrm>
            <a:off x="18593020" y="7997769"/>
            <a:ext cx="3006591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T</a:t>
            </a:r>
            <a:r>
              <a:rPr lang="en-US" altLang="zh-CN" dirty="0"/>
              <a:t>est 2</a:t>
            </a:r>
            <a:r>
              <a:rPr lang="zh-CN" altLang="en-US" dirty="0"/>
              <a:t>、</a:t>
            </a:r>
            <a:r>
              <a:rPr lang="en-US" altLang="zh-CN" dirty="0"/>
              <a:t>3 </a:t>
            </a:r>
            <a:r>
              <a:rPr lang="zh-CN" altLang="en-US" dirty="0"/>
              <a:t>决定</a:t>
            </a:r>
            <a:endParaRPr dirty="0"/>
          </a:p>
        </p:txBody>
      </p:sp>
      <p:cxnSp>
        <p:nvCxnSpPr>
          <p:cNvPr id="37" name="直线箭头连接符 33"/>
          <p:cNvCxnSpPr/>
          <p:nvPr/>
        </p:nvCxnSpPr>
        <p:spPr>
          <a:xfrm flipH="1">
            <a:off x="7084932" y="3953811"/>
            <a:ext cx="304406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文本框 18"/>
          <p:cNvSpPr txBox="1"/>
          <p:nvPr/>
        </p:nvSpPr>
        <p:spPr>
          <a:xfrm>
            <a:off x="4358120" y="3676812"/>
            <a:ext cx="2855079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微信名自动提取</a:t>
            </a:r>
            <a:endParaRPr dirty="0"/>
          </a:p>
        </p:txBody>
      </p:sp>
      <p:sp>
        <p:nvSpPr>
          <p:cNvPr id="40" name="文本框 18"/>
          <p:cNvSpPr txBox="1"/>
          <p:nvPr/>
        </p:nvSpPr>
        <p:spPr>
          <a:xfrm>
            <a:off x="10712823" y="7017570"/>
            <a:ext cx="1251170" cy="523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/>
              <a:t>金牛座</a:t>
            </a:r>
            <a:endParaRPr sz="2800" dirty="0"/>
          </a:p>
        </p:txBody>
      </p:sp>
      <p:sp>
        <p:nvSpPr>
          <p:cNvPr id="41" name="矩形"/>
          <p:cNvSpPr/>
          <p:nvPr/>
        </p:nvSpPr>
        <p:spPr>
          <a:xfrm>
            <a:off x="-19441" y="565182"/>
            <a:ext cx="4124780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2" name="H5内容-结果页"/>
          <p:cNvSpPr txBox="1"/>
          <p:nvPr/>
        </p:nvSpPr>
        <p:spPr>
          <a:xfrm>
            <a:off x="349055" y="845317"/>
            <a:ext cx="375628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测试结果页详情</a:t>
            </a:r>
            <a:endParaRPr dirty="0"/>
          </a:p>
        </p:txBody>
      </p:sp>
      <p:pic>
        <p:nvPicPr>
          <p:cNvPr id="32" name="图片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29688" y1="40625" x2="28750" y2="32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340">
            <a:off x="10884806" y="2730051"/>
            <a:ext cx="3641972" cy="5461502"/>
          </a:xfrm>
          <a:prstGeom prst="rect">
            <a:avLst/>
          </a:prstGeom>
        </p:spPr>
      </p:pic>
      <p:pic>
        <p:nvPicPr>
          <p:cNvPr id="22" name="手 (2).png" descr="手 (2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3034943" y="5951006"/>
            <a:ext cx="843494" cy="8434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矩形 35"/>
          <p:cNvSpPr txBox="1"/>
          <p:nvPr/>
        </p:nvSpPr>
        <p:spPr>
          <a:xfrm>
            <a:off x="13212497" y="6832261"/>
            <a:ext cx="2554543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 smtClean="0">
                <a:solidFill>
                  <a:schemeClr val="tx1"/>
                </a:solidFill>
              </a:rPr>
              <a:t>点击杯子查看配方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矩形"/>
          <p:cNvSpPr/>
          <p:nvPr/>
        </p:nvSpPr>
        <p:spPr>
          <a:xfrm>
            <a:off x="-1" y="496603"/>
            <a:ext cx="3069771" cy="1278415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811" name="H5内容-结果页"/>
          <p:cNvSpPr txBox="1"/>
          <p:nvPr/>
        </p:nvSpPr>
        <p:spPr>
          <a:xfrm>
            <a:off x="368495" y="776737"/>
            <a:ext cx="375628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P1</a:t>
            </a:r>
            <a:r>
              <a:rPr lang="en-US" altLang="zh-CN" dirty="0"/>
              <a:t>0</a:t>
            </a:r>
            <a:r>
              <a:rPr lang="en-US" dirty="0"/>
              <a:t> </a:t>
            </a:r>
            <a:r>
              <a:rPr dirty="0" err="1"/>
              <a:t>配方页</a:t>
            </a:r>
            <a:endParaRPr dirty="0"/>
          </a:p>
        </p:txBody>
      </p:sp>
      <p:sp>
        <p:nvSpPr>
          <p:cNvPr id="812" name="矩形 6"/>
          <p:cNvSpPr txBox="1"/>
          <p:nvPr/>
        </p:nvSpPr>
        <p:spPr>
          <a:xfrm>
            <a:off x="11752074" y="3512271"/>
            <a:ext cx="4076834" cy="39703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雀巢全脂牛奶</a:t>
            </a:r>
            <a:r>
              <a:rPr dirty="0"/>
              <a:t>……300g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雀巢饮品奶油</a:t>
            </a:r>
            <a:r>
              <a:rPr dirty="0"/>
              <a:t>……500g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鹰唛炼乳</a:t>
            </a:r>
            <a:r>
              <a:rPr dirty="0"/>
              <a:t>……200g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奶油奶酪</a:t>
            </a:r>
            <a:r>
              <a:rPr dirty="0"/>
              <a:t>……150g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盐……12g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砂糖</a:t>
            </a:r>
            <a:r>
              <a:rPr dirty="0"/>
              <a:t>……50g</a:t>
            </a:r>
            <a:endParaRPr dirty="0"/>
          </a:p>
        </p:txBody>
      </p:sp>
      <p:sp>
        <p:nvSpPr>
          <p:cNvPr id="813" name="矩形 7"/>
          <p:cNvSpPr/>
          <p:nvPr/>
        </p:nvSpPr>
        <p:spPr>
          <a:xfrm>
            <a:off x="16790532" y="3090143"/>
            <a:ext cx="5141073" cy="4215473"/>
          </a:xfrm>
          <a:prstGeom prst="rect">
            <a:avLst/>
          </a:prstGeom>
          <a:ln w="12700">
            <a:solidFill>
              <a:srgbClr val="595959"/>
            </a:solidFill>
            <a:miter/>
          </a:ln>
        </p:spPr>
        <p:txBody>
          <a:bodyPr lIns="0" tIns="0" rIns="0" bIns="0" anchor="ctr"/>
          <a:lstStyle/>
          <a:p>
            <a:pPr>
              <a:defRPr sz="6000" b="1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814" name="标题 1"/>
          <p:cNvSpPr txBox="1"/>
          <p:nvPr/>
        </p:nvSpPr>
        <p:spPr>
          <a:xfrm>
            <a:off x="9663467" y="6938161"/>
            <a:ext cx="7190294" cy="1264917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sz="4000" dirty="0" err="1"/>
              <a:t>红龙果冰沙底</a:t>
            </a:r>
            <a:endParaRPr sz="4000" dirty="0"/>
          </a:p>
        </p:txBody>
      </p:sp>
      <p:sp>
        <p:nvSpPr>
          <p:cNvPr id="816" name="文本框 14"/>
          <p:cNvSpPr txBox="1"/>
          <p:nvPr/>
        </p:nvSpPr>
        <p:spPr>
          <a:xfrm>
            <a:off x="11894356" y="8023060"/>
            <a:ext cx="5264521" cy="3647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雀巢全脂牛奶</a:t>
            </a:r>
            <a:r>
              <a:rPr dirty="0"/>
              <a:t>	80ml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冰品奶基底</a:t>
            </a:r>
            <a:r>
              <a:rPr dirty="0"/>
              <a:t>	30g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红肉火龙果</a:t>
            </a:r>
            <a:r>
              <a:rPr dirty="0"/>
              <a:t>	1只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果糖</a:t>
            </a:r>
            <a:r>
              <a:rPr dirty="0"/>
              <a:t>	30ml</a:t>
            </a:r>
            <a:endParaRPr dirty="0"/>
          </a:p>
          <a:p>
            <a:pPr algn="l">
              <a:lnSpc>
                <a:spcPct val="150000"/>
              </a:lnSpc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冰块</a:t>
            </a:r>
            <a:r>
              <a:rPr dirty="0"/>
              <a:t>	200g</a:t>
            </a:r>
            <a:endParaRPr dirty="0"/>
          </a:p>
        </p:txBody>
      </p:sp>
      <p:sp>
        <p:nvSpPr>
          <p:cNvPr id="817" name="标题 1"/>
          <p:cNvSpPr txBox="1"/>
          <p:nvPr/>
        </p:nvSpPr>
        <p:spPr>
          <a:xfrm>
            <a:off x="9249082" y="2457685"/>
            <a:ext cx="7190297" cy="1264917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sz="4000" dirty="0" err="1"/>
              <a:t>芝士奶盖</a:t>
            </a:r>
            <a:endParaRPr sz="4000" dirty="0"/>
          </a:p>
        </p:txBody>
      </p:sp>
      <p:sp>
        <p:nvSpPr>
          <p:cNvPr id="818" name="矩形 7"/>
          <p:cNvSpPr/>
          <p:nvPr/>
        </p:nvSpPr>
        <p:spPr>
          <a:xfrm>
            <a:off x="11292840" y="2971800"/>
            <a:ext cx="4824231" cy="9555480"/>
          </a:xfrm>
          <a:prstGeom prst="rect">
            <a:avLst/>
          </a:prstGeom>
          <a:ln w="12700">
            <a:solidFill>
              <a:srgbClr val="595959"/>
            </a:solidFill>
            <a:miter/>
          </a:ln>
        </p:spPr>
        <p:txBody>
          <a:bodyPr lIns="0" tIns="0" rIns="0" bIns="0" anchor="ctr"/>
          <a:lstStyle/>
          <a:p>
            <a:pPr>
              <a:defRPr sz="6000" b="1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backgroundMark x1="29688" y1="40625" x2="28750" y2="32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89" y="2514705"/>
            <a:ext cx="5599493" cy="8397001"/>
          </a:xfrm>
          <a:prstGeom prst="rect">
            <a:avLst/>
          </a:prstGeom>
        </p:spPr>
      </p:pic>
      <p:sp>
        <p:nvSpPr>
          <p:cNvPr id="13" name="标题 1"/>
          <p:cNvSpPr txBox="1"/>
          <p:nvPr/>
        </p:nvSpPr>
        <p:spPr>
          <a:xfrm>
            <a:off x="14887988" y="2816407"/>
            <a:ext cx="7190297" cy="1264917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4000" dirty="0"/>
              <a:t>制作步骤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99853" y="6349596"/>
            <a:ext cx="28817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造字工房尚黑（非商用）常规体" pitchFamily="50" charset="-122"/>
                <a:ea typeface="造字工房尚黑（非商用）常规体" pitchFamily="50" charset="-122"/>
                <a:sym typeface="Helvetica Neue Medium"/>
              </a:rPr>
              <a:t>2.</a:t>
            </a:r>
            <a:r>
              <a:rPr lang="zh-CN" altLang="en-US" sz="3600" b="1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测试结果：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造字工房尚黑（非商用）常规体" pitchFamily="50" charset="-122"/>
              <a:ea typeface="造字工房尚黑（非商用）常规体" pitchFamily="50" charset="-122"/>
              <a:sym typeface="Helvetica Neue Mediu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0623" y="5847764"/>
            <a:ext cx="127650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  <a:defRPr sz="36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6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同道</a:t>
            </a:r>
            <a:r>
              <a:rPr lang="zh-CN" altLang="en-US" sz="3600" dirty="0" smtClean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大叔亲</a:t>
            </a:r>
            <a:r>
              <a:rPr lang="zh-CN" altLang="en-US" sz="36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测，我的</a:t>
            </a:r>
            <a:r>
              <a:rPr lang="en-US" altLang="zh-CN" sz="36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2019</a:t>
            </a:r>
            <a:r>
              <a:rPr lang="zh-CN" altLang="en-US" sz="36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专属星运</a:t>
            </a:r>
            <a:r>
              <a:rPr lang="zh-CN" altLang="en-US" sz="3600" dirty="0" smtClean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杯竟是它！你</a:t>
            </a:r>
            <a:r>
              <a:rPr lang="zh-CN" altLang="en-US" sz="3600" dirty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的是什么</a:t>
            </a:r>
            <a:r>
              <a:rPr lang="zh-CN" altLang="en-US" sz="3600" dirty="0" smtClean="0">
                <a:solidFill>
                  <a:schemeClr val="tx1"/>
                </a:solidFill>
                <a:latin typeface="造字工房尚黑（非商用）常规体" pitchFamily="50" charset="-122"/>
                <a:ea typeface="造字工房尚黑（非商用）常规体" pitchFamily="50" charset="-122"/>
              </a:rPr>
              <a:t>？</a:t>
            </a:r>
            <a:endParaRPr lang="en-US" altLang="zh-CN" sz="3600" dirty="0">
              <a:solidFill>
                <a:schemeClr val="tx1"/>
              </a:solidFill>
              <a:latin typeface="造字工房尚黑（非商用）常规体" pitchFamily="50" charset="-122"/>
              <a:ea typeface="造字工房尚黑（非商用）常规体" pitchFamily="50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022763" y="5541818"/>
            <a:ext cx="20338473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矩形"/>
          <p:cNvSpPr/>
          <p:nvPr/>
        </p:nvSpPr>
        <p:spPr>
          <a:xfrm>
            <a:off x="-19441" y="565182"/>
            <a:ext cx="4124780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11" name="奖品设置"/>
          <p:cNvSpPr txBox="1"/>
          <p:nvPr/>
        </p:nvSpPr>
        <p:spPr>
          <a:xfrm>
            <a:off x="80036" y="845317"/>
            <a:ext cx="375628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转发语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图片 31" descr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5870" y="797989"/>
            <a:ext cx="6910894" cy="121879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0" name="矩形"/>
          <p:cNvSpPr/>
          <p:nvPr/>
        </p:nvSpPr>
        <p:spPr>
          <a:xfrm>
            <a:off x="-19441" y="565182"/>
            <a:ext cx="4124780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751" name="H5内容-结果页"/>
          <p:cNvSpPr txBox="1"/>
          <p:nvPr/>
        </p:nvSpPr>
        <p:spPr>
          <a:xfrm>
            <a:off x="851975" y="845317"/>
            <a:ext cx="3756285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P11 </a:t>
            </a:r>
            <a:r>
              <a:rPr dirty="0" err="1"/>
              <a:t>抽奖页</a:t>
            </a:r>
            <a:endParaRPr dirty="0"/>
          </a:p>
        </p:txBody>
      </p:sp>
      <p:sp>
        <p:nvSpPr>
          <p:cNvPr id="752" name="文本框 18"/>
          <p:cNvSpPr txBox="1"/>
          <p:nvPr/>
        </p:nvSpPr>
        <p:spPr>
          <a:xfrm>
            <a:off x="1783841" y="4307037"/>
            <a:ext cx="13073562" cy="579645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画面创意说明：</a:t>
            </a:r>
            <a:endParaRPr lang="zh-CN" altLang="en-US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1、</a:t>
            </a:r>
            <a:r>
              <a:rPr lang="zh-CN" altLang="en-US" dirty="0"/>
              <a:t>跳出中奖礼品</a:t>
            </a:r>
            <a:endParaRPr lang="zh-CN" altLang="en-US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2、填写收货信息以及职位</a:t>
            </a: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效果：</a:t>
            </a:r>
            <a:r>
              <a:rPr dirty="0"/>
              <a:t>动态GIF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跳转：</a:t>
            </a:r>
            <a:endParaRPr lang="zh-CN" altLang="en-US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zh-CN" altLang="en-US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点击</a:t>
            </a:r>
            <a:r>
              <a:rPr dirty="0"/>
              <a:t>“</a:t>
            </a:r>
            <a:r>
              <a:rPr lang="zh-CN" altLang="en-US" dirty="0"/>
              <a:t>提交</a:t>
            </a:r>
            <a:r>
              <a:rPr dirty="0"/>
              <a:t>”</a:t>
            </a:r>
            <a:r>
              <a:rPr lang="zh-CN" altLang="en-US" dirty="0"/>
              <a:t>系统自动确认信息，</a:t>
            </a:r>
            <a:r>
              <a:rPr dirty="0" err="1"/>
              <a:t>跳出抽奖页</a:t>
            </a:r>
            <a:r>
              <a:rPr lang="en-US" altLang="zh-CN" dirty="0" err="1"/>
              <a:t>-</a:t>
            </a:r>
            <a:r>
              <a:rPr dirty="0" err="1"/>
              <a:t>副页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753" name="图片 2" descr="图片 2"/>
          <p:cNvPicPr>
            <a:picLocks noChangeAspect="1"/>
          </p:cNvPicPr>
          <p:nvPr/>
        </p:nvPicPr>
        <p:blipFill>
          <a:blip r:embed="rId2"/>
          <a:srcRect t="9114"/>
          <a:stretch>
            <a:fillRect/>
          </a:stretch>
        </p:blipFill>
        <p:spPr>
          <a:xfrm>
            <a:off x="16476673" y="2092048"/>
            <a:ext cx="6615005" cy="106881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4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640" y="4702657"/>
            <a:ext cx="1680378" cy="9077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5" name="矩形 4"/>
          <p:cNvSpPr txBox="1"/>
          <p:nvPr/>
        </p:nvSpPr>
        <p:spPr>
          <a:xfrm>
            <a:off x="18642443" y="4939860"/>
            <a:ext cx="22377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雀巢专业餐饮</a:t>
            </a:r>
          </a:p>
        </p:txBody>
      </p:sp>
      <p:pic>
        <p:nvPicPr>
          <p:cNvPr id="757" name="图片 6" descr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53" y="9000111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8" name="图片 36" descr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445" y="8007194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9" name="矩形 29"/>
          <p:cNvSpPr txBox="1"/>
          <p:nvPr/>
        </p:nvSpPr>
        <p:spPr>
          <a:xfrm>
            <a:off x="17476042" y="8342165"/>
            <a:ext cx="1170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姓名：</a:t>
            </a:r>
          </a:p>
        </p:txBody>
      </p:sp>
      <p:sp>
        <p:nvSpPr>
          <p:cNvPr id="761" name="矩形 38"/>
          <p:cNvSpPr txBox="1"/>
          <p:nvPr/>
        </p:nvSpPr>
        <p:spPr>
          <a:xfrm>
            <a:off x="17456913" y="9290544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联系电话：</a:t>
            </a:r>
          </a:p>
        </p:txBody>
      </p:sp>
      <p:pic>
        <p:nvPicPr>
          <p:cNvPr id="762" name="图片 39" descr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445" y="9866577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3" name="矩形 40"/>
          <p:cNvSpPr txBox="1"/>
          <p:nvPr/>
        </p:nvSpPr>
        <p:spPr>
          <a:xfrm>
            <a:off x="17379454" y="10138679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收货地址：</a:t>
            </a:r>
          </a:p>
        </p:txBody>
      </p:sp>
      <p:sp>
        <p:nvSpPr>
          <p:cNvPr id="764" name="矩形 41"/>
          <p:cNvSpPr txBox="1"/>
          <p:nvPr/>
        </p:nvSpPr>
        <p:spPr>
          <a:xfrm>
            <a:off x="19325879" y="11856306"/>
            <a:ext cx="141612" cy="8517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765" name="图片 7" descr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6673" y="2931303"/>
            <a:ext cx="6615005" cy="33984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6" name="图片 42" descr="图片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6070" y="3203413"/>
            <a:ext cx="1673595" cy="33471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7" name="图片 8" descr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1613" y="3334131"/>
            <a:ext cx="2951598" cy="18342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8" name="矩形 43"/>
          <p:cNvSpPr txBox="1"/>
          <p:nvPr/>
        </p:nvSpPr>
        <p:spPr>
          <a:xfrm>
            <a:off x="18410277" y="3831409"/>
            <a:ext cx="3581659" cy="1310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40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恭喜你</a:t>
            </a:r>
            <a:r>
              <a:rPr dirty="0"/>
              <a:t>~</a:t>
            </a:r>
            <a:endParaRPr b="1" dirty="0">
              <a:latin typeface="+mj-lt"/>
              <a:ea typeface="+mj-ea"/>
              <a:cs typeface="+mj-cs"/>
              <a:sym typeface="Helvetica Neue"/>
            </a:endParaRPr>
          </a:p>
          <a:p>
            <a:pPr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获得10元京东E卡一张</a:t>
            </a:r>
            <a:endParaRPr dirty="0"/>
          </a:p>
        </p:txBody>
      </p:sp>
      <p:sp>
        <p:nvSpPr>
          <p:cNvPr id="769" name="矩形 44"/>
          <p:cNvSpPr/>
          <p:nvPr/>
        </p:nvSpPr>
        <p:spPr>
          <a:xfrm>
            <a:off x="18642443" y="11621539"/>
            <a:ext cx="2627759" cy="88235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0" name="1.首页"/>
          <p:cNvSpPr txBox="1"/>
          <p:nvPr/>
        </p:nvSpPr>
        <p:spPr>
          <a:xfrm>
            <a:off x="18259103" y="11786630"/>
            <a:ext cx="3384108" cy="5950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200" dirty="0"/>
              <a:t>提交</a:t>
            </a:r>
            <a:endParaRPr sz="3200" dirty="0"/>
          </a:p>
        </p:txBody>
      </p:sp>
      <p:grpSp>
        <p:nvGrpSpPr>
          <p:cNvPr id="774" name="成组"/>
          <p:cNvGrpSpPr/>
          <p:nvPr/>
        </p:nvGrpSpPr>
        <p:grpSpPr>
          <a:xfrm>
            <a:off x="16544151" y="2390322"/>
            <a:ext cx="2338232" cy="611969"/>
            <a:chOff x="0" y="0"/>
            <a:chExt cx="2338230" cy="611968"/>
          </a:xfrm>
        </p:grpSpPr>
        <p:pic>
          <p:nvPicPr>
            <p:cNvPr id="772" name="Picture 24" descr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73" name="图像" descr="图像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" name="矩形 3"/>
          <p:cNvSpPr/>
          <p:nvPr/>
        </p:nvSpPr>
        <p:spPr>
          <a:xfrm>
            <a:off x="16555108" y="6618044"/>
            <a:ext cx="653657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/>
              <a:t>为了确保奖品顺利邮寄到您手中，请务必填写真实信息，一经填写不可更改，并保持手机畅通，以便我们的工作人员与您核实邮寄信息。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85485" y="10907337"/>
            <a:ext cx="6751655" cy="5534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矩形"/>
          <p:cNvSpPr/>
          <p:nvPr/>
        </p:nvSpPr>
        <p:spPr>
          <a:xfrm>
            <a:off x="-19441" y="565182"/>
            <a:ext cx="4124780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777" name="H5内容-结果页"/>
          <p:cNvSpPr txBox="1"/>
          <p:nvPr/>
        </p:nvSpPr>
        <p:spPr>
          <a:xfrm>
            <a:off x="349054" y="845317"/>
            <a:ext cx="3756285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P12 </a:t>
            </a:r>
            <a:r>
              <a:rPr dirty="0" err="1"/>
              <a:t>抽奖页-副页</a:t>
            </a:r>
            <a:endParaRPr dirty="0"/>
          </a:p>
        </p:txBody>
      </p:sp>
      <p:sp>
        <p:nvSpPr>
          <p:cNvPr id="778" name="文本框 18"/>
          <p:cNvSpPr txBox="1"/>
          <p:nvPr/>
        </p:nvSpPr>
        <p:spPr>
          <a:xfrm>
            <a:off x="1906800" y="4583203"/>
            <a:ext cx="13073562" cy="533479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画面创意说明：</a:t>
            </a:r>
            <a:endParaRPr lang="zh-CN" altLang="en-US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跳出提示</a:t>
            </a: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效果：</a:t>
            </a:r>
            <a:r>
              <a:rPr dirty="0"/>
              <a:t>动态GIF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跳转：</a:t>
            </a:r>
            <a:endParaRPr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zh-CN" altLang="en-US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1、点击“立即分享”跳转进入“3.测试结果页”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2、用户分享后，再次点击刮一刮进行抽奖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35" name="图片 31" descr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5870" y="797989"/>
            <a:ext cx="6910894" cy="121879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" name="图片 2" descr="图片 2"/>
          <p:cNvPicPr>
            <a:picLocks noChangeAspect="1"/>
          </p:cNvPicPr>
          <p:nvPr/>
        </p:nvPicPr>
        <p:blipFill>
          <a:blip r:embed="rId2"/>
          <a:srcRect t="9114"/>
          <a:stretch>
            <a:fillRect/>
          </a:stretch>
        </p:blipFill>
        <p:spPr>
          <a:xfrm>
            <a:off x="16476673" y="2092048"/>
            <a:ext cx="6615005" cy="106881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640" y="4702657"/>
            <a:ext cx="1680378" cy="9077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矩形 4"/>
          <p:cNvSpPr txBox="1"/>
          <p:nvPr/>
        </p:nvSpPr>
        <p:spPr>
          <a:xfrm>
            <a:off x="18642443" y="4939860"/>
            <a:ext cx="22377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雀巢专业餐饮</a:t>
            </a:r>
          </a:p>
        </p:txBody>
      </p:sp>
      <p:pic>
        <p:nvPicPr>
          <p:cNvPr id="39" name="图片 6" descr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53" y="9000111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" name="图片 36" descr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445" y="8007194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矩形 29"/>
          <p:cNvSpPr txBox="1"/>
          <p:nvPr/>
        </p:nvSpPr>
        <p:spPr>
          <a:xfrm>
            <a:off x="17476042" y="8342165"/>
            <a:ext cx="1170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姓名：</a:t>
            </a:r>
          </a:p>
        </p:txBody>
      </p:sp>
      <p:sp>
        <p:nvSpPr>
          <p:cNvPr id="42" name="矩形 38"/>
          <p:cNvSpPr txBox="1"/>
          <p:nvPr/>
        </p:nvSpPr>
        <p:spPr>
          <a:xfrm>
            <a:off x="17456913" y="9290544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联系电话：</a:t>
            </a:r>
          </a:p>
        </p:txBody>
      </p:sp>
      <p:pic>
        <p:nvPicPr>
          <p:cNvPr id="43" name="图片 39" descr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445" y="9866577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矩形 40"/>
          <p:cNvSpPr txBox="1"/>
          <p:nvPr/>
        </p:nvSpPr>
        <p:spPr>
          <a:xfrm>
            <a:off x="17379454" y="10138679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收货地址：</a:t>
            </a:r>
          </a:p>
        </p:txBody>
      </p:sp>
      <p:sp>
        <p:nvSpPr>
          <p:cNvPr id="45" name="矩形 41"/>
          <p:cNvSpPr txBox="1"/>
          <p:nvPr/>
        </p:nvSpPr>
        <p:spPr>
          <a:xfrm>
            <a:off x="19325879" y="11856306"/>
            <a:ext cx="141612" cy="8517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46" name="图片 7" descr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6673" y="2931303"/>
            <a:ext cx="6615005" cy="33984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" name="图片 42" descr="图片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6070" y="3203413"/>
            <a:ext cx="1673595" cy="33471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" name="图片 8" descr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1613" y="3334131"/>
            <a:ext cx="2951598" cy="18342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矩形 43"/>
          <p:cNvSpPr txBox="1"/>
          <p:nvPr/>
        </p:nvSpPr>
        <p:spPr>
          <a:xfrm>
            <a:off x="18410277" y="3831409"/>
            <a:ext cx="3581659" cy="1310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40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恭喜你</a:t>
            </a:r>
            <a:r>
              <a:rPr dirty="0"/>
              <a:t>~</a:t>
            </a:r>
            <a:endParaRPr b="1" dirty="0">
              <a:latin typeface="+mj-lt"/>
              <a:ea typeface="+mj-ea"/>
              <a:cs typeface="+mj-cs"/>
              <a:sym typeface="Helvetica Neue"/>
            </a:endParaRPr>
          </a:p>
          <a:p>
            <a:pPr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获得10元京东E卡一张</a:t>
            </a:r>
            <a:endParaRPr dirty="0"/>
          </a:p>
        </p:txBody>
      </p:sp>
      <p:sp>
        <p:nvSpPr>
          <p:cNvPr id="50" name="矩形 44"/>
          <p:cNvSpPr/>
          <p:nvPr/>
        </p:nvSpPr>
        <p:spPr>
          <a:xfrm>
            <a:off x="18642443" y="11621539"/>
            <a:ext cx="2627759" cy="88235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" name="1.首页"/>
          <p:cNvSpPr txBox="1"/>
          <p:nvPr/>
        </p:nvSpPr>
        <p:spPr>
          <a:xfrm>
            <a:off x="18259103" y="11786630"/>
            <a:ext cx="3384108" cy="5950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200" dirty="0"/>
              <a:t>提交</a:t>
            </a:r>
            <a:endParaRPr sz="3200" dirty="0"/>
          </a:p>
        </p:txBody>
      </p:sp>
      <p:grpSp>
        <p:nvGrpSpPr>
          <p:cNvPr id="52" name="成组"/>
          <p:cNvGrpSpPr/>
          <p:nvPr/>
        </p:nvGrpSpPr>
        <p:grpSpPr>
          <a:xfrm>
            <a:off x="16544151" y="2390322"/>
            <a:ext cx="2338232" cy="611969"/>
            <a:chOff x="0" y="0"/>
            <a:chExt cx="2338230" cy="611968"/>
          </a:xfrm>
        </p:grpSpPr>
        <p:pic>
          <p:nvPicPr>
            <p:cNvPr id="53" name="Picture 24" descr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4" name="图像" descr="图像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5" name="矩形 54"/>
          <p:cNvSpPr/>
          <p:nvPr/>
        </p:nvSpPr>
        <p:spPr>
          <a:xfrm>
            <a:off x="16555108" y="6618044"/>
            <a:ext cx="653657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/>
              <a:t>为了确保奖品顺利邮寄到您手中，请务必填写真实信息，一经填写不可更改，并保持手机畅通，以便我们的工作人员与您核实邮寄信息。</a:t>
            </a:r>
            <a:endParaRPr lang="zh-CN" altLang="en-US" sz="240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85485" y="10907337"/>
            <a:ext cx="6751655" cy="553414"/>
          </a:xfrm>
          <a:prstGeom prst="rect">
            <a:avLst/>
          </a:prstGeom>
        </p:spPr>
      </p:pic>
      <p:pic>
        <p:nvPicPr>
          <p:cNvPr id="783" name="图片 52" descr="图片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33426" y="8552302"/>
            <a:ext cx="4852990" cy="5556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5" name="图片 54" descr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8818" y="7376848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6" name="矩形 55"/>
          <p:cNvSpPr txBox="1"/>
          <p:nvPr/>
        </p:nvSpPr>
        <p:spPr>
          <a:xfrm>
            <a:off x="17430415" y="7711819"/>
            <a:ext cx="1170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姓名：</a:t>
            </a:r>
          </a:p>
        </p:txBody>
      </p:sp>
      <p:sp>
        <p:nvSpPr>
          <p:cNvPr id="787" name="矩形 56"/>
          <p:cNvSpPr txBox="1"/>
          <p:nvPr/>
        </p:nvSpPr>
        <p:spPr>
          <a:xfrm>
            <a:off x="17430417" y="8601551"/>
            <a:ext cx="1170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职位：</a:t>
            </a:r>
          </a:p>
        </p:txBody>
      </p:sp>
      <p:sp>
        <p:nvSpPr>
          <p:cNvPr id="799" name="矩形 68"/>
          <p:cNvSpPr/>
          <p:nvPr/>
        </p:nvSpPr>
        <p:spPr>
          <a:xfrm>
            <a:off x="16816589" y="5611748"/>
            <a:ext cx="5931446" cy="3708224"/>
          </a:xfrm>
          <a:prstGeom prst="rect">
            <a:avLst/>
          </a:prstGeom>
          <a:solidFill>
            <a:srgbClr val="F2F2F2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02" name="椭圆 10"/>
          <p:cNvGrpSpPr/>
          <p:nvPr/>
        </p:nvGrpSpPr>
        <p:grpSpPr>
          <a:xfrm>
            <a:off x="22150974" y="5447677"/>
            <a:ext cx="641517" cy="692469"/>
            <a:chOff x="0" y="0"/>
            <a:chExt cx="641515" cy="692468"/>
          </a:xfrm>
        </p:grpSpPr>
        <p:sp>
          <p:nvSpPr>
            <p:cNvPr id="800" name="椭圆"/>
            <p:cNvSpPr/>
            <p:nvPr/>
          </p:nvSpPr>
          <p:spPr>
            <a:xfrm>
              <a:off x="0" y="-1"/>
              <a:ext cx="641516" cy="692470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1" name="×"/>
            <p:cNvSpPr txBox="1"/>
            <p:nvPr/>
          </p:nvSpPr>
          <p:spPr>
            <a:xfrm>
              <a:off x="93948" y="104476"/>
              <a:ext cx="453620" cy="48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×</a:t>
              </a:r>
            </a:p>
          </p:txBody>
        </p:sp>
      </p:grpSp>
      <p:sp>
        <p:nvSpPr>
          <p:cNvPr id="803" name="矩形 11"/>
          <p:cNvSpPr txBox="1"/>
          <p:nvPr/>
        </p:nvSpPr>
        <p:spPr>
          <a:xfrm>
            <a:off x="18358857" y="6302799"/>
            <a:ext cx="3152141" cy="1158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t>分享你的星运杯</a:t>
            </a: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t>可再抽一次奖哦！</a:t>
            </a:r>
          </a:p>
        </p:txBody>
      </p:sp>
      <p:sp>
        <p:nvSpPr>
          <p:cNvPr id="804" name="矩形 69"/>
          <p:cNvSpPr/>
          <p:nvPr/>
        </p:nvSpPr>
        <p:spPr>
          <a:xfrm>
            <a:off x="18328514" y="7822579"/>
            <a:ext cx="2907093" cy="930547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5" name="1.首页"/>
          <p:cNvSpPr txBox="1"/>
          <p:nvPr/>
        </p:nvSpPr>
        <p:spPr>
          <a:xfrm>
            <a:off x="18168451" y="8083687"/>
            <a:ext cx="3384108" cy="520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立即分享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矩形"/>
          <p:cNvSpPr/>
          <p:nvPr/>
        </p:nvSpPr>
        <p:spPr>
          <a:xfrm>
            <a:off x="-19441" y="565182"/>
            <a:ext cx="4832450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777" name="H5内容-结果页"/>
          <p:cNvSpPr txBox="1"/>
          <p:nvPr/>
        </p:nvSpPr>
        <p:spPr>
          <a:xfrm>
            <a:off x="168823" y="845317"/>
            <a:ext cx="4816834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P13 </a:t>
            </a:r>
            <a:r>
              <a:rPr lang="zh-CN" altLang="en-US" dirty="0"/>
              <a:t>二次</a:t>
            </a:r>
            <a:r>
              <a:rPr dirty="0" err="1"/>
              <a:t>抽奖页-副页</a:t>
            </a:r>
            <a:endParaRPr dirty="0"/>
          </a:p>
        </p:txBody>
      </p:sp>
      <p:sp>
        <p:nvSpPr>
          <p:cNvPr id="778" name="文本框 18"/>
          <p:cNvSpPr txBox="1"/>
          <p:nvPr/>
        </p:nvSpPr>
        <p:spPr>
          <a:xfrm>
            <a:off x="1880445" y="5811937"/>
            <a:ext cx="13073562" cy="147732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当用户第二次抽奖并点击“提交”后，出现该页面提示</a:t>
            </a:r>
            <a:endParaRPr lang="en-US" altLang="zh-CN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35" name="图片 31" descr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5870" y="797989"/>
            <a:ext cx="6910894" cy="121879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" name="图片 2" descr="图片 2"/>
          <p:cNvPicPr>
            <a:picLocks noChangeAspect="1"/>
          </p:cNvPicPr>
          <p:nvPr/>
        </p:nvPicPr>
        <p:blipFill>
          <a:blip r:embed="rId2"/>
          <a:srcRect t="9114"/>
          <a:stretch>
            <a:fillRect/>
          </a:stretch>
        </p:blipFill>
        <p:spPr>
          <a:xfrm>
            <a:off x="16476673" y="2092048"/>
            <a:ext cx="6615005" cy="106881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640" y="4702657"/>
            <a:ext cx="1680378" cy="9077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矩形 4"/>
          <p:cNvSpPr txBox="1"/>
          <p:nvPr/>
        </p:nvSpPr>
        <p:spPr>
          <a:xfrm>
            <a:off x="18642443" y="4939860"/>
            <a:ext cx="22377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雀巢专业餐饮</a:t>
            </a:r>
          </a:p>
        </p:txBody>
      </p:sp>
      <p:pic>
        <p:nvPicPr>
          <p:cNvPr id="39" name="图片 6" descr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53" y="9000111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" name="图片 36" descr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445" y="8007194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矩形 29"/>
          <p:cNvSpPr txBox="1"/>
          <p:nvPr/>
        </p:nvSpPr>
        <p:spPr>
          <a:xfrm>
            <a:off x="17476042" y="8342165"/>
            <a:ext cx="1170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姓名：</a:t>
            </a:r>
          </a:p>
        </p:txBody>
      </p:sp>
      <p:sp>
        <p:nvSpPr>
          <p:cNvPr id="42" name="矩形 38"/>
          <p:cNvSpPr txBox="1"/>
          <p:nvPr/>
        </p:nvSpPr>
        <p:spPr>
          <a:xfrm>
            <a:off x="17456913" y="9290544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联系电话：</a:t>
            </a:r>
          </a:p>
        </p:txBody>
      </p:sp>
      <p:pic>
        <p:nvPicPr>
          <p:cNvPr id="43" name="图片 39" descr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445" y="9866577"/>
            <a:ext cx="5337111" cy="10674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矩形 40"/>
          <p:cNvSpPr txBox="1"/>
          <p:nvPr/>
        </p:nvSpPr>
        <p:spPr>
          <a:xfrm>
            <a:off x="17379454" y="10138679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收货地址：</a:t>
            </a:r>
          </a:p>
        </p:txBody>
      </p:sp>
      <p:sp>
        <p:nvSpPr>
          <p:cNvPr id="45" name="矩形 41"/>
          <p:cNvSpPr txBox="1"/>
          <p:nvPr/>
        </p:nvSpPr>
        <p:spPr>
          <a:xfrm>
            <a:off x="19325879" y="11856306"/>
            <a:ext cx="141612" cy="8517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46" name="图片 7" descr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6673" y="2931303"/>
            <a:ext cx="6615005" cy="33984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" name="图片 42" descr="图片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6070" y="3203413"/>
            <a:ext cx="1673595" cy="33471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" name="图片 8" descr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1613" y="3334131"/>
            <a:ext cx="2951598" cy="18342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矩形 43"/>
          <p:cNvSpPr txBox="1"/>
          <p:nvPr/>
        </p:nvSpPr>
        <p:spPr>
          <a:xfrm>
            <a:off x="18410277" y="3831409"/>
            <a:ext cx="3581659" cy="1310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40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恭喜你</a:t>
            </a:r>
            <a:r>
              <a:rPr dirty="0"/>
              <a:t>~</a:t>
            </a:r>
            <a:endParaRPr b="1" dirty="0">
              <a:latin typeface="+mj-lt"/>
              <a:ea typeface="+mj-ea"/>
              <a:cs typeface="+mj-cs"/>
              <a:sym typeface="Helvetica Neue"/>
            </a:endParaRPr>
          </a:p>
          <a:p>
            <a:pPr>
              <a:defRPr sz="28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获得10元京东E卡一张</a:t>
            </a:r>
            <a:endParaRPr dirty="0"/>
          </a:p>
        </p:txBody>
      </p:sp>
      <p:sp>
        <p:nvSpPr>
          <p:cNvPr id="50" name="矩形 44"/>
          <p:cNvSpPr/>
          <p:nvPr/>
        </p:nvSpPr>
        <p:spPr>
          <a:xfrm>
            <a:off x="18642443" y="11621539"/>
            <a:ext cx="2627759" cy="88235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" name="1.首页"/>
          <p:cNvSpPr txBox="1"/>
          <p:nvPr/>
        </p:nvSpPr>
        <p:spPr>
          <a:xfrm>
            <a:off x="18259103" y="11786630"/>
            <a:ext cx="3384108" cy="5950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200" dirty="0"/>
              <a:t>提交</a:t>
            </a:r>
            <a:endParaRPr sz="3200" dirty="0"/>
          </a:p>
        </p:txBody>
      </p:sp>
      <p:grpSp>
        <p:nvGrpSpPr>
          <p:cNvPr id="52" name="成组"/>
          <p:cNvGrpSpPr/>
          <p:nvPr/>
        </p:nvGrpSpPr>
        <p:grpSpPr>
          <a:xfrm>
            <a:off x="16544151" y="2390322"/>
            <a:ext cx="2338232" cy="611969"/>
            <a:chOff x="0" y="0"/>
            <a:chExt cx="2338230" cy="611968"/>
          </a:xfrm>
        </p:grpSpPr>
        <p:pic>
          <p:nvPicPr>
            <p:cNvPr id="53" name="Picture 24" descr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4" name="图像" descr="图像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5" name="矩形 54"/>
          <p:cNvSpPr/>
          <p:nvPr/>
        </p:nvSpPr>
        <p:spPr>
          <a:xfrm>
            <a:off x="16555108" y="6618044"/>
            <a:ext cx="653657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/>
              <a:t>为了确保奖品顺利邮寄到您手中，请务必填写真实信息，一经填写不可更改，并保持手机畅通，以便我们的工作人员与您核实邮寄信息。</a:t>
            </a:r>
            <a:endParaRPr lang="zh-CN" altLang="en-US" sz="240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85485" y="10907337"/>
            <a:ext cx="6751655" cy="553414"/>
          </a:xfrm>
          <a:prstGeom prst="rect">
            <a:avLst/>
          </a:prstGeom>
        </p:spPr>
      </p:pic>
      <p:pic>
        <p:nvPicPr>
          <p:cNvPr id="783" name="图片 52" descr="图片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33426" y="8552302"/>
            <a:ext cx="4852990" cy="5556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7" name="矩形 56"/>
          <p:cNvSpPr txBox="1"/>
          <p:nvPr/>
        </p:nvSpPr>
        <p:spPr>
          <a:xfrm>
            <a:off x="17430417" y="8601551"/>
            <a:ext cx="1170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职位：</a:t>
            </a:r>
          </a:p>
        </p:txBody>
      </p:sp>
      <p:sp>
        <p:nvSpPr>
          <p:cNvPr id="799" name="矩形 68"/>
          <p:cNvSpPr/>
          <p:nvPr/>
        </p:nvSpPr>
        <p:spPr>
          <a:xfrm>
            <a:off x="16816589" y="5611748"/>
            <a:ext cx="5931446" cy="4454884"/>
          </a:xfrm>
          <a:prstGeom prst="rect">
            <a:avLst/>
          </a:prstGeom>
          <a:solidFill>
            <a:srgbClr val="F2F2F2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02" name="椭圆 10"/>
          <p:cNvGrpSpPr/>
          <p:nvPr/>
        </p:nvGrpSpPr>
        <p:grpSpPr>
          <a:xfrm>
            <a:off x="22150974" y="5447677"/>
            <a:ext cx="641517" cy="692469"/>
            <a:chOff x="0" y="0"/>
            <a:chExt cx="641515" cy="692468"/>
          </a:xfrm>
        </p:grpSpPr>
        <p:sp>
          <p:nvSpPr>
            <p:cNvPr id="800" name="椭圆"/>
            <p:cNvSpPr/>
            <p:nvPr/>
          </p:nvSpPr>
          <p:spPr>
            <a:xfrm>
              <a:off x="0" y="-1"/>
              <a:ext cx="641516" cy="692470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1" name="×"/>
            <p:cNvSpPr txBox="1"/>
            <p:nvPr/>
          </p:nvSpPr>
          <p:spPr>
            <a:xfrm>
              <a:off x="93948" y="104476"/>
              <a:ext cx="453620" cy="48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×</a:t>
              </a:r>
            </a:p>
          </p:txBody>
        </p:sp>
      </p:grpSp>
      <p:sp>
        <p:nvSpPr>
          <p:cNvPr id="803" name="矩形 11"/>
          <p:cNvSpPr txBox="1"/>
          <p:nvPr/>
        </p:nvSpPr>
        <p:spPr>
          <a:xfrm>
            <a:off x="17127449" y="6251473"/>
            <a:ext cx="5324533" cy="83099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/>
              <a:t>您的抽奖次数已用完</a:t>
            </a:r>
            <a:endParaRPr lang="en-US" altLang="zh-CN" sz="2400" dirty="0"/>
          </a:p>
          <a:p>
            <a: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/>
              <a:t>欢迎关注微信号，随时与我们取得联系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09823" y="7182527"/>
            <a:ext cx="1500196" cy="1488656"/>
          </a:xfrm>
          <a:prstGeom prst="rect">
            <a:avLst/>
          </a:prstGeom>
        </p:spPr>
      </p:pic>
      <p:sp>
        <p:nvSpPr>
          <p:cNvPr id="57" name="矩形 11"/>
          <p:cNvSpPr txBox="1"/>
          <p:nvPr/>
        </p:nvSpPr>
        <p:spPr>
          <a:xfrm>
            <a:off x="18253417" y="8750420"/>
            <a:ext cx="3277498" cy="83099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/>
              <a:t>长按二维码或微信搜索</a:t>
            </a:r>
            <a:endParaRPr lang="en-US" altLang="zh-CN" sz="2400" dirty="0"/>
          </a:p>
          <a:p>
            <a:pPr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雀巢甜品饮品潮流站</a:t>
            </a:r>
            <a:endParaRPr lang="en-US" altLang="zh-CN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矩形"/>
          <p:cNvSpPr/>
          <p:nvPr/>
        </p:nvSpPr>
        <p:spPr>
          <a:xfrm>
            <a:off x="-19441" y="565182"/>
            <a:ext cx="3756287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65" name="H5流程与机制"/>
          <p:cNvSpPr txBox="1"/>
          <p:nvPr/>
        </p:nvSpPr>
        <p:spPr>
          <a:xfrm>
            <a:off x="305915" y="839512"/>
            <a:ext cx="3557334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H5流程与机制</a:t>
            </a:r>
          </a:p>
        </p:txBody>
      </p:sp>
      <p:sp>
        <p:nvSpPr>
          <p:cNvPr id="466" name="1.首页"/>
          <p:cNvSpPr txBox="1"/>
          <p:nvPr/>
        </p:nvSpPr>
        <p:spPr>
          <a:xfrm>
            <a:off x="4669641" y="3237859"/>
            <a:ext cx="1457130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P2 </a:t>
            </a:r>
            <a:r>
              <a:rPr dirty="0" err="1"/>
              <a:t>首页</a:t>
            </a:r>
            <a:endParaRPr dirty="0"/>
          </a:p>
        </p:txBody>
      </p:sp>
      <p:sp>
        <p:nvSpPr>
          <p:cNvPr id="467" name="圆形"/>
          <p:cNvSpPr/>
          <p:nvPr/>
        </p:nvSpPr>
        <p:spPr>
          <a:xfrm>
            <a:off x="5227819" y="4733335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68" name="圆形"/>
          <p:cNvSpPr/>
          <p:nvPr/>
        </p:nvSpPr>
        <p:spPr>
          <a:xfrm>
            <a:off x="10423756" y="4733335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69" name="线条"/>
          <p:cNvSpPr/>
          <p:nvPr/>
        </p:nvSpPr>
        <p:spPr>
          <a:xfrm>
            <a:off x="5900500" y="4903721"/>
            <a:ext cx="4056739" cy="1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470" name="2.测试题"/>
          <p:cNvSpPr txBox="1"/>
          <p:nvPr/>
        </p:nvSpPr>
        <p:spPr>
          <a:xfrm>
            <a:off x="9163719" y="3234576"/>
            <a:ext cx="2553584" cy="108747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P5\P6\P7\P8</a:t>
            </a:r>
            <a:endParaRPr lang="en-US" dirty="0"/>
          </a:p>
          <a:p>
            <a:r>
              <a:rPr dirty="0" err="1"/>
              <a:t>测试题</a:t>
            </a:r>
            <a:endParaRPr dirty="0"/>
          </a:p>
        </p:txBody>
      </p:sp>
      <p:sp>
        <p:nvSpPr>
          <p:cNvPr id="471" name="（3-5道题）"/>
          <p:cNvSpPr txBox="1"/>
          <p:nvPr/>
        </p:nvSpPr>
        <p:spPr>
          <a:xfrm>
            <a:off x="9450354" y="5302688"/>
            <a:ext cx="2400302" cy="4719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2400" dirty="0" smtClean="0"/>
              <a:t>（</a:t>
            </a:r>
            <a:r>
              <a:rPr lang="en-US" altLang="zh-CN" sz="2400" dirty="0" smtClean="0"/>
              <a:t>4</a:t>
            </a:r>
            <a:r>
              <a:rPr sz="2400" dirty="0" smtClean="0"/>
              <a:t>道题</a:t>
            </a:r>
            <a:r>
              <a:rPr sz="2400" dirty="0"/>
              <a:t>）</a:t>
            </a:r>
            <a:endParaRPr sz="2400" dirty="0"/>
          </a:p>
        </p:txBody>
      </p:sp>
      <p:sp>
        <p:nvSpPr>
          <p:cNvPr id="472" name="圆形"/>
          <p:cNvSpPr/>
          <p:nvPr/>
        </p:nvSpPr>
        <p:spPr>
          <a:xfrm>
            <a:off x="14302025" y="4733335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73" name="线条"/>
          <p:cNvSpPr/>
          <p:nvPr/>
        </p:nvSpPr>
        <p:spPr>
          <a:xfrm>
            <a:off x="11020036" y="4903722"/>
            <a:ext cx="2815472" cy="0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474" name="3.测试结果页"/>
          <p:cNvSpPr txBox="1"/>
          <p:nvPr/>
        </p:nvSpPr>
        <p:spPr>
          <a:xfrm>
            <a:off x="12893080" y="3240688"/>
            <a:ext cx="2707472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</a:t>
            </a:r>
            <a:r>
              <a:rPr lang="en-US" altLang="zh-CN" dirty="0"/>
              <a:t>9</a:t>
            </a:r>
            <a:r>
              <a:rPr lang="en-US" dirty="0"/>
              <a:t> </a:t>
            </a:r>
            <a:r>
              <a:rPr dirty="0" err="1"/>
              <a:t>测试结果页</a:t>
            </a:r>
            <a:endParaRPr dirty="0"/>
          </a:p>
        </p:txBody>
      </p:sp>
      <p:sp>
        <p:nvSpPr>
          <p:cNvPr id="475" name="（解锁星运杯）"/>
          <p:cNvSpPr txBox="1"/>
          <p:nvPr/>
        </p:nvSpPr>
        <p:spPr>
          <a:xfrm>
            <a:off x="13179809" y="5302687"/>
            <a:ext cx="225702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sz="2400" dirty="0"/>
              <a:t>（</a:t>
            </a:r>
            <a:r>
              <a:rPr sz="2400" dirty="0" err="1"/>
              <a:t>解锁星运杯</a:t>
            </a:r>
            <a:r>
              <a:rPr sz="2400" dirty="0"/>
              <a:t>）</a:t>
            </a:r>
            <a:endParaRPr sz="2400" dirty="0"/>
          </a:p>
        </p:txBody>
      </p:sp>
      <p:sp>
        <p:nvSpPr>
          <p:cNvPr id="476" name="圆形"/>
          <p:cNvSpPr/>
          <p:nvPr/>
        </p:nvSpPr>
        <p:spPr>
          <a:xfrm>
            <a:off x="17588483" y="4733335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77" name="线条"/>
          <p:cNvSpPr/>
          <p:nvPr/>
        </p:nvSpPr>
        <p:spPr>
          <a:xfrm>
            <a:off x="14839001" y="4903722"/>
            <a:ext cx="2417575" cy="0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478" name="4.1 刮开专属星运"/>
          <p:cNvSpPr txBox="1"/>
          <p:nvPr/>
        </p:nvSpPr>
        <p:spPr>
          <a:xfrm>
            <a:off x="16635443" y="5286372"/>
            <a:ext cx="2564805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sz="2400"/>
              <a:t>（刮开专属星运）</a:t>
            </a:r>
            <a:endParaRPr sz="2400"/>
          </a:p>
        </p:txBody>
      </p:sp>
      <p:sp>
        <p:nvSpPr>
          <p:cNvPr id="479" name="圆形"/>
          <p:cNvSpPr/>
          <p:nvPr/>
        </p:nvSpPr>
        <p:spPr>
          <a:xfrm>
            <a:off x="22699177" y="9999578"/>
            <a:ext cx="340773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81" name="5.分享星运"/>
          <p:cNvSpPr txBox="1"/>
          <p:nvPr/>
        </p:nvSpPr>
        <p:spPr>
          <a:xfrm>
            <a:off x="21882992" y="5957093"/>
            <a:ext cx="133369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sz="2400" dirty="0" err="1"/>
              <a:t>分享星运</a:t>
            </a:r>
            <a:endParaRPr sz="2400" dirty="0"/>
          </a:p>
        </p:txBody>
      </p:sp>
      <p:sp>
        <p:nvSpPr>
          <p:cNvPr id="482" name="（增加抽奖机会）"/>
          <p:cNvSpPr txBox="1"/>
          <p:nvPr/>
        </p:nvSpPr>
        <p:spPr>
          <a:xfrm>
            <a:off x="21609424" y="7630366"/>
            <a:ext cx="225702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2400" dirty="0" err="1"/>
              <a:t>回到测试结果页</a:t>
            </a:r>
            <a:endParaRPr sz="2400" dirty="0"/>
          </a:p>
          <a:p>
            <a: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2400" dirty="0" err="1"/>
              <a:t>再次抽奖</a:t>
            </a:r>
            <a:endParaRPr sz="2400" dirty="0"/>
          </a:p>
        </p:txBody>
      </p:sp>
      <p:sp>
        <p:nvSpPr>
          <p:cNvPr id="483" name="（星运杯主题活动）"/>
          <p:cNvSpPr txBox="1"/>
          <p:nvPr/>
        </p:nvSpPr>
        <p:spPr>
          <a:xfrm>
            <a:off x="3908500" y="5302180"/>
            <a:ext cx="287258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sz="2400" dirty="0"/>
              <a:t>（</a:t>
            </a:r>
            <a:r>
              <a:rPr sz="2400" dirty="0" err="1"/>
              <a:t>星运杯主题活动</a:t>
            </a:r>
            <a:r>
              <a:rPr sz="2400" dirty="0"/>
              <a:t>）</a:t>
            </a:r>
            <a:endParaRPr sz="2400" dirty="0"/>
          </a:p>
        </p:txBody>
      </p:sp>
      <p:sp>
        <p:nvSpPr>
          <p:cNvPr id="484" name="4.2 领奖"/>
          <p:cNvSpPr txBox="1"/>
          <p:nvPr/>
        </p:nvSpPr>
        <p:spPr>
          <a:xfrm>
            <a:off x="19871634" y="3258621"/>
            <a:ext cx="2935099" cy="964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</a:t>
            </a:r>
            <a:r>
              <a:rPr lang="en-US" altLang="zh-CN" dirty="0"/>
              <a:t>12 </a:t>
            </a:r>
            <a:r>
              <a:rPr lang="zh-CN" altLang="en-US" dirty="0"/>
              <a:t>抽奖页</a:t>
            </a:r>
            <a:r>
              <a:rPr lang="en-US" altLang="zh-CN" dirty="0"/>
              <a:t>-</a:t>
            </a:r>
            <a:r>
              <a:rPr lang="zh-CN" altLang="en-US" dirty="0"/>
              <a:t>副页</a:t>
            </a:r>
            <a:endParaRPr lang="en-US" altLang="zh-CN" dirty="0"/>
          </a:p>
          <a:p>
            <a:r>
              <a:rPr sz="2400" dirty="0" err="1">
                <a:sym typeface="Helvetica Neue Medium"/>
              </a:rPr>
              <a:t>提示分享</a:t>
            </a:r>
            <a:endParaRPr sz="2400" dirty="0">
              <a:sym typeface="Helvetica Neue Medium"/>
            </a:endParaRPr>
          </a:p>
        </p:txBody>
      </p:sp>
      <p:sp>
        <p:nvSpPr>
          <p:cNvPr id="488" name="点击解锁进入"/>
          <p:cNvSpPr txBox="1"/>
          <p:nvPr/>
        </p:nvSpPr>
        <p:spPr>
          <a:xfrm>
            <a:off x="2922525" y="4322053"/>
            <a:ext cx="133369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2400" dirty="0"/>
              <a:t>下滑</a:t>
            </a:r>
            <a:r>
              <a:rPr sz="2400" dirty="0"/>
              <a:t>进入</a:t>
            </a:r>
            <a:endParaRPr sz="2400" dirty="0"/>
          </a:p>
        </p:txBody>
      </p:sp>
      <p:sp>
        <p:nvSpPr>
          <p:cNvPr id="489" name="（抽奖）"/>
          <p:cNvSpPr txBox="1"/>
          <p:nvPr/>
        </p:nvSpPr>
        <p:spPr>
          <a:xfrm>
            <a:off x="16766857" y="2795020"/>
            <a:ext cx="1885131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P11 </a:t>
            </a:r>
            <a:r>
              <a:rPr dirty="0" err="1"/>
              <a:t>抽奖页</a:t>
            </a:r>
            <a:endParaRPr dirty="0"/>
          </a:p>
        </p:txBody>
      </p:sp>
      <p:sp>
        <p:nvSpPr>
          <p:cNvPr id="490" name="线条"/>
          <p:cNvSpPr/>
          <p:nvPr/>
        </p:nvSpPr>
        <p:spPr>
          <a:xfrm>
            <a:off x="22869564" y="6578942"/>
            <a:ext cx="0" cy="815303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491" name="（抽奖）"/>
          <p:cNvSpPr txBox="1"/>
          <p:nvPr/>
        </p:nvSpPr>
        <p:spPr>
          <a:xfrm>
            <a:off x="16704094" y="3390055"/>
            <a:ext cx="2109552" cy="121058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（1）抽奖</a:t>
            </a:r>
            <a:endParaRPr dirty="0"/>
          </a:p>
          <a:p>
            <a:pPr algn="l">
              <a:defRPr sz="24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（2）填写信息</a:t>
            </a:r>
            <a:endParaRPr dirty="0"/>
          </a:p>
          <a:p>
            <a:pPr algn="l">
              <a:defRPr sz="24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   (3) </a:t>
            </a:r>
            <a:r>
              <a:rPr lang="en-US" dirty="0"/>
              <a:t> </a:t>
            </a:r>
            <a:r>
              <a:rPr dirty="0" err="1"/>
              <a:t>领奖</a:t>
            </a:r>
            <a:endParaRPr dirty="0"/>
          </a:p>
        </p:txBody>
      </p:sp>
      <p:sp>
        <p:nvSpPr>
          <p:cNvPr id="30" name="圆形"/>
          <p:cNvSpPr/>
          <p:nvPr/>
        </p:nvSpPr>
        <p:spPr>
          <a:xfrm>
            <a:off x="1517927" y="4733334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31" name="线条"/>
          <p:cNvSpPr/>
          <p:nvPr/>
        </p:nvSpPr>
        <p:spPr>
          <a:xfrm>
            <a:off x="2114207" y="4903721"/>
            <a:ext cx="2815472" cy="0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32" name="1.首页"/>
          <p:cNvSpPr txBox="1"/>
          <p:nvPr/>
        </p:nvSpPr>
        <p:spPr>
          <a:xfrm>
            <a:off x="1039026" y="3234576"/>
            <a:ext cx="2590453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altLang="zh-CN" dirty="0"/>
              <a:t>P1 </a:t>
            </a:r>
            <a:r>
              <a:rPr lang="zh-CN" altLang="en-US" dirty="0"/>
              <a:t>情感沟通页</a:t>
            </a:r>
            <a:endParaRPr dirty="0"/>
          </a:p>
        </p:txBody>
      </p:sp>
      <p:sp>
        <p:nvSpPr>
          <p:cNvPr id="33" name="点击解锁进入"/>
          <p:cNvSpPr txBox="1"/>
          <p:nvPr/>
        </p:nvSpPr>
        <p:spPr>
          <a:xfrm>
            <a:off x="6936196" y="4281421"/>
            <a:ext cx="1949252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sz="2400" dirty="0"/>
              <a:t>点击解锁进入</a:t>
            </a:r>
            <a:endParaRPr sz="2400" dirty="0"/>
          </a:p>
        </p:txBody>
      </p:sp>
      <p:sp>
        <p:nvSpPr>
          <p:cNvPr id="2" name="左大括号 1"/>
          <p:cNvSpPr/>
          <p:nvPr/>
        </p:nvSpPr>
        <p:spPr>
          <a:xfrm rot="5400000">
            <a:off x="4965833" y="4884176"/>
            <a:ext cx="745189" cy="28598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5" name="1.首页"/>
          <p:cNvSpPr txBox="1"/>
          <p:nvPr/>
        </p:nvSpPr>
        <p:spPr>
          <a:xfrm>
            <a:off x="2805236" y="6862252"/>
            <a:ext cx="2672206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P3 </a:t>
            </a:r>
            <a:r>
              <a:rPr lang="zh-CN" altLang="en-US" dirty="0"/>
              <a:t>活动规则页</a:t>
            </a:r>
            <a:endParaRPr dirty="0"/>
          </a:p>
        </p:txBody>
      </p:sp>
      <p:sp>
        <p:nvSpPr>
          <p:cNvPr id="36" name="1.首页"/>
          <p:cNvSpPr txBox="1"/>
          <p:nvPr/>
        </p:nvSpPr>
        <p:spPr>
          <a:xfrm>
            <a:off x="5688852" y="6845148"/>
            <a:ext cx="2701060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</a:t>
            </a:r>
            <a:r>
              <a:rPr lang="en-US" altLang="zh-CN" dirty="0"/>
              <a:t>4</a:t>
            </a:r>
            <a:r>
              <a:rPr lang="en-US" dirty="0"/>
              <a:t> </a:t>
            </a:r>
            <a:r>
              <a:rPr lang="zh-CN" altLang="en-US" dirty="0"/>
              <a:t>我的奖品页</a:t>
            </a:r>
            <a:endParaRPr dirty="0"/>
          </a:p>
        </p:txBody>
      </p:sp>
      <p:sp>
        <p:nvSpPr>
          <p:cNvPr id="37" name="（抽奖）"/>
          <p:cNvSpPr txBox="1"/>
          <p:nvPr/>
        </p:nvSpPr>
        <p:spPr>
          <a:xfrm>
            <a:off x="13805563" y="4202053"/>
            <a:ext cx="133369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选取身份</a:t>
            </a:r>
            <a:endParaRPr dirty="0"/>
          </a:p>
        </p:txBody>
      </p:sp>
      <p:sp>
        <p:nvSpPr>
          <p:cNvPr id="38" name="线条"/>
          <p:cNvSpPr/>
          <p:nvPr/>
        </p:nvSpPr>
        <p:spPr>
          <a:xfrm>
            <a:off x="22869564" y="8680340"/>
            <a:ext cx="1" cy="1278415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39" name="4.2 领奖"/>
          <p:cNvSpPr txBox="1"/>
          <p:nvPr/>
        </p:nvSpPr>
        <p:spPr>
          <a:xfrm>
            <a:off x="19716103" y="10636134"/>
            <a:ext cx="3739805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</a:t>
            </a:r>
            <a:r>
              <a:rPr lang="en-US" altLang="zh-CN" dirty="0"/>
              <a:t>13 </a:t>
            </a:r>
            <a:r>
              <a:rPr lang="zh-CN" altLang="en-US" dirty="0"/>
              <a:t>二次抽奖页</a:t>
            </a:r>
            <a:r>
              <a:rPr lang="en-US" altLang="zh-CN" dirty="0"/>
              <a:t>-</a:t>
            </a:r>
            <a:r>
              <a:rPr lang="zh-CN" altLang="en-US" dirty="0"/>
              <a:t>副页</a:t>
            </a:r>
            <a:endParaRPr dirty="0"/>
          </a:p>
        </p:txBody>
      </p:sp>
      <p:sp>
        <p:nvSpPr>
          <p:cNvPr id="42" name="3.测试结果页"/>
          <p:cNvSpPr txBox="1"/>
          <p:nvPr/>
        </p:nvSpPr>
        <p:spPr>
          <a:xfrm>
            <a:off x="13405833" y="6799210"/>
            <a:ext cx="2066271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P1</a:t>
            </a:r>
            <a:r>
              <a:rPr lang="en-US" altLang="zh-CN" dirty="0"/>
              <a:t>0</a:t>
            </a:r>
            <a:r>
              <a:rPr lang="zh-CN" altLang="en-US" dirty="0"/>
              <a:t>配方</a:t>
            </a:r>
            <a:r>
              <a:rPr dirty="0"/>
              <a:t>页</a:t>
            </a:r>
            <a:endParaRPr dirty="0"/>
          </a:p>
        </p:txBody>
      </p:sp>
      <p:sp>
        <p:nvSpPr>
          <p:cNvPr id="43" name="左大括号 42"/>
          <p:cNvSpPr/>
          <p:nvPr/>
        </p:nvSpPr>
        <p:spPr>
          <a:xfrm rot="5400000">
            <a:off x="14099818" y="4947630"/>
            <a:ext cx="745189" cy="28598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4" name="圆形"/>
          <p:cNvSpPr/>
          <p:nvPr/>
        </p:nvSpPr>
        <p:spPr>
          <a:xfrm>
            <a:off x="21208852" y="4753345"/>
            <a:ext cx="340775" cy="340775"/>
          </a:xfrm>
          <a:prstGeom prst="ellipse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5" name="线条"/>
          <p:cNvSpPr/>
          <p:nvPr/>
        </p:nvSpPr>
        <p:spPr>
          <a:xfrm>
            <a:off x="18459370" y="4923732"/>
            <a:ext cx="2417575" cy="0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46" name="线条"/>
          <p:cNvSpPr/>
          <p:nvPr/>
        </p:nvSpPr>
        <p:spPr>
          <a:xfrm>
            <a:off x="21702999" y="4903721"/>
            <a:ext cx="1208788" cy="0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47" name="线条"/>
          <p:cNvSpPr/>
          <p:nvPr/>
        </p:nvSpPr>
        <p:spPr>
          <a:xfrm flipH="1">
            <a:off x="22908326" y="4906164"/>
            <a:ext cx="3460" cy="954581"/>
          </a:xfrm>
          <a:prstGeom prst="line">
            <a:avLst/>
          </a:prstGeom>
          <a:ln w="38100">
            <a:solidFill>
              <a:srgbClr val="92929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矩形"/>
          <p:cNvSpPr/>
          <p:nvPr/>
        </p:nvSpPr>
        <p:spPr>
          <a:xfrm>
            <a:off x="-19441" y="565182"/>
            <a:ext cx="4124780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822" name="奖品设置"/>
          <p:cNvSpPr txBox="1"/>
          <p:nvPr/>
        </p:nvSpPr>
        <p:spPr>
          <a:xfrm>
            <a:off x="80036" y="797989"/>
            <a:ext cx="3756284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奖品设置</a:t>
            </a:r>
          </a:p>
        </p:txBody>
      </p:sp>
      <p:graphicFrame>
        <p:nvGraphicFramePr>
          <p:cNvPr id="823" name="表格"/>
          <p:cNvGraphicFramePr/>
          <p:nvPr/>
        </p:nvGraphicFramePr>
        <p:xfrm>
          <a:off x="2610566" y="2838038"/>
          <a:ext cx="19904224" cy="907914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952112"/>
                <a:gridCol w="9952112"/>
              </a:tblGrid>
              <a:tr h="181582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 err="1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奖品</a:t>
                      </a:r>
                      <a:endParaRPr sz="3200" dirty="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F7BA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数量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F7BA01"/>
                    </a:solidFill>
                  </a:tcPr>
                </a:tc>
              </a:tr>
              <a:tr h="18158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手机扣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450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8158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帆布包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150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8158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星座杯</a:t>
                      </a:r>
                      <a:endParaRPr sz="3200" dirty="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120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</a:tr>
              <a:tr h="18158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10元京东E卡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造字工房尚黑（非商用）常规体"/>
                          <a:ea typeface="造字工房尚黑（非商用）常规体"/>
                          <a:cs typeface="造字工房尚黑（非商用）常规体"/>
                          <a:sym typeface="造字工房尚黑（非商用）常规体"/>
                        </a:rPr>
                        <a:t>300</a:t>
                      </a:r>
                      <a:endParaRPr sz="3200">
                        <a:latin typeface="造字工房尚黑（非商用）常规体"/>
                        <a:ea typeface="造字工房尚黑（非商用）常规体"/>
                        <a:cs typeface="造字工房尚黑（非商用）常规体"/>
                        <a:sym typeface="造字工房尚黑（非商用）常规体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749" y="845317"/>
            <a:ext cx="7083922" cy="1198583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494" name="矩形"/>
          <p:cNvSpPr/>
          <p:nvPr/>
        </p:nvSpPr>
        <p:spPr>
          <a:xfrm>
            <a:off x="-19441" y="565182"/>
            <a:ext cx="3756287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95" name="H5内容-首页"/>
          <p:cNvSpPr txBox="1"/>
          <p:nvPr/>
        </p:nvSpPr>
        <p:spPr>
          <a:xfrm>
            <a:off x="80035" y="845317"/>
            <a:ext cx="355733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altLang="zh-CN" dirty="0"/>
              <a:t>P1 </a:t>
            </a:r>
            <a:r>
              <a:rPr lang="zh-CN" altLang="en-US" dirty="0"/>
              <a:t>情感沟通页</a:t>
            </a:r>
            <a:endParaRPr dirty="0"/>
          </a:p>
        </p:txBody>
      </p:sp>
      <p:sp>
        <p:nvSpPr>
          <p:cNvPr id="496" name="创意说明：…"/>
          <p:cNvSpPr txBox="1"/>
          <p:nvPr/>
        </p:nvSpPr>
        <p:spPr>
          <a:xfrm>
            <a:off x="1550253" y="3456318"/>
            <a:ext cx="13096271" cy="828944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 err="1"/>
              <a:t>画面创意说明</a:t>
            </a:r>
            <a:r>
              <a:rPr b="1" dirty="0"/>
              <a:t>：</a:t>
            </a:r>
            <a:endParaRPr b="1" dirty="0"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画面出现同道大叔形象与用户进行情感沟通，文字渐渐出现。</a:t>
            </a:r>
            <a:endParaRPr lang="zh-CN" altLang="en-US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文案：</a:t>
            </a:r>
            <a:endParaRPr lang="zh-CN" altLang="en-US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>
                <a:solidFill>
                  <a:schemeClr val="tx1"/>
                </a:solidFill>
                <a:sym typeface="造字工房尚黑（非商用）常规体"/>
              </a:rPr>
              <a:t>Opt 1 </a:t>
            </a:r>
            <a:r>
              <a:rPr lang="zh-CN" altLang="en-US" dirty="0">
                <a:solidFill>
                  <a:schemeClr val="tx1"/>
                </a:solidFill>
                <a:sym typeface="造字工房尚黑（非商用）常规体"/>
              </a:rPr>
              <a:t>：</a:t>
            </a:r>
            <a:endParaRPr lang="en-US" altLang="zh-CN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altLang="zh-CN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十二星座开年星运你造吗？</a:t>
            </a:r>
            <a:br>
              <a:rPr lang="en-US" altLang="zh-CN" sz="2800" dirty="0">
                <a:solidFill>
                  <a:schemeClr val="tx1"/>
                </a:solidFill>
                <a:sym typeface="造字工房尚黑（非商用）常规体"/>
              </a:rPr>
            </a:br>
            <a:r>
              <a:rPr lang="en-US" altLang="zh-CN" sz="2800" dirty="0">
                <a:solidFill>
                  <a:schemeClr val="tx1"/>
                </a:solidFill>
                <a:sym typeface="造字工房尚黑（非商用）常规体"/>
              </a:rPr>
              <a:t>…</a:t>
            </a:r>
            <a:endParaRPr lang="en-US" altLang="zh-CN" sz="2800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这一次本大叔将开年运势统统装进了星运杯</a:t>
            </a:r>
            <a:endParaRPr lang="en-US" altLang="zh-CN" sz="2800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想要</a:t>
            </a:r>
            <a:r>
              <a:rPr lang="en-US" altLang="zh-CN" sz="2800" dirty="0">
                <a:solidFill>
                  <a:schemeClr val="tx1"/>
                </a:solidFill>
                <a:sym typeface="造字工房尚黑（非商用）常规体"/>
              </a:rPr>
              <a:t>Get</a:t>
            </a: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你的专属星运？</a:t>
            </a:r>
            <a:endParaRPr lang="en-US" altLang="zh-CN" sz="2800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>
                <a:solidFill>
                  <a:schemeClr val="tx1"/>
                </a:solidFill>
                <a:sym typeface="造字工房尚黑（非商用）常规体"/>
              </a:rPr>
              <a:t>快下滑解锁一探究竟，更有本叔的联名周边免费送！</a:t>
            </a:r>
            <a:endParaRPr lang="en-US" altLang="zh-CN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en-US" altLang="zh-CN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 err="1"/>
              <a:t>效果：</a:t>
            </a:r>
            <a:r>
              <a:rPr dirty="0" err="1"/>
              <a:t>动态GIF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跳转</a:t>
            </a:r>
            <a:r>
              <a:rPr lang="zh-CN" altLang="en-US" b="1" dirty="0"/>
              <a:t>：</a:t>
            </a:r>
            <a:r>
              <a:rPr lang="zh-CN" altLang="en-US" dirty="0"/>
              <a:t>下滑进入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49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39" y="3895333"/>
            <a:ext cx="7020932" cy="49057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8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449" y="3483609"/>
            <a:ext cx="3562997" cy="100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9" name="图片 4" descr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741" y="8637379"/>
            <a:ext cx="7020930" cy="201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04" name="成组"/>
          <p:cNvGrpSpPr/>
          <p:nvPr/>
        </p:nvGrpSpPr>
        <p:grpSpPr>
          <a:xfrm>
            <a:off x="16632522" y="2844348"/>
            <a:ext cx="2338232" cy="611969"/>
            <a:chOff x="0" y="0"/>
            <a:chExt cx="2338230" cy="611968"/>
          </a:xfrm>
        </p:grpSpPr>
        <p:pic>
          <p:nvPicPr>
            <p:cNvPr id="502" name="Picture 24" descr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03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20" name="图片 25" descr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7749" y="4723398"/>
            <a:ext cx="1799701" cy="3988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9074385" y="10132160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/>
              <a:t>下滑进入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041176" y="5318248"/>
            <a:ext cx="54077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十二星座开年星运你造吗？</a:t>
            </a:r>
            <a:br>
              <a:rPr lang="en-US" altLang="zh-CN" sz="2800" dirty="0">
                <a:solidFill>
                  <a:schemeClr val="tx1"/>
                </a:solidFill>
                <a:sym typeface="造字工房尚黑（非商用）常规体"/>
              </a:rPr>
            </a:br>
            <a:r>
              <a:rPr lang="en-US" altLang="zh-CN" sz="2800" dirty="0">
                <a:solidFill>
                  <a:schemeClr val="tx1"/>
                </a:solidFill>
                <a:sym typeface="造字工房尚黑（非商用）常规体"/>
              </a:rPr>
              <a:t>…</a:t>
            </a:r>
            <a:endParaRPr lang="en-US" altLang="zh-CN" sz="2800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这一次本大叔将开年运势统统装进了星运杯</a:t>
            </a:r>
            <a:endParaRPr lang="en-US" altLang="zh-CN" sz="2800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想要</a:t>
            </a:r>
            <a:r>
              <a:rPr lang="en-US" altLang="zh-CN" sz="2800" dirty="0">
                <a:solidFill>
                  <a:schemeClr val="tx1"/>
                </a:solidFill>
                <a:sym typeface="造字工房尚黑（非商用）常规体"/>
              </a:rPr>
              <a:t>Get</a:t>
            </a: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你的专属星运？</a:t>
            </a:r>
            <a:endParaRPr lang="en-US" altLang="zh-CN" sz="2800" dirty="0">
              <a:solidFill>
                <a:schemeClr val="tx1"/>
              </a:solidFill>
              <a:sym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800" dirty="0">
                <a:solidFill>
                  <a:schemeClr val="tx1"/>
                </a:solidFill>
                <a:sym typeface="造字工房尚黑（非商用）常规体"/>
              </a:rPr>
              <a:t>快下滑解锁一探究竟，更有本叔的联名周边免费送！</a:t>
            </a:r>
            <a:endParaRPr lang="en-US" altLang="zh-CN" sz="2800" dirty="0">
              <a:solidFill>
                <a:schemeClr val="tx1"/>
              </a:solidFill>
              <a:sym typeface="造字工房尚黑（非商用）常规体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749" y="845317"/>
            <a:ext cx="6754825" cy="1198583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494" name="矩形"/>
          <p:cNvSpPr/>
          <p:nvPr/>
        </p:nvSpPr>
        <p:spPr>
          <a:xfrm>
            <a:off x="-19441" y="565182"/>
            <a:ext cx="3756287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495" name="H5内容-首页"/>
          <p:cNvSpPr txBox="1"/>
          <p:nvPr/>
        </p:nvSpPr>
        <p:spPr>
          <a:xfrm>
            <a:off x="80035" y="845317"/>
            <a:ext cx="355733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en-US" dirty="0"/>
              <a:t>P2 </a:t>
            </a:r>
            <a:r>
              <a:rPr dirty="0" err="1"/>
              <a:t>首页</a:t>
            </a:r>
            <a:endParaRPr dirty="0"/>
          </a:p>
        </p:txBody>
      </p:sp>
      <p:sp>
        <p:nvSpPr>
          <p:cNvPr id="496" name="创意说明：…"/>
          <p:cNvSpPr txBox="1"/>
          <p:nvPr/>
        </p:nvSpPr>
        <p:spPr>
          <a:xfrm>
            <a:off x="2689234" y="4377890"/>
            <a:ext cx="12681385" cy="6565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画面创意说明：</a:t>
            </a:r>
            <a:endParaRPr lang="zh-CN" altLang="en-US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b="1" dirty="0"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画面中心为漫画感的清新奇幻星运杯，杯子周围被十二星座形象以及男女甜品饮品师包围，杯中</a:t>
            </a:r>
            <a:r>
              <a:rPr lang="zh-CN" altLang="en-US" dirty="0"/>
              <a:t>为十二星座</a:t>
            </a:r>
            <a:r>
              <a:rPr dirty="0"/>
              <a:t>幸运世界</a:t>
            </a:r>
            <a:endParaRPr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文案：</a:t>
            </a:r>
            <a:endParaRPr lang="zh-CN" altLang="en-US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 err="1"/>
              <a:t>Opt</a:t>
            </a:r>
            <a:r>
              <a:rPr lang="en-US" altLang="zh-CN" dirty="0"/>
              <a:t> 2 </a:t>
            </a:r>
            <a:r>
              <a:rPr lang="zh-CN" altLang="en-US" dirty="0"/>
              <a:t>：哪一杯，才能释放你</a:t>
            </a:r>
            <a:r>
              <a:rPr lang="en-US" altLang="zh-CN" dirty="0"/>
              <a:t>2019</a:t>
            </a:r>
            <a:r>
              <a:rPr lang="zh-CN" altLang="en-US" dirty="0"/>
              <a:t>整年的幸运？</a:t>
            </a:r>
            <a:endParaRPr lang="en-US" altLang="zh-CN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效果：</a:t>
            </a:r>
            <a:r>
              <a:rPr dirty="0"/>
              <a:t>动态GIF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b="1" dirty="0"/>
              <a:t>跳转：</a:t>
            </a:r>
            <a:r>
              <a:rPr dirty="0"/>
              <a:t>点击杯子，跳转至下一页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/>
              <a:t>            点击“游戏规则”，</a:t>
            </a:r>
            <a:r>
              <a:rPr dirty="0" err="1"/>
              <a:t>跳转至</a:t>
            </a:r>
            <a:r>
              <a:rPr lang="zh-CN" altLang="en-US" dirty="0"/>
              <a:t>游戏规则</a:t>
            </a:r>
            <a:r>
              <a:rPr dirty="0"/>
              <a:t>页</a:t>
            </a:r>
            <a:endParaRPr lang="en-US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            </a:t>
            </a:r>
            <a:r>
              <a:rPr lang="zh-CN" altLang="en-US" dirty="0"/>
              <a:t>点击“我的奖品”，跳转至我的奖品页</a:t>
            </a:r>
            <a:endParaRPr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dirty="0"/>
          </a:p>
        </p:txBody>
      </p:sp>
      <p:pic>
        <p:nvPicPr>
          <p:cNvPr id="49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39" y="3895333"/>
            <a:ext cx="6691833" cy="49057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8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450" y="3483609"/>
            <a:ext cx="3155418" cy="100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9" name="图片 4" descr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741" y="8637379"/>
            <a:ext cx="6691833" cy="21089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00" name="图像" descr="图像"/>
          <p:cNvPicPr>
            <a:picLocks noChangeAspect="1"/>
          </p:cNvPicPr>
          <p:nvPr/>
        </p:nvPicPr>
        <p:blipFill>
          <a:blip r:embed="rId5"/>
          <a:srcRect l="19753" t="4109" r="12984" b="6540"/>
          <a:stretch>
            <a:fillRect/>
          </a:stretch>
        </p:blipFill>
        <p:spPr>
          <a:xfrm>
            <a:off x="17466979" y="4140565"/>
            <a:ext cx="4556416" cy="6609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557" extrusionOk="0">
                <a:moveTo>
                  <a:pt x="8796" y="0"/>
                </a:moveTo>
                <a:cubicBezTo>
                  <a:pt x="7872" y="0"/>
                  <a:pt x="7655" y="145"/>
                  <a:pt x="7706" y="724"/>
                </a:cubicBezTo>
                <a:cubicBezTo>
                  <a:pt x="7743" y="1142"/>
                  <a:pt x="7730" y="1153"/>
                  <a:pt x="7110" y="1234"/>
                </a:cubicBezTo>
                <a:cubicBezTo>
                  <a:pt x="3831" y="1660"/>
                  <a:pt x="2929" y="1818"/>
                  <a:pt x="1870" y="2153"/>
                </a:cubicBezTo>
                <a:cubicBezTo>
                  <a:pt x="487" y="2590"/>
                  <a:pt x="-20" y="2872"/>
                  <a:pt x="1" y="3240"/>
                </a:cubicBezTo>
                <a:cubicBezTo>
                  <a:pt x="4" y="3293"/>
                  <a:pt x="19" y="3346"/>
                  <a:pt x="42" y="3403"/>
                </a:cubicBezTo>
                <a:cubicBezTo>
                  <a:pt x="119" y="3589"/>
                  <a:pt x="368" y="3853"/>
                  <a:pt x="595" y="3990"/>
                </a:cubicBezTo>
                <a:cubicBezTo>
                  <a:pt x="976" y="4221"/>
                  <a:pt x="1055" y="4431"/>
                  <a:pt x="1565" y="6609"/>
                </a:cubicBezTo>
                <a:cubicBezTo>
                  <a:pt x="1870" y="7912"/>
                  <a:pt x="2148" y="9077"/>
                  <a:pt x="2184" y="9198"/>
                </a:cubicBezTo>
                <a:cubicBezTo>
                  <a:pt x="2296" y="9578"/>
                  <a:pt x="2445" y="10456"/>
                  <a:pt x="2505" y="11107"/>
                </a:cubicBezTo>
                <a:cubicBezTo>
                  <a:pt x="2602" y="12146"/>
                  <a:pt x="2747" y="13024"/>
                  <a:pt x="2842" y="13131"/>
                </a:cubicBezTo>
                <a:cubicBezTo>
                  <a:pt x="2892" y="13186"/>
                  <a:pt x="2969" y="13515"/>
                  <a:pt x="3012" y="13860"/>
                </a:cubicBezTo>
                <a:cubicBezTo>
                  <a:pt x="3055" y="14205"/>
                  <a:pt x="3158" y="14710"/>
                  <a:pt x="3242" y="14982"/>
                </a:cubicBezTo>
                <a:cubicBezTo>
                  <a:pt x="3326" y="15255"/>
                  <a:pt x="3606" y="16317"/>
                  <a:pt x="3866" y="17343"/>
                </a:cubicBezTo>
                <a:lnTo>
                  <a:pt x="4337" y="19207"/>
                </a:lnTo>
                <a:lnTo>
                  <a:pt x="3976" y="19492"/>
                </a:lnTo>
                <a:cubicBezTo>
                  <a:pt x="3352" y="19980"/>
                  <a:pt x="3536" y="20293"/>
                  <a:pt x="4761" y="20813"/>
                </a:cubicBezTo>
                <a:cubicBezTo>
                  <a:pt x="5217" y="21007"/>
                  <a:pt x="5756" y="21179"/>
                  <a:pt x="5959" y="21194"/>
                </a:cubicBezTo>
                <a:cubicBezTo>
                  <a:pt x="6162" y="21209"/>
                  <a:pt x="6406" y="21253"/>
                  <a:pt x="6499" y="21293"/>
                </a:cubicBezTo>
                <a:cubicBezTo>
                  <a:pt x="6592" y="21333"/>
                  <a:pt x="7049" y="21392"/>
                  <a:pt x="7512" y="21424"/>
                </a:cubicBezTo>
                <a:cubicBezTo>
                  <a:pt x="7976" y="21456"/>
                  <a:pt x="8385" y="21503"/>
                  <a:pt x="8422" y="21529"/>
                </a:cubicBezTo>
                <a:cubicBezTo>
                  <a:pt x="8525" y="21600"/>
                  <a:pt x="13201" y="21522"/>
                  <a:pt x="14002" y="21435"/>
                </a:cubicBezTo>
                <a:cubicBezTo>
                  <a:pt x="14390" y="21393"/>
                  <a:pt x="14828" y="21312"/>
                  <a:pt x="14974" y="21257"/>
                </a:cubicBezTo>
                <a:cubicBezTo>
                  <a:pt x="15121" y="21203"/>
                  <a:pt x="15275" y="21184"/>
                  <a:pt x="15318" y="21214"/>
                </a:cubicBezTo>
                <a:cubicBezTo>
                  <a:pt x="15461" y="21313"/>
                  <a:pt x="16816" y="20846"/>
                  <a:pt x="17379" y="20503"/>
                </a:cubicBezTo>
                <a:cubicBezTo>
                  <a:pt x="17995" y="20128"/>
                  <a:pt x="18071" y="19705"/>
                  <a:pt x="17568" y="19450"/>
                </a:cubicBezTo>
                <a:cubicBezTo>
                  <a:pt x="17315" y="19321"/>
                  <a:pt x="17306" y="19232"/>
                  <a:pt x="17478" y="18441"/>
                </a:cubicBezTo>
                <a:cubicBezTo>
                  <a:pt x="17581" y="17963"/>
                  <a:pt x="17704" y="17350"/>
                  <a:pt x="17749" y="17080"/>
                </a:cubicBezTo>
                <a:cubicBezTo>
                  <a:pt x="17794" y="16810"/>
                  <a:pt x="17977" y="15969"/>
                  <a:pt x="18153" y="15209"/>
                </a:cubicBezTo>
                <a:cubicBezTo>
                  <a:pt x="18328" y="14449"/>
                  <a:pt x="18501" y="13677"/>
                  <a:pt x="18538" y="13495"/>
                </a:cubicBezTo>
                <a:cubicBezTo>
                  <a:pt x="18575" y="13313"/>
                  <a:pt x="18932" y="11602"/>
                  <a:pt x="19332" y="9693"/>
                </a:cubicBezTo>
                <a:cubicBezTo>
                  <a:pt x="19732" y="7785"/>
                  <a:pt x="20140" y="5785"/>
                  <a:pt x="20238" y="5249"/>
                </a:cubicBezTo>
                <a:cubicBezTo>
                  <a:pt x="20403" y="4341"/>
                  <a:pt x="20451" y="4256"/>
                  <a:pt x="20943" y="3984"/>
                </a:cubicBezTo>
                <a:cubicBezTo>
                  <a:pt x="21511" y="3669"/>
                  <a:pt x="21580" y="3479"/>
                  <a:pt x="21283" y="3027"/>
                </a:cubicBezTo>
                <a:cubicBezTo>
                  <a:pt x="20908" y="2454"/>
                  <a:pt x="16939" y="1390"/>
                  <a:pt x="14725" y="1267"/>
                </a:cubicBezTo>
                <a:cubicBezTo>
                  <a:pt x="14376" y="1248"/>
                  <a:pt x="13140" y="1196"/>
                  <a:pt x="11976" y="1151"/>
                </a:cubicBezTo>
                <a:cubicBezTo>
                  <a:pt x="10490" y="1095"/>
                  <a:pt x="9837" y="1030"/>
                  <a:pt x="9782" y="931"/>
                </a:cubicBezTo>
                <a:cubicBezTo>
                  <a:pt x="9682" y="749"/>
                  <a:pt x="9598" y="438"/>
                  <a:pt x="9582" y="193"/>
                </a:cubicBezTo>
                <a:cubicBezTo>
                  <a:pt x="9572" y="37"/>
                  <a:pt x="9423" y="0"/>
                  <a:pt x="8796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pic>
        <p:nvPicPr>
          <p:cNvPr id="501" name="手 (2).png" descr="手 (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9522" y="9810878"/>
            <a:ext cx="1461231" cy="14612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04" name="成组"/>
          <p:cNvGrpSpPr/>
          <p:nvPr/>
        </p:nvGrpSpPr>
        <p:grpSpPr>
          <a:xfrm>
            <a:off x="16632522" y="2844348"/>
            <a:ext cx="2338232" cy="611969"/>
            <a:chOff x="0" y="0"/>
            <a:chExt cx="2338230" cy="611968"/>
          </a:xfrm>
        </p:grpSpPr>
        <p:pic>
          <p:nvPicPr>
            <p:cNvPr id="502" name="Picture 24" descr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03" name="图像" descr="图像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05" name="点击解锁"/>
          <p:cNvSpPr txBox="1"/>
          <p:nvPr/>
        </p:nvSpPr>
        <p:spPr>
          <a:xfrm>
            <a:off x="19159752" y="10301713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点击解锁</a:t>
            </a:r>
          </a:p>
        </p:txBody>
      </p:sp>
      <p:sp>
        <p:nvSpPr>
          <p:cNvPr id="506" name="哪一杯，会承包你2019整年的幸运？"/>
          <p:cNvSpPr txBox="1"/>
          <p:nvPr/>
        </p:nvSpPr>
        <p:spPr>
          <a:xfrm>
            <a:off x="17142705" y="5230731"/>
            <a:ext cx="6138484" cy="181280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哪一杯</a:t>
            </a:r>
            <a:r>
              <a:rPr dirty="0"/>
              <a:t>，</a:t>
            </a:r>
            <a:r>
              <a:rPr lang="zh-CN" altLang="en-US" dirty="0"/>
              <a:t>才能释放</a:t>
            </a:r>
            <a:r>
              <a:rPr dirty="0"/>
              <a:t>你2019整年的幸运？</a:t>
            </a:r>
            <a:endParaRPr dirty="0"/>
          </a:p>
        </p:txBody>
      </p:sp>
      <p:grpSp>
        <p:nvGrpSpPr>
          <p:cNvPr id="509" name="矩形"/>
          <p:cNvGrpSpPr/>
          <p:nvPr/>
        </p:nvGrpSpPr>
        <p:grpSpPr>
          <a:xfrm>
            <a:off x="22353074" y="11057066"/>
            <a:ext cx="655198" cy="838201"/>
            <a:chOff x="0" y="0"/>
            <a:chExt cx="655197" cy="838200"/>
          </a:xfrm>
        </p:grpSpPr>
        <p:sp>
          <p:nvSpPr>
            <p:cNvPr id="507" name="矩形"/>
            <p:cNvSpPr/>
            <p:nvPr/>
          </p:nvSpPr>
          <p:spPr>
            <a:xfrm>
              <a:off x="0" y="75752"/>
              <a:ext cx="655198" cy="686696"/>
            </a:xfrm>
            <a:prstGeom prst="rect">
              <a:avLst/>
            </a:prstGeom>
            <a:solidFill>
              <a:srgbClr val="FDF3AD">
                <a:alpha val="50778"/>
              </a:srgbClr>
            </a:solidFill>
            <a:ln w="12700" cap="flat">
              <a:solidFill>
                <a:srgbClr val="6B6B6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6565"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508" name="游戏规则"/>
            <p:cNvSpPr txBox="1"/>
            <p:nvPr/>
          </p:nvSpPr>
          <p:spPr>
            <a:xfrm>
              <a:off x="0" y="0"/>
              <a:ext cx="65519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6565"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游戏规则</a:t>
              </a:r>
            </a:p>
          </p:txBody>
        </p:sp>
      </p:grpSp>
      <p:grpSp>
        <p:nvGrpSpPr>
          <p:cNvPr id="19" name="矩形"/>
          <p:cNvGrpSpPr/>
          <p:nvPr/>
        </p:nvGrpSpPr>
        <p:grpSpPr>
          <a:xfrm>
            <a:off x="16938488" y="11085775"/>
            <a:ext cx="655199" cy="738664"/>
            <a:chOff x="0" y="23785"/>
            <a:chExt cx="655198" cy="738663"/>
          </a:xfrm>
        </p:grpSpPr>
        <p:sp>
          <p:nvSpPr>
            <p:cNvPr id="20" name="矩形"/>
            <p:cNvSpPr/>
            <p:nvPr/>
          </p:nvSpPr>
          <p:spPr>
            <a:xfrm>
              <a:off x="0" y="75752"/>
              <a:ext cx="655198" cy="686696"/>
            </a:xfrm>
            <a:prstGeom prst="rect">
              <a:avLst/>
            </a:prstGeom>
            <a:solidFill>
              <a:srgbClr val="FDF3AD">
                <a:alpha val="50778"/>
              </a:srgbClr>
            </a:solidFill>
            <a:ln w="12700" cap="flat">
              <a:solidFill>
                <a:srgbClr val="6B6B6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6565"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1" name="游戏规则"/>
            <p:cNvSpPr txBox="1"/>
            <p:nvPr/>
          </p:nvSpPr>
          <p:spPr>
            <a:xfrm>
              <a:off x="0" y="23785"/>
              <a:ext cx="655198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6565">
                <a:defRPr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dirty="0"/>
                <a:t>我的奖品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9"/>
          <p:cNvSpPr/>
          <p:nvPr/>
        </p:nvSpPr>
        <p:spPr>
          <a:xfrm>
            <a:off x="4861166" y="10205895"/>
            <a:ext cx="2132758" cy="50474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" name="矩形 129"/>
          <p:cNvSpPr/>
          <p:nvPr/>
        </p:nvSpPr>
        <p:spPr>
          <a:xfrm>
            <a:off x="4861166" y="9014263"/>
            <a:ext cx="2132758" cy="50474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" name="矩形 129"/>
          <p:cNvSpPr/>
          <p:nvPr/>
        </p:nvSpPr>
        <p:spPr>
          <a:xfrm>
            <a:off x="4861166" y="7491710"/>
            <a:ext cx="2849450" cy="468492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" name="矩形 129"/>
          <p:cNvSpPr/>
          <p:nvPr/>
        </p:nvSpPr>
        <p:spPr>
          <a:xfrm>
            <a:off x="4861166" y="5283810"/>
            <a:ext cx="2132758" cy="50474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" name="矩形 129"/>
          <p:cNvSpPr/>
          <p:nvPr/>
        </p:nvSpPr>
        <p:spPr>
          <a:xfrm>
            <a:off x="4861166" y="4178821"/>
            <a:ext cx="2132758" cy="50474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" name="矩形 129"/>
          <p:cNvSpPr/>
          <p:nvPr/>
        </p:nvSpPr>
        <p:spPr>
          <a:xfrm>
            <a:off x="4861166" y="3089448"/>
            <a:ext cx="2132758" cy="50474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" name="矩形 129"/>
          <p:cNvSpPr/>
          <p:nvPr/>
        </p:nvSpPr>
        <p:spPr>
          <a:xfrm>
            <a:off x="11541048" y="2495311"/>
            <a:ext cx="1897079" cy="573833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1" name="矩形"/>
          <p:cNvSpPr/>
          <p:nvPr/>
        </p:nvSpPr>
        <p:spPr>
          <a:xfrm>
            <a:off x="-19441" y="565182"/>
            <a:ext cx="3756287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512" name="H5内容-首页"/>
          <p:cNvSpPr txBox="1"/>
          <p:nvPr/>
        </p:nvSpPr>
        <p:spPr>
          <a:xfrm>
            <a:off x="80035" y="845317"/>
            <a:ext cx="355733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/>
              <a:t>P3 </a:t>
            </a:r>
            <a:r>
              <a:rPr lang="zh-CN" altLang="en-US" dirty="0"/>
              <a:t>游戏规则页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3637369" y="2123733"/>
            <a:ext cx="18020276" cy="111486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 129"/>
          <p:cNvSpPr/>
          <p:nvPr/>
        </p:nvSpPr>
        <p:spPr>
          <a:xfrm>
            <a:off x="11498624" y="12226091"/>
            <a:ext cx="1897079" cy="573833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" name="矩形 2"/>
          <p:cNvSpPr/>
          <p:nvPr/>
        </p:nvSpPr>
        <p:spPr>
          <a:xfrm>
            <a:off x="12039040" y="1228217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rPr>
              <a:t>返回</a:t>
            </a:r>
            <a:endParaRPr lang="zh-CN" altLang="en-US" sz="2400" b="1" dirty="0">
              <a:solidFill>
                <a:srgbClr val="262626"/>
              </a:solidFill>
              <a:latin typeface="造字工房尚黑（非商用）常规体"/>
              <a:ea typeface="造字工房尚黑（非商用）常规体"/>
              <a:cs typeface="造字工房尚黑（非商用）常规体"/>
            </a:endParaRPr>
          </a:p>
        </p:txBody>
      </p:sp>
      <p:sp>
        <p:nvSpPr>
          <p:cNvPr id="514" name="标题 1"/>
          <p:cNvSpPr txBox="1"/>
          <p:nvPr/>
        </p:nvSpPr>
        <p:spPr>
          <a:xfrm>
            <a:off x="4964320" y="2307083"/>
            <a:ext cx="15254421" cy="969495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/>
          <a:p>
            <a:pPr>
              <a:lnSpc>
                <a:spcPct val="150000"/>
              </a:lnSpc>
              <a:defRPr sz="2400" b="1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2800" dirty="0" err="1"/>
              <a:t>游戏规则</a:t>
            </a:r>
            <a:endParaRPr sz="2800" dirty="0"/>
          </a:p>
          <a:p>
            <a:pPr algn="l">
              <a:lnSpc>
                <a:spcPct val="150000"/>
              </a:lnSpc>
              <a:defRPr sz="2400" b="1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/>
              <a:t>一、</a:t>
            </a:r>
            <a:r>
              <a:rPr dirty="0" err="1"/>
              <a:t>活动主题</a:t>
            </a:r>
            <a:r>
              <a:rPr dirty="0"/>
              <a:t>：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dirty="0" err="1"/>
              <a:t>哪一杯</a:t>
            </a:r>
            <a:r>
              <a:rPr dirty="0"/>
              <a:t>，</a:t>
            </a:r>
            <a:r>
              <a:rPr lang="zh-CN" altLang="en-US" dirty="0"/>
              <a:t>才能释放</a:t>
            </a:r>
            <a:r>
              <a:rPr dirty="0"/>
              <a:t>你2019整年的幸运？</a:t>
            </a:r>
            <a:endParaRPr lang="en-US" dirty="0"/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dirty="0">
                <a:latin typeface="Lantinghei SC Extralight"/>
                <a:sym typeface="Lantinghei SC Extralight"/>
              </a:rPr>
              <a:t>二、活动时间：</a:t>
            </a:r>
            <a:endParaRPr lang="en-US" altLang="zh-CN" dirty="0">
              <a:latin typeface="Lantinghei SC Extralight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24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日</a:t>
            </a: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——2019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年</a:t>
            </a: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1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月</a:t>
            </a: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7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日</a:t>
            </a:r>
            <a:endParaRPr lang="en-US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三、活动细则：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1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、用户登录活动即可拥有</a:t>
            </a: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1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次抽奖机会。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2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、分享活动页面给好友，可额外获得</a:t>
            </a: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1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次抽奖机会。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3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、如参与过程中遇到问题，请微信联系“雀巢甜品饮品潮流站”官方微信平台，我们将尽快与您取得联系。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四、奖品发放规则：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1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、本次活动所有获奖用户均需关注“雀巢甜品饮品潮流站”并通过电话核审后，才可领取礼品。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Lantinghei SC Extralight"/>
            </a:endParaRPr>
          </a:p>
          <a:p>
            <a:pPr algn="l">
              <a:lnSpc>
                <a:spcPct val="150000"/>
              </a:lnSpc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2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、用户获得中奖通知后，我们预计会在</a:t>
            </a:r>
            <a:r>
              <a:rPr lang="en-US" altLang="zh-CN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2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Lantinghei SC Extralight"/>
              </a:rPr>
              <a:t>周内与您取得联系进行信息核审，核审通过后将会尽快进行礼品发送。</a:t>
            </a:r>
            <a:endParaRPr sz="2400" dirty="0">
              <a:latin typeface="造字工房尚黑（非商用）常规体"/>
              <a:ea typeface="造字工房尚黑（非商用）常规体"/>
              <a:cs typeface="造字工房尚黑（非商用）常规体"/>
            </a:endParaRPr>
          </a:p>
          <a:p>
            <a:pPr algn="l">
              <a:lnSpc>
                <a:spcPct val="150000"/>
              </a:lnSpc>
              <a:defRPr sz="2400" b="1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五、</a:t>
            </a:r>
            <a:r>
              <a:rPr sz="2400" dirty="0" err="1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奖品设置</a:t>
            </a:r>
            <a:r>
              <a:rPr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：</a:t>
            </a:r>
            <a:endParaRPr sz="2400" dirty="0">
              <a:latin typeface="造字工房尚黑（非商用）常规体"/>
              <a:ea typeface="造字工房尚黑（非商用）常规体"/>
              <a:cs typeface="造字工房尚黑（非商用）常规体"/>
            </a:endParaRPr>
          </a:p>
          <a:p>
            <a:pPr algn="l">
              <a:lnSpc>
                <a:spcPct val="150000"/>
              </a:lnSpc>
              <a:defRPr sz="2400" b="1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雀巢同道联名手机扣、雀巢同道联名帆布包、同道星座杯、</a:t>
            </a:r>
            <a:r>
              <a:rPr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10元京东E卡</a:t>
            </a: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</a:rPr>
              <a:t>（图片）</a:t>
            </a:r>
            <a:endParaRPr lang="en-US" sz="2400" dirty="0">
              <a:latin typeface="造字工房尚黑（非商用）常规体"/>
              <a:ea typeface="造字工房尚黑（非商用）常规体"/>
              <a:cs typeface="造字工房尚黑（非商用）常规体"/>
            </a:endParaRPr>
          </a:p>
          <a:p>
            <a:pPr algn="l">
              <a:lnSpc>
                <a:spcPct val="150000"/>
              </a:lnSpc>
              <a:defRPr sz="2400" b="1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微软雅黑" panose="020B0503020204020204" charset="-122"/>
              </a:rPr>
              <a:t>六、法律声明：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400" b="1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2400" dirty="0">
                <a:latin typeface="造字工房尚黑（非商用）常规体"/>
                <a:ea typeface="造字工房尚黑（非商用）常规体"/>
                <a:cs typeface="造字工房尚黑（非商用）常规体"/>
                <a:sym typeface="微软雅黑" panose="020B0503020204020204" charset="-122"/>
              </a:rPr>
              <a:t>雀巢（中国）有限公司致力于保护用户的隐私，所有活动参与者上传的个人信息都会受到</a:t>
            </a:r>
            <a:endParaRPr lang="en-US" altLang="zh-CN"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400" b="1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sz="2400" u="sng" dirty="0">
                <a:sym typeface="造字工房尚黑（非商用）常规体"/>
              </a:rPr>
              <a:t>《</a:t>
            </a:r>
            <a:r>
              <a:rPr lang="zh-CN" altLang="en-US" sz="2400" u="sng" dirty="0">
                <a:sym typeface="造字工房尚黑（非商用）常规体"/>
              </a:rPr>
              <a:t>雀巢（中国）有限公司隐私政策保护</a:t>
            </a:r>
            <a:r>
              <a:rPr lang="en-US" altLang="zh-CN" sz="2400" u="sng" dirty="0">
                <a:sym typeface="造字工房尚黑（非商用）常规体"/>
              </a:rPr>
              <a:t>》</a:t>
            </a:r>
            <a:r>
              <a:rPr lang="zh-CN" altLang="en-US" sz="2400" dirty="0">
                <a:sym typeface="造字工房尚黑（非商用）常规体"/>
              </a:rPr>
              <a:t>的保护。</a:t>
            </a:r>
            <a:endParaRPr sz="2400" dirty="0">
              <a:latin typeface="造字工房尚黑（非商用）常规体"/>
              <a:ea typeface="造字工房尚黑（非商用）常规体"/>
              <a:cs typeface="造字工房尚黑（非商用）常规体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矩形"/>
          <p:cNvSpPr/>
          <p:nvPr/>
        </p:nvSpPr>
        <p:spPr>
          <a:xfrm>
            <a:off x="-19441" y="565182"/>
            <a:ext cx="3756287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512" name="H5内容-首页"/>
          <p:cNvSpPr txBox="1"/>
          <p:nvPr/>
        </p:nvSpPr>
        <p:spPr>
          <a:xfrm>
            <a:off x="80035" y="845317"/>
            <a:ext cx="3557334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/>
              <a:t>P4 </a:t>
            </a:r>
            <a:r>
              <a:rPr lang="zh-CN" altLang="en-US" dirty="0"/>
              <a:t>我的奖品页</a:t>
            </a:r>
            <a:endParaRPr dirty="0"/>
          </a:p>
        </p:txBody>
      </p:sp>
      <p:pic>
        <p:nvPicPr>
          <p:cNvPr id="16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749" y="845317"/>
            <a:ext cx="7083922" cy="1198583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1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39" y="3895333"/>
            <a:ext cx="7020932" cy="67884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449" y="3483609"/>
            <a:ext cx="3562997" cy="100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2533" y="845317"/>
            <a:ext cx="5952693" cy="12889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7913" y="8039099"/>
            <a:ext cx="3162533" cy="1845129"/>
          </a:xfrm>
          <a:prstGeom prst="rect">
            <a:avLst/>
          </a:prstGeom>
        </p:spPr>
      </p:pic>
      <p:sp>
        <p:nvSpPr>
          <p:cNvPr id="24" name="矩形 129"/>
          <p:cNvSpPr/>
          <p:nvPr/>
        </p:nvSpPr>
        <p:spPr>
          <a:xfrm>
            <a:off x="19358110" y="10848770"/>
            <a:ext cx="1897079" cy="573833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" name="矩形 24"/>
          <p:cNvSpPr/>
          <p:nvPr/>
        </p:nvSpPr>
        <p:spPr>
          <a:xfrm>
            <a:off x="19898526" y="10904855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62626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rPr>
              <a:t>返回</a:t>
            </a:r>
            <a:endParaRPr lang="zh-CN" altLang="en-US" sz="2400" b="1" dirty="0">
              <a:solidFill>
                <a:srgbClr val="262626"/>
              </a:solidFill>
              <a:latin typeface="造字工房尚黑（非商用）常规体"/>
              <a:ea typeface="造字工房尚黑（非商用）常规体"/>
              <a:cs typeface="造字工房尚黑（非商用）常规体"/>
            </a:endParaRPr>
          </a:p>
        </p:txBody>
      </p:sp>
      <p:sp>
        <p:nvSpPr>
          <p:cNvPr id="26" name="文本框 18"/>
          <p:cNvSpPr txBox="1"/>
          <p:nvPr/>
        </p:nvSpPr>
        <p:spPr>
          <a:xfrm>
            <a:off x="2230559" y="4184901"/>
            <a:ext cx="12159343" cy="429861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/>
              <a:t>画面创意说明：</a:t>
            </a:r>
            <a:endParaRPr lang="zh-CN" altLang="en-US" sz="3200" b="1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b="1" dirty="0"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200" dirty="0"/>
              <a:t>根据用户所抽取的奖品，出现在页面</a:t>
            </a:r>
            <a:endParaRPr lang="en-US" altLang="zh-CN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效果：</a:t>
            </a:r>
            <a:r>
              <a:rPr sz="3200" dirty="0" err="1"/>
              <a:t>动态GIF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跳转</a:t>
            </a:r>
            <a:r>
              <a:rPr sz="3200" b="1" dirty="0"/>
              <a:t>：</a:t>
            </a:r>
            <a:r>
              <a:rPr lang="zh-CN" altLang="en-US" sz="3200" dirty="0"/>
              <a:t>点击“返回”</a:t>
            </a:r>
            <a:r>
              <a:rPr sz="3200" dirty="0" err="1"/>
              <a:t>跳转至</a:t>
            </a:r>
            <a:r>
              <a:rPr lang="zh-CN" altLang="en-US" sz="3200" dirty="0"/>
              <a:t>首页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矩形"/>
          <p:cNvSpPr/>
          <p:nvPr/>
        </p:nvSpPr>
        <p:spPr>
          <a:xfrm>
            <a:off x="-19441" y="565182"/>
            <a:ext cx="4500002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517" name="H5内容-测试1"/>
          <p:cNvSpPr txBox="1"/>
          <p:nvPr/>
        </p:nvSpPr>
        <p:spPr>
          <a:xfrm>
            <a:off x="303060" y="845317"/>
            <a:ext cx="4994886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P5 </a:t>
            </a:r>
            <a:r>
              <a:rPr dirty="0" err="1"/>
              <a:t>测试题</a:t>
            </a:r>
            <a:r>
              <a:rPr dirty="0"/>
              <a:t> Test 1</a:t>
            </a:r>
            <a:endParaRPr dirty="0"/>
          </a:p>
        </p:txBody>
      </p:sp>
      <p:pic>
        <p:nvPicPr>
          <p:cNvPr id="518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749" y="845317"/>
            <a:ext cx="6754825" cy="1198583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519" name="文本框 18"/>
          <p:cNvSpPr txBox="1"/>
          <p:nvPr/>
        </p:nvSpPr>
        <p:spPr>
          <a:xfrm>
            <a:off x="2230559" y="4184901"/>
            <a:ext cx="12159343" cy="593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>
                <a:solidFill>
                  <a:srgbClr val="FF0000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/>
              <a:t>（H5以用户为金牛座示例，所以星座形象为金牛座）</a:t>
            </a: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/>
              <a:t>画面创意说明：</a:t>
            </a:r>
            <a:endParaRPr lang="zh-CN" altLang="en-US" sz="3200" b="1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b="1" dirty="0"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/>
              <a:t>以星座罗盘的形式，展现同道十二星座形象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>
              <a:solidFill>
                <a:srgbClr val="FF0000"/>
              </a:solidFill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200" b="1" dirty="0"/>
              <a:t>文案：</a:t>
            </a:r>
            <a:r>
              <a:rPr sz="3200" dirty="0"/>
              <a:t>选择你的星座</a:t>
            </a:r>
            <a:r>
              <a:rPr lang="zh-CN" altLang="en-US" sz="3200" dirty="0">
                <a:solidFill>
                  <a:srgbClr val="FF0000"/>
                </a:solidFill>
              </a:rPr>
              <a:t>（决定星运杯星座形象）</a:t>
            </a: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效果：</a:t>
            </a:r>
            <a:r>
              <a:rPr sz="3200" dirty="0" err="1"/>
              <a:t>动态GIF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跳转：</a:t>
            </a:r>
            <a:r>
              <a:rPr sz="3200" dirty="0" err="1"/>
              <a:t>点击罗盘内星座形象，跳转至下一页</a:t>
            </a:r>
            <a:endParaRPr sz="3200" dirty="0"/>
          </a:p>
        </p:txBody>
      </p:sp>
      <p:pic>
        <p:nvPicPr>
          <p:cNvPr id="520" name="手 (2).png" descr="手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784" y="9279731"/>
            <a:ext cx="843494" cy="8434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23" name="成组"/>
          <p:cNvGrpSpPr/>
          <p:nvPr/>
        </p:nvGrpSpPr>
        <p:grpSpPr>
          <a:xfrm>
            <a:off x="16496414" y="2866650"/>
            <a:ext cx="2338232" cy="611970"/>
            <a:chOff x="0" y="0"/>
            <a:chExt cx="2338230" cy="611968"/>
          </a:xfrm>
        </p:grpSpPr>
        <p:pic>
          <p:nvPicPr>
            <p:cNvPr id="521" name="Picture 24" descr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411"/>
              <a:ext cx="1020366" cy="56914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22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0924" y="-1"/>
              <a:ext cx="987307" cy="611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/>
          <p:nvPr/>
        </p:nvSpPr>
        <p:spPr>
          <a:xfrm>
            <a:off x="-59623" y="543677"/>
            <a:ext cx="4500002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pic>
        <p:nvPicPr>
          <p:cNvPr id="557" name="图片 19" descr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712" y="717027"/>
            <a:ext cx="6910894" cy="121879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9" name="H5内容-测试1"/>
          <p:cNvSpPr txBox="1"/>
          <p:nvPr/>
        </p:nvSpPr>
        <p:spPr>
          <a:xfrm>
            <a:off x="303060" y="845318"/>
            <a:ext cx="4994886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sz="4000" dirty="0"/>
              <a:t>P6 </a:t>
            </a:r>
            <a:r>
              <a:rPr sz="4000" dirty="0" err="1"/>
              <a:t>测试题</a:t>
            </a:r>
            <a:r>
              <a:rPr sz="4000" dirty="0"/>
              <a:t> Test </a:t>
            </a:r>
            <a:r>
              <a:rPr lang="en-US" altLang="zh-CN" sz="4000" dirty="0"/>
              <a:t>2</a:t>
            </a:r>
            <a:endParaRPr sz="4000" dirty="0"/>
          </a:p>
        </p:txBody>
      </p:sp>
      <p:sp>
        <p:nvSpPr>
          <p:cNvPr id="560" name="文本框 18"/>
          <p:cNvSpPr txBox="1"/>
          <p:nvPr/>
        </p:nvSpPr>
        <p:spPr>
          <a:xfrm>
            <a:off x="1764226" y="2674911"/>
            <a:ext cx="12781127" cy="1025716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/>
              <a:t>画面创意说明：</a:t>
            </a:r>
            <a:endParaRPr lang="zh-CN" altLang="en-US" sz="3200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/>
              <a:t>根据Test 1 用户所选星座，画面内形象为该同道大叔星座形象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/>
              <a:t>（如：Test1 </a:t>
            </a:r>
            <a:r>
              <a:rPr sz="3200" dirty="0" err="1"/>
              <a:t>用户选择金牛座，则画面内形象为金牛座形象</a:t>
            </a:r>
            <a:r>
              <a:rPr sz="3200" dirty="0"/>
              <a:t>）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>
              <a:latin typeface="造字工房尚黑（非商用）常规体"/>
              <a:ea typeface="造字工房尚黑（非商用）常规体"/>
              <a:cs typeface="造字工房尚黑（非商用）常规体"/>
            </a:endParaRPr>
          </a:p>
          <a:p>
            <a:pPr algn="l">
              <a:defRPr sz="3200">
                <a:solidFill>
                  <a:srgbClr val="FF0000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>
              <a:solidFill>
                <a:schemeClr val="tx1"/>
              </a:solidFill>
              <a:latin typeface="造字工房尚黑（非商用）常规体"/>
              <a:ea typeface="造字工房尚黑（非商用）常规体"/>
              <a:cs typeface="造字工房尚黑（非商用）常规体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zh-CN" altLang="en-US"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zh-CN" altLang="en-US" sz="3200" dirty="0"/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/>
              <a:t>效果：</a:t>
            </a:r>
            <a:r>
              <a:rPr sz="3200" dirty="0"/>
              <a:t>动态GIF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/>
              <a:t>跳转：</a:t>
            </a:r>
            <a:r>
              <a:rPr lang="zh-CN" altLang="en-US" sz="3200" dirty="0"/>
              <a:t>拖动至人物</a:t>
            </a:r>
            <a:r>
              <a:rPr sz="3200" dirty="0"/>
              <a:t>，</a:t>
            </a:r>
            <a:r>
              <a:rPr sz="3200" dirty="0" err="1"/>
              <a:t>自动跳转下一页</a:t>
            </a:r>
            <a:endParaRPr lang="en-US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zh-CN" altLang="en-US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200" b="1" dirty="0"/>
              <a:t>提示：</a:t>
            </a:r>
            <a:r>
              <a:rPr lang="zh-CN" altLang="en-US" sz="3200" dirty="0"/>
              <a:t>点击拖动至人物</a:t>
            </a:r>
            <a:endParaRPr lang="en-US" altLang="zh-CN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lang="zh-CN" altLang="en-US"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</p:txBody>
      </p:sp>
      <p:pic>
        <p:nvPicPr>
          <p:cNvPr id="56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364" y="1945926"/>
            <a:ext cx="6368716" cy="171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62" name="1.首页"/>
          <p:cNvSpPr txBox="1"/>
          <p:nvPr/>
        </p:nvSpPr>
        <p:spPr>
          <a:xfrm>
            <a:off x="18051288" y="2524575"/>
            <a:ext cx="4411464" cy="964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作为甜品饮品师，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你身边的人都怎么评价你？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63" name="图片 25" descr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636" y="2008002"/>
            <a:ext cx="933451" cy="1866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3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6300" y="3237634"/>
            <a:ext cx="3422809" cy="32663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4" name="图片 2" descr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3741" y="6489585"/>
            <a:ext cx="2594701" cy="22440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5" name="图片 3" descr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070" y="3609014"/>
            <a:ext cx="2726803" cy="2381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5" name="手 (2).png" descr="手 (2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8559" y="9691024"/>
            <a:ext cx="843494" cy="8434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矩形 34"/>
          <p:cNvSpPr txBox="1"/>
          <p:nvPr/>
        </p:nvSpPr>
        <p:spPr>
          <a:xfrm>
            <a:off x="16724868" y="10584413"/>
            <a:ext cx="2246767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点击拖动至</a:t>
            </a:r>
            <a:r>
              <a:rPr lang="zh-CN" altLang="en-US" dirty="0"/>
              <a:t>人物</a:t>
            </a:r>
            <a:endParaRPr dirty="0"/>
          </a:p>
        </p:txBody>
      </p:sp>
      <p:sp>
        <p:nvSpPr>
          <p:cNvPr id="38" name="1.首页"/>
          <p:cNvSpPr txBox="1"/>
          <p:nvPr/>
        </p:nvSpPr>
        <p:spPr>
          <a:xfrm>
            <a:off x="1701640" y="5601394"/>
            <a:ext cx="8244245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sz="3200" b="1" dirty="0"/>
              <a:t>文案：</a:t>
            </a:r>
            <a:r>
              <a:rPr lang="zh-CN" altLang="en-US" sz="3200" dirty="0">
                <a:solidFill>
                  <a:srgbClr val="FF0000"/>
                </a:solidFill>
              </a:rPr>
              <a:t>（与</a:t>
            </a:r>
            <a:r>
              <a:rPr lang="en-US" altLang="zh-CN" sz="3200" dirty="0">
                <a:solidFill>
                  <a:srgbClr val="FF0000"/>
                </a:solidFill>
              </a:rPr>
              <a:t>Test3</a:t>
            </a:r>
            <a:r>
              <a:rPr lang="zh-CN" altLang="en-US" sz="3200" dirty="0">
                <a:solidFill>
                  <a:srgbClr val="FF0000"/>
                </a:solidFill>
              </a:rPr>
              <a:t>一起决定星运杯饮品出品）</a:t>
            </a:r>
            <a:endParaRPr lang="zh-CN" altLang="en-US" sz="3200" b="1" dirty="0"/>
          </a:p>
        </p:txBody>
      </p:sp>
      <p:pic>
        <p:nvPicPr>
          <p:cNvPr id="54" name="图片 8" descr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40395" y="6931905"/>
            <a:ext cx="2503650" cy="20227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矩形 129"/>
          <p:cNvSpPr/>
          <p:nvPr/>
        </p:nvSpPr>
        <p:spPr>
          <a:xfrm>
            <a:off x="20306321" y="8487584"/>
            <a:ext cx="2375157" cy="116418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6" name="1.首页"/>
          <p:cNvSpPr txBox="1"/>
          <p:nvPr/>
        </p:nvSpPr>
        <p:spPr>
          <a:xfrm>
            <a:off x="20876446" y="8708619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脑洞清奇</a:t>
            </a:r>
            <a:endParaRPr lang="zh-CN" altLang="en-US" dirty="0"/>
          </a:p>
          <a:p>
            <a:r>
              <a:rPr lang="zh-CN" altLang="en-US" dirty="0"/>
              <a:t>职业戏精</a:t>
            </a:r>
            <a:endParaRPr dirty="0"/>
          </a:p>
        </p:txBody>
      </p:sp>
      <p:sp>
        <p:nvSpPr>
          <p:cNvPr id="57" name="矩形 134"/>
          <p:cNvSpPr/>
          <p:nvPr/>
        </p:nvSpPr>
        <p:spPr>
          <a:xfrm>
            <a:off x="17260485" y="8429573"/>
            <a:ext cx="2375157" cy="1190009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" name="1.首页"/>
          <p:cNvSpPr txBox="1"/>
          <p:nvPr/>
        </p:nvSpPr>
        <p:spPr>
          <a:xfrm>
            <a:off x="17812682" y="8651415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温和内敛</a:t>
            </a:r>
            <a:endParaRPr lang="en-US" altLang="zh-CN" dirty="0"/>
          </a:p>
          <a:p>
            <a:r>
              <a:rPr lang="zh-CN" altLang="en-US" dirty="0"/>
              <a:t>聆听者</a:t>
            </a:r>
            <a:endParaRPr lang="en-US" dirty="0"/>
          </a:p>
        </p:txBody>
      </p:sp>
      <p:sp>
        <p:nvSpPr>
          <p:cNvPr id="59" name="矩形 135"/>
          <p:cNvSpPr/>
          <p:nvPr/>
        </p:nvSpPr>
        <p:spPr>
          <a:xfrm>
            <a:off x="20146644" y="5631335"/>
            <a:ext cx="2375157" cy="1130188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" name="1.首页"/>
          <p:cNvSpPr txBox="1"/>
          <p:nvPr/>
        </p:nvSpPr>
        <p:spPr>
          <a:xfrm>
            <a:off x="20662099" y="5829555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青春无限</a:t>
            </a:r>
            <a:endParaRPr lang="en-US" altLang="zh-CN" dirty="0"/>
          </a:p>
          <a:p>
            <a:r>
              <a:rPr lang="zh-CN" altLang="en-US" dirty="0"/>
              <a:t>活力达人</a:t>
            </a:r>
            <a:endParaRPr lang="en-US" altLang="zh-CN" dirty="0"/>
          </a:p>
        </p:txBody>
      </p:sp>
      <p:sp>
        <p:nvSpPr>
          <p:cNvPr id="61" name="矩形 136"/>
          <p:cNvSpPr/>
          <p:nvPr/>
        </p:nvSpPr>
        <p:spPr>
          <a:xfrm>
            <a:off x="16949820" y="5504859"/>
            <a:ext cx="2375157" cy="117713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" name="1.首页"/>
          <p:cNvSpPr txBox="1"/>
          <p:nvPr/>
        </p:nvSpPr>
        <p:spPr>
          <a:xfrm>
            <a:off x="16725092" y="5682145"/>
            <a:ext cx="2873923" cy="84125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红红火火</a:t>
            </a:r>
            <a:endParaRPr lang="en-US" altLang="zh-CN" dirty="0"/>
          </a:p>
          <a:p>
            <a:r>
              <a:rPr lang="zh-CN" altLang="en-US" dirty="0"/>
              <a:t>人来疯</a:t>
            </a:r>
            <a:endParaRPr dirty="0"/>
          </a:p>
        </p:txBody>
      </p:sp>
      <p:sp>
        <p:nvSpPr>
          <p:cNvPr id="40" name="矩形 129"/>
          <p:cNvSpPr/>
          <p:nvPr/>
        </p:nvSpPr>
        <p:spPr>
          <a:xfrm>
            <a:off x="11368565" y="7285065"/>
            <a:ext cx="2375157" cy="116418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1" name="矩形 134"/>
          <p:cNvSpPr/>
          <p:nvPr/>
        </p:nvSpPr>
        <p:spPr>
          <a:xfrm>
            <a:off x="8344021" y="7261443"/>
            <a:ext cx="2375157" cy="1190009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2" name="矩形 135"/>
          <p:cNvSpPr/>
          <p:nvPr/>
        </p:nvSpPr>
        <p:spPr>
          <a:xfrm>
            <a:off x="5085030" y="7285065"/>
            <a:ext cx="2375157" cy="1130188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" name="矩形 136"/>
          <p:cNvSpPr/>
          <p:nvPr/>
        </p:nvSpPr>
        <p:spPr>
          <a:xfrm>
            <a:off x="1791184" y="7238122"/>
            <a:ext cx="2375157" cy="1177131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4" name="1.首页"/>
          <p:cNvSpPr txBox="1"/>
          <p:nvPr/>
        </p:nvSpPr>
        <p:spPr>
          <a:xfrm>
            <a:off x="1759443" y="6631243"/>
            <a:ext cx="7284045" cy="533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作为甜品饮品师，你身边的人都怎么评价你？</a:t>
            </a:r>
            <a:endParaRPr lang="zh-CN" altLang="en-US" dirty="0"/>
          </a:p>
        </p:txBody>
      </p:sp>
      <p:sp>
        <p:nvSpPr>
          <p:cNvPr id="47" name="1.首页"/>
          <p:cNvSpPr txBox="1"/>
          <p:nvPr/>
        </p:nvSpPr>
        <p:spPr>
          <a:xfrm>
            <a:off x="1566456" y="7415408"/>
            <a:ext cx="2873923" cy="84125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红红火火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人来疯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8" name="1.首页"/>
          <p:cNvSpPr txBox="1"/>
          <p:nvPr/>
        </p:nvSpPr>
        <p:spPr>
          <a:xfrm>
            <a:off x="5600486" y="7483285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青春无限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活力达人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1.首页"/>
          <p:cNvSpPr txBox="1"/>
          <p:nvPr/>
        </p:nvSpPr>
        <p:spPr>
          <a:xfrm>
            <a:off x="8912249" y="7483285"/>
            <a:ext cx="133369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温和内敛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文艺范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1.首页"/>
          <p:cNvSpPr txBox="1"/>
          <p:nvPr/>
        </p:nvSpPr>
        <p:spPr>
          <a:xfrm>
            <a:off x="11938689" y="7506100"/>
            <a:ext cx="1365758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脑洞清奇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职业戏精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128097" y="9220269"/>
            <a:ext cx="1784399" cy="33741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图片 19" descr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712" y="717027"/>
            <a:ext cx="6910894" cy="121879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6" name="矩形"/>
          <p:cNvSpPr/>
          <p:nvPr/>
        </p:nvSpPr>
        <p:spPr>
          <a:xfrm>
            <a:off x="-19441" y="565182"/>
            <a:ext cx="4500002" cy="1278416"/>
          </a:xfrm>
          <a:prstGeom prst="rect">
            <a:avLst/>
          </a:prstGeom>
          <a:solidFill>
            <a:srgbClr val="FFA7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</a:p>
        </p:txBody>
      </p:sp>
      <p:sp>
        <p:nvSpPr>
          <p:cNvPr id="527" name="H5内容-测试1"/>
          <p:cNvSpPr txBox="1"/>
          <p:nvPr/>
        </p:nvSpPr>
        <p:spPr>
          <a:xfrm>
            <a:off x="303060" y="845317"/>
            <a:ext cx="4994886" cy="7181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dirty="0"/>
              <a:t>P7 </a:t>
            </a:r>
            <a:r>
              <a:rPr dirty="0" err="1"/>
              <a:t>测试题</a:t>
            </a:r>
            <a:r>
              <a:rPr dirty="0"/>
              <a:t> Test 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528" name="文本框 18"/>
          <p:cNvSpPr txBox="1"/>
          <p:nvPr/>
        </p:nvSpPr>
        <p:spPr>
          <a:xfrm>
            <a:off x="1813020" y="3631996"/>
            <a:ext cx="12159343" cy="71445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/>
              <a:t>画面创意说明：</a:t>
            </a:r>
            <a:endParaRPr lang="zh-CN" altLang="en-US" sz="3200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b="1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dirty="0" err="1"/>
              <a:t>选取颜料拖动至星</a:t>
            </a:r>
            <a:r>
              <a:rPr lang="zh-CN" altLang="en-US" sz="3200" dirty="0"/>
              <a:t>运杯</a:t>
            </a:r>
            <a:r>
              <a:rPr sz="3200" dirty="0"/>
              <a:t>，将</a:t>
            </a:r>
            <a:r>
              <a:rPr lang="zh-CN" altLang="en-US" sz="3200" dirty="0"/>
              <a:t>星运杯</a:t>
            </a:r>
            <a:r>
              <a:rPr sz="3200" dirty="0"/>
              <a:t>换色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sz="3200" b="1" dirty="0"/>
              <a:t>文案</a:t>
            </a:r>
            <a:r>
              <a:rPr sz="3200" b="1" dirty="0"/>
              <a:t>：</a:t>
            </a:r>
            <a:r>
              <a:rPr sz="3200" b="1" dirty="0">
                <a:solidFill>
                  <a:srgbClr val="FF0000"/>
                </a:solidFill>
              </a:rPr>
              <a:t>（</a:t>
            </a:r>
            <a:r>
              <a:rPr sz="3200" dirty="0">
                <a:solidFill>
                  <a:srgbClr val="FF0000"/>
                </a:solidFill>
              </a:rPr>
              <a:t>决定星运杯饮品出品</a:t>
            </a:r>
            <a:r>
              <a:rPr lang="zh-CN" altLang="en-US" sz="3200" dirty="0">
                <a:solidFill>
                  <a:srgbClr val="FF0000"/>
                </a:solidFill>
              </a:rPr>
              <a:t>分类</a:t>
            </a:r>
            <a:r>
              <a:rPr sz="3200" dirty="0">
                <a:solidFill>
                  <a:srgbClr val="FF0000"/>
                </a:solidFill>
              </a:rPr>
              <a:t>）</a:t>
            </a:r>
            <a:endParaRPr sz="3200"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效果：</a:t>
            </a:r>
            <a:r>
              <a:rPr sz="3200" dirty="0" err="1"/>
              <a:t>动态GIF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跳转：</a:t>
            </a:r>
            <a:r>
              <a:rPr sz="3200" dirty="0" err="1"/>
              <a:t>选取颜色为</a:t>
            </a:r>
            <a:r>
              <a:rPr lang="zh-CN" altLang="en-US" sz="3200" dirty="0"/>
              <a:t>杯子</a:t>
            </a:r>
            <a:r>
              <a:rPr sz="3200" dirty="0" err="1"/>
              <a:t>换色后，自动跳转</a:t>
            </a: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endParaRPr sz="3200" dirty="0"/>
          </a:p>
          <a:p>
            <a:pPr algn="l">
              <a:defRPr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sz="3200" b="1" dirty="0" err="1"/>
              <a:t>提示：</a:t>
            </a:r>
            <a:r>
              <a:rPr sz="3200" dirty="0" err="1"/>
              <a:t>点击拖动至</a:t>
            </a:r>
            <a:r>
              <a:rPr lang="zh-CN" altLang="en-US" sz="3200" dirty="0"/>
              <a:t>杯子</a:t>
            </a:r>
            <a:r>
              <a:rPr sz="3200" dirty="0" err="1"/>
              <a:t>换色</a:t>
            </a:r>
            <a:endParaRPr sz="3200" dirty="0"/>
          </a:p>
        </p:txBody>
      </p:sp>
      <p:pic>
        <p:nvPicPr>
          <p:cNvPr id="54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68" y="1945926"/>
            <a:ext cx="5921304" cy="171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7" name="1.首页"/>
          <p:cNvSpPr txBox="1"/>
          <p:nvPr/>
        </p:nvSpPr>
        <p:spPr>
          <a:xfrm>
            <a:off x="18030499" y="2548844"/>
            <a:ext cx="3630802" cy="964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b="1" dirty="0">
                <a:solidFill>
                  <a:schemeClr val="bg1"/>
                </a:solidFill>
              </a:rPr>
              <a:t>Pick</a:t>
            </a:r>
            <a:r>
              <a:rPr lang="zh-CN" altLang="en-US" b="1" dirty="0">
                <a:solidFill>
                  <a:schemeClr val="bg1"/>
                </a:solidFill>
              </a:rPr>
              <a:t>一个你的幸运色，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zh-CN" altLang="en-US" b="1" dirty="0">
                <a:solidFill>
                  <a:schemeClr val="bg1"/>
                </a:solidFill>
              </a:rPr>
              <a:t>为星运杯涂上颜色吧</a:t>
            </a:r>
            <a:r>
              <a:rPr lang="en-US" altLang="zh-CN" b="1" dirty="0">
                <a:solidFill>
                  <a:schemeClr val="bg1"/>
                </a:solidFill>
              </a:rPr>
              <a:t>~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48" name="图片 25" descr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255" y="1945926"/>
            <a:ext cx="933451" cy="1866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0" name="手 (2).png" descr="手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2654" y="7420011"/>
            <a:ext cx="1217741" cy="12177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1" name="矩形 34"/>
          <p:cNvSpPr txBox="1"/>
          <p:nvPr/>
        </p:nvSpPr>
        <p:spPr>
          <a:xfrm>
            <a:off x="16141075" y="8311491"/>
            <a:ext cx="4132293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4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 err="1"/>
              <a:t>点击拖动至</a:t>
            </a:r>
            <a:r>
              <a:rPr lang="zh-CN" altLang="en-US" dirty="0"/>
              <a:t>杯子</a:t>
            </a:r>
            <a:r>
              <a:rPr dirty="0" err="1"/>
              <a:t>换色</a:t>
            </a:r>
            <a:endParaRPr dirty="0"/>
          </a:p>
        </p:txBody>
      </p:sp>
      <p:pic>
        <p:nvPicPr>
          <p:cNvPr id="25" name="成组" descr="成组"/>
          <p:cNvPicPr>
            <a:picLocks noChangeAspect="1"/>
          </p:cNvPicPr>
          <p:nvPr/>
        </p:nvPicPr>
        <p:blipFill>
          <a:blip r:embed="rId5"/>
          <a:srcRect l="16633" r="17683" b="4734"/>
          <a:stretch>
            <a:fillRect/>
          </a:stretch>
        </p:blipFill>
        <p:spPr>
          <a:xfrm>
            <a:off x="18898003" y="8712328"/>
            <a:ext cx="2036649" cy="2953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99990">
            <a:off x="18840748" y="5490074"/>
            <a:ext cx="3194971" cy="31998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" name="图片 21" descr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7186" y="3262006"/>
            <a:ext cx="3203321" cy="32082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" name="图片 23" descr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02331" y="3739241"/>
            <a:ext cx="3217062" cy="28574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1.首页"/>
          <p:cNvSpPr txBox="1"/>
          <p:nvPr/>
        </p:nvSpPr>
        <p:spPr>
          <a:xfrm>
            <a:off x="1832264" y="6400695"/>
            <a:ext cx="8133027" cy="5334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800"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pPr>
            <a:r>
              <a:rPr lang="en-US" altLang="zh-CN" dirty="0"/>
              <a:t>Pick</a:t>
            </a:r>
            <a:r>
              <a:rPr lang="zh-CN" altLang="en-US" dirty="0"/>
              <a:t>一个你的幸运色，为星运杯涂上颜色吧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23" name="矩形 112"/>
          <p:cNvSpPr/>
          <p:nvPr/>
        </p:nvSpPr>
        <p:spPr>
          <a:xfrm>
            <a:off x="8418638" y="7109728"/>
            <a:ext cx="2375157" cy="57332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" name="矩形 111"/>
          <p:cNvSpPr/>
          <p:nvPr/>
        </p:nvSpPr>
        <p:spPr>
          <a:xfrm>
            <a:off x="5159648" y="7133349"/>
            <a:ext cx="2375157" cy="57332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" name="矩形 5"/>
          <p:cNvSpPr/>
          <p:nvPr/>
        </p:nvSpPr>
        <p:spPr>
          <a:xfrm>
            <a:off x="1884164" y="7133349"/>
            <a:ext cx="2375157" cy="573324"/>
          </a:xfrm>
          <a:prstGeom prst="rect">
            <a:avLst/>
          </a:prstGeom>
          <a:solidFill>
            <a:srgbClr val="FEF9D6"/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" name="1.首页"/>
          <p:cNvSpPr txBox="1"/>
          <p:nvPr/>
        </p:nvSpPr>
        <p:spPr>
          <a:xfrm>
            <a:off x="1614468" y="7249736"/>
            <a:ext cx="2873923" cy="520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t>红色</a:t>
            </a:r>
          </a:p>
        </p:txBody>
      </p:sp>
      <p:sp>
        <p:nvSpPr>
          <p:cNvPr id="38" name="1.首页"/>
          <p:cNvSpPr txBox="1"/>
          <p:nvPr/>
        </p:nvSpPr>
        <p:spPr>
          <a:xfrm>
            <a:off x="5936718" y="7205050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dirty="0"/>
              <a:t>绿色</a:t>
            </a:r>
            <a:endParaRPr dirty="0"/>
          </a:p>
        </p:txBody>
      </p:sp>
      <p:sp>
        <p:nvSpPr>
          <p:cNvPr id="39" name="1.首页"/>
          <p:cNvSpPr txBox="1"/>
          <p:nvPr/>
        </p:nvSpPr>
        <p:spPr>
          <a:xfrm>
            <a:off x="9247147" y="7269283"/>
            <a:ext cx="718145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5E5E5E"/>
                </a:solidFill>
                <a:latin typeface="造字工房尚黑（非商用）常规体"/>
                <a:ea typeface="造字工房尚黑（非商用）常规体"/>
                <a:cs typeface="造字工房尚黑（非商用）常规体"/>
                <a:sym typeface="造字工房尚黑（非商用）常规体"/>
              </a:defRPr>
            </a:lvl1pPr>
          </a:lstStyle>
          <a:p>
            <a:r>
              <a:rPr lang="zh-CN" altLang="en-US" dirty="0"/>
              <a:t>橙色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WPS 演示</Application>
  <PresentationFormat>Custom</PresentationFormat>
  <Paragraphs>687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Helvetica Neue Medium</vt:lpstr>
      <vt:lpstr>Helvetica Neue Light</vt:lpstr>
      <vt:lpstr>Helvetica Neue</vt:lpstr>
      <vt:lpstr>造字工房丁丁（非商用）常规体</vt:lpstr>
      <vt:lpstr>造字工房尚黑（非商用）常规体</vt:lpstr>
      <vt:lpstr>Lantinghei SC Demibold</vt:lpstr>
      <vt:lpstr>Lantinghei SC Extralight</vt:lpstr>
      <vt:lpstr>微软雅黑</vt:lpstr>
      <vt:lpstr>黑体</vt:lpstr>
      <vt:lpstr>Segoe Print</vt:lpstr>
      <vt:lpstr>Arial Unicode MS</vt:lpstr>
      <vt:lpstr>造字工房尚黑（非商用）常规体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HCarol3</cp:lastModifiedBy>
  <cp:revision>269</cp:revision>
  <dcterms:created xsi:type="dcterms:W3CDTF">2018-12-10T05:24:56Z</dcterms:created>
  <dcterms:modified xsi:type="dcterms:W3CDTF">2018-12-10T05:24:58Z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2052-10.1.0.7670</vt:lpwstr>
  </property>
</Properties>
</file>