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95"/>
  </p:normalViewPr>
  <p:slideViewPr>
    <p:cSldViewPr snapToGrid="0" showGuides="1">
      <p:cViewPr varScale="1">
        <p:scale>
          <a:sx n="110" d="100"/>
          <a:sy n="110" d="100"/>
        </p:scale>
        <p:origin x="131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2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9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4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2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含Logo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s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3F253A-ECE7-04DF-B1B7-C360480CFE2C}"/>
              </a:ext>
            </a:extLst>
          </p:cNvPr>
          <p:cNvSpPr txBox="1"/>
          <p:nvPr/>
        </p:nvSpPr>
        <p:spPr>
          <a:xfrm>
            <a:off x="4191161" y="92221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五种排序算法的核心思想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B1819A-EAE0-0307-E9D8-A5280413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37205"/>
              </p:ext>
            </p:extLst>
          </p:nvPr>
        </p:nvGraphicFramePr>
        <p:xfrm>
          <a:off x="609600" y="1658839"/>
          <a:ext cx="10972800" cy="48145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{46F890A9-2807-4EBB-B81D-B2AA78EC7F39}</a:tableStyleId>
              </a:tblPr>
              <a:tblGrid>
                <a:gridCol w="1308262">
                  <a:extLst>
                    <a:ext uri="{9D8B030D-6E8A-4147-A177-3AD203B41FA5}">
                      <a16:colId xmlns:a16="http://schemas.microsoft.com/office/drawing/2014/main" val="1896136019"/>
                    </a:ext>
                  </a:extLst>
                </a:gridCol>
                <a:gridCol w="9664538">
                  <a:extLst>
                    <a:ext uri="{9D8B030D-6E8A-4147-A177-3AD203B41FA5}">
                      <a16:colId xmlns:a16="http://schemas.microsoft.com/office/drawing/2014/main" val="1151088523"/>
                    </a:ext>
                  </a:extLst>
                </a:gridCol>
              </a:tblGrid>
              <a:tr h="993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选择排序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如果有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个元素需要排序，那么首先从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个元素中找到最小的那个元素与第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位置上的元素交换（说明一点，如果没有比原本在第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位置上的元素小的就不用交换了，后面的同样是），然后再从剩下的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N-1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个元素中找到最小的元素与第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位置上的元素交换，之后再从剩下的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N-2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个元素中找到最小的元素与第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位置上的元素交换，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.......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直到所有元素都排序好（也就是直到从剩下的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个元素中找到最小的元素与第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N-2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位置上的元素交换）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595351"/>
                  </a:ext>
                </a:extLst>
              </a:tr>
              <a:tr h="6402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归并排序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在归并算法中，主要用到了分治和合并的两种思想。分治：将数组元素细化，分成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多个单个元素序列。合并：一步一步将分治的数组元素合并起来，合并的同时进行顺序排序。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433671"/>
                  </a:ext>
                </a:extLst>
              </a:tr>
              <a:tr h="13330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快速排序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快速排序的主要思想是分治法，也就是把问题分解成若干个小问题求解，然后把小问题的解合成问题的解。快速排序的算法步骤如下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;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①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从数列中取出一个数作为基准数；</a:t>
                      </a:r>
                      <a:b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</a:b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②把所有小于基准数的全部挪到左边，把所有大于基准数的全部挪到右边；</a:t>
                      </a:r>
                      <a:b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</a:b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③对基准数左右两部分分别重复步骤①和②。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839743"/>
                  </a:ext>
                </a:extLst>
              </a:tr>
              <a:tr h="864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希尔排序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希尔排序的是插入排序的提升。它是通过将数据根据每一次的步长不断的将数据进行分组，并且进行处理，使得数值序列整体不会变得太过杂乱。使得在利用插入排序的过程中减少交换的次数，从而使整体得到优化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942572"/>
                  </a:ext>
                </a:extLst>
              </a:tr>
              <a:tr h="6663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基数排序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先将待排序序列按个位数排好，然后按顺序复制回原数组；再按十位排序好，再按顺序复制回原数组；依次类推，按百位、千位，排序的趟数就是最大数的位数，比如千位数就要排四趟，百位数就要排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趟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4995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9C72E7-093F-EA02-BA4E-6ACE16D29CF2}"/>
              </a:ext>
            </a:extLst>
          </p:cNvPr>
          <p:cNvSpPr txBox="1"/>
          <p:nvPr/>
        </p:nvSpPr>
        <p:spPr>
          <a:xfrm>
            <a:off x="4552206" y="847505"/>
            <a:ext cx="308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程序的设计思路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9ECC42-14E2-DA28-E363-0C311CD4727A}"/>
              </a:ext>
            </a:extLst>
          </p:cNvPr>
          <p:cNvSpPr txBox="1"/>
          <p:nvPr/>
        </p:nvSpPr>
        <p:spPr>
          <a:xfrm>
            <a:off x="1767090" y="1583053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、根据五种排序算法的核心思想，用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C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语言定义相关的函数，从而实现排序的</a:t>
            </a:r>
            <a:r>
              <a:rPr kumimoji="1" lang="zh-CN" altLang="en-US" dirty="0"/>
              <a:t>功能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79D40F-F6C1-AFE3-BBD7-90087FBD500B}"/>
              </a:ext>
            </a:extLst>
          </p:cNvPr>
          <p:cNvSpPr txBox="1"/>
          <p:nvPr/>
        </p:nvSpPr>
        <p:spPr>
          <a:xfrm>
            <a:off x="1767090" y="2164713"/>
            <a:ext cx="10456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、使用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rand()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函数实现随机数组的生成。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由于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C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语言生成的随机数为无符号数，即都是正的，要想生成正负随机的，可以通过模除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限定返回，再减去对应范围的中间值即可。</a:t>
            </a:r>
            <a:b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重点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：由于在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C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语言中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rand()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函数的取值范围在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0-32767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，因此随机生成的数组中元素个数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      最多为 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32768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个，本次作业中设计的是 获取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-15000-15000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范围的随机数，通过代码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      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rand()%30001 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使得到的结果限制在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0-30000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范围，再减去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15000, 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结果区间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-15000-15000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4A08F7-F0BB-69B8-FBDC-BB2BA5314C21}"/>
              </a:ext>
            </a:extLst>
          </p:cNvPr>
          <p:cNvSpPr txBox="1"/>
          <p:nvPr/>
        </p:nvSpPr>
        <p:spPr>
          <a:xfrm>
            <a:off x="1767090" y="4131367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、通过函数</a:t>
            </a:r>
            <a:r>
              <a:rPr kumimoji="1" lang="en-AU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Total_time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 = (double)(finish - start) / CLOCKS_PER_SEC; 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获得函数的运行时间，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通过比较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万个、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万个、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万个元素的数组排序所需时间，反应算法的性能。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BF9098-CB7D-4E71-4C36-F86ACDF9B65E}"/>
              </a:ext>
            </a:extLst>
          </p:cNvPr>
          <p:cNvSpPr txBox="1"/>
          <p:nvPr/>
        </p:nvSpPr>
        <p:spPr>
          <a:xfrm>
            <a:off x="1767090" y="4990026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4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、通过函数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if(i%20==19)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kumimoji="1" lang="en-AU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printf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(“\n”);</a:t>
            </a:r>
            <a:r>
              <a:rPr kumimoji="1" lang="zh-CN" altLang="en-AU" dirty="0">
                <a:latin typeface="FangSong" panose="02010609060101010101" pitchFamily="49" charset="-122"/>
                <a:ea typeface="FangSong" panose="02010609060101010101" pitchFamily="49" charset="-122"/>
              </a:rPr>
              <a:t>命令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实现每行输出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个数值。</a:t>
            </a:r>
          </a:p>
        </p:txBody>
      </p:sp>
    </p:spTree>
    <p:extLst>
      <p:ext uri="{BB962C8B-B14F-4D97-AF65-F5344CB8AC3E}">
        <p14:creationId xmlns:p14="http://schemas.microsoft.com/office/powerpoint/2010/main" val="36087873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9C72E7-093F-EA02-BA4E-6ACE16D29CF2}"/>
              </a:ext>
            </a:extLst>
          </p:cNvPr>
          <p:cNvSpPr txBox="1"/>
          <p:nvPr/>
        </p:nvSpPr>
        <p:spPr>
          <a:xfrm>
            <a:off x="4487460" y="847505"/>
            <a:ext cx="367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五种算法的性能比较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330C431D-6F08-B833-1777-53F669093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27518"/>
              </p:ext>
            </p:extLst>
          </p:nvPr>
        </p:nvGraphicFramePr>
        <p:xfrm>
          <a:off x="1823520" y="1863360"/>
          <a:ext cx="8544960" cy="255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160">
                  <a:extLst>
                    <a:ext uri="{9D8B030D-6E8A-4147-A177-3AD203B41FA5}">
                      <a16:colId xmlns:a16="http://schemas.microsoft.com/office/drawing/2014/main" val="3465342437"/>
                    </a:ext>
                  </a:extLst>
                </a:gridCol>
                <a:gridCol w="1424160">
                  <a:extLst>
                    <a:ext uri="{9D8B030D-6E8A-4147-A177-3AD203B41FA5}">
                      <a16:colId xmlns:a16="http://schemas.microsoft.com/office/drawing/2014/main" val="1904688273"/>
                    </a:ext>
                  </a:extLst>
                </a:gridCol>
                <a:gridCol w="1424160">
                  <a:extLst>
                    <a:ext uri="{9D8B030D-6E8A-4147-A177-3AD203B41FA5}">
                      <a16:colId xmlns:a16="http://schemas.microsoft.com/office/drawing/2014/main" val="3398017555"/>
                    </a:ext>
                  </a:extLst>
                </a:gridCol>
                <a:gridCol w="1424160">
                  <a:extLst>
                    <a:ext uri="{9D8B030D-6E8A-4147-A177-3AD203B41FA5}">
                      <a16:colId xmlns:a16="http://schemas.microsoft.com/office/drawing/2014/main" val="967497139"/>
                    </a:ext>
                  </a:extLst>
                </a:gridCol>
                <a:gridCol w="1424160">
                  <a:extLst>
                    <a:ext uri="{9D8B030D-6E8A-4147-A177-3AD203B41FA5}">
                      <a16:colId xmlns:a16="http://schemas.microsoft.com/office/drawing/2014/main" val="3060265446"/>
                    </a:ext>
                  </a:extLst>
                </a:gridCol>
                <a:gridCol w="1424160">
                  <a:extLst>
                    <a:ext uri="{9D8B030D-6E8A-4147-A177-3AD203B41FA5}">
                      <a16:colId xmlns:a16="http://schemas.microsoft.com/office/drawing/2014/main" val="4101147021"/>
                    </a:ext>
                  </a:extLst>
                </a:gridCol>
              </a:tblGrid>
              <a:tr h="63855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选择排序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归并排序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快速排序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希尔排序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基数排序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120279"/>
                  </a:ext>
                </a:extLst>
              </a:tr>
              <a:tr h="63855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万个元素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0.108984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0.002274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0.001824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0.001777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0.001658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081217"/>
                  </a:ext>
                </a:extLst>
              </a:tr>
              <a:tr h="63855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万个元素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0.449139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0.003901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0.003113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0.003298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0.002173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549911"/>
                  </a:ext>
                </a:extLst>
              </a:tr>
              <a:tr h="63855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万个元素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0.995004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0.005773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0.004985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0.005736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0.003758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2900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D1CDB53-831A-FB39-F14C-77DD21793F87}"/>
              </a:ext>
            </a:extLst>
          </p:cNvPr>
          <p:cNvSpPr txBox="1"/>
          <p:nvPr/>
        </p:nvSpPr>
        <p:spPr>
          <a:xfrm>
            <a:off x="1472540" y="4785756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总结：从实验数据中可以看出，基数排序的时间复杂度最小；归并排序、快速排序、希尔排序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   的时间复杂度相似；选择排序的时间复杂度最大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0144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9C72E7-093F-EA02-BA4E-6ACE16D29CF2}"/>
              </a:ext>
            </a:extLst>
          </p:cNvPr>
          <p:cNvSpPr txBox="1"/>
          <p:nvPr/>
        </p:nvSpPr>
        <p:spPr>
          <a:xfrm>
            <a:off x="4521813" y="1120638"/>
            <a:ext cx="459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程序运行结果部分截图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06647-274B-329A-C863-5E0C195B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1643858"/>
            <a:ext cx="7046241" cy="28266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3E59E3-5451-9C4B-5CB6-E7FE4BFF7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767" y="4371589"/>
            <a:ext cx="7772400" cy="23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9C72E7-093F-EA02-BA4E-6ACE16D29CF2}"/>
              </a:ext>
            </a:extLst>
          </p:cNvPr>
          <p:cNvSpPr txBox="1"/>
          <p:nvPr/>
        </p:nvSpPr>
        <p:spPr>
          <a:xfrm>
            <a:off x="4451834" y="971968"/>
            <a:ext cx="392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作业过程中遇到的问题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14F88F-102C-A78D-26BD-D78E2B3BA57B}"/>
              </a:ext>
            </a:extLst>
          </p:cNvPr>
          <p:cNvSpPr txBox="1"/>
          <p:nvPr/>
        </p:nvSpPr>
        <p:spPr>
          <a:xfrm>
            <a:off x="1971304" y="1805049"/>
            <a:ext cx="869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、大数随机数组的生成问题。此次仅仅解决了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-15000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到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15000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区间的数据排序问题。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对于再大的数据没有提出更好的解决方法。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DACD8F-1061-EECB-8803-B45DA0BC74E7}"/>
              </a:ext>
            </a:extLst>
          </p:cNvPr>
          <p:cNvSpPr txBox="1"/>
          <p:nvPr/>
        </p:nvSpPr>
        <p:spPr>
          <a:xfrm>
            <a:off x="1973717" y="3133589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、在基数排序时，出现了只能排正数，一旦出现负数，程序就崩了的问题。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为了解决这个问题，将所有的数加上了数组里面最小数的绝对值，排完序再将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这个数给它减掉即可。</a:t>
            </a:r>
          </a:p>
        </p:txBody>
      </p:sp>
    </p:spTree>
    <p:extLst>
      <p:ext uri="{BB962C8B-B14F-4D97-AF65-F5344CB8AC3E}">
        <p14:creationId xmlns:p14="http://schemas.microsoft.com/office/powerpoint/2010/main" val="35154646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864</Words>
  <Application>Microsoft Macintosh PowerPoint</Application>
  <PresentationFormat>宽屏</PresentationFormat>
  <Paragraphs>59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FangSong</vt:lpstr>
      <vt:lpstr>KaiTi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wanglinbo</dc:creator>
  <cp:lastModifiedBy>Microsoft Office User</cp:lastModifiedBy>
  <cp:revision>15</cp:revision>
  <dcterms:created xsi:type="dcterms:W3CDTF">2022-11-14T10:43:23Z</dcterms:created>
  <dcterms:modified xsi:type="dcterms:W3CDTF">2022-11-14T14:09:44Z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C4D7049F2E4344F9BC7D526351B37D1D</vt:lpwstr>
  </property>
</Properties>
</file>