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78" r:id="rId2"/>
    <p:sldId id="536" r:id="rId3"/>
    <p:sldId id="539" r:id="rId4"/>
    <p:sldId id="538" r:id="rId5"/>
    <p:sldId id="542" r:id="rId6"/>
    <p:sldId id="541" r:id="rId7"/>
    <p:sldId id="544" r:id="rId8"/>
    <p:sldId id="543" r:id="rId9"/>
    <p:sldId id="537" r:id="rId10"/>
    <p:sldId id="546" r:id="rId11"/>
    <p:sldId id="540" r:id="rId12"/>
    <p:sldId id="545" r:id="rId1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9pPr>
  </p:defaultTextStyle>
  <p:extLst>
    <p:ext uri="{521415D9-36F7-43E2-AB2F-B90AF26B5E84}">
      <p14:sectionLst xmlns:p14="http://schemas.microsoft.com/office/powerpoint/2010/main">
        <p14:section name="Default Section" id="{B5A0B765-00DD-A241-AA2E-130C5468B00A}">
          <p14:sldIdLst>
            <p14:sldId id="378"/>
            <p14:sldId id="536"/>
            <p14:sldId id="539"/>
            <p14:sldId id="538"/>
            <p14:sldId id="542"/>
            <p14:sldId id="541"/>
            <p14:sldId id="544"/>
            <p14:sldId id="543"/>
            <p14:sldId id="537"/>
            <p14:sldId id="546"/>
            <p14:sldId id="540"/>
            <p14:sldId id="54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4697D"/>
    <a:srgbClr val="69BE28"/>
    <a:srgbClr val="E17000"/>
    <a:srgbClr val="1E1E1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961" autoAdjust="0"/>
  </p:normalViewPr>
  <p:slideViewPr>
    <p:cSldViewPr snapToGrid="0" snapToObjects="1" showGuides="1">
      <p:cViewPr varScale="1">
        <p:scale>
          <a:sx n="118" d="100"/>
          <a:sy n="118" d="100"/>
        </p:scale>
        <p:origin x="-12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D81165-85A7-0E44-B016-EA4C0EAD8F21}" type="datetime1">
              <a:rPr lang="en-US"/>
              <a:pPr>
                <a:defRPr/>
              </a:pPr>
              <a:t>12/18/12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81ACFB0-C086-1C46-9148-0A44A70DB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8281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E9A6F32-65BE-CC43-819C-4DE6A222013B}" type="datetime1">
              <a:rPr lang="en-US"/>
              <a:pPr>
                <a:defRPr/>
              </a:pPr>
              <a:t>12/18/12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1374085-3E80-6E4B-8D15-AE111E3F12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8074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-128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-128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-128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-128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8B322-3B7B-7943-8AF3-4B226326AC7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8B322-3B7B-7943-8AF3-4B226326AC7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8B322-3B7B-7943-8AF3-4B226326AC7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8B322-3B7B-7943-8AF3-4B226326AC7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8B322-3B7B-7943-8AF3-4B226326AC7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8B322-3B7B-7943-8AF3-4B226326AC7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8B322-3B7B-7943-8AF3-4B226326AC7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8B322-3B7B-7943-8AF3-4B226326AC7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8B322-3B7B-7943-8AF3-4B226326AC7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8B322-3B7B-7943-8AF3-4B226326AC7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630238" y="987425"/>
            <a:ext cx="18415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427038" y="6545263"/>
            <a:ext cx="3305175" cy="276225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2012</a:t>
            </a:r>
            <a:endParaRPr lang="en-US" dirty="0">
              <a:solidFill>
                <a:srgbClr val="C3C3C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916" y="1563944"/>
            <a:ext cx="8431088" cy="98665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454025">
              <a:tabLst/>
              <a:defRPr sz="480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916" y="2550597"/>
            <a:ext cx="7633448" cy="640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427038" y="3379799"/>
            <a:ext cx="4473575" cy="1077901"/>
          </a:xfrm>
          <a:prstGeom prst="rect">
            <a:avLst/>
          </a:prstGeom>
        </p:spPr>
        <p:txBody>
          <a:bodyPr vert="horz"/>
          <a:lstStyle>
            <a:lvl1pPr>
              <a:buFont typeface="Arial"/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4563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10C0D0BB-98A3-7C42-83C1-132C7944CB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Tittle_Page.jpg"/>
          <p:cNvPicPr>
            <a:picLocks noChangeAspect="1"/>
          </p:cNvPicPr>
          <p:nvPr userDrawn="1"/>
        </p:nvPicPr>
        <p:blipFill>
          <a:blip r:embed="rId2"/>
          <a:srcRect t="39999" b="8000"/>
          <a:stretch>
            <a:fillRect/>
          </a:stretch>
        </p:blipFill>
        <p:spPr bwMode="auto">
          <a:xfrm>
            <a:off x="3965575" y="4424363"/>
            <a:ext cx="517525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8963025" y="996950"/>
            <a:ext cx="914400" cy="914400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lang="en-US" dirty="0">
              <a:solidFill>
                <a:srgbClr val="C3C3C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301750" y="6602413"/>
            <a:ext cx="3306763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2012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37411" y="2006010"/>
            <a:ext cx="8259884" cy="98665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454025">
              <a:tabLst/>
              <a:defRPr sz="480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7411" y="2992663"/>
            <a:ext cx="8259884" cy="640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C92467FF-63EE-094F-90CE-4C22793BA0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6663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Page </a:t>
            </a:r>
            <a:fld id="{3C1B2A0A-8F71-0647-B921-0CE0F4746A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82296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20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1800"/>
            </a:lvl2pPr>
            <a:lvl3pPr marL="1081088" indent="-166688">
              <a:buFont typeface="Lucida Grande"/>
              <a:buChar char="–"/>
              <a:defRPr sz="1600"/>
            </a:lvl3pPr>
            <a:lvl4pPr marL="1543050" indent="-171450">
              <a:defRPr sz="1600"/>
            </a:lvl4pPr>
            <a:lvl5pPr marL="2005013" indent="-176213">
              <a:buFont typeface="Lucida Grande"/>
              <a:buChar char="-"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2012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9603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6663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Page </a:t>
            </a:r>
            <a:fld id="{3C1B2A0A-8F71-0647-B921-0CE0F4746A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82296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20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1800"/>
            </a:lvl2pPr>
            <a:lvl3pPr marL="1081088" indent="-166688">
              <a:buFont typeface="Lucida Grande"/>
              <a:buChar char="–"/>
              <a:defRPr sz="1600"/>
            </a:lvl3pPr>
            <a:lvl4pPr marL="1543050" indent="-171450">
              <a:defRPr sz="1600"/>
            </a:lvl4pPr>
            <a:lvl5pPr marL="2005013" indent="-176213">
              <a:buFont typeface="Lucida Grande"/>
              <a:buChar char="-"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2012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6663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Page </a:t>
            </a:r>
            <a:fld id="{3C1B2A0A-8F71-0647-B921-0CE0F4746A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2012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7273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152718"/>
            <a:ext cx="8041619" cy="106758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6663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Page </a:t>
            </a:r>
            <a:fld id="{3C1B2A0A-8F71-0647-B921-0CE0F4746A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2012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6139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6663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Page </a:t>
            </a:r>
            <a:fld id="{3C1B2A0A-8F71-0647-B921-0CE0F4746A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2012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371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23851" y="646663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Page </a:t>
            </a:r>
            <a:fld id="{3C1B2A0A-8F71-0647-B921-0CE0F4746A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1301939" y="6619241"/>
            <a:ext cx="2717748" cy="262407"/>
          </a:xfrm>
          <a:prstGeom prst="rect">
            <a:avLst/>
          </a:prstGeom>
        </p:spPr>
        <p:txBody>
          <a:bodyPr vert="horz"/>
          <a:lstStyle>
            <a:lvl1pPr>
              <a:buNone/>
              <a:defRPr sz="650" baseline="0">
                <a:latin typeface="Arial"/>
                <a:cs typeface="Arial"/>
              </a:defRPr>
            </a:lvl1pPr>
            <a:lvl2pPr>
              <a:defRPr sz="600">
                <a:latin typeface="Arial"/>
                <a:cs typeface="Arial"/>
              </a:defRPr>
            </a:lvl2pPr>
            <a:lvl3pPr>
              <a:defRPr sz="600">
                <a:latin typeface="Arial"/>
                <a:cs typeface="Arial"/>
              </a:defRPr>
            </a:lvl3pPr>
            <a:lvl4pPr>
              <a:defRPr sz="600">
                <a:latin typeface="Arial"/>
                <a:cs typeface="Arial"/>
              </a:defRPr>
            </a:lvl4pPr>
            <a:lvl5pPr>
              <a:defRPr sz="6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© </a:t>
            </a:r>
            <a:r>
              <a:rPr lang="en-US" dirty="0" err="1" smtClean="0"/>
              <a:t>Hortonworks</a:t>
            </a:r>
            <a:r>
              <a:rPr lang="en-US" dirty="0" smtClean="0"/>
              <a:t> Inc. 2011. Confidential and Proprietary.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1939" y="6453547"/>
            <a:ext cx="2895600" cy="2653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&lt; Place tittle Here by using Header and Footer Options &gt;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82296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1600"/>
            </a:lvl2pPr>
            <a:lvl3pPr marL="1081088" indent="-166688">
              <a:buFont typeface="Lucida Grande"/>
              <a:buChar char="–"/>
              <a:defRPr sz="1400"/>
            </a:lvl3pPr>
            <a:lvl4pPr marL="1543050" indent="-171450">
              <a:defRPr sz="1400"/>
            </a:lvl4pPr>
            <a:lvl5pPr marL="2005013" indent="-176213">
              <a:buFont typeface="Lucida Grande"/>
              <a:buChar char="-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 descr="hadoop-logo-85x8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764" y="6446908"/>
            <a:ext cx="462245" cy="46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347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23851" y="646663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Page </a:t>
            </a:r>
            <a:fld id="{3C1B2A0A-8F71-0647-B921-0CE0F4746A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1301939" y="6619241"/>
            <a:ext cx="2717748" cy="262407"/>
          </a:xfrm>
          <a:prstGeom prst="rect">
            <a:avLst/>
          </a:prstGeom>
        </p:spPr>
        <p:txBody>
          <a:bodyPr vert="horz"/>
          <a:lstStyle>
            <a:lvl1pPr>
              <a:buNone/>
              <a:defRPr sz="650" baseline="0">
                <a:latin typeface="Arial"/>
                <a:cs typeface="Arial"/>
              </a:defRPr>
            </a:lvl1pPr>
            <a:lvl2pPr>
              <a:defRPr sz="600">
                <a:latin typeface="Arial"/>
                <a:cs typeface="Arial"/>
              </a:defRPr>
            </a:lvl2pPr>
            <a:lvl3pPr>
              <a:defRPr sz="600">
                <a:latin typeface="Arial"/>
                <a:cs typeface="Arial"/>
              </a:defRPr>
            </a:lvl3pPr>
            <a:lvl4pPr>
              <a:defRPr sz="600">
                <a:latin typeface="Arial"/>
                <a:cs typeface="Arial"/>
              </a:defRPr>
            </a:lvl4pPr>
            <a:lvl5pPr>
              <a:defRPr sz="6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© </a:t>
            </a:r>
            <a:r>
              <a:rPr lang="en-US" dirty="0" err="1" smtClean="0"/>
              <a:t>Hortonworks</a:t>
            </a:r>
            <a:r>
              <a:rPr lang="en-US" dirty="0" smtClean="0"/>
              <a:t> Inc. 2011. Confidential and Proprietary.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1939" y="6453547"/>
            <a:ext cx="2895600" cy="2653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&lt; Place tittle Here by using Header and Footer Options &gt;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82296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1600"/>
            </a:lvl2pPr>
            <a:lvl3pPr marL="1081088" indent="-166688">
              <a:buFont typeface="Lucida Grande"/>
              <a:buChar char="–"/>
              <a:defRPr sz="1400"/>
            </a:lvl3pPr>
            <a:lvl4pPr marL="1543050" indent="-171450">
              <a:defRPr sz="1400"/>
            </a:lvl4pPr>
            <a:lvl5pPr marL="2005013" indent="-176213">
              <a:buFont typeface="Lucida Grande"/>
              <a:buChar char="-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 descr="hadoop-logo-85x8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764" y="6446908"/>
            <a:ext cx="462245" cy="46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347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23851" y="646663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Page </a:t>
            </a:r>
            <a:fld id="{3C1B2A0A-8F71-0647-B921-0CE0F4746A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1301939" y="6619241"/>
            <a:ext cx="2717748" cy="262407"/>
          </a:xfrm>
          <a:prstGeom prst="rect">
            <a:avLst/>
          </a:prstGeom>
        </p:spPr>
        <p:txBody>
          <a:bodyPr vert="horz"/>
          <a:lstStyle>
            <a:lvl1pPr>
              <a:buNone/>
              <a:defRPr sz="650" baseline="0">
                <a:latin typeface="Arial"/>
                <a:cs typeface="Arial"/>
              </a:defRPr>
            </a:lvl1pPr>
            <a:lvl2pPr>
              <a:defRPr sz="600">
                <a:latin typeface="Arial"/>
                <a:cs typeface="Arial"/>
              </a:defRPr>
            </a:lvl2pPr>
            <a:lvl3pPr>
              <a:defRPr sz="600">
                <a:latin typeface="Arial"/>
                <a:cs typeface="Arial"/>
              </a:defRPr>
            </a:lvl3pPr>
            <a:lvl4pPr>
              <a:defRPr sz="600">
                <a:latin typeface="Arial"/>
                <a:cs typeface="Arial"/>
              </a:defRPr>
            </a:lvl4pPr>
            <a:lvl5pPr>
              <a:defRPr sz="6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© </a:t>
            </a:r>
            <a:r>
              <a:rPr lang="en-US" dirty="0" err="1" smtClean="0"/>
              <a:t>Hortonworks</a:t>
            </a:r>
            <a:r>
              <a:rPr lang="en-US" dirty="0" smtClean="0"/>
              <a:t> Inc. 2011. Confidential and Proprietary.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1939" y="6453547"/>
            <a:ext cx="2895600" cy="2653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&lt; Place tittle Here by using Header and Footer Options &gt;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82296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1600"/>
            </a:lvl2pPr>
            <a:lvl3pPr marL="1081088" indent="-166688">
              <a:buFont typeface="Lucida Grande"/>
              <a:buChar char="–"/>
              <a:defRPr sz="1400"/>
            </a:lvl3pPr>
            <a:lvl4pPr marL="1543050" indent="-171450">
              <a:defRPr sz="1400"/>
            </a:lvl4pPr>
            <a:lvl5pPr marL="2005013" indent="-176213">
              <a:buFont typeface="Lucida Grande"/>
              <a:buChar char="-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 descr="hadoop-logo-85x8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764" y="6446908"/>
            <a:ext cx="462245" cy="46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347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23851" y="646663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Page </a:t>
            </a:r>
            <a:fld id="{3C1B2A0A-8F71-0647-B921-0CE0F4746A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1301939" y="6619241"/>
            <a:ext cx="2717748" cy="262407"/>
          </a:xfrm>
          <a:prstGeom prst="rect">
            <a:avLst/>
          </a:prstGeom>
        </p:spPr>
        <p:txBody>
          <a:bodyPr vert="horz"/>
          <a:lstStyle>
            <a:lvl1pPr>
              <a:buNone/>
              <a:defRPr sz="650" baseline="0">
                <a:latin typeface="Arial"/>
                <a:cs typeface="Arial"/>
              </a:defRPr>
            </a:lvl1pPr>
            <a:lvl2pPr>
              <a:defRPr sz="600">
                <a:latin typeface="Arial"/>
                <a:cs typeface="Arial"/>
              </a:defRPr>
            </a:lvl2pPr>
            <a:lvl3pPr>
              <a:defRPr sz="600">
                <a:latin typeface="Arial"/>
                <a:cs typeface="Arial"/>
              </a:defRPr>
            </a:lvl3pPr>
            <a:lvl4pPr>
              <a:defRPr sz="600">
                <a:latin typeface="Arial"/>
                <a:cs typeface="Arial"/>
              </a:defRPr>
            </a:lvl4pPr>
            <a:lvl5pPr>
              <a:defRPr sz="6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© </a:t>
            </a:r>
            <a:r>
              <a:rPr lang="en-US" dirty="0" err="1" smtClean="0"/>
              <a:t>Hortonworks</a:t>
            </a:r>
            <a:r>
              <a:rPr lang="en-US" dirty="0" smtClean="0"/>
              <a:t> Inc. 2011. Confidential and Proprietary.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1939" y="6453547"/>
            <a:ext cx="2895600" cy="2653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&lt; Place tittle Here by using Header and Footer Options &gt;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82296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1600"/>
            </a:lvl2pPr>
            <a:lvl3pPr marL="1081088" indent="-166688">
              <a:buFont typeface="Lucida Grande"/>
              <a:buChar char="–"/>
              <a:defRPr sz="1400"/>
            </a:lvl3pPr>
            <a:lvl4pPr marL="1543050" indent="-171450">
              <a:defRPr sz="1400"/>
            </a:lvl4pPr>
            <a:lvl5pPr marL="2005013" indent="-176213">
              <a:buFont typeface="Lucida Grande"/>
              <a:buChar char="-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 descr="hadoop-logo-85x8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764" y="6446908"/>
            <a:ext cx="462245" cy="46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34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2012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82296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24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2000"/>
            </a:lvl2pPr>
            <a:lvl3pPr marL="1081088" indent="-166688">
              <a:spcAft>
                <a:spcPts val="0"/>
              </a:spcAft>
              <a:buFont typeface="Lucida Grande"/>
              <a:buChar char="–"/>
              <a:defRPr sz="1800"/>
            </a:lvl3pPr>
            <a:lvl4pPr marL="1543050" indent="-171450">
              <a:spcAft>
                <a:spcPts val="0"/>
              </a:spcAft>
              <a:defRPr sz="1600"/>
            </a:lvl4pPr>
            <a:lvl5pPr marL="2005013" indent="-176213">
              <a:spcAft>
                <a:spcPts val="0"/>
              </a:spcAft>
              <a:buFont typeface="Lucida Grande"/>
              <a:buChar char="-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BE3614C6-9B97-DA43-9EC2-F206459474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23851" y="646663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Page </a:t>
            </a:r>
            <a:fld id="{3C1B2A0A-8F71-0647-B921-0CE0F4746A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1301939" y="6619241"/>
            <a:ext cx="2717748" cy="262407"/>
          </a:xfrm>
          <a:prstGeom prst="rect">
            <a:avLst/>
          </a:prstGeom>
        </p:spPr>
        <p:txBody>
          <a:bodyPr vert="horz"/>
          <a:lstStyle>
            <a:lvl1pPr>
              <a:buNone/>
              <a:defRPr sz="650" baseline="0">
                <a:latin typeface="Arial"/>
                <a:cs typeface="Arial"/>
              </a:defRPr>
            </a:lvl1pPr>
            <a:lvl2pPr>
              <a:defRPr sz="600">
                <a:latin typeface="Arial"/>
                <a:cs typeface="Arial"/>
              </a:defRPr>
            </a:lvl2pPr>
            <a:lvl3pPr>
              <a:defRPr sz="600">
                <a:latin typeface="Arial"/>
                <a:cs typeface="Arial"/>
              </a:defRPr>
            </a:lvl3pPr>
            <a:lvl4pPr>
              <a:defRPr sz="600">
                <a:latin typeface="Arial"/>
                <a:cs typeface="Arial"/>
              </a:defRPr>
            </a:lvl4pPr>
            <a:lvl5pPr>
              <a:defRPr sz="6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© </a:t>
            </a:r>
            <a:r>
              <a:rPr lang="en-US" dirty="0" err="1" smtClean="0"/>
              <a:t>Hortonworks</a:t>
            </a:r>
            <a:r>
              <a:rPr lang="en-US" dirty="0" smtClean="0"/>
              <a:t> Inc. 2011. Confidential and Proprietary.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1939" y="6453547"/>
            <a:ext cx="2895600" cy="2653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&lt; Place tittle Here by using Header and Footer Options &gt;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82296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1600"/>
            </a:lvl2pPr>
            <a:lvl3pPr marL="1081088" indent="-166688">
              <a:buFont typeface="Lucida Grande"/>
              <a:buChar char="–"/>
              <a:defRPr sz="1400"/>
            </a:lvl3pPr>
            <a:lvl4pPr marL="1543050" indent="-171450">
              <a:defRPr sz="1400"/>
            </a:lvl4pPr>
            <a:lvl5pPr marL="2005013" indent="-176213">
              <a:buFont typeface="Lucida Grande"/>
              <a:buChar char="-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 descr="hadoop-logo-85x8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764" y="6446908"/>
            <a:ext cx="462245" cy="46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9168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84138"/>
            <a:ext cx="7086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61325" cy="472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57150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6FE21-F638-6545-B1CE-A17A1DB52A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86524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 Link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2012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8229600" cy="4954588"/>
          </a:xfrm>
          <a:prstGeom prst="rect">
            <a:avLst/>
          </a:prstGeom>
        </p:spPr>
        <p:txBody>
          <a:bodyPr vert="horz" numCol="2" spcCol="118872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spcAft>
                <a:spcPts val="0"/>
              </a:spcAft>
              <a:buFont typeface="Lucida Grande"/>
              <a:buChar char="–"/>
              <a:defRPr sz="1600"/>
            </a:lvl2pPr>
            <a:lvl3pPr marL="1081088" indent="-166688">
              <a:spcAft>
                <a:spcPts val="0"/>
              </a:spcAft>
              <a:buFont typeface="Lucida Grande"/>
              <a:buChar char="–"/>
              <a:defRPr sz="1400"/>
            </a:lvl3pPr>
            <a:lvl4pPr marL="1543050" indent="-171450">
              <a:spcAft>
                <a:spcPts val="0"/>
              </a:spcAft>
              <a:defRPr sz="1400"/>
            </a:lvl4pPr>
            <a:lvl5pPr marL="2005013" indent="-176213">
              <a:spcAft>
                <a:spcPts val="0"/>
              </a:spcAft>
              <a:buFont typeface="Lucida Grande"/>
              <a:buChar char="-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BE3614C6-9B97-DA43-9EC2-F206459474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2012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BE3614C6-9B97-DA43-9EC2-F206459474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39116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spcAft>
                <a:spcPts val="0"/>
              </a:spcAft>
              <a:buFont typeface="Lucida Grande"/>
              <a:buChar char="–"/>
              <a:defRPr sz="1600"/>
            </a:lvl2pPr>
            <a:lvl3pPr marL="1081088" indent="-166688">
              <a:spcAft>
                <a:spcPts val="0"/>
              </a:spcAft>
              <a:buFont typeface="Lucida Grande"/>
              <a:buChar char="–"/>
              <a:defRPr sz="1400"/>
            </a:lvl3pPr>
            <a:lvl4pPr marL="1543050" indent="-171450">
              <a:spcAft>
                <a:spcPts val="0"/>
              </a:spcAft>
              <a:defRPr sz="1400"/>
            </a:lvl4pPr>
            <a:lvl5pPr marL="2005013" indent="-176213">
              <a:spcAft>
                <a:spcPts val="0"/>
              </a:spcAft>
              <a:buFont typeface="Lucida Grande"/>
              <a:buChar char="-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597400" y="1162050"/>
            <a:ext cx="39116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spcAft>
                <a:spcPts val="0"/>
              </a:spcAft>
              <a:buFont typeface="Lucida Grande"/>
              <a:buChar char="–"/>
              <a:defRPr sz="1600"/>
            </a:lvl2pPr>
            <a:lvl3pPr marL="1081088" indent="-166688">
              <a:spcAft>
                <a:spcPts val="0"/>
              </a:spcAft>
              <a:buFont typeface="Lucida Grande"/>
              <a:buChar char="–"/>
              <a:defRPr sz="1400"/>
            </a:lvl3pPr>
            <a:lvl4pPr marL="1543050" indent="-171450">
              <a:spcAft>
                <a:spcPts val="0"/>
              </a:spcAft>
              <a:defRPr sz="1400"/>
            </a:lvl4pPr>
            <a:lvl5pPr marL="2005013" indent="-176213">
              <a:spcAft>
                <a:spcPts val="0"/>
              </a:spcAft>
              <a:buFont typeface="Lucida Grande"/>
              <a:buChar char="-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295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2012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BE3614C6-9B97-DA43-9EC2-F206459474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457200" y="1144588"/>
            <a:ext cx="8229600" cy="521970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smtClean="0"/>
              <a:t>Picture/Diagram/Chart goes here.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2012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BE3614C6-9B97-DA43-9EC2-F206459474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493325"/>
            <a:ext cx="8229600" cy="56264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2400" b="1" i="0">
                <a:latin typeface="Arial"/>
                <a:cs typeface="Arial"/>
              </a:defRPr>
            </a:lvl1pPr>
            <a:lvl2pPr marL="566738" indent="-168275">
              <a:spcAft>
                <a:spcPts val="0"/>
              </a:spcAft>
              <a:buFont typeface="Lucida Grande"/>
              <a:buChar char="–"/>
              <a:defRPr sz="2000"/>
            </a:lvl2pPr>
            <a:lvl3pPr marL="1081088" indent="-166688">
              <a:spcAft>
                <a:spcPts val="0"/>
              </a:spcAft>
              <a:buFont typeface="Lucida Grande"/>
              <a:buChar char="–"/>
              <a:defRPr sz="1800"/>
            </a:lvl3pPr>
            <a:lvl4pPr marL="1543050" indent="-171450">
              <a:spcAft>
                <a:spcPts val="0"/>
              </a:spcAft>
              <a:defRPr sz="1600"/>
            </a:lvl4pPr>
            <a:lvl5pPr marL="2005013" indent="-176213">
              <a:spcAft>
                <a:spcPts val="0"/>
              </a:spcAft>
              <a:buFont typeface="Lucida Grande"/>
              <a:buChar char="-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2012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BE3614C6-9B97-DA43-9EC2-F206459474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68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2012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BE3614C6-9B97-DA43-9EC2-F206459474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41148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spcAft>
                <a:spcPts val="0"/>
              </a:spcAft>
              <a:buFont typeface="Lucida Grande"/>
              <a:buChar char="–"/>
              <a:defRPr sz="1600"/>
            </a:lvl2pPr>
            <a:lvl3pPr marL="1081088" indent="-166688">
              <a:spcAft>
                <a:spcPts val="0"/>
              </a:spcAft>
              <a:buFont typeface="Lucida Grande"/>
              <a:buChar char="–"/>
              <a:defRPr sz="1400"/>
            </a:lvl3pPr>
            <a:lvl4pPr marL="1543050" indent="-171450">
              <a:spcAft>
                <a:spcPts val="0"/>
              </a:spcAft>
              <a:defRPr sz="1400"/>
            </a:lvl4pPr>
            <a:lvl5pPr marL="2005013" indent="-176213">
              <a:spcAft>
                <a:spcPts val="0"/>
              </a:spcAft>
              <a:buFont typeface="Lucida Grande"/>
              <a:buChar char="-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4686300" y="1165225"/>
            <a:ext cx="4000500" cy="4954588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000"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smtClean="0"/>
              <a:t>Picture/Diagram/Chart goes here.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Tittle_Page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27038" y="6602413"/>
            <a:ext cx="3305175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2012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26916" y="2015289"/>
            <a:ext cx="8259884" cy="98665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454025">
              <a:tabLst/>
              <a:defRPr sz="4800" baseline="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26916" y="3001942"/>
            <a:ext cx="8259884" cy="640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55195364-CB26-204E-9D19-22CA26A13F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1" r:id="rId3"/>
    <p:sldLayoutId id="2147483666" r:id="rId4"/>
    <p:sldLayoutId id="2147483662" r:id="rId5"/>
    <p:sldLayoutId id="2147483663" r:id="rId6"/>
    <p:sldLayoutId id="2147483665" r:id="rId7"/>
    <p:sldLayoutId id="2147483664" r:id="rId8"/>
    <p:sldLayoutId id="2147483659" r:id="rId9"/>
    <p:sldLayoutId id="2147483660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ヒラギノ角ゴ Pro W3" charset="-128"/>
          <a:cs typeface="ヒラギノ角ゴ Pro W3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038" y="1070617"/>
            <a:ext cx="8431088" cy="986653"/>
          </a:xfrm>
        </p:spPr>
        <p:txBody>
          <a:bodyPr/>
          <a:lstStyle/>
          <a:p>
            <a:r>
              <a:rPr lang="en-US" dirty="0" smtClean="0"/>
              <a:t>ORC Files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December 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Page </a:t>
            </a:r>
            <a:fld id="{10C0D0BB-98A3-7C42-83C1-132C7944CB3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916" y="2550596"/>
            <a:ext cx="7633448" cy="1035285"/>
          </a:xfrm>
        </p:spPr>
        <p:txBody>
          <a:bodyPr>
            <a:normAutofit/>
          </a:bodyPr>
          <a:lstStyle/>
          <a:p>
            <a:r>
              <a:rPr lang="en-US" dirty="0" smtClean="0"/>
              <a:t>Owen O’Malley</a:t>
            </a:r>
          </a:p>
          <a:p>
            <a:r>
              <a:rPr lang="en-US" dirty="0" err="1" smtClean="0"/>
              <a:t>owen@hortonworks.com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352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File Sizes</a:t>
            </a:r>
            <a:endParaRPr lang="en-US" dirty="0"/>
          </a:p>
        </p:txBody>
      </p:sp>
      <p:sp>
        <p:nvSpPr>
          <p:cNvPr id="1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2353" y="1286719"/>
            <a:ext cx="8014447" cy="506141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Data set from TPC-DS</a:t>
            </a:r>
            <a:endParaRPr lang="en-US" sz="2800" dirty="0" smtClean="0">
              <a:ln w="50800"/>
              <a:solidFill>
                <a:schemeClr val="bg1">
                  <a:shade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86706" y="527423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C3C3C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OrcSiz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843" y="2044699"/>
            <a:ext cx="6888263" cy="414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85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Final notes</a:t>
            </a:r>
            <a:endParaRPr lang="en-US" dirty="0"/>
          </a:p>
        </p:txBody>
      </p:sp>
      <p:sp>
        <p:nvSpPr>
          <p:cNvPr id="1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2353" y="1286719"/>
            <a:ext cx="8014447" cy="506141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Metadata is stored using Protocol Buffers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Allows addition and removal of fields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Reader must support seeking to a given row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Concurrent reads of the same file are possible using separate </a:t>
            </a:r>
            <a:r>
              <a:rPr lang="en-US" sz="2800" dirty="0" err="1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RecordReaders</a:t>
            </a:r>
            <a:endParaRPr lang="en-US" sz="2800" dirty="0" smtClean="0">
              <a:ln w="50800"/>
              <a:solidFill>
                <a:schemeClr val="bg1">
                  <a:shade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ORC doesn’t include checksums, since that is done in HDFS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Writer may at some point reorder rows to improve compression.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86706" y="527423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C3C3C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4349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1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186706" y="527423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C3C3C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711621"/>
              </p:ext>
            </p:extLst>
          </p:nvPr>
        </p:nvGraphicFramePr>
        <p:xfrm>
          <a:off x="833883" y="1334899"/>
          <a:ext cx="7065713" cy="4820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14124"/>
                <a:gridCol w="1237675"/>
                <a:gridCol w="1108527"/>
                <a:gridCol w="1205387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RC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Trevni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ORC File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Hive</a:t>
                      </a:r>
                      <a:r>
                        <a:rPr lang="en-US" baseline="0" dirty="0" smtClean="0"/>
                        <a:t> Type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Separate complex</a:t>
                      </a:r>
                      <a:r>
                        <a:rPr lang="en-US" baseline="0" dirty="0" smtClean="0"/>
                        <a:t> columns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Splits found quickly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Default column group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4MB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64MB*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250MB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Files per a bucket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Store min,</a:t>
                      </a:r>
                      <a:r>
                        <a:rPr lang="en-US" baseline="0" dirty="0" smtClean="0"/>
                        <a:t> max, sum, 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Versioned metadata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 length data encoding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Store strings in dictionary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Store row 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Skip</a:t>
                      </a:r>
                      <a:r>
                        <a:rPr lang="en-US" baseline="0" dirty="0" smtClean="0"/>
                        <a:t> compressed blocks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Store internal indexes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4695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 Level</a:t>
            </a:r>
            <a:endParaRPr lang="en-US" dirty="0"/>
          </a:p>
        </p:txBody>
      </p:sp>
      <p:sp>
        <p:nvSpPr>
          <p:cNvPr id="1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2353" y="1286719"/>
            <a:ext cx="8014447" cy="506141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A single file as output of each task.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Dramatically simplifies integration with Hive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Lowers pressure on the </a:t>
            </a:r>
            <a:r>
              <a:rPr lang="en-US" sz="2800" dirty="0" err="1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NameNode</a:t>
            </a:r>
            <a:endParaRPr lang="en-US" sz="2800" dirty="0" smtClean="0">
              <a:ln w="50800"/>
              <a:solidFill>
                <a:schemeClr val="bg1">
                  <a:shade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Support for the Hive type model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C</a:t>
            </a: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omplex types (</a:t>
            </a:r>
            <a:r>
              <a:rPr lang="en-US" sz="2800" dirty="0" err="1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struct</a:t>
            </a: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, list, map, union)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New types (</a:t>
            </a:r>
            <a:r>
              <a:rPr lang="en-US" sz="2800" dirty="0" err="1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datetime</a:t>
            </a: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, decimal)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Encoding specific to the column type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Split files without scanning for markers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Bound the amount of memory required for reading or writing. 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endParaRPr lang="en-US" sz="2800" dirty="0" smtClean="0">
              <a:ln w="50800"/>
              <a:solidFill>
                <a:schemeClr val="bg1">
                  <a:shade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86706" y="527423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C3C3C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8730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 Structure</a:t>
            </a:r>
            <a:endParaRPr lang="en-US" dirty="0"/>
          </a:p>
        </p:txBody>
      </p:sp>
      <p:sp>
        <p:nvSpPr>
          <p:cNvPr id="1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2353" y="1286719"/>
            <a:ext cx="8014447" cy="506141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Break file into sets of rows called a stripe.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Default stripe size is 250 MB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Large size enables efficient read of columns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 Footer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Contains list of stripes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Types, number of rows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Count, min, max, and sum for each column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Postscript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Contains compression parameters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Size of compressed footer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endParaRPr lang="en-US" sz="2800" dirty="0" smtClean="0">
              <a:ln w="50800"/>
              <a:solidFill>
                <a:schemeClr val="bg1">
                  <a:shade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86706" y="527423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C3C3C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1712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Stripe Structure</a:t>
            </a:r>
            <a:endParaRPr lang="en-US" dirty="0"/>
          </a:p>
        </p:txBody>
      </p:sp>
      <p:sp>
        <p:nvSpPr>
          <p:cNvPr id="1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2353" y="1286719"/>
            <a:ext cx="8014447" cy="506141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Index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Required for skipping rows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Currently every 10,000 rows</a:t>
            </a:r>
          </a:p>
          <a:p>
            <a:pPr marL="1257300" lvl="2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Position in each stream</a:t>
            </a:r>
          </a:p>
          <a:p>
            <a:pPr marL="1257300" lvl="2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Min and max for each column</a:t>
            </a:r>
          </a:p>
          <a:p>
            <a:pPr marL="1257300" lvl="2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Could include bit field or bloom filter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Data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Required for table scan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Footer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Directory of stream locations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86706" y="527423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C3C3C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5727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Layout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" name="Picture 4" descr="ORCFi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563" y="1105925"/>
            <a:ext cx="4022279" cy="535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818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Integer Column Serialization</a:t>
            </a:r>
            <a:endParaRPr lang="en-US" dirty="0"/>
          </a:p>
        </p:txBody>
      </p:sp>
      <p:sp>
        <p:nvSpPr>
          <p:cNvPr id="1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2353" y="1286719"/>
            <a:ext cx="8014447" cy="506141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Two streams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Present bit stream – is the value non-null?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Data stream – stream of integers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Run Length Encoding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First byte specifies</a:t>
            </a:r>
          </a:p>
          <a:p>
            <a:pPr marL="1257300" lvl="2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Run length</a:t>
            </a:r>
          </a:p>
          <a:p>
            <a:pPr marL="1257300" lvl="2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Whether they are literals or duplicates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Duplicates can step by -128 to +127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err="1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Protobuf</a:t>
            </a: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 style variable length integers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endParaRPr lang="en-US" sz="2800" dirty="0" smtClean="0">
              <a:ln w="50800"/>
              <a:solidFill>
                <a:schemeClr val="bg1">
                  <a:shade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86706" y="527423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C3C3C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1824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 Column Serialization</a:t>
            </a:r>
            <a:endParaRPr lang="en-US" dirty="0"/>
          </a:p>
        </p:txBody>
      </p:sp>
      <p:sp>
        <p:nvSpPr>
          <p:cNvPr id="1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2353" y="1286719"/>
            <a:ext cx="8014447" cy="506141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Use a dictionary to uniquify column values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Speeds up predicate filtering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Improves compression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Sort dictionary 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Four streams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Present bit stream – is the value non-null?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Dictionary data – the bytes for the strings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Dictionary length – the length of each entry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Row data – the row values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86706" y="527423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C3C3C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1932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Compression</a:t>
            </a:r>
            <a:endParaRPr lang="en-US" dirty="0"/>
          </a:p>
        </p:txBody>
      </p:sp>
      <p:sp>
        <p:nvSpPr>
          <p:cNvPr id="1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2353" y="1286719"/>
            <a:ext cx="8014447" cy="506141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All streams will be compressed using a codec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Choice of: none, LZO, Snappy, and </a:t>
            </a:r>
            <a:r>
              <a:rPr lang="en-US" sz="2800" dirty="0" err="1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Zlib</a:t>
            </a:r>
            <a:endParaRPr lang="en-US" sz="2800" dirty="0" smtClean="0">
              <a:ln w="50800"/>
              <a:solidFill>
                <a:schemeClr val="bg1">
                  <a:shade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Codecs are used as block compressors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ORC can jump over compressed blocks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Positions in the stream are block start location and an offset into the block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Compression is done incrementally as block is produced to optimize memory use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Compression is specified in table properties.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endParaRPr lang="en-US" sz="2800" dirty="0" smtClean="0">
              <a:ln w="50800"/>
              <a:solidFill>
                <a:schemeClr val="bg1">
                  <a:shade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86706" y="527423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C3C3C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5077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Projection and Predicate Filtering</a:t>
            </a:r>
            <a:endParaRPr lang="en-US" dirty="0"/>
          </a:p>
        </p:txBody>
      </p:sp>
      <p:sp>
        <p:nvSpPr>
          <p:cNvPr id="1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2353" y="1286719"/>
            <a:ext cx="8014447" cy="506141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Projection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Hive does column projection for file formats</a:t>
            </a:r>
          </a:p>
          <a:p>
            <a:pPr marL="1257300" lvl="2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Currently only top level columns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ORC stores rows split into primitive types</a:t>
            </a:r>
          </a:p>
          <a:p>
            <a:pPr marL="1257300" lvl="2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Easy to load a subset of the columns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Predicate Filtering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Use index to skip row groups that don’t pass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endParaRPr lang="en-US" sz="2800" dirty="0" smtClean="0">
              <a:ln w="50800"/>
              <a:solidFill>
                <a:schemeClr val="bg1">
                  <a:shade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endParaRPr lang="en-US" sz="2800" dirty="0" smtClean="0">
              <a:ln w="50800"/>
              <a:solidFill>
                <a:schemeClr val="bg1">
                  <a:shade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86706" y="527423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C3C3C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1158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Hortonworks_PPT_5temp">
  <a:themeElements>
    <a:clrScheme name="Hortonworks">
      <a:dk1>
        <a:sysClr val="windowText" lastClr="000000"/>
      </a:dk1>
      <a:lt1>
        <a:srgbClr val="1E1E1E"/>
      </a:lt1>
      <a:dk2>
        <a:srgbClr val="FFFFFF"/>
      </a:dk2>
      <a:lt2>
        <a:srgbClr val="FFFFFF"/>
      </a:lt2>
      <a:accent1>
        <a:srgbClr val="69BE28"/>
      </a:accent1>
      <a:accent2>
        <a:srgbClr val="1E1E1E"/>
      </a:accent2>
      <a:accent3>
        <a:srgbClr val="44697D"/>
      </a:accent3>
      <a:accent4>
        <a:srgbClr val="818A8F"/>
      </a:accent4>
      <a:accent5>
        <a:srgbClr val="E17000"/>
      </a:accent5>
      <a:accent6>
        <a:srgbClr val="7F7F7F"/>
      </a:accent6>
      <a:hlink>
        <a:srgbClr val="FFFFFF"/>
      </a:hlink>
      <a:folHlink>
        <a:srgbClr val="FFFF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 lnSpcReduction="10000"/>
      </a:bodyPr>
      <a:lstStyle>
        <a:defPPr marL="0" marR="0" indent="0" algn="l" defTabSz="4572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/>
          <a:buNone/>
          <a:tabLst/>
          <a:defRPr kumimoji="0" sz="1800" b="0" i="0" u="none" strike="noStrike" kern="1200" cap="none" spc="0" normalizeH="0" baseline="0" noProof="0" dirty="0" smtClean="0">
            <a:ln>
              <a:noFill/>
            </a:ln>
            <a:solidFill>
              <a:srgbClr val="C3C3C3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Hortonworks_PPT_5temp</Template>
  <TotalTime>6580</TotalTime>
  <Words>569</Words>
  <Application>Microsoft Macintosh PowerPoint</Application>
  <PresentationFormat>On-screen Show (4:3)</PresentationFormat>
  <Paragraphs>159</Paragraphs>
  <Slides>12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Hortonworks_PPT_5temp</vt:lpstr>
      <vt:lpstr>ORC Files</vt:lpstr>
      <vt:lpstr>Top Level</vt:lpstr>
      <vt:lpstr>File Structure</vt:lpstr>
      <vt:lpstr>Stripe Structure</vt:lpstr>
      <vt:lpstr>File Layout</vt:lpstr>
      <vt:lpstr>Integer Column Serialization</vt:lpstr>
      <vt:lpstr>String Column Serialization</vt:lpstr>
      <vt:lpstr>Compression</vt:lpstr>
      <vt:lpstr>Projection and Predicate Filtering</vt:lpstr>
      <vt:lpstr>Example File Sizes</vt:lpstr>
      <vt:lpstr>Final notes</vt:lpstr>
      <vt:lpstr>Comparison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Stories</dc:title>
  <dc:subject/>
  <dc:creator>Owen O'Malley</dc:creator>
  <cp:keywords/>
  <dc:description/>
  <cp:lastModifiedBy>Owen O'Malley</cp:lastModifiedBy>
  <cp:revision>240</cp:revision>
  <cp:lastPrinted>2011-11-07T16:43:46Z</cp:lastPrinted>
  <dcterms:created xsi:type="dcterms:W3CDTF">2011-12-12T20:01:28Z</dcterms:created>
  <dcterms:modified xsi:type="dcterms:W3CDTF">2012-12-18T17:11:43Z</dcterms:modified>
  <cp:category/>
</cp:coreProperties>
</file>