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79"/>
  </p:notesMasterIdLst>
  <p:sldIdLst>
    <p:sldId id="285" r:id="rId2"/>
    <p:sldId id="257" r:id="rId3"/>
    <p:sldId id="286" r:id="rId4"/>
    <p:sldId id="288" r:id="rId5"/>
    <p:sldId id="430" r:id="rId6"/>
    <p:sldId id="431" r:id="rId7"/>
    <p:sldId id="317" r:id="rId8"/>
    <p:sldId id="318" r:id="rId9"/>
    <p:sldId id="319" r:id="rId10"/>
    <p:sldId id="432" r:id="rId11"/>
    <p:sldId id="321" r:id="rId12"/>
    <p:sldId id="433" r:id="rId13"/>
    <p:sldId id="434" r:id="rId14"/>
    <p:sldId id="325" r:id="rId15"/>
    <p:sldId id="437" r:id="rId16"/>
    <p:sldId id="327" r:id="rId17"/>
    <p:sldId id="328" r:id="rId18"/>
    <p:sldId id="329" r:id="rId19"/>
    <p:sldId id="438" r:id="rId20"/>
    <p:sldId id="439" r:id="rId21"/>
    <p:sldId id="440" r:id="rId22"/>
    <p:sldId id="442" r:id="rId23"/>
    <p:sldId id="443" r:id="rId24"/>
    <p:sldId id="444" r:id="rId25"/>
    <p:sldId id="338" r:id="rId26"/>
    <p:sldId id="339" r:id="rId27"/>
    <p:sldId id="344" r:id="rId28"/>
    <p:sldId id="370" r:id="rId29"/>
    <p:sldId id="371" r:id="rId30"/>
    <p:sldId id="372" r:id="rId31"/>
    <p:sldId id="373" r:id="rId32"/>
    <p:sldId id="374" r:id="rId33"/>
    <p:sldId id="375" r:id="rId34"/>
    <p:sldId id="376" r:id="rId35"/>
    <p:sldId id="379" r:id="rId36"/>
    <p:sldId id="378" r:id="rId37"/>
    <p:sldId id="381" r:id="rId38"/>
    <p:sldId id="382" r:id="rId39"/>
    <p:sldId id="383" r:id="rId40"/>
    <p:sldId id="384" r:id="rId41"/>
    <p:sldId id="386" r:id="rId42"/>
    <p:sldId id="388" r:id="rId43"/>
    <p:sldId id="390" r:id="rId44"/>
    <p:sldId id="391" r:id="rId45"/>
    <p:sldId id="392" r:id="rId46"/>
    <p:sldId id="394" r:id="rId47"/>
    <p:sldId id="393" r:id="rId48"/>
    <p:sldId id="395" r:id="rId49"/>
    <p:sldId id="396" r:id="rId50"/>
    <p:sldId id="397" r:id="rId51"/>
    <p:sldId id="398" r:id="rId52"/>
    <p:sldId id="399" r:id="rId53"/>
    <p:sldId id="400" r:id="rId54"/>
    <p:sldId id="401" r:id="rId55"/>
    <p:sldId id="403" r:id="rId56"/>
    <p:sldId id="445" r:id="rId57"/>
    <p:sldId id="404" r:id="rId58"/>
    <p:sldId id="405" r:id="rId59"/>
    <p:sldId id="407" r:id="rId60"/>
    <p:sldId id="408" r:id="rId61"/>
    <p:sldId id="410" r:id="rId62"/>
    <p:sldId id="411" r:id="rId63"/>
    <p:sldId id="412" r:id="rId64"/>
    <p:sldId id="413" r:id="rId65"/>
    <p:sldId id="414" r:id="rId66"/>
    <p:sldId id="415" r:id="rId67"/>
    <p:sldId id="416" r:id="rId68"/>
    <p:sldId id="417" r:id="rId69"/>
    <p:sldId id="418" r:id="rId70"/>
    <p:sldId id="419" r:id="rId71"/>
    <p:sldId id="420" r:id="rId72"/>
    <p:sldId id="422" r:id="rId73"/>
    <p:sldId id="423" r:id="rId74"/>
    <p:sldId id="424" r:id="rId75"/>
    <p:sldId id="425" r:id="rId76"/>
    <p:sldId id="426" r:id="rId77"/>
    <p:sldId id="446" r:id="rId78"/>
  </p:sldIdLst>
  <p:sldSz cx="12192000" cy="6858000"/>
  <p:notesSz cx="6858000" cy="9144000"/>
  <p:custDataLst>
    <p:tags r:id="rId8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4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0A08D"/>
    <a:srgbClr val="DCE0DE"/>
    <a:srgbClr val="EBF0EF"/>
    <a:srgbClr val="C0C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82" d="100"/>
          <a:sy n="82" d="100"/>
        </p:scale>
        <p:origin x="864" y="43"/>
      </p:cViewPr>
      <p:guideLst>
        <p:guide orient="horz" pos="2084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2022/8/14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-7620" y="-1270"/>
            <a:ext cx="12261215" cy="6946265"/>
          </a:xfrm>
          <a:prstGeom prst="rect">
            <a:avLst/>
          </a:prstGeom>
          <a:gradFill>
            <a:gsLst>
              <a:gs pos="0">
                <a:srgbClr val="EBF0EF"/>
              </a:gs>
              <a:gs pos="100000">
                <a:srgbClr val="DCE0DE"/>
              </a:gs>
            </a:gsLst>
            <a:lin ang="30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0.jpe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9.pn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image" Target="../media/image22.jpe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3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4" Type="http://schemas.openxmlformats.org/officeDocument/2006/relationships/image" Target="../media/image3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Relationship Id="rId4" Type="http://schemas.openxmlformats.org/officeDocument/2006/relationships/image" Target="../media/image36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15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8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Relationship Id="rId6" Type="http://schemas.openxmlformats.org/officeDocument/2006/relationships/image" Target="../media/image58.png"/><Relationship Id="rId5" Type="http://schemas.openxmlformats.org/officeDocument/2006/relationships/image" Target="../media/image43.wmf"/><Relationship Id="rId4" Type="http://schemas.openxmlformats.org/officeDocument/2006/relationships/oleObject" Target="../embeddings/oleObject19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20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21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Relationship Id="rId4" Type="http://schemas.openxmlformats.org/officeDocument/2006/relationships/image" Target="../media/image49.e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23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4" Type="http://schemas.openxmlformats.org/officeDocument/2006/relationships/image" Target="../media/image52.emf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53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26.bin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1359" y="11325"/>
            <a:ext cx="12293600" cy="6915150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6349365" y="1848485"/>
            <a:ext cx="2864485" cy="311594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680210" y="1476375"/>
            <a:ext cx="92652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80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04</a:t>
            </a:r>
            <a:r>
              <a:rPr lang="zh-CN" altLang="en-US" sz="80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讲 传染病模型</a:t>
            </a: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6604635" y="394970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6934200" y="4993640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6826885" y="5362575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823075" y="-22225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6684645" y="2002790"/>
            <a:ext cx="2864485" cy="3115945"/>
          </a:xfrm>
          <a:prstGeom prst="ellipse">
            <a:avLst/>
          </a:prstGeom>
          <a:noFill/>
          <a:ln>
            <a:solidFill>
              <a:srgbClr val="90A08D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211580" y="-1113155"/>
            <a:ext cx="2864485" cy="311594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0217785" y="5241290"/>
            <a:ext cx="2864485" cy="311594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50850" y="2233930"/>
            <a:ext cx="473075" cy="51498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945495" y="4478655"/>
            <a:ext cx="473075" cy="51498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865883" y="3596532"/>
            <a:ext cx="2468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罗志坤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05914" y="774170"/>
                <a:ext cx="10542831" cy="5952490"/>
              </a:xfrm>
            </p:spPr>
            <p:txBody>
              <a:bodyPr/>
              <a:lstStyle/>
              <a:p>
                <a:pPr marL="0" indent="0" algn="just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en-US" altLang="zh-CN" dirty="0">
                    <a:latin typeface="+mn-ea"/>
                    <a:cs typeface="+mn-ea"/>
                  </a:rPr>
                  <a:t>      </a:t>
                </a:r>
                <a:r>
                  <a:rPr lang="zh-CN" dirty="0">
                    <a:latin typeface="+mn-ea"/>
                    <a:cs typeface="+mn-ea"/>
                  </a:rPr>
                  <a:t>根据假设 3，每个感染者每天的有效接触人数为</a:t>
                </a:r>
                <a14:m>
                  <m:oMath xmlns:m="http://schemas.openxmlformats.org/officeDocument/2006/math"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 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𝜆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𝑆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(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𝑡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)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, 从而全部感染者</a:t>
                </a:r>
                <a14:m>
                  <m:oMath xmlns:m="http://schemas.openxmlformats.org/officeDocument/2006/math"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 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𝑁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∙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𝐼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(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𝑡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) 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每天有效接触的易感者人数为</a:t>
                </a:r>
                <a14:m>
                  <m:oMath xmlns:m="http://schemas.openxmlformats.org/officeDocument/2006/math"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 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𝑁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∙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𝐼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(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𝑡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)∙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𝜆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𝑆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(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𝑡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)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, 这些易感者立即被感染成为感染者，故在</a:t>
                </a:r>
                <a14:m>
                  <m:oMath xmlns:m="http://schemas.openxmlformats.org/officeDocument/2006/math"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𝛥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𝑡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 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时间内新增加的感染者人数为：</a:t>
                </a: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endParaRPr lang="zh-CN" dirty="0">
                  <a:latin typeface="+mn-ea"/>
                  <a:cs typeface="+mn-ea"/>
                </a:endParaRP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zh-CN" dirty="0">
                    <a:latin typeface="+mn-ea"/>
                    <a:cs typeface="+mn-ea"/>
                  </a:rPr>
                  <a:t>两边同除以</a:t>
                </a:r>
                <a14:m>
                  <m:oMath xmlns:m="http://schemas.openxmlformats.org/officeDocument/2006/math"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 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𝑁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𝛥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𝑡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，考虑连续变化，令</a:t>
                </a:r>
                <a14:m>
                  <m:oMath xmlns:m="http://schemas.openxmlformats.org/officeDocument/2006/math"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 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𝛥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𝑡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→0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，则得到 SI 模型:</a:t>
                </a: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zh-CN" dirty="0">
                    <a:latin typeface="+mn-ea"/>
                    <a:cs typeface="+mn-ea"/>
                  </a:rPr>
                  <a:t>             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5914" y="774170"/>
                <a:ext cx="10542831" cy="595249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/>
          <p:nvPr>
            <p:extLst>
              <p:ext uri="{D42A27DB-BD31-4B8C-83A1-F6EECF244321}">
                <p14:modId xmlns:p14="http://schemas.microsoft.com/office/powerpoint/2010/main" val="2901280501"/>
              </p:ext>
            </p:extLst>
          </p:nvPr>
        </p:nvGraphicFramePr>
        <p:xfrm>
          <a:off x="3290606" y="2855046"/>
          <a:ext cx="5973445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994400" imgH="419100" progId="Equation.DSMT4">
                  <p:embed/>
                </p:oleObj>
              </mc:Choice>
              <mc:Fallback>
                <p:oleObj r:id="rId4" imgW="5994400" imgH="4191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90606" y="2855046"/>
                        <a:ext cx="5973445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>
            <p:extLst>
              <p:ext uri="{D42A27DB-BD31-4B8C-83A1-F6EECF244321}">
                <p14:modId xmlns:p14="http://schemas.microsoft.com/office/powerpoint/2010/main" val="1137502116"/>
              </p:ext>
            </p:extLst>
          </p:nvPr>
        </p:nvGraphicFramePr>
        <p:xfrm>
          <a:off x="3096895" y="4357826"/>
          <a:ext cx="8451850" cy="1506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8470900" imgH="1536700" progId="Equation.DSMT4">
                  <p:embed/>
                </p:oleObj>
              </mc:Choice>
              <mc:Fallback>
                <p:oleObj r:id="rId6" imgW="8470900" imgH="153670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96895" y="4357826"/>
                        <a:ext cx="8451850" cy="1506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/>
              <a:t>(3) </a:t>
            </a:r>
            <a:r>
              <a:rPr lang="zh-CN" altLang="en-US" sz="3200" b="1" dirty="0"/>
              <a:t>模型求解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1938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+mn-ea"/>
                <a:cs typeface="+mn-ea"/>
              </a:rPr>
              <a:t>       </a:t>
            </a:r>
            <a:r>
              <a:rPr lang="zh-CN" altLang="en-US" dirty="0">
                <a:latin typeface="+mn-ea"/>
                <a:cs typeface="+mn-ea"/>
              </a:rPr>
              <a:t>该微分方程，也是我们熟悉的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Logistic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人口模型（总容纳量为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1），利用分离变量法可求得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SI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模型的解析解为：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latin typeface="+mn-ea"/>
              <a:cs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latin typeface="+mn-ea"/>
              <a:cs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+mn-ea"/>
                <a:cs typeface="+mn-ea"/>
              </a:rPr>
              <a:t>用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SI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模型可以预报</a:t>
            </a:r>
            <a:r>
              <a:rPr lang="zh-CN" altLang="en-US" dirty="0">
                <a:solidFill>
                  <a:srgbClr val="FF0000"/>
                </a:solidFill>
                <a:latin typeface="+mn-ea"/>
                <a:cs typeface="+mn-ea"/>
              </a:rPr>
              <a:t>传染病暴发</a:t>
            </a:r>
            <a:r>
              <a:rPr lang="zh-CN" altLang="en-US" dirty="0">
                <a:latin typeface="+mn-ea"/>
                <a:cs typeface="+mn-ea"/>
              </a:rPr>
              <a:t>早期，患病人数的发展规律，并估算传染高峰到来的时间。</a:t>
            </a:r>
          </a:p>
        </p:txBody>
      </p:sp>
      <p:graphicFrame>
        <p:nvGraphicFramePr>
          <p:cNvPr id="5" name="对象 4"/>
          <p:cNvGraphicFramePr/>
          <p:nvPr>
            <p:extLst>
              <p:ext uri="{D42A27DB-BD31-4B8C-83A1-F6EECF244321}">
                <p14:modId xmlns:p14="http://schemas.microsoft.com/office/powerpoint/2010/main" val="1977829917"/>
              </p:ext>
            </p:extLst>
          </p:nvPr>
        </p:nvGraphicFramePr>
        <p:xfrm>
          <a:off x="4456430" y="2795177"/>
          <a:ext cx="327914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302000" imgH="1091565" progId="Equation.DSMT4">
                  <p:embed/>
                </p:oleObj>
              </mc:Choice>
              <mc:Fallback>
                <p:oleObj r:id="rId3" imgW="3302000" imgH="1091565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56430" y="2795177"/>
                        <a:ext cx="3279140" cy="106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  1) </a:t>
            </a:r>
            <a:r>
              <a:rPr lang="zh-CN" altLang="en-US" sz="3200"/>
              <a:t>用</a:t>
            </a:r>
            <a:r>
              <a:rPr lang="en-US" altLang="zh-CN" sz="3200"/>
              <a:t> </a:t>
            </a:r>
            <a:r>
              <a:rPr lang="zh-CN" altLang="en-US" sz="3200"/>
              <a:t>MATLAB</a:t>
            </a:r>
            <a:r>
              <a:rPr lang="en-US" altLang="zh-CN" sz="3200"/>
              <a:t> </a:t>
            </a:r>
            <a:r>
              <a:rPr lang="zh-CN" altLang="en-US" sz="3200"/>
              <a:t>求</a:t>
            </a:r>
            <a:r>
              <a:rPr lang="en-US" altLang="zh-CN" sz="3200"/>
              <a:t> </a:t>
            </a:r>
            <a:r>
              <a:rPr lang="zh-CN" altLang="en-US" sz="3200"/>
              <a:t>SI</a:t>
            </a:r>
            <a:r>
              <a:rPr lang="en-US" altLang="zh-CN" sz="3200"/>
              <a:t> </a:t>
            </a:r>
            <a:r>
              <a:rPr lang="zh-CN" altLang="en-US" sz="3200"/>
              <a:t>模型解析解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9221" y="1612561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syms I(t) lambda I0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eqn = diff(I,t) == lambda * I * (1-I);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cond = I(0) == I0;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Isol(t) = dsolve(eqn, cond)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Courier New" panose="02070309020205020404" charset="0"/>
                <a:cs typeface="Courier New" panose="02070309020205020404" charset="0"/>
              </a:rPr>
              <a:t>运行结果：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lang="zh-CN" altLang="en-US"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Isol(t) =  -1/(exp(log(1 - 1/I0) - lambda*t) - 1)</a:t>
            </a:r>
            <a:endParaRPr lang="zh-CN" altLang="en-US" dirty="0">
              <a:solidFill>
                <a:schemeClr val="accent2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167005" y="96520"/>
                <a:ext cx="11012805" cy="144526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      2)  </a:t>
                </a:r>
                <a:r>
                  <a:rPr lang="zh-CN" altLang="en-US" sz="2400" dirty="0"/>
                  <a:t>取一组参数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=5,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=0.1</m:t>
                    </m:r>
                  </m:oMath>
                </a14:m>
                <a:r>
                  <a:rPr lang="zh-CN" altLang="en-US" sz="2400" dirty="0"/>
                  <a:t>，来考察传染病的传播规律（实际中是根据真实数据估计这些参数值）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7005" y="96520"/>
                <a:ext cx="11012805" cy="144526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5290" y="1376680"/>
            <a:ext cx="10515600" cy="509714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lambda = 5;</a:t>
            </a:r>
          </a:p>
          <a:p>
            <a:pPr marL="0" indent="0"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I0 = 0.1;</a:t>
            </a:r>
          </a:p>
          <a:p>
            <a:pPr marL="0" indent="0"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Isol(t) = eval(Isol(t));</a:t>
            </a:r>
          </a:p>
          <a:p>
            <a:pPr marL="0" indent="0"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ts = 0:0.01:2;</a:t>
            </a:r>
          </a:p>
          <a:p>
            <a:pPr marL="0" indent="0"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plot(ts, Isol(ts))</a:t>
            </a:r>
          </a:p>
          <a:p>
            <a:pPr marL="0" indent="0"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hold on</a:t>
            </a:r>
          </a:p>
          <a:p>
            <a:pPr marL="0" indent="0"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line = refline(0,1);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% 加一条参考线</a:t>
            </a:r>
          </a:p>
          <a:p>
            <a:pPr marL="0" indent="0"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line.Color = 'r';  </a:t>
            </a:r>
          </a:p>
          <a:p>
            <a:pPr marL="0" indent="0"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axis([0 2 0 1.1]);</a:t>
            </a:r>
          </a:p>
          <a:p>
            <a:pPr marL="0" indent="0"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xlabel('时间'), ylabel('感染比例');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zh-CN" altLang="en-US" sz="2000" dirty="0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51" name="图片 56" descr="SI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86120" y="1376680"/>
            <a:ext cx="6405880" cy="480377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83235" y="452755"/>
                <a:ext cx="11225530" cy="5952490"/>
              </a:xfrm>
            </p:spPr>
            <p:txBody>
              <a:bodyPr/>
              <a:lstStyle/>
              <a:p>
                <a:pPr marL="0" indent="0" fontAlgn="auto">
                  <a:spcAft>
                    <a:spcPts val="1000"/>
                  </a:spcAft>
                  <a:buNone/>
                </a:pPr>
                <a:r>
                  <a:rPr lang="en-US" altLang="zh-CN" dirty="0">
                    <a:latin typeface="+mj-lt"/>
                    <a:ea typeface="宋体" panose="02010600030101010101" pitchFamily="2" charset="-122"/>
                    <a:cs typeface="+mj-lt"/>
                  </a:rPr>
                  <a:t>  3) </a:t>
                </a:r>
                <a:r>
                  <a:rPr lang="en-US" altLang="zh-CN" dirty="0">
                    <a:latin typeface="+mj-lt"/>
                    <a:cs typeface="+mj-lt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 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)=0.5</m:t>
                    </m:r>
                  </m:oMath>
                </a14:m>
                <a:r>
                  <a:rPr lang="en-US" altLang="zh-CN" dirty="0">
                    <a:latin typeface="+mj-lt"/>
                    <a:ea typeface="宋体" panose="02010600030101010101" pitchFamily="2" charset="-122"/>
                    <a:cs typeface="+mj-lt"/>
                  </a:rPr>
                  <a:t> </a:t>
                </a:r>
                <a:r>
                  <a:rPr lang="en-US" altLang="zh-CN" dirty="0" err="1">
                    <a:latin typeface="+mj-lt"/>
                    <a:cs typeface="+mj-lt"/>
                  </a:rPr>
                  <a:t>时</a:t>
                </a:r>
                <a:r>
                  <a:rPr lang="en-US" altLang="zh-CN" dirty="0" err="1">
                    <a:latin typeface="+mj-lt"/>
                    <a:ea typeface="宋体" panose="02010600030101010101" pitchFamily="2" charset="-122"/>
                    <a:cs typeface="+mj-lt"/>
                  </a:rPr>
                  <a:t>，</a:t>
                </a:r>
                <a:r>
                  <a:rPr lang="en-US" altLang="zh-CN" dirty="0" err="1">
                    <a:latin typeface="+mj-lt"/>
                    <a:cs typeface="+mj-lt"/>
                  </a:rPr>
                  <a:t>传染速度达到最大值，反解出该时刻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：</a:t>
                </a:r>
                <a:endParaRPr lang="en-US" altLang="zh-CN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algn="just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zh-CN" dirty="0">
                    <a:latin typeface="+mn-ea"/>
                    <a:cs typeface="+mn-ea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时，疫情最为猛烈，病人增加的速度最快。显然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dirty="0">
                    <a:latin typeface="+mn-ea"/>
                    <a:cs typeface="+mn-ea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成反比，而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为疾病的传染率，它反映了当地的医疗卫生水平，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越小，医疗卫生水平越高。所以改善保健设施，提高医疗卫生水平，降低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值就可以推迟传染高潮的到来。</a:t>
                </a:r>
                <a:endParaRPr lang="zh-CN" sz="2800" b="1" dirty="0">
                  <a:latin typeface="+mn-ea"/>
                  <a:cs typeface="+mn-ea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235" y="452755"/>
                <a:ext cx="11225530" cy="595249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/>
          <p:nvPr>
            <p:extLst>
              <p:ext uri="{D42A27DB-BD31-4B8C-83A1-F6EECF244321}">
                <p14:modId xmlns:p14="http://schemas.microsoft.com/office/powerpoint/2010/main" val="410536621"/>
              </p:ext>
            </p:extLst>
          </p:nvPr>
        </p:nvGraphicFramePr>
        <p:xfrm>
          <a:off x="4913738" y="1237019"/>
          <a:ext cx="2364524" cy="866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540000" imgH="952500" progId="Equation.DSMT4">
                  <p:embed/>
                </p:oleObj>
              </mc:Choice>
              <mc:Fallback>
                <p:oleObj r:id="rId4" imgW="2540000" imgH="9525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13738" y="1237019"/>
                        <a:ext cx="2364524" cy="866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3235" y="905510"/>
            <a:ext cx="11225530" cy="5952490"/>
          </a:xfrm>
        </p:spPr>
        <p:txBody>
          <a:bodyPr/>
          <a:lstStyle/>
          <a:p>
            <a:pPr marL="0" indent="0" fontAlgn="auto">
              <a:spcAft>
                <a:spcPts val="1000"/>
              </a:spcAft>
              <a:buNone/>
            </a:pPr>
            <a:r>
              <a:rPr lang="zh-CN" sz="2000" dirty="0">
                <a:latin typeface="Courier New" panose="02070309020205020404" charset="0"/>
                <a:cs typeface="Courier New" panose="02070309020205020404" charset="0"/>
              </a:rPr>
              <a:t>dI = diff(Isol,1); </a:t>
            </a:r>
          </a:p>
          <a:p>
            <a:pPr marL="0" indent="0" fontAlgn="auto">
              <a:spcAft>
                <a:spcPts val="1000"/>
              </a:spcAft>
              <a:buNone/>
            </a:pPr>
            <a:r>
              <a:rPr lang="zh-CN" sz="2000" dirty="0">
                <a:latin typeface="Courier New" panose="02070309020205020404" charset="0"/>
                <a:cs typeface="Courier New" panose="02070309020205020404" charset="0"/>
              </a:rPr>
              <a:t>tm = solve(Isol(t)==0.5, t);</a:t>
            </a:r>
          </a:p>
          <a:p>
            <a:pPr marL="0" indent="0" fontAlgn="auto">
              <a:spcAft>
                <a:spcPts val="1000"/>
              </a:spcAft>
              <a:buNone/>
            </a:pPr>
            <a:r>
              <a:rPr lang="zh-CN" sz="2000" dirty="0">
                <a:latin typeface="Courier New" panose="02070309020205020404" charset="0"/>
                <a:cs typeface="Courier New" panose="02070309020205020404" charset="0"/>
              </a:rPr>
              <a:t>eval(tm)</a:t>
            </a:r>
          </a:p>
          <a:p>
            <a:pPr marL="0" indent="0" fontAlgn="auto">
              <a:spcAft>
                <a:spcPts val="1000"/>
              </a:spcAft>
              <a:buNone/>
            </a:pPr>
            <a:r>
              <a:rPr lang="zh-CN" sz="2000" dirty="0">
                <a:latin typeface="Courier New" panose="02070309020205020404" charset="0"/>
                <a:cs typeface="Courier New" panose="02070309020205020404" charset="0"/>
              </a:rPr>
              <a:t>figure</a:t>
            </a:r>
          </a:p>
          <a:p>
            <a:pPr marL="0" indent="0" fontAlgn="auto">
              <a:spcAft>
                <a:spcPts val="1000"/>
              </a:spcAft>
              <a:buNone/>
            </a:pPr>
            <a:r>
              <a:rPr lang="zh-CN" sz="2000" dirty="0">
                <a:latin typeface="Courier New" panose="02070309020205020404" charset="0"/>
                <a:cs typeface="Courier New" panose="02070309020205020404" charset="0"/>
              </a:rPr>
              <a:t>plot(ts, dI(ts), tm, dI(tm), 'r*')</a:t>
            </a:r>
          </a:p>
          <a:p>
            <a:pPr marL="0" indent="0" fontAlgn="auto">
              <a:spcAft>
                <a:spcPts val="1000"/>
              </a:spcAft>
              <a:buNone/>
            </a:pPr>
            <a:r>
              <a:rPr lang="zh-CN" sz="2000" dirty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xlabel</a:t>
            </a:r>
            <a:r>
              <a:rPr lang="zh-CN" sz="2000" dirty="0">
                <a:latin typeface="Courier New" panose="02070309020205020404" charset="0"/>
                <a:cs typeface="Courier New" panose="02070309020205020404" charset="0"/>
              </a:rPr>
              <a:t>('时间'), </a:t>
            </a:r>
            <a:r>
              <a:rPr lang="zh-CN" sz="2000" dirty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ylabel</a:t>
            </a:r>
            <a:r>
              <a:rPr lang="zh-CN" sz="2000" dirty="0">
                <a:latin typeface="Courier New" panose="02070309020205020404" charset="0"/>
                <a:cs typeface="Courier New" panose="02070309020205020404" charset="0"/>
              </a:rPr>
              <a:t>('感染速度');</a:t>
            </a:r>
          </a:p>
          <a:p>
            <a:pPr marL="0" indent="0" fontAlgn="auto">
              <a:spcAft>
                <a:spcPts val="1000"/>
              </a:spcAft>
              <a:buNone/>
            </a:pPr>
            <a:r>
              <a:rPr lang="zh-CN" dirty="0">
                <a:latin typeface="Courier New" panose="02070309020205020404" charset="0"/>
                <a:cs typeface="Courier New" panose="02070309020205020404" charset="0"/>
              </a:rPr>
              <a:t>运行结果</a:t>
            </a:r>
            <a:r>
              <a:rPr lang="zh-CN" sz="2800" dirty="0">
                <a:latin typeface="Courier New" panose="02070309020205020404" charset="0"/>
                <a:cs typeface="Courier New" panose="02070309020205020404" charset="0"/>
              </a:rPr>
              <a:t>：</a:t>
            </a:r>
          </a:p>
          <a:p>
            <a:pPr marL="0" indent="0" fontAlgn="auto">
              <a:spcAft>
                <a:spcPts val="1000"/>
              </a:spcAft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      </a:t>
            </a:r>
            <a:r>
              <a:rPr lang="zh-CN" sz="28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ans = 0.4394</a:t>
            </a:r>
          </a:p>
        </p:txBody>
      </p:sp>
      <p:pic>
        <p:nvPicPr>
          <p:cNvPr id="55" name="图片 60" descr="IMG_2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0" y="905510"/>
            <a:ext cx="5998210" cy="4498340"/>
          </a:xfrm>
          <a:prstGeom prst="rect">
            <a:avLst/>
          </a:prstGeom>
          <a:noFill/>
          <a:ln>
            <a:noFill/>
          </a:ln>
          <a:effectLst/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83235" y="615315"/>
                <a:ext cx="11225530" cy="6242685"/>
              </a:xfrm>
            </p:spPr>
            <p:txBody>
              <a:bodyPr/>
              <a:lstStyle/>
              <a:p>
                <a:pPr marL="0" indent="0" algn="just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en-US" altLang="zh-CN" sz="2800" b="1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</a:t>
                </a:r>
                <a:r>
                  <a:rPr lang="zh-CN" dirty="0">
                    <a:latin typeface="+mn-ea"/>
                    <a:cs typeface="+mn-ea"/>
                  </a:rPr>
                  <a:t>SI 模型的解为 Logistic 增长曲线，患者比率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 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从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 迅速上升，通过曲线的拐点后上升变缓。</a:t>
                </a:r>
              </a:p>
              <a:p>
                <a:pPr marL="0" indent="0" algn="just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en-US" altLang="zh-CN" dirty="0">
                    <a:latin typeface="+mn-ea"/>
                    <a:cs typeface="+mn-ea"/>
                  </a:rPr>
                  <a:t>       </a:t>
                </a:r>
                <a:r>
                  <a:rPr lang="zh-CN" dirty="0">
                    <a:latin typeface="+mn-ea"/>
                    <a:cs typeface="+mn-ea"/>
                  </a:rPr>
                  <a:t>该模型的缺陷是显而易见的：当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→+∞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 时，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)→1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，这表明本地区最后所有人都会被感染</a:t>
                </a:r>
                <a:r>
                  <a:rPr lang="zh-CN" altLang="en-US" dirty="0">
                    <a:latin typeface="+mn-ea"/>
                    <a:cs typeface="+mn-ea"/>
                  </a:rPr>
                  <a:t>。</a:t>
                </a:r>
                <a:r>
                  <a:rPr lang="zh-CN" dirty="0">
                    <a:latin typeface="+mn-ea"/>
                    <a:cs typeface="+mn-ea"/>
                  </a:rPr>
                  <a:t>出现这种结果的原因是假设系统中只有两种人，即感染者和易感者，而未考虑感染者会被治愈的情况。</a:t>
                </a: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r>
                  <a:rPr lang="en-US" altLang="zh-CN" sz="2800" b="1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       </a:t>
                </a: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235" y="615315"/>
                <a:ext cx="11225530" cy="624268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59293"/>
            <a:ext cx="10515600" cy="941033"/>
          </a:xfrm>
        </p:spPr>
        <p:txBody>
          <a:bodyPr/>
          <a:lstStyle/>
          <a:p>
            <a:r>
              <a:rPr lang="en-US" altLang="zh-CN" sz="3600" dirty="0">
                <a:solidFill>
                  <a:srgbClr val="7030A0"/>
                </a:solidFill>
              </a:rPr>
              <a:t>2.  </a:t>
            </a:r>
            <a:r>
              <a:rPr lang="zh-CN" altLang="en-US" sz="3600" dirty="0">
                <a:solidFill>
                  <a:srgbClr val="7030A0"/>
                </a:solidFill>
              </a:rPr>
              <a:t>SI</a:t>
            </a:r>
            <a:r>
              <a:rPr lang="en-US" altLang="zh-CN" sz="3600" dirty="0">
                <a:solidFill>
                  <a:srgbClr val="7030A0"/>
                </a:solidFill>
              </a:rPr>
              <a:t>S </a:t>
            </a:r>
            <a:r>
              <a:rPr lang="zh-CN" altLang="en-US" sz="3600" dirty="0">
                <a:solidFill>
                  <a:srgbClr val="7030A0"/>
                </a:solidFill>
              </a:rPr>
              <a:t>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1439"/>
                <a:ext cx="10515600" cy="4351338"/>
              </a:xfrm>
            </p:spPr>
            <p:txBody>
              <a:bodyPr/>
              <a:lstStyle/>
              <a:p>
                <a:pPr marL="0" indent="0" algn="just" fontAlgn="auto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</a:t>
                </a:r>
                <a:r>
                  <a:rPr lang="en-US" altLang="zh-CN" dirty="0">
                    <a:latin typeface="+mn-ea"/>
                    <a:cs typeface="+mn-ea"/>
                  </a:rPr>
                  <a:t>    </a:t>
                </a:r>
                <a:r>
                  <a:rPr lang="zh-CN" dirty="0">
                    <a:latin typeface="+mn-ea"/>
                    <a:cs typeface="+mn-ea"/>
                  </a:rPr>
                  <a:t>有些传染病如伤风、痢疾等，虽然可以治愈，但治愈后基本上没有免疫力，于是患者愈后又变成易感者，这就是 SIS 模型。 </a:t>
                </a:r>
                <a:endParaRPr dirty="0">
                  <a:latin typeface="+mn-ea"/>
                  <a:cs typeface="+mn-ea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dirty="0">
                    <a:latin typeface="+mn-ea"/>
                    <a:cs typeface="+mn-ea"/>
                  </a:rPr>
                  <a:t>       </a:t>
                </a:r>
                <a:r>
                  <a:rPr lang="zh-CN" dirty="0">
                    <a:latin typeface="+mn-ea"/>
                    <a:cs typeface="+mn-ea"/>
                    <a:sym typeface="+mn-ea"/>
                  </a:rPr>
                  <a:t>SIS 模型</a:t>
                </a:r>
                <a:r>
                  <a:rPr lang="zh-CN" dirty="0">
                    <a:latin typeface="+mn-ea"/>
                    <a:cs typeface="+mn-ea"/>
                  </a:rPr>
                  <a:t>只需在 SI 模型假设的基础上，增加一条假设：</a:t>
                </a: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b="1" dirty="0">
                    <a:latin typeface="+mn-ea"/>
                    <a:cs typeface="+mn-ea"/>
                  </a:rPr>
                  <a:t>       </a:t>
                </a:r>
                <a:r>
                  <a:rPr b="1" dirty="0" err="1">
                    <a:latin typeface="+mn-ea"/>
                    <a:cs typeface="+mn-ea"/>
                  </a:rPr>
                  <a:t>假设</a:t>
                </a:r>
                <a:r>
                  <a:rPr lang="en-US" b="1" dirty="0">
                    <a:latin typeface="+mn-ea"/>
                    <a:cs typeface="+mn-ea"/>
                  </a:rPr>
                  <a:t> </a:t>
                </a:r>
                <a:r>
                  <a:rPr b="1" dirty="0">
                    <a:latin typeface="+mn-ea"/>
                    <a:cs typeface="+mn-ea"/>
                  </a:rPr>
                  <a:t>5</a:t>
                </a:r>
                <a:r>
                  <a:rPr lang="zh-CN" b="1" dirty="0">
                    <a:latin typeface="+mn-ea"/>
                    <a:cs typeface="+mn-ea"/>
                  </a:rPr>
                  <a:t>：</a:t>
                </a:r>
                <a:r>
                  <a:rPr lang="zh-CN" dirty="0">
                    <a:latin typeface="+mn-ea"/>
                    <a:cs typeface="+mn-ea"/>
                  </a:rPr>
                  <a:t>患者每天被治愈的人数比例为常数</a:t>
                </a:r>
                <a14:m>
                  <m:oMath xmlns:m="http://schemas.openxmlformats.org/officeDocument/2006/math"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 </m:t>
                    </m:r>
                    <m:r>
                      <a:rPr lang="zh-CN">
                        <a:latin typeface="Cambria Math" panose="02040503050406030204" pitchFamily="18" charset="0"/>
                        <a:cs typeface="+mn-ea"/>
                      </a:rPr>
                      <m:t>𝜇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（治愈率）</a:t>
                </a:r>
                <a:endParaRPr dirty="0">
                  <a:latin typeface="+mn-ea"/>
                  <a:cs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1439"/>
                <a:ext cx="105156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95944"/>
            <a:ext cx="10515600" cy="1325563"/>
          </a:xfrm>
        </p:spPr>
        <p:txBody>
          <a:bodyPr/>
          <a:lstStyle/>
          <a:p>
            <a:r>
              <a:rPr lang="en-US" altLang="zh-CN" sz="3200" b="1" dirty="0"/>
              <a:t>(1)  </a:t>
            </a:r>
            <a:r>
              <a:rPr lang="en-US" altLang="zh-CN" sz="3200" b="1" dirty="0" err="1"/>
              <a:t>模型建立</a:t>
            </a:r>
            <a:endParaRPr lang="en-US" altLang="zh-CN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SIS</a:t>
            </a:r>
            <a:r>
              <a:rPr lang="en-US" dirty="0"/>
              <a:t> </a:t>
            </a:r>
            <a:r>
              <a:rPr dirty="0" err="1">
                <a:latin typeface="+mn-ea"/>
              </a:rPr>
              <a:t>模型的人群转移规律如</a:t>
            </a:r>
            <a:r>
              <a:rPr lang="zh-CN" altLang="en-US" dirty="0">
                <a:latin typeface="+mn-ea"/>
              </a:rPr>
              <a:t>下</a:t>
            </a:r>
            <a:r>
              <a:rPr lang="zh-CN" dirty="0"/>
              <a:t>：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                                      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   </a:t>
            </a:r>
            <a:r>
              <a:rPr lang="zh-CN" altLang="en-US" dirty="0"/>
              <a:t>图</a:t>
            </a:r>
            <a:r>
              <a:rPr lang="en-US" altLang="zh-CN" dirty="0"/>
              <a:t> </a:t>
            </a:r>
            <a:r>
              <a:rPr lang="zh-CN" altLang="en-US" dirty="0"/>
              <a:t>4-</a:t>
            </a:r>
            <a:r>
              <a:rPr lang="en-US" altLang="zh-CN" dirty="0"/>
              <a:t>4</a:t>
            </a:r>
            <a:r>
              <a:rPr lang="zh-CN" altLang="en-US" dirty="0"/>
              <a:t>  SI</a:t>
            </a:r>
            <a:r>
              <a:rPr lang="en-US" altLang="zh-CN" dirty="0"/>
              <a:t>S</a:t>
            </a:r>
            <a:r>
              <a:rPr lang="zh-CN" altLang="en-US" dirty="0"/>
              <a:t> 模型示意图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1" name="图片 66" descr="IMG_2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52591" y="2547087"/>
            <a:ext cx="4886818" cy="2238487"/>
          </a:xfrm>
          <a:prstGeom prst="rect">
            <a:avLst/>
          </a:prstGeom>
          <a:noFill/>
          <a:ln>
            <a:noFill/>
          </a:ln>
          <a:effectLst/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83235" y="263525"/>
                <a:ext cx="11225530" cy="6242685"/>
              </a:xfrm>
            </p:spPr>
            <p:txBody>
              <a:bodyPr/>
              <a:lstStyle/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en-US" altLang="zh-CN" dirty="0">
                    <a:latin typeface="+mn-ea"/>
                    <a:cs typeface="+mn-ea"/>
                  </a:rPr>
                  <a:t>       </a:t>
                </a:r>
                <a:r>
                  <a:rPr lang="zh-CN" dirty="0">
                    <a:latin typeface="+mn-ea"/>
                    <a:cs typeface="+mn-ea"/>
                  </a:rPr>
                  <a:t>根据假设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dirty="0">
                    <a:latin typeface="+mn-ea"/>
                    <a:cs typeface="+mn-ea"/>
                  </a:rPr>
                  <a:t>5，每天新增加的感染者人数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)∙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，应该减去每天治愈的感染者人数为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)∙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𝜇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，同除以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得到</a:t>
                </a: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endParaRPr lang="zh-CN" dirty="0">
                  <a:latin typeface="+mn-ea"/>
                  <a:cs typeface="+mn-ea"/>
                </a:endParaRP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zh-CN" dirty="0">
                    <a:latin typeface="+mn-ea"/>
                    <a:cs typeface="+mn-ea"/>
                  </a:rPr>
                  <a:t>考虑连续变化，变成微分方程：</a:t>
                </a: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endParaRPr lang="zh-CN" dirty="0">
                  <a:latin typeface="+mn-ea"/>
                  <a:cs typeface="+mn-ea"/>
                </a:endParaRP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zh-CN" dirty="0">
                    <a:latin typeface="+mn-ea"/>
                    <a:cs typeface="+mn-ea"/>
                  </a:rPr>
                  <a:t>于是得到 SIS 模型为</a:t>
                </a: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endParaRPr lang="zh-CN" dirty="0">
                  <a:latin typeface="+mn-ea"/>
                  <a:cs typeface="+mn-ea"/>
                </a:endParaRP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endParaRPr lang="zh-CN" dirty="0">
                  <a:latin typeface="+mn-ea"/>
                  <a:cs typeface="+mn-ea"/>
                </a:endParaRP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endParaRPr lang="zh-CN" dirty="0">
                  <a:latin typeface="+mn-ea"/>
                  <a:cs typeface="+mn-ea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b="1" dirty="0">
                  <a:latin typeface="+mn-ea"/>
                  <a:cs typeface="+mn-ea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b="1" dirty="0">
                  <a:latin typeface="+mn-ea"/>
                  <a:cs typeface="+mn-ea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b="1" dirty="0">
                  <a:latin typeface="+mn-ea"/>
                  <a:cs typeface="+mn-ea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b="1" dirty="0">
                  <a:latin typeface="+mn-ea"/>
                  <a:cs typeface="+mn-ea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b="1" dirty="0">
                  <a:latin typeface="+mn-ea"/>
                  <a:cs typeface="+mn-ea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r>
                  <a:rPr lang="en-US" altLang="zh-CN" b="1" dirty="0">
                    <a:latin typeface="+mn-ea"/>
                    <a:cs typeface="+mn-ea"/>
                  </a:rPr>
                  <a:t>              </a:t>
                </a:r>
                <a:endParaRPr lang="zh-CN" b="1" dirty="0">
                  <a:latin typeface="+mn-ea"/>
                  <a:cs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235" y="263525"/>
                <a:ext cx="11225530" cy="6242685"/>
              </a:xfrm>
              <a:blipFill rotWithShape="1">
                <a:blip r:embed="rId3"/>
                <a:stretch>
                  <a:fillRect b="-64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/>
          <p:nvPr/>
        </p:nvGraphicFramePr>
        <p:xfrm>
          <a:off x="3987800" y="1554480"/>
          <a:ext cx="383794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860800" imgH="889000" progId="Equation.DSMT4">
                  <p:embed/>
                </p:oleObj>
              </mc:Choice>
              <mc:Fallback>
                <p:oleObj r:id="rId4" imgW="3860800" imgH="8890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87800" y="1554480"/>
                        <a:ext cx="3837940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4204653" y="3078480"/>
          <a:ext cx="378269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810000" imgH="889000" progId="Equation.DSMT4">
                  <p:embed/>
                </p:oleObj>
              </mc:Choice>
              <mc:Fallback>
                <p:oleObj r:id="rId6" imgW="3810000" imgH="88900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04653" y="3078480"/>
                        <a:ext cx="3782695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3987800" y="4884420"/>
          <a:ext cx="4613275" cy="1506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4635500" imgH="1536700" progId="Equation.DSMT4">
                  <p:embed/>
                </p:oleObj>
              </mc:Choice>
              <mc:Fallback>
                <p:oleObj r:id="rId8" imgW="4635500" imgH="153670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87800" y="4884420"/>
                        <a:ext cx="4613275" cy="1506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0800" y="-12700"/>
            <a:ext cx="12293600" cy="691515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680122" y="2273400"/>
            <a:ext cx="2629437" cy="2493177"/>
            <a:chOff x="3028" y="3041"/>
            <a:chExt cx="5420" cy="5361"/>
          </a:xfrm>
        </p:grpSpPr>
        <p:sp>
          <p:nvSpPr>
            <p:cNvPr id="9" name="椭圆 8"/>
            <p:cNvSpPr/>
            <p:nvPr/>
          </p:nvSpPr>
          <p:spPr>
            <a:xfrm>
              <a:off x="3028" y="3041"/>
              <a:ext cx="4511" cy="4907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937" y="3495"/>
              <a:ext cx="4511" cy="4907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32"/>
          <p:cNvSpPr txBox="1">
            <a:spLocks noChangeArrowheads="1"/>
          </p:cNvSpPr>
          <p:nvPr/>
        </p:nvSpPr>
        <p:spPr bwMode="auto">
          <a:xfrm>
            <a:off x="6475730" y="3184525"/>
            <a:ext cx="3717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舱室模型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Yuanti SC" charset="-122"/>
              <a:sym typeface="+mn-ea"/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6475095" y="4138930"/>
            <a:ext cx="37103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案例：SARS的传播规律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Yuanti SC" charset="-122"/>
              <a:sym typeface="+mn-ea"/>
            </a:endParaRPr>
          </a:p>
        </p:txBody>
      </p:sp>
      <p:sp>
        <p:nvSpPr>
          <p:cNvPr id="15" name="TextBox 32"/>
          <p:cNvSpPr txBox="1">
            <a:spLocks noChangeArrowheads="1"/>
          </p:cNvSpPr>
          <p:nvPr/>
        </p:nvSpPr>
        <p:spPr bwMode="auto">
          <a:xfrm>
            <a:off x="5375841" y="4080116"/>
            <a:ext cx="681677" cy="578882"/>
          </a:xfrm>
          <a:prstGeom prst="roundRect">
            <a:avLst/>
          </a:prstGeom>
          <a:solidFill>
            <a:srgbClr val="C0C9BE"/>
          </a:solidFill>
          <a:ln w="28575"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04</a:t>
            </a:r>
            <a:endParaRPr lang="zh-CN" altLang="en-US" sz="2800" b="1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16" name="TextBox 32"/>
          <p:cNvSpPr txBox="1">
            <a:spLocks noChangeArrowheads="1"/>
          </p:cNvSpPr>
          <p:nvPr/>
        </p:nvSpPr>
        <p:spPr bwMode="auto">
          <a:xfrm>
            <a:off x="5375841" y="3184840"/>
            <a:ext cx="681677" cy="578882"/>
          </a:xfrm>
          <a:prstGeom prst="roundRect">
            <a:avLst/>
          </a:prstGeom>
          <a:solidFill>
            <a:srgbClr val="90A08D"/>
          </a:solidFill>
          <a:ln w="28575"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17" name="TextBox 32"/>
          <p:cNvSpPr txBox="1">
            <a:spLocks noChangeArrowheads="1"/>
          </p:cNvSpPr>
          <p:nvPr/>
        </p:nvSpPr>
        <p:spPr bwMode="auto">
          <a:xfrm>
            <a:off x="6475730" y="1367790"/>
            <a:ext cx="379285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Yuanti SC" charset="-122"/>
                <a:sym typeface="+mn-ea"/>
              </a:rPr>
              <a:t>SI/SIS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Yuanti SC" charset="-122"/>
                <a:sym typeface="+mn-ea"/>
              </a:rPr>
              <a:t>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Yuanti SC" charset="-122"/>
                <a:sym typeface="+mn-ea"/>
              </a:rPr>
              <a:t>模型</a:t>
            </a: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5351554" y="1308810"/>
            <a:ext cx="712949" cy="578882"/>
          </a:xfrm>
          <a:prstGeom prst="roundRect">
            <a:avLst/>
          </a:prstGeom>
          <a:solidFill>
            <a:srgbClr val="90A08D"/>
          </a:solidFill>
          <a:ln w="28575"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19" name="TextBox 32"/>
          <p:cNvSpPr txBox="1">
            <a:spLocks noChangeArrowheads="1"/>
          </p:cNvSpPr>
          <p:nvPr/>
        </p:nvSpPr>
        <p:spPr bwMode="auto">
          <a:xfrm>
            <a:off x="6475730" y="2270125"/>
            <a:ext cx="379285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SIR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模型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Yuanti SC" charset="-122"/>
              <a:sym typeface="+mn-ea"/>
            </a:endParaRPr>
          </a:p>
        </p:txBody>
      </p:sp>
      <p:sp>
        <p:nvSpPr>
          <p:cNvPr id="20" name="TextBox 32"/>
          <p:cNvSpPr txBox="1">
            <a:spLocks noChangeArrowheads="1"/>
          </p:cNvSpPr>
          <p:nvPr/>
        </p:nvSpPr>
        <p:spPr bwMode="auto">
          <a:xfrm>
            <a:off x="5351554" y="2211070"/>
            <a:ext cx="681677" cy="578882"/>
          </a:xfrm>
          <a:prstGeom prst="roundRect">
            <a:avLst/>
          </a:prstGeom>
          <a:solidFill>
            <a:srgbClr val="C0C9BE"/>
          </a:solidFill>
          <a:ln w="28575"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0180" y="2074545"/>
            <a:ext cx="10090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目录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 bldLvl="0" animBg="1"/>
      <p:bldP spid="16" grpId="0" bldLvl="0" animBg="1"/>
      <p:bldP spid="17" grpId="0"/>
      <p:bldP spid="18" grpId="0" bldLvl="0" animBg="1"/>
      <p:bldP spid="19" grpId="0"/>
      <p:bldP spid="20" grpId="0" bldLvl="0" animBg="1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83235" y="263525"/>
                <a:ext cx="11225530" cy="6242685"/>
              </a:xfrm>
            </p:spPr>
            <p:txBody>
              <a:bodyPr/>
              <a:lstStyle/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en-US" altLang="zh-CN" dirty="0">
                    <a:latin typeface="+mn-ea"/>
                    <a:cs typeface="+mn-ea"/>
                  </a:rPr>
                  <a:t>       </a:t>
                </a:r>
                <a:r>
                  <a:rPr lang="zh-CN" dirty="0">
                    <a:latin typeface="+mn-ea"/>
                    <a:cs typeface="+mn-ea"/>
                  </a:rPr>
                  <a:t>若令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表示一个感染者在整个感染期内有效接触的平均人数，称为</a:t>
                </a:r>
                <a:r>
                  <a:rPr lang="zh-CN" dirty="0">
                    <a:solidFill>
                      <a:srgbClr val="C00000"/>
                    </a:solidFill>
                    <a:latin typeface="+mn-ea"/>
                    <a:cs typeface="+mn-ea"/>
                  </a:rPr>
                  <a:t>传染期接触数</a:t>
                </a:r>
                <a:r>
                  <a:rPr lang="zh-CN" dirty="0">
                    <a:latin typeface="+mn-ea"/>
                    <a:cs typeface="+mn-ea"/>
                  </a:rPr>
                  <a:t>。将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代入上述方程中，得到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dirty="0">
                    <a:latin typeface="+mn-ea"/>
                    <a:cs typeface="+mn-ea"/>
                  </a:rPr>
                  <a:t>SIS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dirty="0">
                    <a:latin typeface="+mn-ea"/>
                    <a:cs typeface="+mn-ea"/>
                  </a:rPr>
                  <a:t>模型的另一种形式:</a:t>
                </a:r>
              </a:p>
              <a:p>
                <a:pPr marL="0" indent="0" fontAlgn="auto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</a:p>
              <a:p>
                <a:pPr marL="0" indent="0" fontAlgn="auto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r>
                  <a:rPr lang="en-US" altLang="zh-CN" sz="2000" dirty="0">
                    <a:latin typeface="+mn-ea"/>
                    <a:cs typeface="+mn-ea"/>
                  </a:rPr>
                  <a:t>                                                                                                                     </a:t>
                </a:r>
                <a:r>
                  <a:rPr lang="zh-CN" altLang="en-US" dirty="0">
                    <a:latin typeface="+mn-ea"/>
                    <a:cs typeface="+mn-ea"/>
                  </a:rPr>
                  <a:t>（</a:t>
                </a:r>
                <a:r>
                  <a:rPr lang="en-US" altLang="zh-CN" dirty="0">
                    <a:latin typeface="+mn-ea"/>
                    <a:cs typeface="+mn-ea"/>
                  </a:rPr>
                  <a:t>SIS</a:t>
                </a:r>
                <a:r>
                  <a:rPr lang="zh-CN" altLang="en-US" dirty="0">
                    <a:latin typeface="+mn-ea"/>
                    <a:cs typeface="+mn-ea"/>
                  </a:rPr>
                  <a:t>）</a:t>
                </a:r>
                <a:endParaRPr lang="en-US" altLang="zh-CN" dirty="0">
                  <a:latin typeface="+mn-ea"/>
                  <a:cs typeface="+mn-ea"/>
                </a:endParaRPr>
              </a:p>
              <a:p>
                <a:pPr marL="0" indent="0" fontAlgn="auto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endParaRPr lang="en-US" altLang="zh-CN" dirty="0">
                  <a:latin typeface="+mn-ea"/>
                  <a:cs typeface="+mn-ea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r>
                  <a:rPr lang="zh-CN" altLang="en-US" dirty="0">
                    <a:latin typeface="+mn-ea"/>
                    <a:cs typeface="+mn-ea"/>
                  </a:rPr>
                  <a:t>仍然可用分离变量法求得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altLang="en-US" dirty="0">
                    <a:latin typeface="+mn-ea"/>
                    <a:cs typeface="+mn-ea"/>
                  </a:rPr>
                  <a:t>SIS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altLang="en-US" dirty="0">
                    <a:latin typeface="+mn-ea"/>
                    <a:cs typeface="+mn-ea"/>
                  </a:rPr>
                  <a:t>模型的解析解：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endParaRPr lang="en-US" altLang="zh-CN" dirty="0">
                  <a:latin typeface="+mn-ea"/>
                  <a:cs typeface="+mn-ea"/>
                </a:endParaRP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endParaRPr lang="en-US" altLang="zh-CN" dirty="0">
                  <a:latin typeface="+mn-ea"/>
                  <a:cs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235" y="263525"/>
                <a:ext cx="11225530" cy="624268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对象 8"/>
          <p:cNvGraphicFramePr/>
          <p:nvPr>
            <p:extLst>
              <p:ext uri="{D42A27DB-BD31-4B8C-83A1-F6EECF244321}">
                <p14:modId xmlns:p14="http://schemas.microsoft.com/office/powerpoint/2010/main" val="140229057"/>
              </p:ext>
            </p:extLst>
          </p:nvPr>
        </p:nvGraphicFramePr>
        <p:xfrm>
          <a:off x="3673771" y="1672627"/>
          <a:ext cx="4257675" cy="1607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279900" imgH="1638300" progId="Equation.DSMT4">
                  <p:embed/>
                </p:oleObj>
              </mc:Choice>
              <mc:Fallback>
                <p:oleObj r:id="rId4" imgW="4279900" imgH="1638300" progId="Equation.DSMT4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73771" y="1672627"/>
                        <a:ext cx="4257675" cy="1607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EBFF640-4D29-92F0-C826-1626EDF437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1327802"/>
              </p:ext>
            </p:extLst>
          </p:nvPr>
        </p:nvGraphicFramePr>
        <p:xfrm>
          <a:off x="2200275" y="4056707"/>
          <a:ext cx="7791450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810500" imgH="2019300" progId="Equation.DSMT4">
                  <p:embed/>
                </p:oleObj>
              </mc:Choice>
              <mc:Fallback>
                <p:oleObj r:id="rId6" imgW="7810500" imgH="20193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00275" y="4056707"/>
                        <a:ext cx="7791450" cy="199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1) </a:t>
            </a:r>
            <a:r>
              <a:rPr sz="3200" b="1" dirty="0">
                <a:latin typeface="+mn-ea"/>
                <a:cs typeface="+mn-ea"/>
                <a:sym typeface="+mn-ea"/>
              </a:rPr>
              <a:t>用</a:t>
            </a:r>
            <a:r>
              <a:rPr lang="en-US" sz="3200" b="1" dirty="0">
                <a:latin typeface="+mn-ea"/>
                <a:cs typeface="+mn-ea"/>
                <a:sym typeface="+mn-ea"/>
              </a:rPr>
              <a:t> </a:t>
            </a:r>
            <a:r>
              <a:rPr sz="3200" b="1" dirty="0">
                <a:latin typeface="+mn-ea"/>
                <a:cs typeface="+mn-ea"/>
                <a:sym typeface="+mn-ea"/>
              </a:rPr>
              <a:t>MATLAB</a:t>
            </a:r>
            <a:r>
              <a:rPr lang="en-US" sz="3200" b="1" dirty="0">
                <a:latin typeface="+mn-ea"/>
                <a:cs typeface="+mn-ea"/>
                <a:sym typeface="+mn-ea"/>
              </a:rPr>
              <a:t> </a:t>
            </a:r>
            <a:r>
              <a:rPr sz="3200" b="1" dirty="0">
                <a:latin typeface="+mn-ea"/>
                <a:cs typeface="+mn-ea"/>
                <a:sym typeface="+mn-ea"/>
              </a:rPr>
              <a:t>求</a:t>
            </a:r>
            <a:r>
              <a:rPr lang="en-US" sz="3200" b="1" dirty="0">
                <a:latin typeface="+mn-ea"/>
                <a:cs typeface="+mn-ea"/>
                <a:sym typeface="+mn-ea"/>
              </a:rPr>
              <a:t> </a:t>
            </a:r>
            <a:r>
              <a:rPr sz="3200" b="1" dirty="0">
                <a:latin typeface="+mn-ea"/>
                <a:cs typeface="+mn-ea"/>
                <a:sym typeface="+mn-ea"/>
              </a:rPr>
              <a:t>SIS</a:t>
            </a:r>
            <a:r>
              <a:rPr lang="en-US" sz="3200" b="1" dirty="0">
                <a:latin typeface="+mn-ea"/>
                <a:cs typeface="+mn-ea"/>
                <a:sym typeface="+mn-ea"/>
              </a:rPr>
              <a:t> </a:t>
            </a:r>
            <a:r>
              <a:rPr sz="3200" b="1" dirty="0" err="1">
                <a:latin typeface="+mn-ea"/>
                <a:cs typeface="+mn-ea"/>
                <a:sym typeface="+mn-ea"/>
              </a:rPr>
              <a:t>模型解析解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6101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dirty="0" err="1">
                    <a:latin typeface="+mn-ea"/>
                    <a:cs typeface="+mn-ea"/>
                    <a:sym typeface="+mn-ea"/>
                  </a:rPr>
                  <a:t>若记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𝐾</m:t>
                    </m:r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=1−1/</m:t>
                    </m:r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𝜎</m:t>
                    </m:r>
                  </m:oMath>
                </a14:m>
                <a:r>
                  <a:rPr lang="zh-CN" altLang="en-US" dirty="0">
                    <a:latin typeface="+mn-ea"/>
                    <a:cs typeface="+mn-ea"/>
                    <a:sym typeface="+mn-ea"/>
                  </a:rPr>
                  <a:t>，</a:t>
                </a:r>
                <a:r>
                  <a:rPr dirty="0" err="1">
                    <a:latin typeface="+mn-ea"/>
                    <a:cs typeface="+mn-ea"/>
                    <a:sym typeface="+mn-ea"/>
                  </a:rPr>
                  <a:t>其实，就是</a:t>
                </a:r>
                <a:r>
                  <a:rPr lang="en-US" dirty="0">
                    <a:latin typeface="+mn-ea"/>
                    <a:cs typeface="+mn-ea"/>
                    <a:sym typeface="+mn-ea"/>
                  </a:rPr>
                  <a:t> </a:t>
                </a:r>
                <a:r>
                  <a:rPr dirty="0">
                    <a:latin typeface="+mn-ea"/>
                    <a:cs typeface="+mn-ea"/>
                    <a:sym typeface="+mn-ea"/>
                  </a:rPr>
                  <a:t>Logistic</a:t>
                </a:r>
                <a:r>
                  <a:rPr lang="en-US" dirty="0">
                    <a:latin typeface="+mn-ea"/>
                    <a:cs typeface="+mn-ea"/>
                    <a:sym typeface="+mn-ea"/>
                  </a:rPr>
                  <a:t> </a:t>
                </a:r>
                <a:r>
                  <a:rPr dirty="0" err="1">
                    <a:latin typeface="+mn-ea"/>
                    <a:cs typeface="+mn-ea"/>
                    <a:sym typeface="+mn-ea"/>
                  </a:rPr>
                  <a:t>人口模型的容纳量</a:t>
                </a:r>
                <a:r>
                  <a:rPr lang="zh-CN" dirty="0">
                    <a:latin typeface="+mn-ea"/>
                    <a:cs typeface="+mn-ea"/>
                    <a:sym typeface="+mn-ea"/>
                  </a:rPr>
                  <a:t>。</a:t>
                </a:r>
                <a:endParaRPr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>
                    <a:latin typeface="Courier New" panose="02070309020205020404" charset="0"/>
                    <a:cs typeface="Courier New" panose="02070309020205020404" charset="0"/>
                  </a:rPr>
                  <a:t>syms I(t) lambda I0 K            </a:t>
                </a:r>
                <a:r>
                  <a:rPr lang="zh-CN" altLang="en-US" sz="2000" dirty="0">
                    <a:solidFill>
                      <a:srgbClr val="00B050"/>
                    </a:solidFill>
                    <a:latin typeface="Courier New" panose="02070309020205020404" charset="0"/>
                    <a:cs typeface="Courier New" panose="02070309020205020404" charset="0"/>
                  </a:rPr>
                  <a:t>% K = 1 - 1/ sigma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>
                    <a:latin typeface="Courier New" panose="02070309020205020404" charset="0"/>
                    <a:cs typeface="Courier New" panose="02070309020205020404" charset="0"/>
                  </a:rPr>
                  <a:t>eqn = diff(I,t) == lambda * I * (K - I);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>
                    <a:latin typeface="Courier New" panose="02070309020205020404" charset="0"/>
                    <a:cs typeface="Courier New" panose="02070309020205020404" charset="0"/>
                  </a:rPr>
                  <a:t>cond = I(0) == I0;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>
                    <a:latin typeface="Courier New" panose="02070309020205020404" charset="0"/>
                    <a:cs typeface="Courier New" panose="02070309020205020404" charset="0"/>
                  </a:rPr>
                  <a:t>Isol(t) = dsolve(eqn, cond)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>
                    <a:latin typeface="Courier New" panose="02070309020205020404" charset="0"/>
                    <a:cs typeface="Courier New" panose="02070309020205020404" charset="0"/>
                  </a:rPr>
                  <a:t>运行结果：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rgbClr val="C00000"/>
                    </a:solidFill>
                    <a:latin typeface="Courier New" panose="02070309020205020404" charset="0"/>
                    <a:cs typeface="Courier New" panose="02070309020205020404" charset="0"/>
                  </a:rPr>
                  <a:t>  </a:t>
                </a:r>
                <a:r>
                  <a:rPr lang="zh-CN" altLang="en-US" dirty="0">
                    <a:solidFill>
                      <a:srgbClr val="C00000"/>
                    </a:solidFill>
                    <a:latin typeface="Courier New" panose="02070309020205020404" charset="0"/>
                    <a:cs typeface="Courier New" panose="02070309020205020404" charset="0"/>
                  </a:rPr>
                  <a:t>Isol(t) = K/(exp(log(-(I0 - K)/I0) - K*lambda*t) + 1)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6101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753461"/>
              </a:xfrm>
            </p:spPr>
            <p:txBody>
              <a:bodyPr/>
              <a:lstStyle/>
              <a:p>
                <a:r>
                  <a:rPr lang="zh-CN" altLang="en-US" sz="2800" dirty="0"/>
                  <a:t>2) 传染病初期，感染率很小，不妨设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&lt;1−1/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75346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87280" y="1118586"/>
                <a:ext cx="10515600" cy="4798695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       </a:t>
                </a: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&gt;1 </m:t>
                    </m:r>
                  </m:oMath>
                </a14:m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𝐾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&gt;0</m:t>
                    </m:r>
                  </m:oMath>
                </a14:m>
                <a:r>
                  <a:rPr lang="zh-CN" altLang="en-US" dirty="0"/>
                  <a:t>，SIS 模型仍是 Logistic 人口模型，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 </m:t>
                    </m:r>
                  </m:oMath>
                </a14:m>
                <a:r>
                  <a:rPr lang="zh-CN" altLang="en-US" dirty="0"/>
                  <a:t>呈 Logistic 曲线上升，当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→+∞ </m:t>
                    </m:r>
                  </m:oMath>
                </a14:m>
                <a:r>
                  <a:rPr lang="zh-CN" altLang="en-US" dirty="0"/>
                  <a:t>时，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)→1−1/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</m:oMath>
                </a14:m>
                <a:r>
                  <a:rPr lang="zh-CN" altLang="en-US" dirty="0"/>
                  <a:t>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       </a:t>
                </a:r>
                <a:r>
                  <a:rPr lang="zh-CN" altLang="en-US" dirty="0"/>
                  <a:t>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=5,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=0,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=5</m:t>
                    </m:r>
                  </m:oMath>
                </a14:m>
                <a:r>
                  <a:rPr lang="zh-CN" altLang="en-US" dirty="0"/>
                  <a:t>，对应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𝐾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=0.8</m:t>
                    </m:r>
                  </m:oMath>
                </a14:m>
                <a:r>
                  <a:rPr lang="zh-CN" altLang="en-US" dirty="0"/>
                  <a:t>，来考察传染病的传播规律：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>
                    <a:latin typeface="Courier New" panose="02070309020205020404" charset="0"/>
                    <a:cs typeface="Courier New" panose="02070309020205020404" charset="0"/>
                  </a:rPr>
                  <a:t>lambda = 5;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>
                    <a:latin typeface="Courier New" panose="02070309020205020404" charset="0"/>
                    <a:cs typeface="Courier New" panose="02070309020205020404" charset="0"/>
                  </a:rPr>
                  <a:t>I0 = 0.1;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>
                    <a:latin typeface="Courier New" panose="02070309020205020404" charset="0"/>
                    <a:cs typeface="Courier New" panose="02070309020205020404" charset="0"/>
                  </a:rPr>
                  <a:t>sigma = 5;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>
                    <a:solidFill>
                      <a:srgbClr val="00B050"/>
                    </a:solidFill>
                    <a:latin typeface="Courier New" panose="02070309020205020404" charset="0"/>
                    <a:cs typeface="Courier New" panose="02070309020205020404" charset="0"/>
                  </a:rPr>
                  <a:t>% Isol(t) = subs(Isol(t), K, xm);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Courier New" panose="02070309020205020404" charset="0"/>
                    <a:cs typeface="Courier New" panose="02070309020205020404" charset="0"/>
                  </a:rPr>
                  <a:t>K = 1 - 1/sigma; </a:t>
                </a:r>
                <a:r>
                  <a:rPr lang="zh-CN" altLang="en-US" sz="2000" dirty="0">
                    <a:solidFill>
                      <a:srgbClr val="00B050"/>
                    </a:solidFill>
                    <a:latin typeface="Courier New" panose="02070309020205020404" charset="0"/>
                    <a:cs typeface="Courier New" panose="02070309020205020404" charset="0"/>
                  </a:rPr>
                  <a:t>    % 最大容纳量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7280" y="1118586"/>
                <a:ext cx="10515600" cy="4798695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3235" y="547610"/>
            <a:ext cx="11225530" cy="6242685"/>
          </a:xfrm>
        </p:spPr>
        <p:txBody>
          <a:bodyPr/>
          <a:lstStyle/>
          <a:p>
            <a:pPr marL="0" indent="0" fontAlgn="auto">
              <a:lnSpc>
                <a:spcPct val="100000"/>
              </a:lnSpc>
              <a:spcAft>
                <a:spcPts val="1000"/>
              </a:spcAft>
              <a:buNone/>
            </a:pP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Isol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(t) = eval(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Isol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(t));</a:t>
            </a:r>
          </a:p>
          <a:p>
            <a:pPr marL="0" indent="0" fontAlgn="auto">
              <a:lnSpc>
                <a:spcPct val="100000"/>
              </a:lnSpc>
              <a:spcAft>
                <a:spcPts val="1000"/>
              </a:spcAft>
              <a:buNone/>
            </a:pP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ts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 = 0:0.01:2;</a:t>
            </a:r>
          </a:p>
          <a:p>
            <a:pPr marL="0" indent="0" fontAlgn="auto">
              <a:lnSpc>
                <a:spcPct val="100000"/>
              </a:lnSpc>
              <a:spcAft>
                <a:spcPts val="1000"/>
              </a:spcAft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plot(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ts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, 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Isol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(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ts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))</a:t>
            </a:r>
          </a:p>
          <a:p>
            <a:pPr marL="0" indent="0" fontAlgn="auto">
              <a:lnSpc>
                <a:spcPct val="100000"/>
              </a:lnSpc>
              <a:spcAft>
                <a:spcPts val="1000"/>
              </a:spcAft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hold on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line1 = 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refline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(0, 1);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line1.LineStyle = '--';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line = 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refline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(0, 1-1/sigma);       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line.Color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 = 'r';  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axis([0 2 0 1.1])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xlabel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('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时间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'), 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ylabel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('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感染比例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')</a:t>
            </a:r>
          </a:p>
        </p:txBody>
      </p:sp>
      <p:pic>
        <p:nvPicPr>
          <p:cNvPr id="81" name="图片 86" descr="IMG_2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81040" y="547610"/>
            <a:ext cx="6410960" cy="4808855"/>
          </a:xfrm>
          <a:prstGeom prst="rect">
            <a:avLst/>
          </a:prstGeom>
          <a:noFill/>
          <a:ln>
            <a:noFill/>
          </a:ln>
          <a:effectLst/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56241" y="711817"/>
                <a:ext cx="11225530" cy="6790690"/>
              </a:xfrm>
            </p:spPr>
            <p:txBody>
              <a:bodyPr/>
              <a:lstStyle/>
              <a:p>
                <a:pPr marL="0" indent="0" fontAlgn="auto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r>
                  <a:rPr dirty="0">
                    <a:latin typeface="+mn-ea"/>
                    <a:cs typeface="+mn-ea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𝑰</m:t>
                    </m:r>
                    <m:r>
                      <a:rPr lang="en-US" altLang="zh-CN" b="1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𝒕</m:t>
                    </m:r>
                    <m:r>
                      <a:rPr lang="en-US" altLang="zh-CN" b="1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𝟏</m:t>
                    </m:r>
                    <m:r>
                      <a:rPr lang="en-US" altLang="zh-CN" b="1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/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𝟐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𝑲</m:t>
                    </m:r>
                    <m:r>
                      <a:rPr lang="en-US" altLang="zh-CN" b="1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𝟎</m:t>
                    </m:r>
                    <m:r>
                      <a:rPr lang="en-US" altLang="zh-CN" b="1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𝟒</m:t>
                    </m:r>
                    <m:r>
                      <a:rPr lang="en-US" altLang="zh-CN" b="1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 </m:t>
                    </m:r>
                  </m:oMath>
                </a14:m>
                <a:r>
                  <a:rPr dirty="0" err="1">
                    <a:latin typeface="+mn-ea"/>
                    <a:cs typeface="+mn-ea"/>
                  </a:rPr>
                  <a:t>时，传染速度达到最大值，反解出该时刻</a:t>
                </a:r>
                <a:r>
                  <a:rPr dirty="0">
                    <a:latin typeface="+mn-ea"/>
                    <a:cs typeface="+mn-ea"/>
                  </a:rPr>
                  <a:t>：</a:t>
                </a:r>
              </a:p>
              <a:p>
                <a:pPr marL="0" indent="0" fontAlgn="auto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  <a:buNone/>
                </a:pPr>
                <a:r>
                  <a:rPr sz="2000" dirty="0" err="1">
                    <a:latin typeface="Courier New" panose="02070309020205020404" charset="0"/>
                    <a:cs typeface="Courier New" panose="02070309020205020404" charset="0"/>
                  </a:rPr>
                  <a:t>dI</a:t>
                </a:r>
                <a:r>
                  <a:rPr sz="2000" dirty="0">
                    <a:latin typeface="Courier New" panose="02070309020205020404" charset="0"/>
                    <a:cs typeface="Courier New" panose="02070309020205020404" charset="0"/>
                  </a:rPr>
                  <a:t> = diff(Isol,1);</a:t>
                </a:r>
              </a:p>
              <a:p>
                <a:pPr marL="0" indent="0" fontAlgn="auto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  <a:buNone/>
                </a:pPr>
                <a:r>
                  <a:rPr sz="2000" dirty="0">
                    <a:latin typeface="Courier New" panose="02070309020205020404" charset="0"/>
                    <a:cs typeface="Courier New" panose="02070309020205020404" charset="0"/>
                  </a:rPr>
                  <a:t>tm = solve(</a:t>
                </a:r>
                <a:r>
                  <a:rPr sz="2000" dirty="0" err="1">
                    <a:latin typeface="Courier New" panose="02070309020205020404" charset="0"/>
                    <a:cs typeface="Courier New" panose="02070309020205020404" charset="0"/>
                  </a:rPr>
                  <a:t>Isol</a:t>
                </a:r>
                <a:r>
                  <a:rPr sz="2000" dirty="0">
                    <a:latin typeface="Courier New" panose="02070309020205020404" charset="0"/>
                    <a:cs typeface="Courier New" panose="02070309020205020404" charset="0"/>
                  </a:rPr>
                  <a:t>(t) == K/2, t);</a:t>
                </a:r>
              </a:p>
              <a:p>
                <a:pPr marL="0" indent="0" fontAlgn="auto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  <a:buNone/>
                </a:pPr>
                <a:r>
                  <a:rPr sz="2000" dirty="0">
                    <a:latin typeface="Courier New" panose="02070309020205020404" charset="0"/>
                    <a:cs typeface="Courier New" panose="02070309020205020404" charset="0"/>
                  </a:rPr>
                  <a:t>eval(tm)</a:t>
                </a:r>
              </a:p>
              <a:p>
                <a:pPr marL="0" indent="0" fontAlgn="auto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  <a:buNone/>
                </a:pPr>
                <a:r>
                  <a:rPr sz="2000" dirty="0">
                    <a:latin typeface="Courier New" panose="02070309020205020404" charset="0"/>
                    <a:cs typeface="Courier New" panose="02070309020205020404" charset="0"/>
                  </a:rPr>
                  <a:t>figure</a:t>
                </a:r>
              </a:p>
              <a:p>
                <a:pPr marL="0" indent="0" fontAlgn="auto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  <a:buNone/>
                </a:pPr>
                <a:r>
                  <a:rPr sz="2000" dirty="0">
                    <a:latin typeface="Courier New" panose="02070309020205020404" charset="0"/>
                    <a:cs typeface="Courier New" panose="02070309020205020404" charset="0"/>
                  </a:rPr>
                  <a:t>plot(</a:t>
                </a:r>
                <a:r>
                  <a:rPr sz="2000" dirty="0" err="1">
                    <a:latin typeface="Courier New" panose="02070309020205020404" charset="0"/>
                    <a:cs typeface="Courier New" panose="02070309020205020404" charset="0"/>
                  </a:rPr>
                  <a:t>ts</a:t>
                </a:r>
                <a:r>
                  <a:rPr sz="2000" dirty="0">
                    <a:latin typeface="Courier New" panose="02070309020205020404" charset="0"/>
                    <a:cs typeface="Courier New" panose="02070309020205020404" charset="0"/>
                  </a:rPr>
                  <a:t>, </a:t>
                </a:r>
                <a:r>
                  <a:rPr sz="2000" dirty="0" err="1">
                    <a:latin typeface="Courier New" panose="02070309020205020404" charset="0"/>
                    <a:cs typeface="Courier New" panose="02070309020205020404" charset="0"/>
                  </a:rPr>
                  <a:t>dI</a:t>
                </a:r>
                <a:r>
                  <a:rPr sz="2000" dirty="0">
                    <a:latin typeface="Courier New" panose="02070309020205020404" charset="0"/>
                    <a:cs typeface="Courier New" panose="02070309020205020404" charset="0"/>
                  </a:rPr>
                  <a:t>(</a:t>
                </a:r>
                <a:r>
                  <a:rPr sz="2000" dirty="0" err="1">
                    <a:latin typeface="Courier New" panose="02070309020205020404" charset="0"/>
                    <a:cs typeface="Courier New" panose="02070309020205020404" charset="0"/>
                  </a:rPr>
                  <a:t>ts</a:t>
                </a:r>
                <a:r>
                  <a:rPr sz="2000" dirty="0">
                    <a:latin typeface="Courier New" panose="02070309020205020404" charset="0"/>
                    <a:cs typeface="Courier New" panose="02070309020205020404" charset="0"/>
                  </a:rPr>
                  <a:t>), tm, </a:t>
                </a:r>
                <a:r>
                  <a:rPr sz="2000" dirty="0" err="1">
                    <a:latin typeface="Courier New" panose="02070309020205020404" charset="0"/>
                    <a:cs typeface="Courier New" panose="02070309020205020404" charset="0"/>
                  </a:rPr>
                  <a:t>dI</a:t>
                </a:r>
                <a:r>
                  <a:rPr sz="2000" dirty="0">
                    <a:latin typeface="Courier New" panose="02070309020205020404" charset="0"/>
                    <a:cs typeface="Courier New" panose="02070309020205020404" charset="0"/>
                  </a:rPr>
                  <a:t>(tm), 'r*')</a:t>
                </a:r>
              </a:p>
              <a:p>
                <a:pPr marL="0" indent="0" fontAlgn="auto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  <a:buNone/>
                </a:pPr>
                <a:r>
                  <a:rPr sz="2000" dirty="0" err="1">
                    <a:latin typeface="Courier New" panose="02070309020205020404" charset="0"/>
                    <a:cs typeface="Courier New" panose="02070309020205020404" charset="0"/>
                  </a:rPr>
                  <a:t>xlabel</a:t>
                </a:r>
                <a:r>
                  <a:rPr sz="2000" dirty="0">
                    <a:latin typeface="Courier New" panose="02070309020205020404" charset="0"/>
                    <a:cs typeface="Courier New" panose="02070309020205020404" charset="0"/>
                  </a:rPr>
                  <a:t>('</a:t>
                </a:r>
                <a:r>
                  <a:rPr sz="2000" dirty="0" err="1">
                    <a:latin typeface="Courier New" panose="02070309020205020404" charset="0"/>
                    <a:cs typeface="Courier New" panose="02070309020205020404" charset="0"/>
                  </a:rPr>
                  <a:t>时间</a:t>
                </a:r>
                <a:r>
                  <a:rPr sz="2000" dirty="0">
                    <a:latin typeface="Courier New" panose="02070309020205020404" charset="0"/>
                    <a:cs typeface="Courier New" panose="02070309020205020404" charset="0"/>
                  </a:rPr>
                  <a:t>'), </a:t>
                </a:r>
                <a:r>
                  <a:rPr sz="2000" dirty="0" err="1">
                    <a:latin typeface="Courier New" panose="02070309020205020404" charset="0"/>
                    <a:cs typeface="Courier New" panose="02070309020205020404" charset="0"/>
                  </a:rPr>
                  <a:t>ylabel</a:t>
                </a:r>
                <a:r>
                  <a:rPr sz="2000" dirty="0">
                    <a:latin typeface="Courier New" panose="02070309020205020404" charset="0"/>
                    <a:cs typeface="Courier New" panose="02070309020205020404" charset="0"/>
                  </a:rPr>
                  <a:t>('</a:t>
                </a:r>
                <a:r>
                  <a:rPr sz="2000" dirty="0" err="1">
                    <a:latin typeface="Courier New" panose="02070309020205020404" charset="0"/>
                    <a:cs typeface="Courier New" panose="02070309020205020404" charset="0"/>
                  </a:rPr>
                  <a:t>感染速度</a:t>
                </a:r>
                <a:r>
                  <a:rPr sz="2000" dirty="0">
                    <a:latin typeface="Courier New" panose="02070309020205020404" charset="0"/>
                    <a:cs typeface="Courier New" panose="02070309020205020404" charset="0"/>
                  </a:rPr>
                  <a:t>')</a:t>
                </a:r>
              </a:p>
              <a:p>
                <a:pPr marL="0" indent="0" fontAlgn="auto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  <a:buNone/>
                </a:pPr>
                <a:r>
                  <a:rPr sz="2000" dirty="0">
                    <a:latin typeface="Courier New" panose="02070309020205020404" charset="0"/>
                    <a:cs typeface="Courier New" panose="02070309020205020404" charset="0"/>
                  </a:rPr>
                  <a:t>axis([0 2 0 1])</a:t>
                </a:r>
              </a:p>
              <a:p>
                <a:pPr marL="0" indent="0" fontAlgn="auto">
                  <a:lnSpc>
                    <a:spcPct val="60000"/>
                  </a:lnSpc>
                  <a:spcBef>
                    <a:spcPts val="1000"/>
                  </a:spcBef>
                  <a:spcAft>
                    <a:spcPts val="1000"/>
                  </a:spcAft>
                  <a:buNone/>
                </a:pPr>
                <a:r>
                  <a:rPr dirty="0" err="1">
                    <a:latin typeface="Courier New" panose="02070309020205020404" charset="0"/>
                    <a:cs typeface="Courier New" panose="02070309020205020404" charset="0"/>
                  </a:rPr>
                  <a:t>运行结果</a:t>
                </a:r>
                <a:r>
                  <a:rPr dirty="0">
                    <a:latin typeface="Courier New" panose="02070309020205020404" charset="0"/>
                    <a:cs typeface="Courier New" panose="02070309020205020404" charset="0"/>
                  </a:rPr>
                  <a:t>：</a:t>
                </a:r>
                <a:endParaRPr lang="en-US"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 fontAlgn="auto">
                  <a:lnSpc>
                    <a:spcPct val="60000"/>
                  </a:lnSpc>
                  <a:spcBef>
                    <a:spcPts val="1000"/>
                  </a:spcBef>
                  <a:spcAft>
                    <a:spcPts val="1000"/>
                  </a:spcAft>
                  <a:buNone/>
                </a:pPr>
                <a:r>
                  <a:rPr lang="en-US" dirty="0">
                    <a:solidFill>
                      <a:schemeClr val="accent2"/>
                    </a:solidFill>
                    <a:latin typeface="Courier New" panose="02070309020205020404" charset="0"/>
                    <a:cs typeface="Courier New" panose="02070309020205020404" charset="0"/>
                  </a:rPr>
                  <a:t>   </a:t>
                </a:r>
                <a:r>
                  <a:rPr dirty="0" err="1">
                    <a:solidFill>
                      <a:schemeClr val="accent2"/>
                    </a:solidFill>
                    <a:latin typeface="Courier New" panose="02070309020205020404" charset="0"/>
                    <a:cs typeface="Courier New" panose="02070309020205020404" charset="0"/>
                  </a:rPr>
                  <a:t>ans</a:t>
                </a:r>
                <a:r>
                  <a:rPr dirty="0">
                    <a:solidFill>
                      <a:schemeClr val="accent2"/>
                    </a:solidFill>
                    <a:latin typeface="Courier New" panose="02070309020205020404" charset="0"/>
                    <a:cs typeface="Courier New" panose="02070309020205020404" charset="0"/>
                  </a:rPr>
                  <a:t> =0.4865</a:t>
                </a:r>
                <a:endParaRPr b="1" dirty="0">
                  <a:ea typeface="宋体" panose="02010600030101010101" pitchFamily="2" charset="-122"/>
                </a:endParaRPr>
              </a:p>
              <a:p>
                <a:pPr marL="0" indent="0" fontAlgn="auto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endParaRPr dirty="0">
                  <a:latin typeface="Courier New" panose="02070309020205020404" charset="0"/>
                  <a:cs typeface="Courier New" panose="02070309020205020404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6241" y="711817"/>
                <a:ext cx="11225530" cy="679069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/>
          <p:nvPr>
            <p:extLst>
              <p:ext uri="{D42A27DB-BD31-4B8C-83A1-F6EECF244321}">
                <p14:modId xmlns:p14="http://schemas.microsoft.com/office/powerpoint/2010/main" val="2584618688"/>
              </p:ext>
            </p:extLst>
          </p:nvPr>
        </p:nvGraphicFramePr>
        <p:xfrm>
          <a:off x="9491864" y="501534"/>
          <a:ext cx="2058115" cy="812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730500" imgH="952500" progId="Equation.DSMT4">
                  <p:embed/>
                </p:oleObj>
              </mc:Choice>
              <mc:Fallback>
                <p:oleObj r:id="rId4" imgW="2730500" imgH="9525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91864" y="501534"/>
                        <a:ext cx="2058115" cy="812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4" name="图片 90" descr="IMG_25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8860" y="1550615"/>
            <a:ext cx="5720080" cy="4288790"/>
          </a:xfrm>
          <a:prstGeom prst="rect">
            <a:avLst/>
          </a:prstGeom>
          <a:noFill/>
          <a:ln>
            <a:noFill/>
          </a:ln>
          <a:effectLst/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83235" y="263525"/>
                <a:ext cx="11225530" cy="6385850"/>
              </a:xfrm>
            </p:spPr>
            <p:txBody>
              <a:bodyPr/>
              <a:lstStyle/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en-US" dirty="0">
                    <a:latin typeface="+mn-ea"/>
                    <a:cs typeface="+mn-ea"/>
                  </a:rPr>
                  <a:t>      </a:t>
                </a:r>
                <a:r>
                  <a:rPr dirty="0">
                    <a:latin typeface="+mn-ea"/>
                    <a:cs typeface="+mn-ea"/>
                  </a:rPr>
                  <a:t>3) 若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𝜎</m:t>
                    </m:r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≤1</m:t>
                    </m:r>
                  </m:oMath>
                </a14:m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则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𝐾</m:t>
                    </m:r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≤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dirty="0">
                    <a:latin typeface="+mn-ea"/>
                    <a:cs typeface="+mn-ea"/>
                  </a:rPr>
                  <a:t>，</a:t>
                </a:r>
                <a:r>
                  <a:rPr dirty="0" err="1">
                    <a:latin typeface="+mn-ea"/>
                    <a:cs typeface="+mn-ea"/>
                  </a:rPr>
                  <a:t>此时</a:t>
                </a:r>
                <a:r>
                  <a:rPr dirty="0">
                    <a:latin typeface="+mn-ea"/>
                    <a:cs typeface="+mn-ea"/>
                  </a:rPr>
                  <a:t> SIS </a:t>
                </a:r>
                <a:r>
                  <a:rPr dirty="0" err="1">
                    <a:latin typeface="+mn-ea"/>
                    <a:cs typeface="+mn-ea"/>
                  </a:rPr>
                  <a:t>模型右端恒为负，故曲线</a:t>
                </a:r>
                <a:r>
                  <a:rPr lang="en-US" dirty="0">
                    <a:latin typeface="+mn-ea"/>
                    <a:cs typeface="+mn-ea"/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 </m:t>
                    </m:r>
                  </m:oMath>
                </a14:m>
                <a:r>
                  <a:rPr dirty="0" err="1">
                    <a:latin typeface="+mn-ea"/>
                    <a:cs typeface="+mn-ea"/>
                  </a:rPr>
                  <a:t>将单调下降，当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→+∞</m:t>
                    </m:r>
                  </m:oMath>
                </a14:m>
                <a:r>
                  <a:rPr lang="en-US" dirty="0">
                    <a:latin typeface="+mn-ea"/>
                    <a:cs typeface="+mn-ea"/>
                  </a:rPr>
                  <a:t> </a:t>
                </a:r>
                <a:r>
                  <a:rPr dirty="0">
                    <a:latin typeface="+mn-ea"/>
                    <a:cs typeface="+mn-ea"/>
                  </a:rPr>
                  <a:t>时，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0 </m:t>
                    </m:r>
                  </m:oMath>
                </a14:m>
                <a:endParaRPr dirty="0">
                  <a:latin typeface="+mn-ea"/>
                  <a:cs typeface="+mn-ea"/>
                </a:endParaRP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dirty="0">
                    <a:latin typeface="+mn-ea"/>
                    <a:cs typeface="+mn-ea"/>
                  </a:rPr>
                  <a:t>取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𝜆</m:t>
                    </m:r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=5,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.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 </m:t>
                    </m:r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𝜎</m:t>
                    </m:r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=0.8</m:t>
                    </m:r>
                  </m:oMath>
                </a14:m>
                <a:r>
                  <a:rPr dirty="0">
                    <a:latin typeface="+mn-ea"/>
                    <a:cs typeface="+mn-ea"/>
                  </a:rPr>
                  <a:t>，</a:t>
                </a:r>
                <a:r>
                  <a:rPr dirty="0" err="1">
                    <a:latin typeface="+mn-ea"/>
                    <a:cs typeface="+mn-ea"/>
                  </a:rPr>
                  <a:t>对应</a:t>
                </a:r>
                <a:r>
                  <a:rPr lang="en-US" dirty="0">
                    <a:latin typeface="+mn-ea"/>
                    <a:cs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𝐾</m:t>
                    </m:r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.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25</m:t>
                    </m:r>
                  </m:oMath>
                </a14:m>
                <a:r>
                  <a:rPr dirty="0">
                    <a:latin typeface="+mn-ea"/>
                    <a:cs typeface="+mn-ea"/>
                  </a:rPr>
                  <a:t>，</a:t>
                </a:r>
                <a:r>
                  <a:rPr dirty="0" err="1">
                    <a:latin typeface="+mn-ea"/>
                    <a:cs typeface="+mn-ea"/>
                  </a:rPr>
                  <a:t>来考察传染病的传播规律</a:t>
                </a:r>
                <a:r>
                  <a:rPr dirty="0">
                    <a:latin typeface="+mn-ea"/>
                    <a:cs typeface="+mn-ea"/>
                  </a:rPr>
                  <a:t>：</a:t>
                </a: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zh-CN" dirty="0">
                    <a:latin typeface="+mn-ea"/>
                    <a:cs typeface="+mn-ea"/>
                  </a:rPr>
                  <a:t>注意接着 (1) 中的 Isol(t) 运行</a:t>
                </a:r>
                <a:r>
                  <a:rPr lang="zh-CN" altLang="en-US" dirty="0">
                    <a:latin typeface="+mn-ea"/>
                    <a:cs typeface="+mn-ea"/>
                  </a:rPr>
                  <a:t>：</a:t>
                </a:r>
                <a:endParaRPr lang="zh-CN" dirty="0">
                  <a:latin typeface="+mn-ea"/>
                  <a:cs typeface="+mn-ea"/>
                </a:endParaRPr>
              </a:p>
              <a:p>
                <a:pPr indent="0" algn="l" fontAlgn="auto">
                  <a:lnSpc>
                    <a:spcPct val="150000"/>
                  </a:lnSpc>
                  <a:buNone/>
                </a:pPr>
                <a:r>
                  <a:rPr lang="en-US" altLang="zh-CN" sz="2000" b="0" dirty="0">
                    <a:latin typeface="Courier New" panose="02070309020205020404" charset="0"/>
                    <a:ea typeface="宋体" panose="02010600030101010101" pitchFamily="2" charset="-122"/>
                  </a:rPr>
                  <a:t>lambda = 5;</a:t>
                </a:r>
              </a:p>
              <a:p>
                <a:pPr indent="0" algn="l" fontAlgn="auto">
                  <a:lnSpc>
                    <a:spcPct val="150000"/>
                  </a:lnSpc>
                  <a:buNone/>
                </a:pPr>
                <a:r>
                  <a:rPr lang="en-US" altLang="zh-CN" sz="2000" b="0" dirty="0">
                    <a:latin typeface="Courier New" panose="02070309020205020404" charset="0"/>
                    <a:ea typeface="宋体" panose="02010600030101010101" pitchFamily="2" charset="-122"/>
                  </a:rPr>
                  <a:t>I0 = 0.5;</a:t>
                </a:r>
              </a:p>
              <a:p>
                <a:pPr indent="0" algn="l" fontAlgn="auto">
                  <a:lnSpc>
                    <a:spcPct val="150000"/>
                  </a:lnSpc>
                  <a:buNone/>
                </a:pPr>
                <a:r>
                  <a:rPr lang="en-US" altLang="zh-CN" sz="2000" b="0" dirty="0">
                    <a:latin typeface="Courier New" panose="02070309020205020404" charset="0"/>
                    <a:ea typeface="宋体" panose="02010600030101010101" pitchFamily="2" charset="-122"/>
                  </a:rPr>
                  <a:t>sigma = 0.8;</a:t>
                </a:r>
              </a:p>
              <a:p>
                <a:pPr indent="0" algn="l" fontAlgn="auto">
                  <a:lnSpc>
                    <a:spcPct val="150000"/>
                  </a:lnSpc>
                  <a:buNone/>
                </a:pPr>
                <a:r>
                  <a:rPr lang="en-US" altLang="zh-CN" sz="2000" b="0" dirty="0" err="1">
                    <a:latin typeface="Courier New" panose="02070309020205020404" charset="0"/>
                    <a:ea typeface="宋体" panose="02010600030101010101" pitchFamily="2" charset="-122"/>
                  </a:rPr>
                  <a:t>xm</a:t>
                </a:r>
                <a:r>
                  <a:rPr lang="en-US" altLang="zh-CN" sz="2000" b="0" dirty="0">
                    <a:latin typeface="Courier New" panose="02070309020205020404" charset="0"/>
                    <a:ea typeface="宋体" panose="02010600030101010101" pitchFamily="2" charset="-122"/>
                  </a:rPr>
                  <a:t> = 1-1/sigma;               </a:t>
                </a:r>
              </a:p>
              <a:p>
                <a:pPr indent="0" algn="l" fontAlgn="auto">
                  <a:lnSpc>
                    <a:spcPct val="150000"/>
                  </a:lnSpc>
                  <a:buNone/>
                </a:pPr>
                <a:r>
                  <a:rPr lang="en-US" altLang="zh-CN" sz="2000" b="0" dirty="0" err="1">
                    <a:latin typeface="Courier New" panose="02070309020205020404" charset="0"/>
                    <a:ea typeface="宋体" panose="02010600030101010101" pitchFamily="2" charset="-122"/>
                  </a:rPr>
                  <a:t>Isol</a:t>
                </a:r>
                <a:r>
                  <a:rPr lang="en-US" altLang="zh-CN" sz="2000" b="0" dirty="0">
                    <a:latin typeface="Courier New" panose="02070309020205020404" charset="0"/>
                    <a:ea typeface="宋体" panose="02010600030101010101" pitchFamily="2" charset="-122"/>
                  </a:rPr>
                  <a:t>(t) = subs(eval(</a:t>
                </a:r>
                <a:r>
                  <a:rPr lang="en-US" altLang="zh-CN" sz="2000" b="0" dirty="0" err="1">
                    <a:latin typeface="Courier New" panose="02070309020205020404" charset="0"/>
                    <a:ea typeface="宋体" panose="02010600030101010101" pitchFamily="2" charset="-122"/>
                  </a:rPr>
                  <a:t>Isol</a:t>
                </a:r>
                <a:r>
                  <a:rPr lang="en-US" altLang="zh-CN" sz="2000" b="0" dirty="0">
                    <a:latin typeface="Courier New" panose="02070309020205020404" charset="0"/>
                    <a:ea typeface="宋体" panose="02010600030101010101" pitchFamily="2" charset="-122"/>
                  </a:rPr>
                  <a:t>(t)), K, </a:t>
                </a:r>
                <a:r>
                  <a:rPr lang="en-US" altLang="zh-CN" sz="2000" b="0" dirty="0" err="1">
                    <a:latin typeface="Courier New" panose="02070309020205020404" charset="0"/>
                    <a:ea typeface="宋体" panose="02010600030101010101" pitchFamily="2" charset="-122"/>
                  </a:rPr>
                  <a:t>xm</a:t>
                </a:r>
                <a:r>
                  <a:rPr lang="en-US" altLang="zh-CN" sz="2000" b="0" dirty="0">
                    <a:latin typeface="Courier New" panose="02070309020205020404" charset="0"/>
                    <a:ea typeface="宋体" panose="02010600030101010101" pitchFamily="2" charset="-122"/>
                  </a:rPr>
                  <a:t>);</a:t>
                </a: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r>
                  <a:rPr lang="en-US" altLang="zh-CN" sz="28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             </a:t>
                </a:r>
                <a:endParaRPr lang="zh-CN" sz="28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r>
                  <a:rPr lang="en-US" altLang="zh-CN" sz="2800" b="1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       </a:t>
                </a: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235" y="263525"/>
                <a:ext cx="11225530" cy="63858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文本框 103"/>
          <p:cNvSpPr txBox="1"/>
          <p:nvPr/>
        </p:nvSpPr>
        <p:spPr>
          <a:xfrm>
            <a:off x="664303" y="1110753"/>
            <a:ext cx="8952230" cy="46660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en-US" sz="2000" b="0" dirty="0">
                <a:latin typeface="Courier New" panose="02070309020205020404" charset="0"/>
                <a:ea typeface="宋体" panose="02010600030101010101" pitchFamily="2" charset="-122"/>
              </a:rPr>
              <a:t>figure</a:t>
            </a:r>
          </a:p>
          <a:p>
            <a:pPr>
              <a:lnSpc>
                <a:spcPct val="150000"/>
              </a:lnSpc>
            </a:pPr>
            <a:r>
              <a:rPr lang="en-US" altLang="zh-CN" sz="2000" b="0" dirty="0" err="1">
                <a:latin typeface="Courier New" panose="02070309020205020404" charset="0"/>
                <a:ea typeface="宋体" panose="02010600030101010101" pitchFamily="2" charset="-122"/>
              </a:rPr>
              <a:t>ts</a:t>
            </a:r>
            <a:r>
              <a:rPr lang="en-US" altLang="zh-CN" sz="2000" b="0" dirty="0">
                <a:latin typeface="Courier New" panose="02070309020205020404" charset="0"/>
                <a:ea typeface="宋体" panose="02010600030101010101" pitchFamily="2" charset="-122"/>
              </a:rPr>
              <a:t> = 0:0.01:2;</a:t>
            </a:r>
          </a:p>
          <a:p>
            <a:pPr indent="0" algn="l" fontAlgn="auto">
              <a:lnSpc>
                <a:spcPct val="150000"/>
              </a:lnSpc>
            </a:pPr>
            <a:r>
              <a:rPr lang="en-US" sz="2000" b="0" dirty="0">
                <a:latin typeface="Courier New" panose="02070309020205020404" charset="0"/>
                <a:ea typeface="宋体" panose="02010600030101010101" pitchFamily="2" charset="-122"/>
              </a:rPr>
              <a:t>plot(</a:t>
            </a:r>
            <a:r>
              <a:rPr lang="en-US" sz="2000" b="0" dirty="0" err="1">
                <a:latin typeface="Courier New" panose="02070309020205020404" charset="0"/>
                <a:ea typeface="宋体" panose="02010600030101010101" pitchFamily="2" charset="-122"/>
              </a:rPr>
              <a:t>ts</a:t>
            </a:r>
            <a:r>
              <a:rPr lang="en-US" sz="2000" b="0" dirty="0">
                <a:latin typeface="Courier New" panose="02070309020205020404" charset="0"/>
                <a:ea typeface="宋体" panose="02010600030101010101" pitchFamily="2" charset="-122"/>
              </a:rPr>
              <a:t>, </a:t>
            </a:r>
            <a:r>
              <a:rPr lang="en-US" sz="2000" b="0" dirty="0" err="1">
                <a:latin typeface="Courier New" panose="02070309020205020404" charset="0"/>
                <a:ea typeface="宋体" panose="02010600030101010101" pitchFamily="2" charset="-122"/>
              </a:rPr>
              <a:t>Isol</a:t>
            </a:r>
            <a:r>
              <a:rPr lang="en-US" sz="2000" b="0" dirty="0">
                <a:latin typeface="Courier New" panose="02070309020205020404" charset="0"/>
                <a:ea typeface="宋体" panose="02010600030101010101" pitchFamily="2" charset="-122"/>
              </a:rPr>
              <a:t>(</a:t>
            </a:r>
            <a:r>
              <a:rPr lang="en-US" sz="2000" b="0" dirty="0" err="1">
                <a:latin typeface="Courier New" panose="02070309020205020404" charset="0"/>
                <a:ea typeface="宋体" panose="02010600030101010101" pitchFamily="2" charset="-122"/>
              </a:rPr>
              <a:t>ts</a:t>
            </a:r>
            <a:r>
              <a:rPr lang="en-US" sz="2000" b="0" dirty="0">
                <a:latin typeface="Courier New" panose="02070309020205020404" charset="0"/>
                <a:ea typeface="宋体" panose="02010600030101010101" pitchFamily="2" charset="-122"/>
              </a:rPr>
              <a:t>))</a:t>
            </a:r>
          </a:p>
          <a:p>
            <a:pPr indent="0" algn="l" fontAlgn="auto">
              <a:lnSpc>
                <a:spcPct val="150000"/>
              </a:lnSpc>
            </a:pPr>
            <a:r>
              <a:rPr lang="en-US" sz="2000" b="0" dirty="0">
                <a:latin typeface="Courier New" panose="02070309020205020404" charset="0"/>
                <a:ea typeface="宋体" panose="02010600030101010101" pitchFamily="2" charset="-122"/>
              </a:rPr>
              <a:t>hold on</a:t>
            </a:r>
          </a:p>
          <a:p>
            <a:pPr indent="0" algn="l" fontAlgn="auto">
              <a:lnSpc>
                <a:spcPct val="150000"/>
              </a:lnSpc>
            </a:pPr>
            <a:r>
              <a:rPr lang="en-US" sz="2000" b="0" dirty="0">
                <a:latin typeface="Courier New" panose="02070309020205020404" charset="0"/>
                <a:ea typeface="宋体" panose="02010600030101010101" pitchFamily="2" charset="-122"/>
              </a:rPr>
              <a:t>line1 = </a:t>
            </a:r>
            <a:r>
              <a:rPr lang="en-US" sz="2000" dirty="0" err="1">
                <a:latin typeface="Courier New" panose="02070309020205020404" charset="0"/>
                <a:ea typeface="宋体" panose="02010600030101010101" pitchFamily="2" charset="-122"/>
              </a:rPr>
              <a:t>refline</a:t>
            </a:r>
            <a:r>
              <a:rPr lang="en-US" sz="2000" dirty="0">
                <a:latin typeface="Courier New" panose="02070309020205020404" charset="0"/>
                <a:ea typeface="宋体" panose="02010600030101010101" pitchFamily="2" charset="-122"/>
              </a:rPr>
              <a:t>(0, 1);</a:t>
            </a:r>
          </a:p>
          <a:p>
            <a:pPr indent="0" algn="l" fontAlgn="auto">
              <a:lnSpc>
                <a:spcPct val="150000"/>
              </a:lnSpc>
            </a:pPr>
            <a:r>
              <a:rPr lang="en-US" sz="2000" dirty="0">
                <a:latin typeface="Courier New" panose="02070309020205020404" charset="0"/>
                <a:ea typeface="宋体" panose="02010600030101010101" pitchFamily="2" charset="-122"/>
              </a:rPr>
              <a:t>line1.LineStyle = '--';</a:t>
            </a:r>
          </a:p>
          <a:p>
            <a:pPr indent="0" algn="l" fontAlgn="auto">
              <a:lnSpc>
                <a:spcPct val="150000"/>
              </a:lnSpc>
            </a:pPr>
            <a:r>
              <a:rPr lang="en-US" sz="2000" dirty="0">
                <a:latin typeface="Courier New" panose="02070309020205020404" charset="0"/>
                <a:ea typeface="宋体" panose="02010600030101010101" pitchFamily="2" charset="-122"/>
              </a:rPr>
              <a:t>line = </a:t>
            </a:r>
            <a:r>
              <a:rPr lang="en-US" sz="2000" dirty="0" err="1">
                <a:latin typeface="Courier New" panose="02070309020205020404" charset="0"/>
                <a:ea typeface="宋体" panose="02010600030101010101" pitchFamily="2" charset="-122"/>
              </a:rPr>
              <a:t>refline</a:t>
            </a:r>
            <a:r>
              <a:rPr lang="en-US" sz="2000" dirty="0">
                <a:latin typeface="Courier New" panose="02070309020205020404" charset="0"/>
                <a:ea typeface="宋体" panose="02010600030101010101" pitchFamily="2" charset="-122"/>
              </a:rPr>
              <a:t>(0, 1-1/sigma);   </a:t>
            </a:r>
          </a:p>
          <a:p>
            <a:pPr indent="0" algn="l" fontAlgn="auto">
              <a:lnSpc>
                <a:spcPct val="150000"/>
              </a:lnSpc>
            </a:pPr>
            <a:r>
              <a:rPr lang="en-US" sz="2000" dirty="0" err="1">
                <a:latin typeface="Courier New" panose="02070309020205020404" charset="0"/>
                <a:ea typeface="宋体" panose="02010600030101010101" pitchFamily="2" charset="-122"/>
              </a:rPr>
              <a:t>line.Color</a:t>
            </a:r>
            <a:r>
              <a:rPr lang="en-US" sz="2000" dirty="0">
                <a:latin typeface="Courier New" panose="02070309020205020404" charset="0"/>
                <a:ea typeface="宋体" panose="02010600030101010101" pitchFamily="2" charset="-122"/>
              </a:rPr>
              <a:t> = 'r';  </a:t>
            </a:r>
          </a:p>
          <a:p>
            <a:pPr indent="0" algn="l" fontAlgn="auto">
              <a:lnSpc>
                <a:spcPct val="150000"/>
              </a:lnSpc>
            </a:pPr>
            <a:r>
              <a:rPr lang="en-US" sz="2000" dirty="0">
                <a:latin typeface="Courier New" panose="02070309020205020404" charset="0"/>
                <a:ea typeface="宋体" panose="02010600030101010101" pitchFamily="2" charset="-122"/>
              </a:rPr>
              <a:t>axis([0 2 0 1.1])</a:t>
            </a:r>
          </a:p>
          <a:p>
            <a:pPr indent="0" algn="l" fontAlgn="auto">
              <a:lnSpc>
                <a:spcPct val="150000"/>
              </a:lnSpc>
            </a:pPr>
            <a:r>
              <a:rPr lang="en-US" sz="2000" dirty="0" err="1">
                <a:latin typeface="Courier New" panose="02070309020205020404" charset="0"/>
                <a:ea typeface="宋体" panose="02010600030101010101" pitchFamily="2" charset="-122"/>
              </a:rPr>
              <a:t>xlabel</a:t>
            </a:r>
            <a:r>
              <a:rPr lang="en-US" sz="2000" b="0" dirty="0">
                <a:latin typeface="Courier New" panose="02070309020205020404" charset="0"/>
                <a:ea typeface="宋体" panose="02010600030101010101" pitchFamily="2" charset="-122"/>
              </a:rPr>
              <a:t>('</a:t>
            </a:r>
            <a:r>
              <a:rPr lang="zh-CN" sz="2000" b="0" dirty="0">
                <a:ea typeface="宋体" panose="02010600030101010101" pitchFamily="2" charset="-122"/>
              </a:rPr>
              <a:t>时间</a:t>
            </a:r>
            <a:r>
              <a:rPr lang="en-US" sz="2000" b="0" dirty="0">
                <a:latin typeface="Courier New" panose="02070309020205020404" charset="0"/>
                <a:ea typeface="宋体" panose="02010600030101010101" pitchFamily="2" charset="-122"/>
              </a:rPr>
              <a:t>'), </a:t>
            </a:r>
            <a:r>
              <a:rPr lang="en-US" sz="2000" dirty="0" err="1">
                <a:latin typeface="Courier New" panose="02070309020205020404" charset="0"/>
                <a:ea typeface="宋体" panose="02010600030101010101" pitchFamily="2" charset="-122"/>
              </a:rPr>
              <a:t>ylabel</a:t>
            </a:r>
            <a:r>
              <a:rPr lang="en-US" sz="2000" b="0" dirty="0">
                <a:latin typeface="Courier New" panose="02070309020205020404" charset="0"/>
                <a:ea typeface="宋体" panose="02010600030101010101" pitchFamily="2" charset="-122"/>
              </a:rPr>
              <a:t>('</a:t>
            </a:r>
            <a:r>
              <a:rPr lang="zh-CN" sz="2000" b="0" dirty="0">
                <a:ea typeface="宋体" panose="02010600030101010101" pitchFamily="2" charset="-122"/>
              </a:rPr>
              <a:t>感染比例</a:t>
            </a:r>
            <a:r>
              <a:rPr lang="en-US" sz="2000" b="0" dirty="0">
                <a:latin typeface="Courier New" panose="02070309020205020404" charset="0"/>
                <a:ea typeface="宋体" panose="02010600030101010101" pitchFamily="2" charset="-122"/>
              </a:rPr>
              <a:t>')</a:t>
            </a:r>
            <a:endParaRPr lang="zh-CN" altLang="en-US" sz="2400" dirty="0"/>
          </a:p>
        </p:txBody>
      </p:sp>
      <p:pic>
        <p:nvPicPr>
          <p:cNvPr id="91" name="图片 97" descr="IMG_2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46412" y="1233414"/>
            <a:ext cx="6050280" cy="4543425"/>
          </a:xfrm>
          <a:prstGeom prst="rect">
            <a:avLst/>
          </a:prstGeom>
          <a:noFill/>
          <a:ln>
            <a:noFill/>
          </a:ln>
          <a:effectLst/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83235" y="263525"/>
                <a:ext cx="11225530" cy="6113780"/>
              </a:xfrm>
            </p:spPr>
            <p:txBody>
              <a:bodyPr/>
              <a:lstStyle/>
              <a:p>
                <a:pPr marL="0" indent="0" fontAlgn="auto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r>
                  <a:rPr lang="en-US" altLang="zh-CN" sz="2800" dirty="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      </a:t>
                </a:r>
                <a:r>
                  <a:rPr lang="en-US" altLang="zh-CN" dirty="0">
                    <a:latin typeface="+mn-ea"/>
                    <a:cs typeface="+mn-ea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是一个重要参数，还是决定了感染者在总人口中的占比是持续增加，还是持续减少。</a:t>
                </a:r>
              </a:p>
              <a:p>
                <a:pPr marL="0" indent="0" fontAlgn="auto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r>
                  <a:rPr lang="en-US" altLang="zh-CN" dirty="0">
                    <a:latin typeface="+mn-ea"/>
                    <a:cs typeface="+mn-ea"/>
                  </a:rPr>
                  <a:t>       </a:t>
                </a:r>
                <a:r>
                  <a:rPr lang="zh-CN" dirty="0">
                    <a:latin typeface="+mn-ea"/>
                    <a:cs typeface="+mn-ea"/>
                  </a:rPr>
                  <a:t>考察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𝜎</m:t>
                    </m:r>
                  </m:oMath>
                </a14:m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dirty="0">
                    <a:latin typeface="+mn-ea"/>
                    <a:cs typeface="+mn-ea"/>
                  </a:rPr>
                  <a:t>的定义，因为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𝜇</m:t>
                    </m:r>
                  </m:oMath>
                </a14:m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dirty="0">
                    <a:latin typeface="+mn-ea"/>
                    <a:cs typeface="+mn-ea"/>
                  </a:rPr>
                  <a:t>是治愈率，则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1/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dirty="0">
                    <a:latin typeface="+mn-ea"/>
                    <a:cs typeface="+mn-ea"/>
                  </a:rPr>
                  <a:t>可看作平均传染期（患者被治愈所需的平均时间）而是感染率，所以表示整个感染期内每个患者有效接触而感染的平均（健康）人数，可称为</a:t>
                </a:r>
                <a:r>
                  <a:rPr lang="zh-CN" dirty="0">
                    <a:solidFill>
                      <a:srgbClr val="FF0000"/>
                    </a:solidFill>
                    <a:latin typeface="+mn-ea"/>
                    <a:cs typeface="+mn-ea"/>
                  </a:rPr>
                  <a:t>感染数</a:t>
                </a:r>
                <a:r>
                  <a:rPr lang="zh-CN" dirty="0">
                    <a:latin typeface="+mn-ea"/>
                    <a:cs typeface="+mn-ea"/>
                  </a:rPr>
                  <a:t>。</a:t>
                </a:r>
              </a:p>
              <a:p>
                <a:pPr marL="0" indent="0" fontAlgn="auto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r>
                  <a:rPr lang="en-US" altLang="zh-CN" dirty="0">
                    <a:latin typeface="+mn-ea"/>
                    <a:cs typeface="+mn-ea"/>
                  </a:rPr>
                  <a:t>       </a:t>
                </a:r>
                <a:r>
                  <a:rPr lang="zh-CN" dirty="0">
                    <a:latin typeface="+mn-ea"/>
                    <a:cs typeface="+mn-ea"/>
                  </a:rPr>
                  <a:t>直观理解就是，若每个患者在生病期间因有效接触而感染的人数大于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dirty="0">
                    <a:latin typeface="+mn-ea"/>
                    <a:cs typeface="+mn-ea"/>
                  </a:rPr>
                  <a:t>1，那么患者比例自然会增加，反之，患者比例会减少。</a:t>
                </a: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r>
                  <a:rPr lang="en-US" altLang="zh-CN" dirty="0">
                    <a:latin typeface="+mn-ea"/>
                    <a:cs typeface="+mn-ea"/>
                  </a:rPr>
                  <a:t>       </a:t>
                </a:r>
                <a:r>
                  <a:rPr lang="zh-CN" dirty="0">
                    <a:latin typeface="+mn-ea"/>
                    <a:cs typeface="+mn-ea"/>
                  </a:rPr>
                  <a:t>可推导出的一个估计式为：</a:t>
                </a: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dirty="0">
                  <a:latin typeface="+mn-ea"/>
                  <a:cs typeface="+mn-ea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dirty="0">
                  <a:latin typeface="+mn-ea"/>
                  <a:cs typeface="+mn-ea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r>
                  <a:rPr lang="zh-CN" dirty="0">
                    <a:latin typeface="+mn-ea"/>
                    <a:cs typeface="+mn-ea"/>
                  </a:rPr>
                  <a:t>根据历史数据和该公式，可以估算。</a:t>
                </a:r>
                <a:endParaRPr lang="zh-CN" sz="280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r>
                  <a:rPr lang="en-US" altLang="zh-CN" sz="28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             </a:t>
                </a:r>
                <a:endParaRPr lang="zh-CN" sz="28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r>
                  <a:rPr lang="en-US" altLang="zh-CN" sz="2800" b="1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       </a:t>
                </a: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235" y="263525"/>
                <a:ext cx="11225530" cy="611378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/>
          <p:nvPr>
            <p:extLst>
              <p:ext uri="{D42A27DB-BD31-4B8C-83A1-F6EECF244321}">
                <p14:modId xmlns:p14="http://schemas.microsoft.com/office/powerpoint/2010/main" val="3089969460"/>
              </p:ext>
            </p:extLst>
          </p:nvPr>
        </p:nvGraphicFramePr>
        <p:xfrm>
          <a:off x="5302251" y="4211955"/>
          <a:ext cx="2447956" cy="954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054100" imgH="431800" progId="Equation.DSMT4">
                  <p:embed/>
                </p:oleObj>
              </mc:Choice>
              <mc:Fallback>
                <p:oleObj r:id="rId4" imgW="1054100" imgH="4318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02251" y="4211955"/>
                        <a:ext cx="2447956" cy="954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3235" y="1970843"/>
            <a:ext cx="11225530" cy="3036163"/>
          </a:xfrm>
        </p:spPr>
        <p:txBody>
          <a:bodyPr/>
          <a:lstStyle/>
          <a:p>
            <a:pPr marL="0" indent="0" algn="just" fontAlgn="auto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altLang="zh-CN" sz="2800" dirty="0"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</a:rPr>
              <a:t>         </a:t>
            </a:r>
            <a:r>
              <a:rPr lang="en-US" altLang="zh-CN" dirty="0" err="1">
                <a:latin typeface="+mn-ea"/>
                <a:cs typeface="+mn-ea"/>
              </a:rPr>
              <a:t>许多传染病如天花、流感、麻疹等，治愈后就有了终生免疫力，不会再成为易感者和被感染</a:t>
            </a:r>
            <a:r>
              <a:rPr lang="en-US" altLang="zh-CN" dirty="0">
                <a:latin typeface="+mn-ea"/>
                <a:cs typeface="+mn-ea"/>
              </a:rPr>
              <a:t>。</a:t>
            </a:r>
          </a:p>
          <a:p>
            <a:pPr marL="0" indent="0" algn="just" fontAlgn="auto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altLang="zh-CN" dirty="0">
                <a:latin typeface="+mn-ea"/>
                <a:cs typeface="+mn-ea"/>
              </a:rPr>
              <a:t>       </a:t>
            </a:r>
            <a:r>
              <a:rPr lang="zh-CN" dirty="0">
                <a:latin typeface="+mn-ea"/>
                <a:cs typeface="+mn-ea"/>
              </a:rPr>
              <a:t>传染病模型中将病愈后免疫的人，称为移出者或治愈者（Removed），考虑易感者、感染者、移出者三类人群的传染病模型，称为 SIR 模型。</a:t>
            </a:r>
            <a:endParaRPr lang="zh-CN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 fontAlgn="auto">
              <a:spcAft>
                <a:spcPts val="1000"/>
              </a:spcAft>
              <a:buNone/>
            </a:pPr>
            <a:endParaRPr lang="zh-CN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 fontAlgn="auto">
              <a:spcAft>
                <a:spcPts val="1000"/>
              </a:spcAft>
              <a:buNone/>
            </a:pPr>
            <a:endParaRPr lang="zh-CN"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 fontAlgn="auto">
              <a:spcAft>
                <a:spcPts val="1000"/>
              </a:spcAft>
              <a:buNone/>
            </a:pPr>
            <a:endParaRPr lang="zh-CN"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 fontAlgn="auto">
              <a:spcAft>
                <a:spcPts val="1000"/>
              </a:spcAft>
              <a:buNone/>
            </a:pPr>
            <a:endParaRPr lang="zh-CN"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 fontAlgn="auto">
              <a:spcAft>
                <a:spcPts val="1000"/>
              </a:spcAft>
              <a:buNone/>
            </a:pPr>
            <a:endParaRPr lang="zh-CN"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 fontAlgn="auto">
              <a:spcAft>
                <a:spcPts val="1000"/>
              </a:spcAft>
              <a:buNone/>
            </a:pPr>
            <a:endParaRPr lang="zh-CN"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 fontAlgn="auto">
              <a:spcAft>
                <a:spcPts val="1000"/>
              </a:spcAft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 </a:t>
            </a:r>
            <a:endParaRPr 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 fontAlgn="auto">
              <a:spcAft>
                <a:spcPts val="1000"/>
              </a:spcAft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</a:t>
            </a:r>
            <a:endParaRPr lang="zh-CN"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 fontAlgn="auto">
              <a:spcAft>
                <a:spcPts val="1000"/>
              </a:spcAft>
              <a:buNone/>
            </a:pPr>
            <a:endParaRPr lang="zh-CN"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 fontAlgn="auto">
              <a:spcAft>
                <a:spcPts val="1000"/>
              </a:spcAft>
              <a:buNone/>
            </a:pPr>
            <a:endParaRPr lang="zh-CN"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 fontAlgn="auto">
              <a:spcAft>
                <a:spcPts val="1000"/>
              </a:spcAft>
              <a:buNone/>
            </a:pPr>
            <a:endParaRPr lang="zh-CN"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968C11D-85E4-CAE4-2D45-5D425D8A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357"/>
            <a:ext cx="10515600" cy="918331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70C0"/>
                </a:solidFill>
                <a:latin typeface="+mj-ea"/>
                <a:cs typeface="Yuanti SC" charset="-122"/>
                <a:sym typeface="+mn-ea"/>
              </a:rPr>
              <a:t>二</a:t>
            </a:r>
            <a:r>
              <a:rPr lang="en-US" altLang="zh-CN" sz="3600" b="1" dirty="0">
                <a:solidFill>
                  <a:srgbClr val="0070C0"/>
                </a:solidFill>
                <a:latin typeface="+mj-ea"/>
                <a:cs typeface="Yuanti SC" charset="-122"/>
                <a:sym typeface="+mn-ea"/>
              </a:rPr>
              <a:t>. </a:t>
            </a:r>
            <a:r>
              <a:rPr lang="zh-CN" altLang="en-US" sz="3600" b="1" dirty="0">
                <a:solidFill>
                  <a:srgbClr val="0070C0"/>
                </a:solidFill>
                <a:latin typeface="+mj-ea"/>
                <a:cs typeface="Yuanti SC" charset="-122"/>
                <a:sym typeface="+mn-ea"/>
              </a:rPr>
              <a:t>SI</a:t>
            </a:r>
            <a:r>
              <a:rPr lang="en-US" altLang="zh-CN" sz="3600" b="1" dirty="0">
                <a:solidFill>
                  <a:srgbClr val="0070C0"/>
                </a:solidFill>
                <a:latin typeface="+mj-ea"/>
                <a:cs typeface="Yuanti SC" charset="-122"/>
                <a:sym typeface="+mn-ea"/>
              </a:rPr>
              <a:t>R </a:t>
            </a:r>
            <a:r>
              <a:rPr lang="zh-CN" altLang="en-US" sz="3600" b="1" dirty="0">
                <a:solidFill>
                  <a:srgbClr val="0070C0"/>
                </a:solidFill>
                <a:latin typeface="+mj-ea"/>
                <a:cs typeface="Yuanti SC" charset="-122"/>
                <a:sym typeface="+mn-ea"/>
              </a:rPr>
              <a:t>模型</a:t>
            </a:r>
            <a:endParaRPr lang="zh-CN" altLang="en-US" sz="3600" dirty="0">
              <a:solidFill>
                <a:srgbClr val="0070C0"/>
              </a:solidFill>
              <a:latin typeface="+mj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/>
          <a:lstStyle/>
          <a:p>
            <a:r>
              <a:rPr lang="en-US" altLang="zh-CN" sz="3600" dirty="0">
                <a:solidFill>
                  <a:srgbClr val="7030A0"/>
                </a:solidFill>
              </a:rPr>
              <a:t>1. </a:t>
            </a:r>
            <a:r>
              <a:rPr lang="en-US" altLang="zh-CN" sz="3600" dirty="0" err="1">
                <a:solidFill>
                  <a:srgbClr val="7030A0"/>
                </a:solidFill>
              </a:rPr>
              <a:t>模型建立</a:t>
            </a:r>
            <a:endParaRPr lang="en-US" altLang="zh-CN" sz="3600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SIR</a:t>
            </a:r>
            <a:r>
              <a:rPr lang="en-US" altLang="zh-CN" dirty="0"/>
              <a:t> </a:t>
            </a:r>
            <a:r>
              <a:rPr lang="zh-CN" altLang="en-US" dirty="0"/>
              <a:t>模型的人群转移规律如下：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</a:t>
            </a:r>
            <a:r>
              <a:rPr lang="zh-CN" altLang="en-US" dirty="0"/>
              <a:t>图</a:t>
            </a:r>
            <a:r>
              <a:rPr lang="en-US" altLang="zh-CN" dirty="0"/>
              <a:t> 4</a:t>
            </a:r>
            <a:r>
              <a:rPr lang="zh-CN" altLang="en-US" dirty="0"/>
              <a:t>-8 </a:t>
            </a:r>
            <a:r>
              <a:rPr lang="en-US" altLang="zh-CN" dirty="0"/>
              <a:t> </a:t>
            </a:r>
            <a:r>
              <a:rPr lang="zh-CN" altLang="en-US" dirty="0"/>
              <a:t>SIR</a:t>
            </a:r>
            <a:r>
              <a:rPr lang="en-US" altLang="zh-CN" dirty="0"/>
              <a:t> </a:t>
            </a:r>
            <a:r>
              <a:rPr lang="zh-CN" altLang="en-US" dirty="0"/>
              <a:t>模型示意图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9" name="图片 105" descr="IMG_2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38582" y="2434862"/>
            <a:ext cx="6314835" cy="1319449"/>
          </a:xfrm>
          <a:prstGeom prst="rect">
            <a:avLst/>
          </a:prstGeom>
          <a:noFill/>
          <a:ln>
            <a:noFill/>
          </a:ln>
          <a:effectLst/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1911" y="905510"/>
            <a:ext cx="11225530" cy="5952490"/>
          </a:xfrm>
        </p:spPr>
        <p:txBody>
          <a:bodyPr/>
          <a:lstStyle/>
          <a:p>
            <a:pPr marL="0" indent="0" algn="just" fontAlgn="auto">
              <a:spcAft>
                <a:spcPts val="1000"/>
              </a:spcAft>
              <a:buNone/>
            </a:pPr>
            <a:r>
              <a:rPr lang="zh-CN" altLang="en-US" sz="2800" dirty="0">
                <a:latin typeface="+mn-ea"/>
                <a:cs typeface="+mn-ea"/>
              </a:rPr>
              <a:t>本章将用数学建模的方法来研究如下问题：</a:t>
            </a:r>
          </a:p>
          <a:p>
            <a:pPr algn="just" fontAlgn="auto">
              <a:lnSpc>
                <a:spcPct val="100000"/>
              </a:lnSpc>
            </a:pPr>
            <a:r>
              <a:rPr lang="en-US" altLang="zh-CN" sz="2800" b="1" dirty="0">
                <a:latin typeface="+mn-ea"/>
                <a:cs typeface="+mn-ea"/>
              </a:rPr>
              <a:t>  </a:t>
            </a:r>
            <a:r>
              <a:rPr lang="zh-CN" altLang="en-US" sz="2800" b="1" dirty="0">
                <a:latin typeface="+mn-ea"/>
                <a:cs typeface="+mn-ea"/>
              </a:rPr>
              <a:t>建立传染病的数学模型描述传染病的传播过程</a:t>
            </a:r>
          </a:p>
          <a:p>
            <a:pPr algn="just">
              <a:lnSpc>
                <a:spcPct val="100000"/>
              </a:lnSpc>
            </a:pPr>
            <a:r>
              <a:rPr lang="en-US" altLang="zh-CN" sz="2800" b="1" dirty="0">
                <a:latin typeface="+mn-ea"/>
                <a:cs typeface="+mn-ea"/>
              </a:rPr>
              <a:t> </a:t>
            </a:r>
            <a:r>
              <a:rPr lang="zh-CN" altLang="en-US" sz="2800" b="1" dirty="0">
                <a:latin typeface="+mn-ea"/>
                <a:cs typeface="+mn-ea"/>
              </a:rPr>
              <a:t>分析感染人数的变化规律，预测传染病高峰的到来</a:t>
            </a:r>
          </a:p>
          <a:p>
            <a:pPr algn="just">
              <a:lnSpc>
                <a:spcPct val="100000"/>
              </a:lnSpc>
            </a:pPr>
            <a:r>
              <a:rPr lang="en-US" altLang="zh-CN" sz="2800" b="1" dirty="0">
                <a:latin typeface="+mn-ea"/>
                <a:cs typeface="+mn-ea"/>
              </a:rPr>
              <a:t> </a:t>
            </a:r>
            <a:r>
              <a:rPr lang="zh-CN" altLang="en-US" sz="2800" b="1" dirty="0">
                <a:latin typeface="+mn-ea"/>
                <a:cs typeface="+mn-ea"/>
              </a:rPr>
              <a:t>探索控制、根除、预防传染病传播蔓延的手段</a:t>
            </a:r>
          </a:p>
          <a:p>
            <a:pPr marL="0" indent="0" algn="just" fontAlgn="auto">
              <a:spcBef>
                <a:spcPts val="2000"/>
              </a:spcBef>
              <a:buNone/>
            </a:pPr>
            <a:r>
              <a:rPr lang="en-US" altLang="zh-CN" sz="2800" dirty="0">
                <a:latin typeface="+mn-ea"/>
                <a:cs typeface="+mn-ea"/>
              </a:rPr>
              <a:t>       </a:t>
            </a:r>
            <a:r>
              <a:rPr lang="zh-CN" altLang="en-US" sz="2800" dirty="0">
                <a:latin typeface="+mn-ea"/>
                <a:cs typeface="+mn-ea"/>
              </a:rPr>
              <a:t>流行病学中的一大类模型，称为“舱室”模型，它是将人群分成若干个“舱室”，各个舱室之间会有转移率（变化率），用数学模型语言来描述整个系统，就得到一个微分方程组，但往往是没有解析解的，这就需要利用 MATLAB 进行数值求解。</a:t>
            </a:r>
            <a:endParaRPr lang="zh-CN" sz="2800" dirty="0"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99135" y="464820"/>
                <a:ext cx="10793730" cy="5594985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 </m:t>
                    </m:r>
                  </m:oMath>
                </a14:m>
                <a:r>
                  <a:rPr lang="zh-CN" altLang="en-US"/>
                  <a:t>时刻移出者占总人口的比例为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，则有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)=1</m:t>
                    </m:r>
                  </m:oMath>
                </a14:m>
                <a:r>
                  <a:rPr lang="zh-CN" altLang="en-US"/>
                  <a:t>，然后可以列出三类人群的变化率满足的关系：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/>
                  <a:t>初值条件为：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(0)=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(0)=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(0)=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 </m:t>
                    </m:r>
                  </m:oMath>
                </a14:m>
                <a:endParaRPr lang="zh-CN" altLang="en-US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/>
              </a:p>
              <a:p>
                <a:pPr marL="0" indent="0">
                  <a:buNone/>
                </a:pPr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9135" y="464820"/>
                <a:ext cx="10793730" cy="5594985"/>
              </a:xfrm>
              <a:blipFill rotWithShape="1">
                <a:blip r:embed="rId3"/>
                <a:stretch>
                  <a:fillRect b="-7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/>
          <p:nvPr/>
        </p:nvGraphicFramePr>
        <p:xfrm>
          <a:off x="3393440" y="1879600"/>
          <a:ext cx="5236210" cy="295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248150" imgH="3210560" progId="Equation.DSMT4">
                  <p:embed/>
                </p:oleObj>
              </mc:Choice>
              <mc:Fallback>
                <p:oleObj r:id="rId4" imgW="4248150" imgH="3210560" progId="Equation.DSMT4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93440" y="1879600"/>
                        <a:ext cx="5236210" cy="295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99135" y="464820"/>
                <a:ext cx="10793730" cy="6102985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         </a:t>
                </a:r>
                <a:r>
                  <a:rPr lang="zh-CN" altLang="en-US" dirty="0"/>
                  <a:t>注意到方程组中的第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3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个微分方程是多余方程（把第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1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个方程当多余的也可以），所以得到 SIR 模型：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/>
                  <a:t>初值条件为：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(0)=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(0)=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 </m:t>
                    </m:r>
                  </m:oMath>
                </a14:m>
                <a:endParaRPr lang="en-US" altLang="zh-CN" i="1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       </a:t>
                </a:r>
                <a:r>
                  <a:rPr lang="zh-CN" altLang="en-US" dirty="0"/>
                  <a:t>上述微分方程组是一阶非线性常微分方程组，尽管看起来简单，但是无法求出解析解，只能考虑数值解法。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9135" y="464820"/>
                <a:ext cx="10793730" cy="6102985"/>
              </a:xfrm>
              <a:blipFill rotWithShape="1">
                <a:blip r:embed="rId3"/>
                <a:stretch>
                  <a:fillRect b="-68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对象 10"/>
          <p:cNvGraphicFramePr/>
          <p:nvPr/>
        </p:nvGraphicFramePr>
        <p:xfrm>
          <a:off x="2263775" y="1971040"/>
          <a:ext cx="8401050" cy="1960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420100" imgH="1993900" progId="Equation.DSMT4">
                  <p:embed/>
                </p:oleObj>
              </mc:Choice>
              <mc:Fallback>
                <p:oleObj r:id="rId4" imgW="8420100" imgH="1993900" progId="Equation.DSMT4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63775" y="1971040"/>
                        <a:ext cx="8401050" cy="1960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44476"/>
            <a:ext cx="10515600" cy="878889"/>
          </a:xfrm>
        </p:spPr>
        <p:txBody>
          <a:bodyPr/>
          <a:lstStyle/>
          <a:p>
            <a:r>
              <a:rPr lang="en-US" altLang="zh-CN" sz="3600" dirty="0">
                <a:solidFill>
                  <a:srgbClr val="7030A0"/>
                </a:solidFill>
              </a:rPr>
              <a:t>2. </a:t>
            </a:r>
            <a:r>
              <a:rPr lang="zh-CN" altLang="en-US" sz="3600" dirty="0">
                <a:solidFill>
                  <a:srgbClr val="7030A0"/>
                </a:solidFill>
              </a:rPr>
              <a:t>模型求解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5970" y="2402254"/>
            <a:ext cx="10515600" cy="369379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用</a:t>
            </a:r>
            <a:r>
              <a:rPr lang="en-US" altLang="zh-CN" dirty="0"/>
              <a:t> </a:t>
            </a:r>
            <a:r>
              <a:rPr lang="zh-CN" altLang="en-US" dirty="0"/>
              <a:t>MATLAB</a:t>
            </a:r>
            <a:r>
              <a:rPr lang="en-US" altLang="zh-CN" dirty="0"/>
              <a:t> </a:t>
            </a:r>
            <a:r>
              <a:rPr lang="zh-CN" altLang="en-US" dirty="0"/>
              <a:t>中的函数</a:t>
            </a:r>
            <a:r>
              <a:rPr lang="en-US" altLang="zh-CN" dirty="0"/>
              <a:t> </a:t>
            </a:r>
            <a:r>
              <a:rPr lang="zh-CN" altLang="en-US" dirty="0"/>
              <a:t>ode45()</a:t>
            </a:r>
            <a:r>
              <a:rPr lang="en-US" altLang="zh-CN" dirty="0"/>
              <a:t> </a:t>
            </a:r>
            <a:r>
              <a:rPr lang="zh-CN" altLang="en-US" dirty="0"/>
              <a:t>可以实现大多数微分方程（组）数值法求解，基本格式为：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</a:t>
            </a:r>
            <a:r>
              <a:rPr lang="zh-CN" altLang="en-US" dirty="0"/>
              <a:t>[t, y] = ode45(odefun, tspan, y0)</a:t>
            </a:r>
          </a:p>
          <a:p>
            <a:pPr marL="0" indent="0">
              <a:buNone/>
            </a:pPr>
            <a:r>
              <a:rPr lang="zh-CN" altLang="en-US" dirty="0"/>
              <a:t>其中，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odefun 为定义微分方程（组）的关于</a:t>
            </a:r>
            <a:r>
              <a:rPr lang="en-US" altLang="zh-CN" dirty="0"/>
              <a:t> </a:t>
            </a:r>
            <a:r>
              <a:rPr lang="zh-CN" altLang="en-US" dirty="0"/>
              <a:t>t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zh-CN" altLang="en-US" dirty="0"/>
              <a:t>y</a:t>
            </a:r>
            <a:r>
              <a:rPr lang="en-US" altLang="zh-CN" dirty="0"/>
              <a:t> </a:t>
            </a:r>
            <a:r>
              <a:rPr lang="zh-CN" altLang="en-US" dirty="0"/>
              <a:t>的向量值函数；</a:t>
            </a:r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tspan 为自变量的求解范围；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y0 为初值条件向量.</a:t>
            </a: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775970" y="1523365"/>
            <a:ext cx="10515600" cy="878889"/>
          </a:xfr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/>
              <a:t>(1)  </a:t>
            </a:r>
            <a:r>
              <a:rPr lang="en-US" altLang="zh-CN" sz="3200" b="1" dirty="0" err="1"/>
              <a:t>微分方程组数值解的编程语法</a:t>
            </a:r>
            <a:endParaRPr lang="en-US" altLang="zh-CN" sz="3200" b="1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464820"/>
            <a:ext cx="10793730" cy="610298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        </a:t>
            </a:r>
            <a:r>
              <a:rPr lang="zh-CN" altLang="en-US" dirty="0"/>
              <a:t>返回值</a:t>
            </a:r>
            <a:r>
              <a:rPr lang="en-US" altLang="zh-CN" dirty="0"/>
              <a:t> </a:t>
            </a:r>
            <a:r>
              <a:rPr lang="zh-CN" altLang="en-US" dirty="0"/>
              <a:t>t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zh-CN" altLang="en-US" dirty="0"/>
              <a:t>y</a:t>
            </a:r>
            <a:r>
              <a:rPr lang="en-US" altLang="zh-CN" dirty="0"/>
              <a:t> </a:t>
            </a:r>
            <a:r>
              <a:rPr lang="zh-CN" altLang="en-US" dirty="0"/>
              <a:t>为求解范围内一系列自变量和解函数的值对。也可以返回一个量</a:t>
            </a:r>
            <a:r>
              <a:rPr lang="en-US" altLang="zh-CN" dirty="0"/>
              <a:t> </a:t>
            </a:r>
            <a:r>
              <a:rPr lang="zh-CN" altLang="en-US" dirty="0"/>
              <a:t>sol，再配合 dveal(sol, t) 就可以计算任意t（向量）值处解函数的值。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使用</a:t>
            </a:r>
            <a:r>
              <a:rPr lang="en-US" altLang="zh-CN" dirty="0"/>
              <a:t>  </a:t>
            </a:r>
            <a:r>
              <a:rPr lang="zh-CN" altLang="en-US" dirty="0"/>
              <a:t>ode45()</a:t>
            </a:r>
            <a:r>
              <a:rPr lang="en-US" altLang="zh-CN" dirty="0"/>
              <a:t> </a:t>
            </a:r>
            <a:r>
              <a:rPr lang="zh-CN" altLang="en-US" dirty="0"/>
              <a:t>函数的关键是，根据要求解的微分方程组把各个实参准备好，下面以</a:t>
            </a:r>
            <a:r>
              <a:rPr lang="en-US" altLang="zh-CN" dirty="0"/>
              <a:t> </a:t>
            </a:r>
            <a:r>
              <a:rPr lang="zh-CN" altLang="en-US" dirty="0"/>
              <a:t>SIR</a:t>
            </a:r>
            <a:r>
              <a:rPr lang="en-US" altLang="zh-CN" dirty="0"/>
              <a:t> </a:t>
            </a:r>
            <a:r>
              <a:rPr lang="zh-CN" altLang="en-US" dirty="0"/>
              <a:t>模型为例来演示。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odefun 实参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微分方程组表示为参数</a:t>
            </a:r>
            <a:r>
              <a:rPr lang="en-US" altLang="zh-CN" dirty="0"/>
              <a:t> </a:t>
            </a:r>
            <a:r>
              <a:rPr lang="zh-CN" altLang="en-US" dirty="0"/>
              <a:t>odefun</a:t>
            </a:r>
            <a:r>
              <a:rPr lang="en-US" altLang="zh-CN" dirty="0"/>
              <a:t> </a:t>
            </a:r>
            <a:r>
              <a:rPr lang="zh-CN" altLang="en-US" dirty="0"/>
              <a:t>所接受的标准形式，SIR</a:t>
            </a:r>
            <a:r>
              <a:rPr lang="en-US" altLang="zh-CN" dirty="0"/>
              <a:t> </a:t>
            </a:r>
            <a:r>
              <a:rPr lang="zh-CN" altLang="en-US" dirty="0"/>
              <a:t>模型是一个二元微分方程组，有两个未知函数，两个微分方程，已经是标准形式：左边是未知函数的导数。要用向量</a:t>
            </a:r>
            <a:r>
              <a:rPr lang="en-US" altLang="zh-CN" dirty="0"/>
              <a:t> </a:t>
            </a:r>
            <a:r>
              <a:rPr lang="zh-CN" altLang="en-US" dirty="0"/>
              <a:t>y</a:t>
            </a:r>
            <a:r>
              <a:rPr lang="en-US" altLang="zh-CN" dirty="0"/>
              <a:t> </a:t>
            </a:r>
            <a:r>
              <a:rPr lang="zh-CN" altLang="en-US" dirty="0"/>
              <a:t>表示所有的未知函数（2个），则用二维列向量：y = [y(1);  y(2)], 即 y(1) = S(t), y(2) = I(t).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464820"/>
            <a:ext cx="10793730" cy="610298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        </a:t>
            </a:r>
            <a:r>
              <a:rPr lang="zh-CN" altLang="en-US" dirty="0"/>
              <a:t>对于标准形式的微分方程组，只需要把等号右边的各个表达式，分别作为对应的分量赋给向量</a:t>
            </a:r>
            <a:r>
              <a:rPr lang="en-US" altLang="zh-CN" dirty="0"/>
              <a:t> </a:t>
            </a:r>
            <a:r>
              <a:rPr lang="zh-CN" altLang="en-US" dirty="0"/>
              <a:t>odefun</a:t>
            </a:r>
            <a:r>
              <a:rPr lang="en-US" altLang="zh-CN" dirty="0"/>
              <a:t> </a:t>
            </a:r>
            <a:r>
              <a:rPr lang="zh-CN" altLang="en-US" dirty="0"/>
              <a:t>即可。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为了与模型表达式一致，这里用到“先定义含参量函数匿名函数，再对参量赋值去掉参量”的技术，这样也方便后续修改参数值。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先定义中间变量：关于 t, y, lambda, mu</a:t>
            </a:r>
            <a:r>
              <a:rPr lang="en-US" altLang="zh-CN" dirty="0"/>
              <a:t> </a:t>
            </a:r>
            <a:r>
              <a:rPr lang="zh-CN" altLang="en-US" dirty="0"/>
              <a:t>的匿名函数</a:t>
            </a:r>
            <a:r>
              <a:rPr lang="en-US" altLang="zh-CN" dirty="0"/>
              <a:t> </a:t>
            </a:r>
            <a:r>
              <a:rPr lang="zh-CN" altLang="en-US" dirty="0"/>
              <a:t>f，其中</a:t>
            </a:r>
            <a:r>
              <a:rPr lang="en-US" altLang="zh-CN" dirty="0"/>
              <a:t> </a:t>
            </a:r>
            <a:r>
              <a:rPr lang="zh-CN" altLang="en-US" dirty="0"/>
              <a:t>lambda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zh-CN" altLang="en-US" dirty="0"/>
              <a:t>mu</a:t>
            </a:r>
            <a:r>
              <a:rPr lang="en-US" altLang="zh-CN" dirty="0"/>
              <a:t> </a:t>
            </a:r>
            <a:r>
              <a:rPr lang="zh-CN" altLang="en-US" dirty="0"/>
              <a:t>就是微分方程组中的参数，函数返回值定义为</a:t>
            </a:r>
            <a:r>
              <a:rPr lang="en-US" altLang="zh-CN" dirty="0"/>
              <a:t> </a:t>
            </a:r>
            <a:r>
              <a:rPr lang="zh-CN" altLang="en-US" dirty="0"/>
              <a:t>SIR</a:t>
            </a:r>
            <a:r>
              <a:rPr lang="en-US" altLang="zh-CN" dirty="0"/>
              <a:t> </a:t>
            </a:r>
            <a:r>
              <a:rPr lang="zh-CN" altLang="en-US" dirty="0"/>
              <a:t>模型右端表达式即可，注意未知函数要写成前面设定的</a:t>
            </a:r>
            <a:r>
              <a:rPr lang="en-US" altLang="zh-CN" dirty="0"/>
              <a:t> </a:t>
            </a:r>
            <a:r>
              <a:rPr lang="zh-CN" altLang="en-US" dirty="0"/>
              <a:t>y</a:t>
            </a:r>
            <a:r>
              <a:rPr lang="en-US" altLang="zh-CN" dirty="0"/>
              <a:t> </a:t>
            </a:r>
            <a:r>
              <a:rPr lang="zh-CN" altLang="en-US" dirty="0"/>
              <a:t>分量表示：y(1), y(2)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  f = @(t, y, lambda, mu) [-lambda * y(1) * y(2)；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                           lambda * y(1) * y(2) - mu * y(2)];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464820"/>
            <a:ext cx="10793730" cy="610298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        </a:t>
            </a:r>
            <a:r>
              <a:rPr lang="zh-CN" altLang="en-US" dirty="0"/>
              <a:t>然后对参量赋值：</a:t>
            </a: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lambda = 0.6; mu = 0.3;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再代入匿名函数f：</a:t>
            </a: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SIRfun = @(t, y) f(t, y, lambda, mu);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</a:t>
            </a:r>
            <a:r>
              <a:rPr lang="zh-CN" altLang="en-US" dirty="0"/>
              <a:t>这样，lambda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zh-CN" altLang="en-US" dirty="0"/>
              <a:t>mu</a:t>
            </a:r>
            <a:r>
              <a:rPr lang="en-US" altLang="zh-CN" dirty="0"/>
              <a:t> </a:t>
            </a:r>
            <a:r>
              <a:rPr lang="zh-CN" altLang="en-US" dirty="0"/>
              <a:t>已经分别换成数值</a:t>
            </a:r>
            <a:r>
              <a:rPr lang="en-US" altLang="zh-CN" dirty="0"/>
              <a:t> </a:t>
            </a:r>
            <a:r>
              <a:rPr lang="zh-CN" altLang="en-US" dirty="0"/>
              <a:t>0.6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zh-CN" altLang="en-US" dirty="0"/>
              <a:t>0.3, 函数只剩关于</a:t>
            </a:r>
            <a:r>
              <a:rPr lang="en-US" altLang="zh-CN" dirty="0"/>
              <a:t> </a:t>
            </a:r>
            <a:r>
              <a:rPr lang="zh-CN" altLang="en-US" dirty="0"/>
              <a:t>t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zh-CN" altLang="en-US" dirty="0"/>
              <a:t>y, 正好作为</a:t>
            </a:r>
            <a:r>
              <a:rPr lang="en-US" altLang="zh-CN" dirty="0"/>
              <a:t> </a:t>
            </a:r>
            <a:r>
              <a:rPr lang="zh-CN" altLang="en-US" dirty="0"/>
              <a:t>odefun.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y0 实参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ode45()</a:t>
            </a:r>
            <a:r>
              <a:rPr lang="en-US" altLang="zh-CN" dirty="0"/>
              <a:t> </a:t>
            </a:r>
            <a:r>
              <a:rPr lang="zh-CN" altLang="en-US" dirty="0"/>
              <a:t>的参数</a:t>
            </a:r>
            <a:r>
              <a:rPr lang="en-US" altLang="zh-CN" dirty="0"/>
              <a:t> </a:t>
            </a:r>
            <a:r>
              <a:rPr lang="zh-CN" altLang="en-US" dirty="0"/>
              <a:t>y0</a:t>
            </a:r>
            <a:r>
              <a:rPr lang="en-US" altLang="zh-CN" dirty="0"/>
              <a:t> </a:t>
            </a:r>
            <a:r>
              <a:rPr lang="zh-CN" altLang="en-US" dirty="0"/>
              <a:t>根据模型</a:t>
            </a:r>
            <a:r>
              <a:rPr lang="en-US" altLang="zh-CN" dirty="0"/>
              <a:t> </a:t>
            </a:r>
            <a:r>
              <a:rPr lang="zh-CN" altLang="en-US" dirty="0"/>
              <a:t>(SIR)</a:t>
            </a:r>
            <a:r>
              <a:rPr lang="en-US" altLang="zh-CN" dirty="0"/>
              <a:t> </a:t>
            </a:r>
            <a:r>
              <a:rPr lang="zh-CN" altLang="en-US" dirty="0"/>
              <a:t>的初值条件，对应地向量化赋值即可：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            S0 = 0.99;  I0 = 0.01;  y0 = [S0; I0];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tspan 实参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自由设定</a:t>
            </a:r>
            <a:r>
              <a:rPr lang="en-US" altLang="zh-CN" dirty="0"/>
              <a:t> </a:t>
            </a:r>
            <a:r>
              <a:rPr lang="zh-CN" altLang="en-US" dirty="0"/>
              <a:t>t</a:t>
            </a:r>
            <a:r>
              <a:rPr lang="en-US" altLang="zh-CN" dirty="0"/>
              <a:t> </a:t>
            </a:r>
            <a:r>
              <a:rPr lang="zh-CN" altLang="en-US" dirty="0"/>
              <a:t>的求解范围：</a:t>
            </a: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tspan = [0, 50]</a:t>
            </a:r>
            <a:r>
              <a:rPr lang="zh-CN" altLang="en-US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/>
              <a:t>(2) </a:t>
            </a:r>
            <a:r>
              <a:rPr lang="zh-CN" altLang="en-US" sz="2800" b="1" dirty="0"/>
              <a:t>MATLAB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求解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SIR 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9497"/>
                <a:ext cx="10515600" cy="470979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取一组参数值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=0.6,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=0.3,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=0.99,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=0.01.</m:t>
                    </m:r>
                  </m:oMath>
                </a14:m>
                <a:r>
                  <a:rPr lang="zh-CN" altLang="en-US" dirty="0"/>
                  <a:t> </a:t>
                </a:r>
              </a:p>
              <a:p>
                <a:pPr marL="0" indent="0">
                  <a:buNone/>
                </a:pPr>
                <a:r>
                  <a:rPr lang="zh-CN" altLang="en-US" sz="2000" dirty="0">
                    <a:solidFill>
                      <a:srgbClr val="00B050"/>
                    </a:solidFill>
                  </a:rPr>
                  <a:t>%</a:t>
                </a:r>
                <a:r>
                  <a:rPr lang="zh-CN" altLang="en-US" sz="2000" dirty="0">
                    <a:solidFill>
                      <a:srgbClr val="00B050"/>
                    </a:solidFill>
                    <a:latin typeface="Courier New" panose="02070309020205020404" charset="0"/>
                    <a:cs typeface="Courier New" panose="02070309020205020404" charset="0"/>
                  </a:rPr>
                  <a:t> y(1) = S(t), y(2) = I(t)</a:t>
                </a:r>
                <a:endParaRPr lang="zh-CN" altLang="en-US" sz="20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latin typeface="Courier New" panose="02070309020205020404" charset="0"/>
                    <a:cs typeface="Courier New" panose="02070309020205020404" charset="0"/>
                  </a:rPr>
                  <a:t>f = @(t,y,lambda,mu) [-lambda * y(1) * y(2);</a:t>
                </a:r>
              </a:p>
              <a:p>
                <a:pPr marL="0" indent="0">
                  <a:buNone/>
                </a:pPr>
                <a:r>
                  <a:rPr lang="zh-CN" altLang="en-US" sz="2000" dirty="0">
                    <a:latin typeface="Courier New" panose="02070309020205020404" charset="0"/>
                    <a:cs typeface="Courier New" panose="02070309020205020404" charset="0"/>
                  </a:rPr>
                  <a:t>                      lambda * y(1) * y(2) - mu * y(2)];</a:t>
                </a:r>
              </a:p>
              <a:p>
                <a:pPr marL="0" indent="0">
                  <a:buNone/>
                </a:pPr>
                <a:r>
                  <a:rPr lang="zh-CN" altLang="en-US" sz="2000" dirty="0">
                    <a:latin typeface="Courier New" panose="02070309020205020404" charset="0"/>
                    <a:cs typeface="Courier New" panose="02070309020205020404" charset="0"/>
                  </a:rPr>
                  <a:t>lambda = 0.6;</a:t>
                </a:r>
              </a:p>
              <a:p>
                <a:pPr marL="0" indent="0">
                  <a:buNone/>
                </a:pPr>
                <a:r>
                  <a:rPr lang="zh-CN" altLang="en-US" sz="2000" dirty="0">
                    <a:latin typeface="Courier New" panose="02070309020205020404" charset="0"/>
                    <a:cs typeface="Courier New" panose="02070309020205020404" charset="0"/>
                  </a:rPr>
                  <a:t>mu = 0.3;</a:t>
                </a:r>
              </a:p>
              <a:p>
                <a:pPr marL="0" indent="0">
                  <a:buNone/>
                </a:pPr>
                <a:r>
                  <a:rPr lang="zh-CN" altLang="en-US" sz="2000" dirty="0">
                    <a:latin typeface="Courier New" panose="02070309020205020404" charset="0"/>
                    <a:cs typeface="Courier New" panose="02070309020205020404" charset="0"/>
                  </a:rPr>
                  <a:t>SIRfun = @(t,y) f(t,y,lambda,mu);</a:t>
                </a:r>
              </a:p>
              <a:p>
                <a:pPr marL="0" indent="0">
                  <a:buNone/>
                </a:pPr>
                <a:r>
                  <a:rPr lang="zh-CN" altLang="en-US" sz="2000" dirty="0">
                    <a:latin typeface="Courier New" panose="02070309020205020404" charset="0"/>
                    <a:cs typeface="Courier New" panose="02070309020205020404" charset="0"/>
                  </a:rPr>
                  <a:t>S0 = 0.99;</a:t>
                </a:r>
              </a:p>
              <a:p>
                <a:pPr marL="0" indent="0">
                  <a:buNone/>
                </a:pPr>
                <a:r>
                  <a:rPr lang="zh-CN" altLang="en-US" sz="2000" dirty="0">
                    <a:latin typeface="Courier New" panose="02070309020205020404" charset="0"/>
                    <a:cs typeface="Courier New" panose="02070309020205020404" charset="0"/>
                  </a:rPr>
                  <a:t>I0 = 0.01;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9497"/>
                <a:ext cx="10515600" cy="470979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464820"/>
            <a:ext cx="10793730" cy="610298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Cambria Math" panose="02040503050406030204" charset="0"/>
                <a:cs typeface="Cambria Math" panose="02040503050406030204" charset="0"/>
              </a:rPr>
              <a:t> </a:t>
            </a: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y0 = [S0; I0];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tspan = [0, 50];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[t,y] = ode45(SIRfun, tspan, y0);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R = 1 - y(:,1) - y(:,2);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sol = ode45(SIRfun, tspan, y0);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t1 = 1:0.2:2;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deval(sol, t1)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运行结果：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     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 = 0.9831  0.9815  0.9798  0.9780  0.9760  0.9740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0.0134  0.0142  0.0150  0.0159  0.0169  0.0178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375285"/>
            <a:ext cx="10793730" cy="633095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Cambria Math" panose="02040503050406030204" charset="0"/>
                <a:cs typeface="Cambria Math" panose="02040503050406030204" charset="0"/>
              </a:rPr>
              <a:t> </a:t>
            </a: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plot(t, y(:,1), t, y(:,2),'r-.', t, R, 'k.');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xlabel('t'), ylabel('y(t)')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legend('S(t)', 'I(t)', 'R(t)')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8" name="图片 114" descr="IMG_2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19279" y="1830346"/>
            <a:ext cx="6100433" cy="4576137"/>
          </a:xfrm>
          <a:prstGeom prst="rect">
            <a:avLst/>
          </a:prstGeom>
          <a:noFill/>
          <a:ln>
            <a:noFill/>
          </a:ln>
          <a:effectLst/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99135" y="375285"/>
                <a:ext cx="10793730" cy="6330950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         </a:t>
                </a:r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换</a:t>
                </a:r>
                <a:r>
                  <a:rPr lang="zh-CN" altLang="en-US" dirty="0">
                    <a:sym typeface="+mn-ea"/>
                  </a:rPr>
                  <a:t>一组参数值</a:t>
                </a:r>
                <a:r>
                  <a:rPr lang="en-US" altLang="zh-CN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=0.5,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=0.4,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=0.99,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=0.01.</m:t>
                    </m:r>
                  </m:oMath>
                </a14:m>
                <a:r>
                  <a:rPr lang="zh-CN" altLang="en-US" dirty="0">
                    <a:sym typeface="+mn-ea"/>
                  </a:rPr>
                  <a:t> </a:t>
                </a:r>
                <a:r>
                  <a:rPr lang="en-US" altLang="zh-CN" dirty="0">
                    <a:sym typeface="+mn-ea"/>
                  </a:rPr>
                  <a:t> </a:t>
                </a:r>
                <a:r>
                  <a:rPr lang="zh-CN" altLang="en-US" dirty="0">
                    <a:latin typeface="Courier New" panose="02070309020205020404" charset="0"/>
                    <a:cs typeface="Courier New" panose="02070309020205020404" charset="0"/>
                  </a:rPr>
                  <a:t>重新求解并绘图，只需要修改代码中的参数值即可（代码略），得到图形如下：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>
                    <a:latin typeface="Courier New" panose="02070309020205020404" charset="0"/>
                    <a:cs typeface="Courier New" panose="02070309020205020404" charset="0"/>
                  </a:rPr>
                  <a:t>             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9135" y="375285"/>
                <a:ext cx="10793730" cy="63309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" name="图片 116" descr="IMG_25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29755" y="1675752"/>
            <a:ext cx="6132489" cy="4600761"/>
          </a:xfrm>
          <a:prstGeom prst="rect">
            <a:avLst/>
          </a:prstGeom>
          <a:noFill/>
          <a:ln>
            <a:noFill/>
          </a:ln>
          <a:effectLst/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534201"/>
            <a:ext cx="11225530" cy="6464935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spcAft>
                <a:spcPts val="1000"/>
              </a:spcAft>
              <a:buNone/>
            </a:pPr>
            <a:r>
              <a:rPr lang="zh-CN" altLang="en-US" dirty="0">
                <a:latin typeface="+mn-ea"/>
                <a:cs typeface="+mn-ea"/>
              </a:rPr>
              <a:t>先引入一些符号表示各“舱室”：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zh-CN" altLang="en-US" b="1" dirty="0">
                <a:latin typeface="+mn-ea"/>
                <a:cs typeface="+mn-ea"/>
              </a:rPr>
              <a:t>S (Susceptible)易感者：</a:t>
            </a:r>
            <a:r>
              <a:rPr lang="zh-CN" altLang="en-US" dirty="0">
                <a:latin typeface="+mn-ea"/>
                <a:cs typeface="+mn-ea"/>
              </a:rPr>
              <a:t>指缺乏免疫能力健康人，与感染者接触后容易受到感染；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zh-CN" altLang="en-US" b="1" dirty="0">
                <a:latin typeface="+mn-ea"/>
                <a:cs typeface="+mn-ea"/>
              </a:rPr>
              <a:t>E (Exposed)暴露者：</a:t>
            </a:r>
            <a:r>
              <a:rPr lang="zh-CN" altLang="en-US" dirty="0">
                <a:latin typeface="+mn-ea"/>
                <a:cs typeface="+mn-ea"/>
              </a:rPr>
              <a:t>指接触过感染者但暂无传染性的人，可用于存在潜伏期的传染病；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zh-CN" altLang="en-US" b="1" dirty="0">
                <a:latin typeface="+mn-ea"/>
                <a:cs typeface="+mn-ea"/>
              </a:rPr>
              <a:t>I (Infectious)感染者：</a:t>
            </a:r>
            <a:r>
              <a:rPr lang="zh-CN" altLang="en-US" dirty="0">
                <a:latin typeface="+mn-ea"/>
                <a:cs typeface="+mn-ea"/>
              </a:rPr>
              <a:t>指有传染性的病人，可以传播给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S，将其变为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E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或 I；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zh-CN" altLang="en-US" b="1" dirty="0">
                <a:latin typeface="+mn-ea"/>
                <a:cs typeface="+mn-ea"/>
              </a:rPr>
              <a:t>R (Recovered)治愈者：</a:t>
            </a:r>
            <a:r>
              <a:rPr lang="zh-CN" altLang="en-US" dirty="0">
                <a:latin typeface="+mn-ea"/>
                <a:cs typeface="+mn-ea"/>
              </a:rPr>
              <a:t>指治愈后具有免疫力的人，如终身免疫性传染病，则不会再变为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S、E 或 I，如果免疫期有限，就可以重新变为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S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类，进而可被感染。</a:t>
            </a:r>
          </a:p>
          <a:p>
            <a:pPr marL="0" indent="0" fontAlgn="auto">
              <a:lnSpc>
                <a:spcPct val="150000"/>
              </a:lnSpc>
              <a:spcAft>
                <a:spcPts val="1000"/>
              </a:spcAft>
              <a:buNone/>
            </a:pPr>
            <a:r>
              <a:rPr lang="zh-CN" altLang="en-US" dirty="0">
                <a:latin typeface="+mn-ea"/>
                <a:cs typeface="+mn-ea"/>
                <a:sym typeface="+mn-ea"/>
              </a:rPr>
              <a:t>      简单的舱室模型，有这四类人群就足够了，可以自然推广到更多的人群划分。</a:t>
            </a:r>
            <a:endParaRPr lang="zh-CN" altLang="en-US" dirty="0"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99135" y="464820"/>
                <a:ext cx="10793730" cy="6102985"/>
              </a:xfrm>
            </p:spPr>
            <p:txBody>
              <a:bodyPr/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        </a:t>
                </a:r>
                <a:r>
                  <a:rPr lang="zh-CN" altLang="en-US" dirty="0">
                    <a:latin typeface="Courier New" panose="02070309020205020404" charset="0"/>
                    <a:cs typeface="Courier New" panose="02070309020205020404" charset="0"/>
                  </a:rPr>
                  <a:t>可见，易感者比例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 </m:t>
                    </m:r>
                  </m:oMath>
                </a14:m>
                <a:r>
                  <a:rPr lang="zh-CN" altLang="en-US" dirty="0">
                    <a:latin typeface="Courier New" panose="02070309020205020404" charset="0"/>
                    <a:cs typeface="Courier New" panose="02070309020205020404" charset="0"/>
                  </a:rPr>
                  <a:t>单调减少，移出者比例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 </m:t>
                    </m:r>
                  </m:oMath>
                </a14:m>
                <a:r>
                  <a:rPr lang="zh-CN" altLang="en-US" dirty="0">
                    <a:latin typeface="Courier New" panose="02070309020205020404" charset="0"/>
                    <a:cs typeface="Courier New" panose="02070309020205020404" charset="0"/>
                  </a:rPr>
                  <a:t>单调增加，都趋向于稳定值；而感染者比例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 </m:t>
                    </m:r>
                  </m:oMath>
                </a14:m>
                <a:r>
                  <a:rPr lang="zh-CN" altLang="en-US" dirty="0">
                    <a:latin typeface="Courier New" panose="02070309020205020404" charset="0"/>
                    <a:cs typeface="Courier New" panose="02070309020205020404" charset="0"/>
                  </a:rPr>
                  <a:t>先增后减趋于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0 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→∞)</m:t>
                    </m:r>
                  </m:oMath>
                </a14:m>
                <a:r>
                  <a:rPr lang="zh-CN" altLang="en-US" dirty="0">
                    <a:latin typeface="Courier New" panose="02070309020205020404" charset="0"/>
                    <a:cs typeface="Courier New" panose="0207030902020502040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 </m:t>
                    </m:r>
                  </m:oMath>
                </a14:m>
                <a:r>
                  <a:rPr lang="zh-CN" altLang="en-US" dirty="0">
                    <a:latin typeface="Courier New" panose="02070309020205020404" charset="0"/>
                    <a:cs typeface="Courier New" panose="02070309020205020404" charset="0"/>
                  </a:rPr>
                  <a:t>趋于的稳定值表示在传染病传播过程中最终没有被感染的人数比例；最大值点和最大值表示传染病高峰（感染者最多）到来的时刻和感染者比例。这些值可以衡量传染病传播的强度和速度。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zh-CN" dirty="0">
                    <a:latin typeface="Courier New" panose="02070309020205020404" charset="0"/>
                    <a:cs typeface="Courier New" panose="02070309020205020404" charset="0"/>
                  </a:rPr>
                  <a:t>    </a:t>
                </a:r>
                <a:r>
                  <a:rPr lang="zh-CN" altLang="en-US" dirty="0">
                    <a:latin typeface="Courier New" panose="02070309020205020404" charset="0"/>
                    <a:cs typeface="Courier New" panose="02070309020205020404" charset="0"/>
                  </a:rPr>
                  <a:t>感染率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Courier New" panose="02070309020205020404" charset="0"/>
                    <a:cs typeface="Courier New" panose="02070309020205020404" charset="0"/>
                  </a:rPr>
                  <a:t>和治愈率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𝜇</m:t>
                    </m:r>
                  </m:oMath>
                </a14:m>
                <a:r>
                  <a:rPr lang="zh-CN" altLang="en-US" dirty="0">
                    <a:latin typeface="Courier New" panose="02070309020205020404" charset="0"/>
                    <a:cs typeface="Courier New" panose="02070309020205020404" charset="0"/>
                  </a:rPr>
                  <a:t>（假定死亡率很低）是影响传播过程的重要参数。社会卫生水平越高感染率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Courier New" panose="02070309020205020404" charset="0"/>
                    <a:cs typeface="Courier New" panose="02070309020205020404" charset="0"/>
                  </a:rPr>
                  <a:t>越小，医疗水平越高治愈率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Courier New" panose="02070309020205020404" charset="0"/>
                    <a:cs typeface="Courier New" panose="02070309020205020404" charset="0"/>
                  </a:rPr>
                  <a:t>越大，于是感染数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Courier New" panose="02070309020205020404" charset="0"/>
                    <a:cs typeface="Courier New" panose="02070309020205020404" charset="0"/>
                  </a:rPr>
                  <a:t>越小，有助于控制传染病的传播。</a:t>
                </a:r>
                <a:endParaRPr lang="zh-CN" altLang="en-US" dirty="0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9135" y="464820"/>
                <a:ext cx="10793730" cy="610298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9604" y="438069"/>
            <a:ext cx="10515600" cy="1325563"/>
          </a:xfrm>
        </p:spPr>
        <p:txBody>
          <a:bodyPr/>
          <a:lstStyle/>
          <a:p>
            <a:r>
              <a:rPr lang="en-US" altLang="zh-CN" sz="2800" b="1" dirty="0"/>
              <a:t>(3) </a:t>
            </a:r>
            <a:r>
              <a:rPr lang="zh-CN" altLang="en-US" sz="2800" b="1" dirty="0"/>
              <a:t>进一步讨论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9604" y="1382820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制绘 I(t)-S(t) 相轨线：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figure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plot(y(:,1), y(:,2))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xlabel('S(t)'), ylabel('I(t)')</a:t>
            </a:r>
          </a:p>
        </p:txBody>
      </p:sp>
      <p:pic>
        <p:nvPicPr>
          <p:cNvPr id="122" name="图片 128" descr="IMG_2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76833" y="978376"/>
            <a:ext cx="6057265" cy="4543425"/>
          </a:xfrm>
          <a:prstGeom prst="rect">
            <a:avLst/>
          </a:prstGeom>
          <a:noFill/>
          <a:ln>
            <a:noFill/>
          </a:ln>
          <a:effectLst/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30315" y="464820"/>
                <a:ext cx="10862550" cy="6102985"/>
              </a:xfrm>
            </p:spPr>
            <p:txBody>
              <a:bodyPr/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        </a:t>
                </a:r>
                <a:r>
                  <a:rPr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&gt;1/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</m:oMath>
                </a14:m>
                <a:r>
                  <a:rPr dirty="0"/>
                  <a:t>，则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 </m:t>
                    </m:r>
                  </m:oMath>
                </a14:m>
                <a:r>
                  <a:rPr dirty="0" err="1"/>
                  <a:t>先升后降至</a:t>
                </a:r>
                <a:r>
                  <a:rPr dirty="0"/>
                  <a:t> 0，表示传染病蔓延；若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&lt;1/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</m:oMath>
                </a14:m>
                <a:r>
                  <a:rPr dirty="0"/>
                  <a:t>，</a:t>
                </a:r>
                <a:r>
                  <a:rPr dirty="0" err="1"/>
                  <a:t>则单调降至</a:t>
                </a:r>
                <a:r>
                  <a:rPr lang="en-US" dirty="0"/>
                  <a:t> </a:t>
                </a:r>
                <a:r>
                  <a:rPr dirty="0"/>
                  <a:t>0，表示传染病不会蔓延开来。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dirty="0">
                    <a:latin typeface="Cambria Math" panose="02040503050406030204" charset="0"/>
                    <a:cs typeface="Cambria Math" panose="02040503050406030204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1/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dirty="0" err="1"/>
                  <a:t>一个临界点，为了让传染病不蔓延，需要调整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/>
                  <a:t>和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1/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</m:oMath>
                </a14:m>
                <a:r>
                  <a:rPr dirty="0"/>
                  <a:t>，</a:t>
                </a:r>
                <a:r>
                  <a:rPr dirty="0" err="1"/>
                  <a:t>具体方法：一是降低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dirty="0"/>
                  <a:t>，</a:t>
                </a:r>
                <a:r>
                  <a:rPr dirty="0" err="1"/>
                  <a:t>如接种疫苗，使</a:t>
                </a:r>
                <a:r>
                  <a:rPr lang="en-US" dirty="0"/>
                  <a:t> </a:t>
                </a:r>
                <a:r>
                  <a:rPr dirty="0"/>
                  <a:t>S</a:t>
                </a:r>
                <a:r>
                  <a:rPr lang="en-US" dirty="0"/>
                  <a:t> </a:t>
                </a:r>
                <a:r>
                  <a:rPr dirty="0" err="1"/>
                  <a:t>类人群直接变成</a:t>
                </a:r>
                <a:r>
                  <a:rPr lang="en-US" dirty="0"/>
                  <a:t> </a:t>
                </a:r>
                <a:r>
                  <a:rPr dirty="0"/>
                  <a:t>R</a:t>
                </a:r>
                <a:r>
                  <a:rPr lang="en-US" dirty="0"/>
                  <a:t> </a:t>
                </a:r>
                <a:r>
                  <a:rPr dirty="0" err="1"/>
                  <a:t>类；二是提高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1/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/>
                  <a:t>使之大于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dirty="0"/>
                  <a:t>，又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/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𝜇</m:t>
                    </m:r>
                  </m:oMath>
                </a14:m>
                <a:r>
                  <a:rPr dirty="0"/>
                  <a:t>，</a:t>
                </a:r>
                <a:r>
                  <a:rPr dirty="0" err="1"/>
                  <a:t>也就是降低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/>
                  <a:t>和提高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𝜇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/>
                  <a:t>如强化卫生教育和隔离病人，同时提高医疗水平</a:t>
                </a:r>
                <a:r>
                  <a:rPr dirty="0"/>
                  <a:t>。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315" y="464820"/>
                <a:ext cx="10862550" cy="610298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179" y="1724040"/>
            <a:ext cx="10515600" cy="554346"/>
          </a:xfrm>
        </p:spPr>
        <p:txBody>
          <a:bodyPr/>
          <a:lstStyle/>
          <a:p>
            <a:r>
              <a:rPr lang="en-US" altLang="zh-CN" sz="3200" dirty="0">
                <a:solidFill>
                  <a:srgbClr val="7030A0"/>
                </a:solidFill>
              </a:rPr>
              <a:t>1. </a:t>
            </a:r>
            <a:r>
              <a:rPr lang="zh-CN" altLang="en-US" sz="3200" dirty="0">
                <a:solidFill>
                  <a:srgbClr val="7030A0"/>
                </a:solidFill>
              </a:rPr>
              <a:t>舱室模型建模方法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78386"/>
            <a:ext cx="10515600" cy="435133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SIR 模型是“舱室”传染病模型的基础，可以进一步考虑更复杂的人群划分和转移，如考虑出生率、死亡率、防疫措施的作用、潜伏期、抵抗能力、考虑地域传播、考虑传播途径（接触、空气、昆虫、水源等）等。比如，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  <a:r>
              <a:rPr lang="zh-CN" altLang="en-US" b="1" dirty="0"/>
              <a:t>SEIS 模型</a:t>
            </a:r>
            <a:r>
              <a:rPr lang="zh-CN" altLang="en-US" dirty="0"/>
              <a:t>：易感－暴露－感染－不免疫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  <a:r>
              <a:rPr lang="zh-CN" altLang="en-US" b="1" dirty="0"/>
              <a:t>SEIR 模型</a:t>
            </a:r>
            <a:r>
              <a:rPr lang="zh-CN" altLang="en-US" dirty="0"/>
              <a:t>：易感－暴露－感染－移出（免疫）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  <a:r>
              <a:rPr lang="zh-CN" altLang="en-US" b="1" dirty="0"/>
              <a:t>SIRS 模型</a:t>
            </a:r>
            <a:r>
              <a:rPr lang="zh-CN" altLang="en-US" dirty="0"/>
              <a:t>：易感－感染－短时免疫－易感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373DD91-68EE-E6B1-D467-FE938F049F4C}"/>
              </a:ext>
            </a:extLst>
          </p:cNvPr>
          <p:cNvSpPr txBox="1">
            <a:spLocks/>
          </p:cNvSpPr>
          <p:nvPr/>
        </p:nvSpPr>
        <p:spPr>
          <a:xfrm>
            <a:off x="767179" y="805709"/>
            <a:ext cx="10515600" cy="918331"/>
          </a:xfr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rgbClr val="0070C0"/>
                </a:solidFill>
                <a:latin typeface="+mj-ea"/>
                <a:cs typeface="Yuanti SC" charset="-122"/>
                <a:sym typeface="+mn-ea"/>
              </a:rPr>
              <a:t>三</a:t>
            </a:r>
            <a:r>
              <a:rPr lang="en-US" altLang="zh-CN" sz="3600" b="1" dirty="0">
                <a:solidFill>
                  <a:srgbClr val="0070C0"/>
                </a:solidFill>
                <a:latin typeface="+mj-ea"/>
                <a:cs typeface="Yuanti SC" charset="-122"/>
                <a:sym typeface="+mn-ea"/>
              </a:rPr>
              <a:t>. </a:t>
            </a:r>
            <a:r>
              <a:rPr lang="zh-CN" altLang="en-US" sz="3600" b="1" dirty="0">
                <a:solidFill>
                  <a:srgbClr val="0070C0"/>
                </a:solidFill>
                <a:latin typeface="+mj-ea"/>
                <a:cs typeface="Yuanti SC" charset="-122"/>
                <a:sym typeface="+mn-ea"/>
              </a:rPr>
              <a:t>舱室模型</a:t>
            </a:r>
            <a:endParaRPr lang="zh-CN" altLang="en-US" sz="3600" dirty="0">
              <a:solidFill>
                <a:srgbClr val="0070C0"/>
              </a:solidFill>
              <a:latin typeface="+mj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464820"/>
            <a:ext cx="10793730" cy="610298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        </a:t>
            </a:r>
            <a:r>
              <a:rPr dirty="0" err="1"/>
              <a:t>先来讨论“舱室”传染病模型，如何从</a:t>
            </a:r>
            <a:r>
              <a:rPr b="1" dirty="0" err="1"/>
              <a:t>舱室转移关系图</a:t>
            </a:r>
            <a:r>
              <a:rPr dirty="0" err="1"/>
              <a:t>到</a:t>
            </a:r>
            <a:r>
              <a:rPr b="1" dirty="0" err="1"/>
              <a:t>微分方程组模型</a:t>
            </a:r>
            <a:r>
              <a:rPr dirty="0"/>
              <a:t>。 </a:t>
            </a:r>
            <a:r>
              <a:rPr lang="en-US" dirty="0"/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       </a:t>
            </a:r>
            <a:r>
              <a:rPr dirty="0" err="1"/>
              <a:t>回顾</a:t>
            </a:r>
            <a:r>
              <a:rPr dirty="0"/>
              <a:t> SIR </a:t>
            </a:r>
            <a:r>
              <a:rPr dirty="0" err="1"/>
              <a:t>模型，梳理舱室转移关系图与微分方程组模型之间的对应关系（稍作修改</a:t>
            </a:r>
            <a:r>
              <a:rPr dirty="0"/>
              <a:t>）</a:t>
            </a:r>
            <a:r>
              <a:rPr lang="zh-CN" dirty="0"/>
              <a:t>：</a:t>
            </a:r>
          </a:p>
          <a:p>
            <a:pPr marL="0" indent="0">
              <a:lnSpc>
                <a:spcPct val="150000"/>
              </a:lnSpc>
              <a:buNone/>
            </a:pPr>
            <a:endParaRPr 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                                  图</a:t>
            </a:r>
            <a:r>
              <a:rPr lang="en-US" altLang="zh-CN" dirty="0"/>
              <a:t> </a:t>
            </a:r>
            <a:r>
              <a:rPr lang="zh-CN" altLang="en-US" dirty="0"/>
              <a:t>4-12 </a:t>
            </a:r>
            <a:r>
              <a:rPr lang="en-US" altLang="zh-CN" dirty="0"/>
              <a:t> </a:t>
            </a:r>
            <a:r>
              <a:rPr lang="zh-CN" altLang="en-US" dirty="0"/>
              <a:t>修改版</a:t>
            </a:r>
            <a:r>
              <a:rPr lang="en-US" altLang="zh-CN" dirty="0"/>
              <a:t> </a:t>
            </a:r>
            <a:r>
              <a:rPr lang="zh-CN" altLang="en-US" dirty="0"/>
              <a:t>SIR</a:t>
            </a:r>
            <a:r>
              <a:rPr lang="en-US" altLang="zh-CN" dirty="0"/>
              <a:t> </a:t>
            </a:r>
            <a:r>
              <a:rPr lang="zh-CN" altLang="en-US" dirty="0"/>
              <a:t>模型</a:t>
            </a:r>
          </a:p>
        </p:txBody>
      </p:sp>
      <p:pic>
        <p:nvPicPr>
          <p:cNvPr id="136" name="图片 145" descr="IMG_25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66589" y="2595418"/>
            <a:ext cx="7858822" cy="126657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436334"/>
            <a:ext cx="10793730" cy="598533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      </a:t>
            </a:r>
            <a:endParaRPr lang="zh-CN" dirty="0"/>
          </a:p>
          <a:p>
            <a:pPr marL="0" indent="0">
              <a:lnSpc>
                <a:spcPct val="150000"/>
              </a:lnSpc>
              <a:buNone/>
            </a:pPr>
            <a:endParaRPr 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r>
              <a:rPr dirty="0" err="1"/>
              <a:t>每个舱室代表一类人群（占比</a:t>
            </a:r>
            <a:r>
              <a:rPr dirty="0"/>
              <a:t>），</a:t>
            </a:r>
            <a:r>
              <a:rPr dirty="0" err="1"/>
              <a:t>对应一个未知函数，箭头及标签表示舱室之间的转移关系和转移速度</a:t>
            </a:r>
            <a:r>
              <a:rPr dirty="0"/>
              <a:t>；</a:t>
            </a:r>
          </a:p>
          <a:p>
            <a:r>
              <a:rPr dirty="0" err="1"/>
              <a:t>一个舱室表示为一个微分方程，左端导数代表该类人群变化速度</a:t>
            </a:r>
            <a:r>
              <a:rPr dirty="0"/>
              <a:t>；</a:t>
            </a:r>
          </a:p>
          <a:p>
            <a:r>
              <a:rPr dirty="0"/>
              <a:t>微分方程右端式子：出的箭头就是“减”，入的箭头就是“加”，</a:t>
            </a:r>
            <a:r>
              <a:rPr dirty="0" err="1"/>
              <a:t>都是</a:t>
            </a:r>
            <a:r>
              <a:rPr b="1" dirty="0" err="1"/>
              <a:t>转移速度</a:t>
            </a:r>
            <a:r>
              <a:rPr dirty="0" err="1"/>
              <a:t>乘以</a:t>
            </a:r>
            <a:r>
              <a:rPr b="1" dirty="0" err="1"/>
              <a:t>来自的舱室函数</a:t>
            </a:r>
            <a:r>
              <a:rPr dirty="0"/>
              <a:t>；</a:t>
            </a:r>
          </a:p>
          <a:p>
            <a:r>
              <a:rPr dirty="0"/>
              <a:t>整体流量（流入、流出）平衡，比如1式与2式中的两个同项，2</a:t>
            </a:r>
            <a:r>
              <a:rPr lang="en-US" dirty="0"/>
              <a:t> </a:t>
            </a:r>
            <a:r>
              <a:rPr dirty="0" err="1"/>
              <a:t>式与</a:t>
            </a:r>
            <a:r>
              <a:rPr lang="en-US" dirty="0"/>
              <a:t> </a:t>
            </a:r>
            <a:r>
              <a:rPr dirty="0"/>
              <a:t>3 </a:t>
            </a:r>
            <a:r>
              <a:rPr dirty="0" err="1"/>
              <a:t>式中的两个同项</a:t>
            </a:r>
            <a:r>
              <a:rPr dirty="0"/>
              <a:t>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2" name="对象 1"/>
          <p:cNvGraphicFramePr/>
          <p:nvPr>
            <p:extLst>
              <p:ext uri="{D42A27DB-BD31-4B8C-83A1-F6EECF244321}">
                <p14:modId xmlns:p14="http://schemas.microsoft.com/office/powerpoint/2010/main" val="3735475689"/>
              </p:ext>
            </p:extLst>
          </p:nvPr>
        </p:nvGraphicFramePr>
        <p:xfrm>
          <a:off x="4137895" y="613466"/>
          <a:ext cx="3916209" cy="268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279900" imgH="3035300" progId="Equation.DSMT4">
                  <p:embed/>
                </p:oleObj>
              </mc:Choice>
              <mc:Fallback>
                <p:oleObj r:id="rId3" imgW="4279900" imgH="30353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37895" y="613466"/>
                        <a:ext cx="3916209" cy="268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86995"/>
            <a:ext cx="10793730" cy="66103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       </a:t>
            </a:r>
            <a:endParaRPr lang="zh-CN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        </a:t>
            </a:r>
            <a:r>
              <a:rPr dirty="0" err="1"/>
              <a:t>注意，由于以及流量平衡关系，这样表示出来的微分方程组，有一个微分方程是多余的（可由其余微分方程表示</a:t>
            </a:r>
            <a:r>
              <a:rPr dirty="0"/>
              <a:t>），</a:t>
            </a:r>
            <a:r>
              <a:rPr dirty="0" err="1"/>
              <a:t>数值求解时需要任意去掉一个</a:t>
            </a:r>
            <a:r>
              <a:rPr dirty="0"/>
              <a:t>。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       </a:t>
            </a:r>
            <a:r>
              <a:rPr dirty="0"/>
              <a:t>所以，读者可以根据具体传染病的实际情况，建立任何复杂的舱室模型，只要先绘制出舱室转移关系图，然后按上述规律表示为微分方程组，再用ode45() </a:t>
            </a:r>
            <a:r>
              <a:rPr dirty="0" err="1"/>
              <a:t>进行数值求解即可</a:t>
            </a:r>
            <a:r>
              <a:rPr dirty="0"/>
              <a:t>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dirty="0"/>
              <a:t>      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53699"/>
            <a:ext cx="10515600" cy="923925"/>
          </a:xfrm>
        </p:spPr>
        <p:txBody>
          <a:bodyPr/>
          <a:lstStyle/>
          <a:p>
            <a:r>
              <a:rPr lang="en-US" altLang="zh-CN" sz="3600" dirty="0">
                <a:solidFill>
                  <a:srgbClr val="7030A0"/>
                </a:solidFill>
              </a:rPr>
              <a:t>2.  </a:t>
            </a:r>
            <a:r>
              <a:rPr lang="en-US" altLang="zh-CN" sz="3600" dirty="0" err="1">
                <a:solidFill>
                  <a:srgbClr val="7030A0"/>
                </a:solidFill>
              </a:rPr>
              <a:t>SEIR模型</a:t>
            </a:r>
            <a:endParaRPr lang="en-US" altLang="zh-CN" sz="3600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114" y="1477624"/>
            <a:ext cx="10515600" cy="497332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在 SIR 模型的基础上，将已感染但处于潜伏期人群，称为暴露者 E，也考虑进来，即构建 SEIR 模型。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SEIR 模型考虑易感者、暴露者、感染者、移出者四类人群，适合有潜伏期、治愈后获得终身免疫的传染病，如带状疱疹。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先绘制舱室转移关系图如下：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                                     </a:t>
            </a:r>
            <a:r>
              <a:rPr lang="zh-CN" altLang="en-US" dirty="0"/>
              <a:t>图</a:t>
            </a:r>
            <a:r>
              <a:rPr lang="en-US" altLang="zh-CN" dirty="0"/>
              <a:t> </a:t>
            </a:r>
            <a:r>
              <a:rPr lang="zh-CN" altLang="en-US" dirty="0"/>
              <a:t>4-13 </a:t>
            </a:r>
            <a:r>
              <a:rPr lang="en-US" altLang="zh-CN" dirty="0"/>
              <a:t> </a:t>
            </a:r>
            <a:r>
              <a:rPr lang="zh-CN" altLang="en-US" dirty="0"/>
              <a:t>SEIR</a:t>
            </a:r>
            <a:r>
              <a:rPr lang="en-US" altLang="zh-CN" dirty="0"/>
              <a:t> </a:t>
            </a:r>
            <a:r>
              <a:rPr lang="zh-CN" altLang="en-US" dirty="0"/>
              <a:t>模型舱室转移图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39" name="图片 148" descr="IMG_25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4812" y="4818697"/>
            <a:ext cx="9260205" cy="923925"/>
          </a:xfrm>
          <a:prstGeom prst="rect">
            <a:avLst/>
          </a:prstGeom>
          <a:noFill/>
          <a:ln>
            <a:noFill/>
          </a:ln>
          <a:effectLst/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58825" y="655955"/>
                <a:ext cx="10793730" cy="5705475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        </a:t>
                </a:r>
                <a:r>
                  <a:rPr lang="en-US" altLang="zh-CN" dirty="0" err="1">
                    <a:latin typeface="Cambria Math" panose="02040503050406030204" charset="0"/>
                    <a:cs typeface="Cambria Math" panose="02040503050406030204" charset="0"/>
                  </a:rPr>
                  <a:t>易感类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S </a:t>
                </a:r>
                <a:r>
                  <a:rPr lang="en-US" altLang="zh-CN" dirty="0" err="1">
                    <a:latin typeface="Cambria Math" panose="02040503050406030204" charset="0"/>
                    <a:cs typeface="Cambria Math" panose="02040503050406030204" charset="0"/>
                  </a:rPr>
                  <a:t>先以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</m:oMath>
                </a14:m>
                <a:r>
                  <a:rPr lang="en-US" altLang="zh-CN" dirty="0" err="1">
                    <a:latin typeface="Cambria Math" panose="02040503050406030204" charset="0"/>
                    <a:cs typeface="Cambria Math" panose="02040503050406030204" charset="0"/>
                  </a:rPr>
                  <a:t>I的速度转移到暴露类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 dirty="0" err="1">
                    <a:latin typeface="Cambria Math" panose="02040503050406030204" charset="0"/>
                    <a:cs typeface="Cambria Math" panose="02040503050406030204" charset="0"/>
                  </a:rPr>
                  <a:t>E，再以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𝛼</m:t>
                    </m:r>
                  </m:oMath>
                </a14:m>
                <a:r>
                  <a:rPr lang="en-US" altLang="zh-CN" dirty="0" err="1">
                    <a:latin typeface="Cambria Math" panose="02040503050406030204" charset="0"/>
                    <a:cs typeface="Cambria Math" panose="02040503050406030204" charset="0"/>
                  </a:rPr>
                  <a:t>的速度转移到感染类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 dirty="0" err="1">
                    <a:latin typeface="Cambria Math" panose="02040503050406030204" charset="0"/>
                    <a:cs typeface="Cambria Math" panose="02040503050406030204" charset="0"/>
                  </a:rPr>
                  <a:t>I，再以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𝛾</m:t>
                    </m:r>
                  </m:oMath>
                </a14:m>
                <a:r>
                  <a:rPr lang="en-US" altLang="zh-CN" dirty="0" err="1">
                    <a:latin typeface="Cambria Math" panose="02040503050406030204" charset="0"/>
                    <a:cs typeface="Cambria Math" panose="02040503050406030204" charset="0"/>
                  </a:rPr>
                  <a:t>的速度转移到移出类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R.  </a:t>
                </a:r>
                <a:r>
                  <a:rPr lang="en-US" altLang="zh-CN" dirty="0" err="1">
                    <a:latin typeface="Cambria Math" panose="02040503050406030204" charset="0"/>
                    <a:cs typeface="Cambria Math" panose="02040503050406030204" charset="0"/>
                  </a:rPr>
                  <a:t>再按前文的表示规律写出微分方程组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：    </a:t>
                </a:r>
                <a:endParaRPr 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r>
                  <a:rPr lang="en-US" altLang="zh-CN" dirty="0"/>
                  <a:t>     </a:t>
                </a: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825" y="655955"/>
                <a:ext cx="10793730" cy="570547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/>
          <p:nvPr>
            <p:extLst>
              <p:ext uri="{D42A27DB-BD31-4B8C-83A1-F6EECF244321}">
                <p14:modId xmlns:p14="http://schemas.microsoft.com/office/powerpoint/2010/main" val="1583627891"/>
              </p:ext>
            </p:extLst>
          </p:nvPr>
        </p:nvGraphicFramePr>
        <p:xfrm>
          <a:off x="4185920" y="1999615"/>
          <a:ext cx="3812861" cy="366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962400" imgH="4025900" progId="Equation.DSMT4">
                  <p:embed/>
                </p:oleObj>
              </mc:Choice>
              <mc:Fallback>
                <p:oleObj r:id="rId4" imgW="3962400" imgH="402590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85920" y="1999615"/>
                        <a:ext cx="3812861" cy="3664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14400" imgH="215900" progId="Equation.KSEE3">
                  <p:embed/>
                </p:oleObj>
              </mc:Choice>
              <mc:Fallback>
                <p:oleObj r:id="rId6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58825" y="655955"/>
                <a:ext cx="10793730" cy="5705475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        </a:t>
                </a:r>
                <a:r>
                  <a:rPr lang="en-US" altLang="zh-CN" dirty="0" err="1">
                    <a:latin typeface="Cambria Math" panose="02040503050406030204" charset="0"/>
                    <a:cs typeface="Cambria Math" panose="02040503050406030204" charset="0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=1 </m:t>
                    </m:r>
                  </m:oMath>
                </a14:m>
                <a:r>
                  <a:rPr lang="en-US" altLang="zh-CN" dirty="0" err="1">
                    <a:latin typeface="Cambria Math" panose="02040503050406030204" charset="0"/>
                    <a:cs typeface="Cambria Math" panose="02040503050406030204" charset="0"/>
                  </a:rPr>
                  <a:t>和流量平衡，有一个微分方程是多余的，去掉最后一个，得到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SEIR </a:t>
                </a:r>
                <a:r>
                  <a:rPr lang="en-US" altLang="zh-CN" dirty="0" err="1">
                    <a:latin typeface="Cambria Math" panose="02040503050406030204" charset="0"/>
                    <a:cs typeface="Cambria Math" panose="02040503050406030204" charset="0"/>
                  </a:rPr>
                  <a:t>模型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：    </a:t>
                </a:r>
                <a:endParaRPr 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r>
                  <a:rPr lang="en-US" altLang="zh-CN" dirty="0"/>
                  <a:t>     </a:t>
                </a: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/>
                  <a:t>满足初值条件：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(0)=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(0)=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(0)=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 </m:t>
                    </m:r>
                  </m:oMath>
                </a14:m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825" y="655955"/>
                <a:ext cx="10793730" cy="5705475"/>
              </a:xfrm>
              <a:blipFill rotWithShape="1">
                <a:blip r:embed="rId3"/>
                <a:stretch>
                  <a:fillRect b="-191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/>
          <p:nvPr/>
        </p:nvGraphicFramePr>
        <p:xfrm>
          <a:off x="3038475" y="1925955"/>
          <a:ext cx="6672580" cy="3006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692900" imgH="3035300" progId="Equation.DSMT4">
                  <p:embed/>
                </p:oleObj>
              </mc:Choice>
              <mc:Fallback>
                <p:oleObj r:id="rId4" imgW="6692900" imgH="30353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38475" y="1925955"/>
                        <a:ext cx="6672580" cy="3006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83235" y="1040501"/>
                <a:ext cx="11225530" cy="6280785"/>
              </a:xfrm>
            </p:spPr>
            <p:txBody>
              <a:bodyPr/>
              <a:lstStyle/>
              <a:p>
                <a:pPr algn="just">
                  <a:spcAft>
                    <a:spcPts val="1000"/>
                  </a:spcAft>
                </a:pPr>
                <a:r>
                  <a:rPr lang="zh-CN" altLang="en-US" b="1" dirty="0">
                    <a:latin typeface="+mn-ea"/>
                    <a:cs typeface="+mn-ea"/>
                  </a:rPr>
                  <a:t>时间：</a:t>
                </a:r>
                <a:r>
                  <a:rPr lang="zh-CN" altLang="en-US" dirty="0">
                    <a:latin typeface="+mn-ea"/>
                    <a:cs typeface="+mn-ea"/>
                  </a:rPr>
                  <a:t>一般考虑离散时间，以天为最小时间单位。</a:t>
                </a:r>
              </a:p>
              <a:p>
                <a:pPr marL="0" indent="0" algn="just" fontAlgn="auto">
                  <a:spcAft>
                    <a:spcPts val="1000"/>
                  </a:spcAft>
                  <a:buNone/>
                </a:pPr>
                <a:r>
                  <a:rPr lang="zh-CN" altLang="en-US" dirty="0">
                    <a:latin typeface="+mn-ea"/>
                    <a:cs typeface="+mn-ea"/>
                  </a:rPr>
                  <a:t> </a:t>
                </a:r>
                <a:r>
                  <a:rPr lang="en-US" altLang="zh-CN" dirty="0">
                    <a:latin typeface="+mn-ea"/>
                    <a:cs typeface="+mn-ea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+mn-ea"/>
                    <a:cs typeface="+mn-ea"/>
                  </a:rPr>
                  <a:t>时刻各类人群占总人口的比例分别记为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),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),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),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+mn-ea"/>
                    <a:cs typeface="+mn-ea"/>
                  </a:rPr>
                  <a:t> ；各类人数所占初始比率为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(0),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(0),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(0),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(0)</m:t>
                    </m:r>
                  </m:oMath>
                </a14:m>
                <a:r>
                  <a:rPr lang="zh-CN" altLang="en-US" dirty="0">
                    <a:latin typeface="+mn-ea"/>
                    <a:cs typeface="+mn-ea"/>
                  </a:rPr>
                  <a:t>，分别简记为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+mn-ea"/>
                    <a:cs typeface="+mn-ea"/>
                  </a:rPr>
                  <a:t>.</a:t>
                </a:r>
              </a:p>
              <a:p>
                <a:pPr algn="just">
                  <a:spcAft>
                    <a:spcPts val="1000"/>
                  </a:spcAft>
                </a:pPr>
                <a:r>
                  <a:rPr lang="zh-CN" altLang="en-US" b="1" dirty="0">
                    <a:latin typeface="+mn-ea"/>
                    <a:cs typeface="+mn-ea"/>
                  </a:rPr>
                  <a:t>接触数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𝝀</m:t>
                    </m:r>
                  </m:oMath>
                </a14:m>
                <a:r>
                  <a:rPr lang="zh-CN" altLang="en-US" b="1" dirty="0">
                    <a:latin typeface="+mn-ea"/>
                    <a:cs typeface="+mn-ea"/>
                  </a:rPr>
                  <a:t>：</a:t>
                </a:r>
                <a:r>
                  <a:rPr lang="zh-CN" altLang="en-US" dirty="0">
                    <a:latin typeface="+mn-ea"/>
                    <a:cs typeface="+mn-ea"/>
                  </a:rPr>
                  <a:t>每个感染者每天有效接触的易感者的平均人数；</a:t>
                </a:r>
              </a:p>
              <a:p>
                <a:pPr algn="just">
                  <a:spcAft>
                    <a:spcPts val="1000"/>
                  </a:spcAft>
                </a:pPr>
                <a:r>
                  <a:rPr lang="zh-CN" altLang="en-US" b="1" dirty="0">
                    <a:latin typeface="+mn-ea"/>
                    <a:cs typeface="+mn-ea"/>
                  </a:rPr>
                  <a:t>发病率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𝜹</m:t>
                    </m:r>
                  </m:oMath>
                </a14:m>
                <a:r>
                  <a:rPr lang="zh-CN" altLang="en-US" b="1" dirty="0">
                    <a:latin typeface="+mn-ea"/>
                    <a:cs typeface="+mn-ea"/>
                  </a:rPr>
                  <a:t>：</a:t>
                </a:r>
                <a:r>
                  <a:rPr lang="zh-CN" altLang="en-US" dirty="0">
                    <a:latin typeface="+mn-ea"/>
                    <a:cs typeface="+mn-ea"/>
                  </a:rPr>
                  <a:t>每天感染成为感染者的暴露者占暴露者总数的比例；</a:t>
                </a:r>
              </a:p>
              <a:p>
                <a:pPr algn="just">
                  <a:spcAft>
                    <a:spcPts val="1000"/>
                  </a:spcAft>
                </a:pPr>
                <a:r>
                  <a:rPr lang="zh-CN" altLang="en-US" b="1" dirty="0">
                    <a:latin typeface="+mn-ea"/>
                    <a:cs typeface="+mn-ea"/>
                  </a:rPr>
                  <a:t>治愈率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𝝁</m:t>
                    </m:r>
                  </m:oMath>
                </a14:m>
                <a:r>
                  <a:rPr lang="zh-CN" altLang="en-US" b="1" dirty="0">
                    <a:latin typeface="+mn-ea"/>
                    <a:cs typeface="+mn-ea"/>
                  </a:rPr>
                  <a:t>：</a:t>
                </a:r>
                <a:r>
                  <a:rPr lang="zh-CN" altLang="en-US" dirty="0">
                    <a:latin typeface="+mn-ea"/>
                    <a:cs typeface="+mn-ea"/>
                  </a:rPr>
                  <a:t>每天被治愈的感染者人数占感染者总数的比例；</a:t>
                </a:r>
              </a:p>
              <a:p>
                <a:pPr algn="just">
                  <a:spcAft>
                    <a:spcPts val="1000"/>
                  </a:spcAft>
                </a:pPr>
                <a:r>
                  <a:rPr lang="zh-CN" altLang="en-US" b="1" dirty="0">
                    <a:latin typeface="+mn-ea"/>
                    <a:cs typeface="+mn-ea"/>
                  </a:rPr>
                  <a:t>平均传染期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𝟏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/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𝝁</m:t>
                    </m:r>
                  </m:oMath>
                </a14:m>
                <a:r>
                  <a:rPr lang="zh-CN" altLang="en-US" b="1" dirty="0">
                    <a:latin typeface="+mn-ea"/>
                    <a:cs typeface="+mn-ea"/>
                  </a:rPr>
                  <a:t>：</a:t>
                </a:r>
                <a:r>
                  <a:rPr lang="zh-CN" altLang="en-US" dirty="0">
                    <a:latin typeface="+mn-ea"/>
                    <a:cs typeface="+mn-ea"/>
                  </a:rPr>
                  <a:t>从感染到治愈的平均天数；</a:t>
                </a:r>
              </a:p>
              <a:p>
                <a:pPr algn="just">
                  <a:spcAft>
                    <a:spcPts val="1000"/>
                  </a:spcAft>
                </a:pPr>
                <a:r>
                  <a:rPr lang="zh-CN" altLang="en-US" b="1" dirty="0">
                    <a:latin typeface="+mn-ea"/>
                    <a:cs typeface="+mn-ea"/>
                  </a:rPr>
                  <a:t>传染期接触数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𝝈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𝝀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/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𝝁</m:t>
                    </m:r>
                  </m:oMath>
                </a14:m>
                <a:r>
                  <a:rPr lang="zh-CN" altLang="en-US" b="1" dirty="0">
                    <a:latin typeface="+mn-ea"/>
                    <a:cs typeface="+mn-ea"/>
                  </a:rPr>
                  <a:t>：</a:t>
                </a:r>
                <a:r>
                  <a:rPr lang="zh-CN" altLang="en-US" dirty="0">
                    <a:latin typeface="+mn-ea"/>
                    <a:cs typeface="+mn-ea"/>
                  </a:rPr>
                  <a:t>每个感染者在整个传染期内，有效接触的易</a:t>
                </a:r>
                <a:r>
                  <a:rPr lang="en-US" altLang="zh-CN" dirty="0">
                    <a:latin typeface="+mn-ea"/>
                    <a:cs typeface="+mn-ea"/>
                  </a:rPr>
                  <a:t>    </a:t>
                </a:r>
                <a:r>
                  <a:rPr lang="zh-CN" altLang="en-US" dirty="0">
                    <a:latin typeface="+mn-ea"/>
                    <a:cs typeface="+mn-ea"/>
                  </a:rPr>
                  <a:t>感者人数。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235" y="1040501"/>
                <a:ext cx="11225530" cy="628078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8830" y="465455"/>
            <a:ext cx="10793730" cy="559562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dirty="0" err="1"/>
              <a:t>用上节</a:t>
            </a:r>
            <a:r>
              <a:rPr lang="en-US" dirty="0"/>
              <a:t> </a:t>
            </a:r>
            <a:r>
              <a:rPr dirty="0"/>
              <a:t>MATLAB</a:t>
            </a:r>
            <a:r>
              <a:rPr lang="en-US" dirty="0"/>
              <a:t> </a:t>
            </a:r>
            <a:r>
              <a:rPr dirty="0" err="1"/>
              <a:t>求微分方程（组）数值解的方法进行求解，代码类似</a:t>
            </a:r>
            <a:r>
              <a:rPr dirty="0"/>
              <a:t>：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% y(1) = S(t), y(2) = E(t), y(3) = I(t)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f = @(t,y,lambda,alpha,gamma) [-lambda * y(3) * y(1);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                 lambda * y(3) * y(1) - alpha * y(2);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                        alpha * y(2) - gamma * y(3)];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lambda = 0.6;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alpha = 0.5;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gamma = 0.3;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SEIRfun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 = @(t,y) f(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t,y,lambda,alpha,gamma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</a:t>
            </a:r>
            <a:r>
              <a:rPr lang="en-US" dirty="0"/>
              <a:t>      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8830" y="465454"/>
            <a:ext cx="10793730" cy="582881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S0 = 0.98;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E0 = 0.01;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I0 = 0.01;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y0 = [S0; E0; I0];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tspan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 = [0, 50];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[t, y] = ode45(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SEIRfun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, 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tspan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, y0);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R = 1 - y(:,1) - y(:,2) - y(:,3);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sol = ode45(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SEIRfun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, 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tspan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, y0);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t1 = 1:0.2:2;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deval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(sol, t1)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</a:t>
            </a:r>
            <a:r>
              <a:rPr lang="en-US" dirty="0"/>
              <a:t>      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465455"/>
            <a:ext cx="11370310" cy="559562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dirty="0" err="1">
                <a:latin typeface="+mn-ea"/>
                <a:cs typeface="Courier New" panose="02070309020205020404" charset="0"/>
              </a:rPr>
              <a:t>运行结果</a:t>
            </a:r>
            <a:r>
              <a:rPr dirty="0">
                <a:latin typeface="+mn-ea"/>
                <a:cs typeface="Courier New" panose="02070309020205020404" charset="0"/>
              </a:rPr>
              <a:t>：</a:t>
            </a: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sz="2000" dirty="0" err="1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</a:rPr>
              <a:t>ans</a:t>
            </a:r>
            <a:r>
              <a:rPr sz="200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</a:rPr>
              <a:t> = 0.9736  0.9721  0.9707  0.9692  0.9676  0.9660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</a:rPr>
              <a:t>        </a:t>
            </a:r>
            <a:r>
              <a:rPr lang="en-US" sz="200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sz="200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</a:rPr>
              <a:t>0.0112  0.0115  0.0118  0.0121  0.0124  0.0128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</a:rPr>
              <a:t>        </a:t>
            </a:r>
            <a:r>
              <a:rPr lang="en-US" sz="200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sz="200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</a:rPr>
              <a:t>0.0120  0.0124  0.0128  0.0132  0.0136  0.0140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plot(t, y(:,1), t, y(:,2),'r-.', t, y(:,3), 'k.', t, R, 'g’);</a:t>
            </a:r>
            <a:endParaRPr lang="en-US" sz="2000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grid </a:t>
            </a: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on</a:t>
            </a:r>
            <a:endParaRPr sz="2000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xlabel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('t'), 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ylabel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('y(t)')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legend('S(t)', 'E(t)', 'I(t)', 'R(t)')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</a:t>
            </a:r>
            <a:r>
              <a:rPr lang="en-US" dirty="0"/>
              <a:t>      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8830" y="465455"/>
            <a:ext cx="10793730" cy="610235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               </a:t>
            </a: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</a:t>
            </a:r>
            <a:r>
              <a:rPr lang="en-US" dirty="0"/>
              <a:t>      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  <p:pic>
        <p:nvPicPr>
          <p:cNvPr id="133" name="图片 1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90343" y="465455"/>
            <a:ext cx="7610704" cy="572437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847195"/>
            <a:ext cx="10793730" cy="559562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以上四种模型只是传染病传播的基本模型，还有很多没有考虑的因素，如人口的出生与死亡，迁入和迁出等，还可以考虑更细致的因素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如人群流动速度、易感人群的年龄分布、不同人群对疾病的易感性，患病者的症状轻重，人口密度，医疗卫生程度，检验检疫手段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政府重视程度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隔离措施、人群心理因素等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这些因素都对暴露数、发病率、治愈率、传染期长度有着直接或间接的影响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根据需要自行添加延伸即可，原理相通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en-US" altLang="zh-CN" dirty="0"/>
              <a:t>   </a:t>
            </a:r>
            <a:r>
              <a:rPr lang="en-US" dirty="0"/>
              <a:t>      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6585" y="1883838"/>
            <a:ext cx="10793730" cy="3448315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前文模型都是假定参数感染率和治愈率等是常数，而在实际传染病传播过程中，它们会随着预防措施的加强与医疗水平的提高而发生变化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本节考虑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2003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年建模国赛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题：（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北京）SARS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疫情的传播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SARS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爆发初期，限于卫生部门和公众对其认识不足，几乎是不受制约的自然传播方式；后期随着重视和治疗手段的增强，SARS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传播受到严格控制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SARS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治愈后具有终生免疫，同时考虑参数的时变性，采用参数时变的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SIR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模型来对北京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SARS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传播规律进行建模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608D7FA-4354-DDED-BF2A-085EADE5B960}"/>
              </a:ext>
            </a:extLst>
          </p:cNvPr>
          <p:cNvSpPr txBox="1">
            <a:spLocks/>
          </p:cNvSpPr>
          <p:nvPr/>
        </p:nvSpPr>
        <p:spPr>
          <a:xfrm>
            <a:off x="816585" y="965507"/>
            <a:ext cx="10515600" cy="918331"/>
          </a:xfr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rgbClr val="0070C0"/>
                </a:solidFill>
                <a:latin typeface="+mj-ea"/>
                <a:cs typeface="Yuanti SC" charset="-122"/>
                <a:sym typeface="+mn-ea"/>
              </a:rPr>
              <a:t>四</a:t>
            </a:r>
            <a:r>
              <a:rPr lang="en-US" altLang="zh-CN" sz="3600" b="1" dirty="0">
                <a:solidFill>
                  <a:srgbClr val="0070C0"/>
                </a:solidFill>
                <a:latin typeface="+mj-ea"/>
                <a:cs typeface="Yuanti SC" charset="-122"/>
                <a:sym typeface="+mn-ea"/>
              </a:rPr>
              <a:t>. </a:t>
            </a:r>
            <a:r>
              <a:rPr lang="zh-CN" altLang="en-US" sz="3600" b="1" dirty="0">
                <a:solidFill>
                  <a:srgbClr val="0070C0"/>
                </a:solidFill>
                <a:latin typeface="+mj-ea"/>
                <a:cs typeface="Yuanti SC" charset="-122"/>
                <a:sym typeface="+mn-ea"/>
              </a:rPr>
              <a:t>案例：</a:t>
            </a:r>
            <a:r>
              <a:rPr lang="en-US" altLang="zh-CN" sz="3600" b="1" dirty="0">
                <a:solidFill>
                  <a:srgbClr val="0070C0"/>
                </a:solidFill>
                <a:latin typeface="+mj-ea"/>
                <a:cs typeface="Yuanti SC" charset="-122"/>
                <a:sym typeface="+mn-ea"/>
              </a:rPr>
              <a:t>SARS</a:t>
            </a:r>
            <a:r>
              <a:rPr lang="zh-CN" altLang="en-US" sz="3600" b="1" dirty="0">
                <a:solidFill>
                  <a:srgbClr val="0070C0"/>
                </a:solidFill>
                <a:latin typeface="+mj-ea"/>
                <a:cs typeface="Yuanti SC" charset="-122"/>
                <a:sym typeface="+mn-ea"/>
              </a:rPr>
              <a:t>的传播规律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EEA7CB-983D-30CE-33A2-3D090C64B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实际中对传染病的传播规律建模，就是这样一个过程：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结合传染病传播特点，划分人群并梳理转化关系，绘制转移关系图，构建  微分方程组模型；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从真实的疫情数据出发，估计出接触率、感染率、移出率等模型参数；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代入模型参数，求解微分方程组模型。</a:t>
            </a:r>
            <a:r>
              <a:rPr lang="zh-CN" altLang="en-US" dirty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399970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54602"/>
            <a:ext cx="10515600" cy="936086"/>
          </a:xfrm>
        </p:spPr>
        <p:txBody>
          <a:bodyPr/>
          <a:lstStyle/>
          <a:p>
            <a:r>
              <a:rPr lang="en-US" altLang="zh-CN" sz="3200" dirty="0">
                <a:solidFill>
                  <a:srgbClr val="7030A0"/>
                </a:solidFill>
              </a:rPr>
              <a:t>1. </a:t>
            </a:r>
            <a:r>
              <a:rPr lang="zh-CN" altLang="en-US" sz="3200" dirty="0">
                <a:solidFill>
                  <a:srgbClr val="7030A0"/>
                </a:solidFill>
              </a:rPr>
              <a:t>时变</a:t>
            </a:r>
            <a:r>
              <a:rPr lang="en-US" altLang="zh-CN" sz="3200" dirty="0">
                <a:solidFill>
                  <a:srgbClr val="7030A0"/>
                </a:solidFill>
              </a:rPr>
              <a:t> </a:t>
            </a:r>
            <a:r>
              <a:rPr lang="zh-CN" altLang="en-US" sz="3200" dirty="0">
                <a:solidFill>
                  <a:srgbClr val="7030A0"/>
                </a:solidFill>
              </a:rPr>
              <a:t>SIR</a:t>
            </a:r>
            <a:r>
              <a:rPr lang="en-US" altLang="zh-CN" sz="3200" dirty="0">
                <a:solidFill>
                  <a:srgbClr val="7030A0"/>
                </a:solidFill>
              </a:rPr>
              <a:t> </a:t>
            </a:r>
            <a:r>
              <a:rPr lang="zh-CN" altLang="en-US" sz="3200" dirty="0">
                <a:solidFill>
                  <a:srgbClr val="7030A0"/>
                </a:solidFill>
              </a:rPr>
              <a:t>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/>
              <a:lstStyle/>
              <a:p>
                <a:pPr marL="0" indent="0" algn="just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-US" altLang="zh-CN" dirty="0"/>
                  <a:t>       </a:t>
                </a:r>
                <a:r>
                  <a:rPr lang="zh-CN" altLang="en-US" dirty="0"/>
                  <a:t>SARS 爆发时间不长，假设期间总人数不变，用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),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),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 </m:t>
                    </m:r>
                  </m:oMath>
                </a14:m>
                <a:r>
                  <a:rPr lang="zh-CN" altLang="en-US" dirty="0"/>
                  <a:t>分别表示第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altLang="en-US" dirty="0"/>
                  <a:t>天易感者、感染者、移出者（治愈 + 死亡）的人数，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 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 </m:t>
                    </m:r>
                  </m:oMath>
                </a14:m>
                <a:r>
                  <a:rPr lang="zh-CN" altLang="en-US" dirty="0"/>
                  <a:t>分别表示第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altLang="en-US" dirty="0"/>
                  <a:t>天的感染率和移出率（治愈率与死亡率之和）。建立参数时变的 SIR 模型如下：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/>
          <p:nvPr>
            <p:extLst>
              <p:ext uri="{D42A27DB-BD31-4B8C-83A1-F6EECF244321}">
                <p14:modId xmlns:p14="http://schemas.microsoft.com/office/powerpoint/2010/main" val="76452270"/>
              </p:ext>
            </p:extLst>
          </p:nvPr>
        </p:nvGraphicFramePr>
        <p:xfrm>
          <a:off x="3980535" y="3429000"/>
          <a:ext cx="4230930" cy="2838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508500" imgH="3035300" progId="Equation.DSMT4">
                  <p:embed/>
                </p:oleObj>
              </mc:Choice>
              <mc:Fallback>
                <p:oleObj r:id="rId4" imgW="4508500" imgH="30353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80535" y="3429000"/>
                        <a:ext cx="4230930" cy="2838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98830" y="465455"/>
                <a:ext cx="10793730" cy="5811058"/>
              </a:xfrm>
            </p:spPr>
            <p:txBody>
              <a:bodyPr/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      </a:t>
                </a:r>
                <a:r>
                  <a:rPr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由于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𝑆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) </m:t>
                    </m:r>
                  </m:oMath>
                </a14:m>
                <a:r>
                  <a:rPr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远大于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𝐼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) </m:t>
                    </m:r>
                  </m:oMath>
                </a14:m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𝑅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  <a:r>
                  <a:rPr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且近似为常数，故可将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𝜆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𝑆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) </m:t>
                    </m:r>
                  </m:oMath>
                </a14:m>
                <a:r>
                  <a:rPr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看作整体，仍记为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𝜆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. </a:t>
                </a:r>
                <a:r>
                  <a:rPr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再考虑到多余方程（去掉第一个</a:t>
                </a:r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），</a:t>
                </a:r>
                <a:r>
                  <a:rPr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得到</a:t>
                </a:r>
                <a:r>
                  <a:rPr 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    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   </a:t>
                </a:r>
                <a:r>
                  <a:rPr lang="en-US" dirty="0"/>
                  <a:t>      </a:t>
                </a:r>
                <a:endParaRPr lang="zh-CN" alt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8830" y="465455"/>
                <a:ext cx="10793730" cy="581105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/>
          <p:nvPr>
            <p:extLst>
              <p:ext uri="{D42A27DB-BD31-4B8C-83A1-F6EECF244321}">
                <p14:modId xmlns:p14="http://schemas.microsoft.com/office/powerpoint/2010/main" val="3086153082"/>
              </p:ext>
            </p:extLst>
          </p:nvPr>
        </p:nvGraphicFramePr>
        <p:xfrm>
          <a:off x="2908787" y="1739586"/>
          <a:ext cx="6786880" cy="1941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806565" imgH="1968500" progId="Equation.DSMT4">
                  <p:embed/>
                </p:oleObj>
              </mc:Choice>
              <mc:Fallback>
                <p:oleObj r:id="rId4" imgW="6806565" imgH="196850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08787" y="1739586"/>
                        <a:ext cx="6786880" cy="1941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920A0A3-BFC5-2828-F7F9-5BE4A469CABC}"/>
                  </a:ext>
                </a:extLst>
              </p:cNvPr>
              <p:cNvSpPr txBox="1"/>
              <p:nvPr/>
            </p:nvSpPr>
            <p:spPr>
              <a:xfrm>
                <a:off x="798830" y="3765427"/>
                <a:ext cx="10520199" cy="24270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3200" dirty="0">
                    <a:solidFill>
                      <a:srgbClr val="7030A0"/>
                    </a:solidFill>
                  </a:rPr>
                  <a:t>2. </a:t>
                </a:r>
                <a:r>
                  <a:rPr lang="zh-CN" altLang="en-US" sz="3200" dirty="0">
                    <a:solidFill>
                      <a:srgbClr val="7030A0"/>
                    </a:solidFill>
                  </a:rPr>
                  <a:t>模型求解</a:t>
                </a:r>
                <a:endParaRPr lang="en-US" altLang="zh-CN" sz="3200" dirty="0">
                  <a:solidFill>
                    <a:srgbClr val="7030A0"/>
                  </a:solidFill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zh-CN" sz="2400" dirty="0"/>
                  <a:t>       </a:t>
                </a:r>
                <a:r>
                  <a:rPr lang="zh-CN" altLang="en-US" sz="2400" dirty="0"/>
                  <a:t>首先要确定具体参数值，即得到关于时间的参函数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), 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，代入模型，再数值法求解微分方程组。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/>
                  <a:t>       </a:t>
                </a:r>
                <a:r>
                  <a:rPr lang="zh-CN" altLang="en-US" sz="2400" dirty="0"/>
                  <a:t>参函数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), 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) </m:t>
                    </m:r>
                  </m:oMath>
                </a14:m>
                <a:r>
                  <a:rPr lang="zh-CN" altLang="en-US" sz="2400" dirty="0"/>
                  <a:t>需要根据具体的疫情数据拟合出来。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920A0A3-BFC5-2828-F7F9-5BE4A469C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30" y="3765427"/>
                <a:ext cx="10520199" cy="2427075"/>
              </a:xfrm>
              <a:prstGeom prst="rect">
                <a:avLst/>
              </a:prstGeom>
              <a:blipFill>
                <a:blip r:embed="rId6"/>
                <a:stretch>
                  <a:fillRect l="-1448" r="-3882" b="-5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68171"/>
            <a:ext cx="10515600" cy="896457"/>
          </a:xfrm>
        </p:spPr>
        <p:txBody>
          <a:bodyPr/>
          <a:lstStyle/>
          <a:p>
            <a:r>
              <a:rPr lang="en-US" altLang="zh-CN" sz="2800" b="1" dirty="0"/>
              <a:t>(1) </a:t>
            </a:r>
            <a:r>
              <a:rPr lang="zh-CN" altLang="en-US" sz="2800" b="1" dirty="0"/>
              <a:t>数据整理与可视化探索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8660" y="1464945"/>
            <a:ext cx="10515600" cy="53930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北京</a:t>
            </a:r>
            <a:r>
              <a:rPr lang="en-US" altLang="zh-CN" dirty="0"/>
              <a:t> </a:t>
            </a:r>
            <a:r>
              <a:rPr lang="zh-CN" altLang="en-US" dirty="0"/>
              <a:t>SARS</a:t>
            </a:r>
            <a:r>
              <a:rPr lang="en-US" altLang="zh-CN" dirty="0"/>
              <a:t> </a:t>
            </a:r>
            <a:r>
              <a:rPr lang="zh-CN" altLang="en-US" dirty="0"/>
              <a:t>疫情数据（SARSBJ.xIsx）如下表</a:t>
            </a:r>
            <a:r>
              <a:rPr lang="en-US" altLang="zh-CN" dirty="0"/>
              <a:t> </a:t>
            </a:r>
            <a:r>
              <a:rPr lang="zh-CN" altLang="en-US" dirty="0"/>
              <a:t>所示：</a:t>
            </a:r>
            <a:r>
              <a:rPr lang="en-US" altLang="zh-CN" dirty="0"/>
              <a:t>                                          </a:t>
            </a:r>
          </a:p>
          <a:p>
            <a:pPr marL="0" indent="0">
              <a:buNone/>
            </a:pPr>
            <a:r>
              <a:rPr lang="en-US" altLang="zh-CN" dirty="0"/>
              <a:t>                                  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66247850"/>
              </p:ext>
            </p:extLst>
          </p:nvPr>
        </p:nvGraphicFramePr>
        <p:xfrm>
          <a:off x="1833745" y="2102312"/>
          <a:ext cx="8720455" cy="3695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7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8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1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5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日 期</a:t>
                      </a:r>
                      <a:endParaRPr lang="en-US" altLang="en-US" sz="1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已确诊病例累计</a:t>
                      </a:r>
                      <a:endParaRPr lang="en-US" altLang="en-US" sz="18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现有疑似病例</a:t>
                      </a:r>
                      <a:endParaRPr lang="en-US" altLang="en-US" sz="1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死亡累计</a:t>
                      </a:r>
                      <a:endParaRPr lang="en-US" altLang="en-US" sz="18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治愈出院累计</a:t>
                      </a:r>
                      <a:endParaRPr lang="en-US" altLang="en-US" sz="18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4月20日</a:t>
                      </a:r>
                      <a:endParaRPr lang="en-US" altLang="en-US" sz="18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339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402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4月21日</a:t>
                      </a:r>
                      <a:endParaRPr lang="en-US" altLang="en-US" sz="18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482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610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4月22日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588</a:t>
                      </a:r>
                      <a:endParaRPr lang="en-US" altLang="en-US" sz="18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666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4月23日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693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782</a:t>
                      </a:r>
                      <a:endParaRPr lang="en-US" altLang="en-US" sz="18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4月24日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774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863</a:t>
                      </a:r>
                      <a:endParaRPr lang="en-US" altLang="en-US" sz="18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4月25日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877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954</a:t>
                      </a:r>
                      <a:endParaRPr lang="en-US" altLang="en-US" sz="18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en-US" altLang="en-US" sz="18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</a:t>
                      </a:r>
                      <a:endParaRPr lang="en-US" altLang="en-US" sz="18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4月26日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988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1093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  <a:endParaRPr lang="en-US" altLang="en-US" sz="18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en-US" altLang="en-US" sz="18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6月23日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2521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191</a:t>
                      </a:r>
                      <a:endParaRPr lang="en-US" alt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2277</a:t>
                      </a:r>
                      <a:endParaRPr lang="en-US" altLang="en-US" sz="18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43379"/>
            <a:ext cx="10515600" cy="847309"/>
          </a:xfrm>
        </p:spPr>
        <p:txBody>
          <a:bodyPr/>
          <a:lstStyle/>
          <a:p>
            <a:r>
              <a:rPr lang="zh-CN" altLang="en-US" sz="3200" b="1" dirty="0"/>
              <a:t>本章总体假设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dirty="0">
                    <a:latin typeface="+mn-ea"/>
                    <a:cs typeface="+mn-ea"/>
                    <a:sym typeface="+mn-ea"/>
                  </a:rPr>
                  <a:t>易感者与感染者发生有效接触即变为暴露者，暴露者经过平均潜伏期后成为感染者，感染者可被治愈成为治愈者，治愈者终身免疫不再成为易感者；</a:t>
                </a:r>
                <a:endParaRPr lang="zh-CN" altLang="en-US" dirty="0">
                  <a:latin typeface="+mn-ea"/>
                  <a:cs typeface="+mn-ea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dirty="0">
                    <a:latin typeface="+mn-ea"/>
                    <a:cs typeface="+mn-ea"/>
                    <a:sym typeface="+mn-ea"/>
                  </a:rPr>
                  <a:t> </a:t>
                </a:r>
                <a:r>
                  <a:rPr lang="zh-CN" altLang="en-US" dirty="0">
                    <a:latin typeface="+mn-ea"/>
                    <a:cs typeface="+mn-ea"/>
                    <a:sym typeface="+mn-ea"/>
                  </a:rPr>
                  <a:t>总人口为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</m:oMath>
                </a14:m>
                <a:r>
                  <a:rPr lang="zh-CN" altLang="en-US" dirty="0">
                    <a:latin typeface="+mn-ea"/>
                    <a:cs typeface="+mn-ea"/>
                    <a:sym typeface="+mn-ea"/>
                  </a:rPr>
                  <a:t>，不考虑人口的出生与死亡，迁入与迁出，假设短期内总人口不变，对于长期传染病，也可以考虑总人口可变，即总人口按人口模型变化，比如</a:t>
                </a:r>
                <a:r>
                  <a:rPr lang="en-US" altLang="zh-CN" dirty="0">
                    <a:latin typeface="+mn-ea"/>
                    <a:cs typeface="+mn-ea"/>
                    <a:sym typeface="+mn-ea"/>
                  </a:rPr>
                  <a:t> </a:t>
                </a:r>
                <a:r>
                  <a:rPr lang="zh-CN" altLang="en-US" dirty="0">
                    <a:latin typeface="+mn-ea"/>
                    <a:cs typeface="+mn-ea"/>
                    <a:sym typeface="+mn-ea"/>
                  </a:rPr>
                  <a:t>Logistic</a:t>
                </a:r>
                <a:r>
                  <a:rPr lang="en-US" altLang="zh-CN" dirty="0">
                    <a:latin typeface="+mn-ea"/>
                    <a:cs typeface="+mn-ea"/>
                    <a:sym typeface="+mn-ea"/>
                  </a:rPr>
                  <a:t> </a:t>
                </a:r>
                <a:r>
                  <a:rPr lang="zh-CN" altLang="en-US" dirty="0">
                    <a:latin typeface="+mn-ea"/>
                    <a:cs typeface="+mn-ea"/>
                    <a:sym typeface="+mn-ea"/>
                  </a:rPr>
                  <a:t>模型。</a:t>
                </a:r>
                <a:endParaRPr lang="zh-CN" altLang="en-US" dirty="0">
                  <a:latin typeface="+mn-ea"/>
                  <a:cs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8830" y="465455"/>
            <a:ext cx="10793730" cy="559562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日至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23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日共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65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天，改用时间列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1: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65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表示，代表第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天至第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65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天。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MATLAB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读取数据，并计算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新列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</a:p>
          <a:p>
            <a:pPr>
              <a:lnSpc>
                <a:spcPct val="150000"/>
              </a:lnSpc>
            </a:pP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移出列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死亡列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治愈列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感染列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累计确诊病例列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移出列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en-US" altLang="zh-CN" dirty="0"/>
              <a:t>   </a:t>
            </a:r>
            <a:r>
              <a:rPr lang="en-US" dirty="0"/>
              <a:t>      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9C8F77-94F9-DBAB-560B-C065A2D51527}"/>
              </a:ext>
            </a:extLst>
          </p:cNvPr>
          <p:cNvSpPr txBox="1"/>
          <p:nvPr/>
        </p:nvSpPr>
        <p:spPr>
          <a:xfrm>
            <a:off x="896485" y="3820915"/>
            <a:ext cx="6130030" cy="1900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l-NL" altLang="zh-CN"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dat = xlsread('datas/SARS_BJ.xlsx');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l-NL" altLang="zh-CN"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t = [1:65]';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l-NL" altLang="zh-CN"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R = dat(:,3) + dat(:,4);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l-NL" altLang="zh-CN"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I = dat(:,1) - R;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3930" y="568054"/>
            <a:ext cx="9950450" cy="253913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subplot(1,2,1)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plot(t, I, 'b*'), grid on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 err="1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xlabel</a:t>
            </a: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('t'), </a:t>
            </a:r>
            <a:r>
              <a:rPr sz="2000" dirty="0" err="1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ylabel</a:t>
            </a: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('I(t)')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subplot(1,2,2)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plot(t, R, 'b*'), grid on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 err="1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xlabel</a:t>
            </a: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('t'), </a:t>
            </a:r>
            <a:r>
              <a:rPr sz="2000" dirty="0" err="1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ylabel</a:t>
            </a: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('R(t)')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   </a:t>
            </a: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  </a:t>
            </a:r>
            <a:endParaRPr lang="zh-CN" altLang="en-US" sz="2000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164" name="图片 178" descr="IMG_25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2108" y="3269202"/>
            <a:ext cx="8487812" cy="3318029"/>
          </a:xfrm>
          <a:prstGeom prst="rect">
            <a:avLst/>
          </a:prstGeom>
          <a:noFill/>
          <a:ln>
            <a:noFill/>
          </a:ln>
          <a:effectLst/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/>
              <a:t>(2) </a:t>
            </a:r>
            <a:r>
              <a:rPr lang="zh-CN" altLang="en-US" sz="2800" b="1" dirty="0"/>
              <a:t>估计模型的参函数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9497"/>
                <a:ext cx="10515600" cy="4351338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        </a:t>
                </a:r>
                <a:r>
                  <a:rPr lang="zh-CN" altLang="en-US" dirty="0"/>
                  <a:t>为了估计参函数感染率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 </m:t>
                    </m:r>
                  </m:oMath>
                </a14:m>
                <a:r>
                  <a:rPr lang="zh-CN" altLang="en-US" dirty="0"/>
                  <a:t>和移出率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dirty="0"/>
                  <a:t>，取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 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 </m:t>
                    </m:r>
                  </m:oMath>
                </a14:m>
                <a:r>
                  <a:rPr lang="zh-CN" altLang="en-US" dirty="0"/>
                  <a:t>的差分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),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 </m:t>
                    </m:r>
                  </m:oMath>
                </a14:m>
                <a:r>
                  <a:rPr lang="zh-CN" altLang="en-US" dirty="0"/>
                  <a:t>作为模型左端导数的近似值。由模型 (tv-SIR) 的第 2 个方程得 (注意到)：</a:t>
                </a:r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r>
                  <a:rPr lang="zh-CN" altLang="en-US" dirty="0"/>
                  <a:t>再代入第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1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个方程，得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9497"/>
                <a:ext cx="105156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/>
          <p:nvPr>
            <p:extLst>
              <p:ext uri="{D42A27DB-BD31-4B8C-83A1-F6EECF244321}">
                <p14:modId xmlns:p14="http://schemas.microsoft.com/office/powerpoint/2010/main" val="3007319410"/>
              </p:ext>
            </p:extLst>
          </p:nvPr>
        </p:nvGraphicFramePr>
        <p:xfrm>
          <a:off x="3760260" y="2960687"/>
          <a:ext cx="734123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366000" imgH="965200" progId="Equation.DSMT4">
                  <p:embed/>
                </p:oleObj>
              </mc:Choice>
              <mc:Fallback>
                <p:oleObj r:id="rId4" imgW="7366000" imgH="9652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60260" y="2960687"/>
                        <a:ext cx="7341235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80695" y="631190"/>
                <a:ext cx="11191875" cy="5595620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>
                  <a:latin typeface="Courier New" panose="02070309020205020404" charset="0"/>
                  <a:ea typeface="微软雅黑" panose="020B0503020204020204" pitchFamily="34" charset="-122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>
                  <a:latin typeface="Courier New" panose="02070309020205020404" charset="0"/>
                  <a:ea typeface="微软雅黑" panose="020B0503020204020204" pitchFamily="34" charset="-122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>
                  <a:latin typeface="Courier New" panose="02070309020205020404" charset="0"/>
                  <a:ea typeface="微软雅黑" panose="020B0503020204020204" pitchFamily="34" charset="-122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dirty="0">
                    <a:latin typeface="Courier New" panose="02070309020205020404" charset="0"/>
                    <a:ea typeface="微软雅黑" panose="020B0503020204020204" pitchFamily="34" charset="-122"/>
                    <a:cs typeface="Courier New" panose="02070309020205020404" charset="0"/>
                  </a:rPr>
                  <a:t>从而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>
                  <a:latin typeface="Courier New" panose="02070309020205020404" charset="0"/>
                  <a:ea typeface="微软雅黑" panose="020B0503020204020204" pitchFamily="34" charset="-122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>
                  <a:latin typeface="Courier New" panose="02070309020205020404" charset="0"/>
                  <a:ea typeface="微软雅黑" panose="020B0503020204020204" pitchFamily="34" charset="-122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>
                  <a:latin typeface="Courier New" panose="02070309020205020404" charset="0"/>
                  <a:ea typeface="微软雅黑" panose="020B0503020204020204" pitchFamily="34" charset="-122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dirty="0">
                    <a:latin typeface="Courier New" panose="02070309020205020404" charset="0"/>
                    <a:ea typeface="微软雅黑" panose="020B0503020204020204" pitchFamily="34" charset="-122"/>
                    <a:cs typeface="Courier New" panose="02070309020205020404" charset="0"/>
                  </a:rPr>
                  <a:t>根据式 </a:t>
                </a:r>
                <a:r>
                  <a:rPr lang="en-US" altLang="zh-CN" dirty="0">
                    <a:latin typeface="+mn-ea"/>
                    <a:cs typeface="Courier New" panose="02070309020205020404" charset="0"/>
                  </a:rPr>
                  <a:t>(4.1) (4.2)</a:t>
                </a:r>
                <a:r>
                  <a:rPr lang="zh-CN" altLang="en-US" dirty="0">
                    <a:latin typeface="Courier New" panose="02070309020205020404" charset="0"/>
                    <a:ea typeface="微软雅黑" panose="020B0503020204020204" pitchFamily="34" charset="-122"/>
                    <a:cs typeface="Courier New" panose="02070309020205020404" charset="0"/>
                  </a:rPr>
                  <a:t> 计算出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),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),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=1, ⋯,65 </m:t>
                    </m:r>
                  </m:oMath>
                </a14:m>
                <a:r>
                  <a:rPr lang="zh-CN" altLang="en-US" dirty="0">
                    <a:latin typeface="Courier New" panose="02070309020205020404" charset="0"/>
                    <a:ea typeface="微软雅黑" panose="020B0503020204020204" pitchFamily="34" charset="-122"/>
                    <a:cs typeface="Courier New" panose="02070309020205020404" charset="0"/>
                  </a:rPr>
                  <a:t>的值，再绘制散点图：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>
                  <a:latin typeface="Courier New" panose="02070309020205020404" charset="0"/>
                  <a:ea typeface="微软雅黑" panose="020B0503020204020204" pitchFamily="34" charset="-122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dirty="0">
                    <a:latin typeface="Courier New" panose="02070309020205020404" charset="0"/>
                    <a:ea typeface="微软雅黑" panose="020B0503020204020204" pitchFamily="34" charset="-122"/>
                    <a:cs typeface="Courier New" panose="02070309020205020404" charset="0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>
                  <a:latin typeface="Courier New" panose="02070309020205020404" charset="0"/>
                  <a:ea typeface="微软雅黑" panose="020B0503020204020204" pitchFamily="34" charset="-122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>
                  <a:latin typeface="Courier New" panose="02070309020205020404" charset="0"/>
                  <a:cs typeface="Courier New" panose="02070309020205020404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695" y="631190"/>
                <a:ext cx="11191875" cy="559562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/>
          <p:nvPr/>
        </p:nvGraphicFramePr>
        <p:xfrm>
          <a:off x="649605" y="845185"/>
          <a:ext cx="1089215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0909300" imgH="1079500" progId="Equation.DSMT4">
                  <p:embed/>
                </p:oleObj>
              </mc:Choice>
              <mc:Fallback>
                <p:oleObj r:id="rId4" imgW="10909300" imgH="10795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9605" y="845185"/>
                        <a:ext cx="10892155" cy="104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3602355" y="2692400"/>
          <a:ext cx="727646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302500" imgH="965200" progId="Equation.DSMT4">
                  <p:embed/>
                </p:oleObj>
              </mc:Choice>
              <mc:Fallback>
                <p:oleObj r:id="rId6" imgW="7302500" imgH="96520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02355" y="2692400"/>
                        <a:ext cx="7276465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1894" y="243550"/>
            <a:ext cx="10793730" cy="632592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mu = diff(R) ./ I(2:end);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lambda = (diff(I) + diff(R)) ./ I(2:end);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figure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subplot(1,2,1)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plot(t(1:end-1), lambda, 'b.'), grid on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 err="1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xlabel</a:t>
            </a: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('t'), </a:t>
            </a:r>
            <a:r>
              <a:rPr sz="2000" dirty="0" err="1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ylabel</a:t>
            </a: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('</a:t>
            </a: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$$\lambda(t)$$</a:t>
            </a: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','</a:t>
            </a:r>
            <a:r>
              <a:rPr sz="2000" dirty="0" err="1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Interpreter','latex</a:t>
            </a: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')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axis([0 70 -0.05 0.35])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subplot(1,2,2)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plot(t(1:end-1), mu, 'b.'), grid on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 err="1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xlabel</a:t>
            </a: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('t'), </a:t>
            </a:r>
            <a:r>
              <a:rPr sz="2000" dirty="0" err="1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ylabel</a:t>
            </a: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('</a:t>
            </a: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$$\</a:t>
            </a: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  <a:sym typeface="+mn-ea"/>
              </a:rPr>
              <a:t>mu(t)$$</a:t>
            </a: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'</a:t>
            </a: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,</a:t>
            </a: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'</a:t>
            </a:r>
            <a:r>
              <a:rPr sz="2000" dirty="0" err="1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Interpreter','latex</a:t>
            </a: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')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axis([0 70 -0.05 0.35])</a:t>
            </a: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 1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5602" y="936009"/>
            <a:ext cx="11440795" cy="480060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590562" y="632688"/>
                <a:ext cx="10515600" cy="648970"/>
              </a:xfrm>
            </p:spPr>
            <p:txBody>
              <a:bodyPr/>
              <a:lstStyle/>
              <a:p>
                <a:r>
                  <a:rPr lang="zh-CN" altLang="en-US" sz="2800" b="1" dirty="0"/>
                  <a:t>探索并拟合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sz="2800" b="1" i="1">
                        <a:latin typeface="Cambria Math" panose="02040503050406030204" charset="0"/>
                        <a:cs typeface="Cambria Math" panose="02040503050406030204" charset="0"/>
                      </a:rPr>
                      <m:t>𝝀</m:t>
                    </m:r>
                    <m:r>
                      <a:rPr lang="en-US" altLang="zh-CN" sz="2800" b="1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charset="0"/>
                        <a:cs typeface="Cambria Math" panose="02040503050406030204" charset="0"/>
                      </a:rPr>
                      <m:t>𝒕</m:t>
                    </m:r>
                    <m:r>
                      <a:rPr lang="en-US" altLang="zh-CN" sz="2800" b="1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90562" y="632688"/>
                <a:ext cx="10515600" cy="64897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1658"/>
            <a:ext cx="10515600" cy="143490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从上面图形来看，大体上像是是指数曲线，先取对数探索一下：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</a:t>
            </a:r>
            <a:r>
              <a:rPr lang="zh-CN" altLang="en-US"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plot(t(1:end-1), log(lambda), 'b.')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30" name="图片 1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46829" y="2377795"/>
            <a:ext cx="5977070" cy="448020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8670" y="313690"/>
            <a:ext cx="10793730" cy="547455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dirty="0" err="1">
                <a:latin typeface="+mn-ea"/>
                <a:cs typeface="+mn-ea"/>
              </a:rPr>
              <a:t>大体上是一条直线，注意后面有负数，是不能取对数的。只拿前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>
                <a:latin typeface="+mn-ea"/>
                <a:cs typeface="+mn-ea"/>
              </a:rPr>
              <a:t>20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 err="1">
                <a:latin typeface="+mn-ea"/>
                <a:cs typeface="+mn-ea"/>
              </a:rPr>
              <a:t>天的数据来拟合，之后可认为近似为</a:t>
            </a:r>
            <a:r>
              <a:rPr dirty="0">
                <a:latin typeface="+mn-ea"/>
                <a:cs typeface="+mn-ea"/>
              </a:rPr>
              <a:t> 0. 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 err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fitlm</a:t>
            </a: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(t(1:20), log(lambda(1:20)))</a:t>
            </a:r>
          </a:p>
          <a:p>
            <a:pPr marL="0" indent="0">
              <a:lnSpc>
                <a:spcPct val="150000"/>
              </a:lnSpc>
              <a:buNone/>
            </a:pPr>
            <a:r>
              <a:rPr dirty="0" err="1">
                <a:latin typeface="+mn-ea"/>
                <a:cs typeface="宋体" panose="02010600030101010101" pitchFamily="2" charset="-122"/>
              </a:rPr>
              <a:t>运行结果</a:t>
            </a:r>
            <a:r>
              <a:rPr dirty="0">
                <a:latin typeface="+mn-ea"/>
                <a:cs typeface="宋体" panose="02010600030101010101" pitchFamily="2" charset="-122"/>
              </a:rPr>
              <a:t>：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    </a:t>
            </a:r>
            <a:r>
              <a:rPr sz="2000" dirty="0" err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线性回归模型</a:t>
            </a:r>
            <a:r>
              <a:rPr sz="2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  y ~ 1 + x1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sz="2000" dirty="0" err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估计系数</a:t>
            </a:r>
            <a:r>
              <a:rPr sz="2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sz="2000" dirty="0">
              <a:solidFill>
                <a:schemeClr val="accent2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  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 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Estimate       SE        </a:t>
            </a:r>
            <a:r>
              <a:rPr sz="2000" dirty="0" err="1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tStat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</a:t>
            </a:r>
            <a:r>
              <a:rPr sz="2000" dirty="0" err="1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pValue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             _____ 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_______ 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_____  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____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(Intercept)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-1.3425      0.10524    -12.757    1.8738e-10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  x1  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-0.11433    0.0087853   -13.014    1.3529e-10</a:t>
            </a:r>
            <a:endParaRPr sz="2000" dirty="0"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sz="2000" dirty="0"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88670" y="313690"/>
                <a:ext cx="10793730" cy="4453619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sz="2000" dirty="0" err="1">
                    <a:solidFill>
                      <a:schemeClr val="accent2"/>
                    </a:solidFill>
                    <a:latin typeface="Courier New" panose="02070309020205020404" charset="0"/>
                    <a:ea typeface="宋体" panose="02010600030101010101" pitchFamily="2" charset="-122"/>
                    <a:cs typeface="Courier New" panose="02070309020205020404" charset="0"/>
                  </a:rPr>
                  <a:t>观测值数目</a:t>
                </a:r>
                <a:r>
                  <a:rPr sz="2000" dirty="0">
                    <a:solidFill>
                      <a:schemeClr val="accent2"/>
                    </a:solidFill>
                    <a:latin typeface="Courier New" panose="02070309020205020404" charset="0"/>
                    <a:ea typeface="宋体" panose="02010600030101010101" pitchFamily="2" charset="-122"/>
                    <a:cs typeface="Courier New" panose="02070309020205020404" charset="0"/>
                  </a:rPr>
                  <a:t>: 20，误差自由度: 18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sz="2000" dirty="0" err="1">
                    <a:solidFill>
                      <a:schemeClr val="accent2"/>
                    </a:solidFill>
                    <a:latin typeface="Courier New" panose="02070309020205020404" charset="0"/>
                    <a:ea typeface="宋体" panose="02010600030101010101" pitchFamily="2" charset="-122"/>
                    <a:cs typeface="Courier New" panose="02070309020205020404" charset="0"/>
                  </a:rPr>
                  <a:t>均方根误差</a:t>
                </a:r>
                <a:r>
                  <a:rPr sz="2000" dirty="0">
                    <a:solidFill>
                      <a:schemeClr val="accent2"/>
                    </a:solidFill>
                    <a:latin typeface="Courier New" panose="02070309020205020404" charset="0"/>
                    <a:ea typeface="宋体" panose="02010600030101010101" pitchFamily="2" charset="-122"/>
                    <a:cs typeface="Courier New" panose="02070309020205020404" charset="0"/>
                  </a:rPr>
                  <a:t>: 0.227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sz="2000" dirty="0">
                    <a:solidFill>
                      <a:schemeClr val="accent2"/>
                    </a:solidFill>
                    <a:latin typeface="Courier New" panose="02070309020205020404" charset="0"/>
                    <a:ea typeface="宋体" panose="02010600030101010101" pitchFamily="2" charset="-122"/>
                    <a:cs typeface="Courier New" panose="02070309020205020404" charset="0"/>
                  </a:rPr>
                  <a:t>R 方: 0.904，调整 R 方 0.899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sz="2000" dirty="0">
                    <a:solidFill>
                      <a:schemeClr val="accent2"/>
                    </a:solidFill>
                    <a:latin typeface="Courier New" panose="02070309020205020404" charset="0"/>
                    <a:ea typeface="宋体" panose="02010600030101010101" pitchFamily="2" charset="-122"/>
                    <a:cs typeface="Courier New" panose="02070309020205020404" charset="0"/>
                  </a:rPr>
                  <a:t>F </a:t>
                </a:r>
                <a:r>
                  <a:rPr sz="2000" dirty="0" err="1">
                    <a:solidFill>
                      <a:schemeClr val="accent2"/>
                    </a:solidFill>
                    <a:latin typeface="Courier New" panose="02070309020205020404" charset="0"/>
                    <a:ea typeface="宋体" panose="02010600030101010101" pitchFamily="2" charset="-122"/>
                    <a:cs typeface="Courier New" panose="02070309020205020404" charset="0"/>
                  </a:rPr>
                  <a:t>统计量</a:t>
                </a:r>
                <a:r>
                  <a:rPr sz="2000" dirty="0">
                    <a:solidFill>
                      <a:schemeClr val="accent2"/>
                    </a:solidFill>
                    <a:latin typeface="Courier New" panose="02070309020205020404" charset="0"/>
                    <a:ea typeface="宋体" panose="02010600030101010101" pitchFamily="2" charset="-122"/>
                    <a:cs typeface="Courier New" panose="02070309020205020404" charset="0"/>
                  </a:rPr>
                  <a:t>(</a:t>
                </a:r>
                <a:r>
                  <a:rPr sz="2000" dirty="0" err="1">
                    <a:solidFill>
                      <a:schemeClr val="accent2"/>
                    </a:solidFill>
                    <a:latin typeface="Courier New" panose="02070309020205020404" charset="0"/>
                    <a:ea typeface="宋体" panose="02010600030101010101" pitchFamily="2" charset="-122"/>
                    <a:cs typeface="Courier New" panose="02070309020205020404" charset="0"/>
                  </a:rPr>
                  <a:t>常量模型</a:t>
                </a:r>
                <a:r>
                  <a:rPr sz="2000" dirty="0">
                    <a:solidFill>
                      <a:schemeClr val="accent2"/>
                    </a:solidFill>
                    <a:latin typeface="Courier New" panose="02070309020205020404" charset="0"/>
                    <a:ea typeface="宋体" panose="02010600030101010101" pitchFamily="2" charset="-122"/>
                    <a:cs typeface="Courier New" panose="02070309020205020404" charset="0"/>
                  </a:rPr>
                  <a:t>): 169，p 值 = 1.35e-10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dirty="0">
                  <a:latin typeface="Courier New" panose="02070309020205020404" charset="0"/>
                  <a:ea typeface="微软雅黑" panose="020B0503020204020204" pitchFamily="34" charset="-122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dirty="0" err="1">
                    <a:latin typeface="Courier New" panose="02070309020205020404" charset="0"/>
                    <a:ea typeface="微软雅黑" panose="020B0503020204020204" pitchFamily="34" charset="-122"/>
                    <a:cs typeface="Courier New" panose="02070309020205020404" charset="0"/>
                  </a:rPr>
                  <a:t>这就得到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𝜆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)=−1.3425−0.11433 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dirty="0">
                    <a:latin typeface="Courier New" panose="02070309020205020404" charset="0"/>
                    <a:ea typeface="微软雅黑" panose="020B0503020204020204" pitchFamily="34" charset="-122"/>
                    <a:cs typeface="Courier New" panose="02070309020205020404" charset="0"/>
                  </a:rPr>
                  <a:t>，</a:t>
                </a:r>
                <a:r>
                  <a:rPr dirty="0" err="1">
                    <a:latin typeface="Courier New" panose="02070309020205020404" charset="0"/>
                    <a:ea typeface="微软雅黑" panose="020B0503020204020204" pitchFamily="34" charset="-122"/>
                    <a:cs typeface="Courier New" panose="02070309020205020404" charset="0"/>
                  </a:rPr>
                  <a:t>从而</a:t>
                </a:r>
                <a:endParaRPr dirty="0">
                  <a:latin typeface="Courier New" panose="02070309020205020404" charset="0"/>
                  <a:ea typeface="微软雅黑" panose="020B0503020204020204" pitchFamily="34" charset="-122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dirty="0">
                  <a:latin typeface="Courier New" panose="02070309020205020404" charset="0"/>
                  <a:ea typeface="微软雅黑" panose="020B0503020204020204" pitchFamily="34" charset="-122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dirty="0">
                    <a:latin typeface="Courier New" panose="02070309020205020404" charset="0"/>
                    <a:ea typeface="微软雅黑" panose="020B0503020204020204" pitchFamily="34" charset="-122"/>
                    <a:cs typeface="Courier New" panose="02070309020205020404" charset="0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dirty="0">
                    <a:latin typeface="Courier New" panose="02070309020205020404" charset="0"/>
                    <a:ea typeface="微软雅黑" panose="020B0503020204020204" pitchFamily="34" charset="-122"/>
                    <a:cs typeface="Courier New" panose="02070309020205020404" charset="0"/>
                  </a:rPr>
                  <a:t>绘图看一下拟合效果：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>
                  <a:latin typeface="Courier New" panose="02070309020205020404" charset="0"/>
                  <a:cs typeface="Courier New" panose="02070309020205020404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8670" y="313690"/>
                <a:ext cx="10793730" cy="445361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/>
          <p:nvPr>
            <p:extLst>
              <p:ext uri="{D42A27DB-BD31-4B8C-83A1-F6EECF244321}">
                <p14:modId xmlns:p14="http://schemas.microsoft.com/office/powerpoint/2010/main" val="1240549985"/>
              </p:ext>
            </p:extLst>
          </p:nvPr>
        </p:nvGraphicFramePr>
        <p:xfrm>
          <a:off x="4768532" y="3201670"/>
          <a:ext cx="2834005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857500" imgH="482600" progId="Equation.DSMT4">
                  <p:embed/>
                </p:oleObj>
              </mc:Choice>
              <mc:Fallback>
                <p:oleObj r:id="rId4" imgW="2857500" imgH="4826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68532" y="3201670"/>
                        <a:ext cx="2834005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8670" y="313690"/>
            <a:ext cx="11265535" cy="654431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f = @(x) exp(-1.3425 - 0.111433 * x);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figure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plot(t(1:end-1), lambda, 'b.', t, f(t), 'r-'), grid on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 err="1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xlabel</a:t>
            </a: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('t'), </a:t>
            </a:r>
            <a:r>
              <a:rPr sz="2000" dirty="0" err="1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ylabel</a:t>
            </a: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('</a:t>
            </a: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$$\lambda</a:t>
            </a: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  <a:sym typeface="+mn-ea"/>
              </a:rPr>
              <a:t>(t)$$</a:t>
            </a: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</a:t>
            </a: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  <a:sym typeface="+mn-ea"/>
              </a:rPr>
              <a:t>','</a:t>
            </a:r>
            <a:r>
              <a:rPr sz="2000" dirty="0" err="1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Interpreter','latex</a:t>
            </a: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')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axis([0 80 -0.05 0.35])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126" name="图片 1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84219" y="2386527"/>
            <a:ext cx="5774627" cy="432943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72357"/>
            <a:ext cx="10515600" cy="918331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70C0"/>
                </a:solidFill>
                <a:latin typeface="+mj-ea"/>
                <a:cs typeface="Yuanti SC" charset="-122"/>
                <a:sym typeface="+mn-ea"/>
              </a:rPr>
              <a:t>一</a:t>
            </a:r>
            <a:r>
              <a:rPr lang="en-US" altLang="zh-CN" sz="3600" b="1" dirty="0">
                <a:solidFill>
                  <a:srgbClr val="0070C0"/>
                </a:solidFill>
                <a:latin typeface="+mj-ea"/>
                <a:cs typeface="Yuanti SC" charset="-122"/>
                <a:sym typeface="+mn-ea"/>
              </a:rPr>
              <a:t>. </a:t>
            </a:r>
            <a:r>
              <a:rPr lang="zh-CN" altLang="en-US" sz="3600" b="1" dirty="0">
                <a:solidFill>
                  <a:srgbClr val="0070C0"/>
                </a:solidFill>
                <a:latin typeface="+mj-ea"/>
                <a:cs typeface="Yuanti SC" charset="-122"/>
                <a:sym typeface="+mn-ea"/>
              </a:rPr>
              <a:t>SI/SIS</a:t>
            </a:r>
            <a:r>
              <a:rPr lang="en-US" altLang="zh-CN" sz="3600" b="1" dirty="0">
                <a:solidFill>
                  <a:srgbClr val="0070C0"/>
                </a:solidFill>
                <a:latin typeface="+mj-ea"/>
                <a:cs typeface="Yuanti SC" charset="-122"/>
                <a:sym typeface="+mn-ea"/>
              </a:rPr>
              <a:t> </a:t>
            </a:r>
            <a:r>
              <a:rPr lang="zh-CN" altLang="en-US" sz="3600" b="1" dirty="0">
                <a:solidFill>
                  <a:srgbClr val="0070C0"/>
                </a:solidFill>
                <a:latin typeface="+mj-ea"/>
                <a:cs typeface="Yuanti SC" charset="-122"/>
                <a:sym typeface="+mn-ea"/>
              </a:rPr>
              <a:t>模型</a:t>
            </a:r>
            <a:endParaRPr lang="zh-CN" altLang="en-US" sz="3600" dirty="0">
              <a:solidFill>
                <a:srgbClr val="0070C0"/>
              </a:solidFill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 fontAlgn="auto">
                  <a:lnSpc>
                    <a:spcPct val="150000"/>
                  </a:lnSpc>
                  <a:buAutoNum type="arabicPeriod"/>
                </a:pPr>
                <a:r>
                  <a:rPr lang="zh-CN" altLang="en-US" sz="2800" dirty="0">
                    <a:solidFill>
                      <a:srgbClr val="7030A0"/>
                    </a:solidFill>
                  </a:rPr>
                  <a:t>SI</a:t>
                </a:r>
                <a:r>
                  <a:rPr lang="en-US" altLang="zh-CN" sz="2800" dirty="0">
                    <a:solidFill>
                      <a:srgbClr val="7030A0"/>
                    </a:solidFill>
                  </a:rPr>
                  <a:t> </a:t>
                </a:r>
                <a:r>
                  <a:rPr lang="zh-CN" altLang="en-US" sz="2800" dirty="0">
                    <a:solidFill>
                      <a:srgbClr val="7030A0"/>
                    </a:solidFill>
                  </a:rPr>
                  <a:t>模型</a:t>
                </a:r>
                <a:endParaRPr lang="en-US" altLang="zh-CN" sz="2800" dirty="0">
                  <a:solidFill>
                    <a:srgbClr val="7030A0"/>
                  </a:solidFill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rgbClr val="7030A0"/>
                    </a:solidFill>
                    <a:latin typeface="+mn-ea"/>
                    <a:cs typeface="+mn-ea"/>
                  </a:rPr>
                  <a:t>      </a:t>
                </a:r>
                <a:r>
                  <a:rPr lang="zh-CN" altLang="en-US" dirty="0">
                    <a:latin typeface="+mn-ea"/>
                    <a:cs typeface="+mn-ea"/>
                  </a:rPr>
                  <a:t>考虑总人口由感染者（I）和易感者（S）两类人群构成，记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 </m:t>
                    </m:r>
                  </m:oMath>
                </a14:m>
                <a:r>
                  <a:rPr lang="zh-CN" altLang="en-US" dirty="0">
                    <a:latin typeface="+mn-ea"/>
                    <a:cs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altLang="en-US" dirty="0">
                    <a:latin typeface="+mn-ea"/>
                    <a:cs typeface="+mn-ea"/>
                  </a:rPr>
                  <a:t>时刻易感者占总人口的比例，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altLang="en-US" dirty="0">
                    <a:latin typeface="+mn-ea"/>
                    <a:cs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 </m:t>
                    </m:r>
                  </m:oMath>
                </a14:m>
                <a:r>
                  <a:rPr lang="zh-CN" altLang="en-US" dirty="0">
                    <a:latin typeface="+mn-ea"/>
                    <a:cs typeface="+mn-ea"/>
                  </a:rPr>
                  <a:t>时刻感染者占总人口的比例，则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)=1</m:t>
                    </m:r>
                  </m:oMath>
                </a14:m>
                <a:r>
                  <a:rPr lang="zh-CN" altLang="en-US" dirty="0">
                    <a:latin typeface="+mn-ea"/>
                    <a:cs typeface="+mn-ea"/>
                  </a:rPr>
                  <a:t>. </a:t>
                </a: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latin typeface="+mn-ea"/>
                    <a:cs typeface="+mn-ea"/>
                  </a:rPr>
                  <a:t>       </a:t>
                </a:r>
                <a:r>
                  <a:rPr lang="zh-CN" altLang="en-US" dirty="0">
                    <a:latin typeface="+mn-ea"/>
                    <a:cs typeface="+mn-ea"/>
                  </a:rPr>
                  <a:t>SI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altLang="en-US" dirty="0">
                    <a:latin typeface="+mn-ea"/>
                    <a:cs typeface="+mn-ea"/>
                  </a:rPr>
                  <a:t>模型最简单，适合不会反复发作的传染病。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559435" y="205105"/>
                <a:ext cx="10515600" cy="758825"/>
              </a:xfrm>
            </p:spPr>
            <p:txBody>
              <a:bodyPr/>
              <a:lstStyle/>
              <a:p>
                <a:r>
                  <a:rPr lang="zh-CN" altLang="en-US" sz="2800" b="1" dirty="0"/>
                  <a:t>探索并拟合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charset="0"/>
                        <a:cs typeface="Cambria Math" panose="02040503050406030204" charset="0"/>
                      </a:rPr>
                      <m:t>𝝁</m:t>
                    </m:r>
                    <m:r>
                      <a:rPr lang="en-US" altLang="zh-CN" sz="2800" b="1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charset="0"/>
                        <a:cs typeface="Cambria Math" panose="02040503050406030204" charset="0"/>
                      </a:rPr>
                      <m:t>𝒕</m:t>
                    </m:r>
                    <m:r>
                      <a:rPr lang="en-US" altLang="zh-CN" sz="2800" b="1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9435" y="205105"/>
                <a:ext cx="10515600" cy="7588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9130" y="1069340"/>
            <a:ext cx="10515600" cy="57886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同样取对数探索一下，忽略原数据接近0的部分，从</a:t>
            </a:r>
            <a:r>
              <a:rPr lang="en-US" altLang="zh-CN" dirty="0"/>
              <a:t> </a:t>
            </a:r>
            <a:r>
              <a:rPr lang="zh-CN" altLang="en-US" dirty="0"/>
              <a:t>t=15</a:t>
            </a:r>
            <a:r>
              <a:rPr lang="en-US" altLang="zh-CN" dirty="0"/>
              <a:t> </a:t>
            </a:r>
            <a:r>
              <a:rPr lang="zh-CN" altLang="en-US" dirty="0"/>
              <a:t>之后大体上是一条直线：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 </a:t>
            </a: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plot(t(1:end-1), log(mu), 'b.'), grid on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28" name="图片 1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58239" y="2398057"/>
            <a:ext cx="5675522" cy="4254838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480479"/>
            <a:ext cx="10793730" cy="589704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 </a:t>
            </a:r>
            <a:r>
              <a:rPr sz="2000" dirty="0" err="1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fitlm</a:t>
            </a:r>
            <a:r>
              <a:rPr sz="2000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(t(15:end-1), log(mu(15:end)))        </a:t>
            </a:r>
            <a:r>
              <a:rPr sz="20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sz="20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线性拟合</a:t>
            </a:r>
            <a:endParaRPr dirty="0">
              <a:solidFill>
                <a:srgbClr val="00B050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dirty="0" err="1">
                <a:latin typeface="+mn-ea"/>
                <a:cs typeface="Courier New" panose="02070309020205020404" charset="0"/>
              </a:rPr>
              <a:t>运行结果</a:t>
            </a:r>
            <a:r>
              <a:rPr dirty="0">
                <a:latin typeface="+mn-ea"/>
                <a:cs typeface="Courier New" panose="02070309020205020404" charset="0"/>
              </a:rPr>
              <a:t>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 </a:t>
            </a:r>
            <a:r>
              <a:rPr sz="2000" dirty="0" err="1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ans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= </a:t>
            </a:r>
            <a:r>
              <a:rPr sz="2000" dirty="0" err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线性回归模型</a:t>
            </a:r>
            <a:r>
              <a:rPr sz="2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  y ~ 1 + x1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 </a:t>
            </a:r>
            <a:r>
              <a:rPr sz="2000" dirty="0" err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估计系数</a:t>
            </a:r>
            <a:r>
              <a:rPr sz="2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sz="2000" dirty="0">
              <a:solidFill>
                <a:schemeClr val="accent2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        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Estimate  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SE 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</a:t>
            </a:r>
            <a:r>
              <a:rPr sz="2000" dirty="0" err="1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tStat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  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</a:t>
            </a:r>
            <a:r>
              <a:rPr sz="2000" dirty="0" err="1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pValue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      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_____  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______ 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___ 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__________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  </a:t>
            </a:r>
            <a:endParaRPr sz="2000" dirty="0">
              <a:solidFill>
                <a:schemeClr val="accent2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(Intercept)  -6.4784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0.19857 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-32.625    2.0329e-34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  x1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 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0.082829  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0.0047219   17.541  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1.6327e-22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2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观测值数目: 50，误差自由度: 48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2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均方根误差: 0.482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2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 方: 0.865，调整 R 方 0.862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2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 统计量(常量模型): 308，p 值 = 1.63e-22</a:t>
            </a:r>
            <a:endParaRPr lang="zh-CN" altLang="en-US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9489" y="553387"/>
            <a:ext cx="10793730" cy="623062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dirty="0" err="1">
                <a:latin typeface="+mn-ea"/>
                <a:cs typeface="宋体" panose="02010600030101010101" pitchFamily="2" charset="-122"/>
              </a:rPr>
              <a:t>从而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dirty="0" err="1">
                <a:latin typeface="+mn-ea"/>
                <a:cs typeface="宋体" panose="02010600030101010101" pitchFamily="2" charset="-122"/>
              </a:rPr>
              <a:t>于是</a:t>
            </a:r>
            <a:endParaRPr dirty="0">
              <a:latin typeface="+mn-ea"/>
              <a:cs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dirty="0" err="1">
                <a:latin typeface="+mn-ea"/>
                <a:cs typeface="宋体" panose="02010600030101010101" pitchFamily="2" charset="-122"/>
              </a:rPr>
              <a:t>绘图看一下拟合效果</a:t>
            </a:r>
            <a:r>
              <a:rPr dirty="0">
                <a:latin typeface="+mn-ea"/>
                <a:cs typeface="宋体" panose="02010600030101010101" pitchFamily="2" charset="-122"/>
              </a:rPr>
              <a:t>：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g = @(x) exp(-6.607 + 0.086304 * x);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figure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plot(t(1:end-1), mu, 'b.', t, g(t), 'r-'), grid on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 err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xlabel</a:t>
            </a: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('t'), </a:t>
            </a:r>
            <a:r>
              <a:rPr sz="2000" dirty="0" err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ylabel</a:t>
            </a: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('$$\mu(t)$$', '</a:t>
            </a:r>
            <a:r>
              <a:rPr sz="2000" dirty="0" err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Interpreter','latex</a:t>
            </a: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')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axis([0 70 -0.05 0.35])</a:t>
            </a:r>
          </a:p>
        </p:txBody>
      </p:sp>
      <p:graphicFrame>
        <p:nvGraphicFramePr>
          <p:cNvPr id="2" name="对象 1"/>
          <p:cNvGraphicFramePr/>
          <p:nvPr>
            <p:extLst>
              <p:ext uri="{D42A27DB-BD31-4B8C-83A1-F6EECF244321}">
                <p14:modId xmlns:p14="http://schemas.microsoft.com/office/powerpoint/2010/main" val="3045362975"/>
              </p:ext>
            </p:extLst>
          </p:nvPr>
        </p:nvGraphicFramePr>
        <p:xfrm>
          <a:off x="3923664" y="944994"/>
          <a:ext cx="4524375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546600" imgH="419100" progId="Equation.DSMT4">
                  <p:embed/>
                </p:oleObj>
              </mc:Choice>
              <mc:Fallback>
                <p:oleObj r:id="rId3" imgW="4546600" imgH="4191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3664" y="944994"/>
                        <a:ext cx="4524375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>
            <p:extLst>
              <p:ext uri="{D42A27DB-BD31-4B8C-83A1-F6EECF244321}">
                <p14:modId xmlns:p14="http://schemas.microsoft.com/office/powerpoint/2010/main" val="1889084907"/>
              </p:ext>
            </p:extLst>
          </p:nvPr>
        </p:nvGraphicFramePr>
        <p:xfrm>
          <a:off x="4692332" y="1884408"/>
          <a:ext cx="298704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009900" imgH="482600" progId="Equation.DSMT4">
                  <p:embed/>
                </p:oleObj>
              </mc:Choice>
              <mc:Fallback>
                <p:oleObj r:id="rId5" imgW="3009900" imgH="48260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92332" y="1884408"/>
                        <a:ext cx="298704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 1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58415" y="846122"/>
            <a:ext cx="6675170" cy="4905941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r>
              <a:rPr lang="zh-CN" altLang="en-US" sz="2800" b="1" dirty="0"/>
              <a:t>数值求解 tv-SIR 模型，并可视化结果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将上面得到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 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 </m:t>
                    </m:r>
                  </m:oMath>
                </a14:m>
                <a:r>
                  <a:rPr lang="zh-CN" altLang="en-US" dirty="0"/>
                  <a:t>代入模型 (tV-SIR)，得到：</a:t>
                </a:r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r>
                  <a:rPr lang="zh-CN" altLang="en-US" dirty="0"/>
                  <a:t>可用分离变量法求解析解（比较复杂），下面用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MATLAB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求数值解：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248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/>
          <p:nvPr/>
        </p:nvGraphicFramePr>
        <p:xfrm>
          <a:off x="3045460" y="2458085"/>
          <a:ext cx="6100445" cy="1941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120765" imgH="1968500" progId="Equation.DSMT4">
                  <p:embed/>
                </p:oleObj>
              </mc:Choice>
              <mc:Fallback>
                <p:oleObj r:id="rId4" imgW="6120765" imgH="19685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5460" y="2458085"/>
                        <a:ext cx="6100445" cy="1941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7547" y="642164"/>
            <a:ext cx="10793730" cy="522597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sz="2000" dirty="0">
                <a:solidFill>
                  <a:srgbClr val="00B050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% y(1) = I(x), y(2) = R(x)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 err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SIRfun</a:t>
            </a: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= @(x,y) [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(exp(-1.3425-0.11433*x) - exp(-6.4784+0.082829*x)) * y(1);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 exp(-6.4784+0.082829*x) * y(1)];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y0 = [I(1); R(1)];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 err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xspan</a:t>
            </a: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 = [0, 70];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[</a:t>
            </a:r>
            <a:r>
              <a:rPr sz="2000" dirty="0" err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x,y</a:t>
            </a: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] = ode45(</a:t>
            </a:r>
            <a:r>
              <a:rPr sz="2000" dirty="0" err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SIRfun</a:t>
            </a: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, </a:t>
            </a:r>
            <a:r>
              <a:rPr sz="2000" dirty="0" err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xspan</a:t>
            </a: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, y0);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figure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subplot(1,2,1)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plot(t, I, 'b.', x, y(:,1), 'r-.'), grid on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 err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xlabel</a:t>
            </a: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('t'), </a:t>
            </a:r>
            <a:r>
              <a:rPr sz="2000" dirty="0" err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ylabel</a:t>
            </a: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('I(t)')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legend('</a:t>
            </a:r>
            <a:r>
              <a:rPr sz="2000" dirty="0" err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真实值</a:t>
            </a: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', '</a:t>
            </a:r>
            <a:r>
              <a:rPr sz="2000" dirty="0" err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预测值</a:t>
            </a: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')</a:t>
            </a: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5748" y="550417"/>
            <a:ext cx="10793730" cy="685410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subplot(1,2,2)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plot(t, R, 'b.', x, y(:,2), 'r-.'), grid on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 err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xlabel</a:t>
            </a: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('t'), </a:t>
            </a:r>
            <a:r>
              <a:rPr sz="2000" dirty="0" err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ylabel</a:t>
            </a: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('R(t)')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legend('</a:t>
            </a:r>
            <a:r>
              <a:rPr sz="2000" dirty="0" err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真实值</a:t>
            </a: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', '</a:t>
            </a:r>
            <a:r>
              <a:rPr sz="2000" dirty="0" err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预测值</a:t>
            </a:r>
            <a:r>
              <a:rPr sz="2000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')</a:t>
            </a: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dirty="0" err="1">
                <a:latin typeface="+mn-ea"/>
                <a:cs typeface="+mn-ea"/>
              </a:rPr>
              <a:t>可见，该参数时变的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>
                <a:latin typeface="+mn-ea"/>
                <a:cs typeface="+mn-ea"/>
              </a:rPr>
              <a:t>SIR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 err="1">
                <a:latin typeface="+mn-ea"/>
                <a:cs typeface="+mn-ea"/>
              </a:rPr>
              <a:t>模型能够较好地拟合北京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>
                <a:latin typeface="+mn-ea"/>
                <a:cs typeface="+mn-ea"/>
              </a:rPr>
              <a:t>SARS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 err="1">
                <a:latin typeface="+mn-ea"/>
                <a:cs typeface="+mn-ea"/>
              </a:rPr>
              <a:t>的传播规律</a:t>
            </a:r>
            <a:r>
              <a:rPr dirty="0">
                <a:latin typeface="+mn-ea"/>
                <a:cs typeface="+mn-ea"/>
              </a:rPr>
              <a:t>。</a:t>
            </a:r>
          </a:p>
        </p:txBody>
      </p:sp>
      <p:pic>
        <p:nvPicPr>
          <p:cNvPr id="132" name="图片 1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523" y="2225433"/>
            <a:ext cx="10385678" cy="3909037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467AF-DFD3-EF09-03DF-6208B314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主要参考文献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83268D-A5A4-998B-68DC-478971B08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张敬信 等</a:t>
            </a:r>
            <a:r>
              <a:rPr lang="en-US" altLang="zh-CN" dirty="0"/>
              <a:t>. </a:t>
            </a:r>
            <a:r>
              <a:rPr lang="zh-CN" altLang="en-US" dirty="0"/>
              <a:t>数学建模：算法与编程实现</a:t>
            </a:r>
            <a:r>
              <a:rPr lang="en-US" altLang="zh-CN" dirty="0"/>
              <a:t>. </a:t>
            </a:r>
            <a:r>
              <a:rPr lang="zh-CN" altLang="en-US" dirty="0"/>
              <a:t>机械工业出版社，</a:t>
            </a:r>
            <a:r>
              <a:rPr lang="en-US" altLang="zh-CN" dirty="0"/>
              <a:t>2022.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Workshop: Network Modeling for Epidemics: Day1 Epidemics and Networks 101, 2020.</a:t>
            </a:r>
            <a:endParaRPr lang="zh-CN" altLang="zh-CN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433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36847"/>
            <a:ext cx="10515600" cy="953841"/>
          </a:xfrm>
        </p:spPr>
        <p:txBody>
          <a:bodyPr/>
          <a:lstStyle/>
          <a:p>
            <a:r>
              <a:rPr lang="en-US" altLang="zh-CN" sz="2800" b="1" dirty="0"/>
              <a:t>(1)  </a:t>
            </a:r>
            <a:r>
              <a:rPr lang="zh-CN" altLang="en-US" sz="2800" b="1" dirty="0"/>
              <a:t>模型假设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1005"/>
                <a:ext cx="10516235" cy="4740910"/>
              </a:xfrm>
            </p:spPr>
            <p:txBody>
              <a:bodyPr/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FF0000"/>
                    </a:solidFill>
                    <a:latin typeface="+mn-ea"/>
                    <a:cs typeface="+mn-ea"/>
                  </a:rPr>
                  <a:t>假设1</a:t>
                </a:r>
                <a:r>
                  <a:rPr lang="en-US" altLang="zh-CN" b="1" dirty="0">
                    <a:solidFill>
                      <a:srgbClr val="FF0000"/>
                    </a:solidFill>
                    <a:latin typeface="+mn-ea"/>
                    <a:cs typeface="+mn-ea"/>
                  </a:rPr>
                  <a:t>:</a:t>
                </a:r>
                <a:r>
                  <a:rPr lang="zh-CN" altLang="en-US" dirty="0">
                    <a:solidFill>
                      <a:srgbClr val="FF0000"/>
                    </a:solidFill>
                    <a:latin typeface="+mn-ea"/>
                    <a:cs typeface="+mn-ea"/>
                  </a:rPr>
                  <a:t> </a:t>
                </a:r>
                <a:r>
                  <a:rPr lang="zh-CN" altLang="en-US" dirty="0">
                    <a:latin typeface="+mn-ea"/>
                    <a:cs typeface="+mn-ea"/>
                  </a:rPr>
                  <a:t>假设人群中个体分布均匀；</a:t>
                </a: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FF0000"/>
                    </a:solidFill>
                    <a:latin typeface="+mn-ea"/>
                    <a:cs typeface="+mn-ea"/>
                  </a:rPr>
                  <a:t>假设2</a:t>
                </a:r>
                <a:r>
                  <a:rPr lang="en-US" altLang="zh-CN" b="1" dirty="0">
                    <a:solidFill>
                      <a:srgbClr val="FF0000"/>
                    </a:solidFill>
                    <a:latin typeface="+mn-ea"/>
                    <a:cs typeface="+mn-ea"/>
                  </a:rPr>
                  <a:t>:</a:t>
                </a:r>
                <a:r>
                  <a:rPr lang="zh-CN" altLang="en-US" b="1" dirty="0">
                    <a:solidFill>
                      <a:srgbClr val="FF0000"/>
                    </a:solidFill>
                    <a:latin typeface="+mn-ea"/>
                    <a:cs typeface="+mn-ea"/>
                  </a:rPr>
                  <a:t> </a:t>
                </a:r>
                <a:r>
                  <a:rPr lang="zh-CN" altLang="en-US" dirty="0">
                    <a:latin typeface="+mn-ea"/>
                    <a:cs typeface="+mn-ea"/>
                  </a:rPr>
                  <a:t>假设人口总数足够大，只考虑传播过程中的平均效应，即函数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+mn-ea"/>
                    <a:cs typeface="+mn-ea"/>
                  </a:rPr>
                  <a:t> 和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 </m:t>
                    </m:r>
                  </m:oMath>
                </a14:m>
                <a:r>
                  <a:rPr lang="zh-CN" altLang="en-US" dirty="0">
                    <a:latin typeface="+mn-ea"/>
                    <a:cs typeface="+mn-ea"/>
                  </a:rPr>
                  <a:t>可以视为连续且可微的；</a:t>
                </a: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FF0000"/>
                    </a:solidFill>
                    <a:latin typeface="+mn-ea"/>
                    <a:cs typeface="+mn-ea"/>
                  </a:rPr>
                  <a:t>假设3</a:t>
                </a:r>
                <a:r>
                  <a:rPr lang="en-US" altLang="zh-CN" b="1" dirty="0">
                    <a:solidFill>
                      <a:srgbClr val="FF0000"/>
                    </a:solidFill>
                    <a:latin typeface="+mn-ea"/>
                    <a:cs typeface="+mn-ea"/>
                  </a:rPr>
                  <a:t>:</a:t>
                </a:r>
                <a:r>
                  <a:rPr lang="zh-CN" altLang="en-US" b="1" dirty="0">
                    <a:solidFill>
                      <a:srgbClr val="FF0000"/>
                    </a:solidFill>
                    <a:latin typeface="+mn-ea"/>
                    <a:cs typeface="+mn-ea"/>
                  </a:rPr>
                  <a:t> </a:t>
                </a:r>
                <a:r>
                  <a:rPr lang="zh-CN" altLang="en-US" dirty="0">
                    <a:latin typeface="+mn-ea"/>
                    <a:cs typeface="+mn-ea"/>
                  </a:rPr>
                  <a:t>假设每个感染者每天“有效接触”的易感者人数为常数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</m:oMath>
                </a14:m>
                <a:r>
                  <a:rPr lang="zh-CN" altLang="en-US" dirty="0">
                    <a:latin typeface="+mn-ea"/>
                    <a:cs typeface="+mn-ea"/>
                  </a:rPr>
                  <a:t>，且一旦接触易感者立即被感染变为感染者，称为感染数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</m:oMath>
                </a14:m>
                <a:r>
                  <a:rPr lang="zh-CN" altLang="en-US" dirty="0">
                    <a:latin typeface="+mn-ea"/>
                    <a:cs typeface="+mn-ea"/>
                  </a:rPr>
                  <a:t>，反映本地区的卫生防疫水平；</a:t>
                </a: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FF0000"/>
                    </a:solidFill>
                    <a:latin typeface="+mn-ea"/>
                    <a:cs typeface="+mn-ea"/>
                  </a:rPr>
                  <a:t>假设4</a:t>
                </a:r>
                <a:r>
                  <a:rPr lang="en-US" altLang="zh-CN" b="1" dirty="0">
                    <a:solidFill>
                      <a:srgbClr val="FF0000"/>
                    </a:solidFill>
                    <a:latin typeface="+mn-ea"/>
                    <a:cs typeface="+mn-ea"/>
                  </a:rPr>
                  <a:t>:</a:t>
                </a:r>
                <a:r>
                  <a:rPr lang="zh-CN" altLang="en-US" b="1" dirty="0">
                    <a:solidFill>
                      <a:srgbClr val="FF0000"/>
                    </a:solidFill>
                    <a:latin typeface="+mn-ea"/>
                    <a:cs typeface="+mn-ea"/>
                  </a:rPr>
                  <a:t> </a:t>
                </a:r>
                <a:r>
                  <a:rPr lang="zh-CN" altLang="en-US" dirty="0">
                    <a:latin typeface="+mn-ea"/>
                    <a:cs typeface="+mn-ea"/>
                  </a:rPr>
                  <a:t>不考虑出生与死亡，以及人群的迁入迁出因素，即假设所考察地区总人口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+mn-ea"/>
                    <a:cs typeface="+mn-ea"/>
                  </a:rPr>
                  <a:t>保持不变，这不适合长期传染病。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1005"/>
                <a:ext cx="10516235" cy="474091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/>
              <a:t>(2)  </a:t>
            </a:r>
            <a:r>
              <a:rPr lang="en-US" altLang="zh-CN" sz="3200" b="1" dirty="0" err="1"/>
              <a:t>模型建立</a:t>
            </a:r>
            <a:endParaRPr lang="en-US" altLang="zh-CN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SI</a:t>
            </a:r>
            <a:r>
              <a:rPr lang="en-US" altLang="zh-CN" dirty="0"/>
              <a:t> </a:t>
            </a:r>
            <a:r>
              <a:rPr lang="zh-CN" altLang="en-US" dirty="0"/>
              <a:t>模型的人群转移规律如下：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                                      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   </a:t>
            </a:r>
            <a:r>
              <a:rPr lang="zh-CN" altLang="en-US" dirty="0"/>
              <a:t>图</a:t>
            </a:r>
            <a:r>
              <a:rPr lang="en-US" altLang="zh-CN" dirty="0"/>
              <a:t> </a:t>
            </a:r>
            <a:r>
              <a:rPr lang="zh-CN" altLang="en-US" dirty="0"/>
              <a:t>4-1  SI 模型示意图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2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353" y="2565365"/>
            <a:ext cx="4447293" cy="149815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565,&quot;width&quot;:10088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  <p:tag name="KSO_WM_SPECIAL_SOURCE" val="bdnul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b980e87-baa1-4e14-8728-6481461855cf}"/>
  <p:tag name="TABLE_ENDDRAG_ORIGIN_RECT" val="686*290"/>
  <p:tag name="TABLE_ENDDRAG_RECT" val="162*230*686*29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heme/theme1.xml><?xml version="1.0" encoding="utf-8"?>
<a:theme xmlns:a="http://schemas.openxmlformats.org/drawingml/2006/main" name="第一PPT，www.1ppt.com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5912</Words>
  <Application>Microsoft Office PowerPoint</Application>
  <PresentationFormat>宽屏</PresentationFormat>
  <Paragraphs>678</Paragraphs>
  <Slides>77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77</vt:i4>
      </vt:variant>
    </vt:vector>
  </HeadingPairs>
  <TitlesOfParts>
    <vt:vector size="90" baseType="lpstr">
      <vt:lpstr>Yuanti SC</vt:lpstr>
      <vt:lpstr>仿宋</vt:lpstr>
      <vt:lpstr>华文楷体</vt:lpstr>
      <vt:lpstr>宋体</vt:lpstr>
      <vt:lpstr>微软雅黑</vt:lpstr>
      <vt:lpstr>Arial</vt:lpstr>
      <vt:lpstr>Calibri</vt:lpstr>
      <vt:lpstr>Cambria Math</vt:lpstr>
      <vt:lpstr>Courier New</vt:lpstr>
      <vt:lpstr>Times New Roman</vt:lpstr>
      <vt:lpstr>第一PPT，www.1ppt.com</vt:lpstr>
      <vt:lpstr>MathType 6.0 Equation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本章总体假设</vt:lpstr>
      <vt:lpstr>一. SI/SIS 模型</vt:lpstr>
      <vt:lpstr>(1)  模型假设</vt:lpstr>
      <vt:lpstr>(2)  模型建立</vt:lpstr>
      <vt:lpstr>PowerPoint 演示文稿</vt:lpstr>
      <vt:lpstr>(3) 模型求解</vt:lpstr>
      <vt:lpstr>  1) 用 MATLAB 求 SI 模型解析解</vt:lpstr>
      <vt:lpstr>      2)  取一组参数 λ=5, I_0=0.1，来考察传染病的传播规律（实际中是根据真实数据估计这些参数值）</vt:lpstr>
      <vt:lpstr>PowerPoint 演示文稿</vt:lpstr>
      <vt:lpstr>PowerPoint 演示文稿</vt:lpstr>
      <vt:lpstr>PowerPoint 演示文稿</vt:lpstr>
      <vt:lpstr>2.  SIS 模型</vt:lpstr>
      <vt:lpstr>(1)  模型建立</vt:lpstr>
      <vt:lpstr>PowerPoint 演示文稿</vt:lpstr>
      <vt:lpstr>PowerPoint 演示文稿</vt:lpstr>
      <vt:lpstr>1) 用 MATLAB 求 SIS 模型解析解</vt:lpstr>
      <vt:lpstr>2) 传染病初期，感染率很小，不妨设〖 I〗_0&lt;1-1/σ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二. SIR 模型</vt:lpstr>
      <vt:lpstr>1. 模型建立</vt:lpstr>
      <vt:lpstr>PowerPoint 演示文稿</vt:lpstr>
      <vt:lpstr>PowerPoint 演示文稿</vt:lpstr>
      <vt:lpstr>2. 模型求解</vt:lpstr>
      <vt:lpstr>PowerPoint 演示文稿</vt:lpstr>
      <vt:lpstr>PowerPoint 演示文稿</vt:lpstr>
      <vt:lpstr>PowerPoint 演示文稿</vt:lpstr>
      <vt:lpstr>(2) MATLAB 求解 SIR 模型</vt:lpstr>
      <vt:lpstr>PowerPoint 演示文稿</vt:lpstr>
      <vt:lpstr>PowerPoint 演示文稿</vt:lpstr>
      <vt:lpstr>PowerPoint 演示文稿</vt:lpstr>
      <vt:lpstr>PowerPoint 演示文稿</vt:lpstr>
      <vt:lpstr>(3) 进一步讨论</vt:lpstr>
      <vt:lpstr>PowerPoint 演示文稿</vt:lpstr>
      <vt:lpstr>1. 舱室模型建模方法</vt:lpstr>
      <vt:lpstr>PowerPoint 演示文稿</vt:lpstr>
      <vt:lpstr>PowerPoint 演示文稿</vt:lpstr>
      <vt:lpstr>PowerPoint 演示文稿</vt:lpstr>
      <vt:lpstr>2.  SEIR模型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 时变 SIR 模型</vt:lpstr>
      <vt:lpstr>PowerPoint 演示文稿</vt:lpstr>
      <vt:lpstr>(1) 数据整理与可视化探索</vt:lpstr>
      <vt:lpstr>PowerPoint 演示文稿</vt:lpstr>
      <vt:lpstr>PowerPoint 演示文稿</vt:lpstr>
      <vt:lpstr>(2) 估计模型的参函数</vt:lpstr>
      <vt:lpstr>PowerPoint 演示文稿</vt:lpstr>
      <vt:lpstr>PowerPoint 演示文稿</vt:lpstr>
      <vt:lpstr>PowerPoint 演示文稿</vt:lpstr>
      <vt:lpstr>探索并拟合 λ(t)</vt:lpstr>
      <vt:lpstr>PowerPoint 演示文稿</vt:lpstr>
      <vt:lpstr>PowerPoint 演示文稿</vt:lpstr>
      <vt:lpstr>PowerPoint 演示文稿</vt:lpstr>
      <vt:lpstr>探索并拟合 μ(t)</vt:lpstr>
      <vt:lpstr>PowerPoint 演示文稿</vt:lpstr>
      <vt:lpstr>PowerPoint 演示文稿</vt:lpstr>
      <vt:lpstr>PowerPoint 演示文稿</vt:lpstr>
      <vt:lpstr>数值求解 tv-SIR 模型，并可视化结果</vt:lpstr>
      <vt:lpstr>PowerPoint 演示文稿</vt:lpstr>
      <vt:lpstr>PowerPoint 演示文稿</vt:lpstr>
      <vt:lpstr>主要参考文献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绿色清新</dc:title>
  <dc:creator/>
  <cp:keywords>www.1ppt.com</cp:keywords>
  <dc:description>www.1ppt.com</dc:description>
  <cp:lastModifiedBy/>
  <cp:revision>192</cp:revision>
  <dcterms:created xsi:type="dcterms:W3CDTF">2018-03-01T02:03:00Z</dcterms:created>
  <dcterms:modified xsi:type="dcterms:W3CDTF">2022-08-14T06:07:23Z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RubyTemplateID">
    <vt:lpwstr>8</vt:lpwstr>
  </property>
  <property fmtid="{D5CDD505-2E9C-101B-9397-08002B2CF9AE}" pid="4" name="ICV">
    <vt:lpwstr>77ACF13FC6654AA887CB05B962DBEE51</vt:lpwstr>
  </property>
</Properties>
</file>