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4"/>
  </p:notesMasterIdLst>
  <p:sldIdLst>
    <p:sldId id="285" r:id="rId2"/>
    <p:sldId id="525" r:id="rId3"/>
    <p:sldId id="288" r:id="rId4"/>
    <p:sldId id="518" r:id="rId5"/>
    <p:sldId id="517" r:id="rId6"/>
    <p:sldId id="519" r:id="rId7"/>
    <p:sldId id="521" r:id="rId8"/>
    <p:sldId id="523" r:id="rId9"/>
    <p:sldId id="317" r:id="rId10"/>
    <p:sldId id="318" r:id="rId11"/>
    <p:sldId id="319" r:id="rId12"/>
    <p:sldId id="321" r:id="rId13"/>
    <p:sldId id="433" r:id="rId14"/>
    <p:sldId id="434" r:id="rId15"/>
    <p:sldId id="324" r:id="rId16"/>
    <p:sldId id="325" r:id="rId17"/>
    <p:sldId id="526" r:id="rId18"/>
    <p:sldId id="527" r:id="rId19"/>
    <p:sldId id="528" r:id="rId20"/>
    <p:sldId id="437" r:id="rId21"/>
    <p:sldId id="326" r:id="rId22"/>
    <p:sldId id="327" r:id="rId23"/>
    <p:sldId id="328" r:id="rId24"/>
    <p:sldId id="642" r:id="rId25"/>
    <p:sldId id="329" r:id="rId26"/>
    <p:sldId id="438" r:id="rId27"/>
    <p:sldId id="439" r:id="rId28"/>
    <p:sldId id="332" r:id="rId29"/>
    <p:sldId id="371" r:id="rId30"/>
    <p:sldId id="372" r:id="rId31"/>
    <p:sldId id="373" r:id="rId32"/>
    <p:sldId id="620" r:id="rId33"/>
    <p:sldId id="625" r:id="rId34"/>
    <p:sldId id="626" r:id="rId35"/>
    <p:sldId id="627" r:id="rId36"/>
    <p:sldId id="628" r:id="rId37"/>
    <p:sldId id="629" r:id="rId38"/>
    <p:sldId id="630" r:id="rId39"/>
    <p:sldId id="631" r:id="rId40"/>
    <p:sldId id="632" r:id="rId41"/>
    <p:sldId id="633" r:id="rId42"/>
    <p:sldId id="391" r:id="rId43"/>
    <p:sldId id="392" r:id="rId44"/>
    <p:sldId id="394" r:id="rId45"/>
    <p:sldId id="634" r:id="rId46"/>
    <p:sldId id="635" r:id="rId47"/>
    <p:sldId id="393" r:id="rId48"/>
    <p:sldId id="636" r:id="rId49"/>
    <p:sldId id="395" r:id="rId50"/>
    <p:sldId id="396" r:id="rId51"/>
    <p:sldId id="398" r:id="rId52"/>
    <p:sldId id="399" r:id="rId53"/>
    <p:sldId id="400" r:id="rId54"/>
    <p:sldId id="401" r:id="rId55"/>
    <p:sldId id="637" r:id="rId56"/>
    <p:sldId id="638" r:id="rId57"/>
    <p:sldId id="403" r:id="rId58"/>
    <p:sldId id="405" r:id="rId59"/>
    <p:sldId id="408" r:id="rId60"/>
    <p:sldId id="410" r:id="rId61"/>
    <p:sldId id="639" r:id="rId62"/>
    <p:sldId id="409" r:id="rId63"/>
    <p:sldId id="640" r:id="rId64"/>
    <p:sldId id="411" r:id="rId65"/>
    <p:sldId id="412" r:id="rId66"/>
    <p:sldId id="413" r:id="rId67"/>
    <p:sldId id="414" r:id="rId68"/>
    <p:sldId id="416" r:id="rId69"/>
    <p:sldId id="417" r:id="rId70"/>
    <p:sldId id="641" r:id="rId71"/>
    <p:sldId id="418" r:id="rId72"/>
    <p:sldId id="643" r:id="rId73"/>
  </p:sldIdLst>
  <p:sldSz cx="12192000" cy="6858000"/>
  <p:notesSz cx="6858000" cy="9144000"/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6" y="34"/>
      </p:cViewPr>
      <p:guideLst>
        <p:guide orient="horz" pos="208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2022/8/15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3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4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8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54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359" y="1132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184848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80210" y="1476375"/>
            <a:ext cx="92652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8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05</a:t>
            </a:r>
            <a:r>
              <a:rPr lang="zh-CN" altLang="en-US" sz="8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规划模型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211580" y="-111315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217785" y="5241290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70642" y="376232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罗志坤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(2)  </a:t>
            </a:r>
            <a:r>
              <a:rPr lang="zh-CN" altLang="en-US" sz="2800" dirty="0"/>
              <a:t>线性规划的一般形式</a:t>
            </a:r>
          </a:p>
        </p:txBody>
      </p:sp>
      <p:pic>
        <p:nvPicPr>
          <p:cNvPr id="4" name="图片 -2147482129"/>
          <p:cNvPicPr/>
          <p:nvPr/>
        </p:nvPicPr>
        <p:blipFill>
          <a:blip r:embed="rId3"/>
          <a:stretch>
            <a:fillRect/>
          </a:stretch>
        </p:blipFill>
        <p:spPr>
          <a:xfrm>
            <a:off x="2541270" y="1355090"/>
            <a:ext cx="7109460" cy="41478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433705"/>
                <a:ext cx="11342370" cy="61969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dirty="0" err="1">
                    <a:latin typeface="+mn-ea"/>
                  </a:rPr>
                  <a:t>通常用更简洁的矩阵形式表示</a:t>
                </a:r>
                <a:r>
                  <a:rPr dirty="0"/>
                  <a:t>：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                           </a:t>
                </a:r>
                <a:r>
                  <a:rPr lang="en-US" dirty="0">
                    <a:sym typeface="+mn-ea"/>
                  </a:rPr>
                  <a:t>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>
                    <a:sym typeface="+mn-ea"/>
                  </a:rPr>
                  <a:t>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>
                    <a:sym typeface="+mn-ea"/>
                  </a:rPr>
                  <a:t>                                                                 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</a:t>
                </a:r>
                <a:r>
                  <a:rPr lang="en-US" dirty="0">
                    <a:sym typeface="+mn-ea"/>
                  </a:rPr>
                  <a:t>                                                             </a:t>
                </a:r>
              </a:p>
              <a:p>
                <a:pPr marL="0" indent="0">
                  <a:buNone/>
                </a:pPr>
                <a:endParaRPr lang="en-US" dirty="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 dirty="0"/>
                  <a:t>注1：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等价于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 dirty="0"/>
                  <a:t> ，故可以相互转化；</a:t>
                </a: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 dirty="0"/>
                  <a:t>注2：“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</m:oMath>
                </a14:m>
                <a:r>
                  <a:rPr lang="zh-CN" altLang="en-US" dirty="0"/>
                  <a:t>”与“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</m:oMath>
                </a14:m>
                <a:r>
                  <a:rPr lang="zh-CN" altLang="en-US" dirty="0"/>
                  <a:t>”可以相互转化，两边同乘以可以转化为对方；</a:t>
                </a: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 dirty="0"/>
                  <a:t>注3：线性规划一般形式通常不包含等式约束，因为“=”与“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</m:oMath>
                </a14:m>
                <a:r>
                  <a:rPr lang="zh-CN" altLang="en-US" dirty="0"/>
                  <a:t>”和“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</m:oMath>
                </a14:m>
                <a:r>
                  <a:rPr lang="zh-CN" altLang="en-US" dirty="0"/>
                  <a:t>”可以相互转化；</a:t>
                </a: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 dirty="0"/>
                  <a:t>注4：增加一个松弛变量，减去一个剩余变量，可以变成等式约束。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433705"/>
                <a:ext cx="11342370" cy="619696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3373314751"/>
              </p:ext>
            </p:extLst>
          </p:nvPr>
        </p:nvGraphicFramePr>
        <p:xfrm>
          <a:off x="3334702" y="932815"/>
          <a:ext cx="2478405" cy="224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01900" imgH="2273300" progId="Equation.DSMT4">
                  <p:embed/>
                </p:oleObj>
              </mc:Choice>
              <mc:Fallback>
                <p:oleObj r:id="rId4" imgW="2501900" imgH="22733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4702" y="932815"/>
                        <a:ext cx="2478405" cy="224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525260" y="14598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0" y="1009718"/>
            <a:ext cx="160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ea"/>
                <a:cs typeface="+mn-ea"/>
                <a:sym typeface="+mn-ea"/>
              </a:rPr>
              <a:t>(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目标函数</a:t>
            </a:r>
            <a:r>
              <a:rPr lang="en-US" sz="2400" dirty="0">
                <a:latin typeface="+mn-ea"/>
                <a:cs typeface="+mn-ea"/>
                <a:sym typeface="+mn-ea"/>
              </a:rPr>
              <a:t>)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27420" y="1506686"/>
            <a:ext cx="191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不等式约束</a:t>
            </a:r>
            <a:r>
              <a:rPr lang="en-US" sz="2400" dirty="0">
                <a:sym typeface="+mn-ea"/>
              </a:rPr>
              <a:t>)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9820" y="2174155"/>
            <a:ext cx="160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等式约束</a:t>
            </a:r>
            <a:r>
              <a:rPr lang="en-US" sz="2400" dirty="0">
                <a:sym typeface="+mn-ea"/>
              </a:rPr>
              <a:t>)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9820" y="2777600"/>
            <a:ext cx="160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非负约束</a:t>
            </a:r>
            <a:r>
              <a:rPr lang="en-US" sz="2400" dirty="0">
                <a:sym typeface="+mn-ea"/>
              </a:rPr>
              <a:t>)</a:t>
            </a:r>
            <a:endParaRPr lang="zh-CN" altLang="en-US" sz="2400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9629"/>
            <a:ext cx="10515600" cy="802921"/>
          </a:xfrm>
        </p:spPr>
        <p:txBody>
          <a:bodyPr/>
          <a:lstStyle/>
          <a:p>
            <a:r>
              <a:rPr lang="en-US" altLang="zh-CN" sz="2800" b="1" dirty="0"/>
              <a:t>(3) </a:t>
            </a:r>
            <a:r>
              <a:rPr lang="zh-CN" altLang="en-US" sz="2800" b="1" dirty="0"/>
              <a:t>线性规划的对偶问题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424" y="1230821"/>
            <a:ext cx="10515600" cy="475996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cs typeface="+mn-ea"/>
              </a:rPr>
              <a:t>      </a:t>
            </a:r>
            <a:r>
              <a:rPr dirty="0" err="1">
                <a:latin typeface="+mn-ea"/>
                <a:cs typeface="+mn-ea"/>
              </a:rPr>
              <a:t>每个线性规划问题都存在一个与之对应的对偶问题：在原问题目标函数的所有下界中，找到最大的一个（下确界</a:t>
            </a:r>
            <a:r>
              <a:rPr dirty="0">
                <a:latin typeface="+mn-ea"/>
                <a:cs typeface="+mn-ea"/>
              </a:rPr>
              <a:t>）。</a:t>
            </a: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+mn-ea"/>
              <a:cs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/>
              <p:cNvSpPr txBox="1"/>
              <p:nvPr/>
            </p:nvSpPr>
            <p:spPr>
              <a:xfrm>
                <a:off x="3617913" y="2681288"/>
                <a:ext cx="4778375" cy="212248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LP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对偶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LP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   ⇔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913" y="2681288"/>
                <a:ext cx="4778375" cy="2122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885" y="302260"/>
            <a:ext cx="11530330" cy="62820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zh-CN" altLang="en-US" dirty="0">
                <a:latin typeface="+mn-ea"/>
                <a:cs typeface="+mn-ea"/>
              </a:rPr>
              <a:t>1)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原问题是某厂如何优化分配自己的设备资源</a:t>
            </a:r>
            <a:endParaRPr lang="en-US" altLang="zh-CN"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zh-CN" altLang="en-US" dirty="0">
                <a:latin typeface="+mn-ea"/>
                <a:cs typeface="+mn-ea"/>
              </a:rPr>
              <a:t>设备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A, 设备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B, 设备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C，生产多少数量的产品甲、产品乙使得利润最大，生产单位产品所需的设备台时及资源限制如下：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             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9448894"/>
              </p:ext>
            </p:extLst>
          </p:nvPr>
        </p:nvGraphicFramePr>
        <p:xfrm>
          <a:off x="1622742" y="2285858"/>
          <a:ext cx="8984615" cy="3943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3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8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设备</a:t>
                      </a: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产品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甲（需要台时）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乙（需要台时）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资源限制（台时）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每单位产品利润（元）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7661"/>
                <a:ext cx="10515600" cy="50971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可建立线性规划模型如下：</a:t>
                </a: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可求解得到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=0,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=250,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=25000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，即生产甲产品</a:t>
                </a:r>
                <a:r>
                  <a:rPr lang="en-US" altLang="zh-CN" dirty="0">
                    <a:latin typeface="+mn-ea"/>
                    <a:cs typeface="+mn-ea"/>
                  </a:rPr>
                  <a:t> 0 </a:t>
                </a:r>
                <a:r>
                  <a:rPr lang="zh-CN" altLang="en-US" dirty="0">
                    <a:latin typeface="+mn-ea"/>
                    <a:cs typeface="+mn-ea"/>
                  </a:rPr>
                  <a:t>单位、乙产品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250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单位，利润达到最大为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2</a:t>
                </a:r>
                <a:r>
                  <a:rPr lang="en-US" altLang="zh-CN" dirty="0">
                    <a:latin typeface="+mn-ea"/>
                    <a:cs typeface="+mn-ea"/>
                  </a:rPr>
                  <a:t>50</a:t>
                </a:r>
                <a:r>
                  <a:rPr lang="zh-CN" altLang="en-US" dirty="0">
                    <a:latin typeface="+mn-ea"/>
                    <a:cs typeface="+mn-ea"/>
                  </a:rPr>
                  <a:t>00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元。</a:t>
                </a: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7661"/>
                <a:ext cx="10515600" cy="50971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3218318319"/>
              </p:ext>
            </p:extLst>
          </p:nvPr>
        </p:nvGraphicFramePr>
        <p:xfrm>
          <a:off x="4628395" y="1424833"/>
          <a:ext cx="2935210" cy="246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02000" imgH="2831465" progId="Equation.DSMT4">
                  <p:embed/>
                </p:oleObj>
              </mc:Choice>
              <mc:Fallback>
                <p:oleObj r:id="rId4" imgW="3302000" imgH="283146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8395" y="1424833"/>
                        <a:ext cx="2935210" cy="2465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452755"/>
                <a:ext cx="11225530" cy="6161405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dirty="0">
                    <a:latin typeface="+mn-ea"/>
                    <a:cs typeface="宋体" panose="02010600030101010101" pitchFamily="2" charset="-122"/>
                  </a:rPr>
                  <a:t>      </a:t>
                </a:r>
                <a:r>
                  <a:rPr dirty="0">
                    <a:latin typeface="+mn-ea"/>
                    <a:cs typeface="+mn-ea"/>
                  </a:rPr>
                  <a:t>2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) </a:t>
                </a:r>
                <a:r>
                  <a:rPr dirty="0" err="1">
                    <a:latin typeface="+mn-ea"/>
                    <a:cs typeface="+mn-ea"/>
                  </a:rPr>
                  <a:t>现在另有一厂想要收购该厂的这些设备资源，需要给出足以打动该厂的报价，也就是至少为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2</a:t>
                </a:r>
                <a:r>
                  <a:rPr lang="en-US" dirty="0">
                    <a:latin typeface="+mn-ea"/>
                    <a:cs typeface="+mn-ea"/>
                  </a:rPr>
                  <a:t>50</a:t>
                </a:r>
                <a:r>
                  <a:rPr dirty="0">
                    <a:latin typeface="+mn-ea"/>
                    <a:cs typeface="+mn-ea"/>
                  </a:rPr>
                  <a:t>00元，那么每种设备资源：A、B、C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 err="1">
                    <a:latin typeface="+mn-ea"/>
                    <a:cs typeface="+mn-ea"/>
                  </a:rPr>
                  <a:t>的单价是多少？即影子价格，它反映了资源最优使用效果的价值。求解它们即对偶问题</a:t>
                </a:r>
                <a:r>
                  <a:rPr dirty="0">
                    <a:latin typeface="+mn-ea"/>
                    <a:cs typeface="+mn-ea"/>
                  </a:rPr>
                  <a:t>：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dirty="0" err="1">
                    <a:latin typeface="+mn-ea"/>
                    <a:cs typeface="+mn-ea"/>
                  </a:rPr>
                  <a:t>可求解得到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=0,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=0, 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=250,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=25000</m:t>
                    </m:r>
                  </m:oMath>
                </a14:m>
                <a:r>
                  <a:rPr dirty="0">
                    <a:latin typeface="+mn-ea"/>
                    <a:cs typeface="+mn-ea"/>
                  </a:rPr>
                  <a:t>。</a:t>
                </a:r>
                <a:r>
                  <a:rPr dirty="0" err="1">
                    <a:latin typeface="+mn-ea"/>
                    <a:cs typeface="+mn-ea"/>
                  </a:rPr>
                  <a:t>最优目标同样是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2</a:t>
                </a:r>
                <a:r>
                  <a:rPr lang="en-US" dirty="0">
                    <a:latin typeface="+mn-ea"/>
                    <a:cs typeface="+mn-ea"/>
                  </a:rPr>
                  <a:t>50</a:t>
                </a:r>
                <a:r>
                  <a:rPr dirty="0">
                    <a:latin typeface="+mn-ea"/>
                    <a:cs typeface="+mn-ea"/>
                  </a:rPr>
                  <a:t>00，最优解即影子价格。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dirty="0">
                  <a:latin typeface="+mn-ea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     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452755"/>
                <a:ext cx="11225530" cy="6161405"/>
              </a:xfrm>
              <a:blipFill rotWithShape="1">
                <a:blip r:embed="rId3"/>
                <a:stretch>
                  <a:fillRect b="-104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-2147482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17311"/>
              </p:ext>
            </p:extLst>
          </p:nvPr>
        </p:nvGraphicFramePr>
        <p:xfrm>
          <a:off x="3922296" y="2391950"/>
          <a:ext cx="4347407" cy="207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711700" imgH="2247900" progId="Equation.DSMT4">
                  <p:embed/>
                </p:oleObj>
              </mc:Choice>
              <mc:Fallback>
                <p:oleObj r:id="rId4" imgW="4711700" imgH="2247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2296" y="2391950"/>
                        <a:ext cx="4347407" cy="207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6197" y="648064"/>
                <a:ext cx="11225530" cy="4935991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3) 对偶解与互补松弛性：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dirty="0">
                    <a:latin typeface="+mn-ea"/>
                    <a:cs typeface="+mn-ea"/>
                  </a:rPr>
                  <a:t>对应原问题的第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个约束，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&gt;0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, 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dirty="0">
                    <a:latin typeface="+mn-ea"/>
                    <a:cs typeface="+mn-ea"/>
                  </a:rPr>
                  <a:t>，表示对应约束是等式约束；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dirty="0">
                    <a:latin typeface="+mn-ea"/>
                    <a:cs typeface="+mn-ea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，表示若原约束是小于约束，则影子价格为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0。考察本例的设备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B，由于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故设备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B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的影子价格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，即该设备资源不稀缺，所以不值钱！</a:t>
                </a: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197" y="648064"/>
                <a:ext cx="11225530" cy="493599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-2147482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17544"/>
              </p:ext>
            </p:extLst>
          </p:nvPr>
        </p:nvGraphicFramePr>
        <p:xfrm>
          <a:off x="3160203" y="3620154"/>
          <a:ext cx="5871593" cy="97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197600" imgH="1028700" progId="Equation.DSMT4">
                  <p:embed/>
                </p:oleObj>
              </mc:Choice>
              <mc:Fallback>
                <p:oleObj r:id="rId4" imgW="6197600" imgH="1028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0203" y="3620154"/>
                        <a:ext cx="5871593" cy="97218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10214"/>
            <a:ext cx="10515600" cy="790112"/>
          </a:xfrm>
        </p:spPr>
        <p:txBody>
          <a:bodyPr/>
          <a:lstStyle/>
          <a:p>
            <a:r>
              <a:rPr lang="en-US" altLang="zh-CN" sz="2800" b="1" dirty="0"/>
              <a:t>(4) </a:t>
            </a:r>
            <a:r>
              <a:rPr lang="zh-CN" altLang="en-US" sz="2800" b="1" dirty="0"/>
              <a:t>线性规划的求解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305" y="1500326"/>
            <a:ext cx="11121390" cy="49580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满足约束条件的解称为线性规划问题的可行解，所有可行解构成的集合称为可行域，使得目标函数达到最小值的可行解称为最优解。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“若线性规划问题有有限最优解，则一定有某个最优解是可行域的一个顶点”，这就是单纯形法：先找出可行域的一个顶点，根据一定规则判断其是否最优，否则转换到与之相邻的另一个顶点，并使目标函数值更优，依次做下去，直到找到某一个最优解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两个决策变量的线性规划模型，可以用图解法（Geogebra）直观地求解；线性规划模型更通用一般的解法是单纯形法。当然，建模来说只需要用</a:t>
            </a:r>
            <a:r>
              <a:rPr lang="en-US" altLang="zh-CN" dirty="0"/>
              <a:t> </a:t>
            </a:r>
            <a:r>
              <a:rPr lang="zh-CN" altLang="en-US" dirty="0"/>
              <a:t>Lingo</a:t>
            </a:r>
            <a:r>
              <a:rPr lang="en-US" altLang="zh-CN" dirty="0"/>
              <a:t> </a:t>
            </a:r>
            <a:r>
              <a:rPr lang="zh-CN" altLang="en-US" dirty="0"/>
              <a:t>求解。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458"/>
            <a:ext cx="10515600" cy="998230"/>
          </a:xfrm>
        </p:spPr>
        <p:txBody>
          <a:bodyPr/>
          <a:lstStyle/>
          <a:p>
            <a:r>
              <a:rPr lang="zh-CN" altLang="en-US" sz="3200" dirty="0">
                <a:solidFill>
                  <a:srgbClr val="7030A0"/>
                </a:solidFill>
              </a:rPr>
              <a:t>案例：生产计划问题建模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345" y="1691005"/>
            <a:ext cx="10515600" cy="477901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b="1" dirty="0"/>
              <a:t>       </a:t>
            </a:r>
            <a:r>
              <a:rPr lang="zh-CN" altLang="en-US" b="1" dirty="0"/>
              <a:t>例5.1（生产计划问题）</a:t>
            </a:r>
            <a:r>
              <a:rPr lang="zh-CN" altLang="en-US" dirty="0"/>
              <a:t>某家具厂生产桌子和椅子，该过程涉及机器加工、打磨和组装。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一张桌子需要：加工</a:t>
            </a:r>
            <a:r>
              <a:rPr lang="en-US" altLang="zh-CN" dirty="0"/>
              <a:t> </a:t>
            </a:r>
            <a:r>
              <a:rPr lang="zh-CN" altLang="en-US" dirty="0"/>
              <a:t>5</a:t>
            </a:r>
            <a:r>
              <a:rPr lang="en-US" altLang="zh-CN" dirty="0"/>
              <a:t> </a:t>
            </a:r>
            <a:r>
              <a:rPr lang="zh-CN" altLang="en-US" dirty="0"/>
              <a:t>小时，打磨</a:t>
            </a:r>
            <a:r>
              <a:rPr lang="en-US" altLang="zh-CN" dirty="0"/>
              <a:t> 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小时，组装</a:t>
            </a:r>
            <a:r>
              <a:rPr lang="en-US" altLang="zh-CN" dirty="0"/>
              <a:t> 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小时；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一把椅子需要：加工</a:t>
            </a:r>
            <a:r>
              <a:rPr lang="en-US" altLang="zh-CN" dirty="0"/>
              <a:t> </a:t>
            </a:r>
            <a:r>
              <a:rPr lang="zh-CN" altLang="en-US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小时，打磨</a:t>
            </a:r>
            <a:r>
              <a:rPr lang="en-US" altLang="zh-CN" dirty="0"/>
              <a:t> 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小时，组装</a:t>
            </a:r>
            <a:r>
              <a:rPr lang="en-US" altLang="zh-CN" dirty="0"/>
              <a:t> 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小时；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可用资源：加工时间为</a:t>
            </a:r>
            <a:r>
              <a:rPr lang="en-US" altLang="zh-CN" dirty="0"/>
              <a:t> </a:t>
            </a:r>
            <a:r>
              <a:rPr lang="zh-CN" altLang="en-US" dirty="0"/>
              <a:t>270</a:t>
            </a:r>
            <a:r>
              <a:rPr lang="en-US" altLang="zh-CN" dirty="0"/>
              <a:t> </a:t>
            </a:r>
            <a:r>
              <a:rPr lang="zh-CN" altLang="en-US" dirty="0"/>
              <a:t>小时，打磨时间为</a:t>
            </a:r>
            <a:r>
              <a:rPr lang="en-US" altLang="zh-CN" dirty="0"/>
              <a:t> </a:t>
            </a:r>
            <a:r>
              <a:rPr lang="zh-CN" altLang="en-US" dirty="0"/>
              <a:t>250</a:t>
            </a:r>
            <a:r>
              <a:rPr lang="en-US" altLang="zh-CN" dirty="0"/>
              <a:t> </a:t>
            </a:r>
            <a:r>
              <a:rPr lang="zh-CN" altLang="en-US" dirty="0"/>
              <a:t>小时，组装时间为200</a:t>
            </a:r>
            <a:r>
              <a:rPr lang="en-US" altLang="zh-CN" dirty="0"/>
              <a:t> </a:t>
            </a:r>
            <a:r>
              <a:rPr lang="zh-CN" altLang="en-US" dirty="0"/>
              <a:t>小时；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根据客户需要，每张桌子必须配</a:t>
            </a:r>
            <a:r>
              <a:rPr lang="en-US" altLang="zh-CN" dirty="0"/>
              <a:t> 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把椅子。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如果一张桌子的利润是</a:t>
            </a:r>
            <a:r>
              <a:rPr lang="en-US" altLang="zh-CN" dirty="0"/>
              <a:t> </a:t>
            </a:r>
            <a:r>
              <a:rPr lang="zh-CN" altLang="en-US" dirty="0"/>
              <a:t>100</a:t>
            </a:r>
            <a:r>
              <a:rPr lang="en-US" altLang="zh-CN" dirty="0"/>
              <a:t> </a:t>
            </a:r>
            <a:r>
              <a:rPr lang="zh-CN" altLang="en-US" dirty="0"/>
              <a:t>元，一把椅子的利润是</a:t>
            </a:r>
            <a:r>
              <a:rPr lang="en-US" altLang="zh-CN" dirty="0"/>
              <a:t> </a:t>
            </a:r>
            <a:r>
              <a:rPr lang="zh-CN" altLang="en-US" dirty="0"/>
              <a:t>60</a:t>
            </a:r>
            <a:r>
              <a:rPr lang="en-US" altLang="zh-CN" dirty="0"/>
              <a:t> </a:t>
            </a:r>
            <a:r>
              <a:rPr lang="zh-CN" altLang="en-US" dirty="0"/>
              <a:t>元，那么家具厂应该生产多少桌子和椅子才能使总利润最大化？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47235"/>
            <a:ext cx="10515600" cy="778390"/>
          </a:xfrm>
        </p:spPr>
        <p:txBody>
          <a:bodyPr/>
          <a:lstStyle/>
          <a:p>
            <a:r>
              <a:rPr lang="en-US" altLang="zh-CN" sz="2800" b="1" dirty="0"/>
              <a:t>(1)  </a:t>
            </a:r>
            <a:r>
              <a:rPr lang="zh-CN" altLang="en-US" sz="2800" b="1" dirty="0"/>
              <a:t>模型建立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1) 梳理问题，整理成表格：</a:t>
            </a:r>
          </a:p>
          <a:p>
            <a:pPr marL="0" indent="0">
              <a:buNone/>
            </a:pPr>
            <a:r>
              <a:rPr lang="en-US" altLang="zh-CN" dirty="0"/>
              <a:t>                                </a:t>
            </a:r>
            <a:r>
              <a:rPr lang="zh-CN" altLang="en-US" b="1" dirty="0"/>
              <a:t>表</a:t>
            </a:r>
            <a:r>
              <a:rPr lang="en-US" altLang="zh-CN" b="1" dirty="0"/>
              <a:t> </a:t>
            </a:r>
            <a:r>
              <a:rPr lang="zh-CN" altLang="en-US" b="1" dirty="0"/>
              <a:t>5-2 </a:t>
            </a:r>
            <a:r>
              <a:rPr lang="en-US" altLang="zh-CN" b="1" dirty="0"/>
              <a:t> </a:t>
            </a:r>
            <a:r>
              <a:rPr lang="zh-CN" altLang="en-US" dirty="0"/>
              <a:t>生产计划问题资源项目明细表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6485929"/>
              </p:ext>
            </p:extLst>
          </p:nvPr>
        </p:nvGraphicFramePr>
        <p:xfrm>
          <a:off x="904240" y="3012002"/>
          <a:ext cx="10383520" cy="2933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0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资源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每单位产品需要资源（小时）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可用资源（小时）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桌子</a:t>
                      </a:r>
                      <a:endParaRPr lang="zh-C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椅子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机器加工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打磨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组装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每单位产品利润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00" y="-12700"/>
            <a:ext cx="12293600" cy="69151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6475730" y="3184525"/>
            <a:ext cx="371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非线性规划</a:t>
            </a: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75095" y="4138930"/>
            <a:ext cx="37103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目标规划</a:t>
            </a: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5375841" y="4080116"/>
            <a:ext cx="595339" cy="576924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四</a:t>
            </a: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5375841" y="3184840"/>
            <a:ext cx="596711" cy="578296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三</a:t>
            </a: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6475730" y="1367790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Yuanti SC" charset="-122"/>
                <a:sym typeface="+mn-ea"/>
              </a:rPr>
              <a:t>线性规划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351554" y="1308810"/>
            <a:ext cx="712949" cy="578444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一</a:t>
            </a: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6475730" y="2270125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（混合）整数规划</a:t>
            </a: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5351554" y="2211070"/>
            <a:ext cx="595339" cy="576924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bldLvl="0" animBg="1"/>
      <p:bldP spid="16" grpId="0" bldLvl="0" animBg="1"/>
      <p:bldP spid="17" grpId="0"/>
      <p:bldP spid="18" grpId="0" bldLvl="0" animBg="1"/>
      <p:bldP spid="19" grpId="0"/>
      <p:bldP spid="20" grpId="0" bldLvl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299" y="996112"/>
                <a:ext cx="11225530" cy="5952490"/>
              </a:xfrm>
            </p:spPr>
            <p:txBody>
              <a:bodyPr/>
              <a:lstStyle/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zh-CN" b="1" dirty="0">
                    <a:latin typeface="+mn-ea"/>
                    <a:cs typeface="Courier New" panose="02070309020205020404" charset="0"/>
                  </a:rPr>
                  <a:t>2) </a:t>
                </a:r>
                <a:r>
                  <a:rPr lang="zh-CN" b="1" dirty="0">
                    <a:latin typeface="Courier New" panose="02070309020205020404" charset="0"/>
                    <a:cs typeface="Courier New" panose="02070309020205020404" charset="0"/>
                  </a:rPr>
                  <a:t>假设决策变量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 </a:t>
                </a:r>
                <a:r>
                  <a:rPr lang="en-US" altLang="zh-CN" dirty="0"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从问题来找到决策变量。问题：生产多少桌子和椅子才能使总利润最大？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设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生产桌子的数量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生产椅子的数量</m:t>
                      </m:r>
                    </m:oMath>
                  </m:oMathPara>
                </a14:m>
                <a:endParaRPr lang="zh-CN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为该问题需要决定的未知（决策）变量，它们的不同取值直接影响了目标（总利润）的优劣。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299" y="996112"/>
                <a:ext cx="11225530" cy="59524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422275"/>
                <a:ext cx="11225530" cy="6242685"/>
              </a:xfrm>
            </p:spPr>
            <p:txBody>
              <a:bodyPr/>
              <a:lstStyle/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zh-CN" b="1" dirty="0">
                    <a:latin typeface="+mn-ea"/>
                    <a:cs typeface="+mn-ea"/>
                  </a:rPr>
                  <a:t>3) 表示目标函数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桌子总利润</m:t>
                      </m:r>
                      <m:r>
                        <a:rPr lang="en-US" altLang="zh-CN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𝟏𝟎𝟎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 i="1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椅子总利润</m:t>
                      </m:r>
                      <m:r>
                        <a:rPr lang="en-US" altLang="zh-CN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𝟔𝟎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b="1" i="1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故目标函数为：</a:t>
                </a:r>
              </a:p>
              <a:p>
                <a:pPr marL="0" indent="0" algn="ctr" fontAlgn="auto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𝒛</m:t>
                    </m:r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𝟏𝟎𝟎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𝟔𝟎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</a:t>
                </a:r>
              </a:p>
              <a:p>
                <a:pPr marL="0" indent="0" algn="l" fontAlgn="auto">
                  <a:spcAft>
                    <a:spcPts val="1000"/>
                  </a:spcAft>
                  <a:buNone/>
                </a:pPr>
                <a:r>
                  <a:rPr lang="zh-CN" b="1" dirty="0">
                    <a:latin typeface="+mn-ea"/>
                    <a:cs typeface="+mn-ea"/>
                  </a:rPr>
                  <a:t>4) 表示约束条件</a:t>
                </a:r>
              </a:p>
              <a:p>
                <a:pPr marL="0" indent="0" algn="l" fontAlgn="auto">
                  <a:spcAft>
                    <a:spcPts val="1000"/>
                  </a:spcAft>
                  <a:buNone/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b="1" dirty="0" err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资源约束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algn="l" fontAlgn="auto">
                  <a:spcAft>
                    <a:spcPts val="1000"/>
                  </a:spcAft>
                  <a:buNone/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:endParaRPr lang="zh-CN" dirty="0"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422275"/>
                <a:ext cx="11225530" cy="62426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-2147482103"/>
          <p:cNvPicPr/>
          <p:nvPr/>
        </p:nvPicPr>
        <p:blipFill>
          <a:blip r:embed="rId4"/>
          <a:stretch>
            <a:fillRect/>
          </a:stretch>
        </p:blipFill>
        <p:spPr>
          <a:xfrm>
            <a:off x="4536071" y="4157838"/>
            <a:ext cx="3178624" cy="164815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723530"/>
            <a:ext cx="11225530" cy="613447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dirty="0"/>
              <a:t>       </a:t>
            </a:r>
            <a:r>
              <a:rPr dirty="0" err="1"/>
              <a:t>额外约束</a:t>
            </a:r>
            <a:r>
              <a:rPr lang="zh-CN" altLang="en-US" dirty="0"/>
              <a:t>：</a:t>
            </a:r>
            <a:r>
              <a:rPr lang="en-US" altLang="zh-CN" dirty="0">
                <a:latin typeface="+mn-ea"/>
                <a:cs typeface="+mn-ea"/>
              </a:rPr>
              <a:t>   </a:t>
            </a:r>
            <a:r>
              <a:rPr lang="en-US" sz="2400" dirty="0"/>
              <a:t>                                              </a:t>
            </a:r>
            <a:r>
              <a:rPr sz="2400" dirty="0"/>
              <a:t>(1 </a:t>
            </a:r>
            <a:r>
              <a:rPr sz="2400" dirty="0" err="1"/>
              <a:t>张桌子配</a:t>
            </a:r>
            <a:r>
              <a:rPr sz="2400" dirty="0"/>
              <a:t> 4 </a:t>
            </a:r>
            <a:r>
              <a:rPr sz="2400" dirty="0" err="1"/>
              <a:t>把椅子</a:t>
            </a:r>
            <a:r>
              <a:rPr sz="2400" dirty="0"/>
              <a:t>)</a:t>
            </a: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sz="2400" dirty="0"/>
              <a:t>       </a:t>
            </a:r>
            <a:r>
              <a:rPr sz="2400" dirty="0" err="1"/>
              <a:t>非负约束</a:t>
            </a:r>
            <a:r>
              <a:rPr sz="2400" dirty="0"/>
              <a:t> </a:t>
            </a:r>
            <a:r>
              <a:rPr lang="zh-CN" altLang="en-US" sz="2400" dirty="0"/>
              <a:t>：                                           </a:t>
            </a:r>
            <a:r>
              <a:rPr sz="2400" dirty="0"/>
              <a:t>(</a:t>
            </a:r>
            <a:r>
              <a:rPr sz="2400" dirty="0" err="1"/>
              <a:t>不能生产任何负数量的产品</a:t>
            </a:r>
            <a:r>
              <a:rPr sz="2400" dirty="0"/>
              <a:t>)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sz="2400" b="1" dirty="0"/>
              <a:t>5) </a:t>
            </a:r>
            <a:r>
              <a:rPr sz="2400" b="1" dirty="0" err="1"/>
              <a:t>最终模型</a:t>
            </a:r>
            <a:endParaRPr sz="2400" b="1" dirty="0"/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Object 29"/>
          <p:cNvGraphicFramePr/>
          <p:nvPr>
            <p:extLst>
              <p:ext uri="{D42A27DB-BD31-4B8C-83A1-F6EECF244321}">
                <p14:modId xmlns:p14="http://schemas.microsoft.com/office/powerpoint/2010/main" val="218595820"/>
              </p:ext>
            </p:extLst>
          </p:nvPr>
        </p:nvGraphicFramePr>
        <p:xfrm>
          <a:off x="3579045" y="1548972"/>
          <a:ext cx="2138174" cy="37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22500" imgH="444500" progId="Equation.DSMT4">
                  <p:embed/>
                </p:oleObj>
              </mc:Choice>
              <mc:Fallback>
                <p:oleObj r:id="rId3" imgW="2222500" imgH="4445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9045" y="1548972"/>
                        <a:ext cx="2138174" cy="3709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"/>
          <p:cNvGraphicFramePr/>
          <p:nvPr>
            <p:extLst>
              <p:ext uri="{D42A27DB-BD31-4B8C-83A1-F6EECF244321}">
                <p14:modId xmlns:p14="http://schemas.microsoft.com/office/powerpoint/2010/main" val="479828179"/>
              </p:ext>
            </p:extLst>
          </p:nvPr>
        </p:nvGraphicFramePr>
        <p:xfrm>
          <a:off x="4735318" y="2874456"/>
          <a:ext cx="3030861" cy="3075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14700" imgH="3390900" progId="Equation.DSMT4">
                  <p:embed/>
                </p:oleObj>
              </mc:Choice>
              <mc:Fallback>
                <p:oleObj r:id="rId5" imgW="3314700" imgH="3390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5318" y="2874456"/>
                        <a:ext cx="3030861" cy="307574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8"/>
          <p:cNvGraphicFramePr/>
          <p:nvPr>
            <p:extLst>
              <p:ext uri="{D42A27DB-BD31-4B8C-83A1-F6EECF244321}">
                <p14:modId xmlns:p14="http://schemas.microsoft.com/office/powerpoint/2010/main" val="1265288875"/>
              </p:ext>
            </p:extLst>
          </p:nvPr>
        </p:nvGraphicFramePr>
        <p:xfrm>
          <a:off x="4085266" y="823096"/>
          <a:ext cx="1125732" cy="37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06500" imgH="444500" progId="Equation.DSMT4">
                  <p:embed/>
                </p:oleObj>
              </mc:Choice>
              <mc:Fallback>
                <p:oleObj r:id="rId7" imgW="1206500" imgH="4445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5266" y="823096"/>
                        <a:ext cx="1125732" cy="3709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38687"/>
            <a:ext cx="10515600" cy="652001"/>
          </a:xfrm>
        </p:spPr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2.  </a:t>
            </a:r>
            <a:r>
              <a:rPr lang="zh-CN" altLang="en-US" sz="3200" dirty="0">
                <a:solidFill>
                  <a:srgbClr val="7030A0"/>
                </a:solidFill>
              </a:rPr>
              <a:t>模型求解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3570" cy="321754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b="1" dirty="0">
                <a:latin typeface="+mn-ea"/>
                <a:cs typeface="+mn-ea"/>
              </a:rPr>
              <a:t>（1）图解法</a:t>
            </a: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zh-CN" dirty="0">
                <a:latin typeface="+mn-ea"/>
                <a:cs typeface="+mn-ea"/>
              </a:rPr>
              <a:t>两个决策变量可以使用图解法，更主要的是借助图解法，能更深入地理解线性规划的机理和直观意义。用简单易用的动态图形化数学软件 Geogebra 来实现</a:t>
            </a:r>
            <a:r>
              <a:rPr lang="zh-CN" altLang="en-US" dirty="0">
                <a:latin typeface="+mn-ea"/>
                <a:cs typeface="+mn-ea"/>
              </a:rPr>
              <a:t>。</a:t>
            </a:r>
            <a:endParaRPr lang="zh-CN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+mn-ea"/>
                <a:cs typeface="+mn-ea"/>
              </a:rPr>
              <a:t>     </a:t>
            </a:r>
            <a:endParaRPr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BBC73A-86C9-9DD4-6D69-83B48B41B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06" y="419508"/>
            <a:ext cx="6634788" cy="64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847"/>
            <a:ext cx="10515600" cy="714144"/>
          </a:xfrm>
        </p:spPr>
        <p:txBody>
          <a:bodyPr/>
          <a:lstStyle/>
          <a:p>
            <a:r>
              <a:rPr lang="en-US" altLang="zh-CN" sz="2400" b="1" dirty="0"/>
              <a:t>(2)  Lingo </a:t>
            </a:r>
            <a:r>
              <a:rPr lang="en-US" altLang="zh-CN" sz="2400" b="1" dirty="0" err="1">
                <a:latin typeface="+mn-ea"/>
                <a:ea typeface="+mn-ea"/>
              </a:rPr>
              <a:t>求解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991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dirty="0"/>
              <a:t>Lingo</a:t>
            </a:r>
            <a:r>
              <a:rPr lang="en-US" dirty="0"/>
              <a:t> </a:t>
            </a:r>
            <a:r>
              <a:rPr dirty="0" err="1"/>
              <a:t>是专门求解优化模型的软件，建议读者用</a:t>
            </a:r>
            <a:r>
              <a:rPr lang="en-US" dirty="0"/>
              <a:t> </a:t>
            </a:r>
            <a:r>
              <a:rPr dirty="0"/>
              <a:t>Lingo</a:t>
            </a:r>
            <a:r>
              <a:rPr lang="en-US" dirty="0"/>
              <a:t> </a:t>
            </a:r>
            <a:r>
              <a:rPr dirty="0" err="1"/>
              <a:t>求解优化模型，优先选用它是因为写代码非常容易，基本与模型公式没有差别</a:t>
            </a:r>
            <a:r>
              <a:rPr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Lingo 代码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max = 100 * x1 + 60 * x2; 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5 * x1 + 2 * x2 &lt;= 270;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4 * x1 + 3 * x2 &lt;=250;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3 * x1 + 4 * x2 &lt;= 200;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x2 = 4 * x1;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586" y="893840"/>
            <a:ext cx="11225530" cy="4406129"/>
          </a:xfrm>
        </p:spPr>
        <p:txBody>
          <a:bodyPr/>
          <a:lstStyle/>
          <a:p>
            <a:pPr marL="0" indent="0" algn="l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b="1" dirty="0" err="1">
                <a:latin typeface="+mn-ea"/>
                <a:cs typeface="+mn-ea"/>
              </a:rPr>
              <a:t>程序说明</a:t>
            </a:r>
            <a:r>
              <a:rPr lang="en-US" altLang="zh-CN" b="1" dirty="0">
                <a:latin typeface="+mn-ea"/>
                <a:cs typeface="+mn-ea"/>
              </a:rPr>
              <a:t>：</a:t>
            </a:r>
            <a:endParaRPr lang="en-US" altLang="zh-CN" dirty="0">
              <a:latin typeface="+mn-ea"/>
              <a:cs typeface="+mn-ea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dirty="0">
                <a:latin typeface="+mn-ea"/>
                <a:cs typeface="+mn-ea"/>
              </a:rPr>
              <a:t>Lingo </a:t>
            </a:r>
            <a:r>
              <a:rPr lang="en-US" altLang="zh-CN" dirty="0" err="1">
                <a:latin typeface="+mn-ea"/>
                <a:cs typeface="+mn-ea"/>
              </a:rPr>
              <a:t>默认决策变量都是非负实数，非负约束不需要写代码</a:t>
            </a:r>
            <a:r>
              <a:rPr lang="en-US" altLang="zh-CN" dirty="0">
                <a:latin typeface="+mn-ea"/>
                <a:cs typeface="+mn-ea"/>
              </a:rPr>
              <a:t>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dirty="0">
                <a:latin typeface="+mn-ea"/>
                <a:cs typeface="+mn-ea"/>
              </a:rPr>
              <a:t>Lingo </a:t>
            </a:r>
            <a:r>
              <a:rPr lang="en-US" altLang="zh-CN" dirty="0" err="1">
                <a:latin typeface="+mn-ea"/>
                <a:cs typeface="+mn-ea"/>
              </a:rPr>
              <a:t>不区分大小写</a:t>
            </a:r>
            <a:r>
              <a:rPr lang="en-US" altLang="zh-CN" dirty="0">
                <a:latin typeface="+mn-ea"/>
                <a:cs typeface="+mn-ea"/>
              </a:rPr>
              <a:t>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dirty="0">
                <a:latin typeface="+mn-ea"/>
                <a:cs typeface="+mn-ea"/>
              </a:rPr>
              <a:t>Lingo 中“&lt;”</a:t>
            </a:r>
            <a:r>
              <a:rPr lang="en-US" altLang="zh-CN" dirty="0" err="1">
                <a:latin typeface="+mn-ea"/>
                <a:cs typeface="+mn-ea"/>
              </a:rPr>
              <a:t>等同于</a:t>
            </a:r>
            <a:r>
              <a:rPr lang="en-US" altLang="zh-CN" dirty="0">
                <a:latin typeface="+mn-ea"/>
                <a:cs typeface="+mn-ea"/>
              </a:rPr>
              <a:t>“&lt;=”，“&gt;”</a:t>
            </a:r>
            <a:r>
              <a:rPr lang="en-US" altLang="zh-CN" dirty="0" err="1">
                <a:latin typeface="+mn-ea"/>
                <a:cs typeface="+mn-ea"/>
              </a:rPr>
              <a:t>等同于</a:t>
            </a:r>
            <a:r>
              <a:rPr lang="en-US" altLang="zh-CN" dirty="0">
                <a:latin typeface="+mn-ea"/>
                <a:cs typeface="+mn-ea"/>
              </a:rPr>
              <a:t>“&gt;=”；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dirty="0" err="1">
                <a:latin typeface="+mn-ea"/>
                <a:cs typeface="+mn-ea"/>
              </a:rPr>
              <a:t>做乘法的</a:t>
            </a:r>
            <a:r>
              <a:rPr lang="en-US" altLang="zh-CN" dirty="0">
                <a:latin typeface="+mn-ea"/>
                <a:cs typeface="+mn-ea"/>
              </a:rPr>
              <a:t>“*”</a:t>
            </a:r>
            <a:r>
              <a:rPr lang="en-US" altLang="zh-CN" dirty="0" err="1">
                <a:latin typeface="+mn-ea"/>
                <a:cs typeface="+mn-ea"/>
              </a:rPr>
              <a:t>不能省略</a:t>
            </a:r>
            <a:r>
              <a:rPr lang="en-US" altLang="zh-CN" dirty="0">
                <a:latin typeface="+mn-ea"/>
                <a:cs typeface="+mn-ea"/>
              </a:rPr>
              <a:t>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dirty="0" err="1">
                <a:latin typeface="+mn-ea"/>
                <a:cs typeface="+mn-ea"/>
              </a:rPr>
              <a:t>分号表示一行结束</a:t>
            </a:r>
            <a:r>
              <a:rPr lang="en-US" altLang="zh-CN" dirty="0">
                <a:latin typeface="+mn-ea"/>
                <a:cs typeface="+mn-ea"/>
              </a:rPr>
              <a:t>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dirty="0">
                <a:latin typeface="+mn-ea"/>
                <a:cs typeface="+mn-ea"/>
              </a:rPr>
              <a:t>max 和 min </a:t>
            </a:r>
            <a:r>
              <a:rPr lang="en-US" altLang="zh-CN" dirty="0" err="1">
                <a:latin typeface="+mn-ea"/>
                <a:cs typeface="+mn-ea"/>
              </a:rPr>
              <a:t>是表明目标是求最大还是最小的关键字</a:t>
            </a:r>
            <a:r>
              <a:rPr lang="en-US" altLang="zh-CN" dirty="0">
                <a:latin typeface="+mn-ea"/>
                <a:cs typeface="+mn-ea"/>
              </a:rPr>
              <a:t>。</a:t>
            </a:r>
          </a:p>
          <a:p>
            <a:pPr marL="0" indent="0" algn="l" fontAlgn="auto">
              <a:lnSpc>
                <a:spcPct val="150000"/>
              </a:lnSpc>
              <a:spcAft>
                <a:spcPts val="1000"/>
              </a:spcAft>
              <a:buNone/>
            </a:pPr>
            <a:endParaRPr lang="en-US" altLang="zh-CN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b="1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b="1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b="1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b="1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b="1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b="1" dirty="0">
                <a:latin typeface="+mn-ea"/>
                <a:cs typeface="+mn-ea"/>
              </a:rPr>
              <a:t>              </a:t>
            </a:r>
            <a:endParaRPr lang="zh-CN" b="1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263525"/>
            <a:ext cx="11225530" cy="624268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b="1" dirty="0" err="1">
                <a:latin typeface="+mn-ea"/>
                <a:cs typeface="+mn-ea"/>
              </a:rPr>
              <a:t>运行结果</a:t>
            </a:r>
            <a:r>
              <a:rPr lang="en-US" altLang="zh-CN" b="1" dirty="0">
                <a:latin typeface="+mn-ea"/>
                <a:cs typeface="+mn-ea"/>
              </a:rPr>
              <a:t>：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Global optimal solution found.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Objective value:   3578.947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Variable  Value    Reduced Cost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   X1    10.52632      0.000000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  X2     42.10526      0.000000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Row  Slack or Surplus   Dual Price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1         3578.947         1.000000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2         133.1579         0.000000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3         81.57895         0.000000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4         0.000000         17.89474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5         0.000000        -11.57895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2307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+mn-ea"/>
                <a:cs typeface="+mn-ea"/>
              </a:rPr>
              <a:t>说明最优解为，最优目标函数值为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3578.947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元。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>
                <a:latin typeface="+mn-ea"/>
                <a:cs typeface="+mn-ea"/>
              </a:rPr>
              <a:t>Row 2-5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对应着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4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个约束</a:t>
            </a:r>
            <a:r>
              <a:rPr dirty="0">
                <a:latin typeface="+mn-ea"/>
                <a:cs typeface="+mn-ea"/>
              </a:rPr>
              <a:t>，“</a:t>
            </a:r>
            <a:r>
              <a:rPr dirty="0" err="1">
                <a:latin typeface="+mn-ea"/>
                <a:cs typeface="+mn-ea"/>
              </a:rPr>
              <a:t>松弛</a:t>
            </a:r>
            <a:r>
              <a:rPr dirty="0">
                <a:latin typeface="+mn-ea"/>
                <a:cs typeface="+mn-ea"/>
              </a:rPr>
              <a:t>/</a:t>
            </a:r>
            <a:r>
              <a:rPr dirty="0" err="1">
                <a:latin typeface="+mn-ea"/>
                <a:cs typeface="+mn-ea"/>
              </a:rPr>
              <a:t>剩余非零，对偶价格为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0”，表明该约束（边界直线）并没有起作用（或者说有改进的余地）；</a:t>
            </a:r>
            <a:r>
              <a:rPr dirty="0" err="1">
                <a:latin typeface="+mn-ea"/>
                <a:cs typeface="+mn-ea"/>
              </a:rPr>
              <a:t>否则，说明该约束在起作用（没有改进的余地</a:t>
            </a:r>
            <a:r>
              <a:rPr dirty="0">
                <a:latin typeface="+mn-ea"/>
                <a:cs typeface="+mn-ea"/>
              </a:rPr>
              <a:t>）。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5926"/>
            <a:ext cx="10515600" cy="816746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二</a:t>
            </a:r>
            <a:r>
              <a:rPr lang="en-US" altLang="zh-CN" sz="3600" dirty="0">
                <a:solidFill>
                  <a:srgbClr val="0070C0"/>
                </a:solidFill>
              </a:rPr>
              <a:t>. （</a:t>
            </a:r>
            <a:r>
              <a:rPr lang="en-US" altLang="zh-CN" sz="3600" dirty="0" err="1">
                <a:solidFill>
                  <a:srgbClr val="0070C0"/>
                </a:solidFill>
              </a:rPr>
              <a:t>混合）整数规划模型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480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可以</a:t>
            </a:r>
            <a:r>
              <a:rPr lang="en-US" altLang="zh-CN" dirty="0" err="1"/>
              <a:t>发现，前例的最优解是有问题的</a:t>
            </a:r>
            <a:r>
              <a:rPr lang="en-US" altLang="zh-CN" dirty="0"/>
              <a:t>：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最优的桌子和椅子数必须得是整数！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如果规划模型的存在决策变量只能取整数，则称为</a:t>
            </a:r>
            <a:r>
              <a:rPr lang="zh-CN" altLang="en-US" b="1" dirty="0"/>
              <a:t>整数规划</a:t>
            </a:r>
            <a:r>
              <a:rPr lang="zh-CN" altLang="en-US" dirty="0"/>
              <a:t>。既有整数决策变量，又有实数决策变量，称为</a:t>
            </a:r>
            <a:r>
              <a:rPr lang="zh-CN" altLang="en-US" b="1" dirty="0"/>
              <a:t>混合整数规划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458" y="353528"/>
            <a:ext cx="11225530" cy="6150943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dirty="0" err="1">
                <a:latin typeface="+mn-ea"/>
                <a:cs typeface="+mn-ea"/>
              </a:rPr>
              <a:t>规划模型，也叫优化模型，其三要素为</a:t>
            </a:r>
            <a:r>
              <a:rPr lang="zh-CN" altLang="en-US" dirty="0">
                <a:latin typeface="+mn-ea"/>
                <a:cs typeface="+mn-ea"/>
              </a:rPr>
              <a:t>：</a:t>
            </a:r>
            <a:endParaRPr dirty="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</a:t>
            </a:r>
            <a:r>
              <a:rPr dirty="0">
                <a:latin typeface="+mn-ea"/>
                <a:cs typeface="+mn-ea"/>
              </a:rPr>
              <a:t>（1）</a:t>
            </a:r>
            <a:r>
              <a:rPr b="1" dirty="0">
                <a:latin typeface="+mn-ea"/>
                <a:cs typeface="+mn-ea"/>
              </a:rPr>
              <a:t>决策变量</a:t>
            </a:r>
            <a:endParaRPr dirty="0">
              <a:latin typeface="+mn-ea"/>
              <a:cs typeface="+mn-ea"/>
            </a:endParaRPr>
          </a:p>
          <a:p>
            <a:pPr marL="0" indent="0" algn="just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</a:t>
            </a:r>
            <a:r>
              <a:rPr dirty="0" err="1">
                <a:latin typeface="+mn-ea"/>
                <a:cs typeface="+mn-ea"/>
              </a:rPr>
              <a:t>即需要做出决策或选择的量，问题所问的量肯定是决策变量，此外根据建模（列式子表示）的需要，还有其他决策变量。决策变量通常用</a:t>
            </a:r>
            <a:r>
              <a:rPr lang="en-US" dirty="0">
                <a:latin typeface="+mn-ea"/>
                <a:cs typeface="+mn-ea"/>
              </a:rPr>
              <a:t>                  </a:t>
            </a:r>
            <a:r>
              <a:rPr dirty="0" err="1">
                <a:latin typeface="+mn-ea"/>
                <a:cs typeface="+mn-ea"/>
              </a:rPr>
              <a:t>表示，决策变量要可以有不同的取值，规划模型求解就是要找到其最优取值</a:t>
            </a:r>
            <a:r>
              <a:rPr dirty="0">
                <a:latin typeface="+mn-ea"/>
                <a:cs typeface="+mn-ea"/>
              </a:rPr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</a:t>
            </a:r>
            <a:r>
              <a:rPr dirty="0">
                <a:latin typeface="+mn-ea"/>
                <a:cs typeface="+mn-ea"/>
              </a:rPr>
              <a:t>（2）</a:t>
            </a:r>
            <a:r>
              <a:rPr b="1" dirty="0">
                <a:latin typeface="+mn-ea"/>
                <a:cs typeface="+mn-ea"/>
              </a:rPr>
              <a:t>目标函数</a:t>
            </a:r>
            <a:endParaRPr dirty="0">
              <a:latin typeface="+mn-ea"/>
              <a:cs typeface="+mn-ea"/>
            </a:endParaRPr>
          </a:p>
          <a:p>
            <a:pPr marL="0" indent="0" algn="just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用决策变量及参数（系数）变量表示的等式，表达问题所要达到的目标，需要明确是</a:t>
            </a:r>
            <a:r>
              <a:rPr dirty="0">
                <a:latin typeface="+mn-ea"/>
                <a:cs typeface="+mn-ea"/>
              </a:rPr>
              <a:t> max 或 min. </a:t>
            </a: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</a:t>
            </a:r>
            <a:r>
              <a:rPr dirty="0">
                <a:latin typeface="+mn-ea"/>
                <a:cs typeface="+mn-ea"/>
              </a:rPr>
              <a:t>（3）</a:t>
            </a:r>
            <a:r>
              <a:rPr b="1" dirty="0">
                <a:latin typeface="+mn-ea"/>
                <a:cs typeface="+mn-ea"/>
              </a:rPr>
              <a:t>约束条件</a:t>
            </a:r>
            <a:endParaRPr dirty="0">
              <a:latin typeface="+mn-ea"/>
              <a:cs typeface="+mn-ea"/>
            </a:endParaRPr>
          </a:p>
          <a:p>
            <a:pPr marL="0" indent="0" algn="just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由决策变量和参数变量表示的式子（等式或不等式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用来表达问题所要受到的所有约束</a:t>
            </a:r>
            <a:r>
              <a:rPr dirty="0">
                <a:latin typeface="+mn-ea"/>
                <a:cs typeface="+mn-ea"/>
              </a:rPr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b="1" dirty="0" err="1">
                <a:latin typeface="+mn-ea"/>
                <a:cs typeface="+mn-ea"/>
              </a:rPr>
              <a:t>注：</a:t>
            </a:r>
            <a:r>
              <a:rPr dirty="0" err="1">
                <a:latin typeface="+mn-ea"/>
                <a:cs typeface="+mn-ea"/>
              </a:rPr>
              <a:t>参数是问题中会给出的已知量（常数</a:t>
            </a:r>
            <a:r>
              <a:rPr dirty="0">
                <a:latin typeface="+mn-ea"/>
                <a:cs typeface="+mn-ea"/>
              </a:rPr>
              <a:t>）。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endParaRPr dirty="0">
              <a:latin typeface="+mn-ea"/>
              <a:cs typeface="+mn-ea"/>
            </a:endParaRPr>
          </a:p>
        </p:txBody>
      </p:sp>
      <p:pic>
        <p:nvPicPr>
          <p:cNvPr id="2" name="图片 -2147482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02" y="1653386"/>
            <a:ext cx="1548000" cy="49622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5594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 b="1"/>
              <a:t>例</a:t>
            </a:r>
            <a:r>
              <a:rPr lang="en-US" altLang="zh-CN" b="1"/>
              <a:t> </a:t>
            </a:r>
            <a:r>
              <a:rPr lang="zh-CN" altLang="en-US" b="1"/>
              <a:t>5.2</a:t>
            </a: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继续回到生产计划问题实例，增加对两个决策变量必须取整数的约束，则得到整数规划模型：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2" name="Object 46"/>
          <p:cNvGraphicFramePr/>
          <p:nvPr>
            <p:extLst>
              <p:ext uri="{D42A27DB-BD31-4B8C-83A1-F6EECF244321}">
                <p14:modId xmlns:p14="http://schemas.microsoft.com/office/powerpoint/2010/main" val="2325033663"/>
              </p:ext>
            </p:extLst>
          </p:nvPr>
        </p:nvGraphicFramePr>
        <p:xfrm>
          <a:off x="4273550" y="1840193"/>
          <a:ext cx="3343491" cy="322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44900" imgH="3390900" progId="Equation.DSMT4">
                  <p:embed/>
                </p:oleObj>
              </mc:Choice>
              <mc:Fallback>
                <p:oleObj r:id="rId3" imgW="3644900" imgH="3390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3550" y="1840193"/>
                        <a:ext cx="3343491" cy="322007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Lingo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max</a:t>
            </a:r>
            <a:r>
              <a:rPr lang="zh-CN" altLang="en-US" sz="2000" dirty="0"/>
              <a:t> = 100 * x1 + 60 * x2;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5 * x1 + 2 * x2 &lt;= 270;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4 * x1 + 3 * x2 &lt;=250;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3 * x1 + 4 * x2 &lt;= 200;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x2 = 4 * x1;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@gin</a:t>
            </a:r>
            <a:r>
              <a:rPr lang="zh-CN" altLang="en-US" sz="2000" dirty="0"/>
              <a:t>(x1);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@gin</a:t>
            </a:r>
            <a:r>
              <a:rPr lang="zh-CN" altLang="en-US" sz="2000" dirty="0"/>
              <a:t>(x2);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56338" y="1763077"/>
            <a:ext cx="67557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/>
              <a:t>程序说明</a:t>
            </a:r>
            <a:r>
              <a:rPr lang="en-US" altLang="zh-CN" sz="2400" b="1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与原来的程序相比，只是多了两行：用@gin</a:t>
            </a:r>
            <a:r>
              <a:rPr lang="en-US" altLang="zh-CN" sz="2400" dirty="0"/>
              <a:t>() </a:t>
            </a:r>
            <a:r>
              <a:rPr lang="en-US" altLang="zh-CN" sz="2400" dirty="0" err="1"/>
              <a:t>函数对决策变量做整数约束</a:t>
            </a:r>
            <a:r>
              <a:rPr lang="en-US" altLang="zh-CN" sz="2400" dirty="0"/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459555"/>
                <a:ext cx="10793730" cy="593889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1" dirty="0" err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运行结果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Global optimal solution found.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Objective value:      3400.000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Variable      Value           Reduced Cost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  X1        10.00000           -100.0000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  X2        40.00000           -60.00000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zh-CN" altLang="en-US" sz="2000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Row    Slack or Surplus      Dual Price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1            3400.000            1.000000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2            140.0000            0.000000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3            90.00000            0.000000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4            10.00000            0.000000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5            0.000000            0.000000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zh-CN" altLang="en-US" dirty="0"/>
                  <a:t>故最终的最优解为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=10,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=40</m:t>
                    </m:r>
                  </m:oMath>
                </a14:m>
                <a:r>
                  <a:rPr lang="zh-CN" altLang="en-US" dirty="0"/>
                  <a:t>，最优目标函数值为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3400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元。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459555"/>
                <a:ext cx="10793730" cy="59388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21437"/>
            <a:ext cx="10515600" cy="979716"/>
          </a:xfrm>
        </p:spPr>
        <p:txBody>
          <a:bodyPr/>
          <a:lstStyle/>
          <a:p>
            <a:r>
              <a:rPr lang="zh-CN" altLang="en-US" sz="3200" dirty="0">
                <a:solidFill>
                  <a:srgbClr val="7030A0"/>
                </a:solidFill>
              </a:rPr>
              <a:t>案例：生产与存储问题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1153"/>
            <a:ext cx="10515600" cy="369379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例</a:t>
            </a:r>
            <a:r>
              <a:rPr lang="en-US" b="1" dirty="0"/>
              <a:t> </a:t>
            </a:r>
            <a:r>
              <a:rPr b="1" dirty="0"/>
              <a:t>5.3 （</a:t>
            </a:r>
            <a:r>
              <a:rPr b="1" dirty="0" err="1"/>
              <a:t>生产与存储问题）</a:t>
            </a:r>
            <a:r>
              <a:rPr dirty="0" err="1"/>
              <a:t>某饮料厂生产一种饮料以满足市场需求，该厂销售科根据市场预测已确定了未来</a:t>
            </a:r>
            <a:r>
              <a:rPr lang="en-US" dirty="0"/>
              <a:t> </a:t>
            </a:r>
            <a:r>
              <a:rPr dirty="0"/>
              <a:t>4</a:t>
            </a:r>
            <a:r>
              <a:rPr lang="en-US" dirty="0"/>
              <a:t> </a:t>
            </a:r>
            <a:r>
              <a:rPr dirty="0" err="1"/>
              <a:t>周该饮料的需求量，计划科根据本厂实际情况给出了未来</a:t>
            </a:r>
            <a:r>
              <a:rPr lang="en-US" dirty="0"/>
              <a:t> </a:t>
            </a:r>
            <a:r>
              <a:rPr dirty="0"/>
              <a:t>4</a:t>
            </a:r>
            <a:r>
              <a:rPr lang="en-US" dirty="0"/>
              <a:t> </a:t>
            </a:r>
            <a:r>
              <a:rPr dirty="0" err="1"/>
              <a:t>周生产能力和生产成本，如</a:t>
            </a:r>
            <a:r>
              <a:rPr lang="zh-CN" altLang="en-US" dirty="0"/>
              <a:t>下</a:t>
            </a:r>
            <a:r>
              <a:rPr dirty="0" err="1"/>
              <a:t>表所示</a:t>
            </a:r>
            <a:r>
              <a:rPr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b="1" dirty="0">
                <a:sym typeface="+mn-ea"/>
              </a:rPr>
              <a:t>表</a:t>
            </a:r>
            <a:r>
              <a:rPr lang="en-US" b="1" dirty="0">
                <a:sym typeface="+mn-ea"/>
              </a:rPr>
              <a:t> </a:t>
            </a:r>
            <a:r>
              <a:rPr b="1" dirty="0">
                <a:sym typeface="+mn-ea"/>
              </a:rPr>
              <a:t>5-</a:t>
            </a:r>
            <a:r>
              <a:rPr lang="en-US" b="1" dirty="0">
                <a:sym typeface="+mn-ea"/>
              </a:rPr>
              <a:t>3</a:t>
            </a:r>
            <a:r>
              <a:rPr dirty="0">
                <a:sym typeface="+mn-ea"/>
              </a:rPr>
              <a:t> </a:t>
            </a:r>
            <a:r>
              <a:rPr lang="en-US" dirty="0">
                <a:sym typeface="+mn-ea"/>
              </a:rPr>
              <a:t> </a:t>
            </a:r>
            <a:r>
              <a:rPr dirty="0" err="1">
                <a:sym typeface="+mn-ea"/>
              </a:rPr>
              <a:t>某饮料厂周需求、生成能力、成本</a:t>
            </a:r>
            <a:endParaRPr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 algn="just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一种饮料的开工准备费为</a:t>
            </a:r>
            <a:r>
              <a:rPr lang="en-US" altLang="zh-CN" dirty="0"/>
              <a:t> </a:t>
            </a:r>
            <a:r>
              <a:rPr lang="zh-CN" altLang="en-US" dirty="0"/>
              <a:t>8</a:t>
            </a:r>
            <a:r>
              <a:rPr lang="en-US" altLang="zh-CN" dirty="0"/>
              <a:t> </a:t>
            </a:r>
            <a:r>
              <a:rPr lang="zh-CN" altLang="en-US" dirty="0"/>
              <a:t>千元；每周当饮料满足需求后有剩余时，要支出存贮费，为每周每千箱饮料</a:t>
            </a:r>
            <a:r>
              <a:rPr lang="en-US" altLang="zh-CN" dirty="0"/>
              <a:t> </a:t>
            </a:r>
            <a:r>
              <a:rPr lang="zh-CN" altLang="en-US" dirty="0"/>
              <a:t>0.2</a:t>
            </a:r>
            <a:r>
              <a:rPr lang="en-US" altLang="zh-CN" dirty="0"/>
              <a:t> </a:t>
            </a:r>
            <a:r>
              <a:rPr lang="zh-CN" altLang="en-US" dirty="0"/>
              <a:t>千元。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2737847"/>
              </p:ext>
            </p:extLst>
          </p:nvPr>
        </p:nvGraphicFramePr>
        <p:xfrm>
          <a:off x="1845014" y="1188684"/>
          <a:ext cx="8928100" cy="37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周次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需求量（千箱）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生产能力（千箱）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每千箱成本（千元）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合计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427" y="387554"/>
                <a:ext cx="11037145" cy="666242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     </a:t>
                </a:r>
                <a:r>
                  <a:rPr b="1" dirty="0"/>
                  <a:t>（1）考虑更一般的生产与存贮模型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设考虑的实际跨度为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个时段，第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时段的市场需求为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/>
                  <a:t>，</a:t>
                </a:r>
                <a:r>
                  <a:rPr dirty="0" err="1"/>
                  <a:t>生产能力为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=1, 2,⋯,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dirty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</a:t>
                </a:r>
                <a:r>
                  <a:rPr dirty="0" err="1"/>
                  <a:t>如果第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时段开工生产，则需付出生产准备费为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≥0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单件产品的生产成本为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≥0</m:t>
                    </m:r>
                  </m:oMath>
                </a14:m>
                <a:r>
                  <a:rPr dirty="0"/>
                  <a:t>，在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时段末，如果有产品库存，单价产品</a:t>
                </a:r>
                <a:r>
                  <a:rPr dirty="0"/>
                  <a:t> 1 </a:t>
                </a:r>
                <a:r>
                  <a:rPr dirty="0" err="1"/>
                  <a:t>个时段的存则费为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≥0</m:t>
                    </m:r>
                  </m:oMath>
                </a14:m>
                <a:r>
                  <a:rPr dirty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 </a:t>
                </a:r>
                <a:r>
                  <a:rPr b="1" dirty="0" err="1"/>
                  <a:t>决策变量</a:t>
                </a:r>
                <a:r>
                  <a:rPr b="1"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时段产品的生产量</a:t>
                </a:r>
                <a:r>
                  <a:rPr dirty="0"/>
                  <a:t>；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dirty="0"/>
                  <a:t> </a:t>
                </a: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时段末产品的库存，合理假设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=0</m:t>
                    </m:r>
                  </m:oMath>
                </a14:m>
                <a:r>
                  <a:rPr dirty="0"/>
                  <a:t>；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b="1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427" y="387554"/>
                <a:ext cx="11037145" cy="66624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99"/>
          <p:cNvGraphicFramePr/>
          <p:nvPr>
            <p:extLst>
              <p:ext uri="{D42A27DB-BD31-4B8C-83A1-F6EECF244321}">
                <p14:modId xmlns:p14="http://schemas.microsoft.com/office/powerpoint/2010/main" val="2622146246"/>
              </p:ext>
            </p:extLst>
          </p:nvPr>
        </p:nvGraphicFramePr>
        <p:xfrm>
          <a:off x="1380028" y="5575546"/>
          <a:ext cx="3200850" cy="1038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90900" imgH="1104900" progId="Equation.DSMT4">
                  <p:embed/>
                </p:oleObj>
              </mc:Choice>
              <mc:Fallback>
                <p:oleObj r:id="rId4" imgW="3390900" imgH="1104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0028" y="5575546"/>
                        <a:ext cx="3200850" cy="10383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875939"/>
            <a:ext cx="10793730" cy="44178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</a:t>
            </a:r>
            <a:r>
              <a:rPr lang="en-US" altLang="zh-CN" b="1" dirty="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b="1" dirty="0" err="1"/>
              <a:t>目标函数：</a:t>
            </a:r>
            <a:r>
              <a:rPr dirty="0" err="1"/>
              <a:t>生产准备费、生产成本、存贮费之和最小，即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</a:t>
            </a:r>
            <a:r>
              <a:rPr b="1" dirty="0" err="1"/>
              <a:t>约束条件</a:t>
            </a:r>
            <a:r>
              <a:rPr b="1" dirty="0"/>
              <a:t>：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                                                     </a:t>
            </a:r>
            <a:r>
              <a:rPr lang="zh-CN" altLang="en-US" dirty="0"/>
              <a:t>（产量、需求、库存的平衡关系）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                                                                       </a:t>
            </a:r>
            <a:r>
              <a:rPr lang="zh-CN" altLang="en-US" dirty="0"/>
              <a:t>（</a:t>
            </a:r>
            <a:r>
              <a:rPr dirty="0" err="1"/>
              <a:t>产量约束</a:t>
            </a:r>
            <a:r>
              <a:rPr lang="zh-CN" altLang="en-US" dirty="0"/>
              <a:t>）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                                                               </a:t>
            </a:r>
            <a:r>
              <a:rPr lang="zh-CN" altLang="en-US" dirty="0"/>
              <a:t>（</a:t>
            </a:r>
            <a:r>
              <a:rPr dirty="0" err="1"/>
              <a:t>库存实际与非负约束</a:t>
            </a:r>
            <a:r>
              <a:rPr lang="zh-CN" altLang="en-US" dirty="0"/>
              <a:t>）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Object 100"/>
          <p:cNvGraphicFramePr/>
          <p:nvPr>
            <p:extLst>
              <p:ext uri="{D42A27DB-BD31-4B8C-83A1-F6EECF244321}">
                <p14:modId xmlns:p14="http://schemas.microsoft.com/office/powerpoint/2010/main" val="206258704"/>
              </p:ext>
            </p:extLst>
          </p:nvPr>
        </p:nvGraphicFramePr>
        <p:xfrm>
          <a:off x="4421680" y="1414348"/>
          <a:ext cx="4217849" cy="85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06900" imgH="977900" progId="Equation.DSMT4">
                  <p:embed/>
                </p:oleObj>
              </mc:Choice>
              <mc:Fallback>
                <p:oleObj r:id="rId3" imgW="4406900" imgH="977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1680" y="1414348"/>
                        <a:ext cx="4217849" cy="85080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1"/>
          <p:cNvGraphicFramePr/>
          <p:nvPr>
            <p:extLst>
              <p:ext uri="{D42A27DB-BD31-4B8C-83A1-F6EECF244321}">
                <p14:modId xmlns:p14="http://schemas.microsoft.com/office/powerpoint/2010/main" val="2052782991"/>
              </p:ext>
            </p:extLst>
          </p:nvPr>
        </p:nvGraphicFramePr>
        <p:xfrm>
          <a:off x="2120477" y="3050090"/>
          <a:ext cx="4833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888865" imgH="444500" progId="Equation.DSMT4">
                  <p:embed/>
                </p:oleObj>
              </mc:Choice>
              <mc:Fallback>
                <p:oleObj r:id="rId5" imgW="4888865" imgH="4445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477" y="3050090"/>
                        <a:ext cx="48333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"/>
          <p:cNvGraphicFramePr/>
          <p:nvPr>
            <p:extLst>
              <p:ext uri="{D42A27DB-BD31-4B8C-83A1-F6EECF244321}">
                <p14:modId xmlns:p14="http://schemas.microsoft.com/office/powerpoint/2010/main" val="870166655"/>
              </p:ext>
            </p:extLst>
          </p:nvPr>
        </p:nvGraphicFramePr>
        <p:xfrm>
          <a:off x="2682504" y="3722035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848100" imgH="444500" progId="Equation.DSMT4">
                  <p:embed/>
                </p:oleObj>
              </mc:Choice>
              <mc:Fallback>
                <p:oleObj r:id="rId7" imgW="3848100" imgH="4445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2504" y="3722035"/>
                        <a:ext cx="3848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"/>
          <p:cNvGraphicFramePr/>
          <p:nvPr>
            <p:extLst>
              <p:ext uri="{D42A27DB-BD31-4B8C-83A1-F6EECF244321}">
                <p14:modId xmlns:p14="http://schemas.microsoft.com/office/powerpoint/2010/main" val="896309570"/>
              </p:ext>
            </p:extLst>
          </p:nvPr>
        </p:nvGraphicFramePr>
        <p:xfrm>
          <a:off x="1679205" y="4439300"/>
          <a:ext cx="5715894" cy="37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854700" imgH="444500" progId="Equation.DSMT4">
                  <p:embed/>
                </p:oleObj>
              </mc:Choice>
              <mc:Fallback>
                <p:oleObj r:id="rId9" imgW="5854700" imgH="444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9205" y="4439300"/>
                        <a:ext cx="5715894" cy="373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034" y="848231"/>
            <a:ext cx="10793730" cy="84337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/>
              <a:t>因此，最终的混合整数规划模型为</a:t>
            </a:r>
            <a:r>
              <a:rPr dirty="0"/>
              <a:t>：</a:t>
            </a:r>
            <a:endParaRPr lang="zh-CN" altLang="en-US" dirty="0"/>
          </a:p>
        </p:txBody>
      </p:sp>
      <p:graphicFrame>
        <p:nvGraphicFramePr>
          <p:cNvPr id="2" name="Object 104"/>
          <p:cNvGraphicFramePr/>
          <p:nvPr>
            <p:extLst>
              <p:ext uri="{D42A27DB-BD31-4B8C-83A1-F6EECF244321}">
                <p14:modId xmlns:p14="http://schemas.microsoft.com/office/powerpoint/2010/main" val="1142994592"/>
              </p:ext>
            </p:extLst>
          </p:nvPr>
        </p:nvGraphicFramePr>
        <p:xfrm>
          <a:off x="3194734" y="1691609"/>
          <a:ext cx="55118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511800" imgH="3340100" progId="Equation.DSMT4">
                  <p:embed/>
                </p:oleObj>
              </mc:Choice>
              <mc:Fallback>
                <p:oleObj r:id="rId3" imgW="5511800" imgH="3340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4734" y="1691609"/>
                        <a:ext cx="5511800" cy="334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4" y="873193"/>
            <a:ext cx="10793730" cy="11127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</a:t>
            </a:r>
            <a:r>
              <a:rPr dirty="0"/>
              <a:t>(2) </a:t>
            </a:r>
            <a:r>
              <a:rPr dirty="0" err="1"/>
              <a:t>对于本例，具体参数取值为</a:t>
            </a:r>
            <a:r>
              <a:rPr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Object 105"/>
          <p:cNvGraphicFramePr/>
          <p:nvPr>
            <p:extLst>
              <p:ext uri="{D42A27DB-BD31-4B8C-83A1-F6EECF244321}">
                <p14:modId xmlns:p14="http://schemas.microsoft.com/office/powerpoint/2010/main" val="3835755015"/>
              </p:ext>
            </p:extLst>
          </p:nvPr>
        </p:nvGraphicFramePr>
        <p:xfrm>
          <a:off x="4435377" y="1621932"/>
          <a:ext cx="3321245" cy="269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29000" imgH="2730500" progId="Equation.DSMT4">
                  <p:embed/>
                </p:oleObj>
              </mc:Choice>
              <mc:Fallback>
                <p:oleObj r:id="rId3" imgW="3429000" imgH="2730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5377" y="1621932"/>
                        <a:ext cx="3321245" cy="2692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358614"/>
            <a:ext cx="10793730" cy="614077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b="1" dirty="0">
                <a:solidFill>
                  <a:schemeClr val="tx1"/>
                </a:solidFill>
              </a:rPr>
              <a:t>Lingo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b="1" dirty="0" err="1">
                <a:solidFill>
                  <a:schemeClr val="tx1"/>
                </a:solidFill>
              </a:rPr>
              <a:t>代码</a:t>
            </a:r>
            <a:endParaRPr b="1" dirty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sets:</a:t>
            </a:r>
            <a:endParaRPr lang="zh-CN" altLang="en-US" sz="200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periods/1..4/: s,c,h,d,M,x,y,w;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endsets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data:</a:t>
            </a:r>
            <a:endParaRPr lang="zh-CN" altLang="en-US" sz="200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s = 8 8 8 8;               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! 每次生产准备费用;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 = 5.0 5.1 5.4 5.5;       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! 单件生产费用;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h = 0.2 0.2 0.2 0.2;       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! 单位库存费用;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d = 15 25 35 25;           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! 产品需求量;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M = 30 40 45 20;           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! 生产能力;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enddata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min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= </a:t>
            </a: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@sum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(periods: s*w + c*x + h*y);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y(1) = 0;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y(4) = 0;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x(1) - d(1) = y(1);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@for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(periods(t)| t </a:t>
            </a: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#gt#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1: y(t-1) + x(t) - d(t) = y(t));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@for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(periods: x &lt; M * w; </a:t>
            </a: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@bin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(w););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7825" y="535108"/>
            <a:ext cx="10996350" cy="6464935"/>
          </a:xfrm>
        </p:spPr>
        <p:txBody>
          <a:bodyPr/>
          <a:lstStyle/>
          <a:p>
            <a:pPr marL="0" indent="0" fontAlgn="auto">
              <a:spcAft>
                <a:spcPts val="1000"/>
              </a:spcAft>
              <a:buNone/>
            </a:pPr>
            <a:r>
              <a:rPr sz="2800" b="1" dirty="0" err="1">
                <a:latin typeface="+mn-ea"/>
                <a:cs typeface="+mn-ea"/>
              </a:rPr>
              <a:t>规划模型的建模与求解</a:t>
            </a:r>
            <a:endParaRPr lang="en-US" sz="2800" b="1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dirty="0" err="1">
                <a:latin typeface="+mn-ea"/>
                <a:cs typeface="+mn-ea"/>
              </a:rPr>
              <a:t>规划模型的建模过程，就是一般的从常识、机理出发的数学建模过程</a:t>
            </a:r>
            <a:r>
              <a:rPr dirty="0">
                <a:latin typeface="+mn-ea"/>
                <a:cs typeface="+mn-ea"/>
              </a:rPr>
              <a:t>：</a:t>
            </a:r>
          </a:p>
          <a:p>
            <a:pPr>
              <a:spcAft>
                <a:spcPts val="1000"/>
              </a:spcAft>
            </a:pPr>
            <a:r>
              <a:rPr dirty="0" err="1">
                <a:latin typeface="+mn-ea"/>
                <a:cs typeface="+mn-ea"/>
              </a:rPr>
              <a:t>明确问题</a:t>
            </a:r>
            <a:r>
              <a:rPr dirty="0">
                <a:latin typeface="+mn-ea"/>
                <a:cs typeface="+mn-ea"/>
              </a:rPr>
              <a:t>；</a:t>
            </a:r>
          </a:p>
          <a:p>
            <a:pPr>
              <a:spcAft>
                <a:spcPts val="1000"/>
              </a:spcAft>
            </a:pPr>
            <a:r>
              <a:rPr dirty="0" err="1">
                <a:latin typeface="+mn-ea"/>
                <a:cs typeface="+mn-ea"/>
              </a:rPr>
              <a:t>引入变量符号</a:t>
            </a:r>
            <a:r>
              <a:rPr dirty="0">
                <a:latin typeface="+mn-ea"/>
                <a:cs typeface="+mn-ea"/>
              </a:rPr>
              <a:t>；</a:t>
            </a:r>
          </a:p>
          <a:p>
            <a:pPr>
              <a:spcAft>
                <a:spcPts val="1000"/>
              </a:spcAft>
            </a:pPr>
            <a:r>
              <a:rPr dirty="0" err="1">
                <a:latin typeface="+mn-ea"/>
                <a:cs typeface="+mn-ea"/>
              </a:rPr>
              <a:t>从运作机理去分析、梳理出来目标是什么？约束有哪些？怎么用数学式子表达出来</a:t>
            </a:r>
            <a:r>
              <a:rPr dirty="0">
                <a:latin typeface="+mn-ea"/>
                <a:cs typeface="+mn-ea"/>
              </a:rPr>
              <a:t>？</a:t>
            </a:r>
          </a:p>
          <a:p>
            <a:pPr>
              <a:spcAft>
                <a:spcPts val="1000"/>
              </a:spcAft>
            </a:pPr>
            <a:r>
              <a:rPr dirty="0" err="1">
                <a:latin typeface="+mn-ea"/>
                <a:cs typeface="+mn-ea"/>
              </a:rPr>
              <a:t>表示目标函数，就是问题想要达到的目标，用数学式子表示</a:t>
            </a:r>
            <a:endParaRPr dirty="0">
              <a:latin typeface="+mn-ea"/>
              <a:cs typeface="+mn-ea"/>
            </a:endParaRPr>
          </a:p>
          <a:p>
            <a:pPr algn="just">
              <a:spcAft>
                <a:spcPts val="1000"/>
              </a:spcAft>
            </a:pPr>
            <a:r>
              <a:rPr dirty="0" err="1">
                <a:latin typeface="+mn-ea"/>
                <a:cs typeface="+mn-ea"/>
              </a:rPr>
              <a:t>表示约束条件，往往来自问题的描述（比如资源约束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以及常识所要求或限制；约束条件找得越多越全面，模型就越符合实际，同时在模型求解时也更容易求解（缩小了搜索解的范围</a:t>
            </a:r>
            <a:r>
              <a:rPr dirty="0">
                <a:latin typeface="+mn-ea"/>
                <a:cs typeface="+mn-ea"/>
              </a:rPr>
              <a:t>）；</a:t>
            </a:r>
            <a:r>
              <a:rPr dirty="0" err="1">
                <a:latin typeface="+mn-ea"/>
                <a:cs typeface="+mn-ea"/>
              </a:rPr>
              <a:t>有时候对于较复杂的问题，也可以基于常识分为几种情况讨论，对一些明显不是较优的情况直接不予考虑</a:t>
            </a:r>
            <a:r>
              <a:rPr dirty="0">
                <a:latin typeface="+mn-ea"/>
                <a:cs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935338"/>
            <a:ext cx="10793730" cy="39029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程序说明</a:t>
            </a:r>
            <a:r>
              <a:rPr b="1" dirty="0"/>
              <a:t>：</a:t>
            </a:r>
          </a:p>
          <a:p>
            <a:pPr>
              <a:lnSpc>
                <a:spcPct val="150000"/>
              </a:lnSpc>
            </a:pPr>
            <a:r>
              <a:rPr dirty="0" err="1"/>
              <a:t>在用</a:t>
            </a:r>
            <a:r>
              <a:rPr lang="en-US" dirty="0"/>
              <a:t> </a:t>
            </a:r>
            <a:r>
              <a:rPr dirty="0">
                <a:solidFill>
                  <a:srgbClr val="0070C0"/>
                </a:solidFill>
              </a:rPr>
              <a:t>@for</a:t>
            </a:r>
            <a:r>
              <a:rPr lang="en-US" dirty="0"/>
              <a:t> </a:t>
            </a:r>
            <a:r>
              <a:rPr dirty="0" err="1"/>
              <a:t>表示重复的多个式子时，可以用</a:t>
            </a:r>
            <a:r>
              <a:rPr dirty="0"/>
              <a:t>“|”+ </a:t>
            </a:r>
            <a:r>
              <a:rPr dirty="0" err="1"/>
              <a:t>条件，对索引进行限制，从而实现只对索引子集列式子</a:t>
            </a:r>
            <a:r>
              <a:rPr dirty="0"/>
              <a:t>；</a:t>
            </a:r>
          </a:p>
          <a:p>
            <a:pPr>
              <a:lnSpc>
                <a:spcPct val="150000"/>
              </a:lnSpc>
            </a:pPr>
            <a:r>
              <a:rPr dirty="0" err="1"/>
              <a:t>不等号</a:t>
            </a:r>
            <a:r>
              <a:rPr lang="en-US" dirty="0"/>
              <a:t> </a:t>
            </a:r>
            <a:r>
              <a:rPr dirty="0">
                <a:solidFill>
                  <a:srgbClr val="0070C0"/>
                </a:solidFill>
              </a:rPr>
              <a:t>#gt#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dirty="0" err="1"/>
              <a:t>表示</a:t>
            </a:r>
            <a:r>
              <a:rPr dirty="0"/>
              <a:t> ≥，</a:t>
            </a:r>
            <a:r>
              <a:rPr dirty="0">
                <a:solidFill>
                  <a:srgbClr val="0070C0"/>
                </a:solidFill>
              </a:rPr>
              <a:t>#lt #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dirty="0" err="1"/>
              <a:t>表示</a:t>
            </a:r>
            <a:r>
              <a:rPr lang="en-US" dirty="0"/>
              <a:t> </a:t>
            </a:r>
            <a:r>
              <a:rPr dirty="0"/>
              <a:t>≤；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dirty="0" err="1"/>
              <a:t>用</a:t>
            </a:r>
            <a:r>
              <a:rPr dirty="0" err="1">
                <a:solidFill>
                  <a:srgbClr val="0070C0"/>
                </a:solidFill>
              </a:rPr>
              <a:t>@bin</a:t>
            </a:r>
            <a:r>
              <a:rPr dirty="0"/>
              <a:t>()</a:t>
            </a:r>
            <a:r>
              <a:rPr lang="en-US" dirty="0"/>
              <a:t> </a:t>
            </a:r>
            <a:r>
              <a:rPr dirty="0" err="1"/>
              <a:t>函数约束为</a:t>
            </a:r>
            <a:r>
              <a:rPr lang="en-US" dirty="0"/>
              <a:t> </a:t>
            </a:r>
            <a:r>
              <a:rPr dirty="0"/>
              <a:t>0-1</a:t>
            </a:r>
            <a:r>
              <a:rPr lang="en-US" dirty="0"/>
              <a:t> </a:t>
            </a:r>
            <a:r>
              <a:rPr dirty="0" err="1"/>
              <a:t>整数</a:t>
            </a:r>
            <a:r>
              <a:rPr dirty="0"/>
              <a:t>。</a:t>
            </a:r>
            <a:endParaRPr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803" y="457557"/>
            <a:ext cx="10793730" cy="5942885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b="1" dirty="0" err="1">
                <a:latin typeface="Cambria Math" panose="02040503050406030204" charset="0"/>
                <a:cs typeface="Cambria Math" panose="02040503050406030204" charset="0"/>
              </a:rPr>
              <a:t>运行结果</a:t>
            </a:r>
            <a:r>
              <a:rPr lang="en-US" altLang="zh-CN" b="1" dirty="0">
                <a:latin typeface="Cambria Math" panose="02040503050406030204" charset="0"/>
                <a:cs typeface="Cambria Math" panose="02040503050406030204" charset="0"/>
              </a:rPr>
              <a:t>：</a:t>
            </a:r>
            <a:endParaRPr lang="en-US" altLang="zh-CN" sz="2000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Global optimal solution found.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Objective value:    554.0000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Variable    Value     Reduced Cost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X( 1)    15.00000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X( 2)    40.00000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X( 3)    45.00000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X( 4)    0.000000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Y( 1)    0.000000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Y( 2)    15.00000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Y( 3)    25.00000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Y( 4)    0.000000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W( 1)    1.000000      8.000000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W( 2)    1.000000      4.000000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W( 3)    1.000000      8.000000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W( 4)    0.000000      6.000000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buNone/>
            </a:pP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12F7B6-3941-67A4-8019-338C99E1C59F}"/>
              </a:ext>
            </a:extLst>
          </p:cNvPr>
          <p:cNvSpPr txBox="1"/>
          <p:nvPr/>
        </p:nvSpPr>
        <p:spPr>
          <a:xfrm>
            <a:off x="5666173" y="2210286"/>
            <a:ext cx="6130030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dirty="0"/>
              <a:t>结果表明，4</a:t>
            </a:r>
            <a:r>
              <a:rPr lang="en-US" altLang="zh-CN" sz="2400" dirty="0"/>
              <a:t> </a:t>
            </a:r>
            <a:r>
              <a:rPr lang="zh-CN" altLang="en-US" sz="2400" dirty="0"/>
              <a:t>周的生产计划分别为 15、40、45、0</a:t>
            </a:r>
            <a:r>
              <a:rPr lang="en-US" altLang="zh-CN" sz="2400" dirty="0"/>
              <a:t> </a:t>
            </a:r>
            <a:r>
              <a:rPr lang="zh-CN" altLang="en-US" sz="2400" dirty="0"/>
              <a:t>千箱，总费用最小为</a:t>
            </a:r>
            <a:r>
              <a:rPr lang="en-US" altLang="zh-CN" sz="2400" dirty="0"/>
              <a:t> </a:t>
            </a:r>
            <a:r>
              <a:rPr lang="zh-CN" altLang="en-US" sz="2400" dirty="0"/>
              <a:t>554</a:t>
            </a:r>
            <a:r>
              <a:rPr lang="en-US" altLang="zh-CN" sz="2400" dirty="0"/>
              <a:t> </a:t>
            </a:r>
            <a:r>
              <a:rPr lang="zh-CN" altLang="en-US" sz="2400" dirty="0"/>
              <a:t>千元。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dirty="0"/>
              <a:t>只在前</a:t>
            </a:r>
            <a:r>
              <a:rPr lang="en-US" altLang="zh-CN" sz="2400" dirty="0"/>
              <a:t> </a:t>
            </a:r>
            <a:r>
              <a:rPr lang="zh-CN" altLang="en-US" sz="2400" dirty="0"/>
              <a:t>3</a:t>
            </a:r>
            <a:r>
              <a:rPr lang="en-US" altLang="zh-CN" sz="2400" dirty="0"/>
              <a:t> </a:t>
            </a:r>
            <a:r>
              <a:rPr lang="zh-CN" altLang="en-US" sz="2400" dirty="0"/>
              <a:t>周生产，节省了生产准备费。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0070C0"/>
                </a:solidFill>
              </a:rPr>
              <a:t>三</a:t>
            </a:r>
            <a:r>
              <a:rPr lang="en-US" altLang="zh-CN" sz="3600" dirty="0">
                <a:solidFill>
                  <a:srgbClr val="0070C0"/>
                </a:solidFill>
              </a:rPr>
              <a:t>. </a:t>
            </a:r>
            <a:r>
              <a:rPr lang="zh-CN" altLang="en-US" sz="3600" dirty="0">
                <a:solidFill>
                  <a:srgbClr val="0070C0"/>
                </a:solidFill>
              </a:rPr>
              <a:t>非线性规划</a:t>
            </a:r>
            <a:endParaRPr lang="en-US" altLang="zh-CN" sz="36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/>
              <a:t>目标函数或约束条件包含非线性项，则称为</a:t>
            </a:r>
            <a:r>
              <a:rPr lang="zh-CN" b="1" dirty="0"/>
              <a:t>非线性规划</a:t>
            </a:r>
            <a:r>
              <a:rPr lang="zh-CN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b="1" dirty="0"/>
              <a:t>例</a:t>
            </a:r>
            <a:r>
              <a:rPr lang="en-US" altLang="zh-CN" b="1" dirty="0"/>
              <a:t> </a:t>
            </a:r>
            <a:r>
              <a:rPr lang="zh-CN" b="1" dirty="0"/>
              <a:t>5.4（一维下料问题）</a:t>
            </a:r>
            <a:r>
              <a:rPr lang="zh-CN" dirty="0"/>
              <a:t>某钢管零售商从钢管厂进货，钢管长度都是</a:t>
            </a:r>
            <a:r>
              <a:rPr lang="en-US" altLang="zh-CN" dirty="0"/>
              <a:t> </a:t>
            </a:r>
            <a:r>
              <a:rPr lang="zh-CN" dirty="0"/>
              <a:t>19</a:t>
            </a:r>
            <a:r>
              <a:rPr lang="en-US" altLang="zh-CN" dirty="0"/>
              <a:t> </a:t>
            </a:r>
            <a:r>
              <a:rPr lang="zh-CN" dirty="0"/>
              <a:t>米，将钢管按照顾客的要求切割后售出。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dirty="0"/>
              <a:t>(i) 现有一客户需要</a:t>
            </a:r>
            <a:r>
              <a:rPr lang="en-US" altLang="zh-CN" dirty="0"/>
              <a:t> </a:t>
            </a:r>
            <a:r>
              <a:rPr lang="zh-CN" dirty="0"/>
              <a:t>50</a:t>
            </a:r>
            <a:r>
              <a:rPr lang="en-US" altLang="zh-CN" dirty="0"/>
              <a:t> </a:t>
            </a:r>
            <a:r>
              <a:rPr lang="zh-CN" dirty="0"/>
              <a:t>根</a:t>
            </a:r>
            <a:r>
              <a:rPr lang="en-US" altLang="zh-CN" dirty="0"/>
              <a:t> </a:t>
            </a:r>
            <a:r>
              <a:rPr lang="zh-CN" dirty="0"/>
              <a:t>4</a:t>
            </a:r>
            <a:r>
              <a:rPr lang="en-US" altLang="zh-CN" dirty="0"/>
              <a:t> </a:t>
            </a:r>
            <a:r>
              <a:rPr lang="zh-CN" dirty="0"/>
              <a:t>米、20</a:t>
            </a:r>
            <a:r>
              <a:rPr lang="en-US" altLang="zh-CN" dirty="0"/>
              <a:t> </a:t>
            </a:r>
            <a:r>
              <a:rPr lang="zh-CN" dirty="0"/>
              <a:t>根</a:t>
            </a:r>
            <a:r>
              <a:rPr lang="en-US" altLang="zh-CN" dirty="0"/>
              <a:t> </a:t>
            </a:r>
            <a:r>
              <a:rPr lang="zh-CN" dirty="0"/>
              <a:t>6</a:t>
            </a:r>
            <a:r>
              <a:rPr lang="en-US" altLang="zh-CN" dirty="0"/>
              <a:t> </a:t>
            </a:r>
            <a:r>
              <a:rPr lang="zh-CN" dirty="0"/>
              <a:t>米、15</a:t>
            </a:r>
            <a:r>
              <a:rPr lang="en-US" altLang="zh-CN" dirty="0"/>
              <a:t> </a:t>
            </a:r>
            <a:r>
              <a:rPr lang="zh-CN" dirty="0"/>
              <a:t>根</a:t>
            </a:r>
            <a:r>
              <a:rPr lang="en-US" altLang="zh-CN" dirty="0"/>
              <a:t> </a:t>
            </a:r>
            <a:r>
              <a:rPr lang="zh-CN" dirty="0"/>
              <a:t>8</a:t>
            </a:r>
            <a:r>
              <a:rPr lang="en-US" altLang="zh-CN" dirty="0"/>
              <a:t> </a:t>
            </a:r>
            <a:r>
              <a:rPr lang="zh-CN" dirty="0"/>
              <a:t>米的钢管，应如何下料最省？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dirty="0"/>
              <a:t>(ii) 若采用不同切割模式太多，会因生产过程复杂化而增加生产和管理成本，所以规定采用不同切割模式不能超</a:t>
            </a:r>
            <a:r>
              <a:rPr lang="en-US" altLang="zh-CN" dirty="0"/>
              <a:t> </a:t>
            </a:r>
            <a:r>
              <a:rPr lang="zh-CN" dirty="0"/>
              <a:t>3</a:t>
            </a:r>
            <a:r>
              <a:rPr lang="en-US" altLang="zh-CN" dirty="0"/>
              <a:t> </a:t>
            </a:r>
            <a:r>
              <a:rPr lang="zh-CN" dirty="0"/>
              <a:t>种，此外，客户除了以上三种钢管需求外，还需要</a:t>
            </a:r>
            <a:r>
              <a:rPr lang="en-US" altLang="zh-CN" dirty="0"/>
              <a:t> </a:t>
            </a:r>
            <a:r>
              <a:rPr lang="zh-CN" dirty="0"/>
              <a:t>10</a:t>
            </a:r>
            <a:r>
              <a:rPr lang="en-US" altLang="zh-CN" dirty="0"/>
              <a:t> </a:t>
            </a:r>
            <a:r>
              <a:rPr lang="zh-CN" dirty="0"/>
              <a:t>根</a:t>
            </a:r>
            <a:r>
              <a:rPr lang="en-US" altLang="zh-CN" dirty="0"/>
              <a:t> </a:t>
            </a:r>
            <a:r>
              <a:rPr lang="zh-CN" dirty="0"/>
              <a:t>5</a:t>
            </a:r>
            <a:r>
              <a:rPr lang="en-US" altLang="zh-CN" dirty="0"/>
              <a:t> </a:t>
            </a:r>
            <a:r>
              <a:rPr lang="zh-CN" dirty="0"/>
              <a:t>米钢管，应如何下料最省？</a:t>
            </a:r>
          </a:p>
          <a:p>
            <a:pPr marL="0" indent="0">
              <a:lnSpc>
                <a:spcPct val="150000"/>
              </a:lnSpc>
              <a:buNone/>
            </a:pPr>
            <a:endParaRPr 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 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585464"/>
            <a:ext cx="10793730" cy="52471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3200" b="1" dirty="0">
                <a:solidFill>
                  <a:srgbClr val="7030A0"/>
                </a:solidFill>
              </a:rPr>
              <a:t>1. 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sz="3200" b="1" dirty="0" err="1">
                <a:solidFill>
                  <a:srgbClr val="7030A0"/>
                </a:solidFill>
              </a:rPr>
              <a:t>问题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sz="3200" b="1" dirty="0">
                <a:solidFill>
                  <a:srgbClr val="7030A0"/>
                </a:solidFill>
              </a:rPr>
              <a:t>(</a:t>
            </a:r>
            <a:r>
              <a:rPr sz="3200" b="1" dirty="0" err="1">
                <a:solidFill>
                  <a:srgbClr val="7030A0"/>
                </a:solidFill>
              </a:rPr>
              <a:t>i</a:t>
            </a:r>
            <a:r>
              <a:rPr sz="3200" b="1" dirty="0">
                <a:solidFill>
                  <a:srgbClr val="7030A0"/>
                </a:solidFill>
              </a:rPr>
              <a:t>)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sz="3200" b="1" dirty="0" err="1">
                <a:solidFill>
                  <a:srgbClr val="7030A0"/>
                </a:solidFill>
              </a:rPr>
              <a:t>分析</a:t>
            </a:r>
            <a:endParaRPr sz="3200" b="1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</a:t>
            </a:r>
            <a:r>
              <a:rPr dirty="0" err="1"/>
              <a:t>首先，需要确定哪些切割模式是可行的。所谓切割模式是指按照客户需求在原料钢管上安排切割的一种组合</a:t>
            </a:r>
            <a:r>
              <a:rPr lang="zh-CN" altLang="en-US" dirty="0"/>
              <a:t>。</a:t>
            </a:r>
            <a:r>
              <a:rPr dirty="0"/>
              <a:t>例如，19</a:t>
            </a:r>
            <a:r>
              <a:rPr lang="en-US" dirty="0"/>
              <a:t> </a:t>
            </a:r>
            <a:r>
              <a:rPr dirty="0" err="1"/>
              <a:t>米钢管，合理切割（余料小于客户所需最小尺寸）可切割为</a:t>
            </a:r>
            <a:r>
              <a:rPr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</a:t>
            </a:r>
            <a:r>
              <a:rPr dirty="0"/>
              <a:t>4</a:t>
            </a:r>
            <a:r>
              <a:rPr lang="en-US" dirty="0"/>
              <a:t> </a:t>
            </a:r>
            <a:r>
              <a:rPr dirty="0"/>
              <a:t>根</a:t>
            </a:r>
            <a:r>
              <a:rPr lang="en-US" dirty="0"/>
              <a:t> </a:t>
            </a:r>
            <a:r>
              <a:rPr dirty="0"/>
              <a:t>4</a:t>
            </a:r>
            <a:r>
              <a:rPr lang="en-US" dirty="0"/>
              <a:t> </a:t>
            </a:r>
            <a:r>
              <a:rPr dirty="0" err="1"/>
              <a:t>米，余</a:t>
            </a:r>
            <a:r>
              <a:rPr lang="en-US" dirty="0"/>
              <a:t> </a:t>
            </a:r>
            <a:r>
              <a:rPr dirty="0"/>
              <a:t>3</a:t>
            </a:r>
            <a:r>
              <a:rPr lang="en-US" dirty="0"/>
              <a:t> </a:t>
            </a:r>
            <a:r>
              <a:rPr dirty="0"/>
              <a:t>米；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</a:t>
            </a:r>
            <a:r>
              <a:rPr dirty="0"/>
              <a:t>1</a:t>
            </a:r>
            <a:r>
              <a:rPr lang="en-US" dirty="0"/>
              <a:t> </a:t>
            </a:r>
            <a:r>
              <a:rPr dirty="0"/>
              <a:t>根</a:t>
            </a:r>
            <a:r>
              <a:rPr lang="en-US" dirty="0"/>
              <a:t> </a:t>
            </a:r>
            <a:r>
              <a:rPr dirty="0"/>
              <a:t>4</a:t>
            </a:r>
            <a:r>
              <a:rPr lang="en-US" dirty="0"/>
              <a:t> </a:t>
            </a:r>
            <a:r>
              <a:rPr dirty="0"/>
              <a:t>米、1</a:t>
            </a:r>
            <a:r>
              <a:rPr lang="en-US" dirty="0"/>
              <a:t> </a:t>
            </a:r>
            <a:r>
              <a:rPr dirty="0"/>
              <a:t>根</a:t>
            </a:r>
            <a:r>
              <a:rPr lang="en-US" dirty="0"/>
              <a:t> </a:t>
            </a:r>
            <a:r>
              <a:rPr dirty="0"/>
              <a:t>6</a:t>
            </a:r>
            <a:r>
              <a:rPr lang="en-US" dirty="0"/>
              <a:t> </a:t>
            </a:r>
            <a:r>
              <a:rPr dirty="0"/>
              <a:t>米、1</a:t>
            </a:r>
            <a:r>
              <a:rPr lang="en-US" dirty="0"/>
              <a:t> </a:t>
            </a:r>
            <a:r>
              <a:rPr dirty="0"/>
              <a:t>根</a:t>
            </a:r>
            <a:r>
              <a:rPr lang="en-US" dirty="0"/>
              <a:t> </a:t>
            </a:r>
            <a:r>
              <a:rPr dirty="0"/>
              <a:t>8</a:t>
            </a:r>
            <a:r>
              <a:rPr lang="en-US" dirty="0"/>
              <a:t> </a:t>
            </a:r>
            <a:r>
              <a:rPr dirty="0" err="1"/>
              <a:t>米，余</a:t>
            </a:r>
            <a:r>
              <a:rPr lang="en-US" dirty="0"/>
              <a:t> </a:t>
            </a:r>
            <a:r>
              <a:rPr dirty="0"/>
              <a:t>1</a:t>
            </a:r>
            <a:r>
              <a:rPr lang="en-US" dirty="0"/>
              <a:t> </a:t>
            </a:r>
            <a:r>
              <a:rPr dirty="0"/>
              <a:t>米；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dirty="0"/>
              <a:t>……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dirty="0" err="1"/>
              <a:t>显然，有很多切割模式，可梳理出本例合理切割模式共</a:t>
            </a:r>
            <a:r>
              <a:rPr lang="en-US" dirty="0"/>
              <a:t> </a:t>
            </a:r>
            <a:r>
              <a:rPr dirty="0"/>
              <a:t>7</a:t>
            </a:r>
            <a:r>
              <a:rPr lang="en-US" dirty="0"/>
              <a:t> </a:t>
            </a:r>
            <a:r>
              <a:rPr dirty="0"/>
              <a:t>种：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208280"/>
            <a:ext cx="10793730" cy="644144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b="1" dirty="0">
                <a:latin typeface="Cambria Math" panose="02040503050406030204" charset="0"/>
                <a:cs typeface="Cambria Math" panose="02040503050406030204" charset="0"/>
              </a:rPr>
              <a:t>表 5-4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所有切割模式与客户需求</a:t>
            </a: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b="1" dirty="0" err="1">
                <a:latin typeface="Cambria Math" panose="02040503050406030204" charset="0"/>
                <a:cs typeface="Cambria Math" panose="02040503050406030204" charset="0"/>
              </a:rPr>
              <a:t>问题转化为：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在满足客户需求的条件下，按照哪些合理切割模式，切割多少根原料钢管，最为节省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？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而节省的标准有两种：一是切割后总余料最小，二是切割原料钢管总根数最少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。</a:t>
            </a: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337435" y="1002665"/>
          <a:ext cx="789495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切割模式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米根数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米根数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米根数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余料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客户需求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539756"/>
                <a:ext cx="10793730" cy="661035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sz="3200" b="1" dirty="0">
                    <a:solidFill>
                      <a:srgbClr val="7030A0"/>
                    </a:solidFill>
                  </a:rPr>
                  <a:t>2. </a:t>
                </a:r>
                <a:r>
                  <a:rPr sz="3200" b="1" dirty="0" err="1">
                    <a:solidFill>
                      <a:srgbClr val="7030A0"/>
                    </a:solidFill>
                  </a:rPr>
                  <a:t>问题</a:t>
                </a:r>
                <a:r>
                  <a:rPr sz="3200" b="1" dirty="0">
                    <a:solidFill>
                      <a:srgbClr val="7030A0"/>
                    </a:solidFill>
                  </a:rPr>
                  <a:t>(</a:t>
                </a:r>
                <a:r>
                  <a:rPr sz="3200" b="1" dirty="0" err="1">
                    <a:solidFill>
                      <a:srgbClr val="7030A0"/>
                    </a:solidFill>
                  </a:rPr>
                  <a:t>i</a:t>
                </a:r>
                <a:r>
                  <a:rPr sz="3200" b="1" dirty="0">
                    <a:solidFill>
                      <a:srgbClr val="7030A0"/>
                    </a:solidFill>
                  </a:rPr>
                  <a:t>)</a:t>
                </a:r>
                <a:r>
                  <a:rPr sz="3200" b="1" dirty="0" err="1">
                    <a:solidFill>
                      <a:srgbClr val="7030A0"/>
                    </a:solidFill>
                  </a:rPr>
                  <a:t>建模</a:t>
                </a:r>
                <a:endParaRPr sz="3200" b="1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b="1" dirty="0" err="1"/>
                  <a:t>决策变量</a:t>
                </a:r>
                <a:r>
                  <a:rPr b="1" dirty="0"/>
                  <a:t>：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 </m:t>
                    </m:r>
                  </m:oMath>
                </a14:m>
                <a:r>
                  <a:rPr dirty="0" err="1"/>
                  <a:t>按第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种模式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=1, 2, ⋯,7) </m:t>
                    </m:r>
                  </m:oMath>
                </a14:m>
                <a:r>
                  <a:rPr dirty="0" err="1"/>
                  <a:t>切割的原料钢管根数</a:t>
                </a:r>
                <a:r>
                  <a:rPr dirty="0"/>
                  <a:t>；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b="1" dirty="0" err="1"/>
                  <a:t>目标函数</a:t>
                </a:r>
                <a:r>
                  <a:rPr b="1"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若以总余料最小</a:t>
                </a:r>
                <a:r>
                  <a:rPr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若以总根数最少</a:t>
                </a:r>
                <a:r>
                  <a:rPr dirty="0"/>
                  <a:t>：</a:t>
                </a:r>
                <a:endParaRPr sz="3200" b="1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539756"/>
                <a:ext cx="10793730" cy="66103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10"/>
          <p:cNvGraphicFramePr/>
          <p:nvPr>
            <p:extLst>
              <p:ext uri="{D42A27DB-BD31-4B8C-83A1-F6EECF244321}">
                <p14:modId xmlns:p14="http://schemas.microsoft.com/office/powerpoint/2010/main" val="1722957350"/>
              </p:ext>
            </p:extLst>
          </p:nvPr>
        </p:nvGraphicFramePr>
        <p:xfrm>
          <a:off x="3237865" y="4141112"/>
          <a:ext cx="627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273800" imgH="444500" progId="Equation.DSMT4">
                  <p:embed/>
                </p:oleObj>
              </mc:Choice>
              <mc:Fallback>
                <p:oleObj r:id="rId4" imgW="62738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7865" y="4141112"/>
                        <a:ext cx="6273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1"/>
          <p:cNvGraphicFramePr/>
          <p:nvPr>
            <p:extLst>
              <p:ext uri="{D42A27DB-BD31-4B8C-83A1-F6EECF244321}">
                <p14:modId xmlns:p14="http://schemas.microsoft.com/office/powerpoint/2010/main" val="398897834"/>
              </p:ext>
            </p:extLst>
          </p:nvPr>
        </p:nvGraphicFramePr>
        <p:xfrm>
          <a:off x="3580765" y="5423359"/>
          <a:ext cx="558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588000" imgH="444500" progId="Equation.DSMT4">
                  <p:embed/>
                </p:oleObj>
              </mc:Choice>
              <mc:Fallback>
                <p:oleObj r:id="rId6" imgW="5588000" imgH="4445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0765" y="5423359"/>
                        <a:ext cx="5588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18731" y="894863"/>
                <a:ext cx="10793730" cy="445837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en-US" b="1" dirty="0"/>
                  <a:t> </a:t>
                </a:r>
                <a:r>
                  <a:rPr b="1" dirty="0" err="1"/>
                  <a:t>约束条件</a:t>
                </a:r>
                <a:r>
                  <a:rPr b="1"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                                                                      </a:t>
                </a:r>
                <a:r>
                  <a:rPr lang="zh-CN" altLang="en-US" dirty="0"/>
                  <a:t>（</a:t>
                </a:r>
                <a:r>
                  <a:rPr dirty="0" err="1"/>
                  <a:t>客户需求约束</a:t>
                </a:r>
                <a:r>
                  <a:rPr lang="zh-CN" altLang="en-US" dirty="0"/>
                  <a:t>）</a:t>
                </a: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为非负整数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=1, 2, ⋯,7 </m:t>
                    </m:r>
                  </m:oMath>
                </a14:m>
                <a:r>
                  <a:rPr dirty="0"/>
                  <a:t>. </a:t>
                </a:r>
                <a:r>
                  <a:rPr lang="en-US" dirty="0"/>
                  <a:t>          </a:t>
                </a:r>
                <a:r>
                  <a:rPr lang="zh-CN" altLang="en-US" dirty="0"/>
                  <a:t>（非负整数约束）</a:t>
                </a: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这是整数线性规划，求解留</a:t>
                </a:r>
                <a:r>
                  <a:rPr lang="zh-CN" altLang="en-US" dirty="0"/>
                  <a:t>作</a:t>
                </a:r>
                <a:r>
                  <a:rPr dirty="0" err="1"/>
                  <a:t>练习</a:t>
                </a:r>
                <a:r>
                  <a:rPr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731" y="894863"/>
                <a:ext cx="10793730" cy="44583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12"/>
          <p:cNvGraphicFramePr/>
          <p:nvPr>
            <p:extLst>
              <p:ext uri="{D42A27DB-BD31-4B8C-83A1-F6EECF244321}">
                <p14:modId xmlns:p14="http://schemas.microsoft.com/office/powerpoint/2010/main" val="1302231962"/>
              </p:ext>
            </p:extLst>
          </p:nvPr>
        </p:nvGraphicFramePr>
        <p:xfrm>
          <a:off x="2705044" y="1878244"/>
          <a:ext cx="43180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318000" imgH="1612900" progId="Equation.DSMT4">
                  <p:embed/>
                </p:oleObj>
              </mc:Choice>
              <mc:Fallback>
                <p:oleObj r:id="rId4" imgW="4318000" imgH="1612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5044" y="1878244"/>
                        <a:ext cx="431800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530" y="698499"/>
            <a:ext cx="10515600" cy="406880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7030A0"/>
                </a:solidFill>
              </a:rPr>
              <a:t>3. </a:t>
            </a:r>
            <a:r>
              <a:rPr lang="en-US" altLang="zh-CN" sz="3200" b="1" dirty="0">
                <a:solidFill>
                  <a:srgbClr val="7030A0"/>
                </a:solidFill>
              </a:rPr>
              <a:t> </a:t>
            </a:r>
            <a:r>
              <a:rPr lang="zh-CN" altLang="en-US" sz="3200" b="1" dirty="0">
                <a:solidFill>
                  <a:srgbClr val="7030A0"/>
                </a:solidFill>
              </a:rPr>
              <a:t>问题</a:t>
            </a:r>
            <a:r>
              <a:rPr lang="en-US" altLang="zh-CN" sz="3200" b="1" dirty="0">
                <a:solidFill>
                  <a:srgbClr val="7030A0"/>
                </a:solidFill>
              </a:rPr>
              <a:t> </a:t>
            </a:r>
            <a:r>
              <a:rPr lang="zh-CN" altLang="en-US" sz="3200" b="1" dirty="0">
                <a:solidFill>
                  <a:srgbClr val="7030A0"/>
                </a:solidFill>
              </a:rPr>
              <a:t>(ii)</a:t>
            </a:r>
            <a:r>
              <a:rPr lang="en-US" altLang="zh-CN" sz="3200" b="1" dirty="0">
                <a:solidFill>
                  <a:srgbClr val="7030A0"/>
                </a:solidFill>
              </a:rPr>
              <a:t> </a:t>
            </a:r>
            <a:r>
              <a:rPr lang="zh-CN" altLang="en-US" sz="3200" b="1" dirty="0">
                <a:solidFill>
                  <a:srgbClr val="7030A0"/>
                </a:solidFill>
              </a:rPr>
              <a:t>分析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也可以枚举各种合理切割模式，但随着需求种类的增加，不再适合枚举。采用更一般的做法，建立非线性整数规划模型，可以同时确定切割模式和切割计划。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本题参数都是整数，需求规格是</a:t>
            </a:r>
            <a:r>
              <a:rPr lang="en-US" altLang="zh-CN" dirty="0"/>
              <a:t> 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米、5</a:t>
            </a:r>
            <a:r>
              <a:rPr lang="en-US" altLang="zh-CN" dirty="0"/>
              <a:t> </a:t>
            </a:r>
            <a:r>
              <a:rPr lang="zh-CN" altLang="en-US" dirty="0"/>
              <a:t>米、6</a:t>
            </a:r>
            <a:r>
              <a:rPr lang="en-US" altLang="zh-CN" dirty="0"/>
              <a:t> </a:t>
            </a:r>
            <a:r>
              <a:rPr lang="zh-CN" altLang="en-US" dirty="0"/>
              <a:t>米、8</a:t>
            </a:r>
            <a:r>
              <a:rPr lang="en-US" altLang="zh-CN" dirty="0"/>
              <a:t> </a:t>
            </a:r>
            <a:r>
              <a:rPr lang="zh-CN" altLang="en-US" dirty="0"/>
              <a:t>米，根据合理切割模式的原则，切割余料不能超过</a:t>
            </a:r>
            <a:r>
              <a:rPr lang="en-US" altLang="zh-CN" dirty="0"/>
              <a:t> 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米。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38530" y="698500"/>
                <a:ext cx="10515600" cy="521271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3200" b="1" dirty="0">
                    <a:solidFill>
                      <a:srgbClr val="7030A0"/>
                    </a:solidFill>
                  </a:rPr>
                  <a:t>4</a:t>
                </a:r>
                <a:r>
                  <a:rPr lang="zh-CN" altLang="en-US" sz="3200" b="1" dirty="0">
                    <a:solidFill>
                      <a:srgbClr val="7030A0"/>
                    </a:solidFill>
                  </a:rPr>
                  <a:t>. </a:t>
                </a:r>
                <a:r>
                  <a:rPr lang="en-US" altLang="zh-CN" sz="3200" b="1" dirty="0">
                    <a:solidFill>
                      <a:srgbClr val="7030A0"/>
                    </a:solidFill>
                  </a:rPr>
                  <a:t> </a:t>
                </a:r>
                <a:r>
                  <a:rPr sz="3200" b="1" dirty="0" err="1">
                    <a:solidFill>
                      <a:srgbClr val="7030A0"/>
                    </a:solidFill>
                  </a:rPr>
                  <a:t>问题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sz="3200" b="1" dirty="0">
                    <a:solidFill>
                      <a:srgbClr val="7030A0"/>
                    </a:solidFill>
                  </a:rPr>
                  <a:t>(ii)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sz="3200" b="1" dirty="0" err="1">
                    <a:solidFill>
                      <a:srgbClr val="7030A0"/>
                    </a:solidFill>
                  </a:rPr>
                  <a:t>建模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b="1" dirty="0"/>
                  <a:t>决策变量：</a:t>
                </a:r>
                <a:r>
                  <a:rPr lang="zh-CN" altLang="en-US" dirty="0"/>
                  <a:t>不同切割模式不超过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3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种，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 </a:t>
                </a: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 </m:t>
                    </m:r>
                  </m:oMath>
                </a14:m>
                <a:r>
                  <a:rPr lang="zh-CN" altLang="en-US" dirty="0"/>
                  <a:t>按第</a:t>
                </a:r>
                <a:r>
                  <a:rPr lang="en-US" altLang="zh-CN" dirty="0"/>
                  <a:t> 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/>
                  <a:t>种切割模式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 (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=1, 2, 3) </m:t>
                    </m:r>
                  </m:oMath>
                </a14:m>
                <a:r>
                  <a:rPr lang="zh-CN" altLang="en-US" dirty="0"/>
                  <a:t>切割的原料钢管的根数；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 </a:t>
                </a: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 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dirty="0"/>
                  <a:t>种切割模式下每根原料钢管生产第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类钢管的数量（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=1, 2, 3, 4</m:t>
                    </m:r>
                  </m:oMath>
                </a14:m>
                <a:r>
                  <a:rPr lang="zh-CN" altLang="en-US" dirty="0"/>
                  <a:t>，分别对应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4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米、5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米、6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米、8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米钢管）。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b="1" dirty="0"/>
                  <a:t>目标函数：</a:t>
                </a:r>
                <a:r>
                  <a:rPr lang="zh-CN" altLang="en-US" dirty="0"/>
                  <a:t>这里只以原料钢管总根数最少为目标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530" y="698500"/>
                <a:ext cx="10515600" cy="52127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24"/>
          <p:cNvGraphicFramePr/>
          <p:nvPr/>
        </p:nvGraphicFramePr>
        <p:xfrm>
          <a:off x="4654550" y="4951730"/>
          <a:ext cx="28829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82900" imgH="444500" progId="Equation.DSMT4">
                  <p:embed/>
                </p:oleObj>
              </mc:Choice>
              <mc:Fallback>
                <p:oleObj r:id="rId4" imgW="28829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4550" y="4951730"/>
                        <a:ext cx="2882900" cy="427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297180"/>
            <a:ext cx="10793730" cy="65608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en-US" altLang="zh-CN" b="1" dirty="0" err="1">
                <a:latin typeface="Cambria Math" panose="02040503050406030204" charset="0"/>
                <a:cs typeface="Cambria Math" panose="02040503050406030204" charset="0"/>
              </a:rPr>
              <a:t>约束条件</a:t>
            </a:r>
            <a:r>
              <a:rPr lang="en-US" altLang="zh-CN" b="1" dirty="0">
                <a:latin typeface="Cambria Math" panose="02040503050406030204" charset="0"/>
                <a:cs typeface="Cambria Math" panose="02040503050406030204" charset="0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客户需求约束：切割成的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4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种成品钢管满足用户需求</a:t>
            </a: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切割模式合理约束：每根原料钢管切割出的成品总长度不能超过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19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米，也不能少于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16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米，即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</a:t>
            </a:r>
            <a:endParaRPr lang="zh-CN" dirty="0"/>
          </a:p>
          <a:p>
            <a:pPr marL="0" indent="0">
              <a:lnSpc>
                <a:spcPct val="150000"/>
              </a:lnSpc>
              <a:buNone/>
            </a:pPr>
            <a:endParaRPr 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Object 125"/>
          <p:cNvGraphicFramePr/>
          <p:nvPr>
            <p:extLst>
              <p:ext uri="{D42A27DB-BD31-4B8C-83A1-F6EECF244321}">
                <p14:modId xmlns:p14="http://schemas.microsoft.com/office/powerpoint/2010/main" val="3926688459"/>
              </p:ext>
            </p:extLst>
          </p:nvPr>
        </p:nvGraphicFramePr>
        <p:xfrm>
          <a:off x="4655159" y="1380490"/>
          <a:ext cx="34163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16300" imgH="2197100" progId="Equation.DSMT4">
                  <p:embed/>
                </p:oleObj>
              </mc:Choice>
              <mc:Fallback>
                <p:oleObj r:id="rId3" imgW="3416300" imgH="2197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5159" y="1380490"/>
                        <a:ext cx="3416300" cy="219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6"/>
          <p:cNvGraphicFramePr/>
          <p:nvPr>
            <p:extLst>
              <p:ext uri="{D42A27DB-BD31-4B8C-83A1-F6EECF244321}">
                <p14:modId xmlns:p14="http://schemas.microsoft.com/office/powerpoint/2010/main" val="2149650505"/>
              </p:ext>
            </p:extLst>
          </p:nvPr>
        </p:nvGraphicFramePr>
        <p:xfrm>
          <a:off x="3996055" y="4752241"/>
          <a:ext cx="4490997" cy="145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699000" imgH="1612900" progId="Equation.DSMT4">
                  <p:embed/>
                </p:oleObj>
              </mc:Choice>
              <mc:Fallback>
                <p:oleObj r:id="rId5" imgW="4699000" imgH="16129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6055" y="4752241"/>
                        <a:ext cx="4490997" cy="145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702" y="744013"/>
            <a:ext cx="11536595" cy="5778346"/>
          </a:xfrm>
        </p:spPr>
        <p:txBody>
          <a:bodyPr/>
          <a:lstStyle/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dirty="0" err="1">
                <a:latin typeface="+mn-ea"/>
                <a:cs typeface="+mn-ea"/>
              </a:rPr>
              <a:t>引入变量符号（包括决策变量、参数变量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特别是确定决策变量，把梳理清楚的目标和各个约束用数学式子表示出来，就得到规划模型</a:t>
            </a:r>
            <a:r>
              <a:rPr lang="zh-CN" altLang="en-US" dirty="0">
                <a:latin typeface="+mn-ea"/>
                <a:cs typeface="+mn-ea"/>
              </a:rPr>
              <a:t>。</a:t>
            </a:r>
            <a:endParaRPr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规划模型建议用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Lingo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求解，或者采用智能优化算法，但前提都是先把规划模型建立起来</a:t>
            </a:r>
            <a:r>
              <a:rPr dirty="0">
                <a:latin typeface="+mn-ea"/>
                <a:cs typeface="+mn-ea"/>
              </a:rPr>
              <a:t>。</a:t>
            </a: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 </a:t>
            </a:r>
            <a:r>
              <a:rPr b="1" dirty="0">
                <a:latin typeface="+mn-ea"/>
                <a:cs typeface="+mn-ea"/>
              </a:rPr>
              <a:t>0-1</a:t>
            </a:r>
            <a:r>
              <a:rPr lang="en-US" b="1" dirty="0">
                <a:latin typeface="+mn-ea"/>
                <a:cs typeface="+mn-ea"/>
              </a:rPr>
              <a:t> </a:t>
            </a:r>
            <a:r>
              <a:rPr b="1" dirty="0" err="1">
                <a:latin typeface="+mn-ea"/>
                <a:cs typeface="+mn-ea"/>
              </a:rPr>
              <a:t>决策变量</a:t>
            </a:r>
            <a:endParaRPr dirty="0">
              <a:latin typeface="+mn-ea"/>
              <a:cs typeface="+mn-ea"/>
            </a:endParaRPr>
          </a:p>
          <a:p>
            <a:pPr marL="0" indent="0" algn="just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在规划建模时，有一类特别有用的决策变量叫作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0-1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决策变量。前面说到优化建模过程，需要将“文字描述”的目标和约束条件，用数学式子表示出来，这就离不开0-1决策变量</a:t>
            </a:r>
            <a:r>
              <a:rPr lang="zh-CN" altLang="en-US" dirty="0">
                <a:latin typeface="+mn-ea"/>
                <a:cs typeface="+mn-ea"/>
              </a:rPr>
              <a:t>。</a:t>
            </a:r>
            <a:endParaRPr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>
                <a:latin typeface="+mn-ea"/>
                <a:cs typeface="+mn-ea"/>
              </a:rPr>
              <a:t>0-1决策变量，常用来表示系统是否处于某种特定的状态，或者决策时是否取定某个特定方案，它们再与一般决策变量连乘，就能表示很多种可能性下的“计算”。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065" y="207645"/>
            <a:ext cx="11417935" cy="66503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其他约束：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缩小可行域的搜索范围</a:t>
            </a: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3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种切割模式排列顺序无关紧要，不妨增加如下约束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所需原料钢管的总根数，显然有上界和下界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 1)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无论如何，原料钢管总根数不少于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Object 127"/>
          <p:cNvGraphicFramePr/>
          <p:nvPr/>
        </p:nvGraphicFramePr>
        <p:xfrm>
          <a:off x="5670868" y="1774825"/>
          <a:ext cx="168846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88465" imgH="444500" progId="Equation.DSMT4">
                  <p:embed/>
                </p:oleObj>
              </mc:Choice>
              <mc:Fallback>
                <p:oleObj r:id="rId3" imgW="1688465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0868" y="1774825"/>
                        <a:ext cx="168846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8"/>
          <p:cNvGraphicFramePr/>
          <p:nvPr>
            <p:extLst>
              <p:ext uri="{D42A27DB-BD31-4B8C-83A1-F6EECF244321}">
                <p14:modId xmlns:p14="http://schemas.microsoft.com/office/powerpoint/2010/main" val="3615442030"/>
              </p:ext>
            </p:extLst>
          </p:nvPr>
        </p:nvGraphicFramePr>
        <p:xfrm>
          <a:off x="2835127" y="3777140"/>
          <a:ext cx="7951242" cy="83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166100" imgH="1002665" progId="Equation.DSMT4">
                  <p:embed/>
                </p:oleObj>
              </mc:Choice>
              <mc:Fallback>
                <p:oleObj r:id="rId5" imgW="8166100" imgH="1002665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5127" y="3777140"/>
                        <a:ext cx="7951242" cy="8340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272" y="660763"/>
            <a:ext cx="11443317" cy="5278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2)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考虑一种特殊生产计划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  第 1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种切割模式只生产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4 米钢管（4 根 4 米），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为满足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50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根需求，需要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13 根；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ea"/>
                <a:cs typeface="+mn-ea"/>
              </a:rPr>
              <a:t>        </a:t>
            </a:r>
            <a:r>
              <a:rPr dirty="0">
                <a:latin typeface="+mn-ea"/>
                <a:cs typeface="+mn-ea"/>
              </a:rPr>
              <a:t>第 2 </a:t>
            </a:r>
            <a:r>
              <a:rPr dirty="0" err="1">
                <a:latin typeface="+mn-ea"/>
                <a:cs typeface="+mn-ea"/>
              </a:rPr>
              <a:t>种切割模式只生产</a:t>
            </a:r>
            <a:r>
              <a:rPr dirty="0">
                <a:latin typeface="+mn-ea"/>
                <a:cs typeface="+mn-ea"/>
              </a:rPr>
              <a:t> 5 米、6 米钢管（1 根 5 米、2 根 6 米），</a:t>
            </a:r>
            <a:r>
              <a:rPr dirty="0" err="1">
                <a:latin typeface="+mn-ea"/>
                <a:cs typeface="+mn-ea"/>
              </a:rPr>
              <a:t>为满足</a:t>
            </a:r>
            <a:r>
              <a:rPr dirty="0">
                <a:latin typeface="+mn-ea"/>
                <a:cs typeface="+mn-ea"/>
              </a:rPr>
              <a:t> 10 根 5 米、20 根 6 </a:t>
            </a:r>
            <a:r>
              <a:rPr dirty="0" err="1">
                <a:latin typeface="+mn-ea"/>
                <a:cs typeface="+mn-ea"/>
              </a:rPr>
              <a:t>米需求，需要</a:t>
            </a:r>
            <a:r>
              <a:rPr dirty="0">
                <a:latin typeface="+mn-ea"/>
                <a:cs typeface="+mn-ea"/>
              </a:rPr>
              <a:t> 10 根；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ea"/>
                <a:cs typeface="+mn-ea"/>
              </a:rPr>
              <a:t>        </a:t>
            </a:r>
            <a:r>
              <a:rPr dirty="0">
                <a:latin typeface="+mn-ea"/>
                <a:cs typeface="+mn-ea"/>
              </a:rPr>
              <a:t>第 3 </a:t>
            </a:r>
            <a:r>
              <a:rPr dirty="0" err="1">
                <a:latin typeface="+mn-ea"/>
                <a:cs typeface="+mn-ea"/>
              </a:rPr>
              <a:t>种切割模式只生产</a:t>
            </a:r>
            <a:r>
              <a:rPr dirty="0">
                <a:latin typeface="+mn-ea"/>
                <a:cs typeface="+mn-ea"/>
              </a:rPr>
              <a:t> 8 米钢管（2 根 8 米），</a:t>
            </a:r>
            <a:r>
              <a:rPr dirty="0" err="1">
                <a:latin typeface="+mn-ea"/>
                <a:cs typeface="+mn-ea"/>
              </a:rPr>
              <a:t>为满足</a:t>
            </a:r>
            <a:r>
              <a:rPr dirty="0">
                <a:latin typeface="+mn-ea"/>
                <a:cs typeface="+mn-ea"/>
              </a:rPr>
              <a:t> 15 </a:t>
            </a:r>
            <a:r>
              <a:rPr dirty="0" err="1">
                <a:latin typeface="+mn-ea"/>
                <a:cs typeface="+mn-ea"/>
              </a:rPr>
              <a:t>根需求，需要</a:t>
            </a:r>
            <a:r>
              <a:rPr dirty="0">
                <a:latin typeface="+mn-ea"/>
                <a:cs typeface="+mn-ea"/>
              </a:rPr>
              <a:t> 8 根</a:t>
            </a:r>
            <a:r>
              <a:rPr lang="zh-CN" altLang="en-US" dirty="0">
                <a:latin typeface="+mn-ea"/>
                <a:cs typeface="+mn-ea"/>
              </a:rPr>
              <a:t>。</a:t>
            </a:r>
            <a:r>
              <a:rPr lang="en-US" dirty="0">
                <a:latin typeface="+mn-ea"/>
                <a:cs typeface="+mn-ea"/>
              </a:rPr>
              <a:t>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ea"/>
                <a:cs typeface="+mn-ea"/>
              </a:rPr>
              <a:t>        </a:t>
            </a:r>
            <a:r>
              <a:rPr dirty="0" err="1">
                <a:latin typeface="+mn-ea"/>
                <a:cs typeface="+mn-ea"/>
              </a:rPr>
              <a:t>共需要</a:t>
            </a:r>
            <a:r>
              <a:rPr dirty="0">
                <a:latin typeface="+mn-ea"/>
                <a:cs typeface="+mn-ea"/>
              </a:rPr>
              <a:t> 13+10+8=31 根</a:t>
            </a:r>
            <a:r>
              <a:rPr lang="zh-CN" altLang="en-US" dirty="0">
                <a:latin typeface="+mn-ea"/>
                <a:cs typeface="+mn-ea"/>
              </a:rPr>
              <a:t>，</a:t>
            </a:r>
            <a:r>
              <a:rPr lang="en-US" altLang="zh-CN" dirty="0" err="1"/>
              <a:t>故对总根数施加额外约束</a:t>
            </a:r>
            <a:r>
              <a:rPr lang="en-US" altLang="zh-CN" dirty="0"/>
              <a:t>：   </a:t>
            </a:r>
            <a:r>
              <a:rPr lang="en-US" dirty="0"/>
              <a:t>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Object 129"/>
          <p:cNvGraphicFramePr/>
          <p:nvPr>
            <p:extLst>
              <p:ext uri="{D42A27DB-BD31-4B8C-83A1-F6EECF244321}">
                <p14:modId xmlns:p14="http://schemas.microsoft.com/office/powerpoint/2010/main" val="4149413178"/>
              </p:ext>
            </p:extLst>
          </p:nvPr>
        </p:nvGraphicFramePr>
        <p:xfrm>
          <a:off x="4860339" y="4685918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36900" imgH="444500" progId="Equation.DSMT4">
                  <p:embed/>
                </p:oleObj>
              </mc:Choice>
              <mc:Fallback>
                <p:oleObj r:id="rId3" imgW="31369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339" y="4685918"/>
                        <a:ext cx="3136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5" y="363985"/>
            <a:ext cx="11370310" cy="603681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Courier New" panose="02070309020205020404" charset="0"/>
              </a:rPr>
              <a:t>故完整的规划模型为（改用向量形式表示，便于编程和推广</a:t>
            </a:r>
            <a:r>
              <a:rPr dirty="0">
                <a:latin typeface="+mn-ea"/>
                <a:cs typeface="Courier New" panose="02070309020205020404" charset="0"/>
              </a:rPr>
              <a:t>）：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Object 130"/>
          <p:cNvGraphicFramePr/>
          <p:nvPr>
            <p:extLst>
              <p:ext uri="{D42A27DB-BD31-4B8C-83A1-F6EECF244321}">
                <p14:modId xmlns:p14="http://schemas.microsoft.com/office/powerpoint/2010/main" val="1880618582"/>
              </p:ext>
            </p:extLst>
          </p:nvPr>
        </p:nvGraphicFramePr>
        <p:xfrm>
          <a:off x="1926116" y="766393"/>
          <a:ext cx="4572339" cy="563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41900" imgH="6134100" progId="Equation.DSMT4">
                  <p:embed/>
                </p:oleObj>
              </mc:Choice>
              <mc:Fallback>
                <p:oleObj name="Equation" r:id="rId3" imgW="5041900" imgH="6134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6116" y="766393"/>
                        <a:ext cx="4572339" cy="563440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308850" y="2980185"/>
                <a:ext cx="434403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/>
                  <a:t>其中，参数值</a:t>
                </a:r>
                <a:endParaRPr lang="en-US" altLang="zh-CN" sz="2400" dirty="0"/>
              </a:p>
              <a:p>
                <a:pPr algn="l"/>
                <a:r>
                  <a:rPr lang="zh-CN" altLang="en-US" sz="2400" dirty="0"/>
                  <a:t>客户需求：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=[50, 10, 20, 15]</m:t>
                      </m:r>
                    </m:oMath>
                  </m:oMathPara>
                </a14:m>
                <a:endParaRPr lang="zh-CN" altLang="en-US" sz="2400" dirty="0"/>
              </a:p>
              <a:p>
                <a:pPr algn="l"/>
                <a:r>
                  <a:rPr lang="zh-CN" altLang="en-US" sz="2400" dirty="0"/>
                  <a:t>需求规格长度：</a:t>
                </a:r>
                <a:endParaRPr lang="en-US" altLang="zh-CN" sz="24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𝑙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=[4, 5, 6, 8]</m:t>
                      </m:r>
                    </m:oMath>
                  </m:oMathPara>
                </a14:m>
                <a:endParaRPr lang="zh-CN" altLang="en-US" sz="2400" dirty="0"/>
              </a:p>
              <a:p>
                <a:pPr algn="l"/>
                <a:r>
                  <a:rPr lang="zh-CN" altLang="en-US" sz="2400" dirty="0"/>
                  <a:t>原料钢管长度：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=19</m:t>
                    </m:r>
                  </m:oMath>
                </a14:m>
                <a:r>
                  <a:rPr lang="zh-CN" altLang="en-US" sz="2400" dirty="0"/>
                  <a:t>. 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850" y="2980185"/>
                <a:ext cx="4344035" cy="2308324"/>
              </a:xfrm>
              <a:prstGeom prst="rect">
                <a:avLst/>
              </a:prstGeom>
              <a:blipFill>
                <a:blip r:embed="rId5"/>
                <a:stretch>
                  <a:fillRect l="-2244" t="-2111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4341" y="613441"/>
            <a:ext cx="10793730" cy="533459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1" dirty="0" err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Lingo代码</a:t>
            </a:r>
            <a:endParaRPr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sets: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cuts/1..3/: x; 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needs/1..4/: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len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d;                    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patterns(cuts, needs): r;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endsets</a:t>
            </a:r>
            <a:endParaRPr sz="2000" dirty="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data:</a:t>
            </a:r>
            <a:endParaRPr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   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len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4 5 6 8;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    d = 50 10 20 15;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    L = 19;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@text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() =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@table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(r);     </a:t>
            </a: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!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以二维表格形式输出结果r</a:t>
            </a: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;</a:t>
            </a:r>
            <a:endParaRPr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sz="2000" dirty="0" err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enddata</a:t>
            </a:r>
            <a:endParaRPr sz="2000" dirty="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    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546" y="588103"/>
            <a:ext cx="10793730" cy="5865964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@sum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(cuts: x);    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 err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需求的约束</a:t>
            </a:r>
            <a:r>
              <a:rPr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@for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(needs(j):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@sum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(cuts(i):  x(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* r(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j) ) &gt; d(j));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 err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合理切割模式的约束</a:t>
            </a:r>
            <a:r>
              <a:rPr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@for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(cuts(i):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@sum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(needs(j): length(j) * r(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j) ) &lt; L);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@for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(cuts(i):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@sum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(needs(j): length(j) * r(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j) ) &gt; L -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@min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(needs: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 err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人为增加的约束</a:t>
            </a:r>
            <a:r>
              <a:rPr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@sum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(cuts: x ) &gt; 26;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@sum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(cuts: x ) &lt; 31;    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@for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(cuts(i) |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#lt# @size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(cuts): x(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&gt; x(i+1));    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@for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(cuts: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@gin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(x)) ;</a:t>
            </a:r>
            <a:r>
              <a:rPr lang="en-US" altLang="zh-CN" sz="2000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@for</a:t>
            </a:r>
            <a:r>
              <a:rPr lang="en-US" altLang="zh-CN" sz="2000" dirty="0"/>
              <a:t>(patterns: @gin(r));</a:t>
            </a:r>
            <a:r>
              <a:rPr lang="en-US" sz="2000" dirty="0"/>
              <a:t>      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772" y="756627"/>
            <a:ext cx="10793730" cy="534474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1" dirty="0" err="1">
                <a:latin typeface="Courier New" panose="02070309020205020404" charset="0"/>
                <a:cs typeface="Courier New" panose="02070309020205020404" charset="0"/>
              </a:rPr>
              <a:t>运行结果</a:t>
            </a:r>
            <a:r>
              <a:rPr b="1" dirty="0">
                <a:latin typeface="Courier New" panose="02070309020205020404" charset="0"/>
                <a:cs typeface="Courier New" panose="02070309020205020404" charset="0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Local optimal solution found.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Objective value:     28.00000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    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1  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2        3         4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1  3.000000  0.000000  1.000000  0.000000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2  2.000000  1.000000  1.000000  0.000000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3  0.000000  0.000000  0.000000  2.000000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Variable       Value          Reduced Cost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X(1)        10.00000          0.000000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X(2)        10.00000          2.000000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X(3)        8.000000          1.000000  </a:t>
            </a:r>
            <a:endParaRPr sz="20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    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1038299"/>
                <a:ext cx="10793730" cy="4164016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>
                    <a:latin typeface="Courier New" panose="02070309020205020404" charset="0"/>
                    <a:cs typeface="Courier New" panose="02070309020205020404" charset="0"/>
                  </a:rPr>
                  <a:t>    </a:t>
                </a:r>
                <a:r>
                  <a:rPr dirty="0" err="1">
                    <a:latin typeface="+mn-ea"/>
                    <a:cs typeface="+mn-ea"/>
                  </a:rPr>
                  <a:t>结果表明，按照模式</a:t>
                </a:r>
                <a:r>
                  <a:rPr lang="en-US" dirty="0">
                    <a:latin typeface="+mn-ea"/>
                    <a:cs typeface="+mn-ea"/>
                  </a:rPr>
                  <a:t> 1, 2, 3 </a:t>
                </a:r>
                <a:r>
                  <a:rPr dirty="0" err="1">
                    <a:latin typeface="+mn-ea"/>
                    <a:cs typeface="+mn-ea"/>
                  </a:rPr>
                  <a:t>分别切割</a:t>
                </a:r>
                <a:r>
                  <a:rPr lang="en-US" dirty="0">
                    <a:latin typeface="+mn-ea"/>
                    <a:cs typeface="+mn-ea"/>
                  </a:rPr>
                  <a:t> 10, 10, 8 </a:t>
                </a:r>
                <a:r>
                  <a:rPr dirty="0" err="1">
                    <a:latin typeface="+mn-ea"/>
                    <a:cs typeface="+mn-ea"/>
                  </a:rPr>
                  <a:t>根原料钢管，需要原料钢管总数为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28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根。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latin typeface="+mn-ea"/>
                    <a:cs typeface="+mn-ea"/>
                  </a:rPr>
                  <a:t>矩阵给出了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3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 err="1">
                    <a:latin typeface="+mn-ea"/>
                    <a:cs typeface="+mn-ea"/>
                  </a:rPr>
                  <a:t>种切割模式</a:t>
                </a:r>
                <a:r>
                  <a:rPr dirty="0">
                    <a:latin typeface="+mn-ea"/>
                    <a:cs typeface="+mn-ea"/>
                  </a:rPr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b="1" dirty="0" err="1">
                    <a:latin typeface="+mn-ea"/>
                    <a:cs typeface="+mn-ea"/>
                  </a:rPr>
                  <a:t>模式</a:t>
                </a:r>
                <a:r>
                  <a:rPr lang="en-US" b="1" dirty="0">
                    <a:latin typeface="+mn-ea"/>
                    <a:cs typeface="+mn-ea"/>
                  </a:rPr>
                  <a:t> </a:t>
                </a:r>
                <a:r>
                  <a:rPr b="1" dirty="0">
                    <a:latin typeface="+mn-ea"/>
                    <a:cs typeface="+mn-ea"/>
                  </a:rPr>
                  <a:t>1：</a:t>
                </a:r>
                <a:r>
                  <a:rPr dirty="0">
                    <a:latin typeface="+mn-ea"/>
                    <a:cs typeface="+mn-ea"/>
                  </a:rPr>
                  <a:t>3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根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4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米、1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根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6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米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b="1" dirty="0" err="1">
                    <a:latin typeface="+mn-ea"/>
                    <a:cs typeface="+mn-ea"/>
                  </a:rPr>
                  <a:t>模式</a:t>
                </a:r>
                <a:r>
                  <a:rPr lang="en-US" b="1" dirty="0">
                    <a:latin typeface="+mn-ea"/>
                    <a:cs typeface="+mn-ea"/>
                  </a:rPr>
                  <a:t> </a:t>
                </a:r>
                <a:r>
                  <a:rPr b="1" dirty="0">
                    <a:latin typeface="+mn-ea"/>
                    <a:cs typeface="+mn-ea"/>
                  </a:rPr>
                  <a:t>2：</a:t>
                </a:r>
                <a:r>
                  <a:rPr dirty="0">
                    <a:latin typeface="+mn-ea"/>
                    <a:cs typeface="+mn-ea"/>
                  </a:rPr>
                  <a:t>2 根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4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米、1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根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5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米、1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根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6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米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b="1" dirty="0" err="1">
                    <a:latin typeface="+mn-ea"/>
                    <a:cs typeface="+mn-ea"/>
                  </a:rPr>
                  <a:t>模式</a:t>
                </a:r>
                <a:r>
                  <a:rPr lang="en-US" b="1" dirty="0">
                    <a:latin typeface="+mn-ea"/>
                    <a:cs typeface="+mn-ea"/>
                  </a:rPr>
                  <a:t> </a:t>
                </a:r>
                <a:r>
                  <a:rPr b="1" dirty="0">
                    <a:latin typeface="+mn-ea"/>
                    <a:cs typeface="+mn-ea"/>
                  </a:rPr>
                  <a:t>3：</a:t>
                </a:r>
                <a:r>
                  <a:rPr dirty="0">
                    <a:latin typeface="+mn-ea"/>
                    <a:cs typeface="+mn-ea"/>
                  </a:rPr>
                  <a:t>2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根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8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米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charset="0"/>
                    <a:cs typeface="Courier New" panose="02070309020205020404" charset="0"/>
                  </a:rPr>
                  <a:t>               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</a:t>
                </a:r>
                <a:r>
                  <a:rPr lang="en-US" dirty="0"/>
                  <a:t>      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1038299"/>
                <a:ext cx="10793730" cy="41640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563" y="631190"/>
            <a:ext cx="10910817" cy="559562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36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</a:t>
            </a:r>
            <a:r>
              <a:rPr lang="en-US" altLang="zh-CN" sz="36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36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目标规划</a:t>
            </a:r>
            <a:endParaRPr lang="en-US" sz="36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目标规划，不同于目标（Objective）函数，目标（goal）表示函数的目标值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比如，利润目标函数，是在严格满足所有约束条件下，让利润越大越好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但是，在目标规划中，目标约束用于表示要实现的每个目标。这意味着一个模型可以处理多个目标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与前文规划模型中的约束条件相反，决策时可以违反目标约束，通过设定一定的惩罚来保证违反目标不至于太多。这样就可以同时处理多个目标，引入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偏差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来表示实际值与目标值之间的差异，再让这些偏差根据优先级别、重要程度的"总和"达到最小，从而得到最优解。这就是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目标规划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dirty="0"/>
              <a:t>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670" y="236220"/>
            <a:ext cx="10793730" cy="648081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5.5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生产安排问题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）某企业生产甲、乙两种产品，需要用到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A，B，C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三种设备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每件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产品盈利与设备使用工时及限制如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 5-5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某企业产品盈利与工时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1904266"/>
              </p:ext>
            </p:extLst>
          </p:nvPr>
        </p:nvGraphicFramePr>
        <p:xfrm>
          <a:off x="2036420" y="2079884"/>
          <a:ext cx="793623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设备生产能力/时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(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时/件)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(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时/件)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时/件)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盈利(元/件)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601" y="158750"/>
            <a:ext cx="11043821" cy="65906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如果直接问：该企业应如何安排生产，能使总利润最大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这是线性规划问题</a:t>
            </a:r>
            <a:endParaRPr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但实际上，企业的经营目标不仅仅是利润，还需要考虑多个方面，比如增加下列约束（目标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力求使利润不低于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1500 元；</a:t>
            </a: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考虑市场需求，甲乙两种产品的产量比应尽量保持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1: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2；</a:t>
            </a: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为贵重设备，严格禁止超时使用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可以适当加班，但要控制，设备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既要求充分利用，又尽可能不加班，在重要性上，设备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是设备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 的 3 倍. 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这就需要用目标规划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453532"/>
                <a:ext cx="11225530" cy="6661150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dirty="0" err="1">
                    <a:latin typeface="+mn-ea"/>
                    <a:cs typeface="+mn-ea"/>
                  </a:rPr>
                  <a:t>例如，在选址问题中，在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dirty="0" err="1">
                    <a:latin typeface="+mn-ea"/>
                    <a:cs typeface="+mn-ea"/>
                  </a:rPr>
                  <a:t>处至多选择两个建厂，则可引入</a:t>
                </a:r>
                <a:r>
                  <a:rPr dirty="0">
                    <a:latin typeface="+mn-ea"/>
                    <a:cs typeface="+mn-ea"/>
                  </a:rPr>
                  <a:t> 0-1 </a:t>
                </a:r>
                <a:r>
                  <a:rPr dirty="0" err="1">
                    <a:latin typeface="+mn-ea"/>
                    <a:cs typeface="+mn-ea"/>
                  </a:rPr>
                  <a:t>决策变量</a:t>
                </a:r>
                <a:r>
                  <a:rPr dirty="0">
                    <a:latin typeface="+mn-ea"/>
                    <a:cs typeface="+mn-ea"/>
                  </a:rPr>
                  <a:t>：</a:t>
                </a:r>
              </a:p>
              <a:p>
                <a:pPr marL="0" indent="0" fontAlgn="auto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dirty="0" err="1">
                    <a:latin typeface="+mn-ea"/>
                    <a:cs typeface="+mn-ea"/>
                  </a:rPr>
                  <a:t>问题转化为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≤2</m:t>
                    </m:r>
                  </m:oMath>
                </a14:m>
                <a:r>
                  <a:rPr dirty="0">
                    <a:latin typeface="+mn-ea"/>
                    <a:cs typeface="+mn-ea"/>
                  </a:rPr>
                  <a:t>，</a:t>
                </a:r>
                <a:r>
                  <a:rPr dirty="0" err="1">
                    <a:latin typeface="+mn-ea"/>
                    <a:cs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=0 </m:t>
                    </m:r>
                  </m:oMath>
                </a14:m>
                <a:r>
                  <a:rPr dirty="0">
                    <a:latin typeface="+mn-ea"/>
                    <a:cs typeface="+mn-ea"/>
                  </a:rPr>
                  <a:t>或</a:t>
                </a:r>
                <a:r>
                  <a:rPr lang="en-US" dirty="0">
                    <a:latin typeface="+mn-ea"/>
                    <a:cs typeface="+mn-ea"/>
                  </a:rPr>
                  <a:t> 1</a:t>
                </a:r>
                <a:r>
                  <a:rPr dirty="0">
                    <a:latin typeface="+mn-ea"/>
                    <a:cs typeface="+mn-ea"/>
                  </a:rPr>
                  <a:t>. </a:t>
                </a:r>
              </a:p>
              <a:p>
                <a:pPr marL="0" indent="0" fontAlgn="auto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dirty="0">
                    <a:latin typeface="+mn-ea"/>
                    <a:cs typeface="+mn-ea"/>
                  </a:rPr>
                  <a:t>若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3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 err="1">
                    <a:latin typeface="+mn-ea"/>
                    <a:cs typeface="+mn-ea"/>
                  </a:rPr>
                  <a:t>个厂的建厂成本分别为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dirty="0">
                    <a:latin typeface="+mn-ea"/>
                    <a:cs typeface="+mn-ea"/>
                  </a:rPr>
                  <a:t>，</a:t>
                </a:r>
                <a:r>
                  <a:rPr dirty="0" err="1">
                    <a:latin typeface="+mn-ea"/>
                    <a:cs typeface="+mn-ea"/>
                  </a:rPr>
                  <a:t>则建厂的总成本就可以表示为</a:t>
                </a:r>
                <a:r>
                  <a:rPr lang="zh-CN" dirty="0">
                    <a:latin typeface="+mn-ea"/>
                    <a:cs typeface="+mn-ea"/>
                  </a:rPr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dirty="0">
                    <a:latin typeface="+mn-ea"/>
                    <a:cs typeface="+mn-ea"/>
                  </a:rPr>
                  <a:t>. </a:t>
                </a:r>
              </a:p>
              <a:p>
                <a:pPr marL="0" indent="0" fontAlgn="auto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en-US" dirty="0">
                    <a:latin typeface="+mn-ea"/>
                    <a:cs typeface="+mn-ea"/>
                    <a:sym typeface="+mn-ea"/>
                  </a:rPr>
                  <a:t>       </a:t>
                </a:r>
                <a:r>
                  <a:rPr dirty="0" err="1">
                    <a:latin typeface="+mn-ea"/>
                    <a:cs typeface="+mn-ea"/>
                    <a:sym typeface="+mn-ea"/>
                  </a:rPr>
                  <a:t>规划模型建模，要特别擅用</a:t>
                </a:r>
                <a:r>
                  <a:rPr lang="en-US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dirty="0">
                    <a:latin typeface="+mn-ea"/>
                    <a:cs typeface="+mn-ea"/>
                    <a:sym typeface="+mn-ea"/>
                  </a:rPr>
                  <a:t>0-1</a:t>
                </a:r>
                <a:r>
                  <a:rPr lang="en-US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dirty="0" err="1">
                    <a:latin typeface="+mn-ea"/>
                    <a:cs typeface="+mn-ea"/>
                    <a:sym typeface="+mn-ea"/>
                  </a:rPr>
                  <a:t>决策变量</a:t>
                </a:r>
                <a:r>
                  <a:rPr dirty="0">
                    <a:latin typeface="+mn-ea"/>
                    <a:cs typeface="+mn-ea"/>
                    <a:sym typeface="+mn-ea"/>
                  </a:rPr>
                  <a:t>。</a:t>
                </a:r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1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endParaRPr sz="2800" dirty="0"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453532"/>
                <a:ext cx="11225530" cy="66611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6"/>
          <p:cNvGraphicFramePr/>
          <p:nvPr>
            <p:extLst>
              <p:ext uri="{D42A27DB-BD31-4B8C-83A1-F6EECF244321}">
                <p14:modId xmlns:p14="http://schemas.microsoft.com/office/powerpoint/2010/main" val="3520577466"/>
              </p:ext>
            </p:extLst>
          </p:nvPr>
        </p:nvGraphicFramePr>
        <p:xfrm>
          <a:off x="4528037" y="1504203"/>
          <a:ext cx="3390845" cy="94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68700" imgH="1104900" progId="Equation.DSMT4">
                  <p:embed/>
                </p:oleObj>
              </mc:Choice>
              <mc:Fallback>
                <p:oleObj r:id="rId4" imgW="3568700" imgH="1104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8037" y="1504203"/>
                        <a:ext cx="3390845" cy="9460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9145" y="631190"/>
                <a:ext cx="10793730" cy="559562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800" dirty="0">
                    <a:latin typeface="+mn-ea"/>
                    <a:cs typeface="Courier New" panose="02070309020205020404" charset="0"/>
                  </a:rPr>
                  <a:t> </a:t>
                </a:r>
                <a:r>
                  <a:rPr lang="en-US" sz="2800" b="1" dirty="0">
                    <a:latin typeface="+mn-ea"/>
                    <a:cs typeface="Courier New" panose="02070309020205020404" charset="0"/>
                  </a:rPr>
                  <a:t>(1)</a:t>
                </a:r>
                <a:r>
                  <a:rPr sz="2800" b="1" dirty="0">
                    <a:latin typeface="+mn-ea"/>
                    <a:cs typeface="Courier New" panose="02070309020205020404" charset="0"/>
                  </a:rPr>
                  <a:t> </a:t>
                </a:r>
                <a:r>
                  <a:rPr sz="2800" b="1" dirty="0" err="1">
                    <a:latin typeface="+mn-ea"/>
                    <a:cs typeface="Courier New" panose="02070309020205020404" charset="0"/>
                  </a:rPr>
                  <a:t>设置偏差变量</a:t>
                </a:r>
                <a:endParaRPr sz="2800" b="1"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b="1"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偏差变量</a:t>
                </a: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：表示实际值与目标值之间的差异</a:t>
                </a:r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；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ea typeface="微软雅黑" panose="020B0503020204020204" charset="-122"/>
                    <a:cs typeface="Cambria Math" panose="02040503050406030204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：</a:t>
                </a:r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表示超出目标的差值</a:t>
                </a: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，称为正偏差变量</a:t>
                </a:r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；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：</a:t>
                </a: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表示末达到目标的差值，称为负偏差变量</a:t>
                </a:r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当实际值超过目标值时，有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&gt;0</m:t>
                    </m:r>
                  </m:oMath>
                </a14:m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；</a:t>
                </a:r>
                <a:endParaRPr lang="en-US" dirty="0"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当实际值</a:t>
                </a:r>
                <a:r>
                  <a:rPr lang="zh-CN"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未</a:t>
                </a: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达到目标值时，有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&gt;0</m:t>
                    </m:r>
                  </m:oMath>
                </a14:m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；</a:t>
                </a:r>
                <a:endParaRPr lang="en-US" dirty="0"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若实际值与目标值一致，有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=0</m:t>
                    </m:r>
                  </m:oMath>
                </a14:m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. </a:t>
                </a:r>
                <a:r>
                  <a:rPr lang="en-US" altLang="zh-CN" dirty="0">
                    <a:latin typeface="Courier New" panose="02070309020205020404" charset="0"/>
                    <a:cs typeface="Courier New" panose="02070309020205020404" charset="0"/>
                  </a:rPr>
                  <a:t>  </a:t>
                </a:r>
                <a:r>
                  <a:rPr lang="en-US" dirty="0">
                    <a:latin typeface="Courier New" panose="02070309020205020404" charset="0"/>
                    <a:cs typeface="Courier New" panose="02070309020205020404" charset="0"/>
                  </a:rPr>
                  <a:t>      </a:t>
                </a: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145" y="631190"/>
                <a:ext cx="10793730" cy="55956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145" y="631190"/>
            <a:ext cx="11081385" cy="55956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+mn-ea"/>
                <a:cs typeface="+mn-ea"/>
              </a:rPr>
              <a:t>(2) </a:t>
            </a:r>
            <a:r>
              <a:rPr lang="en-US" sz="2800" b="1" dirty="0" err="1">
                <a:latin typeface="+mn-ea"/>
                <a:cs typeface="+mn-ea"/>
              </a:rPr>
              <a:t>统一处理目标与约束</a:t>
            </a:r>
            <a:endParaRPr lang="en-US" sz="2800"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目标规划中，约束有两类，一类是对资源有严格限制的，用严格的等式或不等式约束来处理（同线性规划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例如，设备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A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禁止超时使用，则有刚性约束</a:t>
            </a:r>
            <a:r>
              <a:rPr dirty="0">
                <a:latin typeface="+mn-ea"/>
                <a:cs typeface="+mn-ea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另一类约束是可以不严格限制的，连同原线性规划的目标，构成柔性约束，例如，希望利润不低于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1500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元，则目标可表示为</a:t>
            </a:r>
            <a:r>
              <a:rPr dirty="0">
                <a:latin typeface="+mn-ea"/>
                <a:cs typeface="+mn-ea"/>
              </a:rPr>
              <a:t>： </a:t>
            </a:r>
            <a:r>
              <a:rPr lang="en-US" altLang="zh-CN" dirty="0">
                <a:latin typeface="+mn-ea"/>
                <a:cs typeface="+mn-ea"/>
              </a:rPr>
              <a:t>  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2" name="Object 142"/>
          <p:cNvGraphicFramePr/>
          <p:nvPr>
            <p:extLst>
              <p:ext uri="{D42A27DB-BD31-4B8C-83A1-F6EECF244321}">
                <p14:modId xmlns:p14="http://schemas.microsoft.com/office/powerpoint/2010/main" val="4285500635"/>
              </p:ext>
            </p:extLst>
          </p:nvPr>
        </p:nvGraphicFramePr>
        <p:xfrm>
          <a:off x="5041900" y="2850539"/>
          <a:ext cx="2051358" cy="443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08200" imgH="444500" progId="Equation.DSMT4">
                  <p:embed/>
                </p:oleObj>
              </mc:Choice>
              <mc:Fallback>
                <p:oleObj r:id="rId3" imgW="21082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1900" y="2850539"/>
                        <a:ext cx="2051358" cy="44307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3"/>
          <p:cNvGraphicFramePr/>
          <p:nvPr>
            <p:extLst>
              <p:ext uri="{D42A27DB-BD31-4B8C-83A1-F6EECF244321}">
                <p14:modId xmlns:p14="http://schemas.microsoft.com/office/powerpoint/2010/main" val="14420315"/>
              </p:ext>
            </p:extLst>
          </p:nvPr>
        </p:nvGraphicFramePr>
        <p:xfrm>
          <a:off x="4441178" y="4782222"/>
          <a:ext cx="4738333" cy="111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940300" imgH="1257300" progId="Equation.DSMT4">
                  <p:embed/>
                </p:oleObj>
              </mc:Choice>
              <mc:Fallback>
                <p:oleObj r:id="rId5" imgW="4940300" imgH="12573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1178" y="4782222"/>
                        <a:ext cx="4738333" cy="1112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770366"/>
            <a:ext cx="10793730" cy="57014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乙两种产品产量尽量保持的比例，则目标可表示为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可以适当加班，但要控制，则目标可表示为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要求充分利用，又尽可能不加班，则目标可表示为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结论：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若希望不等式保持大于等于，则极小化负偏差；若希望不等式保持小于等于，则极小化正偏差；若希望保持等式，则同时极小化正负偏差。</a:t>
            </a: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</a:t>
            </a: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Object 145"/>
          <p:cNvGraphicFramePr/>
          <p:nvPr>
            <p:extLst>
              <p:ext uri="{D42A27DB-BD31-4B8C-83A1-F6EECF244321}">
                <p14:modId xmlns:p14="http://schemas.microsoft.com/office/powerpoint/2010/main" val="3678003552"/>
              </p:ext>
            </p:extLst>
          </p:nvPr>
        </p:nvGraphicFramePr>
        <p:xfrm>
          <a:off x="4370866" y="1308201"/>
          <a:ext cx="3017159" cy="99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54400" imgH="1257300" progId="Equation.DSMT4">
                  <p:embed/>
                </p:oleObj>
              </mc:Choice>
              <mc:Fallback>
                <p:oleObj r:id="rId3" imgW="3454400" imgH="1257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0866" y="1308201"/>
                        <a:ext cx="3017159" cy="994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6"/>
          <p:cNvGraphicFramePr/>
          <p:nvPr>
            <p:extLst>
              <p:ext uri="{D42A27DB-BD31-4B8C-83A1-F6EECF244321}">
                <p14:modId xmlns:p14="http://schemas.microsoft.com/office/powerpoint/2010/main" val="1431040788"/>
              </p:ext>
            </p:extLst>
          </p:nvPr>
        </p:nvGraphicFramePr>
        <p:xfrm>
          <a:off x="4370866" y="2626658"/>
          <a:ext cx="2650632" cy="99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59100" imgH="1257300" progId="Equation.DSMT4">
                  <p:embed/>
                </p:oleObj>
              </mc:Choice>
              <mc:Fallback>
                <p:oleObj r:id="rId5" imgW="2959100" imgH="12573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0866" y="2626658"/>
                        <a:ext cx="2650632" cy="994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7"/>
          <p:cNvGraphicFramePr/>
          <p:nvPr>
            <p:extLst>
              <p:ext uri="{D42A27DB-BD31-4B8C-83A1-F6EECF244321}">
                <p14:modId xmlns:p14="http://schemas.microsoft.com/office/powerpoint/2010/main" val="1284782451"/>
              </p:ext>
            </p:extLst>
          </p:nvPr>
        </p:nvGraphicFramePr>
        <p:xfrm>
          <a:off x="4370866" y="4052021"/>
          <a:ext cx="2551174" cy="99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933700" imgH="1257300" progId="Equation.DSMT4">
                  <p:embed/>
                </p:oleObj>
              </mc:Choice>
              <mc:Fallback>
                <p:oleObj r:id="rId7" imgW="2933700" imgH="12573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0866" y="4052021"/>
                        <a:ext cx="2551174" cy="99443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0855" y="352425"/>
                <a:ext cx="11348720" cy="559562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800" b="1" dirty="0">
                    <a:latin typeface="+mn-ea"/>
                    <a:cs typeface="+mn-ea"/>
                  </a:rPr>
                  <a:t>(3) </a:t>
                </a:r>
                <a:r>
                  <a:rPr lang="en-US" sz="2800" b="1" dirty="0" err="1">
                    <a:latin typeface="+mn-ea"/>
                    <a:cs typeface="+mn-ea"/>
                  </a:rPr>
                  <a:t>目标的优先级与权系数</a:t>
                </a:r>
                <a:r>
                  <a:rPr lang="en-US" sz="2800" dirty="0">
                    <a:latin typeface="+mn-ea"/>
                    <a:cs typeface="+mn-ea"/>
                  </a:rPr>
                  <a:t>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dirty="0">
                    <a:latin typeface="+mn-ea"/>
                    <a:cs typeface="+mn-ea"/>
                  </a:rPr>
                  <a:t>目标规划中，目标的优先分为两个层面，第一个层面是目标分成不同的优先级，在求解目标规划时，必须先优化优先级高的目标，再优化优先级低的目标；通常用 </a:t>
                </a:r>
                <a:r>
                  <a:rPr dirty="0" err="1">
                    <a:latin typeface="+mn-ea"/>
                    <a:cs typeface="+mn-ea"/>
                  </a:rPr>
                  <a:t>表示不同的因子，并规定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dirty="0">
                    <a:latin typeface="+mn-ea"/>
                    <a:cs typeface="+mn-ea"/>
                  </a:rPr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第二个层面是目标处于同一优先级，但两个目标的权重不同，此时应两目标同时优化，但用权重系数的大小来表示目标重要性的差别.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目标规划建模中，除刚性约束必须严格满足外，对所有目标约束均允许有偏差. 其求解过程要从高到低逐层优化，在不增加高层次目标的偏差值的情况下，逐次使低层次的偏差达到极小.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855" y="352425"/>
                <a:ext cx="11348720" cy="55956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0282"/>
            <a:ext cx="10515600" cy="4405704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在例</a:t>
            </a:r>
            <a:r>
              <a:rPr lang="en-US" altLang="zh-CN" dirty="0"/>
              <a:t> </a:t>
            </a:r>
            <a:r>
              <a:rPr lang="zh-CN" altLang="en-US" dirty="0"/>
              <a:t>5.5</a:t>
            </a:r>
            <a:r>
              <a:rPr lang="en-US" altLang="zh-CN" dirty="0"/>
              <a:t> </a:t>
            </a:r>
            <a:r>
              <a:rPr lang="zh-CN" altLang="en-US" dirty="0"/>
              <a:t>中，设备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是刚性约束，其余是柔性约束；首先，最重要的指标是企业的利润，故将其优先级列为第一级；其次，甲乙两种产品的产量保持</a:t>
            </a:r>
            <a:r>
              <a:rPr lang="en-US" altLang="zh-CN" dirty="0"/>
              <a:t> </a:t>
            </a:r>
            <a:r>
              <a:rPr lang="zh-CN" altLang="en-US" dirty="0"/>
              <a:t>1:</a:t>
            </a:r>
            <a:r>
              <a:rPr lang="en-US" altLang="zh-CN" dirty="0"/>
              <a:t> </a:t>
            </a:r>
            <a:r>
              <a:rPr lang="zh-CN" altLang="en-US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的比例，列为第二级；再次，设备</a:t>
            </a:r>
            <a:r>
              <a:rPr lang="en-US" altLang="zh-CN" dirty="0"/>
              <a:t> </a:t>
            </a:r>
            <a:r>
              <a:rPr lang="zh-CN" altLang="en-US" dirty="0"/>
              <a:t>C, B</a:t>
            </a:r>
            <a:r>
              <a:rPr lang="en-US" altLang="zh-CN" dirty="0"/>
              <a:t> </a:t>
            </a:r>
            <a:r>
              <a:rPr lang="zh-CN" altLang="en-US" dirty="0"/>
              <a:t>的工作时间要有所控制，列为第三级。该级中设备</a:t>
            </a:r>
            <a:r>
              <a:rPr lang="en-US" altLang="zh-CN" dirty="0"/>
              <a:t> </a:t>
            </a:r>
            <a:r>
              <a:rPr lang="zh-CN" altLang="en-US" dirty="0"/>
              <a:t>B</a:t>
            </a:r>
            <a:r>
              <a:rPr lang="en-US" altLang="zh-CN" dirty="0"/>
              <a:t> </a:t>
            </a:r>
            <a:r>
              <a:rPr lang="zh-CN" altLang="en-US" dirty="0"/>
              <a:t>的重要性是设备</a:t>
            </a:r>
            <a:r>
              <a:rPr lang="en-US" altLang="zh-CN" dirty="0"/>
              <a:t> </a:t>
            </a:r>
            <a:r>
              <a:rPr lang="zh-CN" altLang="en-US" dirty="0"/>
              <a:t>C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倍，因此其权重不一样，设备B</a:t>
            </a:r>
            <a:r>
              <a:rPr lang="en-US" altLang="zh-CN" dirty="0"/>
              <a:t> </a:t>
            </a:r>
            <a:r>
              <a:rPr lang="zh-CN" altLang="en-US" dirty="0"/>
              <a:t>前的系数是</a:t>
            </a:r>
            <a:r>
              <a:rPr lang="en-US" altLang="zh-CN" dirty="0"/>
              <a:t> </a:t>
            </a:r>
            <a:r>
              <a:rPr lang="zh-CN" altLang="en-US" dirty="0"/>
              <a:t>C</a:t>
            </a:r>
            <a:r>
              <a:rPr lang="en-US" altLang="zh-CN" dirty="0"/>
              <a:t> </a:t>
            </a:r>
            <a:r>
              <a:rPr lang="zh-CN" altLang="en-US" dirty="0"/>
              <a:t>前系数的</a:t>
            </a:r>
            <a:r>
              <a:rPr lang="en-US" altLang="zh-CN" dirty="0"/>
              <a:t> 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倍，于是得到：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Object 150"/>
          <p:cNvGraphicFramePr/>
          <p:nvPr>
            <p:extLst>
              <p:ext uri="{D42A27DB-BD31-4B8C-83A1-F6EECF244321}">
                <p14:modId xmlns:p14="http://schemas.microsoft.com/office/powerpoint/2010/main" val="765663648"/>
              </p:ext>
            </p:extLst>
          </p:nvPr>
        </p:nvGraphicFramePr>
        <p:xfrm>
          <a:off x="2987737" y="2837285"/>
          <a:ext cx="6946376" cy="374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340600" imgH="4114800" progId="Equation.DSMT4">
                  <p:embed/>
                </p:oleObj>
              </mc:Choice>
              <mc:Fallback>
                <p:oleObj r:id="rId3" imgW="7340600" imgH="4114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737" y="2837285"/>
                        <a:ext cx="6946376" cy="37499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695" y="631190"/>
            <a:ext cx="11191875" cy="559562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1" dirty="0" err="1">
                <a:solidFill>
                  <a:srgbClr val="FF000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Lingo代码</a:t>
            </a:r>
            <a:endParaRPr dirty="0">
              <a:solidFill>
                <a:srgbClr val="FF0000"/>
              </a:solidFill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model: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sets: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Level/1..3/: P, z, Goal;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Variable/1..2/: x;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H_Con_Num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/1..1/: b;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S_Con_Num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/1..4/: g,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dplus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,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dminus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H_Cons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H_Con_Num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, Variable): A;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S_Cons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S_Con_Num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, Variable): C;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Obj(Level,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S_Con_Num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):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Wplus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,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Wmin</a:t>
            </a:r>
            <a:r>
              <a:rPr sz="2000" dirty="0" err="1">
                <a:solidFill>
                  <a:srgbClr val="FF000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endsets</a:t>
            </a:r>
            <a:endParaRPr lang="zh-CN" altLang="en-US" sz="2000" dirty="0">
              <a:solidFill>
                <a:srgbClr val="0070C0"/>
              </a:solidFill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8933" y="477853"/>
            <a:ext cx="10793730" cy="590229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ctr = ?;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Goal = ? ? 0;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b = 12;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g = 1500 0 16 15;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A = 2  2;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C = 200 300 2 -1 4 0 0 5;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Wplus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= 0 0 0 0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     0 1 0 0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     0 0 3 1;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Wminus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= 1 0 0 0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       0 1 0 0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       0 0 3 0;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enddata</a:t>
            </a:r>
            <a:endParaRPr sz="2000" dirty="0">
              <a:solidFill>
                <a:srgbClr val="0070C0"/>
              </a:solidFill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319" y="882742"/>
            <a:ext cx="10954385" cy="422191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min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=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@sum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(Level: P * z);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P(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ctr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)=1;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@for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(Level(i): z(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)=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@sum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(S_Con_Num(j):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Wplus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i,j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)*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dplus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(j)) +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@sum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(S_Con_Num(j):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Wminus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i,j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)*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dminus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(j)));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@for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(H_Con_Num(i):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@sum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(Variable(j): A(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i,j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 * x(j)) &lt;= b(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@for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(S_Con_Num(i): 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@sum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(Variable(j): C(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i,j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)*x(j)) +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dminus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 -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dplus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 = g(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); 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@for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(Level(i) |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#lt#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@size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(Level):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@bnd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(0, z(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), Goal(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)); 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end</a:t>
            </a:r>
            <a:endParaRPr sz="2000"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             </a:t>
            </a: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562" y="405915"/>
            <a:ext cx="11000876" cy="622372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1" dirty="0" err="1">
                <a:latin typeface="+mn-ea"/>
                <a:cs typeface="+mn-ea"/>
              </a:rPr>
              <a:t>程序说明</a:t>
            </a:r>
            <a:r>
              <a:rPr b="1" dirty="0">
                <a:latin typeface="+mn-ea"/>
                <a:cs typeface="+mn-ea"/>
              </a:rPr>
              <a:t>：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>
                <a:latin typeface="+mn-ea"/>
                <a:cs typeface="+mn-ea"/>
              </a:rPr>
              <a:t>Level </a:t>
            </a:r>
            <a:r>
              <a:rPr dirty="0" err="1">
                <a:latin typeface="+mn-ea"/>
                <a:cs typeface="+mn-ea"/>
              </a:rPr>
              <a:t>表明的是目标规划的优先级，有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3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个变量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P, z, </a:t>
            </a:r>
            <a:r>
              <a:rPr dirty="0" err="1">
                <a:latin typeface="+mn-ea"/>
                <a:cs typeface="+mn-ea"/>
              </a:rPr>
              <a:t>Goal，其中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P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表示优先级，Goal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表示相应优先级时的最优目标值，它们的值在执行过程中具体设定</a:t>
            </a:r>
            <a:r>
              <a:rPr dirty="0">
                <a:latin typeface="+mn-ea"/>
                <a:cs typeface="+mn-ea"/>
              </a:rPr>
              <a:t>。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第一级目标计算：</a:t>
            </a:r>
            <a:r>
              <a:rPr b="1" dirty="0" err="1">
                <a:latin typeface="+mn-ea"/>
                <a:cs typeface="+mn-ea"/>
              </a:rPr>
              <a:t>ctr</a:t>
            </a:r>
            <a:r>
              <a:rPr lang="en-US" b="1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输入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1，Goal(1)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和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Goal(2)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输入两个较大的值，表明这两项约束不起作用，计算结果为</a:t>
            </a:r>
            <a:endParaRPr dirty="0">
              <a:latin typeface="+mn-ea"/>
              <a:cs typeface="+mn-ea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Objective value: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Variable Value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P( 1) 1.000000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P( 2)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P( 3)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Z( 1)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Z( 2)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Z( 3) 29.25000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X( 1) 1.875000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X( 2) 3.750000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 err="1">
                <a:latin typeface="+mn-ea"/>
                <a:cs typeface="+mn-ea"/>
              </a:rPr>
              <a:t>第一级的最优偏差为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0。</a:t>
            </a: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606653"/>
            <a:ext cx="10793730" cy="529699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第二级目标计算：ctr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分别输入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2，Goal(1)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输入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0, Goal(2)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输入一个较大的值，计算结果为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：</a:t>
            </a:r>
            <a:endParaRPr dirty="0">
              <a:solidFill>
                <a:schemeClr val="accent2"/>
              </a:solidFill>
              <a:latin typeface="+mn-ea"/>
              <a:cs typeface="+mn-ea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accent2"/>
                </a:solidFill>
                <a:latin typeface="+mn-ea"/>
                <a:cs typeface="+mn-ea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ea"/>
                <a:cs typeface="+mn-ea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Objective value: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Variable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Value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P( 1)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P( 2)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1.000000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P( 3)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Z( 1)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Z( 2)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Z( 3)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29.25000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GOAL( 1)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X( 1)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1.875000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X( 2)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3.750000 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第二级的最优偏差仍为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0。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951453"/>
            <a:ext cx="11225530" cy="460098"/>
          </a:xfrm>
        </p:spPr>
        <p:txBody>
          <a:bodyPr/>
          <a:lstStyle/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</a:t>
            </a:r>
            <a:r>
              <a:rPr dirty="0" err="1">
                <a:latin typeface="+mn-ea"/>
                <a:cs typeface="+mn-ea"/>
              </a:rPr>
              <a:t>规划模型按模型类别分类如</a:t>
            </a:r>
            <a:r>
              <a:rPr lang="zh-CN" altLang="en-US" dirty="0">
                <a:latin typeface="+mn-ea"/>
                <a:cs typeface="+mn-ea"/>
              </a:rPr>
              <a:t>下</a:t>
            </a:r>
            <a:r>
              <a:rPr dirty="0">
                <a:latin typeface="+mn-ea"/>
                <a:cs typeface="+mn-ea"/>
              </a:rPr>
              <a:t>，</a:t>
            </a:r>
            <a:r>
              <a:rPr dirty="0" err="1">
                <a:latin typeface="+mn-ea"/>
                <a:cs typeface="+mn-ea"/>
              </a:rPr>
              <a:t>不同类的模型求解方法及实现不同</a:t>
            </a:r>
            <a:r>
              <a:rPr dirty="0">
                <a:latin typeface="+mn-ea"/>
                <a:cs typeface="+mn-ea"/>
              </a:rPr>
              <a:t>：</a:t>
            </a: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dirty="0">
                <a:latin typeface="+mn-ea"/>
                <a:cs typeface="+mn-ea"/>
              </a:rPr>
              <a:t>                                     </a:t>
            </a: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dirty="0">
                <a:latin typeface="+mn-ea"/>
                <a:cs typeface="+mn-ea"/>
              </a:rPr>
              <a:t>                                  </a:t>
            </a: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53" y="1624367"/>
            <a:ext cx="7501890" cy="41960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442" y="407250"/>
            <a:ext cx="10953115" cy="6171103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第三级目标计算：ctr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输入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3，Goal(1)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和Goal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(2)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均输入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0，计算结果为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Objective value:  29.00000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Variable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Value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P( 1)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P( 2)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P( 3)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1.000000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Z( 1)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Z( 2)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Z( 3)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29.00000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GOAL( 1)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GOAL( 2)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X( 1)      2.000000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X( 2)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4.000000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DPLUS( 1)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100.0000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DPLUS( 4)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5.000000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DMINUS( 3) 8.000000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D89B7F-DF6D-BC76-C363-A812CB695041}"/>
                  </a:ext>
                </a:extLst>
              </p:cNvPr>
              <p:cNvSpPr txBox="1"/>
              <p:nvPr/>
            </p:nvSpPr>
            <p:spPr>
              <a:xfrm>
                <a:off x="5763828" y="2395536"/>
                <a:ext cx="6130030" cy="1689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+mn-ea"/>
                  </a:rPr>
                  <a:t>第三级的最优偏差为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cs typeface="+mn-ea"/>
                  </a:rPr>
                  <a:t>29. </a:t>
                </a:r>
                <a:r>
                  <a:rPr lang="zh-CN" altLang="en-US" sz="2400" dirty="0" err="1">
                    <a:solidFill>
                      <a:schemeClr val="tx1"/>
                    </a:solidFill>
                    <a:latin typeface="+mn-ea"/>
                    <a:cs typeface="+mn-ea"/>
                  </a:rPr>
                  <a:t>最终结果是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</m:t>
                    </m:r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2</m:t>
                    </m:r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</m:t>
                    </m:r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4</m:t>
                    </m:r>
                  </m:oMath>
                </a14:m>
                <a:r>
                  <a:rPr lang="zh-CN" altLang="ar-AE" sz="2400" dirty="0">
                    <a:solidFill>
                      <a:schemeClr val="tx1"/>
                    </a:solidFill>
                    <a:latin typeface="+mn-ea"/>
                    <a:cs typeface="+mn-ea"/>
                  </a:rPr>
                  <a:t>，</a:t>
                </a:r>
                <a:r>
                  <a:rPr lang="zh-CN" altLang="en-US" sz="2400" dirty="0" err="1">
                    <a:solidFill>
                      <a:schemeClr val="tx1"/>
                    </a:solidFill>
                    <a:latin typeface="+mn-ea"/>
                    <a:cs typeface="+mn-ea"/>
                  </a:rPr>
                  <a:t>最优利润是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200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+</m:t>
                    </m:r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300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</m:t>
                    </m:r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1600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+mn-ea"/>
                  </a:rPr>
                  <a:t>元。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D89B7F-DF6D-BC76-C363-A812CB69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828" y="2395536"/>
                <a:ext cx="6130030" cy="1689052"/>
              </a:xfrm>
              <a:prstGeom prst="rect">
                <a:avLst/>
              </a:prstGeom>
              <a:blipFill>
                <a:blip r:embed="rId3"/>
                <a:stretch>
                  <a:fillRect l="-1592" b="-7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303" y="615531"/>
            <a:ext cx="10793730" cy="46844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b="1" dirty="0" err="1">
                <a:latin typeface="+mn-ea"/>
                <a:cs typeface="+mn-ea"/>
              </a:rPr>
              <a:t>注：</a:t>
            </a:r>
            <a:r>
              <a:rPr dirty="0" err="1">
                <a:latin typeface="+mn-ea"/>
                <a:cs typeface="+mn-ea"/>
              </a:rPr>
              <a:t>还有一种多目标规划，即不止一个目标函数，比如某公司希望制定生产计划</a:t>
            </a:r>
            <a:r>
              <a:rPr dirty="0">
                <a:latin typeface="+mn-ea"/>
                <a:cs typeface="+mn-ea"/>
              </a:rPr>
              <a:t>：</a:t>
            </a:r>
          </a:p>
          <a:p>
            <a:pPr>
              <a:lnSpc>
                <a:spcPct val="200000"/>
              </a:lnSpc>
            </a:pPr>
            <a:r>
              <a:rPr dirty="0" err="1">
                <a:latin typeface="+mn-ea"/>
                <a:cs typeface="+mn-ea"/>
              </a:rPr>
              <a:t>以最大程度地降低总体生产成本（max</a:t>
            </a:r>
            <a:r>
              <a:rPr dirty="0">
                <a:latin typeface="+mn-ea"/>
                <a:cs typeface="+mn-ea"/>
              </a:rPr>
              <a:t>）</a:t>
            </a:r>
          </a:p>
          <a:p>
            <a:pPr>
              <a:lnSpc>
                <a:spcPct val="200000"/>
              </a:lnSpc>
            </a:pPr>
            <a:r>
              <a:rPr dirty="0" err="1">
                <a:latin typeface="+mn-ea"/>
                <a:cs typeface="+mn-ea"/>
              </a:rPr>
              <a:t>同时最大限度地利用正常工作时（min</a:t>
            </a:r>
            <a:r>
              <a:rPr dirty="0">
                <a:latin typeface="+mn-ea"/>
                <a:cs typeface="+mn-ea"/>
              </a:rPr>
              <a:t>）</a:t>
            </a:r>
          </a:p>
          <a:p>
            <a:pPr marL="0" indent="0">
              <a:lnSpc>
                <a:spcPct val="200000"/>
              </a:lnSpc>
              <a:buNone/>
            </a:pPr>
            <a:r>
              <a:rPr dirty="0" err="1">
                <a:latin typeface="+mn-ea"/>
                <a:cs typeface="+mn-ea"/>
              </a:rPr>
              <a:t>具体的多目标规划建模与求解，将在</a:t>
            </a:r>
            <a:r>
              <a:rPr lang="zh-CN" dirty="0">
                <a:latin typeface="+mn-ea"/>
                <a:cs typeface="+mn-ea"/>
              </a:rPr>
              <a:t>后续章节</a:t>
            </a:r>
            <a:r>
              <a:rPr dirty="0" err="1">
                <a:latin typeface="+mn-ea"/>
                <a:cs typeface="+mn-ea"/>
              </a:rPr>
              <a:t>详细介绍</a:t>
            </a:r>
            <a:r>
              <a:rPr dirty="0">
                <a:latin typeface="+mn-ea"/>
                <a:cs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                               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D2B2F-5721-6A7A-19C7-6BD1F5D4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主要参考文献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5993A-D885-6EBE-140F-27123C90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Ruhul A.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Sarker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Charles S. Newton. Optimization modelling a practical approach. CRC Press, 2018.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3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422" y="790113"/>
            <a:ext cx="11225530" cy="4154749"/>
          </a:xfrm>
        </p:spPr>
        <p:txBody>
          <a:bodyPr/>
          <a:lstStyle/>
          <a:p>
            <a:pPr marL="0" indent="0" algn="just" fontAlgn="auto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dirty="0">
                <a:latin typeface="+mn-ea"/>
                <a:cs typeface="+mn-ea"/>
              </a:rPr>
              <a:t>规划模型按用途（套路）分类：生产计划问题、下料问题、运输问题、选址问题、背包问题、调度问题等。不同用途的规划模型，能解决一类实际的规划问题，适合归纳总结、建模时套用。</a:t>
            </a:r>
          </a:p>
          <a:p>
            <a:pPr marL="0" indent="0" algn="just" fontAlgn="auto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本章将</a:t>
            </a:r>
            <a:r>
              <a:rPr lang="zh-CN" altLang="en-US" dirty="0">
                <a:latin typeface="+mn-ea"/>
                <a:cs typeface="+mn-ea"/>
              </a:rPr>
              <a:t>介绍</a:t>
            </a:r>
            <a:r>
              <a:rPr dirty="0" err="1">
                <a:latin typeface="+mn-ea"/>
                <a:cs typeface="+mn-ea"/>
              </a:rPr>
              <a:t>线性规划、整数规划、混合整数规划、非线性规划，借助实例演示如何建模与求解，涉及编程技术是用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Lingo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求解常规优化模型</a:t>
            </a:r>
            <a:r>
              <a:rPr dirty="0">
                <a:latin typeface="+mn-ea"/>
                <a:cs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一</a:t>
            </a:r>
            <a:r>
              <a:rPr lang="en-US" altLang="zh-CN" sz="3600" b="1" dirty="0">
                <a:solidFill>
                  <a:srgbClr val="0070C0"/>
                </a:solidFill>
              </a:rPr>
              <a:t>.  </a:t>
            </a:r>
            <a:r>
              <a:rPr lang="zh-CN" altLang="en-US" sz="3600" b="1" dirty="0">
                <a:solidFill>
                  <a:srgbClr val="0070C0"/>
                </a:solidFill>
              </a:rPr>
              <a:t>线性规划</a:t>
            </a:r>
            <a:endParaRPr sz="3600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188" y="1327544"/>
            <a:ext cx="11251565" cy="500824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dirty="0" err="1"/>
              <a:t>线性规划是最简单、最普遍的一类规划问题</a:t>
            </a:r>
            <a:r>
              <a:rPr dirty="0"/>
              <a:t>。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800" b="1" dirty="0">
                <a:latin typeface="+mn-ea"/>
                <a:cs typeface="+mn-ea"/>
              </a:rPr>
              <a:t> (1)  </a:t>
            </a:r>
            <a:r>
              <a:rPr lang="en-US" altLang="zh-CN" sz="2800" b="1" dirty="0" err="1">
                <a:latin typeface="+mn-ea"/>
                <a:cs typeface="+mn-ea"/>
              </a:rPr>
              <a:t>什么是线性与非线性</a:t>
            </a:r>
            <a:r>
              <a:rPr lang="en-US" altLang="zh-CN" sz="2800" b="1" dirty="0">
                <a:latin typeface="+mn-ea"/>
                <a:cs typeface="+mn-ea"/>
              </a:rPr>
              <a:t>？</a:t>
            </a: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en-US" altLang="zh-CN" dirty="0" err="1">
                <a:latin typeface="+mn-ea"/>
                <a:cs typeface="+mn-ea"/>
              </a:rPr>
              <a:t>元素与元素的加法，数与元素的乘法（叫作数乘</a:t>
            </a:r>
            <a:r>
              <a:rPr lang="en-US" altLang="zh-CN" dirty="0">
                <a:latin typeface="+mn-ea"/>
                <a:cs typeface="+mn-ea"/>
              </a:rPr>
              <a:t>），加法和数乘统称为线性运算，一个数学式子或函数关系只包含线性运算，则称为线性的；否则就称为非线性的，比如包含元素与元素相乘、元素的幂次等。</a:t>
            </a: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cs typeface="+mn-ea"/>
              </a:rPr>
              <a:t>      具体到规划模型，决策变量是“</a:t>
            </a:r>
            <a:r>
              <a:rPr lang="en-US" altLang="zh-CN" dirty="0" err="1">
                <a:latin typeface="+mn-ea"/>
                <a:cs typeface="+mn-ea"/>
              </a:rPr>
              <a:t>元素</a:t>
            </a:r>
            <a:r>
              <a:rPr lang="en-US" altLang="zh-CN" dirty="0">
                <a:latin typeface="+mn-ea"/>
                <a:cs typeface="+mn-ea"/>
              </a:rPr>
              <a:t>”，常数或参数是“数”，</a:t>
            </a:r>
            <a:r>
              <a:rPr lang="en-US" altLang="zh-CN" dirty="0" err="1">
                <a:latin typeface="+mn-ea"/>
                <a:cs typeface="+mn-ea"/>
              </a:rPr>
              <a:t>若目标函数和约束条件都是线性的，则称为线性规划（Linear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en-US" altLang="zh-CN" dirty="0" err="1">
                <a:latin typeface="+mn-ea"/>
                <a:cs typeface="+mn-ea"/>
              </a:rPr>
              <a:t>Programming，LP</a:t>
            </a:r>
            <a:r>
              <a:rPr lang="en-US" altLang="zh-CN" dirty="0">
                <a:latin typeface="+mn-ea"/>
                <a:cs typeface="+mn-ea"/>
              </a:rPr>
              <a:t>）。       </a:t>
            </a: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135e631-d96d-4aae-b148-180a7ddaf278}"/>
  <p:tag name="TABLE_ENDDRAG_ORIGIN_RECT" val="694*310"/>
  <p:tag name="TABLE_ENDDRAG_RECT" val="87*219*694*3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202c9a-0251-4d88-824c-9ac9ccb4ba81}"/>
  <p:tag name="TABLE_ENDDRAG_ORIGIN_RECT" val="810*231"/>
  <p:tag name="TABLE_ENDDRAG_RECT" val="98*255*810*2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  <p:tag name="KSO_WM_SPECIAL_SOURCE" val="bdnul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73283bc-a4f2-42f1-9a8f-0eabe049c0c8}"/>
  <p:tag name="TABLE_ENDDRAG_ORIGIN_RECT" val="702*294"/>
  <p:tag name="TABLE_ENDDRAG_RECT" val="129*114*703*29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6e648f-405d-4432-9c60-80c279c94eb2}"/>
  <p:tag name="TABLE_ENDDRAG_ORIGIN_RECT" val="621*251"/>
  <p:tag name="TABLE_ENDDRAG_RECT" val="272*216*621*25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216b885-d5eb-4146-8254-eed10828d2f2}"/>
  <p:tag name="TABLE_ENDDRAG_ORIGIN_RECT" val="624*329"/>
  <p:tag name="TABLE_ENDDRAG_RECT" val="225*182*624*32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4795</Words>
  <Application>Microsoft Office PowerPoint</Application>
  <PresentationFormat>宽屏</PresentationFormat>
  <Paragraphs>742</Paragraphs>
  <Slides>72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Yuanti SC</vt:lpstr>
      <vt:lpstr>仿宋</vt:lpstr>
      <vt:lpstr>楷体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第一PPT，www.1ppt.com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一.  线性规划</vt:lpstr>
      <vt:lpstr>(2)  线性规划的一般形式</vt:lpstr>
      <vt:lpstr>PowerPoint 演示文稿</vt:lpstr>
      <vt:lpstr>(3) 线性规划的对偶问题</vt:lpstr>
      <vt:lpstr>PowerPoint 演示文稿</vt:lpstr>
      <vt:lpstr>PowerPoint 演示文稿</vt:lpstr>
      <vt:lpstr>PowerPoint 演示文稿</vt:lpstr>
      <vt:lpstr>PowerPoint 演示文稿</vt:lpstr>
      <vt:lpstr>(4) 线性规划的求解</vt:lpstr>
      <vt:lpstr>案例：生产计划问题建模</vt:lpstr>
      <vt:lpstr>(1)  模型建立</vt:lpstr>
      <vt:lpstr>PowerPoint 演示文稿</vt:lpstr>
      <vt:lpstr>PowerPoint 演示文稿</vt:lpstr>
      <vt:lpstr>PowerPoint 演示文稿</vt:lpstr>
      <vt:lpstr>2.  模型求解</vt:lpstr>
      <vt:lpstr>PowerPoint 演示文稿</vt:lpstr>
      <vt:lpstr>(2)  Lingo 求解</vt:lpstr>
      <vt:lpstr>PowerPoint 演示文稿</vt:lpstr>
      <vt:lpstr>PowerPoint 演示文稿</vt:lpstr>
      <vt:lpstr>PowerPoint 演示文稿</vt:lpstr>
      <vt:lpstr>二. （混合）整数规划模型</vt:lpstr>
      <vt:lpstr>PowerPoint 演示文稿</vt:lpstr>
      <vt:lpstr>PowerPoint 演示文稿</vt:lpstr>
      <vt:lpstr>PowerPoint 演示文稿</vt:lpstr>
      <vt:lpstr>案例：生产与存储问题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272</cp:revision>
  <dcterms:created xsi:type="dcterms:W3CDTF">2018-03-01T02:03:00Z</dcterms:created>
  <dcterms:modified xsi:type="dcterms:W3CDTF">2022-08-15T14:17:21Z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2052-11.1.0.11411</vt:lpwstr>
  </property>
  <property fmtid="{D5CDD505-2E9C-101B-9397-08002B2CF9AE}" pid="3" name="KSORubyTemplateID">
    <vt:lpwstr>8</vt:lpwstr>
  </property>
  <property fmtid="{D5CDD505-2E9C-101B-9397-08002B2CF9AE}" pid="4" name="ICV">
    <vt:lpwstr>042D20D6CDE241B2A3C948739776494C</vt:lpwstr>
  </property>
</Properties>
</file>