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60"/>
  </p:notesMasterIdLst>
  <p:sldIdLst>
    <p:sldId id="256" r:id="rId2"/>
    <p:sldId id="257" r:id="rId3"/>
    <p:sldId id="282" r:id="rId4"/>
    <p:sldId id="283" r:id="rId5"/>
    <p:sldId id="329" r:id="rId6"/>
    <p:sldId id="330" r:id="rId7"/>
    <p:sldId id="284" r:id="rId8"/>
    <p:sldId id="285" r:id="rId9"/>
    <p:sldId id="332" r:id="rId10"/>
    <p:sldId id="333" r:id="rId11"/>
    <p:sldId id="367" r:id="rId12"/>
    <p:sldId id="368" r:id="rId13"/>
    <p:sldId id="334" r:id="rId14"/>
    <p:sldId id="336" r:id="rId15"/>
    <p:sldId id="338" r:id="rId16"/>
    <p:sldId id="339" r:id="rId17"/>
    <p:sldId id="340" r:id="rId18"/>
    <p:sldId id="369" r:id="rId19"/>
    <p:sldId id="370" r:id="rId20"/>
    <p:sldId id="371" r:id="rId21"/>
    <p:sldId id="372" r:id="rId22"/>
    <p:sldId id="373" r:id="rId23"/>
    <p:sldId id="374" r:id="rId24"/>
    <p:sldId id="375" r:id="rId25"/>
    <p:sldId id="376" r:id="rId26"/>
    <p:sldId id="377" r:id="rId27"/>
    <p:sldId id="378" r:id="rId28"/>
    <p:sldId id="379" r:id="rId29"/>
    <p:sldId id="380" r:id="rId30"/>
    <p:sldId id="381" r:id="rId31"/>
    <p:sldId id="382" r:id="rId32"/>
    <p:sldId id="383" r:id="rId33"/>
    <p:sldId id="384" r:id="rId34"/>
    <p:sldId id="407" r:id="rId35"/>
    <p:sldId id="385" r:id="rId36"/>
    <p:sldId id="386" r:id="rId37"/>
    <p:sldId id="387" r:id="rId38"/>
    <p:sldId id="388" r:id="rId39"/>
    <p:sldId id="390" r:id="rId40"/>
    <p:sldId id="389" r:id="rId41"/>
    <p:sldId id="391" r:id="rId42"/>
    <p:sldId id="392" r:id="rId43"/>
    <p:sldId id="393" r:id="rId44"/>
    <p:sldId id="394" r:id="rId45"/>
    <p:sldId id="395" r:id="rId46"/>
    <p:sldId id="396" r:id="rId47"/>
    <p:sldId id="397" r:id="rId48"/>
    <p:sldId id="398" r:id="rId49"/>
    <p:sldId id="399" r:id="rId50"/>
    <p:sldId id="400" r:id="rId51"/>
    <p:sldId id="401" r:id="rId52"/>
    <p:sldId id="402" r:id="rId53"/>
    <p:sldId id="403" r:id="rId54"/>
    <p:sldId id="404" r:id="rId55"/>
    <p:sldId id="405" r:id="rId56"/>
    <p:sldId id="406" r:id="rId57"/>
    <p:sldId id="366" r:id="rId58"/>
    <p:sldId id="280" r:id="rId5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90A08D"/>
    <a:srgbClr val="DCE0DE"/>
    <a:srgbClr val="EBF0EF"/>
    <a:srgbClr val="C0C9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60" autoAdjust="0"/>
    <p:restoredTop sz="94660"/>
  </p:normalViewPr>
  <p:slideViewPr>
    <p:cSldViewPr snapToGrid="0">
      <p:cViewPr varScale="1">
        <p:scale>
          <a:sx n="86" d="100"/>
          <a:sy n="86" d="100"/>
        </p:scale>
        <p:origin x="706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25A8C7-CC1A-4A08-9B4B-31F43B054C7F}" type="datetimeFigureOut">
              <a:rPr lang="zh-CN" altLang="en-US" smtClean="0"/>
              <a:t>2022/7/13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E1B693-632D-4080-9CF6-EA28B66DC8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1874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309112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  <a:t>58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565461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854199"/>
            <a:ext cx="9144000" cy="1655763"/>
          </a:xfrm>
        </p:spPr>
        <p:txBody>
          <a:bodyPr anchor="b">
            <a:normAutofit/>
          </a:bodyPr>
          <a:lstStyle>
            <a:lvl1pPr algn="ctr">
              <a:defRPr sz="7200" b="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997B5FA-0921-464F-AAE1-844C04324D75}" type="datetimeFigureOut">
              <a:rPr lang="zh-CN" altLang="en-US" smtClean="0"/>
              <a:t>2022/7/13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2022/7/13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 anchorCtr="0"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2022/7/13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0DD7636-5BE1-44BC-BB5F-15739D9E18E1}" type="datetimeFigureOut">
              <a:rPr lang="zh-CN" altLang="en-US" smtClean="0"/>
              <a:t>2022/7/13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87C0E1D-24C4-406F-9615-DBDA8D2D1F9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838200" y="2187443"/>
            <a:ext cx="10515600" cy="2483115"/>
          </a:xfrm>
        </p:spPr>
        <p:txBody>
          <a:bodyPr>
            <a:normAutofit/>
          </a:bodyPr>
          <a:lstStyle>
            <a:lvl1pPr algn="ctr">
              <a:defRPr sz="6000" b="0"/>
            </a:lvl1pPr>
          </a:lstStyle>
          <a:p>
            <a:r>
              <a:rPr lang="zh-CN" altLang="en-US" dirty="0"/>
              <a:t>单击此处编辑标题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2022/7/13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anchor="ctr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2022/7/13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238500" y="2159000"/>
            <a:ext cx="5715000" cy="1382450"/>
          </a:xfrm>
        </p:spPr>
        <p:txBody>
          <a:bodyPr anchor="b" anchorCtr="0">
            <a:normAutofit/>
          </a:bodyPr>
          <a:lstStyle>
            <a:lvl1pPr algn="ctr">
              <a:defRPr sz="8000" b="0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0DD7636-5BE1-44BC-BB5F-15739D9E18E1}" type="datetimeFigureOut">
              <a:rPr lang="zh-CN" altLang="en-US" smtClean="0"/>
              <a:t>2022/7/13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87C0E1D-24C4-406F-9615-DBDA8D2D1F9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7" name="内容占位符 36"/>
          <p:cNvSpPr>
            <a:spLocks noGrp="1"/>
          </p:cNvSpPr>
          <p:nvPr>
            <p:ph sz="quarter" idx="13" hasCustomPrompt="1"/>
          </p:nvPr>
        </p:nvSpPr>
        <p:spPr>
          <a:xfrm>
            <a:off x="3238500" y="3733201"/>
            <a:ext cx="5715000" cy="1185937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2022/7/13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713673"/>
            <a:ext cx="4681654" cy="1428161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642517" y="713673"/>
            <a:ext cx="5711882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200" y="2313873"/>
            <a:ext cx="4681654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2022/7/13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10444898" y="365125"/>
            <a:ext cx="908901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9446443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2022/7/13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8325228" y="654542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www.1ppt.com/excel/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www.1ppt.com/shiti/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www.1ppt.com/jiaoan/  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/>
              <a:ea typeface="宋体"/>
            </a:endParaRPr>
          </a:p>
        </p:txBody>
      </p:sp>
      <p:sp>
        <p:nvSpPr>
          <p:cNvPr id="2" name="KSO_TEMPLATE" hidden="1"/>
          <p:cNvSpPr/>
          <p:nvPr userDrawn="1">
            <p:custDataLst>
              <p:tags r:id="rId12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 userDrawn="1"/>
        </p:nvSpPr>
        <p:spPr>
          <a:xfrm>
            <a:off x="-7620" y="-1270"/>
            <a:ext cx="12261215" cy="6946265"/>
          </a:xfrm>
          <a:prstGeom prst="rect">
            <a:avLst/>
          </a:prstGeom>
          <a:gradFill>
            <a:gsLst>
              <a:gs pos="0">
                <a:srgbClr val="EBF0EF"/>
              </a:gs>
              <a:gs pos="100000">
                <a:srgbClr val="DCE0DE"/>
              </a:gs>
            </a:gsLst>
            <a:lin ang="306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4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wmf"/><Relationship Id="rId4" Type="http://schemas.openxmlformats.org/officeDocument/2006/relationships/image" Target="../media/image23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wmf"/><Relationship Id="rId5" Type="http://schemas.openxmlformats.org/officeDocument/2006/relationships/image" Target="../media/image25.wmf"/><Relationship Id="rId4" Type="http://schemas.openxmlformats.org/officeDocument/2006/relationships/image" Target="../media/image21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7" Type="http://schemas.openxmlformats.org/officeDocument/2006/relationships/image" Target="../media/image33.wmf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wmf"/><Relationship Id="rId5" Type="http://schemas.openxmlformats.org/officeDocument/2006/relationships/image" Target="../media/image31.wmf"/><Relationship Id="rId4" Type="http://schemas.openxmlformats.org/officeDocument/2006/relationships/image" Target="../media/image30.w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wmf"/><Relationship Id="rId4" Type="http://schemas.openxmlformats.org/officeDocument/2006/relationships/image" Target="../media/image38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wmf"/><Relationship Id="rId4" Type="http://schemas.openxmlformats.org/officeDocument/2006/relationships/image" Target="../media/image41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wmf"/><Relationship Id="rId2" Type="http://schemas.openxmlformats.org/officeDocument/2006/relationships/image" Target="../media/image5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wmf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wmf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wmf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wmf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Relationship Id="rId4" Type="http://schemas.openxmlformats.org/officeDocument/2006/relationships/image" Target="../media/image1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wmf"/><Relationship Id="rId4" Type="http://schemas.openxmlformats.org/officeDocument/2006/relationships/image" Target="../media/image11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wmf"/><Relationship Id="rId4" Type="http://schemas.openxmlformats.org/officeDocument/2006/relationships/image" Target="../media/image14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wmf"/><Relationship Id="rId4" Type="http://schemas.openxmlformats.org/officeDocument/2006/relationships/image" Target="../media/image18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91359" y="1165"/>
            <a:ext cx="12293600" cy="6915150"/>
          </a:xfrm>
          <a:prstGeom prst="rect">
            <a:avLst/>
          </a:prstGeom>
        </p:spPr>
      </p:pic>
      <p:sp>
        <p:nvSpPr>
          <p:cNvPr id="15" name="椭圆 14"/>
          <p:cNvSpPr/>
          <p:nvPr/>
        </p:nvSpPr>
        <p:spPr>
          <a:xfrm>
            <a:off x="6349365" y="1848485"/>
            <a:ext cx="2864485" cy="3115945"/>
          </a:xfrm>
          <a:prstGeom prst="ellipse">
            <a:avLst/>
          </a:prstGeom>
          <a:solidFill>
            <a:srgbClr val="C0C9BE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1545029" y="1437097"/>
            <a:ext cx="1011921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dirty="0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第</a:t>
            </a:r>
            <a:r>
              <a:rPr lang="en-US" altLang="zh-CN" sz="6600" dirty="0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07</a:t>
            </a:r>
            <a:r>
              <a:rPr lang="zh-CN" altLang="en-US" sz="6600" dirty="0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讲 优化模型进阶</a:t>
            </a:r>
          </a:p>
        </p:txBody>
      </p:sp>
      <p:cxnSp>
        <p:nvCxnSpPr>
          <p:cNvPr id="10" name="直接连接符 9"/>
          <p:cNvCxnSpPr/>
          <p:nvPr/>
        </p:nvCxnSpPr>
        <p:spPr>
          <a:xfrm flipH="1">
            <a:off x="6604635" y="394970"/>
            <a:ext cx="1694815" cy="1607820"/>
          </a:xfrm>
          <a:prstGeom prst="line">
            <a:avLst/>
          </a:prstGeom>
          <a:ln>
            <a:solidFill>
              <a:srgbClr val="90A08D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flipH="1">
            <a:off x="6934200" y="4993640"/>
            <a:ext cx="1694815" cy="1607820"/>
          </a:xfrm>
          <a:prstGeom prst="line">
            <a:avLst/>
          </a:prstGeom>
          <a:ln>
            <a:solidFill>
              <a:srgbClr val="90A08D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H="1">
            <a:off x="6826885" y="5362575"/>
            <a:ext cx="1694815" cy="1607820"/>
          </a:xfrm>
          <a:prstGeom prst="line">
            <a:avLst/>
          </a:prstGeom>
          <a:ln>
            <a:solidFill>
              <a:srgbClr val="90A08D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H="1">
            <a:off x="6823075" y="-22225"/>
            <a:ext cx="1694815" cy="1607820"/>
          </a:xfrm>
          <a:prstGeom prst="line">
            <a:avLst/>
          </a:prstGeom>
          <a:ln>
            <a:solidFill>
              <a:srgbClr val="90A08D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椭圆 1"/>
          <p:cNvSpPr/>
          <p:nvPr/>
        </p:nvSpPr>
        <p:spPr>
          <a:xfrm>
            <a:off x="6684645" y="2002790"/>
            <a:ext cx="2864485" cy="3115945"/>
          </a:xfrm>
          <a:prstGeom prst="ellipse">
            <a:avLst/>
          </a:prstGeom>
          <a:noFill/>
          <a:ln>
            <a:solidFill>
              <a:srgbClr val="90A08D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-1211580" y="-1113155"/>
            <a:ext cx="2864485" cy="3115945"/>
          </a:xfrm>
          <a:prstGeom prst="ellipse">
            <a:avLst/>
          </a:prstGeom>
          <a:solidFill>
            <a:srgbClr val="C0C9BE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10217785" y="5241290"/>
            <a:ext cx="2864485" cy="3115945"/>
          </a:xfrm>
          <a:prstGeom prst="ellipse">
            <a:avLst/>
          </a:prstGeom>
          <a:solidFill>
            <a:srgbClr val="C0C9BE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450850" y="2233930"/>
            <a:ext cx="473075" cy="514985"/>
          </a:xfrm>
          <a:prstGeom prst="ellipse">
            <a:avLst/>
          </a:prstGeom>
          <a:solidFill>
            <a:srgbClr val="C0C9BE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10945495" y="4478655"/>
            <a:ext cx="473075" cy="514985"/>
          </a:xfrm>
          <a:prstGeom prst="ellipse">
            <a:avLst/>
          </a:prstGeom>
          <a:solidFill>
            <a:srgbClr val="C0C9BE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F84C6A27-2868-4CE5-ADF4-CC3155D99369}"/>
              </a:ext>
            </a:extLst>
          </p:cNvPr>
          <p:cNvSpPr txBox="1"/>
          <p:nvPr/>
        </p:nvSpPr>
        <p:spPr>
          <a:xfrm>
            <a:off x="5039778" y="3565526"/>
            <a:ext cx="20313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张敬信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ldLvl="0" animBg="1"/>
      <p:bldP spid="18" grpId="0"/>
      <p:bldP spid="2" grpId="0" animBg="1"/>
      <p:bldP spid="3" grpId="0" bldLvl="0" animBg="1"/>
      <p:bldP spid="4" grpId="0" bldLvl="0" animBg="1"/>
      <p:bldP spid="5" grpId="0" bldLvl="0" animBg="1"/>
      <p:bldP spid="14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E36C5B-6BEB-4425-B885-03F69B66E0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3609" y="758717"/>
            <a:ext cx="10515600" cy="5819636"/>
          </a:xfrm>
        </p:spPr>
        <p:txBody>
          <a:bodyPr/>
          <a:lstStyle/>
          <a:p>
            <a:r>
              <a:rPr lang="en-US" altLang="zh-CN" sz="3200" dirty="0">
                <a:solidFill>
                  <a:srgbClr val="0070C0"/>
                </a:solidFill>
              </a:rPr>
              <a:t>2. </a:t>
            </a:r>
            <a:r>
              <a:rPr lang="zh-CN" altLang="en-US" sz="3200" dirty="0">
                <a:solidFill>
                  <a:srgbClr val="0070C0"/>
                </a:solidFill>
              </a:rPr>
              <a:t>处理特殊约束</a:t>
            </a:r>
            <a:endParaRPr lang="en-US" altLang="zh-CN" sz="3200" dirty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(1) </a:t>
            </a:r>
            <a:r>
              <a:rPr lang="zh-CN" altLang="zh-CN" sz="2800" b="1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两个约束至少有一个成立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 约束                 或                 至少有一个成立，经线性化处理可转化为：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注：类似地可推广到多个约束。</a:t>
            </a:r>
            <a:endParaRPr lang="en-US" altLang="zh-CN" dirty="0"/>
          </a:p>
        </p:txBody>
      </p:sp>
      <p:pic>
        <p:nvPicPr>
          <p:cNvPr id="7174" name="Picture 6">
            <a:extLst>
              <a:ext uri="{FF2B5EF4-FFF2-40B4-BE49-F238E27FC236}">
                <a16:creationId xmlns:a16="http://schemas.microsoft.com/office/drawing/2014/main" id="{A1F6D0D7-662A-4764-8F09-5E499CCBFA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9994" y="2215302"/>
            <a:ext cx="1290537" cy="5101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5" name="Picture 7">
            <a:extLst>
              <a:ext uri="{FF2B5EF4-FFF2-40B4-BE49-F238E27FC236}">
                <a16:creationId xmlns:a16="http://schemas.microsoft.com/office/drawing/2014/main" id="{6853F3EA-B880-428B-ABF0-38912DAA3F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5904" y="2206422"/>
            <a:ext cx="1333048" cy="510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6" name="Picture 8">
            <a:extLst>
              <a:ext uri="{FF2B5EF4-FFF2-40B4-BE49-F238E27FC236}">
                <a16:creationId xmlns:a16="http://schemas.microsoft.com/office/drawing/2014/main" id="{F13B3363-B294-4E60-AD68-244337361B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8335" y="3021218"/>
            <a:ext cx="3278941" cy="2286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4851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E36C5B-6BEB-4425-B885-03F69B66E0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3609" y="758717"/>
            <a:ext cx="10515600" cy="581963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(2) </a:t>
            </a:r>
            <a:r>
              <a:rPr lang="zh-CN" altLang="zh-CN" sz="2800" b="1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两个约束</a:t>
            </a:r>
            <a:r>
              <a:rPr lang="zh-CN" altLang="en-US" sz="2800" b="1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只</a:t>
            </a:r>
            <a:r>
              <a:rPr lang="zh-CN" altLang="zh-CN" sz="2800" b="1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有一个成立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 约束                 或                 只有一个成立，经线性化处理可转化为：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                                                  </a:t>
            </a:r>
            <a:r>
              <a:rPr lang="zh-CN" altLang="en-US" dirty="0"/>
              <a:t>进一步简化：</a:t>
            </a: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    </a:t>
            </a:r>
            <a:r>
              <a:rPr lang="zh-CN" altLang="en-US" dirty="0"/>
              <a:t>注：类似地可推广到多个约束。</a:t>
            </a:r>
          </a:p>
        </p:txBody>
      </p:sp>
      <p:pic>
        <p:nvPicPr>
          <p:cNvPr id="7174" name="Picture 6">
            <a:extLst>
              <a:ext uri="{FF2B5EF4-FFF2-40B4-BE49-F238E27FC236}">
                <a16:creationId xmlns:a16="http://schemas.microsoft.com/office/drawing/2014/main" id="{A1F6D0D7-662A-4764-8F09-5E499CCBFA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9993" y="1654272"/>
            <a:ext cx="1290537" cy="5101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5" name="Picture 7">
            <a:extLst>
              <a:ext uri="{FF2B5EF4-FFF2-40B4-BE49-F238E27FC236}">
                <a16:creationId xmlns:a16="http://schemas.microsoft.com/office/drawing/2014/main" id="{6853F3EA-B880-428B-ABF0-38912DAA3F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2537" y="1654273"/>
            <a:ext cx="1333048" cy="510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4" name="Picture 2">
            <a:extLst>
              <a:ext uri="{FF2B5EF4-FFF2-40B4-BE49-F238E27FC236}">
                <a16:creationId xmlns:a16="http://schemas.microsoft.com/office/drawing/2014/main" id="{3332CA19-588C-49FF-9D14-1D14ADFE33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4977" y="2552121"/>
            <a:ext cx="3202533" cy="22328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>
            <a:extLst>
              <a:ext uri="{FF2B5EF4-FFF2-40B4-BE49-F238E27FC236}">
                <a16:creationId xmlns:a16="http://schemas.microsoft.com/office/drawing/2014/main" id="{F783F315-A6F6-44A6-86FA-66004D53D9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6976" y="2552121"/>
            <a:ext cx="3250047" cy="1791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67118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4E36C5B-6BEB-4425-B885-03F69B66E03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53609" y="758717"/>
                <a:ext cx="10515600" cy="5819636"/>
              </a:xfrm>
            </p:spPr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800" b="1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rPr>
                  <a:t>(3) </a:t>
                </a:r>
                <a:r>
                  <a:rPr lang="zh-CN" altLang="en-US" sz="2800" b="1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rPr>
                  <a:t>如果一个约束成立，则另一个约束成立</a:t>
                </a:r>
                <a:endParaRPr lang="zh-CN" altLang="zh-CN" sz="2800" b="1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dirty="0"/>
                  <a:t> 若约束                 成立，则约束                 成立，经线性化处理可转化为：</a:t>
                </a:r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(4) </a:t>
                </a:r>
                <a:r>
                  <a:rPr lang="zh-CN" altLang="en-US" dirty="0"/>
                  <a:t>先后作业（工序问题），通过两个</a:t>
                </a:r>
                <a:r>
                  <a:rPr lang="en-US" altLang="zh-CN" dirty="0"/>
                  <a:t>0-1</a:t>
                </a:r>
                <a:r>
                  <a:rPr lang="zh-CN" altLang="en-US" dirty="0"/>
                  <a:t>决策变量，想表示工序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/>
                  <a:t>）必须在工序</a:t>
                </a:r>
                <a:r>
                  <a:rPr lang="en-US" altLang="zh-CN" dirty="0"/>
                  <a:t>2</a:t>
                </a:r>
                <a:r>
                  <a:rPr lang="zh-CN" altLang="en-US" dirty="0"/>
                  <a:t>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dirty="0"/>
                  <a:t>）之前：</a:t>
                </a:r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:endParaRPr lang="en-US" altLang="zh-CN" dirty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dirty="0"/>
                  <a:t>                                                  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4E36C5B-6BEB-4425-B885-03F69B66E0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53609" y="758717"/>
                <a:ext cx="10515600" cy="5819636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174" name="Picture 6">
            <a:extLst>
              <a:ext uri="{FF2B5EF4-FFF2-40B4-BE49-F238E27FC236}">
                <a16:creationId xmlns:a16="http://schemas.microsoft.com/office/drawing/2014/main" id="{A1F6D0D7-662A-4764-8F09-5E499CCBFA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8467" y="1654272"/>
            <a:ext cx="1290537" cy="5101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5" name="Picture 7">
            <a:extLst>
              <a:ext uri="{FF2B5EF4-FFF2-40B4-BE49-F238E27FC236}">
                <a16:creationId xmlns:a16="http://schemas.microsoft.com/office/drawing/2014/main" id="{6853F3EA-B880-428B-ABF0-38912DAA3F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8732" y="1654273"/>
            <a:ext cx="1333048" cy="510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8" name="Picture 2">
            <a:extLst>
              <a:ext uri="{FF2B5EF4-FFF2-40B4-BE49-F238E27FC236}">
                <a16:creationId xmlns:a16="http://schemas.microsoft.com/office/drawing/2014/main" id="{A03DC30B-193C-44FD-9A66-A853DEB9D5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3232" y="2514443"/>
            <a:ext cx="3125536" cy="2179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4" name="Picture 8">
            <a:extLst>
              <a:ext uri="{FF2B5EF4-FFF2-40B4-BE49-F238E27FC236}">
                <a16:creationId xmlns:a16="http://schemas.microsoft.com/office/drawing/2014/main" id="{9B28F791-715E-4E04-A384-A7793BB0DF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9757" y="6025409"/>
            <a:ext cx="1012486" cy="552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55134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DDCB92-577B-46E0-A95E-50E73CBEE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22137"/>
          </a:xfrm>
        </p:spPr>
        <p:txBody>
          <a:bodyPr/>
          <a:lstStyle/>
          <a:p>
            <a:r>
              <a:rPr lang="en-US" altLang="zh-CN" sz="3200" dirty="0">
                <a:solidFill>
                  <a:srgbClr val="0070C0"/>
                </a:solidFill>
              </a:rPr>
              <a:t>3.</a:t>
            </a:r>
            <a:r>
              <a:rPr lang="zh-CN" altLang="en-US" sz="3200" dirty="0">
                <a:solidFill>
                  <a:srgbClr val="0070C0"/>
                </a:solidFill>
              </a:rPr>
              <a:t> 分段线性函数建模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68C3F1E-2ED4-4101-8926-FF667AA8A70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87262"/>
                <a:ext cx="10515600" cy="488970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zh-CN" sz="2800" dirty="0"/>
                  <a:t>(1) </a:t>
                </a:r>
                <a:r>
                  <a:rPr lang="zh-CN" altLang="en-US" sz="2800" dirty="0"/>
                  <a:t>固定成本约束</a:t>
                </a:r>
              </a:p>
              <a:p>
                <a:pPr>
                  <a:lnSpc>
                    <a:spcPct val="150000"/>
                  </a:lnSpc>
                </a:pPr>
                <a:r>
                  <a:rPr lang="zh-CN" altLang="en-US" dirty="0"/>
                  <a:t>在生产或库存问题中，通常会考虑固定成本和可变成本，即只要产量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就有一个固定成本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和可变成本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𝑐𝑥</m:t>
                    </m:r>
                  </m:oMath>
                </a14:m>
                <a:r>
                  <a:rPr lang="en-US" altLang="zh-CN" dirty="0"/>
                  <a:t>. </a:t>
                </a:r>
                <a:r>
                  <a:rPr lang="zh-CN" altLang="en-US" dirty="0"/>
                  <a:t>所以，成本函数就是：</a:t>
                </a:r>
              </a:p>
              <a:p>
                <a:pPr marL="0" indent="0">
                  <a:buNone/>
                </a:pPr>
                <a:r>
                  <a:rPr lang="zh-CN" altLang="en-US" dirty="0"/>
                  <a:t> </a:t>
                </a:r>
                <a:endParaRPr lang="en-US" altLang="zh-CN" dirty="0"/>
              </a:p>
              <a:p>
                <a:endParaRPr lang="en-US" altLang="zh-CN" dirty="0"/>
              </a:p>
              <a:p>
                <a:endParaRPr lang="zh-CN" altLang="en-US" dirty="0"/>
              </a:p>
              <a:p>
                <a:r>
                  <a:rPr lang="zh-CN" altLang="en-US" dirty="0"/>
                  <a:t>实际上这是二选一约束，引入一个</a:t>
                </a:r>
                <a:r>
                  <a:rPr lang="en-US" altLang="zh-CN" dirty="0"/>
                  <a:t>0-1</a:t>
                </a:r>
                <a:r>
                  <a:rPr lang="zh-CN" altLang="en-US" dirty="0"/>
                  <a:t>变量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/>
                  <a:t>和一个足够大数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zh-CN" altLang="en-US" dirty="0"/>
                  <a:t>，可表示为：</a:t>
                </a: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68C3F1E-2ED4-4101-8926-FF667AA8A7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87262"/>
                <a:ext cx="10515600" cy="4889701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>
            <a:extLst>
              <a:ext uri="{FF2B5EF4-FFF2-40B4-BE49-F238E27FC236}">
                <a16:creationId xmlns:a16="http://schemas.microsoft.com/office/drawing/2014/main" id="{DF47FFBF-C161-4002-8AFC-161DF51346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8987" y="3079579"/>
            <a:ext cx="3414144" cy="11994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>
            <a:extLst>
              <a:ext uri="{FF2B5EF4-FFF2-40B4-BE49-F238E27FC236}">
                <a16:creationId xmlns:a16="http://schemas.microsoft.com/office/drawing/2014/main" id="{2F450DEA-C215-411F-84FE-A9F0C6306F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6912" y="5075159"/>
            <a:ext cx="2980332" cy="1061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40411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C402A9E-2BFF-460D-848C-55265A78CE4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473881"/>
                <a:ext cx="10515600" cy="6264270"/>
              </a:xfrm>
            </p:spPr>
            <p:txBody>
              <a:bodyPr/>
              <a:lstStyle/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altLang="zh-CN" sz="2800" dirty="0"/>
                  <a:t>(2) </a:t>
                </a:r>
                <a:r>
                  <a:rPr lang="zh-CN" altLang="en-US" sz="2800" dirty="0"/>
                  <a:t>分段线性连续函数</a:t>
                </a:r>
                <a:endParaRPr lang="en-US" altLang="zh-CN" sz="2800" dirty="0"/>
              </a:p>
              <a:p>
                <a:pPr>
                  <a:lnSpc>
                    <a:spcPct val="120000"/>
                  </a:lnSpc>
                </a:pPr>
                <a:r>
                  <a:rPr lang="zh-CN" altLang="en-US" dirty="0"/>
                  <a:t>规模收益、边际成本等增加或减少时，就会出现分段线性函数。</a:t>
                </a:r>
                <a:endParaRPr lang="en-US" altLang="zh-CN" dirty="0"/>
              </a:p>
              <a:p>
                <a:pPr>
                  <a:lnSpc>
                    <a:spcPct val="120000"/>
                  </a:lnSpc>
                </a:pPr>
                <a:r>
                  <a:rPr lang="zh-CN" altLang="en-US" dirty="0"/>
                  <a:t>设一个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 段线性函数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 的分点为                            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可表示：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zh-CN" altLang="en-US" dirty="0"/>
                  <a:t> </a:t>
                </a:r>
                <a:endParaRPr lang="en-US" altLang="zh-CN" dirty="0"/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zh-CN" altLang="en-US" dirty="0"/>
              </a:p>
              <a:p>
                <a:pPr>
                  <a:lnSpc>
                    <a:spcPct val="120000"/>
                  </a:lnSpc>
                </a:pPr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zh-CN" altLang="en-US" b="0" dirty="0"/>
                  <a:t>其中，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dirty="0"/>
                  <a:t> 和 </a:t>
                </a:r>
                <a:r>
                  <a:rPr lang="en-US" altLang="zh-CN" dirty="0"/>
                  <a:t>0-1 </a:t>
                </a:r>
                <a:r>
                  <a:rPr lang="zh-CN" altLang="en-US" dirty="0"/>
                  <a:t>变量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dirty="0"/>
                  <a:t> 满足：</a:t>
                </a:r>
                <a:endParaRPr lang="en-US" altLang="zh-CN" dirty="0"/>
              </a:p>
              <a:p>
                <a:pPr>
                  <a:lnSpc>
                    <a:spcPct val="120000"/>
                  </a:lnSpc>
                </a:pPr>
                <a:endParaRPr lang="en-US" altLang="zh-CN" dirty="0"/>
              </a:p>
              <a:p>
                <a:pPr>
                  <a:lnSpc>
                    <a:spcPct val="120000"/>
                  </a:lnSpc>
                </a:pPr>
                <a:endParaRPr lang="en-US" altLang="zh-CN" dirty="0"/>
              </a:p>
              <a:p>
                <a:pPr>
                  <a:lnSpc>
                    <a:spcPct val="120000"/>
                  </a:lnSpc>
                </a:pPr>
                <a:endParaRPr lang="en-US" altLang="zh-CN" dirty="0"/>
              </a:p>
              <a:p>
                <a:pPr>
                  <a:lnSpc>
                    <a:spcPct val="120000"/>
                  </a:lnSpc>
                </a:pPr>
                <a:r>
                  <a:rPr lang="zh-CN" altLang="en-US" dirty="0"/>
                  <a:t>注：分段线性函数还可用于近似逼近非线性函数。</a:t>
                </a:r>
              </a:p>
              <a:p>
                <a:pPr>
                  <a:lnSpc>
                    <a:spcPct val="120000"/>
                  </a:lnSpc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C402A9E-2BFF-460D-848C-55265A78CE4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473881"/>
                <a:ext cx="10515600" cy="626427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>
            <a:extLst>
              <a:ext uri="{FF2B5EF4-FFF2-40B4-BE49-F238E27FC236}">
                <a16:creationId xmlns:a16="http://schemas.microsoft.com/office/drawing/2014/main" id="{C87EC11B-766E-4AB5-89D8-858D10D898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9468" y="1708172"/>
            <a:ext cx="2285070" cy="5085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>
            <a:extLst>
              <a:ext uri="{FF2B5EF4-FFF2-40B4-BE49-F238E27FC236}">
                <a16:creationId xmlns:a16="http://schemas.microsoft.com/office/drawing/2014/main" id="{4DF1F6E6-81E2-49C5-84DF-098BEFDE04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1117" y="2261947"/>
            <a:ext cx="2313062" cy="1706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382172E0-F2F0-4759-A36E-F38F68BCE1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7005" y="4550552"/>
            <a:ext cx="6501283" cy="5085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>
            <a:extLst>
              <a:ext uri="{FF2B5EF4-FFF2-40B4-BE49-F238E27FC236}">
                <a16:creationId xmlns:a16="http://schemas.microsoft.com/office/drawing/2014/main" id="{17EA5486-7AC1-4364-8505-DD108D05EC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3831" y="5059109"/>
            <a:ext cx="3967630" cy="4770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ACA2525C-FA3D-41A5-B9E3-471F154060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2424" y="5635906"/>
            <a:ext cx="4370443" cy="5254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9853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ABFE45-ECA0-4FBE-B1CA-AE047CC29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2578"/>
            <a:ext cx="10515600" cy="815605"/>
          </a:xfrm>
        </p:spPr>
        <p:txBody>
          <a:bodyPr/>
          <a:lstStyle/>
          <a:p>
            <a:r>
              <a:rPr lang="zh-CN" altLang="en-US" sz="3200" dirty="0">
                <a:solidFill>
                  <a:srgbClr val="FF0000"/>
                </a:solidFill>
              </a:rPr>
              <a:t>二</a:t>
            </a:r>
            <a:r>
              <a:rPr lang="en-US" altLang="zh-CN" sz="3200" dirty="0">
                <a:solidFill>
                  <a:srgbClr val="FF0000"/>
                </a:solidFill>
              </a:rPr>
              <a:t>. </a:t>
            </a:r>
            <a:r>
              <a:rPr lang="zh-CN" altLang="en-US" sz="3200" dirty="0">
                <a:solidFill>
                  <a:srgbClr val="FF0000"/>
                </a:solidFill>
              </a:rPr>
              <a:t>案例：露天矿生产车辆安排（</a:t>
            </a:r>
            <a:r>
              <a:rPr lang="en-US" altLang="zh-CN" sz="3200" dirty="0">
                <a:solidFill>
                  <a:srgbClr val="FF0000"/>
                </a:solidFill>
              </a:rPr>
              <a:t>03B)</a:t>
            </a:r>
            <a:endParaRPr lang="zh-CN" altLang="en-US" sz="4000" dirty="0">
              <a:solidFill>
                <a:srgbClr val="FF0000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FD6193-2534-41C2-84EA-5D2A1D1FDD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2611"/>
            <a:ext cx="10515600" cy="5285389"/>
          </a:xfrm>
        </p:spPr>
        <p:txBody>
          <a:bodyPr/>
          <a:lstStyle/>
          <a:p>
            <a:r>
              <a:rPr lang="en-US" altLang="zh-CN" sz="3200" dirty="0">
                <a:solidFill>
                  <a:srgbClr val="0070C0"/>
                </a:solidFill>
              </a:rPr>
              <a:t>1. </a:t>
            </a:r>
            <a:r>
              <a:rPr lang="zh-CN" altLang="en-US" sz="3200" dirty="0">
                <a:solidFill>
                  <a:srgbClr val="0070C0"/>
                </a:solidFill>
              </a:rPr>
              <a:t>问题</a:t>
            </a:r>
            <a:endParaRPr lang="en-US" altLang="zh-CN" sz="3200" dirty="0">
              <a:solidFill>
                <a:srgbClr val="0070C0"/>
              </a:solidFill>
            </a:endParaRPr>
          </a:p>
          <a:p>
            <a:r>
              <a:rPr lang="zh-CN" altLang="en-US" dirty="0"/>
              <a:t>许多现代化铁矿是露天开采的，它的生产主要是由电铲装车、自卸卡车运输来完成。提高电铲和卡车利用率是增加露天矿经济效益的首要任务。</a:t>
            </a:r>
          </a:p>
          <a:p>
            <a:r>
              <a:rPr lang="zh-CN" altLang="en-US" dirty="0"/>
              <a:t>露天矿里有若干个爆破生成的石料堆，每堆称为一个铲位，每个铲位已预先根据铁含量将石料分成矿石和岩石。一般来说，平均铁含量不低于</a:t>
            </a:r>
            <a:r>
              <a:rPr lang="en-US" altLang="zh-CN" dirty="0"/>
              <a:t>25%</a:t>
            </a:r>
            <a:r>
              <a:rPr lang="zh-CN" altLang="en-US" dirty="0"/>
              <a:t>的为矿石，否则为岩石。每个铲位的矿石、岩石数量，以及矿石的平均铁含量（品位）都是已知的。每个铲位至多能安置一台电铲，电铲的平均装车时间为</a:t>
            </a:r>
            <a:r>
              <a:rPr lang="en-US" altLang="zh-CN" dirty="0"/>
              <a:t>5</a:t>
            </a:r>
            <a:r>
              <a:rPr lang="zh-CN" altLang="en-US" dirty="0"/>
              <a:t>分钟。</a:t>
            </a:r>
          </a:p>
          <a:p>
            <a:r>
              <a:rPr lang="zh-CN" altLang="en-US" dirty="0"/>
              <a:t>卸货地点（卸点）有卸矿石的矿石漏、</a:t>
            </a:r>
            <a:r>
              <a:rPr lang="en-US" altLang="zh-CN" dirty="0"/>
              <a:t>2</a:t>
            </a:r>
            <a:r>
              <a:rPr lang="zh-CN" altLang="en-US" dirty="0"/>
              <a:t>个铁路倒装场（倒装场）和卸岩石的岩石漏、岩场等，每个卸点都有各自的产量要求。从保护国家资源的角度及矿山的经济效益考虑，应该尽量把矿石按矿石卸点需要的铁含量都有品位限制（均为</a:t>
            </a:r>
            <a:r>
              <a:rPr lang="en-US" altLang="zh-CN" dirty="0"/>
              <a:t>29.5%±1%</a:t>
            </a:r>
            <a:r>
              <a:rPr lang="zh-CN" altLang="en-US" dirty="0"/>
              <a:t>）搭配起来送到卸点，搭配的量在一个班次（</a:t>
            </a:r>
            <a:r>
              <a:rPr lang="en-US" altLang="zh-CN" dirty="0"/>
              <a:t>8</a:t>
            </a:r>
            <a:r>
              <a:rPr lang="zh-CN" altLang="en-US" dirty="0"/>
              <a:t>小时）内满足品位限制即可。从长远看，卸点可以移动，但一个班次内不变。卡车的平均卸车时间为</a:t>
            </a:r>
            <a:r>
              <a:rPr lang="en-US" altLang="zh-CN" dirty="0"/>
              <a:t>3</a:t>
            </a:r>
            <a:r>
              <a:rPr lang="zh-CN" altLang="en-US" dirty="0"/>
              <a:t>分钟。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67060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FBF7FC-E398-4F88-8E54-E50EAAE4B1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81234"/>
            <a:ext cx="10515600" cy="5575177"/>
          </a:xfrm>
        </p:spPr>
        <p:txBody>
          <a:bodyPr/>
          <a:lstStyle/>
          <a:p>
            <a:r>
              <a:rPr lang="zh-CN" altLang="en-US" dirty="0"/>
              <a:t>所用卡车载重量为</a:t>
            </a:r>
            <a:r>
              <a:rPr lang="en-US" altLang="zh-CN" dirty="0"/>
              <a:t>154</a:t>
            </a:r>
            <a:r>
              <a:rPr lang="zh-CN" altLang="en-US" dirty="0"/>
              <a:t>吨，平均时速</a:t>
            </a:r>
            <a:r>
              <a:rPr lang="en-US" altLang="zh-CN" dirty="0"/>
              <a:t>28</a:t>
            </a:r>
            <a:r>
              <a:rPr lang="zh-CN" altLang="en-US" dirty="0"/>
              <a:t>。卡车的耗油量很大，每个班次每台车消耗近</a:t>
            </a:r>
            <a:r>
              <a:rPr lang="en-US" altLang="zh-CN" dirty="0"/>
              <a:t>1</a:t>
            </a:r>
            <a:r>
              <a:rPr lang="zh-CN" altLang="en-US" dirty="0"/>
              <a:t>吨柴油。发动机点火时需要消耗相当多的电瓶能量，故一个班次中不熄火。卡车在等待时所耗费的能量也是相当可观的，原则上在安排时不应发生卡车等待的情况。电铲和卸点都不能同时为两辆及两辆以上卡车服务。卡车每次都是满载运输。</a:t>
            </a:r>
          </a:p>
          <a:p>
            <a:r>
              <a:rPr lang="zh-CN" altLang="en-US" dirty="0"/>
              <a:t>每个铲位到每个卸点的道路都是专用的宽</a:t>
            </a:r>
            <a:r>
              <a:rPr lang="en-US" altLang="zh-CN" dirty="0"/>
              <a:t>60</a:t>
            </a:r>
            <a:r>
              <a:rPr lang="zh-CN" altLang="en-US" dirty="0"/>
              <a:t>的双向车道，不会出现堵车现象，每段道路的里程都已知。</a:t>
            </a:r>
          </a:p>
          <a:p>
            <a:r>
              <a:rPr lang="zh-CN" altLang="en-US" dirty="0"/>
              <a:t>制定一个班次的生产计划：出动几台电铲，分别在哪些铲位上；出动几辆卡车，分别在哪些路线上各运输多少次（不用考虑排时计划）。一个合格的计划要在卡车不等待条件下满足产量和质量（品位）要求，而一个好的计划还应该考虑下面两条原则之一：</a:t>
            </a:r>
          </a:p>
          <a:p>
            <a:r>
              <a:rPr lang="en-US" altLang="zh-CN" dirty="0"/>
              <a:t>1</a:t>
            </a:r>
            <a:r>
              <a:rPr lang="zh-CN" altLang="en-US" dirty="0"/>
              <a:t>）总运量（吨公里）最小，同时出动最少的卡车，从而运输成本最小；</a:t>
            </a:r>
          </a:p>
          <a:p>
            <a:r>
              <a:rPr lang="en-US" altLang="zh-CN" dirty="0"/>
              <a:t>2</a:t>
            </a:r>
            <a:r>
              <a:rPr lang="zh-CN" altLang="en-US" dirty="0"/>
              <a:t>）利用现有车辆运输，获得最大的产量（岩石产量优先；在产量相同的情况下，取总运量最小的解）。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03378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>
            <a:extLst>
              <a:ext uri="{FF2B5EF4-FFF2-40B4-BE49-F238E27FC236}">
                <a16:creationId xmlns:a16="http://schemas.microsoft.com/office/drawing/2014/main" id="{DAD99FD3-5896-4D18-88AC-BDFEA5D7B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06028"/>
            <a:ext cx="10515600" cy="5670936"/>
          </a:xfrm>
        </p:spPr>
        <p:txBody>
          <a:bodyPr/>
          <a:lstStyle/>
          <a:p>
            <a:r>
              <a:rPr lang="zh-CN" altLang="en-US" dirty="0"/>
              <a:t>请就两条原则分别建立数学模型，并给出一个班次生产计划的快速算法。针对下面的实例，给出具体的生产计划、相应的总运量及岩石和矿石产量。</a:t>
            </a:r>
          </a:p>
          <a:p>
            <a:r>
              <a:rPr lang="zh-CN" altLang="en-US" dirty="0"/>
              <a:t>某露天矿有铲位</a:t>
            </a:r>
            <a:r>
              <a:rPr lang="en-US" altLang="zh-CN" dirty="0"/>
              <a:t>10</a:t>
            </a:r>
            <a:r>
              <a:rPr lang="zh-CN" altLang="en-US" dirty="0"/>
              <a:t>个，卸点</a:t>
            </a:r>
            <a:r>
              <a:rPr lang="en-US" altLang="zh-CN" dirty="0"/>
              <a:t>5</a:t>
            </a:r>
            <a:r>
              <a:rPr lang="zh-CN" altLang="en-US" dirty="0"/>
              <a:t>个，现有铲车</a:t>
            </a:r>
            <a:r>
              <a:rPr lang="en-US" altLang="zh-CN" dirty="0"/>
              <a:t>7</a:t>
            </a:r>
            <a:r>
              <a:rPr lang="zh-CN" altLang="en-US" dirty="0"/>
              <a:t>台，卡车</a:t>
            </a:r>
            <a:r>
              <a:rPr lang="en-US" altLang="zh-CN" dirty="0"/>
              <a:t>20</a:t>
            </a:r>
            <a:r>
              <a:rPr lang="zh-CN" altLang="en-US" dirty="0"/>
              <a:t>辆。各卸点一个班次的产量要求：矿石漏</a:t>
            </a:r>
            <a:r>
              <a:rPr lang="en-US" altLang="zh-CN" dirty="0"/>
              <a:t>1.2</a:t>
            </a:r>
            <a:r>
              <a:rPr lang="zh-CN" altLang="en-US" dirty="0"/>
              <a:t>万吨、倒装场</a:t>
            </a:r>
            <a:r>
              <a:rPr lang="en-US" altLang="zh-CN" dirty="0"/>
              <a:t>Ⅰ1.3</a:t>
            </a:r>
            <a:r>
              <a:rPr lang="zh-CN" altLang="en-US" dirty="0"/>
              <a:t>万吨、岩场</a:t>
            </a:r>
            <a:r>
              <a:rPr lang="en-US" altLang="zh-CN" dirty="0"/>
              <a:t>1.3</a:t>
            </a:r>
            <a:r>
              <a:rPr lang="zh-CN" altLang="en-US" dirty="0"/>
              <a:t>万吨、岩石漏</a:t>
            </a:r>
            <a:r>
              <a:rPr lang="en-US" altLang="zh-CN" dirty="0"/>
              <a:t>1.9</a:t>
            </a:r>
            <a:r>
              <a:rPr lang="zh-CN" altLang="en-US" dirty="0"/>
              <a:t>万吨、倒装场</a:t>
            </a:r>
            <a:r>
              <a:rPr lang="en-US" altLang="zh-CN" dirty="0"/>
              <a:t>Ⅱ1.3</a:t>
            </a:r>
            <a:r>
              <a:rPr lang="zh-CN" altLang="en-US" dirty="0"/>
              <a:t>万吨。</a:t>
            </a:r>
          </a:p>
          <a:p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2C48CCA5-F7DF-469D-99B6-699E1523430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4964" y="2408238"/>
            <a:ext cx="4542072" cy="3943734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C1A24895-E3B8-4904-8887-8850FAFBDA77}"/>
              </a:ext>
            </a:extLst>
          </p:cNvPr>
          <p:cNvSpPr txBox="1"/>
          <p:nvPr/>
        </p:nvSpPr>
        <p:spPr>
          <a:xfrm>
            <a:off x="3171547" y="6351972"/>
            <a:ext cx="61300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80670" algn="ctr"/>
            <a:r>
              <a:rPr lang="zh-CN" altLang="zh-CN" sz="1800" b="1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图</a:t>
            </a:r>
            <a:r>
              <a:rPr lang="en-US" altLang="zh-CN" sz="1800" b="1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7-2</a:t>
            </a:r>
            <a:r>
              <a:rPr lang="en-US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各铲位、卸点位置示意图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68896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78C23A97-7BCE-4345-A421-5715C958A7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4093" y="842455"/>
            <a:ext cx="10240016" cy="258654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DAA965F-539C-47C1-A90A-2EE4299D7C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093" y="3755116"/>
            <a:ext cx="10260764" cy="1917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258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0C6155-46AE-46F1-BC87-FAD88A496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99691"/>
          </a:xfrm>
        </p:spPr>
        <p:txBody>
          <a:bodyPr/>
          <a:lstStyle/>
          <a:p>
            <a:r>
              <a:rPr lang="en-US" altLang="zh-CN" sz="3200" dirty="0">
                <a:solidFill>
                  <a:srgbClr val="0070C0"/>
                </a:solidFill>
              </a:rPr>
              <a:t>2. </a:t>
            </a:r>
            <a:r>
              <a:rPr lang="zh-CN" altLang="en-US" sz="3200" dirty="0">
                <a:solidFill>
                  <a:srgbClr val="0070C0"/>
                </a:solidFill>
              </a:rPr>
              <a:t>问题分析与假设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AA4273-01CE-4788-A4C1-EBAC630573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4816"/>
            <a:ext cx="10515600" cy="5107835"/>
          </a:xfrm>
        </p:spPr>
        <p:txBody>
          <a:bodyPr/>
          <a:lstStyle/>
          <a:p>
            <a:r>
              <a:rPr lang="zh-CN" altLang="en-US" dirty="0"/>
              <a:t>这是经典运输问题的扩展：</a:t>
            </a:r>
          </a:p>
          <a:p>
            <a:pPr marL="0" indent="0">
              <a:buNone/>
            </a:pPr>
            <a:r>
              <a:rPr lang="en-US" altLang="zh-CN" dirty="0"/>
              <a:t>    1) </a:t>
            </a:r>
            <a:r>
              <a:rPr lang="zh-CN" altLang="en-US" dirty="0"/>
              <a:t>运输矿石与岩石两种物资</a:t>
            </a:r>
          </a:p>
          <a:p>
            <a:pPr marL="0" indent="0">
              <a:buNone/>
            </a:pPr>
            <a:r>
              <a:rPr lang="en-US" altLang="zh-CN" dirty="0"/>
              <a:t>    2) </a:t>
            </a:r>
            <a:r>
              <a:rPr lang="zh-CN" altLang="en-US" dirty="0"/>
              <a:t>产量大于销量</a:t>
            </a:r>
          </a:p>
          <a:p>
            <a:pPr marL="0" indent="0">
              <a:buNone/>
            </a:pPr>
            <a:r>
              <a:rPr lang="en-US" altLang="zh-CN" dirty="0"/>
              <a:t>    3) </a:t>
            </a:r>
            <a:r>
              <a:rPr lang="zh-CN" altLang="en-US" dirty="0"/>
              <a:t>有品位约束，矿石需要搭配运输 </a:t>
            </a:r>
          </a:p>
          <a:p>
            <a:pPr marL="0" indent="0">
              <a:buNone/>
            </a:pPr>
            <a:r>
              <a:rPr lang="en-US" altLang="zh-CN" dirty="0"/>
              <a:t>    4) </a:t>
            </a:r>
            <a:r>
              <a:rPr lang="zh-CN" altLang="en-US" dirty="0"/>
              <a:t>产地、销地都有单位时间流量限制 </a:t>
            </a:r>
          </a:p>
          <a:p>
            <a:pPr marL="0" indent="0">
              <a:buNone/>
            </a:pPr>
            <a:r>
              <a:rPr lang="en-US" altLang="zh-CN" dirty="0"/>
              <a:t>    5) </a:t>
            </a:r>
            <a:r>
              <a:rPr lang="zh-CN" altLang="en-US" dirty="0"/>
              <a:t>运输车辆相同，均满载，</a:t>
            </a:r>
            <a:r>
              <a:rPr lang="en-US" altLang="zh-CN" dirty="0"/>
              <a:t>154</a:t>
            </a:r>
            <a:r>
              <a:rPr lang="zh-CN" altLang="en-US" dirty="0"/>
              <a:t>吨</a:t>
            </a:r>
            <a:r>
              <a:rPr lang="en-US" altLang="zh-CN" dirty="0"/>
              <a:t>/</a:t>
            </a:r>
            <a:r>
              <a:rPr lang="zh-CN" altLang="en-US" dirty="0"/>
              <a:t>车 </a:t>
            </a:r>
          </a:p>
          <a:p>
            <a:pPr marL="0" indent="0">
              <a:buNone/>
            </a:pPr>
            <a:r>
              <a:rPr lang="en-US" altLang="zh-CN" dirty="0"/>
              <a:t>    6) </a:t>
            </a:r>
            <a:r>
              <a:rPr lang="zh-CN" altLang="en-US" dirty="0"/>
              <a:t>铲位数多于铲车数（</a:t>
            </a:r>
            <a:r>
              <a:rPr lang="en-US" altLang="zh-CN" dirty="0"/>
              <a:t>7</a:t>
            </a:r>
            <a:r>
              <a:rPr lang="zh-CN" altLang="en-US" dirty="0"/>
              <a:t>台），需要选择不多于</a:t>
            </a:r>
            <a:r>
              <a:rPr lang="en-US" altLang="zh-CN" dirty="0"/>
              <a:t>7</a:t>
            </a:r>
            <a:r>
              <a:rPr lang="zh-CN" altLang="en-US" dirty="0"/>
              <a:t>个最优铲位</a:t>
            </a:r>
          </a:p>
          <a:p>
            <a:pPr marL="0" indent="0">
              <a:buNone/>
            </a:pPr>
            <a:r>
              <a:rPr lang="en-US" altLang="zh-CN" dirty="0"/>
              <a:t>    7) </a:t>
            </a:r>
            <a:r>
              <a:rPr lang="zh-CN" altLang="en-US" dirty="0"/>
              <a:t>求出各条路线上派出的车辆数及安排</a:t>
            </a:r>
          </a:p>
          <a:p>
            <a:r>
              <a:rPr lang="zh-CN" altLang="en-US" dirty="0"/>
              <a:t>每个运输问题都对应着一个线性规划问题，条件 </a:t>
            </a:r>
            <a:r>
              <a:rPr lang="en-US" altLang="zh-CN" dirty="0"/>
              <a:t>1)-4)</a:t>
            </a:r>
            <a:r>
              <a:rPr lang="zh-CN" altLang="en-US" dirty="0"/>
              <a:t>可以通过变量设计、调整约束条件实现；条件</a:t>
            </a:r>
            <a:r>
              <a:rPr lang="en-US" altLang="zh-CN" dirty="0"/>
              <a:t>5)</a:t>
            </a:r>
            <a:r>
              <a:rPr lang="zh-CN" altLang="en-US" dirty="0"/>
              <a:t>是整数要求，从而包含整数规划；条件</a:t>
            </a:r>
            <a:r>
              <a:rPr lang="en-US" altLang="zh-CN" dirty="0"/>
              <a:t>6)</a:t>
            </a:r>
            <a:r>
              <a:rPr lang="zh-CN" altLang="en-US" dirty="0"/>
              <a:t>通过引入</a:t>
            </a:r>
            <a:r>
              <a:rPr lang="en-US" altLang="zh-CN" dirty="0"/>
              <a:t>0-1</a:t>
            </a:r>
            <a:r>
              <a:rPr lang="zh-CN" altLang="en-US" dirty="0"/>
              <a:t>决策变量来刻画。</a:t>
            </a:r>
          </a:p>
        </p:txBody>
      </p:sp>
    </p:spTree>
    <p:extLst>
      <p:ext uri="{BB962C8B-B14F-4D97-AF65-F5344CB8AC3E}">
        <p14:creationId xmlns:p14="http://schemas.microsoft.com/office/powerpoint/2010/main" val="929668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2" name="组合 11"/>
          <p:cNvGrpSpPr/>
          <p:nvPr/>
        </p:nvGrpSpPr>
        <p:grpSpPr>
          <a:xfrm>
            <a:off x="1680122" y="2273400"/>
            <a:ext cx="2629437" cy="2493177"/>
            <a:chOff x="3028" y="3041"/>
            <a:chExt cx="5420" cy="5361"/>
          </a:xfrm>
        </p:grpSpPr>
        <p:sp>
          <p:nvSpPr>
            <p:cNvPr id="9" name="椭圆 8"/>
            <p:cNvSpPr/>
            <p:nvPr/>
          </p:nvSpPr>
          <p:spPr>
            <a:xfrm>
              <a:off x="3028" y="3041"/>
              <a:ext cx="4511" cy="4907"/>
            </a:xfrm>
            <a:prstGeom prst="ellipse">
              <a:avLst/>
            </a:prstGeom>
            <a:solidFill>
              <a:srgbClr val="C0C9BE">
                <a:alpha val="7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3937" y="3495"/>
              <a:ext cx="4511" cy="4907"/>
            </a:xfrm>
            <a:prstGeom prst="ellipse">
              <a:avLst/>
            </a:prstGeom>
            <a:noFill/>
            <a:ln>
              <a:solidFill>
                <a:srgbClr val="90A08D"/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7" name="TextBox 32"/>
          <p:cNvSpPr txBox="1">
            <a:spLocks noChangeArrowheads="1"/>
          </p:cNvSpPr>
          <p:nvPr/>
        </p:nvSpPr>
        <p:spPr bwMode="auto">
          <a:xfrm>
            <a:off x="6903219" y="2564860"/>
            <a:ext cx="379285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Yuanti SC" charset="-122"/>
                <a:sym typeface="+mn-ea"/>
              </a:rPr>
              <a:t>优化建模技术</a:t>
            </a:r>
          </a:p>
        </p:txBody>
      </p:sp>
      <p:sp>
        <p:nvSpPr>
          <p:cNvPr id="18" name="TextBox 32"/>
          <p:cNvSpPr txBox="1">
            <a:spLocks noChangeArrowheads="1"/>
          </p:cNvSpPr>
          <p:nvPr/>
        </p:nvSpPr>
        <p:spPr bwMode="auto">
          <a:xfrm>
            <a:off x="6096000" y="2564860"/>
            <a:ext cx="712949" cy="578882"/>
          </a:xfrm>
          <a:prstGeom prst="roundRect">
            <a:avLst/>
          </a:prstGeom>
          <a:solidFill>
            <a:srgbClr val="90A08D"/>
          </a:solidFill>
          <a:ln w="28575"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dirty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01</a:t>
            </a:r>
            <a:endParaRPr lang="zh-CN" altLang="en-US" sz="2800" b="1" dirty="0">
              <a:solidFill>
                <a:schemeClr val="bg1"/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  <p:sp>
        <p:nvSpPr>
          <p:cNvPr id="19" name="TextBox 32"/>
          <p:cNvSpPr txBox="1">
            <a:spLocks noChangeArrowheads="1"/>
          </p:cNvSpPr>
          <p:nvPr/>
        </p:nvSpPr>
        <p:spPr bwMode="auto">
          <a:xfrm>
            <a:off x="6918856" y="3197309"/>
            <a:ext cx="423149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案例：露天矿生产车辆安排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仿宋" panose="02010609060101010101" charset="-122"/>
              <a:ea typeface="仿宋" panose="02010609060101010101" charset="-122"/>
              <a:cs typeface="Yuanti SC" charset="-122"/>
              <a:sym typeface="+mn-ea"/>
            </a:endParaRPr>
          </a:p>
        </p:txBody>
      </p:sp>
      <p:sp>
        <p:nvSpPr>
          <p:cNvPr id="20" name="TextBox 32"/>
          <p:cNvSpPr txBox="1">
            <a:spLocks noChangeArrowheads="1"/>
          </p:cNvSpPr>
          <p:nvPr/>
        </p:nvSpPr>
        <p:spPr bwMode="auto">
          <a:xfrm>
            <a:off x="6109612" y="3218832"/>
            <a:ext cx="681677" cy="578882"/>
          </a:xfrm>
          <a:prstGeom prst="roundRect">
            <a:avLst/>
          </a:prstGeom>
          <a:solidFill>
            <a:srgbClr val="C0C9BE"/>
          </a:solidFill>
          <a:ln w="28575"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dirty="0">
                <a:solidFill>
                  <a:schemeClr val="bg1"/>
                </a:solidFill>
                <a:latin typeface="Yuanti SC" charset="-122"/>
                <a:ea typeface="Yuanti SC" charset="-122"/>
                <a:cs typeface="Yuanti SC" charset="-122"/>
              </a:rPr>
              <a:t>02</a:t>
            </a:r>
            <a:endParaRPr lang="zh-CN" altLang="en-US" sz="2800" b="1" dirty="0">
              <a:solidFill>
                <a:schemeClr val="bg1"/>
              </a:solidFill>
              <a:latin typeface="Yuanti SC" charset="-122"/>
              <a:ea typeface="Yuanti SC" charset="-122"/>
              <a:cs typeface="Yuanti SC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710180" y="2074545"/>
            <a:ext cx="1009015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5400" dirty="0">
                <a:solidFill>
                  <a:prstClr val="black"/>
                </a:solidFill>
                <a:latin typeface="仿宋" panose="02010609060101010101" charset="-122"/>
                <a:ea typeface="仿宋" panose="02010609060101010101" charset="-122"/>
              </a:rPr>
              <a:t>目录</a:t>
            </a:r>
          </a:p>
        </p:txBody>
      </p:sp>
    </p:spTree>
    <p:custDataLst>
      <p:tags r:id="rId1"/>
    </p:custDataLst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 bldLvl="0" animBg="1"/>
      <p:bldP spid="19" grpId="0"/>
      <p:bldP spid="20" grpId="0" bldLvl="0" animBg="1"/>
      <p:bldP spid="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BE0D58-72B8-4357-8CEF-A210FEB958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52256"/>
            <a:ext cx="10515600" cy="5324707"/>
          </a:xfrm>
        </p:spPr>
        <p:txBody>
          <a:bodyPr/>
          <a:lstStyle/>
          <a:p>
            <a:r>
              <a:rPr lang="zh-CN" altLang="en-US" dirty="0"/>
              <a:t>从目标角度来看，这是一个多目标规划问题。</a:t>
            </a:r>
          </a:p>
          <a:p>
            <a:r>
              <a:rPr lang="zh-CN" altLang="en-US" b="1" dirty="0"/>
              <a:t>问题一的主要目标：</a:t>
            </a:r>
            <a:endParaRPr lang="en-US" altLang="zh-CN" b="1" dirty="0"/>
          </a:p>
          <a:p>
            <a:pPr marL="0" indent="0">
              <a:buNone/>
            </a:pPr>
            <a:r>
              <a:rPr lang="zh-CN" altLang="en-US" dirty="0"/>
              <a:t>    ① 总运量最小；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   ② 总路程最小；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   ③ 出动卡车最少。</a:t>
            </a:r>
            <a:endParaRPr lang="en-US" altLang="zh-CN" dirty="0"/>
          </a:p>
          <a:p>
            <a:r>
              <a:rPr lang="zh-CN" altLang="en-US" dirty="0"/>
              <a:t>仔细分析可知，① 与② 是第一层目标（优先级更高），且二者基本等价，于是只用 ① 作为第一层目标，根据其结果再优化③派车。</a:t>
            </a:r>
          </a:p>
          <a:p>
            <a:r>
              <a:rPr lang="zh-CN" altLang="en-US" b="1" dirty="0"/>
              <a:t>问题二的主要目标</a:t>
            </a:r>
            <a:r>
              <a:rPr lang="zh-CN" altLang="en-US" dirty="0"/>
              <a:t>：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   ④ 岩石产量最大；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   ⑤ 矿石产量最大；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   ⑥ 总运量最小。</a:t>
            </a:r>
            <a:endParaRPr lang="en-US" altLang="zh-CN" dirty="0"/>
          </a:p>
          <a:p>
            <a:r>
              <a:rPr lang="zh-CN" altLang="en-US" dirty="0"/>
              <a:t>根据提意，优先级依次排列。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46802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88CDE0-449B-47B5-A65E-0B803D76A5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0503"/>
            <a:ext cx="10515600" cy="4136993"/>
          </a:xfrm>
        </p:spPr>
        <p:txBody>
          <a:bodyPr/>
          <a:lstStyle/>
          <a:p>
            <a:r>
              <a:rPr lang="zh-CN" altLang="en-US" b="1" dirty="0"/>
              <a:t>问题假设：</a:t>
            </a:r>
            <a:endParaRPr lang="en-US" altLang="zh-CN" b="1" dirty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/>
              <a:t>   </a:t>
            </a:r>
            <a:r>
              <a:rPr lang="zh-CN" altLang="en-US" b="1" dirty="0"/>
              <a:t>假设</a:t>
            </a:r>
            <a:r>
              <a:rPr lang="en-US" altLang="zh-CN" b="1" dirty="0"/>
              <a:t>1</a:t>
            </a:r>
            <a:r>
              <a:rPr lang="en-US" altLang="zh-CN" dirty="0"/>
              <a:t> </a:t>
            </a:r>
            <a:r>
              <a:rPr lang="zh-CN" altLang="en-US" dirty="0"/>
              <a:t>卡车在一个班次中不发生等待或熄火重启的情况；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/>
              <a:t>   </a:t>
            </a:r>
            <a:r>
              <a:rPr lang="zh-CN" altLang="en-US" b="1" dirty="0"/>
              <a:t>假设</a:t>
            </a:r>
            <a:r>
              <a:rPr lang="en-US" altLang="zh-CN" b="1" dirty="0"/>
              <a:t>2</a:t>
            </a:r>
            <a:r>
              <a:rPr lang="en-US" altLang="zh-CN" dirty="0"/>
              <a:t>  </a:t>
            </a:r>
            <a:r>
              <a:rPr lang="zh-CN" altLang="en-US" dirty="0"/>
              <a:t>在铲位或卸点处由两条线路造成的冲突问题，只要平均时间能完成任务，就认为不冲突，不进行具体排时计划；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/>
              <a:t>   </a:t>
            </a:r>
            <a:r>
              <a:rPr lang="zh-CN" altLang="en-US" b="1" dirty="0"/>
              <a:t>假设</a:t>
            </a:r>
            <a:r>
              <a:rPr lang="en-US" altLang="zh-CN" b="1" dirty="0"/>
              <a:t>3</a:t>
            </a:r>
            <a:r>
              <a:rPr lang="en-US" altLang="zh-CN" dirty="0"/>
              <a:t>  </a:t>
            </a:r>
            <a:r>
              <a:rPr lang="zh-CN" altLang="en-US" dirty="0"/>
              <a:t>空载和重载的速度都为</a:t>
            </a:r>
            <a:r>
              <a:rPr lang="en-US" altLang="zh-CN" dirty="0"/>
              <a:t>28km/h</a:t>
            </a:r>
            <a:r>
              <a:rPr lang="zh-CN" altLang="en-US" dirty="0"/>
              <a:t>，但油耗相差很大；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/>
              <a:t>   </a:t>
            </a:r>
            <a:r>
              <a:rPr lang="zh-CN" altLang="en-US" b="1" dirty="0"/>
              <a:t>假设</a:t>
            </a:r>
            <a:r>
              <a:rPr lang="en-US" altLang="zh-CN" b="1" dirty="0"/>
              <a:t>4</a:t>
            </a:r>
            <a:r>
              <a:rPr lang="en-US" altLang="zh-CN" dirty="0"/>
              <a:t> </a:t>
            </a:r>
            <a:r>
              <a:rPr lang="zh-CN" altLang="en-US" dirty="0"/>
              <a:t>卡车可以提前退出系统。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87607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F59E9F-C145-45F2-B57E-E1C54B611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10914"/>
          </a:xfrm>
        </p:spPr>
        <p:txBody>
          <a:bodyPr/>
          <a:lstStyle/>
          <a:p>
            <a:r>
              <a:rPr lang="en-US" altLang="zh-CN" sz="3200" dirty="0">
                <a:solidFill>
                  <a:srgbClr val="0070C0"/>
                </a:solidFill>
              </a:rPr>
              <a:t>3. </a:t>
            </a:r>
            <a:r>
              <a:rPr lang="zh-CN" altLang="en-US" sz="3200" dirty="0">
                <a:solidFill>
                  <a:srgbClr val="0070C0"/>
                </a:solidFill>
              </a:rPr>
              <a:t>基于整数规划的最优调运方案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E258CA9-850B-4BB1-B1C0-8EC08A09764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76040"/>
                <a:ext cx="10515600" cy="480092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zh-CN" altLang="en-US" sz="2800" b="1" dirty="0"/>
                  <a:t>（</a:t>
                </a:r>
                <a:r>
                  <a:rPr lang="en-US" altLang="zh-CN" sz="2800" b="1" dirty="0"/>
                  <a:t>1</a:t>
                </a:r>
                <a:r>
                  <a:rPr lang="zh-CN" altLang="en-US" sz="2800" b="1" dirty="0"/>
                  <a:t>）引入变量符号</a:t>
                </a:r>
                <a:endParaRPr lang="en-US" altLang="zh-CN" sz="2800" b="1" dirty="0"/>
              </a:p>
              <a:p>
                <a:pPr marL="0" indent="0">
                  <a:buNone/>
                </a:pPr>
                <a:r>
                  <a:rPr lang="zh-CN" altLang="en-US" dirty="0"/>
                  <a:t> 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=1, ⋯,10</m:t>
                    </m:r>
                  </m:oMath>
                </a14:m>
                <a:r>
                  <a:rPr lang="zh-CN" altLang="en-US" dirty="0"/>
                  <a:t>：</a:t>
                </a:r>
                <a:r>
                  <a:rPr lang="en-US" altLang="zh-CN" dirty="0"/>
                  <a:t>10</a:t>
                </a:r>
                <a:r>
                  <a:rPr lang="zh-CN" altLang="en-US" dirty="0"/>
                  <a:t>个铲位；</a:t>
                </a:r>
              </a:p>
              <a:p>
                <a:pPr marL="0" indent="0">
                  <a:buNone/>
                </a:pPr>
                <a:r>
                  <a:rPr lang="zh-CN" altLang="en-US" dirty="0"/>
                  <a:t> 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=1,⋯,5</m:t>
                    </m:r>
                  </m:oMath>
                </a14:m>
                <a:r>
                  <a:rPr lang="zh-CN" altLang="en-US" dirty="0"/>
                  <a:t>：</a:t>
                </a:r>
                <a:r>
                  <a:rPr lang="en-US" altLang="zh-CN" dirty="0"/>
                  <a:t>5</a:t>
                </a:r>
                <a:r>
                  <a:rPr lang="zh-CN" altLang="en-US" dirty="0"/>
                  <a:t>个卸点，即矿石漏、倒装场</a:t>
                </a:r>
                <a:r>
                  <a:rPr lang="en-US" altLang="zh-CN" dirty="0"/>
                  <a:t>Ⅰ</a:t>
                </a:r>
                <a:r>
                  <a:rPr lang="zh-CN" altLang="en-US" dirty="0"/>
                  <a:t>、岩场、岩石漏、倒装场</a:t>
                </a:r>
                <a:r>
                  <a:rPr lang="en-US" altLang="zh-CN" dirty="0"/>
                  <a:t>Ⅱ</a:t>
                </a:r>
                <a:r>
                  <a:rPr lang="zh-CN" altLang="en-US" dirty="0"/>
                  <a:t>（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1,2,5 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是矿石，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3,4 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是岩石</a:t>
                </a:r>
                <a:r>
                  <a:rPr lang="zh-CN" altLang="en-US" dirty="0"/>
                  <a:t>）；</a:t>
                </a:r>
              </a:p>
              <a:p>
                <a:pPr marL="0" indent="0">
                  <a:buNone/>
                </a:pPr>
                <a:r>
                  <a:rPr lang="zh-CN" altLang="en-US" dirty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zh-CN" altLang="en-US" dirty="0"/>
                  <a:t>：从号铲位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 到卸点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的石料运量（车</a:t>
                </a:r>
                <a:r>
                  <a:rPr lang="en-US" altLang="zh-CN" dirty="0"/>
                  <a:t>·</a:t>
                </a:r>
                <a:r>
                  <a:rPr lang="zh-CN" altLang="en-US" dirty="0"/>
                  <a:t>次），运到岩石漏和岩场的是岩石，运到其余处的是矿石；</a:t>
                </a:r>
              </a:p>
              <a:p>
                <a:pPr marL="0" indent="0">
                  <a:buNone/>
                </a:pPr>
                <a:r>
                  <a:rPr lang="zh-CN" altLang="en-US" dirty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/>
                  <a:t>：从铲位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 到卸点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zh-CN" altLang="en-US" dirty="0"/>
                  <a:t> 的距离（</a:t>
                </a:r>
                <a:r>
                  <a:rPr lang="en-US" altLang="zh-CN" dirty="0"/>
                  <a:t>km</a:t>
                </a:r>
                <a:r>
                  <a:rPr lang="zh-CN" altLang="en-US" dirty="0"/>
                  <a:t>）；</a:t>
                </a:r>
              </a:p>
              <a:p>
                <a:pPr marL="0" indent="0">
                  <a:buNone/>
                </a:pP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/>
                  <a:t>：从铲位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 到卸点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zh-CN" altLang="en-US" dirty="0"/>
                  <a:t> 路线上运行一个周期平均所需时间（</a:t>
                </a:r>
                <a:r>
                  <a:rPr lang="en-US" altLang="zh-CN" dirty="0"/>
                  <a:t>min</a:t>
                </a:r>
                <a:r>
                  <a:rPr lang="zh-CN" altLang="en-US" dirty="0"/>
                  <a:t>）；</a:t>
                </a:r>
              </a:p>
              <a:p>
                <a:pPr marL="0" indent="0">
                  <a:buNone/>
                </a:pP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/>
                  <a:t>：从铲位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 到卸点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zh-CN" altLang="en-US" dirty="0"/>
                  <a:t> 最多能运行的平均卡车数（辆）；</a:t>
                </a:r>
              </a:p>
              <a:p>
                <a:pPr marL="0" indent="0">
                  <a:buNone/>
                </a:pP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/>
                  <a:t>：从铲位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 到卸点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/>
                  <a:t>，一辆车一个班次中最多可运行次数（次）；</a:t>
                </a: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E258CA9-850B-4BB1-B1C0-8EC08A09764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76040"/>
                <a:ext cx="10515600" cy="480092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6028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1C7836C-F173-4242-A765-D040B746119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53609" y="1355108"/>
                <a:ext cx="105156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zh-CN" altLang="en-US" dirty="0"/>
                  <a:t>                           ：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 为铲位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 矿石铁含量（</a:t>
                </a:r>
                <a:r>
                  <a:rPr lang="en-US" altLang="zh-CN" dirty="0"/>
                  <a:t>%</a:t>
                </a:r>
                <a:r>
                  <a:rPr lang="zh-CN" altLang="en-US" dirty="0"/>
                  <a:t>）；</a:t>
                </a:r>
              </a:p>
              <a:p>
                <a:pPr marL="0" indent="0">
                  <a:buNone/>
                </a:pPr>
                <a:r>
                  <a:rPr lang="zh-CN" altLang="en-US" dirty="0"/>
                  <a:t>                         ：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dirty="0"/>
                  <a:t> 为卸点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zh-CN" altLang="en-US" dirty="0"/>
                  <a:t> 任务需求（车</a:t>
                </a:r>
                <a:r>
                  <a:rPr lang="en-US" altLang="zh-CN" dirty="0"/>
                  <a:t>·</a:t>
                </a:r>
                <a:r>
                  <a:rPr lang="zh-CN" altLang="en-US" dirty="0"/>
                  <a:t>次）；</a:t>
                </a:r>
              </a:p>
              <a:p>
                <a:pPr marL="0" indent="0">
                  <a:buNone/>
                </a:pPr>
                <a:r>
                  <a:rPr lang="zh-CN" altLang="en-US" dirty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：铲位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 的铁矿石储量（万吨）；</a:t>
                </a:r>
              </a:p>
              <a:p>
                <a:pPr marL="0" indent="0">
                  <a:buNone/>
                </a:pP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/>
                  <a:t>：铲位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 的岩石储量（万吨）；</a:t>
                </a:r>
              </a:p>
              <a:p>
                <a:pPr marL="0" indent="0">
                  <a:buNone/>
                </a:pPr>
                <a:r>
                  <a:rPr lang="zh-CN" altLang="en-US" dirty="0"/>
                  <a:t>  </a:t>
                </a:r>
                <a:endParaRPr lang="en-US" altLang="zh-CN" dirty="0"/>
              </a:p>
              <a:p>
                <a:endParaRPr lang="en-US" altLang="zh-CN" dirty="0"/>
              </a:p>
              <a:p>
                <a:endParaRPr lang="zh-CN" altLang="en-US" dirty="0"/>
              </a:p>
              <a:p>
                <a:r>
                  <a:rPr lang="zh-CN" altLang="en-US" b="1" dirty="0"/>
                  <a:t>目标函数</a:t>
                </a:r>
                <a:r>
                  <a:rPr lang="zh-CN" altLang="en-US" dirty="0"/>
                  <a:t>：重载运输的总运量（吨</a:t>
                </a:r>
                <a:r>
                  <a:rPr lang="en-US" altLang="zh-CN" dirty="0"/>
                  <a:t>·</a:t>
                </a:r>
                <a:r>
                  <a:rPr lang="zh-CN" altLang="en-US" dirty="0"/>
                  <a:t>公里）最小。</a:t>
                </a: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1C7836C-F173-4242-A765-D040B74611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53609" y="1355108"/>
                <a:ext cx="10515600" cy="435133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>
            <a:extLst>
              <a:ext uri="{FF2B5EF4-FFF2-40B4-BE49-F238E27FC236}">
                <a16:creationId xmlns:a16="http://schemas.microsoft.com/office/drawing/2014/main" id="{FD74B7C3-6A67-4929-9389-1CE1186128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419" y="1235584"/>
            <a:ext cx="2109710" cy="561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>
            <a:extLst>
              <a:ext uri="{FF2B5EF4-FFF2-40B4-BE49-F238E27FC236}">
                <a16:creationId xmlns:a16="http://schemas.microsoft.com/office/drawing/2014/main" id="{7C7C8340-3392-425C-A7F3-1A7847EC6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6053" y="1708261"/>
            <a:ext cx="1915752" cy="561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009A0EEA-55E3-4203-9551-31D789B844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419" y="3251934"/>
            <a:ext cx="3506951" cy="999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11986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E5657D1-D600-4897-B715-7729C307FFF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559293"/>
                <a:ext cx="10515600" cy="60279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zh-CN" sz="2800" b="1" dirty="0"/>
                  <a:t>(2) </a:t>
                </a:r>
                <a:r>
                  <a:rPr lang="zh-CN" altLang="en-US" sz="2800" b="1" dirty="0"/>
                  <a:t>约束条件</a:t>
                </a:r>
                <a:endParaRPr lang="en-US" altLang="zh-CN" sz="2800" b="1" dirty="0"/>
              </a:p>
              <a:p>
                <a:r>
                  <a:rPr lang="zh-CN" altLang="en-US" b="1" dirty="0"/>
                  <a:t>道路能力约束</a:t>
                </a:r>
              </a:p>
              <a:p>
                <a:pPr marL="0" indent="0">
                  <a:buNone/>
                </a:pPr>
                <a:r>
                  <a:rPr lang="zh-CN" altLang="en-US" dirty="0"/>
                  <a:t>由于一个铲位（卸点）不能同时为两辆车服务，所以一条线路上最多同时运行的卡车数是受限制的。</a:t>
                </a:r>
              </a:p>
              <a:p>
                <a:pPr marL="0" indent="0">
                  <a:buNone/>
                </a:pPr>
                <a:r>
                  <a:rPr lang="zh-CN" altLang="en-US" dirty="0"/>
                  <a:t>卡车在铲位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 到卸点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zh-CN" altLang="en-US" dirty="0"/>
                  <a:t> 路线上运行一个周期平均所需时间为：</a:t>
                </a: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                                                                                     (min)</a:t>
                </a:r>
              </a:p>
              <a:p>
                <a:pPr marL="0" indent="0">
                  <a:buNone/>
                </a:pPr>
                <a:endParaRPr lang="zh-CN" altLang="en-US" dirty="0"/>
              </a:p>
              <a:p>
                <a:r>
                  <a:rPr lang="zh-CN" altLang="en-US" dirty="0"/>
                  <a:t>由于装车时间 </a:t>
                </a:r>
                <a:r>
                  <a:rPr lang="en-US" altLang="zh-CN" dirty="0"/>
                  <a:t>5 min</a:t>
                </a:r>
                <a:r>
                  <a:rPr lang="zh-CN" altLang="en-US" dirty="0"/>
                  <a:t>大于卸车时间 </a:t>
                </a:r>
                <a:r>
                  <a:rPr lang="en-US" altLang="zh-CN" dirty="0"/>
                  <a:t>3 min</a:t>
                </a:r>
                <a:r>
                  <a:rPr lang="zh-CN" altLang="en-US" dirty="0"/>
                  <a:t>，所以，该线路上卡车不等待条件下最多同时运行的卡车数为：</a:t>
                </a:r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其中，      为向下取整。比如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=48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zh-CN" altLang="en-US" i="0">
                        <a:latin typeface="Cambria Math" panose="02040503050406030204" pitchFamily="18" charset="0"/>
                      </a:rPr>
                      <m:t>min</m:t>
                    </m:r>
                  </m:oMath>
                </a14:m>
                <a:r>
                  <a:rPr lang="zh-CN" altLang="en-US" dirty="0"/>
                  <a:t>，则最多不能超过</a:t>
                </a:r>
                <a:r>
                  <a:rPr lang="en-US" altLang="zh-CN" dirty="0"/>
                  <a:t>9</a:t>
                </a:r>
                <a:r>
                  <a:rPr lang="zh-CN" altLang="en-US" dirty="0"/>
                  <a:t>辆，不然会因装车而等待！</a:t>
                </a:r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E5657D1-D600-4897-B715-7729C307FFF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559293"/>
                <a:ext cx="10515600" cy="602793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>
            <a:extLst>
              <a:ext uri="{FF2B5EF4-FFF2-40B4-BE49-F238E27FC236}">
                <a16:creationId xmlns:a16="http://schemas.microsoft.com/office/drawing/2014/main" id="{F666A101-7C33-4954-BF3B-B9D1F2B2FB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1167" y="2952780"/>
            <a:ext cx="5221034" cy="952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>
            <a:extLst>
              <a:ext uri="{FF2B5EF4-FFF2-40B4-BE49-F238E27FC236}">
                <a16:creationId xmlns:a16="http://schemas.microsoft.com/office/drawing/2014/main" id="{06677FA4-4BB1-42E7-B1E6-052B7CAD10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1684" y="4770483"/>
            <a:ext cx="1396394" cy="1086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B2E08580-6B42-40BF-A199-EDB8724D6F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608" y="5747480"/>
            <a:ext cx="470559" cy="551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0840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273C8B5-4014-4159-B126-AA7D3324C49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632533"/>
                <a:ext cx="10515600" cy="559293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zh-CN" altLang="en-US" dirty="0"/>
                  <a:t>同样，每辆卡车一个班次中在该路线上最多可运行的次数为：</a:t>
                </a:r>
              </a:p>
              <a:p>
                <a:pPr marL="0" indent="0">
                  <a:buNone/>
                </a:pPr>
                <a:r>
                  <a:rPr lang="zh-CN" altLang="en-US" dirty="0"/>
                  <a:t> </a:t>
                </a:r>
                <a:endParaRPr lang="en-US" altLang="zh-CN" dirty="0"/>
              </a:p>
              <a:p>
                <a:pPr marL="0" indent="0">
                  <a:buNone/>
                </a:pPr>
                <a:endParaRPr lang="zh-CN" altLang="en-US" dirty="0"/>
              </a:p>
              <a:p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因为铲位只有一个电铲，这些车不能同时装车，所以要减去等待装车的时间。则一个班次中该固定线路上最多能运行的总车次大约为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altLang="zh-CN" dirty="0"/>
                  <a:t>.</a:t>
                </a:r>
              </a:p>
              <a:p>
                <a:r>
                  <a:rPr lang="zh-CN" altLang="en-US" b="1" dirty="0"/>
                  <a:t>电铲能力约束</a:t>
                </a:r>
              </a:p>
              <a:p>
                <a:pPr marL="0" indent="0">
                  <a:buNone/>
                </a:pPr>
                <a:r>
                  <a:rPr lang="zh-CN" altLang="en-US" dirty="0"/>
                  <a:t>因为一台电铲不能同时为两辆卡车服务，所以一台电铲在一个班次中的最大可能产量为：</a:t>
                </a:r>
              </a:p>
              <a:p>
                <a:pPr marL="0" indent="0">
                  <a:buNone/>
                </a:pPr>
                <a:r>
                  <a:rPr lang="zh-CN" altLang="en-US" dirty="0"/>
                  <a:t>                                                                         （车）</a:t>
                </a:r>
              </a:p>
              <a:p>
                <a:r>
                  <a:rPr lang="zh-CN" altLang="en-US" b="1" dirty="0"/>
                  <a:t>卸点能力约束</a:t>
                </a:r>
              </a:p>
              <a:p>
                <a:pPr marL="0" indent="0">
                  <a:buNone/>
                </a:pPr>
                <a:r>
                  <a:rPr lang="zh-CN" altLang="en-US" dirty="0"/>
                  <a:t>卸点的最大吞吐量为每小时 </a:t>
                </a:r>
                <a:r>
                  <a:rPr lang="en-US" altLang="zh-CN" dirty="0"/>
                  <a:t>60/3=20 </a:t>
                </a:r>
                <a:r>
                  <a:rPr lang="zh-CN" altLang="en-US" dirty="0"/>
                  <a:t>车次，故一个卸点在一个班次最大可能的产量为 </a:t>
                </a:r>
                <a:r>
                  <a:rPr lang="en-US" altLang="zh-CN" dirty="0"/>
                  <a:t>8×20=160</a:t>
                </a:r>
                <a:r>
                  <a:rPr lang="zh-CN" altLang="en-US" dirty="0"/>
                  <a:t>（车）。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273C8B5-4014-4159-B126-AA7D3324C4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632533"/>
                <a:ext cx="10515600" cy="559293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>
            <a:extLst>
              <a:ext uri="{FF2B5EF4-FFF2-40B4-BE49-F238E27FC236}">
                <a16:creationId xmlns:a16="http://schemas.microsoft.com/office/drawing/2014/main" id="{64638EE8-2681-4B00-88B4-44EBCE7023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5679" y="1139517"/>
            <a:ext cx="3352434" cy="1168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>
            <a:extLst>
              <a:ext uri="{FF2B5EF4-FFF2-40B4-BE49-F238E27FC236}">
                <a16:creationId xmlns:a16="http://schemas.microsoft.com/office/drawing/2014/main" id="{BAD894B4-E3C3-459A-8836-DA2A5FC3B5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9006" y="4498452"/>
            <a:ext cx="2288915" cy="473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39148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37B3235-2E82-4666-811B-3A49F524D75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878889"/>
                <a:ext cx="10515600" cy="4811697"/>
              </a:xfrm>
            </p:spPr>
            <p:txBody>
              <a:bodyPr/>
              <a:lstStyle/>
              <a:p>
                <a:r>
                  <a:rPr lang="zh-CN" altLang="en-US" b="1" dirty="0"/>
                  <a:t>铲位储量约束</a:t>
                </a:r>
                <a:r>
                  <a:rPr lang="zh-CN" altLang="en-US" dirty="0"/>
                  <a:t>：铲位的矿石和岩石产量都不能超过相应的储量。</a:t>
                </a:r>
              </a:p>
              <a:p>
                <a:r>
                  <a:rPr lang="zh-CN" altLang="en-US" b="1" dirty="0"/>
                  <a:t>卸点任务需求约束</a:t>
                </a:r>
                <a:r>
                  <a:rPr lang="zh-CN" altLang="en-US" dirty="0"/>
                  <a:t>：各卸点的产量大于等于该卸点的任务要求：</a:t>
                </a:r>
              </a:p>
              <a:p>
                <a:pPr marL="0" indent="0">
                  <a:buNone/>
                </a:pPr>
                <a:r>
                  <a:rPr lang="zh-CN" altLang="en-US" dirty="0"/>
                  <a:t>  </a:t>
                </a:r>
                <a:endParaRPr lang="en-US" altLang="zh-CN" dirty="0"/>
              </a:p>
              <a:p>
                <a:pPr marL="0" indent="0">
                  <a:buNone/>
                </a:pPr>
                <a:endParaRPr lang="zh-CN" altLang="en-US" dirty="0"/>
              </a:p>
              <a:p>
                <a:r>
                  <a:rPr lang="zh-CN" altLang="en-US" b="1" dirty="0"/>
                  <a:t>铁含量约束</a:t>
                </a:r>
                <a:r>
                  <a:rPr lang="zh-CN" altLang="en-US" dirty="0"/>
                  <a:t>：各矿石卸点的平均品位要求都在指定的范围内。</a:t>
                </a:r>
              </a:p>
              <a:p>
                <a:r>
                  <a:rPr lang="zh-CN" altLang="en-US" b="1" dirty="0"/>
                  <a:t>电铲数量约束</a:t>
                </a:r>
              </a:p>
              <a:p>
                <a:pPr marL="0" indent="0">
                  <a:buNone/>
                </a:pPr>
                <a:r>
                  <a:rPr lang="zh-CN" altLang="en-US" dirty="0"/>
                  <a:t>     通过引入</a:t>
                </a:r>
                <a:r>
                  <a:rPr lang="en-US" altLang="zh-CN" dirty="0"/>
                  <a:t>10</a:t>
                </a:r>
                <a:r>
                  <a:rPr lang="zh-CN" altLang="en-US" dirty="0"/>
                  <a:t>个 </a:t>
                </a:r>
                <a:r>
                  <a:rPr lang="en-US" altLang="zh-CN" dirty="0"/>
                  <a:t>0-1</a:t>
                </a:r>
                <a:r>
                  <a:rPr lang="zh-CN" altLang="en-US" dirty="0"/>
                  <a:t>决策变量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 来标志各个铲位是否有电铲。</a:t>
                </a:r>
              </a:p>
              <a:p>
                <a:r>
                  <a:rPr lang="zh-CN" altLang="en-US" b="1" dirty="0"/>
                  <a:t>卡车数量约束</a:t>
                </a:r>
                <a:r>
                  <a:rPr lang="zh-CN" altLang="en-US" dirty="0"/>
                  <a:t>：卡车总数不超过</a:t>
                </a:r>
                <a:r>
                  <a:rPr lang="en-US" altLang="zh-CN" dirty="0"/>
                  <a:t>20</a:t>
                </a:r>
                <a:r>
                  <a:rPr lang="zh-CN" altLang="en-US" dirty="0"/>
                  <a:t>辆</a:t>
                </a:r>
              </a:p>
              <a:p>
                <a:r>
                  <a:rPr lang="zh-CN" altLang="en-US" b="1" dirty="0"/>
                  <a:t>整数约束</a:t>
                </a:r>
                <a:r>
                  <a:rPr lang="zh-CN" altLang="en-US" dirty="0"/>
                  <a:t>：车流量为非负整数，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 为</a:t>
                </a:r>
                <a:r>
                  <a:rPr lang="en-US" altLang="zh-CN" dirty="0"/>
                  <a:t>0-1</a:t>
                </a:r>
                <a:r>
                  <a:rPr lang="zh-CN" altLang="en-US" dirty="0"/>
                  <a:t>变量。</a:t>
                </a: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37B3235-2E82-4666-811B-3A49F524D7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878889"/>
                <a:ext cx="10515600" cy="4811697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98" name="Picture 2">
            <a:extLst>
              <a:ext uri="{FF2B5EF4-FFF2-40B4-BE49-F238E27FC236}">
                <a16:creationId xmlns:a16="http://schemas.microsoft.com/office/drawing/2014/main" id="{2093505C-6CD6-43D9-81EC-09B9B366CD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4343" y="1906170"/>
            <a:ext cx="6221222" cy="4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72423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845AE2C9-68BD-4CBA-815C-E5B9F077FD95}"/>
              </a:ext>
            </a:extLst>
          </p:cNvPr>
          <p:cNvSpPr txBox="1"/>
          <p:nvPr/>
        </p:nvSpPr>
        <p:spPr>
          <a:xfrm>
            <a:off x="428348" y="189351"/>
            <a:ext cx="6522868" cy="8234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altLang="zh-CN" sz="2800" b="1" dirty="0"/>
              <a:t>(3) </a:t>
            </a:r>
            <a:r>
              <a:rPr lang="zh-CN" altLang="en-US" sz="2800" b="1" dirty="0"/>
              <a:t>建立整数规划模型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BA45920B-DC29-4DAB-8098-735A08DBD1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0251" y="1043733"/>
            <a:ext cx="9243661" cy="5898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268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D615113E-3635-4023-BE30-B335CAB949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4687" y="477645"/>
            <a:ext cx="8488804" cy="254964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6F60F9AE-725A-4A39-85BC-B8976EDE2C13}"/>
              </a:ext>
            </a:extLst>
          </p:cNvPr>
          <p:cNvSpPr txBox="1"/>
          <p:nvPr/>
        </p:nvSpPr>
        <p:spPr>
          <a:xfrm>
            <a:off x="1110548" y="3429000"/>
            <a:ext cx="8488803" cy="28315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2800" b="1" dirty="0"/>
              <a:t>(4) Lingo</a:t>
            </a:r>
            <a:r>
              <a:rPr lang="zh-CN" altLang="en-US" sz="2800" b="1" dirty="0"/>
              <a:t>求解</a:t>
            </a:r>
            <a:endParaRPr lang="en-US" altLang="zh-CN" sz="2800" b="1" dirty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 b="1" dirty="0"/>
              <a:t>集合段：</a:t>
            </a:r>
            <a:endParaRPr lang="en-US" altLang="zh-CN" sz="2400" b="1" dirty="0"/>
          </a:p>
          <a:p>
            <a:pPr indent="0" algn="just">
              <a:buNone/>
            </a:pPr>
            <a:r>
              <a:rPr lang="en-US" altLang="zh-CN" sz="20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sets: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just">
              <a:buNone/>
            </a:pPr>
            <a:r>
              <a:rPr lang="en-US" altLang="zh-CN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20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cai</a:t>
            </a:r>
            <a:r>
              <a:rPr lang="en-US" altLang="zh-CN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/ 1..10 /: p, K, Y, z;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just">
              <a:buNone/>
            </a:pPr>
            <a:r>
              <a:rPr lang="en-US" altLang="zh-CN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20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xie</a:t>
            </a:r>
            <a:r>
              <a:rPr lang="en-US" altLang="zh-CN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/ 1..5 /: q;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just">
              <a:buNone/>
            </a:pPr>
            <a:r>
              <a:rPr lang="en-US" altLang="zh-CN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link(</a:t>
            </a:r>
            <a:r>
              <a:rPr lang="en-US" altLang="zh-CN" sz="20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cai</a:t>
            </a:r>
            <a:r>
              <a:rPr lang="en-US" altLang="zh-CN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20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xie</a:t>
            </a:r>
            <a:r>
              <a:rPr lang="en-US" altLang="zh-CN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): a, b, c, t, x;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just">
              <a:buNone/>
            </a:pP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endsets</a:t>
            </a:r>
            <a:endParaRPr lang="zh-CN" altLang="zh-CN" sz="2000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036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FF4F0D-934B-42AF-907D-F214FA635E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07868"/>
            <a:ext cx="10515600" cy="5369095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b="1" dirty="0"/>
              <a:t>数据段（与</a:t>
            </a:r>
            <a:r>
              <a:rPr lang="en-US" altLang="zh-CN" b="1" dirty="0"/>
              <a:t>Excel</a:t>
            </a:r>
            <a:r>
              <a:rPr lang="zh-CN" altLang="en-US" b="1" dirty="0"/>
              <a:t>交互数据，</a:t>
            </a:r>
            <a:r>
              <a:rPr lang="zh-CN" altLang="en-US" b="1" dirty="0">
                <a:solidFill>
                  <a:srgbClr val="FF0000"/>
                </a:solidFill>
              </a:rPr>
              <a:t>务必要保证所操作的</a:t>
            </a:r>
            <a:r>
              <a:rPr lang="en-US" altLang="zh-CN" b="1" dirty="0">
                <a:solidFill>
                  <a:srgbClr val="FF0000"/>
                </a:solidFill>
              </a:rPr>
              <a:t>Excel</a:t>
            </a:r>
            <a:r>
              <a:rPr lang="zh-CN" altLang="en-US" b="1" dirty="0">
                <a:solidFill>
                  <a:srgbClr val="FF0000"/>
                </a:solidFill>
              </a:rPr>
              <a:t>文件是打开状态！</a:t>
            </a:r>
            <a:r>
              <a:rPr lang="zh-CN" altLang="en-US" b="1" dirty="0"/>
              <a:t>）</a:t>
            </a:r>
            <a:endParaRPr lang="en-US" altLang="zh-CN" b="1" dirty="0"/>
          </a:p>
          <a:p>
            <a:pPr indent="0" algn="just">
              <a:buNone/>
            </a:pPr>
            <a:r>
              <a:rPr lang="en-US" altLang="zh-CN" sz="20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data: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just">
              <a:buNone/>
            </a:pPr>
            <a:r>
              <a:rPr lang="en-US" altLang="zh-CN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 = 28;                                                 </a:t>
            </a:r>
            <a:r>
              <a:rPr lang="en-US" altLang="zh-CN" sz="20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! </a:t>
            </a:r>
            <a:r>
              <a:rPr lang="zh-CN" altLang="zh-CN" sz="20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卡车平均车速</a:t>
            </a:r>
            <a:r>
              <a:rPr lang="en-US" altLang="zh-CN" sz="20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just">
              <a:buNone/>
            </a:pPr>
            <a:r>
              <a:rPr lang="en-US" altLang="zh-CN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 = 1.2 1.3 1.3 1.9 1.3 ;                       </a:t>
            </a:r>
            <a:r>
              <a:rPr lang="en-US" altLang="zh-CN" sz="20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! </a:t>
            </a:r>
            <a:r>
              <a:rPr lang="zh-CN" altLang="zh-CN" sz="2000" dirty="0">
                <a:solidFill>
                  <a:srgbClr val="FF00FF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各卸</a:t>
            </a:r>
            <a:r>
              <a:rPr lang="zh-CN" altLang="zh-CN" sz="20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点任务需求</a:t>
            </a:r>
            <a:r>
              <a:rPr lang="en-US" altLang="zh-CN" sz="20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just">
              <a:buNone/>
            </a:pPr>
            <a:r>
              <a:rPr lang="en-US" altLang="zh-CN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 = </a:t>
            </a:r>
            <a:r>
              <a:rPr lang="en-US" altLang="zh-CN" sz="20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@ole</a:t>
            </a:r>
            <a:r>
              <a:rPr lang="en-US" altLang="zh-CN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0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datas</a:t>
            </a:r>
            <a:r>
              <a:rPr lang="en-US" altLang="zh-CN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sz="20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xlsx</a:t>
            </a:r>
            <a:r>
              <a:rPr lang="en-US" altLang="zh-CN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B2:F11);            </a:t>
            </a:r>
            <a:r>
              <a:rPr lang="en-US" altLang="zh-CN" sz="20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!  </a:t>
            </a:r>
            <a:r>
              <a:rPr lang="zh-CN" altLang="zh-CN" sz="20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距离矩阵</a:t>
            </a:r>
            <a:r>
              <a:rPr lang="en-US" altLang="zh-CN" sz="20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just">
              <a:buNone/>
            </a:pPr>
            <a:r>
              <a:rPr lang="en-US" altLang="zh-CN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 = </a:t>
            </a:r>
            <a:r>
              <a:rPr lang="en-US" altLang="zh-CN" sz="20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@ole</a:t>
            </a:r>
            <a:r>
              <a:rPr lang="en-US" altLang="zh-CN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0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datas</a:t>
            </a:r>
            <a:r>
              <a:rPr lang="en-US" altLang="zh-CN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sz="20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xlsx</a:t>
            </a:r>
            <a:r>
              <a:rPr lang="en-US" altLang="zh-CN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B15:K15);        </a:t>
            </a:r>
            <a:r>
              <a:rPr lang="en-US" altLang="zh-CN" sz="20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! </a:t>
            </a:r>
            <a:r>
              <a:rPr lang="zh-CN" altLang="zh-CN" sz="2000" dirty="0">
                <a:solidFill>
                  <a:srgbClr val="FF00FF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各铲位</a:t>
            </a:r>
            <a:r>
              <a:rPr lang="zh-CN" altLang="zh-CN" sz="20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矿石量</a:t>
            </a:r>
            <a:r>
              <a:rPr lang="en-US" altLang="zh-CN" sz="20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just">
              <a:buNone/>
            </a:pPr>
            <a:r>
              <a:rPr lang="en-US" altLang="zh-CN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 = </a:t>
            </a:r>
            <a:r>
              <a:rPr lang="en-US" altLang="zh-CN" sz="20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@ole</a:t>
            </a:r>
            <a:r>
              <a:rPr lang="en-US" altLang="zh-CN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0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datas</a:t>
            </a:r>
            <a:r>
              <a:rPr lang="en-US" altLang="zh-CN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sz="20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xlsx</a:t>
            </a:r>
            <a:r>
              <a:rPr lang="en-US" altLang="zh-CN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B16:K16);        </a:t>
            </a:r>
            <a:r>
              <a:rPr lang="en-US" altLang="zh-CN" sz="20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! </a:t>
            </a:r>
            <a:r>
              <a:rPr lang="zh-CN" altLang="zh-CN" sz="2000" dirty="0">
                <a:solidFill>
                  <a:srgbClr val="FF00FF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各铲位</a:t>
            </a:r>
            <a:r>
              <a:rPr lang="zh-CN" altLang="zh-CN" sz="20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岩石</a:t>
            </a:r>
            <a:r>
              <a:rPr lang="zh-CN" altLang="zh-CN" sz="2000" dirty="0">
                <a:solidFill>
                  <a:srgbClr val="FF00FF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量</a:t>
            </a:r>
            <a:r>
              <a:rPr lang="en-US" altLang="zh-CN" sz="20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just">
              <a:buNone/>
            </a:pPr>
            <a:r>
              <a:rPr lang="en-US" altLang="zh-CN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 = </a:t>
            </a:r>
            <a:r>
              <a:rPr lang="en-US" altLang="zh-CN" sz="20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@ole</a:t>
            </a:r>
            <a:r>
              <a:rPr lang="en-US" altLang="zh-CN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0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datas</a:t>
            </a:r>
            <a:r>
              <a:rPr lang="en-US" altLang="zh-CN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sz="20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xlsx</a:t>
            </a:r>
            <a:r>
              <a:rPr lang="en-US" altLang="zh-CN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B17:K17);        </a:t>
            </a:r>
            <a:r>
              <a:rPr lang="en-US" altLang="zh-CN" sz="20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! </a:t>
            </a:r>
            <a:r>
              <a:rPr lang="zh-CN" altLang="zh-CN" sz="2000" dirty="0">
                <a:solidFill>
                  <a:srgbClr val="FF00FF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各铲位</a:t>
            </a:r>
            <a:r>
              <a:rPr lang="zh-CN" altLang="zh-CN" sz="20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铁含量</a:t>
            </a:r>
            <a:r>
              <a:rPr lang="en-US" altLang="zh-CN" sz="20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(%);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just">
              <a:buNone/>
            </a:pPr>
            <a:r>
              <a:rPr lang="en-US" altLang="zh-CN" sz="20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! </a:t>
            </a:r>
            <a:r>
              <a:rPr lang="zh-CN" altLang="zh-CN" sz="20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将结果写入</a:t>
            </a:r>
            <a:r>
              <a:rPr lang="en-US" altLang="zh-CN" sz="20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results1.</a:t>
            </a:r>
            <a:r>
              <a:rPr lang="en-US" altLang="zh-CN" sz="20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xlsx</a:t>
            </a:r>
            <a:r>
              <a:rPr lang="en-US" altLang="zh-CN" sz="20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just">
              <a:buNone/>
            </a:pPr>
            <a:r>
              <a:rPr lang="en-US" altLang="zh-CN" sz="20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@ole</a:t>
            </a:r>
            <a:r>
              <a:rPr lang="en-US" altLang="zh-CN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(results1_1.</a:t>
            </a:r>
            <a:r>
              <a:rPr lang="en-US" altLang="zh-CN" sz="20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xlsx</a:t>
            </a:r>
            <a:r>
              <a:rPr lang="en-US" altLang="zh-CN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B3:F12) = x;    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just">
              <a:buNone/>
            </a:pPr>
            <a:r>
              <a:rPr lang="en-US" altLang="zh-CN" sz="20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@ole</a:t>
            </a:r>
            <a:r>
              <a:rPr lang="en-US" altLang="zh-CN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(results1_1.</a:t>
            </a:r>
            <a:r>
              <a:rPr lang="en-US" altLang="zh-CN" sz="20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xlsx</a:t>
            </a:r>
            <a:r>
              <a:rPr lang="en-US" altLang="zh-CN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H3:L12) = t;    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just">
              <a:buNone/>
            </a:pPr>
            <a:r>
              <a:rPr lang="en-US" altLang="zh-CN" sz="20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@ole</a:t>
            </a:r>
            <a:r>
              <a:rPr lang="en-US" altLang="zh-CN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(results1_1.</a:t>
            </a:r>
            <a:r>
              <a:rPr lang="en-US" altLang="zh-CN" sz="20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xlsx</a:t>
            </a:r>
            <a:r>
              <a:rPr lang="en-US" altLang="zh-CN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N3:R12) = b;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just">
              <a:buNone/>
            </a:pPr>
            <a:r>
              <a:rPr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enddata</a:t>
            </a:r>
            <a:endParaRPr lang="zh-CN" altLang="zh-CN" sz="2000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65810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831517-A1F8-4E6E-824E-DE7B2E8EC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662" y="737987"/>
            <a:ext cx="10515600" cy="1325563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3600" b="1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以“露天矿生产的车辆安排（</a:t>
            </a:r>
            <a:r>
              <a:rPr lang="en-US" altLang="zh-CN" sz="3600" b="1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03B</a:t>
            </a:r>
            <a:r>
              <a:rPr lang="zh-CN" altLang="en-US" sz="3600" b="1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题）”为例阐述：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50129C-A464-45FC-A918-C7E3215066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8738" y="2063550"/>
            <a:ext cx="10631750" cy="2757024"/>
          </a:xfrm>
        </p:spPr>
        <p:txBody>
          <a:bodyPr/>
          <a:lstStyle/>
          <a:p>
            <a:r>
              <a:rPr lang="zh-CN" altLang="en-US" sz="2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从机理和常识的角度去思考，建立复杂优化模型；</a:t>
            </a:r>
          </a:p>
          <a:p>
            <a:r>
              <a:rPr lang="zh-CN" altLang="en-US" sz="2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复杂优化模型的</a:t>
            </a:r>
            <a:r>
              <a:rPr lang="en-US" altLang="zh-CN" sz="2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Lingo</a:t>
            </a:r>
            <a:r>
              <a:rPr lang="zh-CN" altLang="en-US" sz="2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求解；</a:t>
            </a:r>
          </a:p>
          <a:p>
            <a:r>
              <a:rPr lang="en-US" altLang="zh-CN" sz="2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Lingo</a:t>
            </a:r>
            <a:r>
              <a:rPr lang="zh-CN" altLang="en-US" sz="2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与</a:t>
            </a:r>
            <a:r>
              <a:rPr lang="en-US" altLang="zh-CN" sz="2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Excel</a:t>
            </a:r>
            <a:r>
              <a:rPr lang="zh-CN" altLang="en-US" sz="2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、</a:t>
            </a:r>
            <a:r>
              <a:rPr lang="en-US" altLang="zh-CN" sz="2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MATLAB</a:t>
            </a:r>
            <a:r>
              <a:rPr lang="zh-CN" altLang="en-US" sz="2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的数据交互。</a:t>
            </a:r>
          </a:p>
          <a:p>
            <a:endParaRPr lang="zh-CN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865667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4E1E0A-D416-42E5-839D-78EC32D11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5320"/>
            <a:ext cx="10515600" cy="5484505"/>
          </a:xfrm>
        </p:spPr>
        <p:txBody>
          <a:bodyPr/>
          <a:lstStyle/>
          <a:p>
            <a:pPr indent="0" algn="just">
              <a:buNone/>
            </a:pPr>
            <a:endParaRPr lang="en-US" altLang="zh-CN" sz="2000" dirty="0">
              <a:solidFill>
                <a:srgbClr val="0000FF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0" algn="just">
              <a:buNone/>
            </a:pPr>
            <a:r>
              <a:rPr lang="zh-CN" altLang="en-US" b="1" dirty="0"/>
              <a:t>计算段：</a:t>
            </a:r>
            <a:endParaRPr lang="en-US" altLang="zh-CN" dirty="0">
              <a:solidFill>
                <a:srgbClr val="0000FF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0" algn="just">
              <a:buNone/>
            </a:pPr>
            <a:r>
              <a:rPr lang="en-US" altLang="zh-CN" sz="20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calc: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just">
              <a:buNone/>
            </a:pPr>
            <a:r>
              <a:rPr lang="en-US" altLang="zh-CN" sz="20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@for</a:t>
            </a:r>
            <a:r>
              <a:rPr lang="en-US" altLang="zh-CN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(link: t = 120 * c / v + 8; 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just">
              <a:buNone/>
            </a:pPr>
            <a:r>
              <a:rPr lang="en-US" altLang="zh-CN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a = </a:t>
            </a:r>
            <a:r>
              <a:rPr lang="en-US" altLang="zh-CN" sz="20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@floor</a:t>
            </a:r>
            <a:r>
              <a:rPr lang="en-US" altLang="zh-CN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(t / 5);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just">
              <a:buNone/>
            </a:pPr>
            <a:r>
              <a:rPr lang="en-US" altLang="zh-CN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b = </a:t>
            </a:r>
            <a:r>
              <a:rPr lang="en-US" altLang="zh-CN" sz="20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@floor</a:t>
            </a:r>
            <a:r>
              <a:rPr lang="en-US" altLang="zh-CN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((485 - 5 * a) / t));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just">
              <a:buNone/>
            </a:pP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endcalc</a:t>
            </a:r>
            <a:endParaRPr lang="zh-CN" altLang="zh-CN" sz="2000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3759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B4387C-9F9A-4E46-A2E7-5B2A397AC8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2790" y="497150"/>
            <a:ext cx="10515600" cy="6059010"/>
          </a:xfrm>
        </p:spPr>
        <p:txBody>
          <a:bodyPr/>
          <a:lstStyle/>
          <a:p>
            <a:pPr indent="0" algn="just">
              <a:buNone/>
            </a:pPr>
            <a:r>
              <a:rPr lang="zh-CN" altLang="en-US" b="1" dirty="0"/>
              <a:t>模型段：</a:t>
            </a:r>
            <a:endParaRPr lang="en-US" altLang="zh-CN" b="1" dirty="0"/>
          </a:p>
          <a:p>
            <a:pPr indent="0" algn="just">
              <a:buNone/>
            </a:pPr>
            <a:r>
              <a:rPr lang="en-US" altLang="zh-CN" sz="20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min </a:t>
            </a:r>
            <a:r>
              <a:rPr lang="en-US" altLang="zh-CN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 </a:t>
            </a:r>
            <a:r>
              <a:rPr lang="en-US" altLang="zh-CN" sz="20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@sum</a:t>
            </a:r>
            <a:r>
              <a:rPr lang="en-US" altLang="zh-CN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(link: x * 154 * c);                         </a:t>
            </a:r>
            <a:r>
              <a:rPr lang="en-US" altLang="zh-CN" sz="20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! </a:t>
            </a:r>
            <a:r>
              <a:rPr lang="zh-CN" altLang="zh-CN" sz="20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目标函数</a:t>
            </a:r>
            <a:r>
              <a:rPr lang="en-US" altLang="zh-CN" sz="20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just">
              <a:buNone/>
            </a:pPr>
            <a:r>
              <a:rPr lang="en-US" altLang="zh-CN" sz="20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@for</a:t>
            </a:r>
            <a:r>
              <a:rPr lang="en-US" altLang="zh-CN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(link: x &lt;= a * b);                                       </a:t>
            </a:r>
            <a:r>
              <a:rPr lang="en-US" altLang="zh-CN" sz="20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! </a:t>
            </a:r>
            <a:r>
              <a:rPr lang="zh-CN" altLang="zh-CN" sz="20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道路能力约束</a:t>
            </a:r>
            <a:r>
              <a:rPr lang="en-US" altLang="zh-CN" sz="20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just">
              <a:buNone/>
            </a:pPr>
            <a:r>
              <a:rPr lang="en-US" altLang="zh-CN" sz="20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@for</a:t>
            </a:r>
            <a:r>
              <a:rPr lang="en-US" altLang="zh-CN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(cai(i): </a:t>
            </a:r>
            <a:r>
              <a:rPr lang="en-US" altLang="zh-CN" sz="20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@sum</a:t>
            </a:r>
            <a:r>
              <a:rPr lang="en-US" altLang="zh-CN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(xie(j): x(</a:t>
            </a:r>
            <a:r>
              <a:rPr lang="en-US" altLang="zh-CN" sz="20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j)) &lt;= z(</a:t>
            </a:r>
            <a:r>
              <a:rPr lang="en-US" altLang="zh-CN" sz="20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 * 96);                      </a:t>
            </a:r>
            <a:r>
              <a:rPr lang="en-US" altLang="zh-CN" sz="20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! </a:t>
            </a:r>
            <a:r>
              <a:rPr lang="zh-CN" altLang="zh-CN" sz="20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电铲能力约束</a:t>
            </a:r>
            <a:r>
              <a:rPr lang="en-US" altLang="zh-CN" sz="20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just">
              <a:buNone/>
            </a:pPr>
            <a:r>
              <a:rPr lang="en-US" altLang="zh-CN" sz="20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@for</a:t>
            </a:r>
            <a:r>
              <a:rPr lang="en-US" altLang="zh-CN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(xie(j): </a:t>
            </a:r>
            <a:r>
              <a:rPr lang="en-US" altLang="zh-CN" sz="20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@sum</a:t>
            </a:r>
            <a:r>
              <a:rPr lang="en-US" altLang="zh-CN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(cai(i): x(</a:t>
            </a:r>
            <a:r>
              <a:rPr lang="en-US" altLang="zh-CN" sz="20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j)) &lt;= 160);                              </a:t>
            </a:r>
            <a:r>
              <a:rPr lang="en-US" altLang="zh-CN" sz="20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! </a:t>
            </a:r>
            <a:r>
              <a:rPr lang="zh-CN" altLang="zh-CN" sz="2000" dirty="0">
                <a:solidFill>
                  <a:srgbClr val="FF00FF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卸</a:t>
            </a:r>
            <a:r>
              <a:rPr lang="zh-CN" altLang="zh-CN" sz="20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点能力约束</a:t>
            </a:r>
            <a:r>
              <a:rPr lang="en-US" altLang="zh-CN" sz="20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just">
              <a:buNone/>
            </a:pPr>
            <a:r>
              <a:rPr lang="en-US" altLang="zh-CN" sz="20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@for</a:t>
            </a:r>
            <a:r>
              <a:rPr lang="en-US" altLang="zh-CN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(cai(i): x(i,1) + x(i,2) + x(i,5) &lt;= K(</a:t>
            </a:r>
            <a:r>
              <a:rPr lang="en-US" altLang="zh-CN" sz="20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 * 10000 / 154);    </a:t>
            </a:r>
            <a:r>
              <a:rPr lang="en-US" altLang="zh-CN" sz="20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! </a:t>
            </a:r>
            <a:r>
              <a:rPr lang="zh-CN" altLang="zh-CN" sz="2000" dirty="0">
                <a:solidFill>
                  <a:srgbClr val="FF00FF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铲</a:t>
            </a:r>
            <a:r>
              <a:rPr lang="zh-CN" altLang="zh-CN" sz="20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位储量约束</a:t>
            </a:r>
            <a:r>
              <a:rPr lang="en-US" altLang="zh-CN" sz="20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 </a:t>
            </a:r>
            <a:r>
              <a:rPr lang="zh-CN" altLang="zh-CN" sz="20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矿石</a:t>
            </a:r>
            <a:r>
              <a:rPr lang="en-US" altLang="zh-CN" sz="20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just">
              <a:buNone/>
            </a:pPr>
            <a:r>
              <a:rPr lang="en-US" altLang="zh-CN" sz="20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@for</a:t>
            </a:r>
            <a:r>
              <a:rPr lang="en-US" altLang="zh-CN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(cai(i): x(i,3) + x(i,4) &lt;= Y(</a:t>
            </a:r>
            <a:r>
              <a:rPr lang="en-US" altLang="zh-CN" sz="20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 * 10000 / 154);                 </a:t>
            </a:r>
            <a:r>
              <a:rPr lang="en-US" altLang="zh-CN" sz="20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! </a:t>
            </a:r>
            <a:r>
              <a:rPr lang="zh-CN" altLang="zh-CN" sz="2000" dirty="0">
                <a:solidFill>
                  <a:srgbClr val="FF00FF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铲</a:t>
            </a:r>
            <a:r>
              <a:rPr lang="zh-CN" altLang="zh-CN" sz="20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位储量约束</a:t>
            </a:r>
            <a:r>
              <a:rPr lang="en-US" altLang="zh-CN" sz="20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 </a:t>
            </a:r>
            <a:r>
              <a:rPr lang="zh-CN" altLang="zh-CN" sz="20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岩石</a:t>
            </a:r>
            <a:r>
              <a:rPr lang="en-US" altLang="zh-CN" sz="20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just">
              <a:buNone/>
            </a:pPr>
            <a:r>
              <a:rPr lang="en-US" altLang="zh-CN" sz="20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@for</a:t>
            </a:r>
            <a:r>
              <a:rPr lang="en-US" altLang="zh-CN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(xie(j): @sum(cai(i): x(</a:t>
            </a:r>
            <a:r>
              <a:rPr lang="en-US" altLang="zh-CN" sz="20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i,j</a:t>
            </a:r>
            <a:r>
              <a:rPr lang="en-US" altLang="zh-CN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)) &gt;= q(j) * 10000 / 154);        </a:t>
            </a:r>
            <a:r>
              <a:rPr lang="en-US" altLang="zh-CN" sz="20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! </a:t>
            </a:r>
            <a:r>
              <a:rPr lang="zh-CN" altLang="zh-CN" sz="2000" dirty="0">
                <a:solidFill>
                  <a:srgbClr val="FF00FF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卸</a:t>
            </a:r>
            <a:r>
              <a:rPr lang="zh-CN" altLang="zh-CN" sz="20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点任务需求约束</a:t>
            </a:r>
            <a:r>
              <a:rPr lang="en-US" altLang="zh-CN" sz="20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just">
              <a:buNone/>
            </a:pPr>
            <a:r>
              <a:rPr lang="en-US" altLang="zh-CN" sz="20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@for</a:t>
            </a:r>
            <a:r>
              <a:rPr lang="en-US" altLang="zh-CN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(xie(j)| j </a:t>
            </a:r>
            <a:r>
              <a:rPr lang="en-US" altLang="zh-CN" sz="20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#eq#</a:t>
            </a:r>
            <a:r>
              <a:rPr lang="en-US" altLang="zh-CN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1 </a:t>
            </a:r>
            <a:r>
              <a:rPr lang="en-US" altLang="zh-CN" sz="20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#or#</a:t>
            </a:r>
            <a:r>
              <a:rPr lang="en-US" altLang="zh-CN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j </a:t>
            </a:r>
            <a:r>
              <a:rPr lang="en-US" altLang="zh-CN" sz="20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#eq#</a:t>
            </a:r>
            <a:r>
              <a:rPr lang="en-US" altLang="zh-CN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2 </a:t>
            </a:r>
            <a:r>
              <a:rPr lang="en-US" altLang="zh-CN" sz="20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#or#</a:t>
            </a:r>
            <a:r>
              <a:rPr lang="en-US" altLang="zh-CN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j </a:t>
            </a:r>
            <a:r>
              <a:rPr lang="en-US" altLang="zh-CN" sz="20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#eq#</a:t>
            </a:r>
            <a:r>
              <a:rPr lang="en-US" altLang="zh-CN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5: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just">
              <a:buNone/>
            </a:pPr>
            <a:r>
              <a:rPr lang="en-US" altLang="zh-CN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</a:t>
            </a:r>
            <a:r>
              <a:rPr lang="en-US" altLang="zh-CN" sz="20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@sum</a:t>
            </a:r>
            <a:r>
              <a:rPr lang="en-US" altLang="zh-CN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(cai(i): x(</a:t>
            </a:r>
            <a:r>
              <a:rPr lang="en-US" altLang="zh-CN" sz="20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i,j</a:t>
            </a:r>
            <a:r>
              <a:rPr lang="en-US" altLang="zh-CN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 * (p(</a:t>
            </a:r>
            <a:r>
              <a:rPr lang="en-US" altLang="zh-CN" sz="20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 - 30.5)) &lt;= 0;          </a:t>
            </a:r>
            <a:r>
              <a:rPr lang="en-US" altLang="zh-CN" sz="20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! </a:t>
            </a:r>
            <a:r>
              <a:rPr lang="zh-CN" altLang="zh-CN" sz="20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铁含量约束</a:t>
            </a:r>
            <a:r>
              <a:rPr lang="en-US" altLang="zh-CN" sz="20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 </a:t>
            </a:r>
            <a:r>
              <a:rPr lang="zh-CN" altLang="zh-CN" sz="20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上限</a:t>
            </a:r>
            <a:r>
              <a:rPr lang="en-US" altLang="zh-CN" sz="20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just">
              <a:buNone/>
            </a:pPr>
            <a:r>
              <a:rPr lang="en-US" altLang="zh-CN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</a:t>
            </a:r>
            <a:r>
              <a:rPr lang="en-US" altLang="zh-CN" sz="20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@sum</a:t>
            </a:r>
            <a:r>
              <a:rPr lang="en-US" altLang="zh-CN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(cai(i): x(</a:t>
            </a:r>
            <a:r>
              <a:rPr lang="en-US" altLang="zh-CN" sz="20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i,j</a:t>
            </a:r>
            <a:r>
              <a:rPr lang="en-US" altLang="zh-CN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 * (p(</a:t>
            </a:r>
            <a:r>
              <a:rPr lang="en-US" altLang="zh-CN" sz="20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 - 28.5)) &gt;= 0);         </a:t>
            </a:r>
            <a:r>
              <a:rPr lang="en-US" altLang="zh-CN" sz="20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! </a:t>
            </a:r>
            <a:r>
              <a:rPr lang="zh-CN" altLang="zh-CN" sz="20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铁含量约束</a:t>
            </a:r>
            <a:r>
              <a:rPr lang="en-US" altLang="zh-CN" sz="20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 </a:t>
            </a:r>
            <a:r>
              <a:rPr lang="zh-CN" altLang="zh-CN" sz="20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下限</a:t>
            </a:r>
            <a:r>
              <a:rPr lang="en-US" altLang="zh-CN" sz="20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just">
              <a:buNone/>
            </a:pPr>
            <a:r>
              <a:rPr lang="en-US" altLang="zh-CN" sz="20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@sum</a:t>
            </a:r>
            <a:r>
              <a:rPr lang="en-US" altLang="zh-CN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(cai: z)&lt;=7;                                         </a:t>
            </a:r>
            <a:r>
              <a:rPr lang="en-US" altLang="zh-CN" sz="20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! </a:t>
            </a:r>
            <a:r>
              <a:rPr lang="zh-CN" altLang="zh-CN" sz="20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电铲数量约束</a:t>
            </a:r>
            <a:r>
              <a:rPr lang="en-US" altLang="zh-CN" sz="20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just">
              <a:buNone/>
            </a:pPr>
            <a:r>
              <a:rPr lang="en-US" altLang="zh-CN" sz="20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@sum</a:t>
            </a:r>
            <a:r>
              <a:rPr lang="en-US" altLang="zh-CN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(link: x / b) &lt;= 20;                               </a:t>
            </a:r>
            <a:r>
              <a:rPr lang="en-US" altLang="zh-CN" sz="20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! </a:t>
            </a:r>
            <a:r>
              <a:rPr lang="zh-CN" altLang="zh-CN" sz="20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卡车数量约束</a:t>
            </a:r>
            <a:r>
              <a:rPr lang="en-US" altLang="zh-CN" sz="20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just">
              <a:buNone/>
            </a:pPr>
            <a:r>
              <a:rPr lang="en-US" altLang="zh-CN" sz="20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@for</a:t>
            </a:r>
            <a:r>
              <a:rPr lang="en-US" altLang="zh-CN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(link: </a:t>
            </a:r>
            <a:r>
              <a:rPr lang="en-US" altLang="zh-CN" sz="20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@gin</a:t>
            </a:r>
            <a:r>
              <a:rPr lang="en-US" altLang="zh-CN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(x));                                     </a:t>
            </a:r>
            <a:r>
              <a:rPr lang="en-US" altLang="zh-CN" sz="20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! </a:t>
            </a:r>
            <a:r>
              <a:rPr lang="zh-CN" altLang="zh-CN" sz="20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整数约束</a:t>
            </a:r>
            <a:r>
              <a:rPr lang="en-US" altLang="zh-CN" sz="20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just">
              <a:buNone/>
            </a:pPr>
            <a:r>
              <a:rPr lang="en-US" altLang="zh-CN" sz="20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@for</a:t>
            </a:r>
            <a:r>
              <a:rPr lang="en-US" altLang="zh-CN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(cai: </a:t>
            </a:r>
            <a:r>
              <a:rPr lang="en-US" altLang="zh-CN" sz="20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@bin</a:t>
            </a:r>
            <a:r>
              <a:rPr lang="en-US" altLang="zh-CN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(z));                                       </a:t>
            </a:r>
            <a:r>
              <a:rPr lang="en-US" altLang="zh-CN" sz="20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! 0-1</a:t>
            </a:r>
            <a:r>
              <a:rPr lang="zh-CN" altLang="zh-CN" sz="20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变量约束</a:t>
            </a:r>
            <a:r>
              <a:rPr lang="en-US" altLang="zh-CN" sz="20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4564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D19FA9-9B59-4484-A18A-560376B17E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56948"/>
            <a:ext cx="10515600" cy="5976327"/>
          </a:xfrm>
        </p:spPr>
        <p:txBody>
          <a:bodyPr/>
          <a:lstStyle/>
          <a:p>
            <a:pPr indent="0" algn="just">
              <a:buNone/>
            </a:pPr>
            <a:r>
              <a:rPr lang="zh-CN" altLang="en-US" b="1" dirty="0">
                <a:effectLst/>
                <a:latin typeface="+mn-ea"/>
                <a:cs typeface="宋体" panose="02010600030101010101" pitchFamily="2" charset="-122"/>
              </a:rPr>
              <a:t>运行结果（部分）：</a:t>
            </a:r>
            <a:endParaRPr lang="en-US" altLang="zh-CN" b="1" dirty="0">
              <a:effectLst/>
              <a:latin typeface="+mn-ea"/>
              <a:cs typeface="宋体" panose="02010600030101010101" pitchFamily="2" charset="-122"/>
            </a:endParaRPr>
          </a:p>
          <a:p>
            <a:pPr indent="0" algn="just">
              <a:buNone/>
            </a:pPr>
            <a:r>
              <a:rPr lang="en-US" altLang="zh-CN" sz="2000" dirty="0">
                <a:solidFill>
                  <a:srgbClr val="E67E23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Global optimal solution found.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just">
              <a:buNone/>
            </a:pPr>
            <a:r>
              <a:rPr lang="en-US" altLang="zh-CN" sz="2000" dirty="0">
                <a:solidFill>
                  <a:srgbClr val="E67E23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  Objective value:                85628.62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C769BA0-EA44-44A1-A941-E3AB275480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8925" y="2050406"/>
            <a:ext cx="6714149" cy="4314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673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C97A521D-E3B6-4EB4-9EB6-6478297B1E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55064" y="1190859"/>
            <a:ext cx="7281871" cy="4686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833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D7BF50F9-3115-462D-A5BE-D2328BEFDF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6967" y="996086"/>
            <a:ext cx="6484313" cy="4865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357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BE53A4-A8B6-42AA-BDCC-29F4B8AF80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61134"/>
            <a:ext cx="10515600" cy="563732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到 </a:t>
            </a:r>
            <a:r>
              <a:rPr lang="en-US" altLang="zh-CN" dirty="0" err="1"/>
              <a:t>Matlab</a:t>
            </a:r>
            <a:r>
              <a:rPr lang="en-US" altLang="zh-CN" dirty="0"/>
              <a:t> </a:t>
            </a:r>
            <a:r>
              <a:rPr lang="zh-CN" altLang="en-US" dirty="0"/>
              <a:t>进一步计算：</a:t>
            </a:r>
            <a:endParaRPr lang="en-US" altLang="zh-CN" sz="2000" dirty="0">
              <a:solidFill>
                <a:srgbClr val="00B050"/>
              </a:solidFill>
              <a:effectLst/>
              <a:latin typeface="Courier New" panose="02070309020205020404" pitchFamily="49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l">
              <a:lnSpc>
                <a:spcPct val="100000"/>
              </a:lnSpc>
              <a:spcBef>
                <a:spcPts val="600"/>
              </a:spcBef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000" dirty="0">
                <a:solidFill>
                  <a:srgbClr val="00B05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% </a:t>
            </a:r>
            <a:r>
              <a:rPr lang="zh-CN" altLang="zh-CN" sz="2000" dirty="0">
                <a:solidFill>
                  <a:srgbClr val="00B05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从第</a:t>
            </a:r>
            <a:r>
              <a:rPr lang="en-US" altLang="zh-CN" sz="2000" dirty="0" err="1">
                <a:solidFill>
                  <a:srgbClr val="00B05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</a:t>
            </a:r>
            <a:r>
              <a:rPr lang="zh-CN" altLang="zh-CN" sz="2000" dirty="0">
                <a:solidFill>
                  <a:srgbClr val="FF00FF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铲位</a:t>
            </a:r>
            <a:r>
              <a:rPr lang="zh-CN" altLang="zh-CN" sz="2000" dirty="0">
                <a:solidFill>
                  <a:srgbClr val="00B05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到第</a:t>
            </a:r>
            <a:r>
              <a:rPr lang="en-US" altLang="zh-CN" sz="2000" dirty="0">
                <a:solidFill>
                  <a:srgbClr val="00B05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j</a:t>
            </a:r>
            <a:r>
              <a:rPr lang="zh-CN" altLang="zh-CN" sz="2000" dirty="0">
                <a:solidFill>
                  <a:srgbClr val="FF00FF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卸</a:t>
            </a:r>
            <a:r>
              <a:rPr lang="zh-CN" altLang="zh-CN" sz="2000" dirty="0">
                <a:solidFill>
                  <a:srgbClr val="00B05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点的运量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l">
              <a:lnSpc>
                <a:spcPct val="100000"/>
              </a:lnSpc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x = </a:t>
            </a:r>
            <a:r>
              <a:rPr lang="en-US" altLang="zh-CN" sz="2000" dirty="0" err="1">
                <a:latin typeface="Courier New" panose="02070309020205020404" pitchFamily="49" charset="0"/>
                <a:ea typeface="宋体" panose="02010600030101010101" pitchFamily="2" charset="-122"/>
              </a:rPr>
              <a:t>xlsread</a:t>
            </a: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('</a:t>
            </a:r>
            <a:r>
              <a:rPr lang="en-US" altLang="zh-CN" sz="2000" dirty="0" err="1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datas</a:t>
            </a: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/ch8/results1_1.</a:t>
            </a:r>
            <a:r>
              <a:rPr lang="en-US" altLang="zh-CN" sz="200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xlsx</a:t>
            </a: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', 'sheet1', 'B3:F12');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l">
              <a:lnSpc>
                <a:spcPct val="100000"/>
              </a:lnSpc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000" dirty="0">
                <a:solidFill>
                  <a:srgbClr val="00B05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% </a:t>
            </a:r>
            <a:r>
              <a:rPr lang="zh-CN" altLang="zh-CN" sz="2000" dirty="0">
                <a:solidFill>
                  <a:srgbClr val="00B05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从第</a:t>
            </a:r>
            <a:r>
              <a:rPr lang="en-US" altLang="zh-CN" sz="2000" dirty="0" err="1">
                <a:solidFill>
                  <a:srgbClr val="00B05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</a:t>
            </a:r>
            <a:r>
              <a:rPr lang="zh-CN" altLang="zh-CN" sz="2000" dirty="0">
                <a:solidFill>
                  <a:srgbClr val="FF00FF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铲位</a:t>
            </a:r>
            <a:r>
              <a:rPr lang="zh-CN" altLang="zh-CN" sz="2000" dirty="0">
                <a:solidFill>
                  <a:srgbClr val="00B05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到第</a:t>
            </a:r>
            <a:r>
              <a:rPr lang="en-US" altLang="zh-CN" sz="2000" dirty="0">
                <a:solidFill>
                  <a:srgbClr val="00B05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j</a:t>
            </a:r>
            <a:r>
              <a:rPr lang="zh-CN" altLang="zh-CN" sz="2000" dirty="0">
                <a:solidFill>
                  <a:srgbClr val="FF00FF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卸</a:t>
            </a:r>
            <a:r>
              <a:rPr lang="zh-CN" altLang="zh-CN" sz="2000" dirty="0">
                <a:solidFill>
                  <a:srgbClr val="00B05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点一个周期需要的时间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l">
              <a:lnSpc>
                <a:spcPct val="100000"/>
              </a:lnSpc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t = </a:t>
            </a:r>
            <a:r>
              <a:rPr lang="en-US" altLang="zh-CN" sz="2000" dirty="0" err="1">
                <a:latin typeface="Courier New" panose="02070309020205020404" pitchFamily="49" charset="0"/>
                <a:ea typeface="宋体" panose="02010600030101010101" pitchFamily="2" charset="-122"/>
              </a:rPr>
              <a:t>xlsread</a:t>
            </a: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('</a:t>
            </a:r>
            <a:r>
              <a:rPr lang="en-US" altLang="zh-CN" sz="2000" dirty="0" err="1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datas</a:t>
            </a: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/ch8/results1_1.</a:t>
            </a:r>
            <a:r>
              <a:rPr lang="en-US" altLang="zh-CN" sz="200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xlsx</a:t>
            </a: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', 'sheet1', 'H3:L12');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l">
              <a:lnSpc>
                <a:spcPct val="100000"/>
              </a:lnSpc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000" dirty="0">
                <a:solidFill>
                  <a:srgbClr val="00B05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% </a:t>
            </a:r>
            <a:r>
              <a:rPr lang="zh-CN" altLang="zh-CN" sz="2000" dirty="0">
                <a:solidFill>
                  <a:srgbClr val="00B05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一个班次中从第</a:t>
            </a:r>
            <a:r>
              <a:rPr lang="en-US" altLang="zh-CN" sz="2000" dirty="0" err="1">
                <a:solidFill>
                  <a:srgbClr val="00B05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</a:t>
            </a:r>
            <a:r>
              <a:rPr lang="zh-CN" altLang="zh-CN" sz="2000" dirty="0">
                <a:solidFill>
                  <a:srgbClr val="FF00FF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铲位</a:t>
            </a:r>
            <a:r>
              <a:rPr lang="zh-CN" altLang="zh-CN" sz="2000" dirty="0">
                <a:solidFill>
                  <a:srgbClr val="00B05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到第</a:t>
            </a:r>
            <a:r>
              <a:rPr lang="en-US" altLang="zh-CN" sz="2000" dirty="0">
                <a:solidFill>
                  <a:srgbClr val="00B05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j</a:t>
            </a:r>
            <a:r>
              <a:rPr lang="zh-CN" altLang="zh-CN" sz="2000" dirty="0">
                <a:solidFill>
                  <a:srgbClr val="FF00FF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卸</a:t>
            </a:r>
            <a:r>
              <a:rPr lang="zh-CN" altLang="zh-CN" sz="2000" dirty="0">
                <a:solidFill>
                  <a:srgbClr val="00B05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点最多可运行的次数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l">
              <a:lnSpc>
                <a:spcPct val="100000"/>
              </a:lnSpc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b = </a:t>
            </a:r>
            <a:r>
              <a:rPr lang="en-US" altLang="zh-CN" sz="2000" dirty="0" err="1">
                <a:latin typeface="Courier New" panose="02070309020205020404" pitchFamily="49" charset="0"/>
                <a:ea typeface="宋体" panose="02010600030101010101" pitchFamily="2" charset="-122"/>
              </a:rPr>
              <a:t>xlsread</a:t>
            </a: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('</a:t>
            </a:r>
            <a:r>
              <a:rPr lang="en-US" altLang="zh-CN" sz="2000" dirty="0" err="1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datas</a:t>
            </a: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/ch8/results1_1.</a:t>
            </a:r>
            <a:r>
              <a:rPr lang="en-US" altLang="zh-CN" sz="200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xlsx</a:t>
            </a: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', 'sheet1', 'N3:R12');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l">
              <a:lnSpc>
                <a:spcPct val="100000"/>
              </a:lnSpc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c = </a:t>
            </a:r>
            <a:r>
              <a:rPr lang="en-US" altLang="zh-CN" sz="2000" dirty="0" err="1">
                <a:latin typeface="Courier New" panose="02070309020205020404" pitchFamily="49" charset="0"/>
                <a:ea typeface="宋体" panose="02010600030101010101" pitchFamily="2" charset="-122"/>
              </a:rPr>
              <a:t>xlsread</a:t>
            </a: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('</a:t>
            </a:r>
            <a:r>
              <a:rPr lang="en-US" altLang="zh-CN" sz="2000" dirty="0" err="1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datas</a:t>
            </a: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/ch8/</a:t>
            </a:r>
            <a:r>
              <a:rPr lang="en-US" altLang="zh-CN" sz="200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datas</a:t>
            </a: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altLang="zh-CN" sz="200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xlsx</a:t>
            </a: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', 'sheet1', 'B2:F11'); </a:t>
            </a:r>
            <a:r>
              <a:rPr lang="en-US" altLang="zh-CN" sz="2000" dirty="0">
                <a:solidFill>
                  <a:srgbClr val="00B05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% </a:t>
            </a:r>
            <a:r>
              <a:rPr lang="zh-CN" altLang="zh-CN" sz="2000" dirty="0">
                <a:solidFill>
                  <a:srgbClr val="00B05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距离矩阵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l">
              <a:lnSpc>
                <a:spcPct val="100000"/>
              </a:lnSpc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000" dirty="0">
                <a:solidFill>
                  <a:srgbClr val="00B05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% </a:t>
            </a:r>
            <a:r>
              <a:rPr lang="zh-CN" altLang="zh-CN" sz="2000" dirty="0">
                <a:solidFill>
                  <a:srgbClr val="00B05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一个班次从第</a:t>
            </a:r>
            <a:r>
              <a:rPr lang="en-US" altLang="zh-CN" sz="2000" dirty="0" err="1">
                <a:solidFill>
                  <a:srgbClr val="00B05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</a:t>
            </a:r>
            <a:r>
              <a:rPr lang="zh-CN" altLang="zh-CN" sz="2000" dirty="0">
                <a:solidFill>
                  <a:srgbClr val="FF00FF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铲位</a:t>
            </a:r>
            <a:r>
              <a:rPr lang="zh-CN" altLang="zh-CN" sz="2000" dirty="0">
                <a:solidFill>
                  <a:srgbClr val="00B05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到第</a:t>
            </a:r>
            <a:r>
              <a:rPr lang="en-US" altLang="zh-CN" sz="2000" dirty="0">
                <a:solidFill>
                  <a:srgbClr val="00B05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j</a:t>
            </a:r>
            <a:r>
              <a:rPr lang="zh-CN" altLang="zh-CN" sz="2000" dirty="0">
                <a:solidFill>
                  <a:srgbClr val="FF00FF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卸</a:t>
            </a:r>
            <a:r>
              <a:rPr lang="zh-CN" altLang="zh-CN" sz="2000" dirty="0">
                <a:solidFill>
                  <a:srgbClr val="00B05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点一辆车最多能跑的趟数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l">
              <a:lnSpc>
                <a:spcPct val="100000"/>
              </a:lnSpc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n = floor(60 * 8 ./ t);              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35198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CA9EB0-FEE8-4CE0-80F6-E574D30B7F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8472" y="1767989"/>
            <a:ext cx="10515600" cy="3608684"/>
          </a:xfrm>
        </p:spPr>
        <p:txBody>
          <a:bodyPr/>
          <a:lstStyle/>
          <a:p>
            <a:pPr indent="0" algn="l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total = sum(sum(x));                 </a:t>
            </a:r>
            <a:r>
              <a:rPr lang="en-US" altLang="zh-CN" sz="2000" dirty="0">
                <a:solidFill>
                  <a:srgbClr val="00B05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% </a:t>
            </a:r>
            <a:r>
              <a:rPr lang="zh-CN" altLang="zh-CN" sz="2000" dirty="0">
                <a:solidFill>
                  <a:srgbClr val="00B05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总车次数</a:t>
            </a:r>
            <a:r>
              <a:rPr lang="zh-CN" altLang="zh-CN" sz="20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Courier New" panose="02070309020205020404" pitchFamily="49" charset="0"/>
                <a:cs typeface="宋体" panose="02010600030101010101" pitchFamily="2" charset="-122"/>
              </a:rPr>
              <a:t> 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l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000" dirty="0" err="1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che_all</a:t>
            </a: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= sum(sum(x ./ b));          </a:t>
            </a:r>
            <a:r>
              <a:rPr lang="en-US" altLang="zh-CN" sz="2000" dirty="0">
                <a:solidFill>
                  <a:srgbClr val="00B05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% </a:t>
            </a:r>
            <a:r>
              <a:rPr lang="zh-CN" altLang="zh-CN" sz="2000" dirty="0">
                <a:solidFill>
                  <a:srgbClr val="00B05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需要的卡车数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l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000" dirty="0" err="1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che_k</a:t>
            </a: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= sum(sum(x(:,[1 2 5])));      </a:t>
            </a:r>
            <a:r>
              <a:rPr lang="en-US" altLang="zh-CN" sz="2000" dirty="0">
                <a:solidFill>
                  <a:srgbClr val="00B05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% </a:t>
            </a:r>
            <a:r>
              <a:rPr lang="zh-CN" altLang="zh-CN" sz="2000" dirty="0">
                <a:solidFill>
                  <a:srgbClr val="00B05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运矿石的车数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l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000" dirty="0" err="1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che_y</a:t>
            </a: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= sum(sum(x(:,3:4)));          </a:t>
            </a:r>
            <a:r>
              <a:rPr lang="en-US" altLang="zh-CN" sz="2000" dirty="0">
                <a:solidFill>
                  <a:srgbClr val="00B05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% </a:t>
            </a:r>
            <a:r>
              <a:rPr lang="zh-CN" altLang="zh-CN" sz="2000" dirty="0">
                <a:solidFill>
                  <a:srgbClr val="00B05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运岩石的车数</a:t>
            </a:r>
            <a:r>
              <a:rPr lang="zh-CN" altLang="zh-CN" sz="2000" dirty="0">
                <a:effectLst/>
                <a:latin typeface="Times New Roman" panose="02020603050405020304" pitchFamily="18" charset="0"/>
                <a:ea typeface="Courier New" panose="02070309020205020404" pitchFamily="49" charset="0"/>
                <a:cs typeface="宋体" panose="02010600030101010101" pitchFamily="2" charset="-122"/>
              </a:rPr>
              <a:t> 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l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000" dirty="0" err="1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dun_k</a:t>
            </a: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= 154 * </a:t>
            </a:r>
            <a:r>
              <a:rPr lang="en-US" altLang="zh-CN" sz="2000" dirty="0" err="1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che_k</a:t>
            </a: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;                 </a:t>
            </a:r>
            <a:r>
              <a:rPr lang="en-US" altLang="zh-CN" sz="2000" dirty="0">
                <a:solidFill>
                  <a:srgbClr val="00B05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% </a:t>
            </a:r>
            <a:r>
              <a:rPr lang="zh-CN" altLang="zh-CN" sz="2000" dirty="0">
                <a:solidFill>
                  <a:srgbClr val="00B05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运矿石的吨数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l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000" dirty="0" err="1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dun_y</a:t>
            </a: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= 154 * </a:t>
            </a:r>
            <a:r>
              <a:rPr lang="en-US" altLang="zh-CN" sz="2000" dirty="0" err="1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che_y</a:t>
            </a: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;                 </a:t>
            </a:r>
            <a:r>
              <a:rPr lang="en-US" altLang="zh-CN" sz="2000" dirty="0">
                <a:solidFill>
                  <a:srgbClr val="00B05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% </a:t>
            </a:r>
            <a:r>
              <a:rPr lang="zh-CN" altLang="zh-CN" sz="2000" dirty="0">
                <a:solidFill>
                  <a:srgbClr val="00B05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运岩石的吨数</a:t>
            </a:r>
            <a:r>
              <a:rPr lang="zh-CN" altLang="zh-CN" sz="2000" dirty="0">
                <a:effectLst/>
                <a:latin typeface="Times New Roman" panose="02020603050405020304" pitchFamily="18" charset="0"/>
                <a:ea typeface="Courier New" panose="02070309020205020404" pitchFamily="49" charset="0"/>
                <a:cs typeface="宋体" panose="02010600030101010101" pitchFamily="2" charset="-122"/>
              </a:rPr>
              <a:t> 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l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000" dirty="0" err="1"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che</a:t>
            </a: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 = x ./ n;                        </a:t>
            </a:r>
            <a:r>
              <a:rPr lang="en-US" altLang="zh-CN" sz="2000" dirty="0">
                <a:solidFill>
                  <a:srgbClr val="00B05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</a:rPr>
              <a:t>% </a:t>
            </a:r>
            <a:r>
              <a:rPr lang="zh-CN" altLang="zh-CN" sz="2000" dirty="0">
                <a:solidFill>
                  <a:srgbClr val="00B05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每条线路需要的</a:t>
            </a:r>
            <a:r>
              <a:rPr lang="zh-CN" altLang="zh-CN" sz="2400" dirty="0">
                <a:solidFill>
                  <a:srgbClr val="00B05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车数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60531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76F634-2450-43CE-9EC6-AEBBE8A8F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77240"/>
            <a:ext cx="10515600" cy="5664899"/>
          </a:xfrm>
        </p:spPr>
        <p:txBody>
          <a:bodyPr/>
          <a:lstStyle/>
          <a:p>
            <a:pPr indent="0" algn="l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000" dirty="0">
                <a:solidFill>
                  <a:srgbClr val="00B05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% </a:t>
            </a:r>
            <a:r>
              <a:rPr lang="zh-CN" altLang="zh-CN" sz="2000" dirty="0">
                <a:solidFill>
                  <a:srgbClr val="00B05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保存数据结果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l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[I,J] = find(x ~= 0);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l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Ind = find( x~=0 );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l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000" dirty="0" err="1">
                <a:latin typeface="Courier New" panose="02070309020205020404" pitchFamily="49" charset="0"/>
                <a:ea typeface="宋体" panose="02010600030101010101" pitchFamily="2" charset="-122"/>
              </a:rPr>
              <a:t>rlts</a:t>
            </a: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= table(I, J, x(Ind), c(Ind), t(Ind), n(Ind), </a:t>
            </a:r>
            <a:r>
              <a:rPr lang="en-US" altLang="zh-CN" sz="2000" dirty="0" err="1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che</a:t>
            </a: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(Ind), '</a:t>
            </a:r>
            <a:r>
              <a:rPr lang="en-US" altLang="zh-CN" sz="200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VariableNames</a:t>
            </a: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' = {'I','J','</a:t>
            </a:r>
            <a:r>
              <a:rPr lang="zh-CN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运量</a:t>
            </a: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','</a:t>
            </a:r>
            <a:r>
              <a:rPr lang="zh-CN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距离</a:t>
            </a: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','</a:t>
            </a:r>
            <a:r>
              <a:rPr lang="zh-CN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时间</a:t>
            </a: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','</a:t>
            </a:r>
            <a:r>
              <a:rPr lang="zh-CN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趟数</a:t>
            </a: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','</a:t>
            </a:r>
            <a:r>
              <a:rPr lang="zh-CN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车数</a:t>
            </a: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'});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l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000" dirty="0" err="1">
                <a:latin typeface="Courier New" panose="02070309020205020404" pitchFamily="49" charset="0"/>
                <a:ea typeface="宋体" panose="02010600030101010101" pitchFamily="2" charset="-122"/>
              </a:rPr>
              <a:t>rlts.ZhengCheShu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 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  <a:t>floor(</a:t>
            </a:r>
            <a:r>
              <a:rPr lang="en-US" altLang="zh-CN" sz="2000" dirty="0" err="1">
                <a:latin typeface="Courier New" panose="02070309020205020404" pitchFamily="49" charset="0"/>
                <a:ea typeface="宋体" panose="02010600030101010101" pitchFamily="2" charset="-122"/>
              </a:rPr>
              <a:t>rlts.CheShu</a:t>
            </a: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);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l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000" dirty="0" err="1">
                <a:latin typeface="Courier New" panose="02070309020205020404" pitchFamily="49" charset="0"/>
                <a:ea typeface="宋体" panose="02010600030101010101" pitchFamily="2" charset="-122"/>
              </a:rPr>
              <a:t>rlts.YuShu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  <a:t> = </a:t>
            </a:r>
            <a:r>
              <a:rPr lang="en-US" altLang="zh-CN" sz="2000" dirty="0" err="1">
                <a:latin typeface="Courier New" panose="02070309020205020404" pitchFamily="49" charset="0"/>
                <a:ea typeface="宋体" panose="02010600030101010101" pitchFamily="2" charset="-122"/>
              </a:rPr>
              <a:t>rlts.CheShu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  <a:t> - floor(</a:t>
            </a:r>
            <a:r>
              <a:rPr lang="en-US" altLang="zh-CN" sz="2000" dirty="0" err="1">
                <a:latin typeface="Courier New" panose="02070309020205020404" pitchFamily="49" charset="0"/>
                <a:ea typeface="宋体" panose="02010600030101010101" pitchFamily="2" charset="-122"/>
              </a:rPr>
              <a:t>rlts.CheShu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  <a:t>);</a:t>
            </a:r>
            <a:endParaRPr lang="zh-CN" altLang="zh-CN" sz="20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indent="0" algn="l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000" dirty="0" err="1">
                <a:latin typeface="Courier New" panose="02070309020205020404" pitchFamily="49" charset="0"/>
                <a:ea typeface="宋体" panose="02010600030101010101" pitchFamily="2" charset="-122"/>
              </a:rPr>
              <a:t>rlts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  <a:t> = </a:t>
            </a:r>
            <a:r>
              <a:rPr lang="en-US" altLang="zh-CN" sz="2000" dirty="0" err="1">
                <a:latin typeface="Courier New" panose="02070309020205020404" pitchFamily="49" charset="0"/>
                <a:ea typeface="宋体" panose="02010600030101010101" pitchFamily="2" charset="-122"/>
              </a:rPr>
              <a:t>sortrows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  <a:t>(</a:t>
            </a:r>
            <a:r>
              <a:rPr lang="en-US" altLang="zh-CN" sz="2000" dirty="0" err="1">
                <a:latin typeface="Courier New" panose="02070309020205020404" pitchFamily="49" charset="0"/>
                <a:ea typeface="宋体" panose="02010600030101010101" pitchFamily="2" charset="-122"/>
              </a:rPr>
              <a:t>rlts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  <a:t>, 'I');</a:t>
            </a:r>
            <a:endParaRPr lang="zh-CN" altLang="zh-CN" sz="20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indent="0" algn="l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  <a:t>rlts.ID = [1:12]';</a:t>
            </a:r>
            <a:endParaRPr lang="zh-CN" altLang="zh-CN" sz="20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indent="0" algn="l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000" dirty="0" err="1">
                <a:latin typeface="Courier New" panose="02070309020205020404" pitchFamily="49" charset="0"/>
                <a:ea typeface="宋体" panose="02010600030101010101" pitchFamily="2" charset="-122"/>
              </a:rPr>
              <a:t>rlts.Properties</a:t>
            </a:r>
            <a:r>
              <a:rPr lang="en-US" altLang="zh-CN" sz="2000" dirty="0" err="1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altLang="zh-CN" sz="200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VariableNames</a:t>
            </a: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= {'</a:t>
            </a:r>
            <a:r>
              <a:rPr lang="zh-CN" altLang="zh-CN" sz="2000" dirty="0">
                <a:solidFill>
                  <a:srgbClr val="FF00FF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铲位</a:t>
            </a: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','</a:t>
            </a:r>
            <a:r>
              <a:rPr lang="zh-CN" altLang="zh-CN" sz="2000" dirty="0">
                <a:solidFill>
                  <a:srgbClr val="FF00FF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卸</a:t>
            </a:r>
            <a:r>
              <a:rPr lang="zh-CN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点</a:t>
            </a: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','</a:t>
            </a:r>
            <a:r>
              <a:rPr lang="zh-CN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运量</a:t>
            </a: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','</a:t>
            </a:r>
            <a:r>
              <a:rPr lang="zh-CN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距离</a:t>
            </a: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','</a:t>
            </a:r>
            <a:r>
              <a:rPr lang="zh-CN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时间</a:t>
            </a: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','</a:t>
            </a:r>
            <a:r>
              <a:rPr lang="zh-CN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趟数</a:t>
            </a: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','</a:t>
            </a:r>
            <a:r>
              <a:rPr lang="zh-CN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车数</a:t>
            </a: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', '</a:t>
            </a:r>
            <a:r>
              <a:rPr lang="zh-CN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整车数</a:t>
            </a: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','</a:t>
            </a:r>
            <a:r>
              <a:rPr lang="zh-CN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余数</a:t>
            </a: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','ID'} 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l">
              <a:spcAft>
                <a:spcPts val="6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000" dirty="0" err="1">
                <a:latin typeface="Courier New" panose="02070309020205020404" pitchFamily="49" charset="0"/>
                <a:ea typeface="宋体" panose="02010600030101010101" pitchFamily="2" charset="-122"/>
              </a:rPr>
              <a:t>writetable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  <a:t>(</a:t>
            </a:r>
            <a:r>
              <a:rPr lang="en-US" altLang="zh-CN" sz="2000" dirty="0" err="1">
                <a:latin typeface="Courier New" panose="02070309020205020404" pitchFamily="49" charset="0"/>
                <a:ea typeface="宋体" panose="02010600030101010101" pitchFamily="2" charset="-122"/>
              </a:rPr>
              <a:t>rlts</a:t>
            </a: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 'results1_2.</a:t>
            </a:r>
            <a:r>
              <a:rPr lang="en-US" altLang="zh-CN" sz="200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xlsx</a:t>
            </a: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');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3027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40198506-912D-4AE3-8ADC-DD8E53247F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14005" y="964213"/>
            <a:ext cx="8363989" cy="5232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341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58D589-69AE-408D-96FC-4FA597C11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912" y="560956"/>
            <a:ext cx="10515600" cy="851116"/>
          </a:xfrm>
        </p:spPr>
        <p:txBody>
          <a:bodyPr/>
          <a:lstStyle/>
          <a:p>
            <a:r>
              <a:rPr lang="en-US" altLang="zh-CN" sz="3200" dirty="0">
                <a:solidFill>
                  <a:srgbClr val="0070C0"/>
                </a:solidFill>
              </a:rPr>
              <a:t>4. </a:t>
            </a:r>
            <a:r>
              <a:rPr lang="zh-CN" altLang="en-US" sz="3200" dirty="0">
                <a:solidFill>
                  <a:srgbClr val="0070C0"/>
                </a:solidFill>
              </a:rPr>
              <a:t>最优调运方案下的派车计划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3D43942-EBF4-49A3-8874-AC564FD8747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18708"/>
                <a:ext cx="10515600" cy="450688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zh-CN" sz="2800" b="1" dirty="0"/>
                  <a:t>(1) </a:t>
                </a:r>
                <a:r>
                  <a:rPr lang="zh-CN" altLang="en-US" sz="2800" b="1" dirty="0"/>
                  <a:t>问题分析</a:t>
                </a:r>
                <a:endParaRPr lang="en-US" altLang="zh-CN" sz="2800" b="1" dirty="0"/>
              </a:p>
              <a:p>
                <a:r>
                  <a:rPr lang="zh-CN" altLang="en-US" dirty="0"/>
                  <a:t>有了最优调运方案，还需进一步给出具体的派车计划：即出动多少卡车？分别在哪些线路上各运输多少次？</a:t>
                </a:r>
              </a:p>
              <a:p>
                <a:r>
                  <a:rPr lang="zh-CN" altLang="en-US" dirty="0"/>
                  <a:t>最优调运方案，共有</a:t>
                </a:r>
                <a:r>
                  <a:rPr lang="en-US" altLang="zh-CN" dirty="0"/>
                  <a:t>12</a:t>
                </a:r>
                <a:r>
                  <a:rPr lang="zh-CN" altLang="en-US" dirty="0"/>
                  <a:t>条路线上有运量，故派车方案只需针对这</a:t>
                </a:r>
                <a:r>
                  <a:rPr lang="en-US" altLang="zh-CN" dirty="0"/>
                  <a:t>12</a:t>
                </a:r>
                <a:r>
                  <a:rPr lang="zh-CN" altLang="en-US" dirty="0"/>
                  <a:t>条路。</a:t>
                </a:r>
              </a:p>
              <a:p>
                <a:r>
                  <a:rPr lang="zh-CN" altLang="en-US" dirty="0"/>
                  <a:t>从表</a:t>
                </a:r>
                <a:r>
                  <a:rPr lang="en-US" altLang="zh-CN" dirty="0"/>
                  <a:t>7-6</a:t>
                </a:r>
                <a:r>
                  <a:rPr lang="zh-CN" altLang="en-US" dirty="0"/>
                  <a:t>可知，各路线上需要的卡车数都小于</a:t>
                </a:r>
                <a:r>
                  <a:rPr lang="en-US" altLang="zh-CN" dirty="0"/>
                  <a:t>2</a:t>
                </a:r>
                <a:r>
                  <a:rPr lang="zh-CN" altLang="en-US" dirty="0"/>
                  <a:t>，最大为</a:t>
                </a:r>
                <a:r>
                  <a:rPr lang="en-US" altLang="zh-CN" dirty="0"/>
                  <a:t>1.867</a:t>
                </a:r>
                <a:r>
                  <a:rPr lang="zh-CN" altLang="en-US" dirty="0"/>
                  <a:t>，若安排</a:t>
                </a:r>
                <a:r>
                  <a:rPr lang="en-US" altLang="zh-CN" dirty="0"/>
                  <a:t>2</a:t>
                </a:r>
                <a:r>
                  <a:rPr lang="zh-CN" altLang="en-US" dirty="0"/>
                  <a:t>辆卡车，则不需要</a:t>
                </a:r>
                <a:r>
                  <a:rPr lang="en-US" altLang="zh-CN" dirty="0"/>
                  <a:t>8</a:t>
                </a:r>
                <a:r>
                  <a:rPr lang="zh-CN" altLang="en-US" dirty="0"/>
                  <a:t>小时就能完成运输任务。</a:t>
                </a:r>
              </a:p>
              <a:p>
                <a:r>
                  <a:rPr lang="zh-CN" altLang="en-US" dirty="0"/>
                  <a:t>铲位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 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zh-CN" altLang="en-US" dirty="0"/>
                  <a:t> 的路线记为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其上一辆卡车</a:t>
                </a:r>
                <a:r>
                  <a:rPr lang="en-US" altLang="zh-CN" dirty="0"/>
                  <a:t>8</a:t>
                </a:r>
                <a:r>
                  <a:rPr lang="zh-CN" altLang="en-US" dirty="0"/>
                  <a:t>小时最多允许趟数为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zh-CN" altLang="en-US" dirty="0"/>
                  <a:t>，令 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     </a:t>
                </a:r>
                <a:r>
                  <a:rPr lang="zh-CN" altLang="en-US" dirty="0"/>
                  <a:t>              为路线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 上需要的卡车数，若恰好是整数，则该线路安排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  辆卡车；若不是整数，先安排        辆卡车（向下取整），即先安排 </a:t>
                </a:r>
                <a:r>
                  <a:rPr lang="en-US" altLang="zh-CN" dirty="0"/>
                  <a:t>7 </a:t>
                </a:r>
                <a:r>
                  <a:rPr lang="zh-CN" altLang="en-US" dirty="0"/>
                  <a:t>辆卡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  </a:t>
                </a:r>
                <a:r>
                  <a:rPr lang="zh-CN" altLang="en-US" dirty="0"/>
                  <a:t>车（它们在一个班次内固定在一条路线运行）。</a:t>
                </a: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3D43942-EBF4-49A3-8874-AC564FD874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18708"/>
                <a:ext cx="10515600" cy="450688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>
            <a:extLst>
              <a:ext uri="{FF2B5EF4-FFF2-40B4-BE49-F238E27FC236}">
                <a16:creationId xmlns:a16="http://schemas.microsoft.com/office/drawing/2014/main" id="{57034CA7-4CD6-4104-94DF-25BF140DA9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196" y="4606186"/>
            <a:ext cx="1447061" cy="465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>
            <a:extLst>
              <a:ext uri="{FF2B5EF4-FFF2-40B4-BE49-F238E27FC236}">
                <a16:creationId xmlns:a16="http://schemas.microsoft.com/office/drawing/2014/main" id="{809ACD09-E6A2-4BFD-993F-05432C49F9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9423" y="5008305"/>
            <a:ext cx="634431" cy="4974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08899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EFAD9B-6A0F-44BD-8272-3DC092FB2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61834"/>
          </a:xfrm>
        </p:spPr>
        <p:txBody>
          <a:bodyPr/>
          <a:lstStyle/>
          <a:p>
            <a:r>
              <a:rPr lang="zh-CN" altLang="en-US" sz="3600" dirty="0">
                <a:solidFill>
                  <a:srgbClr val="FF0000"/>
                </a:solidFill>
              </a:rPr>
              <a:t>一</a:t>
            </a:r>
            <a:r>
              <a:rPr lang="en-US" altLang="zh-CN" sz="3600" dirty="0">
                <a:solidFill>
                  <a:srgbClr val="FF0000"/>
                </a:solidFill>
              </a:rPr>
              <a:t>. </a:t>
            </a:r>
            <a:r>
              <a:rPr lang="zh-CN" altLang="en-US" sz="3600" dirty="0">
                <a:solidFill>
                  <a:srgbClr val="FF0000"/>
                </a:solidFill>
              </a:rPr>
              <a:t>优化建模技术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2E6FD8-D951-41DE-84DE-753E7D4C67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280" y="1377302"/>
            <a:ext cx="10515600" cy="5480698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zh-CN" sz="3200" b="1" dirty="0">
                <a:solidFill>
                  <a:srgbClr val="0070C0"/>
                </a:solidFill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1. </a:t>
            </a:r>
            <a:r>
              <a:rPr lang="zh-CN" altLang="en-US" sz="3200" b="1" dirty="0">
                <a:solidFill>
                  <a:srgbClr val="0070C0"/>
                </a:solidFill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处理特殊目标函数</a:t>
            </a:r>
            <a:endParaRPr lang="en-US" altLang="zh-CN" sz="3200" b="1" dirty="0">
              <a:solidFill>
                <a:srgbClr val="0070C0"/>
              </a:solidFill>
              <a:effectLst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10000"/>
              </a:lnSpc>
            </a:pPr>
            <a:r>
              <a:rPr lang="en-US" altLang="zh-CN" sz="2800" b="1" dirty="0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(1) </a:t>
            </a:r>
            <a:r>
              <a:rPr lang="zh-CN" altLang="en-US" sz="2800" b="1" dirty="0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目标函数中含取最大（最小）</a:t>
            </a:r>
            <a:endParaRPr lang="en-US" altLang="zh-CN" sz="2800" b="1" dirty="0">
              <a:effectLst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10000"/>
              </a:lnSpc>
            </a:pPr>
            <a:endParaRPr lang="en-US" altLang="zh-CN" b="1" dirty="0"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10000"/>
              </a:lnSpc>
            </a:pPr>
            <a:endParaRPr lang="en-US" altLang="zh-CN" b="1" dirty="0">
              <a:effectLst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10000"/>
              </a:lnSpc>
            </a:pPr>
            <a:endParaRPr lang="en-US" altLang="zh-CN" b="1" dirty="0"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b="1" dirty="0">
                <a:ea typeface="宋体" panose="02010600030101010101" pitchFamily="2" charset="-122"/>
                <a:cs typeface="宋体" panose="02010600030101010101" pitchFamily="2" charset="-122"/>
              </a:rPr>
              <a:t>   引入新变量：                                </a:t>
            </a:r>
            <a:r>
              <a:rPr lang="zh-CN" altLang="en-US" dirty="0">
                <a:ea typeface="宋体" panose="02010600030101010101" pitchFamily="2" charset="-122"/>
                <a:cs typeface="宋体" panose="02010600030101010101" pitchFamily="2" charset="-122"/>
              </a:rPr>
              <a:t>，将模型转化为线性：</a:t>
            </a:r>
            <a:endParaRPr lang="en-US" altLang="zh-CN" dirty="0"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lnSpc>
                <a:spcPct val="110000"/>
              </a:lnSpc>
              <a:buNone/>
            </a:pPr>
            <a:endParaRPr lang="en-US" altLang="zh-CN" dirty="0"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lnSpc>
                <a:spcPct val="110000"/>
              </a:lnSpc>
              <a:buNone/>
            </a:pPr>
            <a:endParaRPr lang="en-US" altLang="zh-CN" dirty="0"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lnSpc>
                <a:spcPct val="110000"/>
              </a:lnSpc>
              <a:buNone/>
            </a:pPr>
            <a:endParaRPr lang="en-US" altLang="zh-CN" dirty="0"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dirty="0"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zh-CN" altLang="en-US" b="1" dirty="0">
                <a:ea typeface="宋体" panose="02010600030101010101" pitchFamily="2" charset="-122"/>
                <a:cs typeface="宋体" panose="02010600030101010101" pitchFamily="2" charset="-122"/>
              </a:rPr>
              <a:t>注：</a:t>
            </a:r>
            <a:r>
              <a:rPr lang="en-US" altLang="zh-CN" dirty="0">
                <a:ea typeface="宋体" panose="02010600030101010101" pitchFamily="2" charset="-122"/>
                <a:cs typeface="宋体" panose="02010600030101010101" pitchFamily="2" charset="-122"/>
              </a:rPr>
              <a:t>“max min”</a:t>
            </a:r>
            <a:r>
              <a:rPr lang="zh-CN" altLang="en-US" dirty="0">
                <a:ea typeface="宋体" panose="02010600030101010101" pitchFamily="2" charset="-122"/>
                <a:cs typeface="宋体" panose="02010600030101010101" pitchFamily="2" charset="-122"/>
              </a:rPr>
              <a:t> 类似处理（略）。</a:t>
            </a:r>
            <a:endParaRPr lang="en-US" altLang="zh-CN" dirty="0"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lnSpc>
                <a:spcPct val="110000"/>
              </a:lnSpc>
              <a:buNone/>
            </a:pPr>
            <a:endParaRPr lang="en-US" altLang="zh-CN" b="1" dirty="0">
              <a:effectLst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10000"/>
              </a:lnSpc>
            </a:pPr>
            <a:endParaRPr lang="zh-CN" altLang="en-US" dirty="0">
              <a:effectLst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22D2D44-E5E5-4D06-828B-32F467884E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2978" y="2702865"/>
            <a:ext cx="3568560" cy="1227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>
            <a:extLst>
              <a:ext uri="{FF2B5EF4-FFF2-40B4-BE49-F238E27FC236}">
                <a16:creationId xmlns:a16="http://schemas.microsoft.com/office/drawing/2014/main" id="{BAF5A65D-9F95-470E-9FDB-7D0A2F04AE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5152" y="4085064"/>
            <a:ext cx="2697962" cy="7149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F667E044-86D6-4EAB-9A14-85DC3E079D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591" y="4720007"/>
            <a:ext cx="2326818" cy="1521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18005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3640654-35D7-4B13-A8C3-6C322F2136E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736847"/>
                <a:ext cx="10515600" cy="5440116"/>
              </a:xfrm>
            </p:spPr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/>
                  <a:t>对余数部分                       （均小于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）进行优化派车。让一辆卡车在一个</a:t>
                </a:r>
                <a:endParaRPr lang="en-US" altLang="zh-CN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dirty="0"/>
                  <a:t>  </a:t>
                </a:r>
                <a:r>
                  <a:rPr lang="zh-CN" altLang="en-US" dirty="0"/>
                  <a:t>班次内分别去不同路线完成这些路线上的零碎任务（指不足一辆车运输</a:t>
                </a:r>
                <a:r>
                  <a:rPr lang="en-US" altLang="zh-CN" dirty="0"/>
                  <a:t>8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dirty="0"/>
                  <a:t>  </a:t>
                </a:r>
                <a:r>
                  <a:rPr lang="zh-CN" altLang="en-US" dirty="0"/>
                  <a:t>小时的任务），使这些零碎任务加起来接近</a:t>
                </a:r>
                <a:r>
                  <a:rPr lang="en-US" altLang="zh-CN" dirty="0"/>
                  <a:t>1 </a:t>
                </a:r>
                <a:r>
                  <a:rPr lang="zh-CN" altLang="en-US" dirty="0"/>
                  <a:t>但不超过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，也就是对零碎任 </a:t>
                </a:r>
                <a:endParaRPr lang="en-US" altLang="zh-CN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dirty="0"/>
                  <a:t>  </a:t>
                </a:r>
                <a:r>
                  <a:rPr lang="zh-CN" altLang="en-US" dirty="0"/>
                  <a:t>务进行“组合”优化，每组的和不超过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，使总的组数最少。</a:t>
                </a:r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dirty="0"/>
                  <a:t>因为总共需要的卡车数为 </a:t>
                </a:r>
                <a:r>
                  <a:rPr lang="en-US" altLang="zh-CN" dirty="0"/>
                  <a:t>12.801</a:t>
                </a:r>
                <a:r>
                  <a:rPr lang="zh-CN" altLang="en-US" dirty="0"/>
                  <a:t>，故如果能安排 </a:t>
                </a:r>
                <a:r>
                  <a:rPr lang="en-US" altLang="zh-CN" dirty="0"/>
                  <a:t>13 </a:t>
                </a:r>
                <a:r>
                  <a:rPr lang="zh-CN" altLang="en-US" dirty="0"/>
                  <a:t>辆卡车来运输，则一定可以完成任务。可以将该问题想象成一个装箱问题：</a:t>
                </a:r>
              </a:p>
              <a:p>
                <a:pPr>
                  <a:lnSpc>
                    <a:spcPct val="150000"/>
                  </a:lnSpc>
                </a:pPr>
                <a:r>
                  <a:rPr lang="zh-CN" altLang="en-US" dirty="0"/>
                  <a:t>现有 </a:t>
                </a:r>
                <a:r>
                  <a:rPr lang="en-US" altLang="zh-CN" dirty="0"/>
                  <a:t>12 </a:t>
                </a:r>
                <a:r>
                  <a:rPr lang="zh-CN" altLang="en-US" dirty="0"/>
                  <a:t>个小于 </a:t>
                </a:r>
                <a:r>
                  <a:rPr lang="en-US" altLang="zh-CN" dirty="0"/>
                  <a:t>1 </a:t>
                </a:r>
                <a:r>
                  <a:rPr lang="zh-CN" altLang="en-US" dirty="0"/>
                  <a:t>的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=1,⋯,12</m:t>
                    </m:r>
                  </m:oMath>
                </a14:m>
                <a:r>
                  <a:rPr lang="zh-CN" altLang="en-US" dirty="0"/>
                  <a:t>，进行分组，每组包括大小不等的若干个，每组的和不超过 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（派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辆卡车）或 </a:t>
                </a:r>
                <a:r>
                  <a:rPr lang="en-US" altLang="zh-CN" dirty="0"/>
                  <a:t>2</a:t>
                </a:r>
                <a:r>
                  <a:rPr lang="zh-CN" altLang="en-US" dirty="0"/>
                  <a:t>（派 </a:t>
                </a:r>
                <a:r>
                  <a:rPr lang="en-US" altLang="zh-CN" dirty="0"/>
                  <a:t>2 </a:t>
                </a:r>
                <a:r>
                  <a:rPr lang="zh-CN" altLang="en-US" dirty="0"/>
                  <a:t>辆卡车），这里限制每个任务最多由两辆车合作完成。</a:t>
                </a: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3640654-35D7-4B13-A8C3-6C322F2136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736847"/>
                <a:ext cx="10515600" cy="5440116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4">
            <a:extLst>
              <a:ext uri="{FF2B5EF4-FFF2-40B4-BE49-F238E27FC236}">
                <a16:creationId xmlns:a16="http://schemas.microsoft.com/office/drawing/2014/main" id="{A3CBD89B-9903-44D4-B106-028A12E74F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4696" y="736847"/>
            <a:ext cx="2061696" cy="60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14180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8CA3A7F-BBA7-4B41-AFF5-A6625224749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92963"/>
                <a:ext cx="10515600" cy="6681274"/>
              </a:xfrm>
            </p:spPr>
            <p:txBody>
              <a:bodyPr/>
              <a:lstStyle/>
              <a:p>
                <a:r>
                  <a:rPr lang="en-US" altLang="zh-CN" sz="2800" dirty="0"/>
                  <a:t>(2) </a:t>
                </a:r>
                <a:r>
                  <a:rPr lang="zh-CN" altLang="en-US" sz="2800" dirty="0"/>
                  <a:t>（一维）装箱问题</a:t>
                </a:r>
                <a:endParaRPr lang="en-US" altLang="zh-CN" sz="2800" dirty="0"/>
              </a:p>
              <a:p>
                <a:r>
                  <a:rPr lang="zh-CN" altLang="en-US" dirty="0"/>
                  <a:t>有 </a:t>
                </a:r>
                <a:r>
                  <a:rPr lang="en-US" altLang="zh-CN" dirty="0"/>
                  <a:t>12 </a:t>
                </a:r>
                <a:r>
                  <a:rPr lang="zh-CN" altLang="en-US" dirty="0"/>
                  <a:t>个长度为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/>
                  <a:t>（均小于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）的物品，和若干个长度为 </a:t>
                </a:r>
                <a:r>
                  <a:rPr lang="en-US" altLang="zh-CN" dirty="0"/>
                  <a:t>1 </a:t>
                </a:r>
                <a:r>
                  <a:rPr lang="zh-CN" altLang="en-US" dirty="0"/>
                  <a:t>或 </a:t>
                </a:r>
                <a:r>
                  <a:rPr lang="en-US" altLang="zh-CN" dirty="0"/>
                  <a:t>2 </a:t>
                </a:r>
                <a:r>
                  <a:rPr lang="zh-CN" altLang="en-US" dirty="0"/>
                  <a:t>的箱子，把所有物品全部装入箱子，使得所用箱子的长度之和尽可能小。</a:t>
                </a:r>
              </a:p>
              <a:p>
                <a:r>
                  <a:rPr lang="zh-CN" altLang="en-US" dirty="0"/>
                  <a:t>装箱问题可以用整数规划来求解，引入决策变量：</a:t>
                </a:r>
              </a:p>
              <a:p>
                <a:pPr marL="0" indent="0">
                  <a:buNone/>
                </a:pPr>
                <a:r>
                  <a:rPr lang="zh-CN" altLang="en-US" dirty="0"/>
                  <a:t> </a:t>
                </a:r>
                <a:endParaRPr lang="en-US" altLang="zh-CN" dirty="0"/>
              </a:p>
              <a:p>
                <a:pPr marL="0" indent="0">
                  <a:buNone/>
                </a:pPr>
                <a:endParaRPr lang="zh-CN" altLang="en-US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dirty="0"/>
                  <a:t>建立装箱问题的规划模型：</a:t>
                </a: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8CA3A7F-BBA7-4B41-AFF5-A662522474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92963"/>
                <a:ext cx="10515600" cy="6681274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>
            <a:extLst>
              <a:ext uri="{FF2B5EF4-FFF2-40B4-BE49-F238E27FC236}">
                <a16:creationId xmlns:a16="http://schemas.microsoft.com/office/drawing/2014/main" id="{5C9DF185-00A3-4B47-974B-103DD6B4C5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5387" y="2045037"/>
            <a:ext cx="7973152" cy="1043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>
            <a:extLst>
              <a:ext uri="{FF2B5EF4-FFF2-40B4-BE49-F238E27FC236}">
                <a16:creationId xmlns:a16="http://schemas.microsoft.com/office/drawing/2014/main" id="{7E719A76-F7E5-4668-9F85-8E72AFC63D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2434" y="3095463"/>
            <a:ext cx="4006358" cy="38152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72799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6076B2-C557-46A9-A294-46D8308C56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90112"/>
            <a:ext cx="10515600" cy="5726097"/>
          </a:xfrm>
        </p:spPr>
        <p:txBody>
          <a:bodyPr/>
          <a:lstStyle/>
          <a:p>
            <a:pPr indent="0" algn="just">
              <a:buNone/>
            </a:pPr>
            <a:r>
              <a:rPr lang="en-US" altLang="zh-CN" b="1" dirty="0">
                <a:effectLst/>
                <a:latin typeface="+mn-ea"/>
                <a:cs typeface="Times New Roman" panose="02020603050405020304" pitchFamily="18" charset="0"/>
              </a:rPr>
              <a:t>Lingo</a:t>
            </a:r>
            <a:r>
              <a:rPr lang="zh-CN" altLang="en-US" b="1" dirty="0">
                <a:effectLst/>
                <a:latin typeface="+mn-ea"/>
                <a:cs typeface="Times New Roman" panose="02020603050405020304" pitchFamily="18" charset="0"/>
              </a:rPr>
              <a:t>求解：</a:t>
            </a:r>
            <a:endParaRPr lang="en-US" altLang="zh-CN" b="1" dirty="0">
              <a:effectLst/>
              <a:latin typeface="+mn-ea"/>
              <a:cs typeface="Times New Roman" panose="02020603050405020304" pitchFamily="18" charset="0"/>
            </a:endParaRPr>
          </a:p>
          <a:p>
            <a:pPr indent="0" algn="just">
              <a:buNone/>
            </a:pPr>
            <a:r>
              <a:rPr lang="en-US" altLang="zh-CN" sz="20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sets: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just">
              <a:buNone/>
            </a:pPr>
            <a:r>
              <a:rPr lang="en-US" altLang="zh-CN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num/ 1..12 /: y, w;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just">
              <a:buNone/>
            </a:pPr>
            <a:r>
              <a:rPr lang="en-US" altLang="zh-CN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link(num, num): s;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just">
              <a:buNone/>
            </a:pPr>
            <a:r>
              <a:rPr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endsets</a:t>
            </a:r>
            <a:endParaRPr lang="zh-CN" altLang="zh-CN" sz="2000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0" algn="just">
              <a:buNone/>
            </a:pPr>
            <a:r>
              <a:rPr lang="en-US" altLang="zh-CN" sz="20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data: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just">
              <a:buNone/>
            </a:pPr>
            <a:r>
              <a:rPr lang="en-US" altLang="zh-CN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 = 0.841 0.867 0.077 0.684 0.229 0.1 0.162 0.862 0.842 0.314 0.333 0.489;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just">
              <a:buNone/>
            </a:pPr>
            <a:r>
              <a:rPr lang="en-US" altLang="zh-CN" sz="20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@ole</a:t>
            </a:r>
            <a:r>
              <a:rPr lang="en-US" altLang="zh-CN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(results1_3.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xlsx</a:t>
            </a:r>
            <a:r>
              <a:rPr lang="en-US" altLang="zh-CN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A1:L12) = s;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just">
              <a:buNone/>
            </a:pPr>
            <a:r>
              <a:rPr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enddata</a:t>
            </a:r>
            <a:endParaRPr lang="zh-CN" altLang="zh-CN" sz="2000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0" algn="just">
              <a:buNone/>
            </a:pPr>
            <a:r>
              <a:rPr lang="en-US" altLang="zh-CN" sz="20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min</a:t>
            </a:r>
            <a:r>
              <a:rPr lang="en-US" altLang="zh-CN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sz="20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@sum</a:t>
            </a:r>
            <a:r>
              <a:rPr lang="en-US" altLang="zh-CN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(num: y);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just">
              <a:buNone/>
            </a:pPr>
            <a:r>
              <a:rPr lang="en-US" altLang="zh-CN" sz="20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@for</a:t>
            </a:r>
            <a:r>
              <a:rPr lang="en-US" altLang="zh-CN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(num(j): </a:t>
            </a:r>
            <a:r>
              <a:rPr lang="en-US" altLang="zh-CN" sz="20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@sum</a:t>
            </a:r>
            <a:r>
              <a:rPr lang="en-US" altLang="zh-CN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(num(i): w(</a:t>
            </a:r>
            <a:r>
              <a:rPr lang="en-US" altLang="zh-CN" sz="20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 * s(</a:t>
            </a:r>
            <a:r>
              <a:rPr lang="en-US" altLang="zh-CN" sz="20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i,j</a:t>
            </a:r>
            <a:r>
              <a:rPr lang="en-US" altLang="zh-CN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)) &lt;= y(j));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just">
              <a:buNone/>
            </a:pPr>
            <a:r>
              <a:rPr lang="en-US" altLang="zh-CN" sz="20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@for</a:t>
            </a:r>
            <a:r>
              <a:rPr lang="en-US" altLang="zh-CN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(num(i): </a:t>
            </a:r>
            <a:r>
              <a:rPr lang="en-US" altLang="zh-CN" sz="20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@sum</a:t>
            </a:r>
            <a:r>
              <a:rPr lang="en-US" altLang="zh-CN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(num(j): s(</a:t>
            </a:r>
            <a:r>
              <a:rPr lang="en-US" altLang="zh-CN" sz="20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i,j</a:t>
            </a:r>
            <a:r>
              <a:rPr lang="en-US" altLang="zh-CN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)) = 1);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just">
              <a:buNone/>
            </a:pPr>
            <a:r>
              <a:rPr lang="en-US" altLang="zh-CN" sz="20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@for</a:t>
            </a:r>
            <a:r>
              <a:rPr lang="en-US" altLang="zh-CN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(link: </a:t>
            </a:r>
            <a:r>
              <a:rPr lang="en-US" altLang="zh-CN" sz="20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@bin</a:t>
            </a:r>
            <a:r>
              <a:rPr lang="en-US" altLang="zh-CN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(s));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just">
              <a:buNone/>
            </a:pPr>
            <a:r>
              <a:rPr lang="en-US" altLang="zh-CN" sz="20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@for</a:t>
            </a:r>
            <a:r>
              <a:rPr lang="en-US" altLang="zh-CN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(num: y &lt;= 2; </a:t>
            </a:r>
            <a:r>
              <a:rPr lang="en-US" altLang="zh-CN" sz="20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@gin</a:t>
            </a:r>
            <a:r>
              <a:rPr lang="en-US" altLang="zh-CN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(y));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72449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9ABCA1-E559-47BF-ABEF-FF973FBBEC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90113"/>
            <a:ext cx="10515600" cy="5386850"/>
          </a:xfrm>
        </p:spPr>
        <p:txBody>
          <a:bodyPr/>
          <a:lstStyle/>
          <a:p>
            <a:pPr indent="0">
              <a:buNone/>
            </a:pPr>
            <a:r>
              <a:rPr lang="en-US" altLang="zh-CN" sz="2000" dirty="0">
                <a:solidFill>
                  <a:srgbClr val="D354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Global optimal solution found.</a:t>
            </a:r>
            <a:endParaRPr lang="zh-CN" altLang="zh-CN" sz="20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just">
              <a:buNone/>
            </a:pPr>
            <a:r>
              <a:rPr lang="en-US" altLang="zh-CN" sz="2000" dirty="0">
                <a:solidFill>
                  <a:srgbClr val="D354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         Objective value:                              6.000000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r>
              <a:rPr lang="zh-CN" altLang="en-US" b="1" dirty="0"/>
              <a:t>转入</a:t>
            </a:r>
            <a:r>
              <a:rPr lang="en-US" altLang="zh-CN" b="1" dirty="0" err="1"/>
              <a:t>Matlab</a:t>
            </a:r>
            <a:r>
              <a:rPr lang="zh-CN" altLang="en-US" b="1" dirty="0"/>
              <a:t>对具体结果做汇总计算：</a:t>
            </a:r>
            <a:endParaRPr lang="en-US" altLang="zh-CN" b="1" dirty="0"/>
          </a:p>
          <a:p>
            <a:pPr indent="0" algn="l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000" dirty="0">
                <a:solidFill>
                  <a:srgbClr val="00B05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%% </a:t>
            </a:r>
            <a:r>
              <a:rPr lang="zh-CN" altLang="zh-CN" sz="2000" dirty="0">
                <a:solidFill>
                  <a:srgbClr val="00B05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读入装箱问题结果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l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s = </a:t>
            </a:r>
            <a:r>
              <a:rPr lang="en-US" altLang="zh-CN" sz="200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xlsread</a:t>
            </a: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('</a:t>
            </a:r>
            <a:r>
              <a:rPr lang="en-US" altLang="zh-CN" sz="2000" dirty="0" err="1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datas</a:t>
            </a: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/ch8/results1_3.</a:t>
            </a:r>
            <a:r>
              <a:rPr lang="en-US" altLang="zh-CN" sz="200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xlsx</a:t>
            </a: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', 'sheet1', 'A1:L12');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l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y = </a:t>
            </a:r>
            <a:r>
              <a:rPr lang="en-US" altLang="zh-CN" sz="200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xlsread</a:t>
            </a: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('</a:t>
            </a:r>
            <a:r>
              <a:rPr lang="en-US" altLang="zh-CN" sz="2000" dirty="0" err="1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datas</a:t>
            </a: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/ch8/results1_3.</a:t>
            </a:r>
            <a:r>
              <a:rPr lang="en-US" altLang="zh-CN" sz="200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xlsx</a:t>
            </a: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', 'sheet1', 'A15:L15');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l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w = </a:t>
            </a:r>
            <a:r>
              <a:rPr lang="en-US" altLang="zh-CN" sz="200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xlsread</a:t>
            </a: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('</a:t>
            </a:r>
            <a:r>
              <a:rPr lang="en-US" altLang="zh-CN" sz="2000" dirty="0" err="1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datas</a:t>
            </a: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/ch8/results1_3.</a:t>
            </a:r>
            <a:r>
              <a:rPr lang="en-US" altLang="zh-CN" sz="200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xlsx</a:t>
            </a: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', 'sheet1', 'A18:L18');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l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[I,J] = find(s == 1);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l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  <a:t>rlts</a:t>
            </a: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2 = table(I, J, y(J)', w(I)', '</a:t>
            </a:r>
            <a:r>
              <a:rPr lang="en-US" altLang="zh-CN" sz="200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VariableNames</a:t>
            </a: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', {'ID', '</a:t>
            </a:r>
            <a:r>
              <a:rPr lang="zh-CN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箱</a:t>
            </a: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', '</a:t>
            </a:r>
            <a:r>
              <a:rPr lang="zh-CN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车数</a:t>
            </a: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', 'w'})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1047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59A285-C5AE-48FC-B80B-83D1F5972B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81235"/>
            <a:ext cx="10515600" cy="5395728"/>
          </a:xfrm>
        </p:spPr>
        <p:txBody>
          <a:bodyPr/>
          <a:lstStyle/>
          <a:p>
            <a:r>
              <a:rPr lang="zh-CN" altLang="en-US" dirty="0"/>
              <a:t>运行结果：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sz="2000" dirty="0">
                <a:solidFill>
                  <a:srgbClr val="D354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 ID    </a:t>
            </a:r>
            <a:r>
              <a:rPr lang="zh-CN" altLang="zh-CN" sz="2000" dirty="0">
                <a:solidFill>
                  <a:srgbClr val="D354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箱</a:t>
            </a:r>
            <a:r>
              <a:rPr lang="en-US" altLang="zh-CN" sz="2000" dirty="0">
                <a:solidFill>
                  <a:srgbClr val="D354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   </a:t>
            </a:r>
            <a:r>
              <a:rPr lang="zh-CN" altLang="zh-CN" sz="2000" dirty="0">
                <a:solidFill>
                  <a:srgbClr val="D354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车数</a:t>
            </a:r>
            <a:r>
              <a:rPr lang="en-US" altLang="zh-CN" sz="2000" dirty="0">
                <a:solidFill>
                  <a:srgbClr val="D354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     w   </a:t>
            </a:r>
            <a:br>
              <a:rPr lang="en-US" altLang="zh-CN" sz="20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</a:br>
            <a:r>
              <a:rPr lang="en-US" altLang="zh-CN" sz="2000" dirty="0">
                <a:solidFill>
                  <a:srgbClr val="D354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      __    __    ____    ______</a:t>
            </a:r>
            <a:endParaRPr lang="zh-CN" altLang="zh-CN" sz="20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rgbClr val="D354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               7          2            1           0.1622</a:t>
            </a:r>
            <a:br>
              <a:rPr lang="en-US" altLang="zh-CN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</a:br>
            <a:r>
              <a:rPr lang="en-US" altLang="zh-CN" sz="2000" dirty="0">
                <a:solidFill>
                  <a:srgbClr val="D354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             11          2            1           0.3333</a:t>
            </a:r>
            <a:br>
              <a:rPr lang="en-US" altLang="zh-CN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</a:br>
            <a:r>
              <a:rPr lang="en-US" altLang="zh-CN" sz="2000" dirty="0">
                <a:solidFill>
                  <a:srgbClr val="D354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             12          2            1           0.4894</a:t>
            </a:r>
            <a:br>
              <a:rPr lang="en-US" altLang="zh-CN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</a:br>
            <a:r>
              <a:rPr lang="en-US" altLang="zh-CN" sz="2000" dirty="0">
                <a:solidFill>
                  <a:srgbClr val="D354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               2          3            1           0.8667</a:t>
            </a:r>
            <a:br>
              <a:rPr lang="en-US" altLang="zh-CN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</a:br>
            <a:r>
              <a:rPr lang="en-US" altLang="zh-CN" sz="2000" dirty="0">
                <a:solidFill>
                  <a:srgbClr val="D354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               6          3            1           0.1</a:t>
            </a:r>
            <a:br>
              <a:rPr lang="en-US" altLang="zh-CN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</a:br>
            <a:r>
              <a:rPr lang="en-US" altLang="zh-CN" sz="2000" dirty="0">
                <a:solidFill>
                  <a:srgbClr val="D354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               1          7            2           0.8409</a:t>
            </a:r>
            <a:br>
              <a:rPr lang="en-US" altLang="zh-CN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</a:br>
            <a:r>
              <a:rPr lang="en-US" altLang="zh-CN" sz="2000" dirty="0">
                <a:solidFill>
                  <a:srgbClr val="D354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               9          7            2           0.8421</a:t>
            </a:r>
            <a:br>
              <a:rPr lang="en-US" altLang="zh-CN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</a:br>
            <a:r>
              <a:rPr lang="en-US" altLang="zh-CN" sz="2000" dirty="0">
                <a:solidFill>
                  <a:srgbClr val="D354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             10          7            2           0.3143</a:t>
            </a:r>
            <a:br>
              <a:rPr lang="en-US" altLang="zh-CN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</a:br>
            <a:r>
              <a:rPr lang="en-US" altLang="zh-CN" sz="2000" dirty="0">
                <a:solidFill>
                  <a:srgbClr val="D354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               4          8            1           0.6842</a:t>
            </a:r>
            <a:br>
              <a:rPr lang="en-US" altLang="zh-CN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</a:br>
            <a:r>
              <a:rPr lang="en-US" altLang="zh-CN" sz="2000" dirty="0">
                <a:solidFill>
                  <a:srgbClr val="D354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               5          8            1           0.2286</a:t>
            </a:r>
            <a:br>
              <a:rPr lang="en-US" altLang="zh-CN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</a:br>
            <a:r>
              <a:rPr lang="en-US" altLang="zh-CN" sz="2000" dirty="0">
                <a:solidFill>
                  <a:srgbClr val="D354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               3          9            1           0.0769</a:t>
            </a:r>
            <a:br>
              <a:rPr lang="en-US" altLang="zh-CN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</a:br>
            <a:r>
              <a:rPr lang="en-US" altLang="zh-CN" sz="2000" dirty="0">
                <a:solidFill>
                  <a:srgbClr val="D354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               8          9            1           0.8621</a:t>
            </a:r>
            <a:endParaRPr lang="zh-CN" altLang="en-US" sz="28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0BFD1A4-EB9C-4E1E-8998-A21E2556D1B0}"/>
              </a:ext>
            </a:extLst>
          </p:cNvPr>
          <p:cNvSpPr txBox="1"/>
          <p:nvPr/>
        </p:nvSpPr>
        <p:spPr>
          <a:xfrm>
            <a:off x="5928805" y="2030796"/>
            <a:ext cx="6130030" cy="27964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任务</a:t>
            </a:r>
            <a:r>
              <a:rPr lang="en-US" altLang="zh-CN" sz="2400" dirty="0"/>
              <a:t>{7,11,12}</a:t>
            </a:r>
            <a:r>
              <a:rPr lang="zh-CN" altLang="en-US" sz="2400" dirty="0"/>
              <a:t>装入箱</a:t>
            </a:r>
            <a:r>
              <a:rPr lang="en-US" altLang="zh-CN" sz="2400" dirty="0"/>
              <a:t>2</a:t>
            </a:r>
            <a:r>
              <a:rPr lang="zh-CN" altLang="en-US" sz="2400" dirty="0"/>
              <a:t>，派</a:t>
            </a:r>
            <a:r>
              <a:rPr lang="en-US" altLang="zh-CN" sz="2400" dirty="0"/>
              <a:t>1</a:t>
            </a:r>
            <a:r>
              <a:rPr lang="zh-CN" altLang="en-US" sz="2400" dirty="0"/>
              <a:t>辆卡车；</a:t>
            </a:r>
          </a:p>
          <a:p>
            <a:pPr>
              <a:lnSpc>
                <a:spcPct val="150000"/>
              </a:lnSpc>
            </a:pPr>
            <a:r>
              <a:rPr lang="zh-CN" altLang="en-US" sz="2400" dirty="0"/>
              <a:t>任务</a:t>
            </a:r>
            <a:r>
              <a:rPr lang="en-US" altLang="zh-CN" sz="2400" dirty="0"/>
              <a:t>{2,6}</a:t>
            </a:r>
            <a:r>
              <a:rPr lang="zh-CN" altLang="en-US" sz="2400" dirty="0"/>
              <a:t>装入箱</a:t>
            </a:r>
            <a:r>
              <a:rPr lang="en-US" altLang="zh-CN" sz="2400" dirty="0"/>
              <a:t>3</a:t>
            </a:r>
            <a:r>
              <a:rPr lang="zh-CN" altLang="en-US" sz="2400" dirty="0"/>
              <a:t>，派</a:t>
            </a:r>
            <a:r>
              <a:rPr lang="en-US" altLang="zh-CN" sz="2400" dirty="0"/>
              <a:t>1</a:t>
            </a:r>
            <a:r>
              <a:rPr lang="zh-CN" altLang="en-US" sz="2400" dirty="0"/>
              <a:t>辆卡车；</a:t>
            </a:r>
          </a:p>
          <a:p>
            <a:pPr>
              <a:lnSpc>
                <a:spcPct val="150000"/>
              </a:lnSpc>
            </a:pPr>
            <a:r>
              <a:rPr lang="zh-CN" altLang="en-US" sz="2400" dirty="0"/>
              <a:t>任务</a:t>
            </a:r>
            <a:r>
              <a:rPr lang="en-US" altLang="zh-CN" sz="2400" dirty="0"/>
              <a:t>{1,9,10}</a:t>
            </a:r>
            <a:r>
              <a:rPr lang="zh-CN" altLang="en-US" sz="2400" dirty="0"/>
              <a:t>装入箱</a:t>
            </a:r>
            <a:r>
              <a:rPr lang="en-US" altLang="zh-CN" sz="2400" dirty="0"/>
              <a:t>7</a:t>
            </a:r>
            <a:r>
              <a:rPr lang="zh-CN" altLang="en-US" sz="2400" dirty="0"/>
              <a:t>，派</a:t>
            </a:r>
            <a:r>
              <a:rPr lang="en-US" altLang="zh-CN" sz="2400" dirty="0"/>
              <a:t>2</a:t>
            </a:r>
            <a:r>
              <a:rPr lang="zh-CN" altLang="en-US" sz="2400" dirty="0"/>
              <a:t>辆卡车；</a:t>
            </a:r>
          </a:p>
          <a:p>
            <a:pPr>
              <a:lnSpc>
                <a:spcPct val="150000"/>
              </a:lnSpc>
            </a:pPr>
            <a:r>
              <a:rPr lang="zh-CN" altLang="en-US" sz="2400" dirty="0"/>
              <a:t>任务</a:t>
            </a:r>
            <a:r>
              <a:rPr lang="en-US" altLang="zh-CN" sz="2400" dirty="0"/>
              <a:t>{4,5}</a:t>
            </a:r>
            <a:r>
              <a:rPr lang="zh-CN" altLang="en-US" sz="2400" dirty="0"/>
              <a:t>装入箱</a:t>
            </a:r>
            <a:r>
              <a:rPr lang="en-US" altLang="zh-CN" sz="2400" dirty="0"/>
              <a:t>8</a:t>
            </a:r>
            <a:r>
              <a:rPr lang="zh-CN" altLang="en-US" sz="2400" dirty="0"/>
              <a:t>，派</a:t>
            </a:r>
            <a:r>
              <a:rPr lang="en-US" altLang="zh-CN" sz="2400" dirty="0"/>
              <a:t>1</a:t>
            </a:r>
            <a:r>
              <a:rPr lang="zh-CN" altLang="en-US" sz="2400" dirty="0"/>
              <a:t>辆卡车；</a:t>
            </a:r>
          </a:p>
          <a:p>
            <a:pPr>
              <a:lnSpc>
                <a:spcPct val="150000"/>
              </a:lnSpc>
            </a:pPr>
            <a:r>
              <a:rPr lang="zh-CN" altLang="en-US" sz="2400" dirty="0"/>
              <a:t>任务</a:t>
            </a:r>
            <a:r>
              <a:rPr lang="en-US" altLang="zh-CN" sz="2400" dirty="0"/>
              <a:t>{3,8}</a:t>
            </a:r>
            <a:r>
              <a:rPr lang="zh-CN" altLang="en-US" sz="2400" dirty="0"/>
              <a:t>装入箱</a:t>
            </a:r>
            <a:r>
              <a:rPr lang="en-US" altLang="zh-CN" sz="2400" dirty="0"/>
              <a:t>9</a:t>
            </a:r>
            <a:r>
              <a:rPr lang="zh-CN" altLang="en-US" sz="2400" dirty="0"/>
              <a:t>，派</a:t>
            </a:r>
            <a:r>
              <a:rPr lang="en-US" altLang="zh-CN" sz="2400" dirty="0"/>
              <a:t>1</a:t>
            </a:r>
            <a:r>
              <a:rPr lang="zh-CN" altLang="en-US" sz="2400" dirty="0"/>
              <a:t>辆卡车。</a:t>
            </a:r>
          </a:p>
        </p:txBody>
      </p:sp>
    </p:spTree>
    <p:extLst>
      <p:ext uri="{BB962C8B-B14F-4D97-AF65-F5344CB8AC3E}">
        <p14:creationId xmlns:p14="http://schemas.microsoft.com/office/powerpoint/2010/main" val="2688589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BC8B32-650C-49E6-981F-EE511CE404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21437"/>
            <a:ext cx="10515600" cy="5555526"/>
          </a:xfrm>
        </p:spPr>
        <p:txBody>
          <a:bodyPr/>
          <a:lstStyle/>
          <a:p>
            <a:r>
              <a:rPr lang="zh-CN" altLang="en-US" sz="2400" dirty="0"/>
              <a:t>那么每个箱的总任务量是多少呢？做分组汇总：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  <a:t>  </a:t>
            </a:r>
            <a:r>
              <a:rPr lang="en-US" altLang="zh-CN" sz="2000" dirty="0" err="1">
                <a:latin typeface="Courier New" panose="02070309020205020404" pitchFamily="49" charset="0"/>
                <a:ea typeface="宋体" panose="02010600030101010101" pitchFamily="2" charset="-122"/>
              </a:rPr>
              <a:t>grpstats</a:t>
            </a: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sz="200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rlts</a:t>
            </a: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2,'</a:t>
            </a:r>
            <a:r>
              <a:rPr lang="zh-CN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箱</a:t>
            </a: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','sum','</a:t>
            </a:r>
            <a:r>
              <a:rPr lang="en-US" altLang="zh-CN" sz="200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DataVars</a:t>
            </a: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',‘w’)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dirty="0"/>
              <a:t>运行结果：</a:t>
            </a:r>
            <a:endParaRPr lang="en-US" altLang="zh-CN" dirty="0"/>
          </a:p>
          <a:p>
            <a:pPr indent="0">
              <a:buNone/>
            </a:pPr>
            <a:r>
              <a:rPr lang="en-US" altLang="zh-CN" sz="2000" dirty="0">
                <a:solidFill>
                  <a:srgbClr val="D354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 </a:t>
            </a:r>
            <a:r>
              <a:rPr lang="zh-CN" altLang="zh-CN" sz="2000" dirty="0">
                <a:solidFill>
                  <a:srgbClr val="D354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箱</a:t>
            </a:r>
            <a:r>
              <a:rPr lang="en-US" altLang="zh-CN" sz="2000" dirty="0">
                <a:solidFill>
                  <a:srgbClr val="D354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     </a:t>
            </a:r>
            <a:r>
              <a:rPr lang="en-US" altLang="zh-CN" sz="2000" dirty="0" err="1">
                <a:solidFill>
                  <a:srgbClr val="D354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GroupCount</a:t>
            </a:r>
            <a:r>
              <a:rPr lang="en-US" altLang="zh-CN" sz="2000" dirty="0">
                <a:solidFill>
                  <a:srgbClr val="D354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</a:t>
            </a:r>
            <a:r>
              <a:rPr lang="en-US" altLang="zh-CN" sz="2000" dirty="0" err="1">
                <a:solidFill>
                  <a:srgbClr val="D354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sum_w</a:t>
            </a:r>
            <a:r>
              <a:rPr lang="en-US" altLang="zh-CN" sz="2000" dirty="0">
                <a:solidFill>
                  <a:srgbClr val="D354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</a:t>
            </a:r>
            <a:br>
              <a:rPr lang="en-US" altLang="zh-CN" sz="20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</a:br>
            <a:r>
              <a:rPr lang="en-US" altLang="zh-CN" sz="2000" dirty="0">
                <a:solidFill>
                  <a:srgbClr val="D354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      __     _________     ______</a:t>
            </a:r>
            <a:endParaRPr lang="zh-CN" altLang="zh-CN" sz="20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>
              <a:buNone/>
            </a:pPr>
            <a:r>
              <a:rPr lang="en-US" altLang="zh-CN" sz="2000" dirty="0">
                <a:solidFill>
                  <a:srgbClr val="D354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      2         3          0.9849</a:t>
            </a:r>
            <a:br>
              <a:rPr lang="en-US" altLang="zh-CN" sz="20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</a:br>
            <a:r>
              <a:rPr lang="en-US" altLang="zh-CN" sz="2000" dirty="0">
                <a:solidFill>
                  <a:srgbClr val="D354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      3         2          0.9667</a:t>
            </a:r>
            <a:br>
              <a:rPr lang="en-US" altLang="zh-CN" sz="20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</a:br>
            <a:r>
              <a:rPr lang="en-US" altLang="zh-CN" sz="2000" dirty="0">
                <a:solidFill>
                  <a:srgbClr val="D354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      7         3          1.9973</a:t>
            </a:r>
            <a:br>
              <a:rPr lang="en-US" altLang="zh-CN" sz="20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</a:br>
            <a:r>
              <a:rPr lang="en-US" altLang="zh-CN" sz="2000" dirty="0">
                <a:solidFill>
                  <a:srgbClr val="D354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      8         2          0.9128</a:t>
            </a:r>
            <a:br>
              <a:rPr lang="en-US" altLang="zh-CN" sz="20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</a:br>
            <a:r>
              <a:rPr lang="en-US" altLang="zh-CN" sz="2000" dirty="0">
                <a:solidFill>
                  <a:srgbClr val="D354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      9         2          0.939</a:t>
            </a:r>
            <a:endParaRPr lang="zh-CN" altLang="zh-CN" sz="20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/>
              <a:t>   这就是 </a:t>
            </a:r>
            <a:r>
              <a:rPr lang="en-US" altLang="zh-CN" dirty="0"/>
              <a:t>6 </a:t>
            </a:r>
            <a:r>
              <a:rPr lang="zh-CN" altLang="en-US" dirty="0"/>
              <a:t>辆卡车分别的运量，每辆都很接近</a:t>
            </a:r>
            <a:r>
              <a:rPr lang="en-US" altLang="zh-CN" dirty="0"/>
              <a:t>1</a:t>
            </a:r>
            <a:r>
              <a:rPr lang="zh-CN" altLang="en-US" dirty="0"/>
              <a:t>，几乎没有浪费卡车资源。</a:t>
            </a:r>
          </a:p>
        </p:txBody>
      </p:sp>
    </p:spTree>
    <p:extLst>
      <p:ext uri="{BB962C8B-B14F-4D97-AF65-F5344CB8AC3E}">
        <p14:creationId xmlns:p14="http://schemas.microsoft.com/office/powerpoint/2010/main" val="673854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C51BCE-DBCA-4469-8FF8-C25BF0F71B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43379"/>
            <a:ext cx="10515600" cy="5333584"/>
          </a:xfrm>
        </p:spPr>
        <p:txBody>
          <a:bodyPr/>
          <a:lstStyle/>
          <a:p>
            <a:r>
              <a:rPr lang="zh-CN" altLang="en-US" dirty="0"/>
              <a:t>最后，确定每个任务对应的路线，即根据任务号对应回前面的结果表，找到对应的铲位和卸点：</a:t>
            </a:r>
            <a:endParaRPr lang="en-US" altLang="zh-CN" dirty="0"/>
          </a:p>
          <a:p>
            <a:pPr indent="0" algn="l">
              <a:lnSpc>
                <a:spcPct val="150000"/>
              </a:lnSpc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  <a:t>rlts</a:t>
            </a: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1 = </a:t>
            </a:r>
            <a:r>
              <a:rPr lang="en-US" altLang="zh-CN" sz="2000" dirty="0" err="1">
                <a:latin typeface="Courier New" panose="02070309020205020404" pitchFamily="49" charset="0"/>
                <a:ea typeface="宋体" panose="02010600030101010101" pitchFamily="2" charset="-122"/>
              </a:rPr>
              <a:t>readtable</a:t>
            </a: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('results1_2.</a:t>
            </a:r>
            <a:r>
              <a:rPr lang="en-US" altLang="zh-CN" sz="200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xlsx</a:t>
            </a: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', '</a:t>
            </a:r>
            <a:r>
              <a:rPr lang="en-US" altLang="zh-CN" sz="200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VariableNamingRule</a:t>
            </a: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', 'preserve');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l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  <a:t>rlts</a:t>
            </a: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1 = 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  <a:t>rlts</a:t>
            </a: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1(:, {'ID','</a:t>
            </a:r>
            <a:r>
              <a:rPr lang="zh-CN" altLang="zh-CN" sz="2000" dirty="0">
                <a:solidFill>
                  <a:srgbClr val="FF00FF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铲位</a:t>
            </a: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','</a:t>
            </a:r>
            <a:r>
              <a:rPr lang="zh-CN" altLang="zh-CN" sz="2000" dirty="0">
                <a:solidFill>
                  <a:srgbClr val="FF00FF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卸</a:t>
            </a:r>
            <a:r>
              <a:rPr lang="zh-CN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点</a:t>
            </a: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'});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l"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  <a:t>rlts</a:t>
            </a: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3 = join(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  <a:t>rlts</a:t>
            </a: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2, 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  <a:t>rlts</a:t>
            </a:r>
            <a:r>
              <a:rPr lang="en-US" altLang="zh-CN" sz="20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1, 'Keys', 'ID')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479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9B6FE3-D703-41D7-83CF-A728ED4738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48070"/>
            <a:ext cx="10515600" cy="5528893"/>
          </a:xfrm>
        </p:spPr>
        <p:txBody>
          <a:bodyPr/>
          <a:lstStyle/>
          <a:p>
            <a:pPr indent="0">
              <a:buNone/>
            </a:pPr>
            <a:r>
              <a:rPr lang="zh-CN" altLang="en-US" dirty="0">
                <a:effectLst/>
                <a:latin typeface="+mn-ea"/>
                <a:cs typeface="宋体" panose="02010600030101010101" pitchFamily="2" charset="-122"/>
              </a:rPr>
              <a:t>运行结果：</a:t>
            </a:r>
            <a:endParaRPr lang="en-US" altLang="zh-CN" dirty="0">
              <a:effectLst/>
              <a:latin typeface="+mn-ea"/>
              <a:cs typeface="宋体" panose="02010600030101010101" pitchFamily="2" charset="-122"/>
            </a:endParaRPr>
          </a:p>
          <a:p>
            <a:pPr indent="0">
              <a:buNone/>
            </a:pPr>
            <a:r>
              <a:rPr lang="en-US" altLang="zh-CN" sz="2000" dirty="0">
                <a:solidFill>
                  <a:srgbClr val="D354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ID    </a:t>
            </a:r>
            <a:r>
              <a:rPr lang="zh-CN" altLang="zh-CN" sz="2000" dirty="0">
                <a:solidFill>
                  <a:srgbClr val="D354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箱</a:t>
            </a:r>
            <a:r>
              <a:rPr lang="en-US" altLang="zh-CN" sz="2000" dirty="0">
                <a:solidFill>
                  <a:srgbClr val="D354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   </a:t>
            </a:r>
            <a:r>
              <a:rPr lang="zh-CN" altLang="zh-CN" sz="2000" dirty="0">
                <a:solidFill>
                  <a:srgbClr val="D354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车数</a:t>
            </a:r>
            <a:r>
              <a:rPr lang="en-US" altLang="zh-CN" sz="2000" dirty="0">
                <a:solidFill>
                  <a:srgbClr val="D354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     w       </a:t>
            </a:r>
            <a:r>
              <a:rPr lang="zh-CN" altLang="zh-CN" sz="2000" dirty="0">
                <a:solidFill>
                  <a:srgbClr val="FF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铲位</a:t>
            </a:r>
            <a:r>
              <a:rPr lang="en-US" altLang="zh-CN" sz="2000" dirty="0">
                <a:solidFill>
                  <a:srgbClr val="D354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   </a:t>
            </a:r>
            <a:r>
              <a:rPr lang="zh-CN" altLang="zh-CN" sz="2000" dirty="0">
                <a:solidFill>
                  <a:srgbClr val="FF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卸</a:t>
            </a:r>
            <a:r>
              <a:rPr lang="zh-CN" altLang="zh-CN" sz="2000" dirty="0">
                <a:solidFill>
                  <a:srgbClr val="D354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点</a:t>
            </a:r>
            <a:br>
              <a:rPr lang="en-US" altLang="zh-CN" sz="20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</a:br>
            <a:r>
              <a:rPr lang="en-US" altLang="zh-CN" sz="2000" dirty="0">
                <a:solidFill>
                  <a:srgbClr val="D354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__    __    ____    ______    ____    ____</a:t>
            </a:r>
            <a:endParaRPr lang="zh-CN" altLang="zh-CN" sz="20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>
              <a:buNone/>
            </a:pPr>
            <a:r>
              <a:rPr lang="en-US" altLang="zh-CN" sz="2000" dirty="0">
                <a:solidFill>
                  <a:srgbClr val="D354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7    2      1      0.1622      4      2  </a:t>
            </a:r>
            <a:br>
              <a:rPr lang="en-US" altLang="zh-CN" sz="20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</a:br>
            <a:r>
              <a:rPr lang="en-US" altLang="zh-CN" sz="2000" dirty="0">
                <a:solidFill>
                  <a:srgbClr val="D354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11    2      1      0.3333     10      3  </a:t>
            </a:r>
            <a:br>
              <a:rPr lang="en-US" altLang="zh-CN" sz="20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</a:br>
            <a:r>
              <a:rPr lang="en-US" altLang="zh-CN" sz="2000" dirty="0">
                <a:solidFill>
                  <a:srgbClr val="D354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12    2      1      0.4894     10      5  </a:t>
            </a:r>
            <a:br>
              <a:rPr lang="en-US" altLang="zh-CN" sz="20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</a:br>
            <a:r>
              <a:rPr lang="en-US" altLang="zh-CN" sz="2000" dirty="0">
                <a:solidFill>
                  <a:srgbClr val="D354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2    3      1      0.8667      2      1  </a:t>
            </a:r>
            <a:br>
              <a:rPr lang="en-US" altLang="zh-CN" sz="20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</a:br>
            <a:r>
              <a:rPr lang="en-US" altLang="zh-CN" sz="2000" dirty="0">
                <a:solidFill>
                  <a:srgbClr val="D354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6    3      1        0.1       3      5  </a:t>
            </a:r>
            <a:br>
              <a:rPr lang="en-US" altLang="zh-CN" sz="20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</a:br>
            <a:r>
              <a:rPr lang="en-US" altLang="zh-CN" sz="2000" dirty="0">
                <a:solidFill>
                  <a:srgbClr val="D354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1    7      2       0.8409     1      4  </a:t>
            </a:r>
            <a:br>
              <a:rPr lang="en-US" altLang="zh-CN" sz="20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</a:br>
            <a:r>
              <a:rPr lang="en-US" altLang="zh-CN" sz="2000" dirty="0">
                <a:solidFill>
                  <a:srgbClr val="D354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9    7      2       0.8421     9      3  </a:t>
            </a:r>
            <a:br>
              <a:rPr lang="en-US" altLang="zh-CN" sz="20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</a:br>
            <a:r>
              <a:rPr lang="en-US" altLang="zh-CN" sz="2000" dirty="0">
                <a:solidFill>
                  <a:srgbClr val="D354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10    7      2       0.3143    10      1  </a:t>
            </a:r>
            <a:br>
              <a:rPr lang="en-US" altLang="zh-CN" sz="20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</a:br>
            <a:r>
              <a:rPr lang="en-US" altLang="zh-CN" sz="2000" dirty="0">
                <a:solidFill>
                  <a:srgbClr val="D354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4    8      1       0.6842     2      5  </a:t>
            </a:r>
            <a:br>
              <a:rPr lang="en-US" altLang="zh-CN" sz="20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</a:br>
            <a:r>
              <a:rPr lang="en-US" altLang="zh-CN" sz="2000" dirty="0">
                <a:solidFill>
                  <a:srgbClr val="D354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5    8      1       0.2286     3      4  </a:t>
            </a:r>
            <a:br>
              <a:rPr lang="en-US" altLang="zh-CN" sz="20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</a:br>
            <a:r>
              <a:rPr lang="en-US" altLang="zh-CN" sz="2000" dirty="0">
                <a:solidFill>
                  <a:srgbClr val="D354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3    9      1       0.0769     2      2  </a:t>
            </a:r>
            <a:br>
              <a:rPr lang="en-US" altLang="zh-CN" sz="20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</a:br>
            <a:r>
              <a:rPr lang="en-US" altLang="zh-CN" sz="2000" dirty="0">
                <a:solidFill>
                  <a:srgbClr val="D354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8    9      1       0.8621     8      1</a:t>
            </a:r>
            <a:endParaRPr lang="zh-CN" altLang="zh-CN" sz="20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zh-CN" altLang="en-US" dirty="0"/>
              <a:t>  根据该结果，就可以安排具体的卡车运输方案了。</a:t>
            </a:r>
          </a:p>
        </p:txBody>
      </p:sp>
    </p:spTree>
    <p:extLst>
      <p:ext uri="{BB962C8B-B14F-4D97-AF65-F5344CB8AC3E}">
        <p14:creationId xmlns:p14="http://schemas.microsoft.com/office/powerpoint/2010/main" val="3685444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569F96-8D9F-4A09-8EB8-FF55D9C9F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9993"/>
          </a:xfrm>
        </p:spPr>
        <p:txBody>
          <a:bodyPr/>
          <a:lstStyle/>
          <a:p>
            <a:r>
              <a:rPr lang="en-US" altLang="zh-CN" sz="3200" dirty="0">
                <a:solidFill>
                  <a:srgbClr val="0070C0"/>
                </a:solidFill>
              </a:rPr>
              <a:t>5.</a:t>
            </a:r>
            <a:r>
              <a:rPr lang="zh-CN" altLang="en-US" sz="3200" dirty="0">
                <a:solidFill>
                  <a:srgbClr val="0070C0"/>
                </a:solidFill>
              </a:rPr>
              <a:t>多目标规划模型的序贯解法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2AB701-4F29-459D-AB66-6786FF006B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0528"/>
            <a:ext cx="10515600" cy="4836435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800" b="1" dirty="0"/>
              <a:t>(1) </a:t>
            </a:r>
            <a:r>
              <a:rPr lang="zh-CN" altLang="en-US" sz="2800" b="1" dirty="0"/>
              <a:t>问题二分析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问题二的原则是：利用现有车辆运输，获得最大的产量（岩石产量优先，在产量相同的情况下，取总运量最小的解）。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按照该原则，可以建立一个多目标规划模型。在问题一模型的基础上，去掉关于卸点需求的约束条件。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目标函数有</a:t>
            </a:r>
            <a:r>
              <a:rPr lang="en-US" altLang="zh-CN" dirty="0"/>
              <a:t>3</a:t>
            </a:r>
            <a:r>
              <a:rPr lang="zh-CN" altLang="en-US" dirty="0"/>
              <a:t>个：①</a:t>
            </a:r>
            <a:r>
              <a:rPr lang="en-US" altLang="zh-CN" dirty="0"/>
              <a:t> </a:t>
            </a:r>
            <a:r>
              <a:rPr lang="zh-CN" altLang="en-US" dirty="0"/>
              <a:t>岩石产量最大；②</a:t>
            </a:r>
            <a:r>
              <a:rPr lang="en-US" altLang="zh-CN" dirty="0"/>
              <a:t> </a:t>
            </a:r>
            <a:r>
              <a:rPr lang="zh-CN" altLang="en-US" dirty="0"/>
              <a:t>矿石产量最大；③</a:t>
            </a:r>
            <a:r>
              <a:rPr lang="en-US" altLang="zh-CN" dirty="0"/>
              <a:t> </a:t>
            </a:r>
            <a:r>
              <a:rPr lang="zh-CN" altLang="en-US" dirty="0"/>
              <a:t>总运量（吨</a:t>
            </a:r>
            <a:r>
              <a:rPr lang="en-US" altLang="zh-CN" dirty="0"/>
              <a:t>·</a:t>
            </a:r>
            <a:r>
              <a:rPr lang="zh-CN" altLang="en-US" dirty="0"/>
              <a:t>公里）最小。</a:t>
            </a: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/>
              <a:t>   综上，建立多目标规划模型：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65691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A17C7510-9844-4D5D-9678-CBE1F665A3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620" y="743620"/>
            <a:ext cx="9948759" cy="5763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661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772F2A9-51B6-4CC1-AE54-65AED1D64D2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745724"/>
                <a:ext cx="10515600" cy="6112276"/>
              </a:xfrm>
            </p:spPr>
            <p:txBody>
              <a:bodyPr/>
              <a:lstStyle/>
              <a:p>
                <a:r>
                  <a:rPr lang="zh-CN" altLang="en-US" dirty="0"/>
                  <a:t>对于“</a:t>
                </a:r>
                <a:r>
                  <a:rPr lang="en-US" altLang="zh-CN" dirty="0"/>
                  <a:t>max </a:t>
                </a:r>
                <a:r>
                  <a:rPr lang="en-US" altLang="zh-CN" dirty="0" err="1"/>
                  <a:t>max</a:t>
                </a:r>
                <a:r>
                  <a:rPr lang="en-US" altLang="zh-CN" dirty="0"/>
                  <a:t>”</a:t>
                </a:r>
                <a:r>
                  <a:rPr lang="zh-CN" altLang="en-US" dirty="0"/>
                  <a:t>：</a:t>
                </a: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    </a:t>
                </a:r>
                <a:r>
                  <a:rPr lang="zh-CN" altLang="en-US" dirty="0"/>
                  <a:t>引入                                 ，模型可转化为：</a:t>
                </a: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    其中，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zh-CN" altLang="en-US" dirty="0"/>
                  <a:t> 是足够大的数（够用前提下越小越好）。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772F2A9-51B6-4CC1-AE54-65AED1D64D2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745724"/>
                <a:ext cx="10515600" cy="6112276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>
            <a:extLst>
              <a:ext uri="{FF2B5EF4-FFF2-40B4-BE49-F238E27FC236}">
                <a16:creationId xmlns:a16="http://schemas.microsoft.com/office/drawing/2014/main" id="{5A67388D-084D-45FC-9359-4B61DA8498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6702" y="1080546"/>
            <a:ext cx="3438596" cy="11655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>
            <a:extLst>
              <a:ext uri="{FF2B5EF4-FFF2-40B4-BE49-F238E27FC236}">
                <a16:creationId xmlns:a16="http://schemas.microsoft.com/office/drawing/2014/main" id="{65DE4658-CC1E-4E1B-8576-4E37AD6141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1797" y="2435657"/>
            <a:ext cx="2735275" cy="7247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BEDCA3F7-43CC-495E-93E8-FCCDFD7986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5983" y="3079289"/>
            <a:ext cx="5324163" cy="306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03317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B93AC8C-4BD5-4F42-863F-4215AE3B2C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053" y="1316269"/>
            <a:ext cx="9673893" cy="4363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092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31CC93-79C3-4230-904C-1B66EABE2A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83581"/>
            <a:ext cx="10515600" cy="5493382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800" b="1" dirty="0"/>
              <a:t>(3) Lingo </a:t>
            </a:r>
            <a:r>
              <a:rPr lang="zh-CN" altLang="en-US" sz="2800" b="1" dirty="0"/>
              <a:t>求解</a:t>
            </a:r>
            <a:endParaRPr lang="en-US" altLang="zh-CN" sz="2800" b="1" dirty="0"/>
          </a:p>
          <a:p>
            <a:pPr>
              <a:lnSpc>
                <a:spcPct val="150000"/>
              </a:lnSpc>
            </a:pPr>
            <a:r>
              <a:rPr lang="zh-CN" altLang="en-US" dirty="0"/>
              <a:t>题目已经给出三个目标的优先级别，适合用序贯法求解，其核心是根据优先级的先后次序，将目标规划问题分解成一系列的单目标规划问题，然后再依次求解。序贯法一般步骤为：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  (</a:t>
            </a:r>
            <a:r>
              <a:rPr lang="en-US" altLang="zh-CN" dirty="0" err="1"/>
              <a:t>i</a:t>
            </a:r>
            <a:r>
              <a:rPr lang="en-US" altLang="zh-CN" dirty="0"/>
              <a:t>) </a:t>
            </a:r>
            <a:r>
              <a:rPr lang="zh-CN" altLang="en-US" dirty="0"/>
              <a:t>确定目标的优先级；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  (ii) </a:t>
            </a:r>
            <a:r>
              <a:rPr lang="zh-CN" altLang="en-US" dirty="0"/>
              <a:t>求出第</a:t>
            </a:r>
            <a:r>
              <a:rPr lang="en-US" altLang="zh-CN" dirty="0"/>
              <a:t>1</a:t>
            </a:r>
            <a:r>
              <a:rPr lang="zh-CN" altLang="en-US" dirty="0"/>
              <a:t>级目标最优值；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  (iii) </a:t>
            </a:r>
            <a:r>
              <a:rPr lang="zh-CN" altLang="en-US" dirty="0"/>
              <a:t>以第</a:t>
            </a:r>
            <a:r>
              <a:rPr lang="en-US" altLang="zh-CN" dirty="0"/>
              <a:t>1</a:t>
            </a:r>
            <a:r>
              <a:rPr lang="zh-CN" altLang="en-US" dirty="0"/>
              <a:t>级单目标等于最优值为约束，求第</a:t>
            </a:r>
            <a:r>
              <a:rPr lang="en-US" altLang="zh-CN" dirty="0"/>
              <a:t>2</a:t>
            </a:r>
            <a:r>
              <a:rPr lang="zh-CN" altLang="en-US" dirty="0"/>
              <a:t>级目标最优值；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  (iv) </a:t>
            </a:r>
            <a:r>
              <a:rPr lang="zh-CN" altLang="en-US" dirty="0"/>
              <a:t>以第</a:t>
            </a:r>
            <a:r>
              <a:rPr lang="en-US" altLang="zh-CN" dirty="0"/>
              <a:t>1</a:t>
            </a:r>
            <a:r>
              <a:rPr lang="zh-CN" altLang="en-US" dirty="0"/>
              <a:t>，</a:t>
            </a:r>
            <a:r>
              <a:rPr lang="en-US" altLang="zh-CN" dirty="0"/>
              <a:t>2</a:t>
            </a:r>
            <a:r>
              <a:rPr lang="zh-CN" altLang="en-US" dirty="0"/>
              <a:t>级单目标等于其最优值为约束，求第</a:t>
            </a:r>
            <a:r>
              <a:rPr lang="en-US" altLang="zh-CN" dirty="0"/>
              <a:t>3</a:t>
            </a:r>
            <a:r>
              <a:rPr lang="zh-CN" altLang="en-US" dirty="0"/>
              <a:t>级目标最优。以此类推。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1583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531FA1-A2D3-48D0-9B43-29CE841460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83580"/>
            <a:ext cx="10515600" cy="5921406"/>
          </a:xfrm>
        </p:spPr>
        <p:txBody>
          <a:bodyPr/>
          <a:lstStyle/>
          <a:p>
            <a:pPr indent="0" algn="just">
              <a:buNone/>
            </a:pPr>
            <a:r>
              <a:rPr lang="en-US" altLang="zh-CN" sz="20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model: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just">
              <a:buNone/>
            </a:pPr>
            <a:r>
              <a:rPr lang="en-US" altLang="zh-CN" sz="20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sets: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just">
              <a:buNone/>
            </a:pPr>
            <a:r>
              <a:rPr lang="en-US" altLang="zh-CN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level /1..3/: g;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just">
              <a:buNone/>
            </a:pPr>
            <a:r>
              <a:rPr lang="en-US" altLang="zh-CN" sz="20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cai</a:t>
            </a:r>
            <a:r>
              <a:rPr lang="en-US" altLang="zh-CN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/1..10/: p, K, Y, z;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just">
              <a:buNone/>
            </a:pPr>
            <a:r>
              <a:rPr lang="en-US" altLang="zh-CN" sz="20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xie</a:t>
            </a:r>
            <a:r>
              <a:rPr lang="en-US" altLang="zh-CN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/1..5 /: q;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just">
              <a:buNone/>
            </a:pPr>
            <a:r>
              <a:rPr lang="en-US" altLang="zh-CN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link(</a:t>
            </a:r>
            <a:r>
              <a:rPr lang="en-US" altLang="zh-CN" sz="20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cai</a:t>
            </a:r>
            <a:r>
              <a:rPr lang="en-US" altLang="zh-CN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20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xie</a:t>
            </a:r>
            <a:r>
              <a:rPr lang="en-US" altLang="zh-CN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): a, b, c, t, x;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just">
              <a:buNone/>
            </a:pPr>
            <a:r>
              <a:rPr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endsets</a:t>
            </a:r>
            <a:endParaRPr lang="zh-CN" altLang="zh-CN" sz="2000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0" algn="just">
              <a:buNone/>
            </a:pPr>
            <a:r>
              <a:rPr lang="en-US" altLang="zh-CN" sz="20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data: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just">
              <a:buNone/>
            </a:pPr>
            <a:r>
              <a:rPr lang="en-US" altLang="zh-CN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 = 28;                                                         </a:t>
            </a:r>
            <a:r>
              <a:rPr lang="en-US" altLang="zh-CN" sz="20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! </a:t>
            </a:r>
            <a:r>
              <a:rPr lang="zh-CN" altLang="zh-CN" sz="20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卡车平均车速</a:t>
            </a:r>
            <a:r>
              <a:rPr lang="en-US" altLang="zh-CN" sz="20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just">
              <a:buNone/>
            </a:pPr>
            <a:r>
              <a:rPr lang="en-US" altLang="zh-CN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 = </a:t>
            </a:r>
            <a:r>
              <a:rPr lang="en-US" altLang="zh-CN" sz="20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@ole</a:t>
            </a:r>
            <a:r>
              <a:rPr lang="en-US" altLang="zh-CN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0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datas</a:t>
            </a:r>
            <a:r>
              <a:rPr lang="en-US" altLang="zh-CN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sz="20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xlsx</a:t>
            </a:r>
            <a:r>
              <a:rPr lang="en-US" altLang="zh-CN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B2:F11);                     </a:t>
            </a:r>
            <a:r>
              <a:rPr lang="en-US" altLang="zh-CN" sz="20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! </a:t>
            </a:r>
            <a:r>
              <a:rPr lang="zh-CN" altLang="zh-CN" sz="20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距离矩阵</a:t>
            </a:r>
            <a:r>
              <a:rPr lang="en-US" altLang="zh-CN" sz="20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just">
              <a:buNone/>
            </a:pPr>
            <a:r>
              <a:rPr lang="en-US" altLang="zh-CN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 = </a:t>
            </a:r>
            <a:r>
              <a:rPr lang="en-US" altLang="zh-CN" sz="20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@ole</a:t>
            </a:r>
            <a:r>
              <a:rPr lang="en-US" altLang="zh-CN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0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datas</a:t>
            </a:r>
            <a:r>
              <a:rPr lang="en-US" altLang="zh-CN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sz="20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xlsx</a:t>
            </a:r>
            <a:r>
              <a:rPr lang="en-US" altLang="zh-CN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B15:K15);                 </a:t>
            </a:r>
            <a:r>
              <a:rPr lang="en-US" altLang="zh-CN" sz="20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! </a:t>
            </a:r>
            <a:r>
              <a:rPr lang="zh-CN" altLang="zh-CN" sz="2000" dirty="0">
                <a:solidFill>
                  <a:srgbClr val="FF00FF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各铲位</a:t>
            </a:r>
            <a:r>
              <a:rPr lang="zh-CN" altLang="zh-CN" sz="20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矿石量</a:t>
            </a:r>
            <a:r>
              <a:rPr lang="en-US" altLang="zh-CN" sz="20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just">
              <a:buNone/>
            </a:pPr>
            <a:r>
              <a:rPr lang="en-US" altLang="zh-CN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 = </a:t>
            </a:r>
            <a:r>
              <a:rPr lang="en-US" altLang="zh-CN" sz="20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@ole</a:t>
            </a:r>
            <a:r>
              <a:rPr lang="en-US" altLang="zh-CN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0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datas</a:t>
            </a:r>
            <a:r>
              <a:rPr lang="en-US" altLang="zh-CN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sz="20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xlsx</a:t>
            </a:r>
            <a:r>
              <a:rPr lang="en-US" altLang="zh-CN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B16:K16);                 </a:t>
            </a:r>
            <a:r>
              <a:rPr lang="en-US" altLang="zh-CN" sz="20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! </a:t>
            </a:r>
            <a:r>
              <a:rPr lang="zh-CN" altLang="zh-CN" sz="2000" dirty="0">
                <a:solidFill>
                  <a:srgbClr val="FF00FF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各铲位</a:t>
            </a:r>
            <a:r>
              <a:rPr lang="zh-CN" altLang="zh-CN" sz="20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岩石</a:t>
            </a:r>
            <a:r>
              <a:rPr lang="zh-CN" altLang="zh-CN" sz="2000" dirty="0">
                <a:solidFill>
                  <a:srgbClr val="FF00FF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量</a:t>
            </a:r>
            <a:r>
              <a:rPr lang="en-US" altLang="zh-CN" sz="20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just">
              <a:buNone/>
            </a:pPr>
            <a:r>
              <a:rPr lang="en-US" altLang="zh-CN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 = </a:t>
            </a:r>
            <a:r>
              <a:rPr lang="en-US" altLang="zh-CN" sz="20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@ole</a:t>
            </a:r>
            <a:r>
              <a:rPr lang="en-US" altLang="zh-CN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0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datas</a:t>
            </a:r>
            <a:r>
              <a:rPr lang="en-US" altLang="zh-CN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sz="20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xlsx</a:t>
            </a:r>
            <a:r>
              <a:rPr lang="en-US" altLang="zh-CN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B17:K17);                 </a:t>
            </a:r>
            <a:r>
              <a:rPr lang="en-US" altLang="zh-CN" sz="20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! </a:t>
            </a:r>
            <a:r>
              <a:rPr lang="zh-CN" altLang="zh-CN" sz="2000" dirty="0">
                <a:solidFill>
                  <a:srgbClr val="FF00FF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各铲位</a:t>
            </a:r>
            <a:r>
              <a:rPr lang="zh-CN" altLang="zh-CN" sz="20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铁含量</a:t>
            </a:r>
            <a:r>
              <a:rPr lang="en-US" altLang="zh-CN" sz="20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(%);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just">
              <a:buNone/>
            </a:pPr>
            <a:r>
              <a:rPr lang="en-US" altLang="zh-CN" sz="20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@text</a:t>
            </a:r>
            <a:r>
              <a:rPr lang="en-US" altLang="zh-CN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() = </a:t>
            </a:r>
            <a:r>
              <a:rPr lang="en-US" altLang="zh-CN" sz="20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@table</a:t>
            </a:r>
            <a:r>
              <a:rPr lang="en-US" altLang="zh-CN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(x);                                  </a:t>
            </a:r>
            <a:r>
              <a:rPr lang="en-US" altLang="zh-CN" sz="20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! </a:t>
            </a:r>
            <a:r>
              <a:rPr lang="zh-CN" altLang="zh-CN" sz="20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在结果中以二维表形式输出</a:t>
            </a:r>
            <a:r>
              <a:rPr lang="en-US" altLang="zh-CN" sz="20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x;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just">
              <a:buNone/>
            </a:pPr>
            <a:r>
              <a:rPr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enddata</a:t>
            </a:r>
            <a:endParaRPr lang="zh-CN" altLang="zh-CN" sz="2000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71540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7BF88B-40B2-44D5-A12C-49C7FBEF47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75524"/>
            <a:ext cx="10515600" cy="5687420"/>
          </a:xfrm>
        </p:spPr>
        <p:txBody>
          <a:bodyPr/>
          <a:lstStyle/>
          <a:p>
            <a:pPr indent="0" algn="just">
              <a:buNone/>
            </a:pPr>
            <a:r>
              <a:rPr lang="en-US" altLang="zh-CN" sz="20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calc: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just">
              <a:buNone/>
            </a:pPr>
            <a:r>
              <a:rPr lang="en-US" altLang="zh-CN" sz="20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@for</a:t>
            </a:r>
            <a:r>
              <a:rPr lang="en-US" altLang="zh-CN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(link: t = 120 * c / v + 8; 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just">
              <a:buNone/>
            </a:pPr>
            <a:r>
              <a:rPr lang="en-US" altLang="zh-CN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  a = </a:t>
            </a:r>
            <a:r>
              <a:rPr lang="en-US" altLang="zh-CN" sz="20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@floor</a:t>
            </a:r>
            <a:r>
              <a:rPr lang="en-US" altLang="zh-CN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(t / 5); 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just">
              <a:buNone/>
            </a:pPr>
            <a:r>
              <a:rPr lang="en-US" altLang="zh-CN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  b = </a:t>
            </a:r>
            <a:r>
              <a:rPr lang="en-US" altLang="zh-CN" sz="20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@floor</a:t>
            </a:r>
            <a:r>
              <a:rPr lang="en-US" altLang="zh-CN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((485 - 5 * a) / t));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just">
              <a:buNone/>
            </a:pPr>
            <a:r>
              <a:rPr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endcalc</a:t>
            </a:r>
            <a:endParaRPr lang="zh-CN" altLang="zh-CN" sz="2000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0" algn="just">
              <a:buNone/>
            </a:pPr>
            <a:r>
              <a:rPr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submodel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obj1:                    </a:t>
            </a:r>
            <a:r>
              <a:rPr lang="en-US" altLang="zh-CN" sz="20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! </a:t>
            </a:r>
            <a:r>
              <a:rPr lang="zh-CN" altLang="zh-CN" sz="20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目标函数</a:t>
            </a:r>
            <a:r>
              <a:rPr lang="en-US" altLang="zh-CN" sz="20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1;</a:t>
            </a:r>
            <a:r>
              <a:rPr lang="en-US" altLang="zh-CN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                        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just">
              <a:buNone/>
            </a:pPr>
            <a:r>
              <a:rPr lang="en-US" altLang="zh-CN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[mobj1] max = </a:t>
            </a:r>
            <a:r>
              <a:rPr lang="en-US" altLang="zh-CN" sz="20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@sum</a:t>
            </a:r>
            <a:r>
              <a:rPr lang="en-US" altLang="zh-CN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(link(i, j) | j </a:t>
            </a:r>
            <a:r>
              <a:rPr lang="en-US" altLang="zh-CN" sz="20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#eq#</a:t>
            </a:r>
            <a:r>
              <a:rPr lang="en-US" altLang="zh-CN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3 </a:t>
            </a:r>
            <a:r>
              <a:rPr lang="en-US" altLang="zh-CN" sz="20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#or#</a:t>
            </a:r>
            <a:r>
              <a:rPr lang="en-US" altLang="zh-CN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j </a:t>
            </a:r>
            <a:r>
              <a:rPr lang="en-US" altLang="zh-CN" sz="20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#eq#</a:t>
            </a:r>
            <a:r>
              <a:rPr lang="en-US" altLang="zh-CN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4: x(</a:t>
            </a:r>
            <a:r>
              <a:rPr lang="en-US" altLang="zh-CN" sz="20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i,j</a:t>
            </a:r>
            <a:r>
              <a:rPr lang="en-US" altLang="zh-CN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));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just">
              <a:buNone/>
            </a:pPr>
            <a:r>
              <a:rPr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endsubmodel</a:t>
            </a:r>
            <a:endParaRPr lang="zh-CN" altLang="zh-CN" sz="2000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0" algn="just">
              <a:buNone/>
            </a:pPr>
            <a:r>
              <a:rPr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submodel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obj2:                    </a:t>
            </a:r>
            <a:r>
              <a:rPr lang="en-US" altLang="zh-CN" sz="20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! </a:t>
            </a:r>
            <a:r>
              <a:rPr lang="zh-CN" altLang="zh-CN" sz="20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目标函数</a:t>
            </a:r>
            <a:r>
              <a:rPr lang="en-US" altLang="zh-CN" sz="20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2;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just">
              <a:buNone/>
            </a:pPr>
            <a:r>
              <a:rPr lang="en-US" altLang="zh-CN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[mobj2] </a:t>
            </a:r>
            <a:r>
              <a:rPr lang="en-US" altLang="zh-CN" sz="20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max</a:t>
            </a:r>
            <a:r>
              <a:rPr lang="en-US" altLang="zh-CN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=</a:t>
            </a:r>
            <a:r>
              <a:rPr lang="en-US" altLang="zh-CN" sz="20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@sum</a:t>
            </a:r>
            <a:r>
              <a:rPr lang="en-US" altLang="zh-CN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(link(i,j) | j #eq# 1 #or# j #eq# 2 #or# j #eq# 5: x(</a:t>
            </a:r>
            <a:r>
              <a:rPr lang="en-US" altLang="zh-CN" sz="20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i,j</a:t>
            </a:r>
            <a:r>
              <a:rPr lang="en-US" altLang="zh-CN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));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just">
              <a:buNone/>
            </a:pPr>
            <a:r>
              <a:rPr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endsubmodel</a:t>
            </a:r>
            <a:endParaRPr lang="zh-CN" altLang="zh-CN" sz="2000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0" algn="just">
              <a:buNone/>
            </a:pPr>
            <a:r>
              <a:rPr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submodel</a:t>
            </a:r>
            <a:r>
              <a:rPr lang="en-US" altLang="zh-CN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obj3:                   </a:t>
            </a:r>
            <a:r>
              <a:rPr lang="en-US" altLang="zh-CN" sz="20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! </a:t>
            </a:r>
            <a:r>
              <a:rPr lang="zh-CN" altLang="zh-CN" sz="20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目标函数</a:t>
            </a:r>
            <a:r>
              <a:rPr lang="en-US" altLang="zh-CN" sz="20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3;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just">
              <a:buNone/>
            </a:pPr>
            <a:r>
              <a:rPr lang="en-US" altLang="zh-CN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[mobj3] </a:t>
            </a:r>
            <a:r>
              <a:rPr lang="en-US" altLang="zh-CN" sz="20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min</a:t>
            </a:r>
            <a:r>
              <a:rPr lang="en-US" altLang="zh-CN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=</a:t>
            </a:r>
            <a:r>
              <a:rPr lang="en-US" altLang="zh-CN" sz="20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@sum</a:t>
            </a:r>
            <a:r>
              <a:rPr lang="en-US" altLang="zh-CN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(link: 154 * c * x);  </a:t>
            </a:r>
          </a:p>
          <a:p>
            <a:pPr indent="0" algn="just">
              <a:buNone/>
            </a:pPr>
            <a:r>
              <a:rPr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endsubmodel</a:t>
            </a:r>
            <a:endParaRPr lang="zh-CN" altLang="zh-CN" sz="2000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28423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A00988-08BB-4E5E-AD5B-B1FC6CDD34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10214"/>
            <a:ext cx="10515600" cy="6010182"/>
          </a:xfrm>
        </p:spPr>
        <p:txBody>
          <a:bodyPr/>
          <a:lstStyle/>
          <a:p>
            <a:pPr indent="0" algn="just">
              <a:buNone/>
            </a:pPr>
            <a:r>
              <a:rPr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submodel</a:t>
            </a:r>
            <a:r>
              <a:rPr lang="en-US" altLang="zh-CN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con:                    </a:t>
            </a:r>
            <a:r>
              <a:rPr lang="en-US" altLang="zh-CN" sz="20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                             ! </a:t>
            </a:r>
            <a:r>
              <a:rPr lang="zh-CN" altLang="zh-CN" sz="20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原始约束</a:t>
            </a:r>
            <a:r>
              <a:rPr lang="en-US" altLang="zh-CN" sz="20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just">
              <a:buNone/>
            </a:pPr>
            <a:r>
              <a:rPr lang="en-US" altLang="zh-CN" sz="20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@for</a:t>
            </a:r>
            <a:r>
              <a:rPr lang="en-US" altLang="zh-CN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(link: x &lt;= a * b);                                                   </a:t>
            </a:r>
            <a:r>
              <a:rPr lang="en-US" altLang="zh-CN" sz="20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! </a:t>
            </a:r>
            <a:r>
              <a:rPr lang="zh-CN" altLang="zh-CN" sz="20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道路能力约束</a:t>
            </a:r>
            <a:r>
              <a:rPr lang="en-US" altLang="zh-CN" sz="20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just">
              <a:buNone/>
            </a:pPr>
            <a:r>
              <a:rPr lang="en-US" altLang="zh-CN" sz="20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@for</a:t>
            </a:r>
            <a:r>
              <a:rPr lang="en-US" altLang="zh-CN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(cai(i): @sum(xie(j): x(</a:t>
            </a:r>
            <a:r>
              <a:rPr lang="en-US" altLang="zh-CN" sz="20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i,j</a:t>
            </a:r>
            <a:r>
              <a:rPr lang="en-US" altLang="zh-CN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)) &lt;= z(</a:t>
            </a:r>
            <a:r>
              <a:rPr lang="en-US" altLang="zh-CN" sz="20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 * 96);             </a:t>
            </a:r>
            <a:r>
              <a:rPr lang="en-US" altLang="zh-CN" sz="20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! </a:t>
            </a:r>
            <a:r>
              <a:rPr lang="zh-CN" altLang="zh-CN" sz="20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电铲能力约束</a:t>
            </a:r>
            <a:r>
              <a:rPr lang="en-US" altLang="zh-CN" sz="20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just">
              <a:buNone/>
            </a:pPr>
            <a:r>
              <a:rPr lang="en-US" altLang="zh-CN" sz="20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@for</a:t>
            </a:r>
            <a:r>
              <a:rPr lang="en-US" altLang="zh-CN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(xie(j): @sum(cai(i): x(</a:t>
            </a:r>
            <a:r>
              <a:rPr lang="en-US" altLang="zh-CN" sz="20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i,j</a:t>
            </a:r>
            <a:r>
              <a:rPr lang="en-US" altLang="zh-CN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)) &lt;= 160);                    </a:t>
            </a:r>
            <a:r>
              <a:rPr lang="en-US" altLang="zh-CN" sz="20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! </a:t>
            </a:r>
            <a:r>
              <a:rPr lang="zh-CN" altLang="zh-CN" sz="2000" dirty="0">
                <a:solidFill>
                  <a:srgbClr val="FF00FF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卸</a:t>
            </a:r>
            <a:r>
              <a:rPr lang="zh-CN" altLang="zh-CN" sz="20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点能力约束</a:t>
            </a:r>
            <a:r>
              <a:rPr lang="en-US" altLang="zh-CN" sz="20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just">
              <a:buNone/>
            </a:pPr>
            <a:r>
              <a:rPr lang="en-US" altLang="zh-CN" sz="20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@for</a:t>
            </a:r>
            <a:r>
              <a:rPr lang="en-US" altLang="zh-CN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(cai(i): x(i,1) + x(i,2) + x(i,5) &lt;= K(</a:t>
            </a:r>
            <a:r>
              <a:rPr lang="en-US" altLang="zh-CN" sz="20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 * 10000 / 154);    </a:t>
            </a:r>
            <a:r>
              <a:rPr lang="en-US" altLang="zh-CN" sz="20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! </a:t>
            </a:r>
            <a:r>
              <a:rPr lang="zh-CN" altLang="zh-CN" sz="2000" dirty="0">
                <a:solidFill>
                  <a:srgbClr val="FF00FF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铲</a:t>
            </a:r>
            <a:r>
              <a:rPr lang="zh-CN" altLang="zh-CN" sz="20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位储量约束</a:t>
            </a:r>
            <a:r>
              <a:rPr lang="en-US" altLang="zh-CN" sz="20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1: </a:t>
            </a:r>
            <a:r>
              <a:rPr lang="zh-CN" altLang="zh-CN" sz="20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矿石</a:t>
            </a:r>
            <a:r>
              <a:rPr lang="en-US" altLang="zh-CN" sz="20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just">
              <a:buNone/>
            </a:pPr>
            <a:r>
              <a:rPr lang="en-US" altLang="zh-CN" sz="20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@for</a:t>
            </a:r>
            <a:r>
              <a:rPr lang="en-US" altLang="zh-CN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(cai(i): x(i,3) + x(i,4) &lt;= Y(</a:t>
            </a:r>
            <a:r>
              <a:rPr lang="en-US" altLang="zh-CN" sz="20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 * 10000 / 154);       </a:t>
            </a:r>
            <a:r>
              <a:rPr lang="en-US" altLang="zh-CN" sz="20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! </a:t>
            </a:r>
            <a:r>
              <a:rPr lang="zh-CN" altLang="zh-CN" sz="2000" dirty="0">
                <a:solidFill>
                  <a:srgbClr val="FF00FF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铲</a:t>
            </a:r>
            <a:r>
              <a:rPr lang="zh-CN" altLang="zh-CN" sz="20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位储量约束</a:t>
            </a:r>
            <a:r>
              <a:rPr lang="en-US" altLang="zh-CN" sz="20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2: </a:t>
            </a:r>
            <a:r>
              <a:rPr lang="zh-CN" altLang="zh-CN" sz="20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岩石</a:t>
            </a:r>
            <a:r>
              <a:rPr lang="en-US" altLang="zh-CN" sz="20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just">
              <a:buNone/>
            </a:pPr>
            <a:r>
              <a:rPr lang="en-US" altLang="zh-CN" sz="20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@for</a:t>
            </a:r>
            <a:r>
              <a:rPr lang="en-US" altLang="zh-CN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(xie(j) | j</a:t>
            </a:r>
            <a:r>
              <a:rPr lang="en-US" altLang="zh-CN" sz="20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#eq#</a:t>
            </a:r>
            <a:r>
              <a:rPr lang="en-US" altLang="zh-CN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1 </a:t>
            </a:r>
            <a:r>
              <a:rPr lang="en-US" altLang="zh-CN" sz="20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#or#</a:t>
            </a:r>
            <a:r>
              <a:rPr lang="en-US" altLang="zh-CN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j </a:t>
            </a:r>
            <a:r>
              <a:rPr lang="en-US" altLang="zh-CN" sz="20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#eq# </a:t>
            </a:r>
            <a:r>
              <a:rPr lang="en-US" altLang="zh-CN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 </a:t>
            </a:r>
            <a:r>
              <a:rPr lang="en-US" altLang="zh-CN" sz="20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#or#</a:t>
            </a:r>
            <a:r>
              <a:rPr lang="en-US" altLang="zh-CN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j </a:t>
            </a:r>
            <a:r>
              <a:rPr lang="en-US" altLang="zh-CN" sz="20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#eq#</a:t>
            </a:r>
            <a:r>
              <a:rPr lang="en-US" altLang="zh-CN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5: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just">
              <a:buNone/>
            </a:pPr>
            <a:r>
              <a:rPr lang="en-US" altLang="zh-CN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</a:t>
            </a:r>
            <a:r>
              <a:rPr lang="en-US" altLang="zh-CN" sz="20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@sum</a:t>
            </a:r>
            <a:r>
              <a:rPr lang="en-US" altLang="zh-CN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(cai(i): x(</a:t>
            </a:r>
            <a:r>
              <a:rPr lang="en-US" altLang="zh-CN" sz="20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i,j</a:t>
            </a:r>
            <a:r>
              <a:rPr lang="en-US" altLang="zh-CN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 * (p(</a:t>
            </a:r>
            <a:r>
              <a:rPr lang="en-US" altLang="zh-CN" sz="20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 - 30.5)) &lt;= 0;           </a:t>
            </a:r>
            <a:r>
              <a:rPr lang="en-US" altLang="zh-CN" sz="20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! </a:t>
            </a:r>
            <a:r>
              <a:rPr lang="zh-CN" altLang="zh-CN" sz="20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铁含量约束</a:t>
            </a:r>
            <a:r>
              <a:rPr lang="en-US" altLang="zh-CN" sz="20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1: </a:t>
            </a:r>
            <a:r>
              <a:rPr lang="zh-CN" altLang="zh-CN" sz="20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上限</a:t>
            </a:r>
            <a:r>
              <a:rPr lang="en-US" altLang="zh-CN" sz="20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just">
              <a:buNone/>
            </a:pPr>
            <a:r>
              <a:rPr lang="en-US" altLang="zh-CN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</a:t>
            </a:r>
            <a:r>
              <a:rPr lang="en-US" altLang="zh-CN" sz="20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@sum</a:t>
            </a:r>
            <a:r>
              <a:rPr lang="en-US" altLang="zh-CN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(cai(i): x(</a:t>
            </a:r>
            <a:r>
              <a:rPr lang="en-US" altLang="zh-CN" sz="20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i,j</a:t>
            </a:r>
            <a:r>
              <a:rPr lang="en-US" altLang="zh-CN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 * (p(</a:t>
            </a:r>
            <a:r>
              <a:rPr lang="en-US" altLang="zh-CN" sz="20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 - 28.5)) &gt;= 0);          </a:t>
            </a:r>
            <a:r>
              <a:rPr lang="en-US" altLang="zh-CN" sz="20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! </a:t>
            </a:r>
            <a:r>
              <a:rPr lang="zh-CN" altLang="zh-CN" sz="20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铁含量约束</a:t>
            </a:r>
            <a:r>
              <a:rPr lang="en-US" altLang="zh-CN" sz="20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2: </a:t>
            </a:r>
            <a:r>
              <a:rPr lang="zh-CN" altLang="zh-CN" sz="20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下限</a:t>
            </a:r>
            <a:r>
              <a:rPr lang="en-US" altLang="zh-CN" sz="20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just">
              <a:buNone/>
            </a:pPr>
            <a:r>
              <a:rPr lang="en-US" altLang="zh-CN" sz="20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@sum</a:t>
            </a:r>
            <a:r>
              <a:rPr lang="en-US" altLang="zh-CN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(link: x / b) &lt;= 20;                                                </a:t>
            </a:r>
            <a:r>
              <a:rPr lang="en-US" altLang="zh-CN" sz="20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! </a:t>
            </a:r>
            <a:r>
              <a:rPr lang="zh-CN" altLang="zh-CN" sz="20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卡车数量约束</a:t>
            </a:r>
            <a:r>
              <a:rPr lang="en-US" altLang="zh-CN" sz="20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just">
              <a:buNone/>
            </a:pPr>
            <a:r>
              <a:rPr lang="en-US" altLang="zh-CN" sz="20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@sum</a:t>
            </a:r>
            <a:r>
              <a:rPr lang="en-US" altLang="zh-CN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(cai: z) &lt;= 7;                                                         </a:t>
            </a:r>
            <a:r>
              <a:rPr lang="en-US" altLang="zh-CN" sz="20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! </a:t>
            </a:r>
            <a:r>
              <a:rPr lang="zh-CN" altLang="zh-CN" sz="20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电铲数量约束</a:t>
            </a:r>
            <a:r>
              <a:rPr lang="en-US" altLang="zh-CN" sz="20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just">
              <a:buNone/>
            </a:pPr>
            <a:r>
              <a:rPr lang="en-US" altLang="zh-CN" sz="20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@for</a:t>
            </a:r>
            <a:r>
              <a:rPr lang="en-US" altLang="zh-CN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(link: </a:t>
            </a:r>
            <a:r>
              <a:rPr lang="en-US" altLang="zh-CN" sz="20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@gin</a:t>
            </a:r>
            <a:r>
              <a:rPr lang="en-US" altLang="zh-CN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(x));                                                      </a:t>
            </a:r>
            <a:r>
              <a:rPr lang="en-US" altLang="zh-CN" sz="20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! </a:t>
            </a:r>
            <a:r>
              <a:rPr lang="zh-CN" altLang="zh-CN" sz="20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整数约束</a:t>
            </a:r>
            <a:r>
              <a:rPr lang="en-US" altLang="zh-CN" sz="20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just">
              <a:buNone/>
            </a:pPr>
            <a:r>
              <a:rPr lang="en-US" altLang="zh-CN" sz="20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@for</a:t>
            </a:r>
            <a:r>
              <a:rPr lang="en-US" altLang="zh-CN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(cai: </a:t>
            </a:r>
            <a:r>
              <a:rPr lang="en-US" altLang="zh-CN" sz="20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@bin</a:t>
            </a:r>
            <a:r>
              <a:rPr lang="en-US" altLang="zh-CN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(z));                                                        </a:t>
            </a:r>
            <a:r>
              <a:rPr lang="en-US" altLang="zh-CN" sz="20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! 0-1</a:t>
            </a:r>
            <a:r>
              <a:rPr lang="zh-CN" altLang="zh-CN" sz="20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变量约束</a:t>
            </a:r>
            <a:r>
              <a:rPr lang="en-US" altLang="zh-CN" sz="20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just">
              <a:buNone/>
            </a:pPr>
            <a:r>
              <a:rPr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endsubmodel</a:t>
            </a:r>
            <a:endParaRPr lang="zh-CN" altLang="en-US" sz="2000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0277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F10187-E849-4ADF-9213-21D12A34C9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32156"/>
            <a:ext cx="10515600" cy="5448994"/>
          </a:xfrm>
        </p:spPr>
        <p:txBody>
          <a:bodyPr/>
          <a:lstStyle/>
          <a:p>
            <a:pPr indent="0" algn="just">
              <a:buNone/>
            </a:pPr>
            <a:r>
              <a:rPr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submodel</a:t>
            </a:r>
            <a:r>
              <a:rPr lang="en-US" altLang="zh-CN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con1:                                      </a:t>
            </a:r>
            <a:r>
              <a:rPr lang="en-US" altLang="zh-CN" sz="20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! </a:t>
            </a:r>
            <a:r>
              <a:rPr lang="zh-CN" altLang="zh-CN" sz="20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将目标</a:t>
            </a:r>
            <a:r>
              <a:rPr lang="en-US" altLang="zh-CN" sz="20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sz="20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作为约束</a:t>
            </a:r>
            <a:r>
              <a:rPr lang="en-US" altLang="zh-CN" sz="20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just">
              <a:buNone/>
            </a:pPr>
            <a:r>
              <a:rPr lang="en-US" altLang="zh-CN" sz="20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@sum</a:t>
            </a:r>
            <a:r>
              <a:rPr lang="en-US" altLang="zh-CN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(link(i,j) | j </a:t>
            </a:r>
            <a:r>
              <a:rPr lang="en-US" altLang="zh-CN" sz="20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#eq#</a:t>
            </a:r>
            <a:r>
              <a:rPr lang="en-US" altLang="zh-CN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3 </a:t>
            </a:r>
            <a:r>
              <a:rPr lang="en-US" altLang="zh-CN" sz="20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#or#</a:t>
            </a:r>
            <a:r>
              <a:rPr lang="en-US" altLang="zh-CN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j </a:t>
            </a:r>
            <a:r>
              <a:rPr lang="en-US" altLang="zh-CN" sz="20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#eq#</a:t>
            </a:r>
            <a:r>
              <a:rPr lang="en-US" altLang="zh-CN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4: x(</a:t>
            </a:r>
            <a:r>
              <a:rPr lang="en-US" altLang="zh-CN" sz="20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i,j</a:t>
            </a:r>
            <a:r>
              <a:rPr lang="en-US" altLang="zh-CN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)) = g(1);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just">
              <a:buNone/>
            </a:pPr>
            <a:r>
              <a:rPr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endsubmodel</a:t>
            </a:r>
            <a:endParaRPr lang="zh-CN" altLang="zh-CN" sz="2000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0" algn="just">
              <a:buNone/>
            </a:pPr>
            <a:r>
              <a:rPr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submodel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con2:                                      </a:t>
            </a:r>
            <a:r>
              <a:rPr lang="en-US" altLang="zh-CN" sz="20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! </a:t>
            </a:r>
            <a:r>
              <a:rPr lang="zh-CN" altLang="zh-CN" sz="20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将目标</a:t>
            </a:r>
            <a:r>
              <a:rPr lang="en-US" altLang="zh-CN" sz="20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sz="20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作为约束</a:t>
            </a:r>
            <a:r>
              <a:rPr lang="en-US" altLang="zh-CN" sz="20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just">
              <a:buNone/>
            </a:pPr>
            <a:r>
              <a:rPr lang="en-US" altLang="zh-CN" sz="20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@sum</a:t>
            </a:r>
            <a:r>
              <a:rPr lang="en-US" altLang="zh-CN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(link(i,j) | j </a:t>
            </a:r>
            <a:r>
              <a:rPr lang="en-US" altLang="zh-CN" sz="20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#eq#</a:t>
            </a:r>
            <a:r>
              <a:rPr lang="en-US" altLang="zh-CN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1 </a:t>
            </a:r>
            <a:r>
              <a:rPr lang="en-US" altLang="zh-CN" sz="20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#or#</a:t>
            </a:r>
            <a:r>
              <a:rPr lang="en-US" altLang="zh-CN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j </a:t>
            </a:r>
            <a:r>
              <a:rPr lang="en-US" altLang="zh-CN" sz="20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#eq#</a:t>
            </a:r>
            <a:r>
              <a:rPr lang="en-US" altLang="zh-CN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2 </a:t>
            </a:r>
            <a:r>
              <a:rPr lang="en-US" altLang="zh-CN" sz="20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#or#</a:t>
            </a:r>
            <a:r>
              <a:rPr lang="en-US" altLang="zh-CN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j </a:t>
            </a:r>
            <a:r>
              <a:rPr lang="en-US" altLang="zh-CN" sz="20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#eq#</a:t>
            </a:r>
            <a:r>
              <a:rPr lang="en-US" altLang="zh-CN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5: x(</a:t>
            </a:r>
            <a:r>
              <a:rPr lang="en-US" altLang="zh-CN" sz="20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i,j</a:t>
            </a:r>
            <a:r>
              <a:rPr lang="en-US" altLang="zh-CN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)) = g(2);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just">
              <a:buNone/>
            </a:pPr>
            <a:r>
              <a:rPr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endsubmodel</a:t>
            </a:r>
            <a:endParaRPr lang="zh-CN" altLang="zh-CN" sz="2000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0" algn="just">
              <a:buNone/>
            </a:pPr>
            <a:r>
              <a:rPr lang="en-US" altLang="zh-CN" sz="20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calc: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just">
              <a:buNone/>
            </a:pPr>
            <a:r>
              <a:rPr lang="en-US" altLang="zh-CN" sz="20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@solve</a:t>
            </a:r>
            <a:r>
              <a:rPr lang="en-US" altLang="zh-CN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(obj1, con);  g(1) = </a:t>
            </a:r>
            <a:r>
              <a:rPr lang="en-US" altLang="zh-CN" sz="20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mobj</a:t>
            </a:r>
            <a:r>
              <a:rPr lang="en-US" altLang="zh-CN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1;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just">
              <a:buNone/>
            </a:pPr>
            <a:r>
              <a:rPr lang="en-US" altLang="zh-CN" sz="20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@solve</a:t>
            </a:r>
            <a:r>
              <a:rPr lang="en-US" altLang="zh-CN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(obj2, con, con1);  g(2) = </a:t>
            </a:r>
            <a:r>
              <a:rPr lang="en-US" altLang="zh-CN" sz="20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mobj</a:t>
            </a:r>
            <a:r>
              <a:rPr lang="en-US" altLang="zh-CN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2;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just">
              <a:buNone/>
            </a:pPr>
            <a:r>
              <a:rPr lang="en-US" altLang="zh-CN" sz="20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@solve</a:t>
            </a:r>
            <a:r>
              <a:rPr lang="en-US" altLang="zh-CN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(obj3, con, con1, con2);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just">
              <a:buNone/>
            </a:pPr>
            <a:r>
              <a:rPr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endcalc</a:t>
            </a:r>
            <a:endParaRPr lang="zh-CN" altLang="zh-CN" sz="2000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0" algn="just">
              <a:buNone/>
            </a:pP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end</a:t>
            </a:r>
            <a:endParaRPr lang="zh-CN" altLang="zh-CN" sz="2000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6200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80A464-A6C0-4D7C-A93A-B530BC95EC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01336"/>
            <a:ext cx="10515600" cy="5948039"/>
          </a:xfrm>
        </p:spPr>
        <p:txBody>
          <a:bodyPr/>
          <a:lstStyle/>
          <a:p>
            <a:pPr marL="0" indent="0">
              <a:buNone/>
            </a:pPr>
            <a:r>
              <a:rPr lang="zh-CN" altLang="en-US" b="1" dirty="0"/>
              <a:t>运行结果：</a:t>
            </a:r>
            <a:endParaRPr lang="en-US" altLang="zh-CN" b="1" dirty="0"/>
          </a:p>
          <a:p>
            <a:pPr indent="0" algn="just">
              <a:buNone/>
            </a:pPr>
            <a:r>
              <a:rPr lang="en-US" altLang="zh-CN" sz="1800" dirty="0">
                <a:solidFill>
                  <a:srgbClr val="E67E23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Global optimal solution found.</a:t>
            </a:r>
            <a:endParaRPr lang="zh-CN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just">
              <a:buNone/>
            </a:pPr>
            <a:r>
              <a:rPr lang="en-US" altLang="zh-CN" sz="1800" dirty="0">
                <a:solidFill>
                  <a:srgbClr val="E67E23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      Objective value:                                320.0000</a:t>
            </a:r>
            <a:endParaRPr lang="zh-CN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just">
              <a:buNone/>
            </a:pP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                                </a:t>
            </a:r>
            <a:r>
              <a:rPr lang="en-US" altLang="zh-CN" sz="1800" dirty="0">
                <a:solidFill>
                  <a:srgbClr val="E67E23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 1              2                3             4              5</a:t>
            </a:r>
            <a:endParaRPr lang="zh-CN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just">
              <a:buNone/>
            </a:pPr>
            <a:r>
              <a:rPr lang="en-US" altLang="zh-CN" sz="1800" dirty="0">
                <a:solidFill>
                  <a:srgbClr val="E67E23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                    1   0.000000  0.000000  78.00000  3.000000  0.000000</a:t>
            </a:r>
            <a:endParaRPr lang="zh-CN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just">
              <a:buNone/>
            </a:pPr>
            <a:r>
              <a:rPr lang="en-US" altLang="zh-CN" sz="1800" dirty="0">
                <a:solidFill>
                  <a:srgbClr val="E67E23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                    2   0.000000  0.000000  67.00000  4.000000  0.000000</a:t>
            </a:r>
            <a:endParaRPr lang="zh-CN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just">
              <a:buNone/>
            </a:pPr>
            <a:r>
              <a:rPr lang="en-US" altLang="zh-CN" sz="1800" dirty="0">
                <a:solidFill>
                  <a:srgbClr val="E67E23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                    3   0.000000  0.000000  0.000000  0.000000  0.000000</a:t>
            </a:r>
            <a:endParaRPr lang="zh-CN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just">
              <a:buNone/>
            </a:pPr>
            <a:r>
              <a:rPr lang="en-US" altLang="zh-CN" sz="1800" dirty="0">
                <a:solidFill>
                  <a:srgbClr val="E67E23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                    4   0.000000  0.000000  0.000000  0.000000  0.000000</a:t>
            </a:r>
            <a:endParaRPr lang="zh-CN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just">
              <a:buNone/>
            </a:pPr>
            <a:r>
              <a:rPr lang="en-US" altLang="zh-CN" sz="1800" dirty="0">
                <a:solidFill>
                  <a:srgbClr val="E67E23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                    5   0.000000  0.000000  0.000000  0.000000  0.000000</a:t>
            </a:r>
            <a:endParaRPr lang="zh-CN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just">
              <a:buNone/>
            </a:pPr>
            <a:r>
              <a:rPr lang="en-US" altLang="zh-CN" sz="1800" dirty="0">
                <a:solidFill>
                  <a:srgbClr val="E67E23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                    6   0.000000  0.000000  15.00000  72.00000  0.000000</a:t>
            </a:r>
            <a:endParaRPr lang="zh-CN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just">
              <a:buNone/>
            </a:pPr>
            <a:r>
              <a:rPr lang="en-US" altLang="zh-CN" sz="1800" dirty="0">
                <a:solidFill>
                  <a:srgbClr val="E67E23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                    7   0.000000  0.000000  0.000000  7.000000  0.000000</a:t>
            </a:r>
            <a:endParaRPr lang="zh-CN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just">
              <a:buNone/>
            </a:pPr>
            <a:r>
              <a:rPr lang="en-US" altLang="zh-CN" sz="1800" dirty="0">
                <a:solidFill>
                  <a:srgbClr val="E67E23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                    8   0.000000  0.000000  0.000000  74.00000  0.000000</a:t>
            </a:r>
            <a:endParaRPr lang="zh-CN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just">
              <a:buNone/>
            </a:pPr>
            <a:r>
              <a:rPr lang="en-US" altLang="zh-CN" sz="1800" dirty="0">
                <a:solidFill>
                  <a:srgbClr val="E67E23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                    9   0.000000  0.000000  0.000000  0.000000  0.000000</a:t>
            </a:r>
            <a:endParaRPr lang="zh-CN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just">
              <a:buNone/>
            </a:pPr>
            <a:r>
              <a:rPr lang="en-US" altLang="zh-CN" sz="1800" dirty="0">
                <a:solidFill>
                  <a:srgbClr val="E67E23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                   10  0.000000  0.000000  0.000000  0.000000  0.000000</a:t>
            </a:r>
            <a:endParaRPr lang="zh-CN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dirty="0"/>
              <a:t>  该矩阵就是最优调用方案，具体的派车计划与前文类似（略）。</a:t>
            </a:r>
          </a:p>
        </p:txBody>
      </p:sp>
    </p:spTree>
    <p:extLst>
      <p:ext uri="{BB962C8B-B14F-4D97-AF65-F5344CB8AC3E}">
        <p14:creationId xmlns:p14="http://schemas.microsoft.com/office/powerpoint/2010/main" val="104057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F787F9-8E45-4444-B6FA-0F66CDD6E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/>
              <a:t>主要参考文献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1FADFD-6A28-4030-8C4C-D8FA946179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3693"/>
            <a:ext cx="10515600" cy="470327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张敬信 等</a:t>
            </a:r>
            <a:r>
              <a:rPr lang="en-US" altLang="zh-CN" dirty="0"/>
              <a:t>. </a:t>
            </a:r>
            <a:r>
              <a:rPr lang="zh-CN" altLang="en-US" dirty="0"/>
              <a:t>数学建模：算法与编程实现</a:t>
            </a:r>
            <a:r>
              <a:rPr lang="en-US" altLang="zh-CN" dirty="0"/>
              <a:t>. </a:t>
            </a:r>
            <a:r>
              <a:rPr lang="zh-CN" altLang="en-US" dirty="0"/>
              <a:t>机械工业出版社，</a:t>
            </a:r>
            <a:r>
              <a:rPr lang="en-US" altLang="zh-CN" dirty="0"/>
              <a:t>2022</a:t>
            </a:r>
            <a:r>
              <a:rPr lang="zh-CN" altLang="en-US" dirty="0"/>
              <a:t>（即将出版）</a:t>
            </a:r>
            <a:r>
              <a:rPr lang="en-US" altLang="zh-CN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肖华勇，周吕文</a:t>
            </a:r>
            <a:r>
              <a:rPr lang="en-US" altLang="zh-CN" dirty="0"/>
              <a:t>, </a:t>
            </a:r>
            <a:r>
              <a:rPr lang="zh-CN" altLang="en-US" dirty="0"/>
              <a:t>赵松</a:t>
            </a:r>
            <a:r>
              <a:rPr lang="en-US" altLang="zh-CN" dirty="0"/>
              <a:t>. </a:t>
            </a:r>
            <a:r>
              <a:rPr lang="zh-CN" altLang="en-US" dirty="0"/>
              <a:t>大学生数学建模竞赛指南</a:t>
            </a:r>
            <a:r>
              <a:rPr lang="en-US" altLang="zh-CN" dirty="0"/>
              <a:t>. </a:t>
            </a:r>
            <a:r>
              <a:rPr lang="zh-CN" altLang="en-US" dirty="0"/>
              <a:t>电子工业出版社，</a:t>
            </a:r>
            <a:r>
              <a:rPr lang="en-US" altLang="zh-CN" dirty="0"/>
              <a:t>2015.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司守奎，孙玺菁</a:t>
            </a:r>
            <a:r>
              <a:rPr lang="en-US" altLang="zh-CN" dirty="0"/>
              <a:t>. LINGO</a:t>
            </a:r>
            <a:r>
              <a:rPr lang="zh-CN" altLang="en-US" dirty="0"/>
              <a:t>软件及应用</a:t>
            </a:r>
            <a:r>
              <a:rPr lang="en-US" altLang="zh-CN" dirty="0"/>
              <a:t>. </a:t>
            </a:r>
            <a:r>
              <a:rPr lang="zh-CN" altLang="en-US" dirty="0"/>
              <a:t>国防工业出版社，</a:t>
            </a:r>
            <a:r>
              <a:rPr lang="en-US" altLang="zh-CN" dirty="0"/>
              <a:t>2017.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64333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50800" y="-22225"/>
            <a:ext cx="12293600" cy="6915150"/>
          </a:xfrm>
          <a:prstGeom prst="rect">
            <a:avLst/>
          </a:prstGeom>
        </p:spPr>
      </p:pic>
      <p:sp>
        <p:nvSpPr>
          <p:cNvPr id="15" name="椭圆 14"/>
          <p:cNvSpPr/>
          <p:nvPr/>
        </p:nvSpPr>
        <p:spPr>
          <a:xfrm>
            <a:off x="6349365" y="1848485"/>
            <a:ext cx="2864485" cy="3115945"/>
          </a:xfrm>
          <a:prstGeom prst="ellipse">
            <a:avLst/>
          </a:prstGeom>
          <a:solidFill>
            <a:srgbClr val="C0C9BE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3589647" y="2899421"/>
            <a:ext cx="680610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600" dirty="0">
                <a:latin typeface="仿宋" panose="02010609060101010101" pitchFamily="49" charset="-122"/>
                <a:ea typeface="仿宋" panose="02010609060101010101" pitchFamily="49" charset="-122"/>
              </a:rPr>
              <a:t>感谢聆听！</a:t>
            </a:r>
          </a:p>
        </p:txBody>
      </p:sp>
      <p:cxnSp>
        <p:nvCxnSpPr>
          <p:cNvPr id="10" name="直接连接符 9"/>
          <p:cNvCxnSpPr/>
          <p:nvPr/>
        </p:nvCxnSpPr>
        <p:spPr>
          <a:xfrm flipH="1">
            <a:off x="6604635" y="394970"/>
            <a:ext cx="1694815" cy="1607820"/>
          </a:xfrm>
          <a:prstGeom prst="line">
            <a:avLst/>
          </a:prstGeom>
          <a:ln>
            <a:solidFill>
              <a:srgbClr val="90A08D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flipH="1">
            <a:off x="6934200" y="4993640"/>
            <a:ext cx="1694815" cy="1607820"/>
          </a:xfrm>
          <a:prstGeom prst="line">
            <a:avLst/>
          </a:prstGeom>
          <a:ln>
            <a:solidFill>
              <a:srgbClr val="90A08D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H="1">
            <a:off x="6826885" y="5362575"/>
            <a:ext cx="1694815" cy="1607820"/>
          </a:xfrm>
          <a:prstGeom prst="line">
            <a:avLst/>
          </a:prstGeom>
          <a:ln>
            <a:solidFill>
              <a:srgbClr val="90A08D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H="1">
            <a:off x="6823075" y="-22225"/>
            <a:ext cx="1694815" cy="1607820"/>
          </a:xfrm>
          <a:prstGeom prst="line">
            <a:avLst/>
          </a:prstGeom>
          <a:ln>
            <a:solidFill>
              <a:srgbClr val="90A08D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椭圆 1"/>
          <p:cNvSpPr/>
          <p:nvPr/>
        </p:nvSpPr>
        <p:spPr>
          <a:xfrm>
            <a:off x="6684645" y="2002790"/>
            <a:ext cx="2864485" cy="3115945"/>
          </a:xfrm>
          <a:prstGeom prst="ellipse">
            <a:avLst/>
          </a:prstGeom>
          <a:noFill/>
          <a:ln>
            <a:solidFill>
              <a:srgbClr val="90A08D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ldLvl="0" animBg="1"/>
      <p:bldP spid="18" grpId="0"/>
      <p:bldP spid="2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9FD91C-71CB-4D7E-BAB7-CFD13604F5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41033"/>
            <a:ext cx="10515600" cy="5235930"/>
          </a:xfrm>
        </p:spPr>
        <p:txBody>
          <a:bodyPr/>
          <a:lstStyle/>
          <a:p>
            <a:r>
              <a:rPr lang="zh-CN" altLang="en-US" dirty="0"/>
              <a:t>对于“</a:t>
            </a:r>
            <a:r>
              <a:rPr lang="en-US" altLang="zh-CN" dirty="0"/>
              <a:t>min </a:t>
            </a:r>
            <a:r>
              <a:rPr lang="en-US" altLang="zh-CN" dirty="0" err="1"/>
              <a:t>min</a:t>
            </a:r>
            <a:r>
              <a:rPr lang="en-US" altLang="zh-CN" dirty="0"/>
              <a:t>”</a:t>
            </a:r>
            <a:r>
              <a:rPr lang="zh-CN" altLang="en-US" dirty="0"/>
              <a:t>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类似处理，得到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90C580D2-BB2F-472A-9BAC-F6DE2B5266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4102" y="1249224"/>
            <a:ext cx="3200077" cy="1100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>
            <a:extLst>
              <a:ext uri="{FF2B5EF4-FFF2-40B4-BE49-F238E27FC236}">
                <a16:creationId xmlns:a16="http://schemas.microsoft.com/office/drawing/2014/main" id="{B325CEF4-E524-4205-AF81-14BACE9FB7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5163" y="3357965"/>
            <a:ext cx="5164180" cy="2940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31678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09359F1-0A23-46D0-9395-3E991415B5F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887767"/>
                <a:ext cx="10515600" cy="5764938"/>
              </a:xfrm>
            </p:spPr>
            <p:txBody>
              <a:bodyPr/>
              <a:lstStyle/>
              <a:p>
                <a:pPr marL="342900" lvl="0" indent="-342900" algn="l">
                  <a:lnSpc>
                    <a:spcPct val="120000"/>
                  </a:lnSpc>
                  <a:buFont typeface="宋体" panose="02010600030101010101" pitchFamily="2" charset="-122"/>
                  <a:buChar char="·"/>
                </a:pPr>
                <a:r>
                  <a:rPr lang="en-US" altLang="zh-CN" sz="2800" b="1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rPr>
                  <a:t>(2) </a:t>
                </a:r>
                <a:r>
                  <a:rPr lang="zh-CN" altLang="en-US" sz="2800" b="1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rPr>
                  <a:t>目标函数中含有绝对值</a:t>
                </a:r>
                <a:endParaRPr lang="en-US" altLang="zh-CN" sz="2800" b="1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 marL="342900" lvl="0" indent="-342900" algn="l">
                  <a:lnSpc>
                    <a:spcPct val="120000"/>
                  </a:lnSpc>
                  <a:buFont typeface="宋体" panose="02010600030101010101" pitchFamily="2" charset="-122"/>
                  <a:buChar char="·"/>
                </a:pPr>
                <a:endPara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 marL="0" lvl="0" indent="0" algn="l">
                  <a:lnSpc>
                    <a:spcPct val="120000"/>
                  </a:lnSpc>
                  <a:buNone/>
                </a:pPr>
                <a:r>
                  <a:rPr lang="zh-CN" altLang="en-US" sz="2800" b="1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rPr>
                  <a:t>                                         </a:t>
                </a:r>
                <a:endParaRPr lang="en-US" altLang="zh-CN" sz="2800" b="1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 marL="0" lvl="0" indent="0" algn="l">
                  <a:lnSpc>
                    <a:spcPct val="120000"/>
                  </a:lnSpc>
                  <a:buNone/>
                </a:pPr>
                <a:r>
                  <a:rPr lang="zh-CN" altLang="en-US" sz="2800" b="1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rPr>
                  <a:t>    引入两个新的非负向量 </a:t>
                </a:r>
                <a14:m>
                  <m:oMath xmlns:m="http://schemas.openxmlformats.org/officeDocument/2006/math">
                    <m:r>
                      <a:rPr lang="en-US" altLang="zh-CN" sz="2800" b="1" i="1" smtClea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rPr>
                      <m:t>𝒖</m:t>
                    </m:r>
                    <m:r>
                      <a:rPr lang="en-US" altLang="zh-CN" sz="2800" b="1" i="1" smtClea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rPr>
                      <m:t>,</m:t>
                    </m:r>
                    <m:r>
                      <a:rPr lang="en-US" altLang="zh-CN" sz="2800" b="1" i="1" smtClea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rPr>
                      <m:t>𝒗</m:t>
                    </m:r>
                  </m:oMath>
                </a14:m>
                <a:r>
                  <a:rPr lang="zh-CN" altLang="en-US" sz="2800" b="1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rPr>
                  <a:t> 满足：</a:t>
                </a:r>
                <a:endParaRPr lang="en-US" altLang="zh-CN" sz="2800" b="1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 marL="0" lvl="0" indent="0" algn="l">
                  <a:lnSpc>
                    <a:spcPct val="120000"/>
                  </a:lnSpc>
                  <a:buNone/>
                </a:pPr>
                <a:endPara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 marL="0" lvl="0" indent="0" algn="l">
                  <a:lnSpc>
                    <a:spcPct val="120000"/>
                  </a:lnSpc>
                  <a:buNone/>
                </a:pPr>
                <a:r>
                  <a:rPr lang="en-US" altLang="zh-CN" sz="2800" b="1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rPr>
                  <a:t>     </a:t>
                </a:r>
                <a:r>
                  <a:rPr lang="zh-CN" altLang="en-US" sz="2800" b="1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宋体" panose="02010600030101010101" pitchFamily="2" charset="-122"/>
                  </a:rPr>
                  <a:t>转化为：</a:t>
                </a:r>
                <a:endParaRPr lang="en-US" altLang="zh-CN" sz="2800" b="1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宋体" panose="02010600030101010101" pitchFamily="2" charset="-122"/>
                </a:endParaRPr>
              </a:p>
              <a:p>
                <a:pPr marL="342900" lvl="0" indent="-342900" algn="l">
                  <a:lnSpc>
                    <a:spcPct val="120000"/>
                  </a:lnSpc>
                  <a:buFont typeface="宋体" panose="02010600030101010101" pitchFamily="2" charset="-122"/>
                  <a:buChar char="·"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09359F1-0A23-46D0-9395-3E991415B5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887767"/>
                <a:ext cx="10515600" cy="576493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98" name="Picture 2">
            <a:extLst>
              <a:ext uri="{FF2B5EF4-FFF2-40B4-BE49-F238E27FC236}">
                <a16:creationId xmlns:a16="http://schemas.microsoft.com/office/drawing/2014/main" id="{519C1409-CB7B-455B-9485-A164E7824F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7326" y="1318658"/>
            <a:ext cx="2516019" cy="139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>
            <a:extLst>
              <a:ext uri="{FF2B5EF4-FFF2-40B4-BE49-F238E27FC236}">
                <a16:creationId xmlns:a16="http://schemas.microsoft.com/office/drawing/2014/main" id="{BFC52EFE-E6FD-4BE3-82D9-2DD7D7682A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0598" y="2505261"/>
            <a:ext cx="2462919" cy="199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48E30FC1-7D78-4EA5-A1A2-24B3058BA3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219" y="4361325"/>
            <a:ext cx="3452982" cy="22913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02456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B566091-F753-4A47-B645-0D49678197C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790113"/>
                <a:ext cx="10515600" cy="5859262"/>
              </a:xfrm>
            </p:spPr>
            <p:txBody>
              <a:bodyPr/>
              <a:lstStyle/>
              <a:p>
                <a:pPr indent="0" algn="just">
                  <a:spcBef>
                    <a:spcPts val="780"/>
                  </a:spcBef>
                  <a:spcAft>
                    <a:spcPts val="780"/>
                  </a:spcAft>
                  <a:buNone/>
                </a:pPr>
                <a:r>
                  <a:rPr lang="zh-CN" altLang="en-US" sz="3200" dirty="0">
                    <a:effectLst/>
                    <a:latin typeface="+mn-ea"/>
                    <a:cs typeface="宋体" panose="02010600030101010101" pitchFamily="2" charset="-122"/>
                  </a:rPr>
                  <a:t> </a:t>
                </a:r>
                <a:r>
                  <a:rPr lang="en-US" altLang="zh-CN" sz="3200" dirty="0">
                    <a:effectLst/>
                    <a:latin typeface="+mn-ea"/>
                    <a:cs typeface="宋体" panose="02010600030101010101" pitchFamily="2" charset="-122"/>
                  </a:rPr>
                  <a:t>(3) </a:t>
                </a:r>
                <a:r>
                  <a:rPr lang="zh-CN" altLang="en-US" sz="3200" dirty="0">
                    <a:effectLst/>
                    <a:latin typeface="+mn-ea"/>
                    <a:cs typeface="宋体" panose="02010600030101010101" pitchFamily="2" charset="-122"/>
                  </a:rPr>
                  <a:t>分式目标函数</a:t>
                </a:r>
                <a:endParaRPr lang="en-US" altLang="zh-CN" sz="3200" dirty="0">
                  <a:effectLst/>
                  <a:latin typeface="+mn-ea"/>
                  <a:cs typeface="宋体" panose="02010600030101010101" pitchFamily="2" charset="-122"/>
                </a:endParaRPr>
              </a:p>
              <a:p>
                <a:pPr indent="0" algn="just">
                  <a:spcBef>
                    <a:spcPts val="780"/>
                  </a:spcBef>
                  <a:spcAft>
                    <a:spcPts val="780"/>
                  </a:spcAft>
                  <a:buNone/>
                </a:pPr>
                <a:endParaRPr lang="en-US" altLang="zh-CN" dirty="0"/>
              </a:p>
              <a:p>
                <a:pPr indent="0" algn="just">
                  <a:spcBef>
                    <a:spcPts val="780"/>
                  </a:spcBef>
                  <a:spcAft>
                    <a:spcPts val="780"/>
                  </a:spcAft>
                  <a:buNone/>
                </a:pPr>
                <a:endParaRPr lang="en-US" altLang="zh-CN" dirty="0"/>
              </a:p>
              <a:p>
                <a:pPr indent="0" algn="just">
                  <a:spcBef>
                    <a:spcPts val="780"/>
                  </a:spcBef>
                  <a:spcAft>
                    <a:spcPts val="780"/>
                  </a:spcAft>
                  <a:buNone/>
                </a:pPr>
                <a:endParaRPr lang="en-US" altLang="zh-CN" dirty="0"/>
              </a:p>
              <a:p>
                <a:pPr indent="0" algn="just">
                  <a:spcBef>
                    <a:spcPts val="780"/>
                  </a:spcBef>
                  <a:spcAft>
                    <a:spcPts val="780"/>
                  </a:spcAft>
                  <a:buNone/>
                </a:pPr>
                <a:endParaRPr lang="en-US" altLang="zh-CN" dirty="0"/>
              </a:p>
              <a:p>
                <a:pPr indent="0" algn="just">
                  <a:spcBef>
                    <a:spcPts val="780"/>
                  </a:spcBef>
                  <a:spcAft>
                    <a:spcPts val="780"/>
                  </a:spcAft>
                  <a:buNone/>
                </a:pPr>
                <a:r>
                  <a:rPr lang="en-US" altLang="zh-CN" dirty="0"/>
                  <a:t>    </a:t>
                </a:r>
                <a:r>
                  <a:rPr lang="zh-CN" altLang="en-US" dirty="0"/>
                  <a:t>令                            ，记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𝑥𝑦</m:t>
                    </m:r>
                  </m:oMath>
                </a14:m>
                <a:r>
                  <a:rPr lang="zh-CN" altLang="en-US" dirty="0"/>
                  <a:t> ，得到（注意多了一个新约束）：</a:t>
                </a:r>
                <a:endParaRPr lang="en-US" altLang="zh-CN" dirty="0"/>
              </a:p>
              <a:p>
                <a:pPr indent="0" algn="just">
                  <a:spcBef>
                    <a:spcPts val="780"/>
                  </a:spcBef>
                  <a:spcAft>
                    <a:spcPts val="780"/>
                  </a:spcAft>
                  <a:buNone/>
                </a:pPr>
                <a:endParaRPr lang="en-US" altLang="zh-CN" dirty="0"/>
              </a:p>
              <a:p>
                <a:pPr indent="0" algn="just">
                  <a:spcBef>
                    <a:spcPts val="780"/>
                  </a:spcBef>
                  <a:spcAft>
                    <a:spcPts val="780"/>
                  </a:spcAft>
                  <a:buNone/>
                </a:pPr>
                <a:endParaRPr lang="en-US" altLang="zh-CN" dirty="0"/>
              </a:p>
              <a:p>
                <a:pPr indent="0" algn="just">
                  <a:spcBef>
                    <a:spcPts val="780"/>
                  </a:spcBef>
                  <a:spcAft>
                    <a:spcPts val="780"/>
                  </a:spcAft>
                  <a:buNone/>
                </a:pPr>
                <a:endParaRPr lang="en-US" altLang="zh-CN" dirty="0"/>
              </a:p>
              <a:p>
                <a:pPr indent="0" algn="just">
                  <a:spcBef>
                    <a:spcPts val="780"/>
                  </a:spcBef>
                  <a:spcAft>
                    <a:spcPts val="780"/>
                  </a:spcAft>
                  <a:buNone/>
                </a:pPr>
                <a:r>
                  <a:rPr lang="en-US" altLang="zh-CN" dirty="0"/>
                  <a:t>    </a:t>
                </a:r>
              </a:p>
              <a:p>
                <a:pPr indent="0" algn="just">
                  <a:spcBef>
                    <a:spcPts val="780"/>
                  </a:spcBef>
                  <a:spcAft>
                    <a:spcPts val="780"/>
                  </a:spcAft>
                  <a:buNone/>
                </a:pPr>
                <a:r>
                  <a:rPr lang="en-US" altLang="zh-CN" dirty="0"/>
                  <a:t>  </a:t>
                </a:r>
                <a:r>
                  <a:rPr lang="zh-CN" altLang="en-US" dirty="0"/>
                  <a:t>注：求解完再换回。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B566091-F753-4A47-B645-0D49678197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790113"/>
                <a:ext cx="10515600" cy="5859262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22" name="Picture 2">
            <a:extLst>
              <a:ext uri="{FF2B5EF4-FFF2-40B4-BE49-F238E27FC236}">
                <a16:creationId xmlns:a16="http://schemas.microsoft.com/office/drawing/2014/main" id="{B70C7B49-BD73-44FF-A62F-4341747B8B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7596" y="1246049"/>
            <a:ext cx="2429647" cy="1948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>
            <a:extLst>
              <a:ext uri="{FF2B5EF4-FFF2-40B4-BE49-F238E27FC236}">
                <a16:creationId xmlns:a16="http://schemas.microsoft.com/office/drawing/2014/main" id="{2E3E4550-CEB0-4D60-AFE8-C54024780B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1216" y="3354242"/>
            <a:ext cx="2248827" cy="9514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58F7BDEF-BA0F-4B02-9C87-1E7CFD379F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6806" y="4059201"/>
            <a:ext cx="2430437" cy="2155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50216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3567F4-1B26-43F4-80F3-61F9D6608C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32156"/>
            <a:ext cx="10515600" cy="5244808"/>
          </a:xfrm>
        </p:spPr>
        <p:txBody>
          <a:bodyPr/>
          <a:lstStyle/>
          <a:p>
            <a:r>
              <a:rPr lang="en-US" altLang="zh-CN" sz="2800" b="1" dirty="0">
                <a:latin typeface="Adobe 宋体 Std L" panose="02020300000000000000" pitchFamily="18" charset="-122"/>
                <a:ea typeface="Adobe 宋体 Std L" panose="02020300000000000000" pitchFamily="18" charset="-122"/>
              </a:rPr>
              <a:t>(4) </a:t>
            </a:r>
            <a:r>
              <a:rPr lang="zh-CN" altLang="en-US" sz="2800" b="1" dirty="0">
                <a:latin typeface="Adobe 宋体 Std L" panose="02020300000000000000" pitchFamily="18" charset="-122"/>
                <a:ea typeface="Adobe 宋体 Std L" panose="02020300000000000000" pitchFamily="18" charset="-122"/>
              </a:rPr>
              <a:t>处理二值变量的乘积项</a:t>
            </a:r>
            <a:endParaRPr lang="en-US" altLang="zh-CN" sz="2800" b="1" dirty="0">
              <a:latin typeface="Adobe 宋体 Std L" panose="02020300000000000000" pitchFamily="18" charset="-122"/>
              <a:ea typeface="Adobe 宋体 Std L" panose="02020300000000000000" pitchFamily="18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/>
              <a:t>决策变量                      ，要线性化二次交叉项           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令                 ，同时添加如下约束：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注：该方法会增加决策变量数量量级。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536DBF37-9A98-458F-A18A-F9B5AD0057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3977" y="1583402"/>
            <a:ext cx="1912814" cy="581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>
            <a:extLst>
              <a:ext uri="{FF2B5EF4-FFF2-40B4-BE49-F238E27FC236}">
                <a16:creationId xmlns:a16="http://schemas.microsoft.com/office/drawing/2014/main" id="{3D017B21-5930-4AD2-A843-B3B778DD9D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6130" y="1574524"/>
            <a:ext cx="654797" cy="564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E859603A-F3FA-4E74-9DBB-843AE2DB15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1721" y="2234648"/>
            <a:ext cx="1385538" cy="581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9" name="Picture 5">
            <a:extLst>
              <a:ext uri="{FF2B5EF4-FFF2-40B4-BE49-F238E27FC236}">
                <a16:creationId xmlns:a16="http://schemas.microsoft.com/office/drawing/2014/main" id="{08B94BD9-034A-468E-A0E5-09972E1901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5186" y="3120825"/>
            <a:ext cx="1735466" cy="2338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87525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BEAUTIFY_FLAG" val="#wm#"/>
  <p:tag name="KSO_WM_TAG_VERSION" val="1.0"/>
  <p:tag name="KSO_WM_TEMPLATE_INDEX" val="20184553"/>
  <p:tag name="KSO_WM_TEMPLATE_CATEGORY" val="custom"/>
  <p:tag name="KSO_WM_TEMPLATE_THUMBS_INDEX" val="1、6、10、14、20、26、27、28、29、3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、6、10、14、20、26、27、28、29、3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、6、10、14、20、26、27、28、29、31"/>
</p:tagLst>
</file>

<file path=ppt/theme/theme1.xml><?xml version="1.0" encoding="utf-8"?>
<a:theme xmlns:a="http://schemas.openxmlformats.org/drawingml/2006/main" name="第一PPT，www.1ppt.com">
  <a:themeElements>
    <a:clrScheme name="自定义 214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5599</Words>
  <Application>Microsoft Office PowerPoint</Application>
  <PresentationFormat>宽屏</PresentationFormat>
  <Paragraphs>422</Paragraphs>
  <Slides>58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58</vt:i4>
      </vt:variant>
    </vt:vector>
  </HeadingPairs>
  <TitlesOfParts>
    <vt:vector size="70" baseType="lpstr">
      <vt:lpstr>Adobe 宋体 Std L</vt:lpstr>
      <vt:lpstr>Yuanti SC</vt:lpstr>
      <vt:lpstr>仿宋</vt:lpstr>
      <vt:lpstr>华文楷体</vt:lpstr>
      <vt:lpstr>宋体</vt:lpstr>
      <vt:lpstr>微软雅黑</vt:lpstr>
      <vt:lpstr>Arial</vt:lpstr>
      <vt:lpstr>Calibri</vt:lpstr>
      <vt:lpstr>Cambria Math</vt:lpstr>
      <vt:lpstr>Courier New</vt:lpstr>
      <vt:lpstr>Times New Roman</vt:lpstr>
      <vt:lpstr>第一PPT，www.1ppt.com</vt:lpstr>
      <vt:lpstr>PowerPoint 演示文稿</vt:lpstr>
      <vt:lpstr>PowerPoint 演示文稿</vt:lpstr>
      <vt:lpstr>以“露天矿生产的车辆安排（03B题）”为例阐述：</vt:lpstr>
      <vt:lpstr>一. 优化建模技术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3. 分段线性函数建模</vt:lpstr>
      <vt:lpstr>PowerPoint 演示文稿</vt:lpstr>
      <vt:lpstr>二. 案例：露天矿生产车辆安排（03B)</vt:lpstr>
      <vt:lpstr>PowerPoint 演示文稿</vt:lpstr>
      <vt:lpstr>PowerPoint 演示文稿</vt:lpstr>
      <vt:lpstr>PowerPoint 演示文稿</vt:lpstr>
      <vt:lpstr>2. 问题分析与假设</vt:lpstr>
      <vt:lpstr>PowerPoint 演示文稿</vt:lpstr>
      <vt:lpstr>PowerPoint 演示文稿</vt:lpstr>
      <vt:lpstr>3. 基于整数规划的最优调运方案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4. 最优调运方案下的派车计划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5.多目标规划模型的序贯解法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主要参考文献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绿色清新</dc:title>
  <dc:creator/>
  <cp:keywords>www.1ppt.com</cp:keywords>
  <dc:description>www.1ppt.com</dc:description>
  <cp:lastModifiedBy/>
  <cp:revision>5</cp:revision>
  <dcterms:created xsi:type="dcterms:W3CDTF">2018-03-01T02:03:00Z</dcterms:created>
  <dcterms:modified xsi:type="dcterms:W3CDTF">2022-07-13T11:56:24Z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2052-10.1.0.7346</vt:lpwstr>
  </property>
  <property fmtid="{D5CDD505-2E9C-101B-9397-08002B2CF9AE}" pid="3" name="KSORubyTemplateID">
    <vt:lpwstr>8</vt:lpwstr>
  </property>
</Properties>
</file>