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71"/>
  </p:notesMasterIdLst>
  <p:sldIdLst>
    <p:sldId id="256" r:id="rId2"/>
    <p:sldId id="257" r:id="rId3"/>
    <p:sldId id="408" r:id="rId4"/>
    <p:sldId id="282" r:id="rId5"/>
    <p:sldId id="283" r:id="rId6"/>
    <p:sldId id="409" r:id="rId7"/>
    <p:sldId id="410" r:id="rId8"/>
    <p:sldId id="411" r:id="rId9"/>
    <p:sldId id="412" r:id="rId10"/>
    <p:sldId id="414" r:id="rId11"/>
    <p:sldId id="415" r:id="rId12"/>
    <p:sldId id="416" r:id="rId13"/>
    <p:sldId id="413" r:id="rId14"/>
    <p:sldId id="417" r:id="rId15"/>
    <p:sldId id="418" r:id="rId16"/>
    <p:sldId id="419" r:id="rId17"/>
    <p:sldId id="421" r:id="rId18"/>
    <p:sldId id="422" r:id="rId19"/>
    <p:sldId id="420" r:id="rId20"/>
    <p:sldId id="423" r:id="rId21"/>
    <p:sldId id="424" r:id="rId22"/>
    <p:sldId id="425" r:id="rId23"/>
    <p:sldId id="426" r:id="rId24"/>
    <p:sldId id="427" r:id="rId25"/>
    <p:sldId id="428" r:id="rId26"/>
    <p:sldId id="429" r:id="rId27"/>
    <p:sldId id="430" r:id="rId28"/>
    <p:sldId id="431" r:id="rId29"/>
    <p:sldId id="432" r:id="rId30"/>
    <p:sldId id="433" r:id="rId31"/>
    <p:sldId id="434" r:id="rId32"/>
    <p:sldId id="435" r:id="rId33"/>
    <p:sldId id="436" r:id="rId34"/>
    <p:sldId id="437" r:id="rId35"/>
    <p:sldId id="438" r:id="rId36"/>
    <p:sldId id="439" r:id="rId37"/>
    <p:sldId id="440" r:id="rId38"/>
    <p:sldId id="447" r:id="rId39"/>
    <p:sldId id="448" r:id="rId40"/>
    <p:sldId id="449" r:id="rId41"/>
    <p:sldId id="450" r:id="rId42"/>
    <p:sldId id="451" r:id="rId43"/>
    <p:sldId id="452" r:id="rId44"/>
    <p:sldId id="441" r:id="rId45"/>
    <p:sldId id="442" r:id="rId46"/>
    <p:sldId id="443" r:id="rId47"/>
    <p:sldId id="444" r:id="rId48"/>
    <p:sldId id="445" r:id="rId49"/>
    <p:sldId id="446" r:id="rId50"/>
    <p:sldId id="453" r:id="rId51"/>
    <p:sldId id="454" r:id="rId52"/>
    <p:sldId id="455" r:id="rId53"/>
    <p:sldId id="459" r:id="rId54"/>
    <p:sldId id="456" r:id="rId55"/>
    <p:sldId id="458" r:id="rId56"/>
    <p:sldId id="457" r:id="rId57"/>
    <p:sldId id="462" r:id="rId58"/>
    <p:sldId id="461" r:id="rId59"/>
    <p:sldId id="464" r:id="rId60"/>
    <p:sldId id="463" r:id="rId61"/>
    <p:sldId id="469" r:id="rId62"/>
    <p:sldId id="460" r:id="rId63"/>
    <p:sldId id="468" r:id="rId64"/>
    <p:sldId id="465" r:id="rId65"/>
    <p:sldId id="470" r:id="rId66"/>
    <p:sldId id="466" r:id="rId67"/>
    <p:sldId id="467" r:id="rId68"/>
    <p:sldId id="366" r:id="rId69"/>
    <p:sldId id="280" r:id="rId7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0A08D"/>
    <a:srgbClr val="DCE0DE"/>
    <a:srgbClr val="EBF0EF"/>
    <a:srgbClr val="C0C9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86" d="100"/>
          <a:sy n="86" d="100"/>
        </p:scale>
        <p:origin x="70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87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0911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69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6546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2022/6/28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2022/6/28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2022/6/28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-7620" y="-1270"/>
            <a:ext cx="12261215" cy="6946265"/>
          </a:xfrm>
          <a:prstGeom prst="rect">
            <a:avLst/>
          </a:prstGeom>
          <a:gradFill>
            <a:gsLst>
              <a:gs pos="0">
                <a:srgbClr val="EBF0EF"/>
              </a:gs>
              <a:gs pos="100000">
                <a:srgbClr val="DCE0DE"/>
              </a:gs>
            </a:gsLst>
            <a:lin ang="30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e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e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e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56.emf"/><Relationship Id="rId4" Type="http://schemas.openxmlformats.org/officeDocument/2006/relationships/image" Target="../media/image53.emf"/><Relationship Id="rId9" Type="http://schemas.openxmlformats.org/officeDocument/2006/relationships/oleObject" Target="../embeddings/oleObject11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image" Target="../media/image57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e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13.bin"/><Relationship Id="rId7" Type="http://schemas.openxmlformats.org/officeDocument/2006/relationships/image" Target="../media/image63.wmf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61.emf"/><Relationship Id="rId9" Type="http://schemas.openxmlformats.org/officeDocument/2006/relationships/image" Target="../media/image65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91359" y="1165"/>
            <a:ext cx="12293600" cy="6915150"/>
          </a:xfrm>
          <a:prstGeom prst="rect">
            <a:avLst/>
          </a:prstGeom>
        </p:spPr>
      </p:pic>
      <p:sp>
        <p:nvSpPr>
          <p:cNvPr id="15" name="椭圆 14"/>
          <p:cNvSpPr/>
          <p:nvPr/>
        </p:nvSpPr>
        <p:spPr>
          <a:xfrm>
            <a:off x="6349365" y="1848485"/>
            <a:ext cx="2864485" cy="3115945"/>
          </a:xfrm>
          <a:prstGeom prst="ellipse">
            <a:avLst/>
          </a:prstGeom>
          <a:solidFill>
            <a:srgbClr val="C0C9BE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219348" y="1420713"/>
            <a:ext cx="101192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sz="8000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09</a:t>
            </a:r>
            <a:r>
              <a:rPr lang="zh-CN" altLang="en-US" sz="8000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讲 模糊理论</a:t>
            </a: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6604635" y="394970"/>
            <a:ext cx="1694815" cy="1607820"/>
          </a:xfrm>
          <a:prstGeom prst="line">
            <a:avLst/>
          </a:prstGeom>
          <a:ln>
            <a:solidFill>
              <a:srgbClr val="90A08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6934200" y="4993640"/>
            <a:ext cx="1694815" cy="1607820"/>
          </a:xfrm>
          <a:prstGeom prst="line">
            <a:avLst/>
          </a:prstGeom>
          <a:ln>
            <a:solidFill>
              <a:srgbClr val="90A08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6826885" y="5362575"/>
            <a:ext cx="1694815" cy="1607820"/>
          </a:xfrm>
          <a:prstGeom prst="line">
            <a:avLst/>
          </a:prstGeom>
          <a:ln>
            <a:solidFill>
              <a:srgbClr val="90A08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6823075" y="-22225"/>
            <a:ext cx="1694815" cy="1607820"/>
          </a:xfrm>
          <a:prstGeom prst="line">
            <a:avLst/>
          </a:prstGeom>
          <a:ln>
            <a:solidFill>
              <a:srgbClr val="90A08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6684645" y="2002790"/>
            <a:ext cx="2864485" cy="3115945"/>
          </a:xfrm>
          <a:prstGeom prst="ellipse">
            <a:avLst/>
          </a:prstGeom>
          <a:noFill/>
          <a:ln>
            <a:solidFill>
              <a:srgbClr val="90A08D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-1211580" y="-1113155"/>
            <a:ext cx="2864485" cy="3115945"/>
          </a:xfrm>
          <a:prstGeom prst="ellipse">
            <a:avLst/>
          </a:prstGeom>
          <a:solidFill>
            <a:srgbClr val="C0C9BE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0217785" y="5241290"/>
            <a:ext cx="2864485" cy="3115945"/>
          </a:xfrm>
          <a:prstGeom prst="ellipse">
            <a:avLst/>
          </a:prstGeom>
          <a:solidFill>
            <a:srgbClr val="C0C9BE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50850" y="2233930"/>
            <a:ext cx="473075" cy="514985"/>
          </a:xfrm>
          <a:prstGeom prst="ellipse">
            <a:avLst/>
          </a:prstGeom>
          <a:solidFill>
            <a:srgbClr val="C0C9BE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0945495" y="4478655"/>
            <a:ext cx="473075" cy="514985"/>
          </a:xfrm>
          <a:prstGeom prst="ellipse">
            <a:avLst/>
          </a:prstGeom>
          <a:solidFill>
            <a:srgbClr val="C0C9BE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84C6A27-2868-4CE5-ADF4-CC3155D99369}"/>
              </a:ext>
            </a:extLst>
          </p:cNvPr>
          <p:cNvSpPr txBox="1"/>
          <p:nvPr/>
        </p:nvSpPr>
        <p:spPr>
          <a:xfrm>
            <a:off x="4865883" y="3596532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张敬信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8" grpId="0"/>
      <p:bldP spid="2" grpId="0" animBg="1"/>
      <p:bldP spid="3" grpId="0" bldLvl="0" animBg="1"/>
      <p:bldP spid="4" grpId="0" bldLvl="0" animBg="1"/>
      <p:bldP spid="5" grpId="0" bldLvl="0" animBg="1"/>
      <p:bldP spid="1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2B8054-2DB0-4768-907F-DC3190CCC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7049"/>
            <a:ext cx="10515600" cy="294009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(2)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高斯隶属函数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gaussmf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()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gauss2mf()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广义贝尔隶属函数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gbellmf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高斯隶属函数（双高斯两侧用不同参数）：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广义贝尔隶属函数：</a:t>
            </a:r>
          </a:p>
          <a:p>
            <a:endParaRPr lang="zh-CN" altLang="en-US" dirty="0"/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69AA48C-69C0-4777-B19F-40887034C4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776146"/>
              </p:ext>
            </p:extLst>
          </p:nvPr>
        </p:nvGraphicFramePr>
        <p:xfrm>
          <a:off x="5143044" y="1637712"/>
          <a:ext cx="2757157" cy="890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09081" imgH="390586" progId="Equation.DSMT4">
                  <p:embed/>
                </p:oleObj>
              </mc:Choice>
              <mc:Fallback>
                <p:oleObj name="Equation" r:id="rId2" imgW="1209081" imgH="39058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143044" y="1637712"/>
                        <a:ext cx="2757157" cy="8901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8943BC3F-51AF-4BD5-B28F-3FA2BAA326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729807"/>
              </p:ext>
            </p:extLst>
          </p:nvPr>
        </p:nvGraphicFramePr>
        <p:xfrm>
          <a:off x="4974454" y="2588857"/>
          <a:ext cx="3539232" cy="890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56443" imgH="466544" progId="Equation.DSMT4">
                  <p:embed/>
                </p:oleObj>
              </mc:Choice>
              <mc:Fallback>
                <p:oleObj name="Equation" r:id="rId4" imgW="1856443" imgH="46654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74454" y="2588857"/>
                        <a:ext cx="3539232" cy="8901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230E2DD7-381A-41A2-9A09-5B0D618C7F6B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537" y="3630883"/>
            <a:ext cx="8901831" cy="32271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857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2B8054-2DB0-4768-907F-DC3190CCC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7049"/>
            <a:ext cx="10515600" cy="294009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(3) S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形隶属函数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sigmf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(),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dsigmf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(),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psigmf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形函数：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这三个函数分别是单个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型函数、两个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型函数的差、两个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型函数的乘积。</a:t>
            </a:r>
            <a:endParaRPr lang="zh-CN" altLang="en-US" dirty="0"/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3A189291-60B1-41E9-B05A-C71AEDDD4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432" y="1235594"/>
            <a:ext cx="2569761" cy="811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383F39D-9325-4A28-A20A-9A34492000B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428" y="3429000"/>
            <a:ext cx="9223899" cy="34873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259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2B8054-2DB0-4768-907F-DC3190CCC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7049"/>
            <a:ext cx="10515600" cy="605457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(4)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基于多项式的隶属函数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zmf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(),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pimf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(),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smf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曲线形状分别像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Z, π, S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具体函数表达式可参阅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MATLAB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文档：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注：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这些隶属函数不仅可用于后文定义隶属度，这些形状适当调整，还可以应用到定性指标量化、动态加权函数的曲线。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F920D04-C3AC-43EB-BD68-628D1EF6BFB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796" y="2047097"/>
            <a:ext cx="8993078" cy="32199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097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BA259-224F-4835-AE32-1FB28B9D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503"/>
            <a:ext cx="10515600" cy="966525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0070C0"/>
                </a:solidFill>
                <a:ea typeface="宋体" panose="02010600030101010101" pitchFamily="2" charset="-122"/>
              </a:rPr>
              <a:t>3. </a:t>
            </a:r>
            <a:r>
              <a:rPr lang="zh-CN" altLang="en-US" sz="3200" b="1" dirty="0">
                <a:solidFill>
                  <a:srgbClr val="0070C0"/>
                </a:solidFill>
                <a:ea typeface="宋体" panose="02010600030101010101" pitchFamily="2" charset="-122"/>
              </a:rPr>
              <a:t>模糊运算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5EEF6F-F25B-42BB-A36C-E8AFE54E5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809"/>
            <a:ext cx="10515600" cy="530884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/>
              <a:t>(1) </a:t>
            </a:r>
            <a:r>
              <a:rPr lang="zh-CN" altLang="en-US" sz="2800" dirty="0"/>
              <a:t>模糊逻辑运算</a:t>
            </a:r>
            <a:endParaRPr lang="en-US" altLang="zh-CN" sz="2800" dirty="0"/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标准布尔逻辑运算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>
              <a:buAutoNum type="arabicParenBoth"/>
            </a:pPr>
            <a:endParaRPr lang="en-US" altLang="zh-CN" sz="2800" dirty="0"/>
          </a:p>
          <a:p>
            <a:pPr marL="457200" indent="-457200">
              <a:buAutoNum type="arabicParenBoth"/>
            </a:pPr>
            <a:endParaRPr lang="en-US" altLang="zh-CN" sz="2800" dirty="0"/>
          </a:p>
          <a:p>
            <a:pPr marL="457200" indent="-457200">
              <a:buAutoNum type="arabicParenBoth"/>
            </a:pPr>
            <a:endParaRPr lang="en-US" altLang="zh-CN" sz="2800" dirty="0"/>
          </a:p>
          <a:p>
            <a:pPr marL="457200" indent="-457200">
              <a:buAutoNum type="arabicParenBoth"/>
            </a:pPr>
            <a:endParaRPr lang="en-US" altLang="zh-CN" sz="2800" dirty="0"/>
          </a:p>
          <a:p>
            <a:pPr marL="457200" indent="-457200">
              <a:buAutoNum type="arabicParenBoth"/>
            </a:pP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   </a:t>
            </a:r>
            <a:r>
              <a:rPr lang="zh-CN" altLang="en-US" sz="28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换个写法：</a:t>
            </a:r>
            <a:endParaRPr lang="zh-CN" altLang="en-US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EE93FD7-B770-437A-BC38-5B2BDD03E51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166" y="828778"/>
            <a:ext cx="6670576" cy="2890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2C39252-9098-4052-B6F2-6CAE6E69E4B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165" y="3864941"/>
            <a:ext cx="6670575" cy="27755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565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7777BF-480B-487D-9D96-0100566C0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7868"/>
            <a:ext cx="10515600" cy="5369095"/>
          </a:xfrm>
        </p:spPr>
        <p:txBody>
          <a:bodyPr/>
          <a:lstStyle/>
          <a:p>
            <a:r>
              <a:rPr lang="zh-CN" altLang="en-US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从布尔运算到模糊运算</a:t>
            </a:r>
            <a:endParaRPr lang="en-US" altLang="zh-CN" sz="2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模糊集与隶属函数（曲线）</a:t>
            </a:r>
            <a:endParaRPr lang="en-US" altLang="zh-CN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一一对应，所以，很自然</a:t>
            </a:r>
            <a:endParaRPr lang="en-US" altLang="zh-CN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地，模糊集的逻辑运算，</a:t>
            </a:r>
            <a:endParaRPr lang="en-US" altLang="zh-CN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就等同于隶属函数（曲线）</a:t>
            </a:r>
            <a:endParaRPr lang="en-US" altLang="zh-CN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的逻辑运算：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873E12-C59A-4C02-B2A4-12BE5C44536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577" y="1330894"/>
            <a:ext cx="7408659" cy="50876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816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71E7416-3D58-4A40-B2BC-5A3F4715E7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10214"/>
                <a:ext cx="10515600" cy="583262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(2) </a:t>
                </a:r>
                <a:r>
                  <a:rPr lang="zh-CN" altLang="en-US" sz="2800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模糊合成</a:t>
                </a:r>
                <a:endParaRPr lang="en-US" altLang="zh-CN" sz="28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)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为矩阵，若满足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0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𝑖𝑗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，则称为</a:t>
                </a:r>
                <a:r>
                  <a:rPr lang="zh-CN" altLang="en-US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模糊矩阵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只取 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0 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或 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 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时，称为</a:t>
                </a:r>
                <a:r>
                  <a:rPr lang="zh-CN" altLang="en-US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布尔矩阵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。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模糊综合评价涉及模糊变换，即将模糊评价矩阵作用到向量，得到新向量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  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其中，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∘</m:t>
                    </m:r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为模糊合成算子，记                                               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模糊变换根据目的不同，可以选择不同的模糊合成算子。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71E7416-3D58-4A40-B2BC-5A3F4715E7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10214"/>
                <a:ext cx="10515600" cy="583262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59C7A8CC-6826-486F-AE81-96AB89229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941" y="3273252"/>
            <a:ext cx="2049227" cy="43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A7706E4B-50E0-4D00-95B0-8B68B8073A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0418988"/>
              </p:ext>
            </p:extLst>
          </p:nvPr>
        </p:nvGraphicFramePr>
        <p:xfrm>
          <a:off x="5117746" y="3950563"/>
          <a:ext cx="4270874" cy="506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09017" imgH="237952" progId="Equation.DSMT4">
                  <p:embed/>
                </p:oleObj>
              </mc:Choice>
              <mc:Fallback>
                <p:oleObj name="Equation" r:id="rId4" imgW="2009017" imgH="23795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17746" y="3950563"/>
                        <a:ext cx="4270874" cy="5060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653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62B4A2-ACB7-47CB-B3A0-969E1B3B2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0315"/>
            <a:ext cx="10515600" cy="554664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① 取小取大，主因素决定型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通常用的算子，其评判结果只取决于在总评价中起主要作用的那个因素，其余因素均不影响评判结果，比较适用于单项评判最优就能作为综合评判最优的情况。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② 乘积最大，主因素突出型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与取小取大相近，但更精细些，不仅突出了主要因素，也兼顾了其他因素。此模型适用于模型失效（不可区别），需要“加细”的情况。</a:t>
            </a:r>
          </a:p>
          <a:p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8DDC441-2DF9-415F-B93D-AB69FC458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535" y="1327535"/>
            <a:ext cx="4860200" cy="627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B3FED89C-39F9-45B2-A011-CE7EC224E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488" y="4463885"/>
            <a:ext cx="4076294" cy="627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827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C62B4A2-ACB7-47CB-B3A0-969E1B3B28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30315"/>
                <a:ext cx="10515600" cy="5546648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③ 乘加，加权平均型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该算子依权重的大小对所有因素均衡兼顾，比较适用于求总和最大的情形</a:t>
                </a: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④ 取小上界和型</a:t>
                </a: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在使用此算子时，需要注意：各个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不能取得偏大，否则可能出现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均等于 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 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的情形；各个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也不能取得太小，否则可能出现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均等于各个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之和的情形，这将使单因素评判的有关信息丢失。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C62B4A2-ACB7-47CB-B3A0-969E1B3B28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30315"/>
                <a:ext cx="10515600" cy="554664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65C95ABE-5096-432C-BB1D-5B50D1CA7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365" y="1082102"/>
            <a:ext cx="3291270" cy="897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41BB9B7B-DDC8-43AE-8296-317C524BD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746" y="3119553"/>
            <a:ext cx="5086508" cy="897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77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C62B4A2-ACB7-47CB-B3A0-969E1B3B28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46229"/>
                <a:ext cx="10515600" cy="6511771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⑤ 均衡平均型</a:t>
                </a: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其中，            ，该算子实际上先对模糊评价矩阵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𝑅</m:t>
                    </m:r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中的列向量做了归一化处理，适用于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𝑅</m:t>
                    </m:r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中元素偏大或偏小的情形。</a:t>
                </a: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zh-CN" dirty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MATLAB </a:t>
                </a:r>
                <a:r>
                  <a:rPr lang="zh-CN" altLang="en-US" dirty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代码：</a:t>
                </a:r>
                <a:endParaRPr lang="en-US" altLang="zh-CN" dirty="0">
                  <a:solidFill>
                    <a:srgbClr val="FF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indent="0" algn="l">
                  <a:buNone/>
                  <a:tabLst>
                    <a:tab pos="581660" algn="l"/>
                    <a:tab pos="1163320" algn="l"/>
                    <a:tab pos="1744980" algn="l"/>
                    <a:tab pos="2326640" algn="l"/>
                    <a:tab pos="2908300" algn="l"/>
                    <a:tab pos="3489960" algn="l"/>
                    <a:tab pos="4071620" algn="l"/>
                    <a:tab pos="4653280" algn="l"/>
                    <a:tab pos="5234940" algn="l"/>
                    <a:tab pos="5816600" algn="l"/>
                    <a:tab pos="6398260" algn="l"/>
                    <a:tab pos="6979920" algn="l"/>
                    <a:tab pos="7561580" algn="l"/>
                    <a:tab pos="8143240" algn="l"/>
                    <a:tab pos="8724900" algn="l"/>
                    <a:tab pos="9306560" algn="l"/>
                  </a:tabLst>
                </a:pPr>
                <a:r>
                  <a:rPr lang="en-US" altLang="zh-CN" sz="2000" dirty="0"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function B = </a:t>
                </a:r>
                <a:r>
                  <a:rPr lang="en-US" altLang="zh-CN" sz="2000" dirty="0" err="1">
                    <a:latin typeface="Courier New" panose="02070309020205020404" pitchFamily="49" charset="0"/>
                    <a:ea typeface="宋体" panose="02010600030101010101" pitchFamily="2" charset="-122"/>
                  </a:rPr>
                  <a:t>fce</a:t>
                </a:r>
                <a:r>
                  <a:rPr lang="en-US" altLang="zh-CN" sz="2000" dirty="0"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(A, R, type)</a:t>
                </a:r>
                <a:endParaRPr lang="zh-CN" altLang="zh-CN" sz="20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indent="0" algn="l">
                  <a:buNone/>
                  <a:tabLst>
                    <a:tab pos="581660" algn="l"/>
                    <a:tab pos="1163320" algn="l"/>
                    <a:tab pos="1744980" algn="l"/>
                    <a:tab pos="2326640" algn="l"/>
                    <a:tab pos="2908300" algn="l"/>
                    <a:tab pos="3489960" algn="l"/>
                    <a:tab pos="4071620" algn="l"/>
                    <a:tab pos="4653280" algn="l"/>
                    <a:tab pos="5234940" algn="l"/>
                    <a:tab pos="5816600" algn="l"/>
                    <a:tab pos="6398260" algn="l"/>
                    <a:tab pos="6979920" algn="l"/>
                    <a:tab pos="7561580" algn="l"/>
                    <a:tab pos="8143240" algn="l"/>
                    <a:tab pos="8724900" algn="l"/>
                    <a:tab pos="9306560" algn="l"/>
                  </a:tabLst>
                </a:pPr>
                <a:r>
                  <a:rPr lang="en-US" altLang="zh-CN" sz="2000" dirty="0">
                    <a:solidFill>
                      <a:srgbClr val="00B05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% </a:t>
                </a:r>
                <a:r>
                  <a:rPr lang="zh-CN" altLang="zh-CN" sz="2000" dirty="0">
                    <a:solidFill>
                      <a:srgbClr val="00B05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实现模糊合成算子的计算</a:t>
                </a:r>
                <a:endParaRPr lang="zh-CN" altLang="zh-CN" sz="20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indent="0" algn="l">
                  <a:buNone/>
                  <a:tabLst>
                    <a:tab pos="581660" algn="l"/>
                    <a:tab pos="1163320" algn="l"/>
                    <a:tab pos="1744980" algn="l"/>
                    <a:tab pos="2326640" algn="l"/>
                    <a:tab pos="2908300" algn="l"/>
                    <a:tab pos="3489960" algn="l"/>
                    <a:tab pos="4071620" algn="l"/>
                    <a:tab pos="4653280" algn="l"/>
                    <a:tab pos="5234940" algn="l"/>
                    <a:tab pos="5816600" algn="l"/>
                    <a:tab pos="6398260" algn="l"/>
                    <a:tab pos="6979920" algn="l"/>
                    <a:tab pos="7561580" algn="l"/>
                    <a:tab pos="8143240" algn="l"/>
                    <a:tab pos="8724900" algn="l"/>
                    <a:tab pos="9306560" algn="l"/>
                  </a:tabLst>
                </a:pPr>
                <a:r>
                  <a:rPr lang="en-US" altLang="zh-CN" sz="2000" dirty="0">
                    <a:solidFill>
                      <a:srgbClr val="00B05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% A</a:t>
                </a:r>
                <a:r>
                  <a:rPr lang="zh-CN" altLang="zh-CN" sz="2000" dirty="0">
                    <a:solidFill>
                      <a:srgbClr val="00B05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为因素集各因素的权重</a:t>
                </a:r>
                <a:r>
                  <a:rPr lang="en-US" altLang="zh-CN" sz="2000" dirty="0">
                    <a:solidFill>
                      <a:srgbClr val="00B05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(</a:t>
                </a:r>
                <a:r>
                  <a:rPr lang="zh-CN" altLang="zh-CN" sz="2000" dirty="0">
                    <a:solidFill>
                      <a:srgbClr val="00B05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列</a:t>
                </a:r>
                <a:r>
                  <a:rPr lang="en-US" altLang="zh-CN" sz="2000" dirty="0">
                    <a:solidFill>
                      <a:srgbClr val="00B05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)</a:t>
                </a:r>
                <a:r>
                  <a:rPr lang="zh-CN" altLang="zh-CN" sz="2000" dirty="0">
                    <a:solidFill>
                      <a:srgbClr val="00B05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向量</a:t>
                </a:r>
                <a:r>
                  <a:rPr lang="en-US" altLang="zh-CN" sz="2000" dirty="0">
                    <a:solidFill>
                      <a:srgbClr val="00B05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, R</a:t>
                </a:r>
                <a:r>
                  <a:rPr lang="zh-CN" altLang="zh-CN" sz="2000" dirty="0">
                    <a:solidFill>
                      <a:srgbClr val="00B05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为模糊评价矩阵</a:t>
                </a:r>
                <a:r>
                  <a:rPr lang="en-US" altLang="zh-CN" sz="2000" dirty="0">
                    <a:solidFill>
                      <a:srgbClr val="00B05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, </a:t>
                </a:r>
                <a:r>
                  <a:rPr lang="zh-CN" altLang="zh-CN" sz="2000" dirty="0">
                    <a:solidFill>
                      <a:srgbClr val="00B05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要求</a:t>
                </a:r>
                <a:r>
                  <a:rPr lang="en-US" altLang="zh-CN" sz="2000" dirty="0">
                    <a:solidFill>
                      <a:srgbClr val="00B05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R</a:t>
                </a:r>
                <a:r>
                  <a:rPr lang="zh-CN" altLang="zh-CN" sz="2000" dirty="0">
                    <a:solidFill>
                      <a:srgbClr val="00B05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的列数等于</a:t>
                </a:r>
                <a:r>
                  <a:rPr lang="en-US" altLang="zh-CN" sz="2000" dirty="0">
                    <a:solidFill>
                      <a:srgbClr val="00B05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A</a:t>
                </a:r>
                <a:r>
                  <a:rPr lang="zh-CN" altLang="zh-CN" sz="2000" dirty="0">
                    <a:solidFill>
                      <a:srgbClr val="00B05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的行数</a:t>
                </a:r>
                <a:endParaRPr lang="zh-CN" altLang="zh-CN" sz="20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indent="0" algn="l">
                  <a:buNone/>
                  <a:tabLst>
                    <a:tab pos="581660" algn="l"/>
                    <a:tab pos="1163320" algn="l"/>
                    <a:tab pos="1744980" algn="l"/>
                    <a:tab pos="2326640" algn="l"/>
                    <a:tab pos="2908300" algn="l"/>
                    <a:tab pos="3489960" algn="l"/>
                    <a:tab pos="4071620" algn="l"/>
                    <a:tab pos="4653280" algn="l"/>
                    <a:tab pos="5234940" algn="l"/>
                    <a:tab pos="5816600" algn="l"/>
                    <a:tab pos="6398260" algn="l"/>
                    <a:tab pos="6979920" algn="l"/>
                    <a:tab pos="7561580" algn="l"/>
                    <a:tab pos="8143240" algn="l"/>
                    <a:tab pos="8724900" algn="l"/>
                    <a:tab pos="9306560" algn="l"/>
                  </a:tabLst>
                </a:pPr>
                <a:r>
                  <a:rPr lang="en-US" altLang="zh-CN" sz="2000" dirty="0">
                    <a:solidFill>
                      <a:srgbClr val="00B05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% type</a:t>
                </a:r>
                <a:r>
                  <a:rPr lang="zh-CN" altLang="zh-CN" sz="2000" dirty="0">
                    <a:solidFill>
                      <a:srgbClr val="00B05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选择模糊合成算子的类型</a:t>
                </a:r>
                <a:r>
                  <a:rPr lang="en-US" altLang="zh-CN" sz="2000" dirty="0">
                    <a:solidFill>
                      <a:srgbClr val="00B05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, 1-5</a:t>
                </a:r>
                <a:r>
                  <a:rPr lang="zh-CN" altLang="zh-CN" sz="2000" dirty="0">
                    <a:solidFill>
                      <a:srgbClr val="00B05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分别对应前文的</a:t>
                </a:r>
                <a:r>
                  <a:rPr lang="en-US" altLang="zh-CN" sz="2000" dirty="0">
                    <a:solidFill>
                      <a:srgbClr val="00B05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5</a:t>
                </a:r>
                <a:r>
                  <a:rPr lang="zh-CN" altLang="zh-CN" sz="2000" dirty="0">
                    <a:solidFill>
                      <a:srgbClr val="00B05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种不同算子</a:t>
                </a:r>
                <a:endParaRPr lang="zh-CN" altLang="zh-CN" sz="20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indent="0" algn="l">
                  <a:buNone/>
                  <a:tabLst>
                    <a:tab pos="581660" algn="l"/>
                    <a:tab pos="1163320" algn="l"/>
                    <a:tab pos="1744980" algn="l"/>
                    <a:tab pos="2326640" algn="l"/>
                    <a:tab pos="2908300" algn="l"/>
                    <a:tab pos="3489960" algn="l"/>
                    <a:tab pos="4071620" algn="l"/>
                    <a:tab pos="4653280" algn="l"/>
                    <a:tab pos="5234940" algn="l"/>
                    <a:tab pos="5816600" algn="l"/>
                    <a:tab pos="6398260" algn="l"/>
                    <a:tab pos="6979920" algn="l"/>
                    <a:tab pos="7561580" algn="l"/>
                    <a:tab pos="8143240" algn="l"/>
                    <a:tab pos="8724900" algn="l"/>
                    <a:tab pos="9306560" algn="l"/>
                  </a:tabLst>
                </a:pPr>
                <a:r>
                  <a:rPr lang="en-US" altLang="zh-CN" sz="2000" dirty="0">
                    <a:solidFill>
                      <a:srgbClr val="00B05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% B</a:t>
                </a:r>
                <a:r>
                  <a:rPr lang="zh-CN" altLang="zh-CN" sz="2000" dirty="0">
                    <a:solidFill>
                      <a:srgbClr val="00B05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返回归一化的综合评价结果</a:t>
                </a:r>
                <a:endParaRPr lang="en-US" altLang="zh-CN" sz="2000" dirty="0">
                  <a:solidFill>
                    <a:srgbClr val="00B050"/>
                  </a:solidFill>
                  <a:effectLst/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endParaRPr>
              </a:p>
              <a:p>
                <a:pPr indent="0" algn="l">
                  <a:lnSpc>
                    <a:spcPct val="100000"/>
                  </a:lnSpc>
                  <a:buNone/>
                  <a:tabLst>
                    <a:tab pos="581660" algn="l"/>
                    <a:tab pos="1163320" algn="l"/>
                    <a:tab pos="1744980" algn="l"/>
                    <a:tab pos="2326640" algn="l"/>
                    <a:tab pos="2908300" algn="l"/>
                    <a:tab pos="3489960" algn="l"/>
                    <a:tab pos="4071620" algn="l"/>
                    <a:tab pos="4653280" algn="l"/>
                    <a:tab pos="5234940" algn="l"/>
                    <a:tab pos="5816600" algn="l"/>
                    <a:tab pos="6398260" algn="l"/>
                    <a:tab pos="6979920" algn="l"/>
                    <a:tab pos="7561580" algn="l"/>
                    <a:tab pos="8143240" algn="l"/>
                    <a:tab pos="8724900" algn="l"/>
                    <a:tab pos="9306560" algn="l"/>
                  </a:tabLst>
                </a:pPr>
                <a:r>
                  <a:rPr lang="en-US" altLang="zh-CN" sz="2000" dirty="0"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[</a:t>
                </a:r>
                <a:r>
                  <a:rPr lang="en-US" altLang="zh-CN" sz="2000" dirty="0" err="1"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m,n</a:t>
                </a:r>
                <a:r>
                  <a:rPr lang="en-US" altLang="zh-CN" sz="2000" dirty="0"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] = size(R);  </a:t>
                </a:r>
                <a:endParaRPr lang="zh-CN" altLang="zh-CN" sz="20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indent="0" algn="l">
                  <a:lnSpc>
                    <a:spcPct val="100000"/>
                  </a:lnSpc>
                  <a:buNone/>
                  <a:tabLst>
                    <a:tab pos="581660" algn="l"/>
                    <a:tab pos="1163320" algn="l"/>
                    <a:tab pos="1744980" algn="l"/>
                    <a:tab pos="2326640" algn="l"/>
                    <a:tab pos="2908300" algn="l"/>
                    <a:tab pos="3489960" algn="l"/>
                    <a:tab pos="4071620" algn="l"/>
                    <a:tab pos="4653280" algn="l"/>
                    <a:tab pos="5234940" algn="l"/>
                    <a:tab pos="5816600" algn="l"/>
                    <a:tab pos="6398260" algn="l"/>
                    <a:tab pos="6979920" algn="l"/>
                    <a:tab pos="7561580" algn="l"/>
                    <a:tab pos="8143240" algn="l"/>
                    <a:tab pos="8724900" algn="l"/>
                    <a:tab pos="9306560" algn="l"/>
                  </a:tabLst>
                </a:pPr>
                <a:r>
                  <a:rPr lang="en-US" altLang="zh-CN" sz="2000" dirty="0"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B = zeros(m,1);</a:t>
                </a:r>
                <a:endParaRPr lang="zh-CN" altLang="zh-CN" sz="20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indent="0" algn="l">
                  <a:buNone/>
                  <a:tabLst>
                    <a:tab pos="581660" algn="l"/>
                    <a:tab pos="1163320" algn="l"/>
                    <a:tab pos="1744980" algn="l"/>
                    <a:tab pos="2326640" algn="l"/>
                    <a:tab pos="2908300" algn="l"/>
                    <a:tab pos="3489960" algn="l"/>
                    <a:tab pos="4071620" algn="l"/>
                    <a:tab pos="4653280" algn="l"/>
                    <a:tab pos="5234940" algn="l"/>
                    <a:tab pos="5816600" algn="l"/>
                    <a:tab pos="6398260" algn="l"/>
                    <a:tab pos="6979920" algn="l"/>
                    <a:tab pos="7561580" algn="l"/>
                    <a:tab pos="8143240" algn="l"/>
                    <a:tab pos="8724900" algn="l"/>
                    <a:tab pos="9306560" algn="l"/>
                  </a:tabLst>
                </a:pPr>
                <a:endParaRPr lang="zh-CN" altLang="zh-CN" sz="20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solidFill>
                    <a:srgbClr val="FF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C62B4A2-ACB7-47CB-B3A0-969E1B3B28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46229"/>
                <a:ext cx="10515600" cy="651177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EFCA6CA7-3655-4C30-A0F5-6D3A7341A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416" y="681523"/>
            <a:ext cx="3753167" cy="900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>
            <a:extLst>
              <a:ext uri="{FF2B5EF4-FFF2-40B4-BE49-F238E27FC236}">
                <a16:creationId xmlns:a16="http://schemas.microsoft.com/office/drawing/2014/main" id="{ADBF416D-2855-40CA-9EF1-80D280DB5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963" y="1695636"/>
            <a:ext cx="1219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345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B0B311-F089-4D9C-8F34-1C07CE703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"/>
            <a:ext cx="10515600" cy="6858000"/>
          </a:xfrm>
        </p:spPr>
        <p:txBody>
          <a:bodyPr/>
          <a:lstStyle/>
          <a:p>
            <a:pPr indent="0" algn="l">
              <a:lnSpc>
                <a:spcPct val="10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 j=1:m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lnSpc>
                <a:spcPct val="10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switch type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lnSpc>
                <a:spcPct val="10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case 1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%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取小取大，主因素决定型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lnSpc>
                <a:spcPct val="10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B(j) = max(min([A'; R(j,:)])); 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lnSpc>
                <a:spcPct val="10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case 2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%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乘积最大，主因素突出型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lnSpc>
                <a:spcPct val="10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B(j) = max(A' .* R(j,:));  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lnSpc>
                <a:spcPct val="10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case 3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% </a:t>
            </a:r>
            <a:r>
              <a:rPr lang="zh-CN" altLang="zh-CN" sz="2000" dirty="0">
                <a:solidFill>
                  <a:srgbClr val="FF00FF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乘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加，加权平均型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lnSpc>
                <a:spcPct val="10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B(j) = sum(A' .* R(j,:));    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lnSpc>
                <a:spcPct val="10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case 4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% </a:t>
            </a:r>
            <a:r>
              <a:rPr lang="zh-CN" altLang="zh-CN" sz="2000" dirty="0">
                <a:solidFill>
                  <a:srgbClr val="FF00FF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取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小上界和型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lnSpc>
                <a:spcPct val="10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B(j) = min(1, sum(min([A'; R(j,:)])));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lnSpc>
                <a:spcPct val="10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case 5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%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均衡平均型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lnSpc>
                <a:spcPct val="10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r0 = sum(R(j,:));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lnSpc>
                <a:spcPct val="10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B(j) = sum(min([A'; R(j,:) ./ r0]));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lnSpc>
                <a:spcPct val="10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end         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lnSpc>
                <a:spcPct val="10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end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lnSpc>
                <a:spcPct val="10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 = B ./ sum(B); 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%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归一化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702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1680122" y="2273400"/>
            <a:ext cx="2629437" cy="2493177"/>
            <a:chOff x="3028" y="3041"/>
            <a:chExt cx="5420" cy="5361"/>
          </a:xfrm>
        </p:grpSpPr>
        <p:sp>
          <p:nvSpPr>
            <p:cNvPr id="9" name="椭圆 8"/>
            <p:cNvSpPr/>
            <p:nvPr/>
          </p:nvSpPr>
          <p:spPr>
            <a:xfrm>
              <a:off x="3028" y="3041"/>
              <a:ext cx="4511" cy="4907"/>
            </a:xfrm>
            <a:prstGeom prst="ellipse">
              <a:avLst/>
            </a:prstGeom>
            <a:solidFill>
              <a:srgbClr val="C0C9BE">
                <a:alpha val="7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937" y="3495"/>
              <a:ext cx="4511" cy="4907"/>
            </a:xfrm>
            <a:prstGeom prst="ellipse">
              <a:avLst/>
            </a:prstGeom>
            <a:noFill/>
            <a:ln>
              <a:solidFill>
                <a:srgbClr val="90A08D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TextBox 32"/>
          <p:cNvSpPr txBox="1">
            <a:spLocks noChangeArrowheads="1"/>
          </p:cNvSpPr>
          <p:nvPr/>
        </p:nvSpPr>
        <p:spPr bwMode="auto">
          <a:xfrm>
            <a:off x="6903219" y="2564860"/>
            <a:ext cx="37928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Yuanti SC" charset="-122"/>
                <a:sym typeface="+mn-ea"/>
              </a:rPr>
              <a:t>模糊理论基础</a:t>
            </a:r>
          </a:p>
        </p:txBody>
      </p:sp>
      <p:sp>
        <p:nvSpPr>
          <p:cNvPr id="18" name="TextBox 32"/>
          <p:cNvSpPr txBox="1">
            <a:spLocks noChangeArrowheads="1"/>
          </p:cNvSpPr>
          <p:nvPr/>
        </p:nvSpPr>
        <p:spPr bwMode="auto">
          <a:xfrm>
            <a:off x="6096000" y="2564860"/>
            <a:ext cx="712949" cy="578882"/>
          </a:xfrm>
          <a:prstGeom prst="roundRect">
            <a:avLst/>
          </a:prstGeom>
          <a:solidFill>
            <a:srgbClr val="90A08D"/>
          </a:solidFill>
          <a:ln w="28575"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01</a:t>
            </a:r>
            <a:endParaRPr lang="zh-CN" altLang="en-US" sz="2800" b="1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19" name="TextBox 32"/>
          <p:cNvSpPr txBox="1">
            <a:spLocks noChangeArrowheads="1"/>
          </p:cNvSpPr>
          <p:nvPr/>
        </p:nvSpPr>
        <p:spPr bwMode="auto">
          <a:xfrm>
            <a:off x="6918856" y="3212807"/>
            <a:ext cx="42314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模糊综合评价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Yuanti SC" charset="-122"/>
              <a:sym typeface="+mn-ea"/>
            </a:endParaRPr>
          </a:p>
        </p:txBody>
      </p:sp>
      <p:sp>
        <p:nvSpPr>
          <p:cNvPr id="20" name="TextBox 32"/>
          <p:cNvSpPr txBox="1">
            <a:spLocks noChangeArrowheads="1"/>
          </p:cNvSpPr>
          <p:nvPr/>
        </p:nvSpPr>
        <p:spPr bwMode="auto">
          <a:xfrm>
            <a:off x="6109612" y="3218832"/>
            <a:ext cx="681677" cy="578882"/>
          </a:xfrm>
          <a:prstGeom prst="roundRect">
            <a:avLst/>
          </a:prstGeom>
          <a:solidFill>
            <a:srgbClr val="C0C9BE"/>
          </a:solidFill>
          <a:ln w="28575"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02</a:t>
            </a:r>
            <a:endParaRPr lang="zh-CN" altLang="en-US" sz="2800" b="1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10180" y="2074545"/>
            <a:ext cx="100901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dirty="0">
                <a:solidFill>
                  <a:prstClr val="black"/>
                </a:solidFill>
                <a:latin typeface="仿宋" panose="02010609060101010101" charset="-122"/>
                <a:ea typeface="仿宋" panose="02010609060101010101" charset="-122"/>
              </a:rPr>
              <a:t>目录</a:t>
            </a:r>
          </a:p>
        </p:txBody>
      </p:sp>
      <p:sp>
        <p:nvSpPr>
          <p:cNvPr id="11" name="TextBox 32">
            <a:extLst>
              <a:ext uri="{FF2B5EF4-FFF2-40B4-BE49-F238E27FC236}">
                <a16:creationId xmlns:a16="http://schemas.microsoft.com/office/drawing/2014/main" id="{6D7367C9-9985-4D75-9A00-AE4017351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9306" y="3872804"/>
            <a:ext cx="712949" cy="578882"/>
          </a:xfrm>
          <a:prstGeom prst="roundRect">
            <a:avLst/>
          </a:prstGeom>
          <a:solidFill>
            <a:srgbClr val="90A08D"/>
          </a:solidFill>
          <a:ln w="28575"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03</a:t>
            </a:r>
            <a:endParaRPr lang="zh-CN" altLang="en-US" sz="2800" b="1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13" name="TextBox 32">
            <a:extLst>
              <a:ext uri="{FF2B5EF4-FFF2-40B4-BE49-F238E27FC236}">
                <a16:creationId xmlns:a16="http://schemas.microsoft.com/office/drawing/2014/main" id="{AD448D99-96C0-4143-B7F0-F66BA6C06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8856" y="3872804"/>
            <a:ext cx="37928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Yuanti SC" charset="-122"/>
                <a:sym typeface="+mn-ea"/>
              </a:rPr>
              <a:t>灰色关联分析</a:t>
            </a:r>
          </a:p>
        </p:txBody>
      </p:sp>
    </p:spTree>
    <p:custDataLst>
      <p:tags r:id="rId1"/>
    </p:custData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bldLvl="0" animBg="1"/>
      <p:bldP spid="19" grpId="0"/>
      <p:bldP spid="20" grpId="0" bldLvl="0" animBg="1"/>
      <p:bldP spid="8" grpId="0"/>
      <p:bldP spid="11" grpId="0" bldLvl="0" animBg="1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99564-D58E-434A-A606-FFD9471AA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2036"/>
          </a:xfrm>
        </p:spPr>
        <p:txBody>
          <a:bodyPr/>
          <a:lstStyle/>
          <a:p>
            <a:r>
              <a:rPr lang="zh-CN" altLang="en-US" sz="3600" dirty="0">
                <a:solidFill>
                  <a:srgbClr val="FF0000"/>
                </a:solidFill>
              </a:rPr>
              <a:t>二</a:t>
            </a:r>
            <a:r>
              <a:rPr lang="en-US" altLang="zh-CN" sz="3600" dirty="0">
                <a:solidFill>
                  <a:srgbClr val="FF0000"/>
                </a:solidFill>
              </a:rPr>
              <a:t>. </a:t>
            </a:r>
            <a:r>
              <a:rPr lang="zh-CN" altLang="en-US" sz="3600" dirty="0">
                <a:solidFill>
                  <a:srgbClr val="FF0000"/>
                </a:solidFill>
              </a:rPr>
              <a:t>模糊综合评价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39A3DE5-A97D-4676-B1E0-E4ABFC1F0F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96140"/>
                <a:ext cx="10515600" cy="4880823"/>
              </a:xfrm>
            </p:spPr>
            <p:txBody>
              <a:bodyPr/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zh-CN" sz="3200" b="1" dirty="0">
                    <a:solidFill>
                      <a:srgbClr val="0070C0"/>
                    </a:solidFill>
                    <a:ea typeface="宋体" panose="02010600030101010101" pitchFamily="2" charset="-122"/>
                  </a:rPr>
                  <a:t>1. </a:t>
                </a:r>
                <a:r>
                  <a:rPr lang="zh-CN" altLang="en-US" sz="3200" b="1" dirty="0">
                    <a:solidFill>
                      <a:srgbClr val="0070C0"/>
                    </a:solidFill>
                    <a:ea typeface="宋体" panose="02010600030101010101" pitchFamily="2" charset="-122"/>
                  </a:rPr>
                  <a:t>算法步骤</a:t>
                </a:r>
                <a:endParaRPr lang="en-US" altLang="zh-CN" sz="3200" b="1" dirty="0">
                  <a:solidFill>
                    <a:srgbClr val="0070C0"/>
                  </a:solidFill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sz="2800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(1) </a:t>
                </a:r>
                <a:r>
                  <a:rPr lang="zh-CN" altLang="en-US" sz="2800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确定因素集及权重向量 </a:t>
                </a:r>
              </a:p>
              <a:p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设某事物的评价因素有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个，记作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}</m:t>
                    </m:r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，称为因素集。由于各种因素所处地位和作用的不同，考虑用权重向量来衡量，实际中该权重向量可以借助主客观赋权法来得到。</a:t>
                </a:r>
              </a:p>
              <a:p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例如，某人要购买一件衣服，她要考虑 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4 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个因素：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                u</a:t>
                </a:r>
                <a:r>
                  <a:rPr lang="en-US" altLang="zh-CN" baseline="-25000" dirty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en-US" altLang="zh-CN" dirty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="</a:t>
                </a:r>
                <a:r>
                  <a:rPr lang="zh-CN" altLang="en-US" dirty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色彩</a:t>
                </a:r>
                <a:r>
                  <a:rPr lang="en-US" altLang="zh-CN" dirty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",   u</a:t>
                </a:r>
                <a:r>
                  <a:rPr lang="en-US" altLang="zh-CN" baseline="-25000" dirty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en-US" altLang="zh-CN" dirty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="</a:t>
                </a:r>
                <a:r>
                  <a:rPr lang="zh-CN" altLang="en-US" dirty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做工</a:t>
                </a:r>
                <a:r>
                  <a:rPr lang="en-US" altLang="zh-CN" dirty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",    u</a:t>
                </a:r>
                <a:r>
                  <a:rPr lang="en-US" altLang="zh-CN" baseline="-25000" dirty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</a:t>
                </a:r>
                <a:r>
                  <a:rPr lang="en-US" altLang="zh-CN" dirty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="</a:t>
                </a:r>
                <a:r>
                  <a:rPr lang="zh-CN" altLang="en-US" dirty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品牌</a:t>
                </a:r>
                <a:r>
                  <a:rPr lang="en-US" altLang="zh-CN" dirty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",    u</a:t>
                </a:r>
                <a:r>
                  <a:rPr lang="en-US" altLang="zh-CN" baseline="-25000" dirty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4</a:t>
                </a:r>
                <a:r>
                  <a:rPr lang="en-US" altLang="zh-CN" dirty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="</a:t>
                </a:r>
                <a:r>
                  <a:rPr lang="zh-CN" altLang="en-US" dirty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款式</a:t>
                </a:r>
                <a:r>
                  <a:rPr lang="en-US" altLang="zh-CN" dirty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</a:p>
              <a:p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4 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个因素在评判过程中的权重向量为                           。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39A3DE5-A97D-4676-B1E0-E4ABFC1F0F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96140"/>
                <a:ext cx="10515600" cy="488082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AD9878E7-7FE1-41A1-A421-889931233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556" y="4611611"/>
            <a:ext cx="2583405" cy="574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21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FA6C697-C9B6-4549-B1BD-6BE0BCD964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01336"/>
                <a:ext cx="10515600" cy="547562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(2) </a:t>
                </a:r>
                <a:r>
                  <a:rPr lang="zh-CN" altLang="en-US" sz="2800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确定评语集</a:t>
                </a:r>
              </a:p>
              <a:p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设所有可能的评语有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个，记为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V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𝑚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} </m:t>
                    </m:r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，称为评语集。</a:t>
                </a:r>
              </a:p>
              <a:p>
                <a:pPr marL="0" indent="0">
                  <a:buNone/>
                </a:pP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  例如，对衣服的评语集有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                                v</a:t>
                </a:r>
                <a:r>
                  <a:rPr lang="en-US" altLang="zh-CN" baseline="-25000" dirty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en-US" altLang="zh-CN" dirty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="</a:t>
                </a:r>
                <a:r>
                  <a:rPr lang="zh-CN" altLang="en-US" dirty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好</a:t>
                </a:r>
                <a:r>
                  <a:rPr lang="en-US" altLang="zh-CN" dirty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",   v</a:t>
                </a:r>
                <a:r>
                  <a:rPr lang="en-US" altLang="zh-CN" baseline="-25000" dirty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en-US" altLang="zh-CN" dirty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="</a:t>
                </a:r>
                <a:r>
                  <a:rPr lang="zh-CN" altLang="en-US" dirty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一般</a:t>
                </a:r>
                <a:r>
                  <a:rPr lang="en-US" altLang="zh-CN" dirty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",    v</a:t>
                </a:r>
                <a:r>
                  <a:rPr lang="en-US" altLang="zh-CN" baseline="-25000" dirty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</a:t>
                </a:r>
                <a:r>
                  <a:rPr lang="en-US" altLang="zh-CN" dirty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="</a:t>
                </a:r>
                <a:r>
                  <a:rPr lang="zh-CN" altLang="en-US" dirty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差</a:t>
                </a:r>
                <a:r>
                  <a:rPr lang="en-US" altLang="zh-CN" dirty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 </a:t>
                </a:r>
              </a:p>
              <a:p>
                <a:pPr marL="0" indent="0">
                  <a:buNone/>
                </a:pPr>
                <a:r>
                  <a:rPr lang="en-US" altLang="zh-CN" sz="2800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(3) </a:t>
                </a:r>
                <a:r>
                  <a:rPr lang="zh-CN" altLang="en-US" sz="2800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建立模糊评价矩阵</a:t>
                </a:r>
              </a:p>
              <a:p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先对该事物的每个因素隶属于各个评语的程度进行评价（评委打分或隶属函数）。</a:t>
                </a:r>
              </a:p>
              <a:p>
                <a:pPr marL="0" indent="0">
                  <a:buNone/>
                </a:pP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 例如，某件衣服，对于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色彩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80% 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的评委认为是 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好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10% 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的评委认为</a:t>
                </a: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 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是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一般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10% 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的评委认为是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差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。</a:t>
                </a: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 则该件衣服因素 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1: 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色彩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隶属于评语集每个评语：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好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、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一般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、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差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的隶</a:t>
                </a: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 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属度为：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FA6C697-C9B6-4549-B1BD-6BE0BCD964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01336"/>
                <a:ext cx="10515600" cy="547562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ABE16940-E1AA-483A-9A31-578B57FCB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090" y="5793003"/>
            <a:ext cx="2905820" cy="58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075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BB63E3-7FAD-41B7-AD4C-11F8FBF19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2458"/>
            <a:ext cx="10515600" cy="548450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同样，因素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2: 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做工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隶属于每个评语：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好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一般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差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的隶属度为：</a:t>
            </a:r>
          </a:p>
          <a:p>
            <a:pPr marL="0" indent="0">
              <a:buNone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</a:p>
          <a:p>
            <a:pPr marL="0" indent="0">
              <a:buNone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因素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3: 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品牌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隶属于每个评语：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好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一般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差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的隶属度为：</a:t>
            </a:r>
          </a:p>
          <a:p>
            <a:pPr marL="0" indent="0">
              <a:buNone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</a:p>
          <a:p>
            <a:pPr marL="0" indent="0">
              <a:buNone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因素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4: 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款式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隶属于每个评语：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好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一般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差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的隶属度为：</a:t>
            </a:r>
          </a:p>
          <a:p>
            <a:pPr marL="0" indent="0">
              <a:buNone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</a:p>
          <a:p>
            <a:pPr marL="0" indent="0">
              <a:buNone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于是，得到模糊评价矩阵</a:t>
            </a:r>
          </a:p>
          <a:p>
            <a:endParaRPr lang="zh-CN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4AC5AA4-D37C-43B2-8727-EA0957C81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197" y="1052328"/>
            <a:ext cx="2373155" cy="474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3D6161AB-0D6F-4AE9-832A-50866E71B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198" y="2011115"/>
            <a:ext cx="2373155" cy="474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03AF80E-CFC6-4AC1-BEF3-7545ECC19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197" y="2916639"/>
            <a:ext cx="2373155" cy="474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>
            <a:extLst>
              <a:ext uri="{FF2B5EF4-FFF2-40B4-BE49-F238E27FC236}">
                <a16:creationId xmlns:a16="http://schemas.microsoft.com/office/drawing/2014/main" id="{EB67C5B5-0FC3-413E-B671-9A96CE43B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717" y="4065932"/>
            <a:ext cx="4576114" cy="1430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2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5338DFD-F773-4F5F-993F-85DB26AA92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45724"/>
                <a:ext cx="10515600" cy="543123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(4) </a:t>
                </a:r>
                <a:r>
                  <a:rPr lang="zh-CN" altLang="en-US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做模糊综合合成，再去模糊化得到综合评价</a:t>
                </a:r>
              </a:p>
              <a:p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基于合适的模糊合成算子计算总评价：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∘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，一般对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𝐵</m:t>
                    </m:r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进行归一化处理。</a:t>
                </a:r>
              </a:p>
              <a:p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这里的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𝑅</m:t>
                    </m:r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是分别的、单独的评价（隶属程度），再综合各因素占的权重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，所以叫做</a:t>
                </a:r>
                <a:r>
                  <a:rPr lang="zh-CN" altLang="en-US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模糊综合评价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。</a:t>
                </a:r>
              </a:p>
              <a:p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采用最常用的最小最大法做模糊合成：</a:t>
                </a: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b="1" dirty="0" err="1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Matlab</a:t>
                </a:r>
                <a:r>
                  <a:rPr lang="zh-CN" altLang="en-US" b="1" dirty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代码：</a:t>
                </a:r>
              </a:p>
              <a:p>
                <a:pPr indent="0" algn="just">
                  <a:buNone/>
                </a:pPr>
                <a:r>
                  <a:rPr lang="en-US" altLang="zh-CN" sz="2000" dirty="0"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A = [0.3 0.3 0.3 0.1]';</a:t>
                </a:r>
                <a:endParaRPr lang="zh-CN" altLang="zh-CN" sz="20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indent="0" algn="just">
                  <a:buNone/>
                </a:pPr>
                <a:r>
                  <a:rPr lang="en-US" altLang="zh-CN" sz="2000" dirty="0"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R = [0.8 0.7 0.6 0.7;</a:t>
                </a:r>
                <a:endParaRPr lang="zh-CN" altLang="zh-CN" sz="20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indent="0" algn="just">
                  <a:buNone/>
                </a:pPr>
                <a:r>
                  <a:rPr lang="en-US" altLang="zh-CN" sz="2000" dirty="0"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     0.1 0.2 0.2 0.1;</a:t>
                </a:r>
                <a:endParaRPr lang="zh-CN" altLang="zh-CN" sz="20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indent="0" algn="just">
                  <a:buNone/>
                </a:pPr>
                <a:r>
                  <a:rPr lang="en-US" altLang="zh-CN" sz="2000" dirty="0"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     0.1 0.1 0.2 0.2];    </a:t>
                </a:r>
                <a:endParaRPr lang="zh-CN" altLang="zh-CN" sz="20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indent="0" algn="just">
                  <a:buNone/>
                </a:pPr>
                <a:r>
                  <a:rPr lang="en-US" altLang="zh-CN" sz="2000" dirty="0" err="1">
                    <a:latin typeface="Courier New" panose="02070309020205020404" pitchFamily="49" charset="0"/>
                    <a:ea typeface="宋体" panose="02010600030101010101" pitchFamily="2" charset="-122"/>
                  </a:rPr>
                  <a:t>fce</a:t>
                </a:r>
                <a:r>
                  <a:rPr lang="en-US" altLang="zh-CN" sz="2000" dirty="0"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(A,R,1)</a:t>
                </a:r>
                <a:endParaRPr lang="zh-CN" altLang="zh-CN" sz="20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5338DFD-F773-4F5F-993F-85DB26AA92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45724"/>
                <a:ext cx="10515600" cy="543123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960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ED8A75-7393-44D1-827D-3E8CF0B73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5623"/>
            <a:ext cx="10515600" cy="535134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运行结果：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D354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                       B  =  0.4286   0.2857   0.2857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dirty="0"/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结果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B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是模糊集，分别是属于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个评语：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好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一般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差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的隶属度，该件衣服到底属于哪一类评语呢？还需要做一步去模糊化，这里采用最简单、最常用的</a:t>
            </a:r>
            <a:r>
              <a:rPr lang="zh-CN" altLang="en-US" b="1" dirty="0">
                <a:solidFill>
                  <a:srgbClr val="7030A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最大隶属度原则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：最大隶属度对应的评语，即为最终综合评价的结果。</a:t>
            </a: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本例最大隶属度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0.4286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出现在第一个位置，对应的评语为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好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，故该衣服最终评价结果为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好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989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BA33D-B14E-4170-81CC-789821244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3259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70C0"/>
                </a:solidFill>
                <a:ea typeface="宋体" panose="02010600030101010101" pitchFamily="2" charset="-122"/>
              </a:rPr>
              <a:t>2. </a:t>
            </a:r>
            <a:r>
              <a:rPr lang="zh-CN" altLang="en-US" sz="3600" b="1" dirty="0">
                <a:solidFill>
                  <a:srgbClr val="0070C0"/>
                </a:solidFill>
                <a:ea typeface="宋体" panose="02010600030101010101" pitchFamily="2" charset="-122"/>
              </a:rPr>
              <a:t>案例：耕作方案模糊评价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515AE0-C7EA-482F-B970-E41CC0B88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8384"/>
            <a:ext cx="10515600" cy="5214491"/>
          </a:xfrm>
        </p:spPr>
        <p:txBody>
          <a:bodyPr/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某平原产粮区进行耕作制度改革，制定了甲（三种三收）、乙（两茬平作）、丙（两年三熟）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种方案。主要评价指标选取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项：粮食亩产量、农产品质量、每亩用工量、每亩纯收入、生态环境影响。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根据当地实际情况，这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个因素的权重分别为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0.2, 0.1, 0.15, 0.3, 0.25,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其评价等级如表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9-1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所示：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DD814E-A171-4FF9-AAE2-ED6A576E8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603" y="3429000"/>
            <a:ext cx="9741337" cy="263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07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8C644B-8FD9-46B8-A8C4-0EAD229E7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463"/>
            <a:ext cx="10515600" cy="5404606"/>
          </a:xfrm>
        </p:spPr>
        <p:txBody>
          <a:bodyPr/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经过调查并应用各种参数进行计算预测，发现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种方案的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项指标的具体数据如表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9-2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所示：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问究竟应该选择哪种方案？下面用模糊综合评价法求解。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0E42D37-5E2F-463C-8E10-ABF7EA87B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110" y="2068498"/>
            <a:ext cx="9977573" cy="237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34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EF3EC-9369-41CE-9441-EBCA13225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1235"/>
            <a:ext cx="10515600" cy="539572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(1) </a:t>
            </a:r>
            <a:r>
              <a:rPr lang="zh-CN" altLang="en-US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确定因素集及相应权重向量</a:t>
            </a: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因素集：  </a:t>
            </a:r>
          </a:p>
          <a:p>
            <a:pPr marL="0" indent="0" algn="ctr">
              <a:buNone/>
            </a:pP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u1 = "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粮食亩产量</a:t>
            </a: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",    u2 = "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农产品质量</a:t>
            </a: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",    u3= "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每亩用工量</a:t>
            </a: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",   </a:t>
            </a:r>
          </a:p>
          <a:p>
            <a:pPr marL="0" indent="0" algn="ctr">
              <a:buNone/>
            </a:pP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u4 = "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每亩纯收入</a:t>
            </a: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",    u5 = "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生态环境影响</a:t>
            </a: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 </a:t>
            </a: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权重向量：                                   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(2) </a:t>
            </a:r>
            <a:r>
              <a:rPr lang="zh-CN" altLang="en-US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确定评语集</a:t>
            </a:r>
            <a:endParaRPr lang="en-US" altLang="zh-CN" sz="2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(3) </a:t>
            </a:r>
            <a:r>
              <a:rPr lang="zh-CN" altLang="en-US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确定各个因素对评语集的隶属函数</a:t>
            </a:r>
          </a:p>
          <a:p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隶属函数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，是把因素所有取值映射到隶属于评语的隶属度的函数，有了它代入某方案某因素的具体值，就能计算属于某评语的隶属度，进而才能构造模糊评价矩阵。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098" name="对象 359">
            <a:extLst>
              <a:ext uri="{FF2B5EF4-FFF2-40B4-BE49-F238E27FC236}">
                <a16:creationId xmlns:a16="http://schemas.microsoft.com/office/drawing/2014/main" id="{D1663898-288F-4C4A-8C3C-ADE764A5C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510" y="2641431"/>
            <a:ext cx="3377630" cy="460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>
            <a:extLst>
              <a:ext uri="{FF2B5EF4-FFF2-40B4-BE49-F238E27FC236}">
                <a16:creationId xmlns:a16="http://schemas.microsoft.com/office/drawing/2014/main" id="{266ADD55-2801-4567-BE1A-5BF398A04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583" y="3846641"/>
            <a:ext cx="2907114" cy="528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756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EF3EC-9369-41CE-9441-EBCA13225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7969"/>
            <a:ext cx="10515600" cy="5715324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）因素 </a:t>
            </a:r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1: "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粮食亩产量</a:t>
            </a:r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对各评语的隶属函数</a:t>
            </a: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由于粮食亩产量是分段表示的，适合用</a:t>
            </a:r>
            <a:r>
              <a:rPr lang="zh-CN" altLang="en-US" b="1" dirty="0">
                <a:solidFill>
                  <a:srgbClr val="7030A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梯形隶属函数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</a:p>
          <a:p>
            <a:pPr marL="0" indent="0">
              <a:buNone/>
            </a:pP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① “粮食亩产量”对评语“差”的隶属函数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350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以下是差，故区间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[0, 350]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应该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100%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属于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差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，从而隶属度为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1;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相邻的区间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[350, 450],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认为是部分属于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差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，让隶属度值从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350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处的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，线性递减到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450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处的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；更远的区间，就认为完全不属于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差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，从而隶属度为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0.</a:t>
            </a: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于是，可以画出隶属函数草图，再给出定义：</a:t>
            </a:r>
          </a:p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D99A5E6-58CD-4152-9FF4-CE5173427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480" y="3872884"/>
            <a:ext cx="4651040" cy="1744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514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EF3EC-9369-41CE-9441-EBCA13225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7050"/>
            <a:ext cx="10515600" cy="2778710"/>
          </a:xfrm>
        </p:spPr>
        <p:txBody>
          <a:bodyPr/>
          <a:lstStyle/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 = 0:800;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mf11 = @(x)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trapmf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(x, [0,0,350,450]);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%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右梯形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% subplot(2,2,1)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plot(x, mf11(x), 'linewidth', 2)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xlabel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('</a:t>
            </a:r>
            <a:r>
              <a:rPr lang="zh-CN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差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')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ylim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([-0.05 1.05]), grid on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set(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gca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,'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YTick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',0:0.25:1);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964E5C-E144-4F96-AAD9-4715F4E3F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262" y="3429000"/>
            <a:ext cx="493472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8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659F91-420A-4357-9CAF-2EC86FD28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非确定性评价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A91176-6246-4D52-9B68-861BFFE0B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35478"/>
          </a:xfrm>
        </p:spPr>
        <p:txBody>
          <a:bodyPr/>
          <a:lstStyle/>
          <a:p>
            <a:r>
              <a:rPr lang="zh-CN" altLang="en-US" b="1" dirty="0"/>
              <a:t>模糊综合评价，</a:t>
            </a:r>
            <a:r>
              <a:rPr lang="zh-CN" altLang="en-US" dirty="0"/>
              <a:t>是利用模糊数学中的隶属度理论把定性评价转化为定量评价，即用模糊数学对多种因素制约下的事物或对象给出一个总体的评价。它具有结果清晰，系统性强的特点，能较好地解决模糊的、难以量化的问题，适合各种非确定性问题的综合评价。</a:t>
            </a:r>
            <a:endParaRPr lang="en-US" altLang="zh-CN" dirty="0"/>
          </a:p>
          <a:p>
            <a:r>
              <a:rPr lang="zh-CN" altLang="en-US" b="1" dirty="0"/>
              <a:t>灰色关联分析，</a:t>
            </a:r>
            <a:r>
              <a:rPr lang="zh-CN" altLang="en-US" dirty="0"/>
              <a:t>它是通过计算多个序列与参考序列的灰色关联度，来探索各个因素对目标影响程度的大小，基于此可以产生一种基于灰色关联度的评价方法。</a:t>
            </a:r>
          </a:p>
        </p:txBody>
      </p:sp>
    </p:spTree>
    <p:extLst>
      <p:ext uri="{BB962C8B-B14F-4D97-AF65-F5344CB8AC3E}">
        <p14:creationId xmlns:p14="http://schemas.microsoft.com/office/powerpoint/2010/main" val="213039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EF3EC-9369-41CE-9441-EBCA13225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1235"/>
            <a:ext cx="10515600" cy="5395728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② “粮食亩产量”对评语“中”的隶属函数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[350, 450]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是完全属于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",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隶属度为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；两侧的相邻区间：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[0,350], [450, 550] ,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是部分属于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",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让隶属度从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线性递减到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；其他更远的区间，完全不属于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",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隶属度为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0.</a:t>
            </a:r>
          </a:p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B736167-31F3-4400-A3F0-5E8CAD088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163" y="3200723"/>
            <a:ext cx="5543674" cy="253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531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EF3EC-9369-41CE-9441-EBCA13225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4805"/>
            <a:ext cx="10515600" cy="2492835"/>
          </a:xfrm>
        </p:spPr>
        <p:txBody>
          <a:bodyPr/>
          <a:lstStyle/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mf12 = @(x)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trapmf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(x, [0,350,450,550]);   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subplot(2,2,2)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plot(x, mf12(x), 'linewidth', 2)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xlabel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('</a:t>
            </a:r>
            <a:r>
              <a:rPr lang="zh-CN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中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')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ylim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([-0.05 1.05]), grid on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set(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gca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,'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YTick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',0:0.25:1);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929104-C24A-4E2B-974E-546B9647F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377" y="3087640"/>
            <a:ext cx="5310699" cy="378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03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EF3EC-9369-41CE-9441-EBCA13225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1235"/>
            <a:ext cx="10515600" cy="5395728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③ “粮食亩产量”对评语“良”的隶属函数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[450, 550]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是完全属于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良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，隶属度为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1;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相邻区间：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[350, 450]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[550, 650]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是部分属于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良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，让隶属度从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线性递减到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；其他更远区间，是完全不属于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良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",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隶属度为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A05AA388-FB89-4255-BEC5-B06E837ADC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342204"/>
              </p:ext>
            </p:extLst>
          </p:nvPr>
        </p:nvGraphicFramePr>
        <p:xfrm>
          <a:off x="3293272" y="3054921"/>
          <a:ext cx="5070818" cy="2555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70736" imgH="1295234" progId="Equation.DSMT4">
                  <p:embed/>
                </p:oleObj>
              </mc:Choice>
              <mc:Fallback>
                <p:oleObj name="Equation" r:id="rId2" imgW="2570736" imgH="129523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93272" y="3054921"/>
                        <a:ext cx="5070818" cy="25557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874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EF3EC-9369-41CE-9441-EBCA13225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0417"/>
            <a:ext cx="10515600" cy="2494624"/>
          </a:xfrm>
        </p:spPr>
        <p:txBody>
          <a:bodyPr/>
          <a:lstStyle/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mf13 = @(x)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trapmf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(x, [350,450,550,650]); 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subplot(2,2,3)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plot(x, mf13(x), 'linewidth', 2)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xlabel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('</a:t>
            </a:r>
            <a:r>
              <a:rPr lang="zh-CN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良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')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ylim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([-0.05 1.05]), grid on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set(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gca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,'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YTick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',0:0.25:1);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22AF92-F032-4B49-B832-F1033BC92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473" y="3045041"/>
            <a:ext cx="5582747" cy="381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9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EF3EC-9369-41CE-9441-EBCA13225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1235"/>
            <a:ext cx="10515600" cy="5395728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④ “粮食亩产量”对“优”的隶属函数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550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以上是完全属于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优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，隶属度为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；相邻区间 是部分属于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优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，让隶属度线性递减到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；其他更远区间，是完全不属于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优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，隶属度为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；</a:t>
            </a:r>
          </a:p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FE54DDF-BD91-4B19-AB3B-D98766D09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765" y="2668063"/>
            <a:ext cx="4982469" cy="186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507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EF3EC-9369-41CE-9441-EBCA13225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2559"/>
            <a:ext cx="10515600" cy="5564404"/>
          </a:xfrm>
        </p:spPr>
        <p:txBody>
          <a:bodyPr/>
          <a:lstStyle/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mf14 = @(x)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trapmf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(x, [450,550,800,800]);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%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左梯形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subplot(2,2,4)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plot(x, mf14(x),'linewidth', 2)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xlabel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('</a:t>
            </a:r>
            <a:r>
              <a:rPr lang="zh-CN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优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')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ylim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([-0.05 1.05]), grid on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set(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gca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,'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YTick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',0:0.25:1);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BD216A-10AA-46B7-AC70-B31B12290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487" y="3030564"/>
            <a:ext cx="5741233" cy="391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39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EDEF3EC-9369-41CE-9441-EBCA132253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03682"/>
                <a:ext cx="10515600" cy="5573281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2) </a:t>
                </a:r>
                <a:r>
                  <a:rPr lang="zh-CN" altLang="en-US" sz="2800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因素</a:t>
                </a:r>
                <a:r>
                  <a:rPr lang="en-US" altLang="zh-CN" sz="2800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2“</a:t>
                </a:r>
                <a:r>
                  <a:rPr lang="zh-CN" altLang="en-US" sz="2800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农产品质量”对各评语的隶属函数 </a:t>
                </a:r>
              </a:p>
              <a:p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由于粮食亩产量是单值表示的，适合用</a:t>
                </a:r>
                <a:r>
                  <a:rPr lang="zh-CN" altLang="en-US" b="1" dirty="0">
                    <a:solidFill>
                      <a:srgbClr val="7030A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三角形隶属函数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。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① “农产品质量”对评语“差”的隶属函数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=4</m:t>
                    </m:r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是完全属于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“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差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”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，隶属度为 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；相邻区间 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[3.5, 4]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是部分属于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“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差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”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，让隶属度单调递减到 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0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；其他更远区间是完全不属于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差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", 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隶属度为 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0</a:t>
                </a:r>
                <a:endPara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endPara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EDEF3EC-9369-41CE-9441-EBCA132253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03682"/>
                <a:ext cx="10515600" cy="557328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Picture 2">
            <a:extLst>
              <a:ext uri="{FF2B5EF4-FFF2-40B4-BE49-F238E27FC236}">
                <a16:creationId xmlns:a16="http://schemas.microsoft.com/office/drawing/2014/main" id="{87DD059B-E5D7-4484-A2C4-108AAEFD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312" y="3893181"/>
            <a:ext cx="4525376" cy="1939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888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EF3EC-9369-41CE-9441-EBCA13225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107"/>
            <a:ext cx="10515600" cy="3266982"/>
          </a:xfrm>
        </p:spPr>
        <p:txBody>
          <a:bodyPr/>
          <a:lstStyle/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 = 0:0.01:5;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mf21 = @(x)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trapmf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(x, [3.5,4,5,5]);        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figure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subplot(2,2,1)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plot(x, mf21(x), 'linewidth', 2)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xlabel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('</a:t>
            </a:r>
            <a:r>
              <a:rPr lang="zh-CN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差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')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ylim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([-0.05 1.05]), grid on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set(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gca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,'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YTick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',0:0.25:1, '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XTick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',0:5);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868F5D0-4475-4132-A429-C8F09BCC4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873" y="3622089"/>
            <a:ext cx="4474254" cy="338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77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EDEF3EC-9369-41CE-9441-EBCA132253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03682"/>
                <a:ext cx="10515600" cy="5573281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② “农产品质量”对评语“中”的隶属函数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=3</m:t>
                    </m:r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是完全属于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“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中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”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，隶属度为 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；相邻区间 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[2.5, 3.5]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是部分属于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“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中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”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，让隶属度单调递减到 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0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；其他更远区间是完全不属于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差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", 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隶属度为 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0</a:t>
                </a:r>
                <a:endPara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endPara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EDEF3EC-9369-41CE-9441-EBCA132253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03682"/>
                <a:ext cx="10515600" cy="557328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B10CB248-E476-4F47-AE87-D0CC793364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2334804"/>
              </p:ext>
            </p:extLst>
          </p:nvPr>
        </p:nvGraphicFramePr>
        <p:xfrm>
          <a:off x="3363365" y="2729036"/>
          <a:ext cx="5465269" cy="2482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84807" imgH="1219277" progId="Equation.DSMT4">
                  <p:embed/>
                </p:oleObj>
              </mc:Choice>
              <mc:Fallback>
                <p:oleObj name="Equation" r:id="rId3" imgW="2684807" imgH="121927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63365" y="2729036"/>
                        <a:ext cx="5465269" cy="24821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883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EF3EC-9369-41CE-9441-EBCA13225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1387"/>
            <a:ext cx="10515600" cy="2574524"/>
          </a:xfrm>
        </p:spPr>
        <p:txBody>
          <a:bodyPr/>
          <a:lstStyle/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mf22 = @(x)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trimf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(x, [2.5,3,3.5]);        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subplot(2,2,2)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plot(x, mf22(x), 'linewidth', 2)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xlabel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('</a:t>
            </a:r>
            <a:r>
              <a:rPr lang="zh-CN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中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')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ylim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([-0.05 1.05]), grid on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set(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gca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,'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YTick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',0:0.25:1, '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XTick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',0:5);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7DE94B2-8D18-41BD-8C3E-C3114436D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925" y="3235911"/>
            <a:ext cx="4818632" cy="350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07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50129C-A464-45FC-A918-C7E321506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738" y="1305018"/>
            <a:ext cx="10631750" cy="5362112"/>
          </a:xfrm>
        </p:spPr>
        <p:txBody>
          <a:bodyPr/>
          <a:lstStyle/>
          <a:p>
            <a:r>
              <a:rPr lang="zh-CN" altLang="en-US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现象分为确定性现象、随机现象、模糊现象（如“今天天气有点冷”，“小伙子很高”等）。模糊理论的基本思想是，用属于程度代替严格的属于或不属于（如某人属于高个子的程度为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0.8</a:t>
            </a:r>
            <a:r>
              <a:rPr lang="zh-CN" altLang="en-US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lang="en-US" altLang="zh-CN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模糊逻辑使用的是语言变量，其值是词语而不是数值的变量。模糊计算可以看作是用词语而不是数值进行计算的方法。尽管词语本质上不如数值精确，但是它们的使用更接近于人类的直觉。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模糊计算可以容许不精确，从而能降低解决方案的复杂度。正如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Zadeh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所说：“几乎在每种情况下，您都可以在不模糊逻辑的情况下生产相同的产品，但是使用模糊逻辑的速度更快，成本更低。”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总之，模糊逻辑是将输入空间映射到输出空间的便捷方法，是快速有效地处理不精确性和非线性的强大工具。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与模糊相似的一个概念是灰色（只能知道部分或少量信息），介于白色（知道全部信息）和黑色（不知道任何信息）之间。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CF4BA736-1C23-4514-B6C5-4EDE40988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9892"/>
          </a:xfrm>
        </p:spPr>
        <p:txBody>
          <a:bodyPr/>
          <a:lstStyle/>
          <a:p>
            <a:r>
              <a:rPr lang="zh-CN" altLang="en-US" sz="3600" b="1" dirty="0"/>
              <a:t>为什么要使用非确定性逻辑？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6566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EDEF3EC-9369-41CE-9441-EBCA132253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03682"/>
                <a:ext cx="10515600" cy="5573281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③ “农产品质量”对评语“良”的隶属函数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=2</m:t>
                    </m:r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是完全属于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“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良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”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，隶属度为 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；相邻区间 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[1.5, 2.5]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是部分属于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“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中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”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，让隶属度单调递减到 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0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；其他更远区间是完全不属于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差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", 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隶属度为 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0</a:t>
                </a:r>
                <a:endPara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endPara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EDEF3EC-9369-41CE-9441-EBCA132253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03682"/>
                <a:ext cx="10515600" cy="557328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66" name="Picture 2">
            <a:extLst>
              <a:ext uri="{FF2B5EF4-FFF2-40B4-BE49-F238E27FC236}">
                <a16:creationId xmlns:a16="http://schemas.microsoft.com/office/drawing/2014/main" id="{BB138731-5982-4386-9B66-A4575E645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605" y="2588163"/>
            <a:ext cx="5192790" cy="2596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087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EF3EC-9369-41CE-9441-EBCA13225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1387"/>
            <a:ext cx="10515600" cy="2574524"/>
          </a:xfrm>
        </p:spPr>
        <p:txBody>
          <a:bodyPr/>
          <a:lstStyle/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mf23 = @(x)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trimf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(x, [1.5,2,2.5]);        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subplot(2,2,3)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plot(x, mf23(x), 'linewidth', 2)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xlabel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('</a:t>
            </a:r>
            <a:r>
              <a:rPr lang="zh-CN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良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')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ylim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([-0.05 1.05]), grid on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set(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gca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,'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YTick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',0:0.25:1, '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XTick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',0:5);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6A7CB5-391E-4FBE-B363-F710EA79D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254" y="3116062"/>
            <a:ext cx="5257491" cy="374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43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EDEF3EC-9369-41CE-9441-EBCA132253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03682"/>
                <a:ext cx="10515600" cy="5573281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④ “农产品质量”对评语“优”的隶属函数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=1</m:t>
                    </m:r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是完全属于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“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优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”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，隶属度为 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；相邻区间 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[0.5, 1.5]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是部分属于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“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中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”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，让隶属度单调递减到 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0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；其他更远区间是完全不属于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差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", 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隶属度为 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0</a:t>
                </a:r>
                <a:endPara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endPara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EDEF3EC-9369-41CE-9441-EBCA132253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03682"/>
                <a:ext cx="10515600" cy="557328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290" name="Picture 2">
            <a:extLst>
              <a:ext uri="{FF2B5EF4-FFF2-40B4-BE49-F238E27FC236}">
                <a16:creationId xmlns:a16="http://schemas.microsoft.com/office/drawing/2014/main" id="{0C187A4E-B99E-4DF5-A007-71FABA7B3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380" y="2661080"/>
            <a:ext cx="4645240" cy="1990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122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EF3EC-9369-41CE-9441-EBCA13225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61386"/>
            <a:ext cx="11279820" cy="4931545"/>
          </a:xfrm>
        </p:spPr>
        <p:txBody>
          <a:bodyPr/>
          <a:lstStyle/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mf24 = @(x)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trapmf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(x, [0 0 1 1.5]);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subplot(2,2,4) 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plot(x, mf24(x), 'linewidth', 2)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xlabel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('</a:t>
            </a:r>
            <a:r>
              <a:rPr lang="zh-CN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优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')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ylim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([-0.05 1.05]), grid on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set(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gca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,'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YTick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',0:0.25:1, '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XTick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',0:5);</a:t>
            </a: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zh-CN" sz="20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zh-CN" sz="20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CN" altLang="en-US" sz="200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                 </a:t>
            </a: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注意：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等级度量因素，在用三角形隶属函数模糊</a:t>
            </a:r>
            <a:endParaRPr lang="en-US" altLang="zh-CN" sz="2000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                 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处理时，取的模糊跨度是 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0.5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，实际上是不会</a:t>
            </a:r>
            <a:endParaRPr lang="en-US" altLang="zh-CN" sz="2000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                 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有模糊效果的，要想有模糊效果需要大于 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endParaRPr lang="en-US" altLang="zh-CN" sz="2000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                </a:t>
            </a: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zh-CN" sz="20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9DAB3E-2881-47A5-B56D-2742BA1CA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414" y="3127158"/>
            <a:ext cx="5307695" cy="369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92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EDEF3EC-9369-41CE-9441-EBCA132253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81235"/>
                <a:ext cx="10515600" cy="5395728"/>
              </a:xfrm>
            </p:spPr>
            <p:txBody>
              <a:bodyPr/>
              <a:lstStyle/>
              <a:p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因素 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 “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亩用工量”对各评语的隶属函数，类似 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1)</a:t>
                </a:r>
                <a:endPara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因素 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4 “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亩纯收入”对各评语的隶属函数，类似 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1)</a:t>
                </a:r>
                <a:endPara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因素 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5 “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对生态的影响” 对各评语的隶属函数，同 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2)</a:t>
                </a:r>
                <a:endPara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(4)</a:t>
                </a:r>
                <a:r>
                  <a:rPr lang="zh-CN" altLang="en-US" sz="2800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计算模糊评价矩阵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将评价对象的各因素的具体取值，代入相应的隶属函数，就能计算出构成模糊评价矩阵的各个单独的隶属度值。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以方案甲为例，因素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 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粮食亩产量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=592.5</m:t>
                    </m:r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，代入它隶属于评语集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差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、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中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、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良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、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优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的隶属函数，得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EDEF3EC-9369-41CE-9441-EBCA132253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81235"/>
                <a:ext cx="10515600" cy="539572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B74A1758-140E-486B-B698-9FFA20AC12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8932241"/>
              </p:ext>
            </p:extLst>
          </p:nvPr>
        </p:nvGraphicFramePr>
        <p:xfrm>
          <a:off x="2175742" y="5485600"/>
          <a:ext cx="7840515" cy="59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284669" imgH="247671" progId="Equation.DSMT4">
                  <p:embed/>
                </p:oleObj>
              </mc:Choice>
              <mc:Fallback>
                <p:oleObj name="Equation" r:id="rId3" imgW="3284669" imgH="24767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75742" y="5485600"/>
                        <a:ext cx="7840515" cy="591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355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EDEF3EC-9369-41CE-9441-EBCA132253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81235"/>
                <a:ext cx="10515600" cy="5859262"/>
              </a:xfrm>
            </p:spPr>
            <p:txBody>
              <a:bodyPr/>
              <a:lstStyle/>
              <a:p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因素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 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农产品质量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=3 </m:t>
                    </m:r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，代入它隶属于评语集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差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、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中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、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良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、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优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的隶属函数，得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 </a:t>
                </a:r>
              </a:p>
              <a:p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因素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 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每亩用工量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=55</m:t>
                    </m:r>
                  </m:oMath>
                </a14:m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，代入它隶属于评语集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差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、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中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、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良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、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优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的隶属函数，得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 </a:t>
                </a:r>
              </a:p>
              <a:p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因素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4 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每亩纯收入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4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=72 </m:t>
                    </m:r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，代入它隶属于评语集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差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、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中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、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良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、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优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的隶属函数，得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 </a:t>
                </a:r>
              </a:p>
              <a:p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因素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5 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生态环境影响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5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=4 </m:t>
                    </m:r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，代入它隶属于评语集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差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、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中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、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良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、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优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的隶属函数，得</a:t>
                </a:r>
              </a:p>
              <a:p>
                <a:endPara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EDEF3EC-9369-41CE-9441-EBCA132253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81235"/>
                <a:ext cx="10515600" cy="585926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B186C3DA-C1F6-416D-8E50-241902E0EA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349017"/>
              </p:ext>
            </p:extLst>
          </p:nvPr>
        </p:nvGraphicFramePr>
        <p:xfrm>
          <a:off x="3215928" y="1561909"/>
          <a:ext cx="6419343" cy="513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94311" imgH="247671" progId="Equation.DSMT4">
                  <p:embed/>
                </p:oleObj>
              </mc:Choice>
              <mc:Fallback>
                <p:oleObj name="Equation" r:id="rId3" imgW="3094311" imgH="24767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15928" y="1561909"/>
                        <a:ext cx="6419343" cy="513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9A05FC2-892E-4FA0-B5A4-E8EFE4E53E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9532705"/>
              </p:ext>
            </p:extLst>
          </p:nvPr>
        </p:nvGraphicFramePr>
        <p:xfrm>
          <a:off x="2701633" y="3009678"/>
          <a:ext cx="7130773" cy="513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436884" imgH="247671" progId="Equation.DSMT4">
                  <p:embed/>
                </p:oleObj>
              </mc:Choice>
              <mc:Fallback>
                <p:oleObj name="Equation" r:id="rId5" imgW="3436884" imgH="24767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01633" y="3009678"/>
                        <a:ext cx="7130773" cy="513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2B5886DC-4111-4522-BE93-92588065B3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7386218"/>
              </p:ext>
            </p:extLst>
          </p:nvPr>
        </p:nvGraphicFramePr>
        <p:xfrm>
          <a:off x="2851944" y="4457447"/>
          <a:ext cx="7229586" cy="513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484743" imgH="247671" progId="Equation.DSMT4">
                  <p:embed/>
                </p:oleObj>
              </mc:Choice>
              <mc:Fallback>
                <p:oleObj name="Equation" r:id="rId7" imgW="3484743" imgH="24767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51944" y="4457447"/>
                        <a:ext cx="7229586" cy="513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D3F49E0B-566D-4EBE-88DC-B0F6BE7328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9517827"/>
              </p:ext>
            </p:extLst>
          </p:nvPr>
        </p:nvGraphicFramePr>
        <p:xfrm>
          <a:off x="3286707" y="6005743"/>
          <a:ext cx="6360059" cy="513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065883" imgH="247671" progId="Equation.DSMT4">
                  <p:embed/>
                </p:oleObj>
              </mc:Choice>
              <mc:Fallback>
                <p:oleObj name="Equation" r:id="rId9" imgW="3065883" imgH="24767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86707" y="6005743"/>
                        <a:ext cx="6360059" cy="513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678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EF3EC-9369-41CE-9441-EBCA13225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1437"/>
            <a:ext cx="10515600" cy="5555526"/>
          </a:xfrm>
        </p:spPr>
        <p:txBody>
          <a:bodyPr/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从而，得到方案甲的模糊评价矩阵：</a:t>
            </a:r>
          </a:p>
          <a:p>
            <a:pPr marL="0" indent="0">
              <a:buNone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同理，可以计算方案乙和方案丙的模糊评价矩阵：</a:t>
            </a:r>
          </a:p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B405A63B-3C99-4644-9DCC-CA1A2A891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607" y="1123348"/>
            <a:ext cx="6612788" cy="1983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88BA6FAE-C4F3-4C58-9698-37C7B01B23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1242638"/>
              </p:ext>
            </p:extLst>
          </p:nvPr>
        </p:nvGraphicFramePr>
        <p:xfrm>
          <a:off x="1683977" y="4074224"/>
          <a:ext cx="8824044" cy="1891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265248" imgH="914368" progId="Equation.DSMT4">
                  <p:embed/>
                </p:oleObj>
              </mc:Choice>
              <mc:Fallback>
                <p:oleObj name="Equation" r:id="rId3" imgW="4265248" imgH="91436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3977" y="4074224"/>
                        <a:ext cx="8824044" cy="1891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820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EF3EC-9369-41CE-9441-EBCA13225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9043"/>
            <a:ext cx="10515600" cy="5599914"/>
          </a:xfrm>
        </p:spPr>
        <p:txBody>
          <a:bodyPr/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为了简化代码，将针对耕作方案的各指标值计算模糊评价矩阵定义成函数：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%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先列出其它三组隶属函数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mf31 = @(x) 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trapmf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(x,[40 60 80 80]);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mf32 = @(x) 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trapmf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(x,[20 40 60 80]);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mf33 = @(x) 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trapmf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(x, [0 20 40 60]);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mf34 = @(x) 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trapmf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(x,[0 0 20,40]);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mf41 = @(x) 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trapmf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(x, [0 0 50 90]);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mf42 = @(x) 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trapmf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(x, [0 50 90 130]);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mf43 = @(x) 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trapmf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(x, [50 90 130 170]);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mf44 = @(x) 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trapmf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(x, [90 130 170 170]);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mf51 = @(x) 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trapmf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(x, [3.5 4 5 5]);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mf52 = @(x) 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trimf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(x, [2.5 3 3.5]);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mf53 = @(x) 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trimf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(x, [1.5 2 2.5]);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mf54 = @(x) 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trapmf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(x, [0 0 1 1.5]);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939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EF3EC-9369-41CE-9441-EBCA13225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1235"/>
            <a:ext cx="10515600" cy="5395728"/>
          </a:xfrm>
        </p:spPr>
        <p:txBody>
          <a:bodyPr/>
          <a:lstStyle/>
          <a:p>
            <a:pPr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%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定义函数针对一种耕作方案的各指标值计算模糊评价矩阵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CalFEM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 @(x) [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mf11(x(1)), mf21(x(2)), mf31(x(3)), mf41(x(4)), f51(x(5));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mf12(x(1)), mf22(x(2)), mf32(x(3)), mf42(x(4)), mf52(x(5));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mf13(x(1)), mf23(x(2)), mf33(x(3)), mf43(x(4)), mf53(x(5));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mf14(x(1)), mf24(x(2)), mf34(x(3)), mf44(x(4)), mf54(x(5))];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 = [592.5 3 55 72 4;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529 2 38 105 3;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412 1 32 85 2];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R1 = 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CalFEM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(x(1,:))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R2 = 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CalFEM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(x(2,:))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R3 = 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CalFEM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(x(3,:))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423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EF3EC-9369-41CE-9441-EBCA13225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1235"/>
            <a:ext cx="10515600" cy="539572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+mn-ea"/>
              </a:rPr>
              <a:t>运行结果：</a:t>
            </a:r>
            <a:endParaRPr lang="en-US" altLang="zh-CN" dirty="0">
              <a:latin typeface="+mn-ea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D354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   R1   =     0              0          0.7500    0.4500    1.0000</a:t>
            </a:r>
          </a:p>
          <a:p>
            <a:pPr indent="0" algn="just">
              <a:buNone/>
            </a:pPr>
            <a:r>
              <a:rPr lang="en-US" altLang="zh-CN" sz="2000" dirty="0">
                <a:solidFill>
                  <a:srgbClr val="D354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                     0         1.0000      1.0000    1.0000         0</a:t>
            </a:r>
          </a:p>
          <a:p>
            <a:pPr indent="0" algn="just">
              <a:buNone/>
            </a:pPr>
            <a:r>
              <a:rPr lang="en-US" altLang="zh-CN" sz="2000" dirty="0">
                <a:solidFill>
                  <a:srgbClr val="D354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                0.5750         0           0.2500    0.5500         0</a:t>
            </a:r>
          </a:p>
          <a:p>
            <a:pPr indent="0" algn="just">
              <a:buNone/>
            </a:pPr>
            <a:r>
              <a:rPr lang="en-US" altLang="zh-CN" sz="2000" dirty="0">
                <a:solidFill>
                  <a:srgbClr val="D354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1.0000         0              0              0              0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  </a:t>
            </a:r>
            <a:r>
              <a:rPr lang="en-US" altLang="zh-CN" sz="2000" dirty="0">
                <a:solidFill>
                  <a:srgbClr val="D354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R2    =      0             0              0              0              0</a:t>
            </a:r>
          </a:p>
          <a:p>
            <a:pPr indent="0" algn="just">
              <a:buNone/>
            </a:pPr>
            <a:r>
              <a:rPr lang="en-US" altLang="zh-CN" sz="2000" dirty="0">
                <a:solidFill>
                  <a:srgbClr val="D354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0.2100         0          0.9000      0.6250    1.0000</a:t>
            </a:r>
          </a:p>
          <a:p>
            <a:pPr indent="0" algn="just">
              <a:buNone/>
            </a:pPr>
            <a:r>
              <a:rPr lang="en-US" altLang="zh-CN" sz="2000" dirty="0">
                <a:solidFill>
                  <a:srgbClr val="D354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1.0000    1.0000      1.0000      1.0000        0</a:t>
            </a:r>
          </a:p>
          <a:p>
            <a:pPr indent="0" algn="just">
              <a:buNone/>
            </a:pPr>
            <a:r>
              <a:rPr lang="en-US" altLang="zh-CN" sz="2000" dirty="0">
                <a:solidFill>
                  <a:srgbClr val="D354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0.7900         0          0.1000       0.3750       0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D354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   R3  =  0.3800        0              0            0.1250        0</a:t>
            </a:r>
          </a:p>
          <a:p>
            <a:pPr indent="0" algn="just">
              <a:buNone/>
            </a:pPr>
            <a:r>
              <a:rPr lang="en-US" altLang="zh-CN" sz="2000" dirty="0">
                <a:solidFill>
                  <a:srgbClr val="D354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1.0000         0          0.6000       1.0000        0</a:t>
            </a:r>
          </a:p>
          <a:p>
            <a:pPr indent="0" algn="just">
              <a:buNone/>
            </a:pPr>
            <a:r>
              <a:rPr lang="en-US" altLang="zh-CN" sz="2000" dirty="0">
                <a:solidFill>
                  <a:srgbClr val="D354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0.6200         0          1.0000       0.8750    1.0000</a:t>
            </a:r>
          </a:p>
          <a:p>
            <a:pPr indent="0" algn="just">
              <a:buNone/>
            </a:pPr>
            <a:r>
              <a:rPr lang="en-US" altLang="zh-CN" sz="2000" dirty="0">
                <a:solidFill>
                  <a:srgbClr val="D354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                     0         1.0000     0.4000           0             0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687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FAD9B-6A0F-44BD-8272-3DC092FB2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61834"/>
          </a:xfrm>
        </p:spPr>
        <p:txBody>
          <a:bodyPr/>
          <a:lstStyle/>
          <a:p>
            <a:r>
              <a:rPr lang="zh-CN" altLang="en-US" sz="3600" dirty="0">
                <a:solidFill>
                  <a:srgbClr val="FF0000"/>
                </a:solidFill>
              </a:rPr>
              <a:t>一</a:t>
            </a:r>
            <a:r>
              <a:rPr lang="en-US" altLang="zh-CN" sz="3600" dirty="0">
                <a:solidFill>
                  <a:srgbClr val="FF0000"/>
                </a:solidFill>
              </a:rPr>
              <a:t>. </a:t>
            </a:r>
            <a:r>
              <a:rPr lang="zh-CN" altLang="en-US" sz="3600" dirty="0">
                <a:solidFill>
                  <a:srgbClr val="FF0000"/>
                </a:solidFill>
              </a:rPr>
              <a:t>模糊理论基础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32E6FD8-D951-41DE-84DE-753E7D4C67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7280" y="1377302"/>
                <a:ext cx="10515600" cy="5480698"/>
              </a:xfrm>
            </p:spPr>
            <p:txBody>
              <a:bodyPr/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zh-CN" sz="3200" b="1" dirty="0">
                    <a:solidFill>
                      <a:srgbClr val="0070C0"/>
                    </a:solidFill>
                    <a:effectLst/>
                    <a:ea typeface="宋体" panose="02010600030101010101" pitchFamily="2" charset="-122"/>
                    <a:cs typeface="宋体" panose="02010600030101010101" pitchFamily="2" charset="-122"/>
                  </a:rPr>
                  <a:t>1. </a:t>
                </a:r>
                <a:r>
                  <a:rPr lang="zh-CN" altLang="en-US" sz="3200" b="1" dirty="0">
                    <a:solidFill>
                      <a:srgbClr val="0070C0"/>
                    </a:solidFill>
                    <a:effectLst/>
                    <a:ea typeface="宋体" panose="02010600030101010101" pitchFamily="2" charset="-122"/>
                    <a:cs typeface="宋体" panose="02010600030101010101" pitchFamily="2" charset="-122"/>
                  </a:rPr>
                  <a:t>模糊集</a:t>
                </a:r>
                <a:endParaRPr lang="en-US" altLang="zh-CN" sz="3200" b="1" dirty="0">
                  <a:solidFill>
                    <a:srgbClr val="0070C0"/>
                  </a:solidFill>
                  <a:effectLst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zh-CN" sz="2800" b="1" dirty="0">
                    <a:effectLst/>
                    <a:ea typeface="宋体" panose="02010600030101010101" pitchFamily="2" charset="-122"/>
                    <a:cs typeface="宋体" panose="02010600030101010101" pitchFamily="2" charset="-122"/>
                  </a:rPr>
                  <a:t>(1) </a:t>
                </a:r>
                <a:r>
                  <a:rPr lang="zh-CN" altLang="en-US" sz="2800" b="1" dirty="0">
                    <a:effectLst/>
                    <a:ea typeface="宋体" panose="02010600030101010101" pitchFamily="2" charset="-122"/>
                    <a:cs typeface="宋体" panose="02010600030101010101" pitchFamily="2" charset="-122"/>
                  </a:rPr>
                  <a:t>经典集合语言</a:t>
                </a:r>
              </a:p>
              <a:p>
                <a:pPr>
                  <a:lnSpc>
                    <a:spcPct val="110000"/>
                  </a:lnSpc>
                </a:pPr>
                <a:r>
                  <a:rPr lang="zh-CN" altLang="en-US" b="1" dirty="0">
                    <a:effectLst/>
                    <a:ea typeface="宋体" panose="02010600030101010101" pitchFamily="2" charset="-122"/>
                    <a:cs typeface="宋体" panose="02010600030101010101" pitchFamily="2" charset="-122"/>
                  </a:rPr>
                  <a:t>经典集，</a:t>
                </a:r>
                <a:r>
                  <a:rPr lang="zh-CN" altLang="en-US" dirty="0">
                    <a:effectLst/>
                    <a:ea typeface="宋体" panose="02010600030101010101" pitchFamily="2" charset="-122"/>
                    <a:cs typeface="宋体" panose="02010600030101010101" pitchFamily="2" charset="-122"/>
                  </a:rPr>
                  <a:t>是完全包含或完全排除任何给定元素的容器。任意元素只有两种情况，要么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𝑥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 ∈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宋体" panose="02010600030101010101" pitchFamily="2" charset="-122"/>
                      </a:rPr>
                      <m:t>𝐴</m:t>
                    </m:r>
                  </m:oMath>
                </a14:m>
                <a:r>
                  <a:rPr lang="zh-CN" altLang="en-US" dirty="0">
                    <a:effectLst/>
                    <a:ea typeface="宋体" panose="02010600030101010101" pitchFamily="2" charset="-122"/>
                    <a:cs typeface="宋体" panose="02010600030101010101" pitchFamily="2" charset="-122"/>
                  </a:rPr>
                  <a:t> </a:t>
                </a:r>
                <a:r>
                  <a:rPr lang="en-US" altLang="zh-CN" dirty="0">
                    <a:effectLst/>
                    <a:ea typeface="宋体" panose="02010600030101010101" pitchFamily="2" charset="-122"/>
                    <a:cs typeface="宋体" panose="02010600030101010101" pitchFamily="2" charset="-122"/>
                  </a:rPr>
                  <a:t>, </a:t>
                </a:r>
                <a:r>
                  <a:rPr lang="zh-CN" altLang="en-US" dirty="0">
                    <a:effectLst/>
                    <a:ea typeface="宋体" panose="02010600030101010101" pitchFamily="2" charset="-122"/>
                    <a:cs typeface="宋体" panose="02010600030101010101" pitchFamily="2" charset="-122"/>
                  </a:rPr>
                  <a:t>要么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𝑥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宋体" panose="02010600030101010101" pitchFamily="2" charset="-122"/>
                      </a:rPr>
                      <m:t>∉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宋体" panose="02010600030101010101" pitchFamily="2" charset="-122"/>
                      </a:rPr>
                      <m:t>𝐴</m:t>
                    </m:r>
                  </m:oMath>
                </a14:m>
                <a:r>
                  <a:rPr lang="zh-CN" altLang="en-US" dirty="0">
                    <a:effectLst/>
                    <a:ea typeface="宋体" panose="02010600030101010101" pitchFamily="2" charset="-122"/>
                    <a:cs typeface="宋体" panose="02010600030101010101" pitchFamily="2" charset="-122"/>
                  </a:rPr>
                  <a:t>，用特征函数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𝜒</m:t>
                    </m:r>
                    <m:d>
                      <m:d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宋体" panose="02010600030101010101" pitchFamily="2" charset="-122"/>
                          </a:rPr>
                          <m:t>∙</m:t>
                        </m:r>
                      </m:e>
                    </m:d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: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𝐴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 ⟶{0,1}</m:t>
                    </m:r>
                  </m:oMath>
                </a14:m>
                <a:r>
                  <a:rPr lang="zh-CN" altLang="en-US" dirty="0">
                    <a:effectLst/>
                    <a:ea typeface="宋体" panose="02010600030101010101" pitchFamily="2" charset="-122"/>
                    <a:cs typeface="宋体" panose="02010600030101010101" pitchFamily="2" charset="-122"/>
                  </a:rPr>
                  <a:t> 表示：</a:t>
                </a:r>
                <a:endParaRPr lang="en-US" altLang="zh-CN" dirty="0">
                  <a:effectLst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10000"/>
                  </a:lnSpc>
                </a:pPr>
                <a:endParaRPr lang="zh-CN" altLang="en-US" dirty="0">
                  <a:effectLst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10000"/>
                  </a:lnSpc>
                </a:pPr>
                <a:endParaRPr lang="en-US" altLang="zh-CN" b="1" dirty="0"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altLang="zh-CN" dirty="0"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altLang="zh-CN" b="1" dirty="0">
                  <a:effectLst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10000"/>
                  </a:lnSpc>
                </a:pPr>
                <a:endParaRPr lang="zh-CN" altLang="en-US" dirty="0">
                  <a:effectLst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32E6FD8-D951-41DE-84DE-753E7D4C67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7280" y="1377302"/>
                <a:ext cx="10515600" cy="548069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>
            <a:extLst>
              <a:ext uri="{FF2B5EF4-FFF2-40B4-BE49-F238E27FC236}">
                <a16:creationId xmlns:a16="http://schemas.microsoft.com/office/drawing/2014/main" id="{6EDA4D39-46DC-4562-BEAE-CF81CC8B8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391" y="3685681"/>
            <a:ext cx="2702926" cy="1013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800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EF3EC-9369-41CE-9441-EBCA13225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1234"/>
            <a:ext cx="10515600" cy="568170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(5) </a:t>
            </a:r>
            <a:r>
              <a:rPr lang="zh-CN" altLang="en-US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模糊合成，得到综合评价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为了兼顾各个因素，我们采用加权平均型合成来计算总评价 ，并对结果做归一化处理。</a:t>
            </a: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 = [0.2 0.1 0.15 0.3 0.25]';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type = 3;                 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%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选择加权平均型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B1 =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fce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(A, R1, type)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B2 =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fce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(A, R2, type)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B3 =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fce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(A, R3, type)</a:t>
            </a:r>
          </a:p>
          <a:p>
            <a:pPr indent="0">
              <a:lnSpc>
                <a:spcPct val="15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CN" altLang="en-US" sz="2000" dirty="0">
                <a:latin typeface="+mn-ea"/>
                <a:cs typeface="宋体" panose="02010600030101010101" pitchFamily="2" charset="-122"/>
              </a:rPr>
              <a:t>运行结果：</a:t>
            </a:r>
            <a:endParaRPr lang="en-US" altLang="zh-CN" sz="2000" dirty="0">
              <a:latin typeface="+mn-ea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D354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     B1  =  0.3179    0.3514     0.2029    0.1278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D354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     B2  =       0        0.3724     0.4545    0.1730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spcAft>
                <a:spcPts val="600"/>
              </a:spcAft>
              <a:buNone/>
            </a:pPr>
            <a:r>
              <a:rPr lang="en-US" altLang="zh-CN" sz="2000" dirty="0">
                <a:solidFill>
                  <a:srgbClr val="D354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     B3  </a:t>
            </a:r>
            <a:r>
              <a:rPr lang="en-US" altLang="zh-CN" sz="2000">
                <a:solidFill>
                  <a:srgbClr val="D354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=   0.0688    </a:t>
            </a:r>
            <a:r>
              <a:rPr lang="en-US" altLang="zh-CN" sz="2000" dirty="0">
                <a:solidFill>
                  <a:srgbClr val="D354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0.3576    0.4767    0.0970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159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EF3EC-9369-41CE-9441-EBCA13225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5925"/>
            <a:ext cx="10515600" cy="6076765"/>
          </a:xfrm>
        </p:spPr>
        <p:txBody>
          <a:bodyPr/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仍采用最大隶属度原则做去模糊化处理，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B1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最大值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0.3514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位置对应评语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，故方案甲评价结果为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；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B2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最大值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0.4545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位置对应评语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良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，故方案乙的评价结果为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良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；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B3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最大值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0.4767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位置对应评语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良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，故方案丙的评价结果为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良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也可以考虑将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差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良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优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量化成分数，比如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30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分、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60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分、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75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分、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90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向量的隶属度就是隶属相应分数的程度（权重），计算出综合得分作为最终的评价结果：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indent="0" algn="l">
              <a:spcBef>
                <a:spcPts val="60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w = [30 60 75 90];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s1 = w * B1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s2 = w * B2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s3 = w * B3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运行结果：</a:t>
            </a:r>
          </a:p>
          <a:p>
            <a:pPr indent="0" algn="just">
              <a:buNone/>
            </a:pPr>
            <a:r>
              <a:rPr lang="en-US" altLang="zh-CN" sz="2000" dirty="0">
                <a:solidFill>
                  <a:srgbClr val="D354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 s1  =   57.3403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D354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 s2  =   72.0091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D354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 s3  =   67.9955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28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EF3EC-9369-41CE-9441-EBCA13225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305"/>
            <a:ext cx="10515600" cy="4234648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关于本案例的流行解法的注：</a:t>
            </a:r>
            <a:endParaRPr lang="en-US" altLang="zh-CN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该案例在很多模糊理论的书中以及各种模糊综合评价算法的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PPT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出现，我发现这种广为流传的原做法是错误的。原做法是直接将三种方案作为评语集，那么在第三、四步，确定隶属度，即指标值隶属于评语集（三种方案）的程度时，逻辑上是不通的，比如方案甲的：能说它隶属于方案甲、乙、丙的程度是多少吗？即使勉强认可这么说，但具体过程（隶属度函数）是根据该指标的范围（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350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以下，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600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以上）来做的，和各方案有又有什么关系呢。</a:t>
            </a:r>
          </a:p>
        </p:txBody>
      </p:sp>
    </p:spTree>
    <p:extLst>
      <p:ext uri="{BB962C8B-B14F-4D97-AF65-F5344CB8AC3E}">
        <p14:creationId xmlns:p14="http://schemas.microsoft.com/office/powerpoint/2010/main" val="384494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F1B86-90B8-4069-8EB9-646DF30A3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8770"/>
          </a:xfrm>
        </p:spPr>
        <p:txBody>
          <a:bodyPr/>
          <a:lstStyle/>
          <a:p>
            <a:r>
              <a:rPr lang="zh-CN" altLang="en-US" sz="3600" dirty="0">
                <a:solidFill>
                  <a:srgbClr val="FF0000"/>
                </a:solidFill>
              </a:rPr>
              <a:t>三</a:t>
            </a:r>
            <a:r>
              <a:rPr lang="en-US" altLang="zh-CN" sz="3600" dirty="0">
                <a:solidFill>
                  <a:srgbClr val="FF0000"/>
                </a:solidFill>
              </a:rPr>
              <a:t>. </a:t>
            </a:r>
            <a:r>
              <a:rPr lang="zh-CN" altLang="en-US" sz="3600" dirty="0">
                <a:solidFill>
                  <a:srgbClr val="FF0000"/>
                </a:solidFill>
              </a:rPr>
              <a:t>灰色关联分析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75032D-66D7-4626-9CBD-79965777A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3896"/>
            <a:ext cx="10515600" cy="5178978"/>
          </a:xfrm>
        </p:spPr>
        <p:txBody>
          <a:bodyPr/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源于几何直观，实质上是一种曲线间几何形状的比较：几何形状越接近，则发展变化趋势越接近，关联程度就越大。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曲线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比较平行，则认为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的关联程度大；曲线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随时间变化的方向很不一致，则认为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的关联程度较小；曲线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相差最大，则认为两者的关联程度最小。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8484CF-D9F7-4638-97FB-C6ACF76B1C7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949" y="2262666"/>
            <a:ext cx="4366630" cy="29008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7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EDEF3EC-9369-41CE-9441-EBCA132253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32660"/>
                <a:ext cx="10515600" cy="60279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3200" dirty="0">
                    <a:solidFill>
                      <a:srgbClr val="0070C0"/>
                    </a:solidFill>
                    <a:latin typeface="+mn-ea"/>
                  </a:rPr>
                  <a:t>1. </a:t>
                </a:r>
                <a:r>
                  <a:rPr lang="zh-CN" altLang="en-US" sz="3200" dirty="0">
                    <a:solidFill>
                      <a:srgbClr val="0070C0"/>
                    </a:solidFill>
                    <a:latin typeface="+mn-ea"/>
                  </a:rPr>
                  <a:t>算法原理</a:t>
                </a:r>
                <a:endParaRPr lang="en-US" altLang="zh-CN" sz="3200" dirty="0">
                  <a:solidFill>
                    <a:srgbClr val="0070C0"/>
                  </a:solidFill>
                  <a:latin typeface="+mn-ea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(1) </a:t>
                </a:r>
                <a:r>
                  <a:rPr lang="zh-CN" altLang="en-US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计算关联系数</a:t>
                </a:r>
              </a:p>
              <a:p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设参考序列为</a:t>
                </a:r>
              </a:p>
              <a:p>
                <a:pPr marL="0" indent="0">
                  <a:buNone/>
                </a:pP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  </a:t>
                </a:r>
              </a:p>
              <a:p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比较序列为</a:t>
                </a:r>
              </a:p>
              <a:p>
                <a:pPr marL="0" indent="0">
                  <a:buNone/>
                </a:pP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 </a:t>
                </a:r>
              </a:p>
              <a:p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比较序列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对参考序列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𝑘</m:t>
                    </m:r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处的关联系数定义为：</a:t>
                </a: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其中，                          和                              分别称为两级最小差、两级最大差；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𝜌</m:t>
                    </m:r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称为分辨系数，越大分辨率越大，一般采用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=0.05</m:t>
                    </m:r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。</a:t>
                </a:r>
              </a:p>
              <a:p>
                <a:endPara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EDEF3EC-9369-41CE-9441-EBCA132253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32660"/>
                <a:ext cx="10515600" cy="60279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AE614808-D185-407E-99A8-BD3DFF522A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3665615"/>
              </p:ext>
            </p:extLst>
          </p:nvPr>
        </p:nvGraphicFramePr>
        <p:xfrm>
          <a:off x="4532303" y="2082761"/>
          <a:ext cx="3446989" cy="500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70799" imgH="257031" progId="Equation.DSMT4">
                  <p:embed/>
                </p:oleObj>
              </mc:Choice>
              <mc:Fallback>
                <p:oleObj name="Equation" r:id="rId3" imgW="1770799" imgH="25703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32303" y="2082761"/>
                        <a:ext cx="3446989" cy="5008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189F715-6C5C-4696-BCAF-CA8F514324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4611675"/>
              </p:ext>
            </p:extLst>
          </p:nvPr>
        </p:nvGraphicFramePr>
        <p:xfrm>
          <a:off x="3818174" y="2928182"/>
          <a:ext cx="4875246" cy="500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504164" imgH="257031" progId="Equation.DSMT4">
                  <p:embed/>
                </p:oleObj>
              </mc:Choice>
              <mc:Fallback>
                <p:oleObj name="Equation" r:id="rId5" imgW="2504164" imgH="25703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8174" y="2928182"/>
                        <a:ext cx="4875246" cy="5008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86" name="Picture 2">
            <a:extLst>
              <a:ext uri="{FF2B5EF4-FFF2-40B4-BE49-F238E27FC236}">
                <a16:creationId xmlns:a16="http://schemas.microsoft.com/office/drawing/2014/main" id="{D9D4D43B-77EC-4BED-A481-F4515731E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437" y="4030640"/>
            <a:ext cx="6737126" cy="1171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>
            <a:extLst>
              <a:ext uri="{FF2B5EF4-FFF2-40B4-BE49-F238E27FC236}">
                <a16:creationId xmlns:a16="http://schemas.microsoft.com/office/drawing/2014/main" id="{4C7AB7A1-9C8F-4B00-8DFE-442789D9A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095" y="5534060"/>
            <a:ext cx="2454352" cy="54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>
            <a:extLst>
              <a:ext uri="{FF2B5EF4-FFF2-40B4-BE49-F238E27FC236}">
                <a16:creationId xmlns:a16="http://schemas.microsoft.com/office/drawing/2014/main" id="{2323CE52-D6D1-4C66-AB69-D19C81409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088" y="5534060"/>
            <a:ext cx="2590708" cy="54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437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EF3EC-9369-41CE-9441-EBCA13225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75" y="1136342"/>
            <a:ext cx="10515600" cy="539572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对单位不一，初值不同的序列，在计算关联系数之前应首先进行初值化，即将该序列的所有数据分别除以首项数据，将变量化为无单位的相对数值。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负向数据需要做正向化，若用取倒数变换，可以和初值化一起做，即用首项数据除以该所有数据；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也可以做数据均值化，所有数据都除以均值；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也可以做数据百分比化，所有数据都除以最大值；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也可以做数据归一化。</a:t>
            </a:r>
          </a:p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479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EDEF3EC-9369-41CE-9441-EBCA132253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81235"/>
                <a:ext cx="10515600" cy="539572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(2) </a:t>
                </a:r>
                <a:r>
                  <a:rPr lang="zh-CN" altLang="en-US" sz="2800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计算灰色关联度</a:t>
                </a:r>
              </a:p>
              <a:p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关联系数只表示了各个位置参考序列和比较序列之间的关联程度，为了从总体上了解序列之间的关联程度，必须求出它们的平均值，即</a:t>
                </a:r>
                <a:r>
                  <a:rPr lang="zh-CN" altLang="en-US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灰色关联度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</a:p>
              <a:p>
                <a:pPr>
                  <a:lnSpc>
                    <a:spcPct val="250000"/>
                  </a:lnSpc>
                </a:pP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r>
                  <a:rPr lang="zh-CN" altLang="en-US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注：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若各指标有不同的权重，可以对进行加权平均，得到灰色加权关联度。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 0.35)</m:t>
                    </m:r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，称为弱关联；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∈(0.35, 0.65) </m:t>
                    </m:r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，称为中度关联；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∈[0.65, 1] </m:t>
                    </m:r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，称为强关联。</a:t>
                </a:r>
              </a:p>
              <a:p>
                <a:endPara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EDEF3EC-9369-41CE-9441-EBCA132253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81235"/>
                <a:ext cx="10515600" cy="539572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410" name="Picture 2">
            <a:extLst>
              <a:ext uri="{FF2B5EF4-FFF2-40B4-BE49-F238E27FC236}">
                <a16:creationId xmlns:a16="http://schemas.microsoft.com/office/drawing/2014/main" id="{4F21B279-D2CD-4B82-82EF-1EAEF9340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893" y="2099890"/>
            <a:ext cx="1801524" cy="90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946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EF3EC-9369-41CE-9441-EBCA13225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9192"/>
            <a:ext cx="10515600" cy="6072325"/>
          </a:xfrm>
        </p:spPr>
        <p:txBody>
          <a:bodyPr/>
          <a:lstStyle/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function r = 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gray_corr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ck,bj,rho,w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%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计算灰色关联度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% ck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为参考序列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200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bj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为比较序列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 rho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为分辨系数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% w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为加权关联度的权重向量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 (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nargin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== 3)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[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n,m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 = size(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bj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w = ones(1,n) / n;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end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 j=1:m              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%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每个比较序列与参考序列作差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t(:,j) = 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bj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(:,j) - ck;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end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min2 = min(min(abs(t)));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% </a:t>
            </a:r>
            <a:r>
              <a:rPr lang="zh-CN" altLang="zh-CN" sz="2000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求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两级最小差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max2 = max(max(abs(t)));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% </a:t>
            </a:r>
            <a:r>
              <a:rPr lang="zh-CN" altLang="zh-CN" sz="2000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求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两级最大差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eta = (min2 + rho*max2) ./ (abs(t) + rho*max2);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%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求关联系数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 = w * eta;   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482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EF3EC-9369-41CE-9441-EBCA13225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6227"/>
            <a:ext cx="10515600" cy="641411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 </a:t>
            </a:r>
            <a:r>
              <a:rPr lang="zh-CN" altLang="en-US" sz="3200" b="1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案例：运动员训练与成绩</a:t>
            </a:r>
            <a:endParaRPr lang="en-US" altLang="zh-CN" sz="3200" b="1" dirty="0">
              <a:solidFill>
                <a:srgbClr val="0070C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对某健将级女子铅球运动员的跟踪调查，获得其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1982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年至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1986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年每年最好成绩及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16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 专项素质和身体素质的数据如表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9-3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所示：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做灰色关联分析，看哪些指标与铅球成绩关联度更高？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84BAF67-E782-4B4F-B528-FB004CF86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333" y="1723277"/>
            <a:ext cx="7559365" cy="433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36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EF3EC-9369-41CE-9441-EBCA13225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1235"/>
            <a:ext cx="10515600" cy="539572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首先读入数据，并做预处理：</a:t>
            </a: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铅球成绩以及前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14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个指标都是正向指标，用各项数据同除以首项数据做初值化；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个指标是反向指标，用首项数据同除以各项数据做初值化。</a:t>
            </a: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 </a:t>
            </a:r>
            <a:r>
              <a:rPr lang="en-US" altLang="zh-CN" sz="20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xlsread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('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datas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/sport_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datas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xlsx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%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预处理数据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 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=2:16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(:,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 = 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(:,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 / 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(1,i);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end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 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=17:18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(:,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 = 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(1,i) ./ 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(:,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end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450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600940-E357-4C6C-A4C3-B7D42699CD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87767"/>
                <a:ext cx="10515600" cy="5289196"/>
              </a:xfrm>
            </p:spPr>
            <p:txBody>
              <a:bodyPr/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zh-CN" sz="2800" b="1" dirty="0">
                    <a:ea typeface="宋体" panose="02010600030101010101" pitchFamily="2" charset="-122"/>
                    <a:cs typeface="宋体" panose="02010600030101010101" pitchFamily="2" charset="-122"/>
                  </a:rPr>
                  <a:t>(2) </a:t>
                </a:r>
                <a:r>
                  <a:rPr lang="zh-CN" altLang="en-US" sz="2800" b="1" dirty="0">
                    <a:ea typeface="宋体" panose="02010600030101010101" pitchFamily="2" charset="-122"/>
                    <a:cs typeface="宋体" panose="02010600030101010101" pitchFamily="2" charset="-122"/>
                  </a:rPr>
                  <a:t>模糊集合语言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b="1" dirty="0">
                    <a:ea typeface="宋体" panose="02010600030101010101" pitchFamily="2" charset="-122"/>
                    <a:cs typeface="宋体" panose="02010600030101010101" pitchFamily="2" charset="-122"/>
                  </a:rPr>
                  <a:t>模糊集</a:t>
                </a:r>
                <a:r>
                  <a:rPr lang="zh-CN" altLang="en-US" dirty="0">
                    <a:ea typeface="宋体" panose="02010600030101010101" pitchFamily="2" charset="-122"/>
                    <a:cs typeface="宋体" panose="02010600030101010101" pitchFamily="2" charset="-122"/>
                  </a:rPr>
                  <a:t>，是没有清晰、明确边界的容器，可以包含部分隶属于该容器的元素。借助隶属函数表示：</a:t>
                </a:r>
                <a:endParaRPr lang="en-US" altLang="zh-CN" dirty="0"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algn="ctr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宋体" panose="02010600030101010101" pitchFamily="2" charset="-122"/>
                            </a:rPr>
                            <m:t>𝜇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  <m:t>∙</m:t>
                          </m:r>
                        </m:e>
                      </m:d>
                      <m:r>
                        <a:rPr lang="en-US" altLang="zh-CN" b="0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:</m:t>
                      </m:r>
                      <m:r>
                        <a:rPr lang="en-US" altLang="zh-CN" b="0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𝐴</m:t>
                      </m:r>
                      <m:r>
                        <a:rPr lang="en-US" altLang="zh-CN" b="0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 ⟶[0,1]</m:t>
                      </m:r>
                    </m:oMath>
                  </m:oMathPara>
                </a14:m>
                <a:endParaRPr lang="zh-CN" altLang="en-US" dirty="0"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dirty="0">
                    <a:ea typeface="宋体" panose="02010600030101010101" pitchFamily="2" charset="-122"/>
                    <a:cs typeface="宋体" panose="02010600030101010101" pitchFamily="2" charset="-122"/>
                  </a:rPr>
                  <a:t>它确定了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𝑋</m:t>
                    </m:r>
                  </m:oMath>
                </a14:m>
                <a:r>
                  <a:rPr lang="zh-CN" altLang="en-US" dirty="0">
                    <a:ea typeface="宋体" panose="02010600030101010101" pitchFamily="2" charset="-122"/>
                    <a:cs typeface="宋体" panose="02010600030101010101" pitchFamily="2" charset="-122"/>
                  </a:rPr>
                  <a:t> 上的一个模糊集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𝐴</m:t>
                      </m:r>
                      <m:r>
                        <a:rPr lang="en-US" altLang="zh-CN" b="0" i="1" dirty="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:{</m:t>
                      </m:r>
                      <m:r>
                        <a:rPr lang="en-US" altLang="zh-CN" b="0" i="1" dirty="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𝑥</m:t>
                      </m:r>
                      <m:r>
                        <a:rPr lang="en-US" altLang="zh-CN" b="0" i="1" dirty="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, </m:t>
                      </m:r>
                      <m:sSub>
                        <m:sSubPr>
                          <m:ctrlPr>
                            <a:rPr lang="en-US" altLang="zh-CN" i="1" dirty="0" smtClea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宋体" panose="02010600030101010101" pitchFamily="2" charset="-122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dirty="0" smtClea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: </m:t>
                      </m:r>
                      <m:r>
                        <a:rPr lang="en-US" altLang="zh-CN" b="0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𝑥</m:t>
                      </m:r>
                      <m:r>
                        <a:rPr lang="en-US" altLang="zh-CN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宋体" panose="02010600030101010101" pitchFamily="2" charset="-122"/>
                        </a:rPr>
                        <m:t>∈</m:t>
                      </m:r>
                      <m:r>
                        <a:rPr lang="en-US" altLang="zh-CN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宋体" panose="02010600030101010101" pitchFamily="2" charset="-122"/>
                        </a:rPr>
                        <m:t>𝑋</m:t>
                      </m:r>
                      <m:r>
                        <a:rPr lang="en-US" altLang="zh-CN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宋体" panose="02010600030101010101" pitchFamily="2" charset="-122"/>
                        </a:rPr>
                        <m:t>}</m:t>
                      </m:r>
                    </m:oMath>
                  </m:oMathPara>
                </a14:m>
                <a:endParaRPr lang="en-US" altLang="zh-CN" b="0" dirty="0">
                  <a:effectLst/>
                  <a:ea typeface="Cambria Math" panose="02040503050406030204" pitchFamily="18" charset="0"/>
                  <a:cs typeface="宋体" panose="02010600030101010101" pitchFamily="2" charset="-122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dirty="0">
                    <a:ea typeface="宋体" panose="02010600030101010101" pitchFamily="2" charset="-122"/>
                    <a:cs typeface="宋体" panose="02010600030101010101" pitchFamily="2" charset="-122"/>
                  </a:rPr>
                  <a:t>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𝜇</m:t>
                        </m:r>
                      </m:e>
                      <m:sub>
                        <m:r>
                          <a:rPr lang="en-US" altLang="zh-CN" b="0" i="1" dirty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宋体" panose="02010600030101010101" pitchFamily="2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ea typeface="宋体" panose="02010600030101010101" pitchFamily="2" charset="-122"/>
                    <a:cs typeface="宋体" panose="02010600030101010101" pitchFamily="2" charset="-122"/>
                  </a:rPr>
                  <a:t> 表示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𝑥</m:t>
                    </m:r>
                  </m:oMath>
                </a14:m>
                <a:r>
                  <a:rPr lang="zh-CN" altLang="en-US" dirty="0">
                    <a:ea typeface="宋体" panose="02010600030101010101" pitchFamily="2" charset="-122"/>
                    <a:cs typeface="宋体" panose="02010600030101010101" pitchFamily="2" charset="-122"/>
                  </a:rPr>
                  <a:t> 对集合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𝐴</m:t>
                    </m:r>
                  </m:oMath>
                </a14:m>
                <a:r>
                  <a:rPr lang="zh-CN" altLang="en-US" dirty="0">
                    <a:ea typeface="宋体" panose="02010600030101010101" pitchFamily="2" charset="-122"/>
                    <a:cs typeface="宋体" panose="02010600030101010101" pitchFamily="2" charset="-122"/>
                  </a:rPr>
                  <a:t> 的隶属度，越接近 </a:t>
                </a:r>
                <a:r>
                  <a:rPr lang="en-US" altLang="zh-CN" dirty="0">
                    <a:ea typeface="宋体" panose="02010600030101010101" pitchFamily="2" charset="-122"/>
                    <a:cs typeface="宋体" panose="02010600030101010101" pitchFamily="2" charset="-122"/>
                  </a:rPr>
                  <a:t>1, </a:t>
                </a:r>
                <a:r>
                  <a:rPr lang="zh-CN" altLang="en-US" dirty="0">
                    <a:ea typeface="宋体" panose="02010600030101010101" pitchFamily="2" charset="-122"/>
                    <a:cs typeface="宋体" panose="02010600030101010101" pitchFamily="2" charset="-122"/>
                  </a:rPr>
                  <a:t>表明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𝑥</m:t>
                    </m:r>
                  </m:oMath>
                </a14:m>
                <a:r>
                  <a:rPr lang="zh-CN" altLang="en-US" dirty="0">
                    <a:ea typeface="宋体" panose="02010600030101010101" pitchFamily="2" charset="-122"/>
                    <a:cs typeface="宋体" panose="02010600030101010101" pitchFamily="2" charset="-122"/>
                  </a:rPr>
                  <a:t> 属于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𝐴</m:t>
                    </m:r>
                  </m:oMath>
                </a14:m>
                <a:r>
                  <a:rPr lang="zh-CN" altLang="en-US" dirty="0">
                    <a:ea typeface="宋体" panose="02010600030101010101" pitchFamily="2" charset="-122"/>
                    <a:cs typeface="宋体" panose="02010600030101010101" pitchFamily="2" charset="-122"/>
                  </a:rPr>
                  <a:t> 的程度越大。</a:t>
                </a:r>
              </a:p>
              <a:p>
                <a:endParaRPr lang="en-US" altLang="zh-CN" b="1" dirty="0">
                  <a:ea typeface="宋体" panose="02010600030101010101" pitchFamily="2" charset="-122"/>
                </a:endParaRPr>
              </a:p>
              <a:p>
                <a:r>
                  <a:rPr lang="zh-CN" altLang="en-US" b="1" dirty="0">
                    <a:ea typeface="宋体" panose="02010600030101010101" pitchFamily="2" charset="-122"/>
                  </a:rPr>
                  <a:t>注：</a:t>
                </a:r>
                <a:r>
                  <a:rPr lang="zh-CN" altLang="en-US" dirty="0">
                    <a:ea typeface="宋体" panose="02010600030101010101" pitchFamily="2" charset="-122"/>
                  </a:rPr>
                  <a:t>经典集与特征函数，模糊集与隶属函数，都是一一对应的，是同一个事物的两种表示。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600940-E357-4C6C-A4C3-B7D42699CD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87767"/>
                <a:ext cx="10515600" cy="528919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55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EF3EC-9369-41CE-9441-EBCA13225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1235"/>
            <a:ext cx="10515600" cy="539572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再提取参考序列和比较序列，做灰色关联分析：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ck = 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(:,2);  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%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参考序列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bj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 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(:,3:end);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%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比较序列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 = 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gray_corr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(ck,bj,0.5)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运行结果：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4D030CC-69F9-444B-82E6-276E0B3B8502}"/>
              </a:ext>
            </a:extLst>
          </p:cNvPr>
          <p:cNvSpPr txBox="1"/>
          <p:nvPr/>
        </p:nvSpPr>
        <p:spPr>
          <a:xfrm>
            <a:off x="1005395" y="3203022"/>
            <a:ext cx="801431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91490" algn="just"/>
            <a:r>
              <a:rPr lang="en-US" altLang="zh-CN" sz="2000" spc="45" dirty="0">
                <a:solidFill>
                  <a:srgbClr val="D354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r   =    0.5881    0.6627    0.8536    0.7763    0.8549    0.5022 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491490" algn="just"/>
            <a:r>
              <a:rPr lang="en-US" altLang="zh-CN" sz="2000" spc="45" dirty="0">
                <a:solidFill>
                  <a:srgbClr val="D354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          0.6592    0.5820    0.6831    0.6958    0.8955    0.7047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491490" algn="just"/>
            <a:r>
              <a:rPr lang="en-US" altLang="zh-CN" sz="2000" spc="45" dirty="0">
                <a:solidFill>
                  <a:srgbClr val="D354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         0.9334   0.8467    0.7454    0.7261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917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DD918-6179-465A-AEB8-85462BCD3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1015"/>
          </a:xfrm>
        </p:spPr>
        <p:txBody>
          <a:bodyPr/>
          <a:lstStyle/>
          <a:p>
            <a:r>
              <a:rPr lang="zh-CN" altLang="en-US" sz="3600" dirty="0">
                <a:solidFill>
                  <a:srgbClr val="FF0000"/>
                </a:solidFill>
              </a:rPr>
              <a:t>四</a:t>
            </a:r>
            <a:r>
              <a:rPr lang="en-US" altLang="zh-CN" sz="3600" dirty="0">
                <a:solidFill>
                  <a:srgbClr val="FF0000"/>
                </a:solidFill>
              </a:rPr>
              <a:t>. </a:t>
            </a:r>
            <a:r>
              <a:rPr lang="zh-CN" altLang="en-US" sz="3600" dirty="0">
                <a:solidFill>
                  <a:srgbClr val="FF0000"/>
                </a:solidFill>
              </a:rPr>
              <a:t>优势分析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DA15E6-F3B4-4EAA-95CF-4ADB0727AF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96140"/>
                <a:ext cx="10515600" cy="4880823"/>
              </a:xfrm>
            </p:spPr>
            <p:txBody>
              <a:bodyPr/>
              <a:lstStyle/>
              <a:p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灰色关联分析的参考序列只有一个，当参考序列不止一个时，让比较序列和各个参考序列都做一遍灰色关联分析，得到灰色关联度矩阵，叫作</a:t>
                </a:r>
                <a:r>
                  <a:rPr lang="zh-CN" altLang="en-US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优势分析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。</a:t>
                </a:r>
              </a:p>
              <a:p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设有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个参考序列（母因素），记为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𝑚</m:t>
                        </m:r>
                      </m:sub>
                    </m:sSub>
                  </m:oMath>
                </a14:m>
                <a:endPara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个比较序列（子因素），记为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</a:p>
              <a:p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则这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个比较序列对每一个参考序列都有 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 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个关联度，记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表示比较序列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对参考序列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的关联度，可得到关联度矩阵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)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.</a:t>
                </a:r>
              </a:p>
              <a:p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根据矩阵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𝑅</m:t>
                    </m:r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的各元素的大小，可分析判断出哪些因素起主要影响（优势因素），哪些因素起次要影响；进一步，当某一列元素大于其他列元素时，称此列对应的因素为优势子因素；若某一行元素均大于其他行元素时，称此行所对应的母因素为优势母因素。</a:t>
                </a:r>
              </a:p>
              <a:p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若矩阵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𝑅</m:t>
                    </m:r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的某个元素达到最大，则该行对应的母因素被认为是所有母因素中影响最大的（为了便于分析，常将较小的元素近似为 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0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）。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DA15E6-F3B4-4EAA-95CF-4ADB0727AF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96140"/>
                <a:ext cx="10515600" cy="488082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043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EF3EC-9369-41CE-9441-EBCA13225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1235"/>
            <a:ext cx="10515600" cy="5395728"/>
          </a:xfrm>
        </p:spPr>
        <p:txBody>
          <a:bodyPr/>
          <a:lstStyle/>
          <a:p>
            <a:r>
              <a:rPr lang="zh-CN" altLang="en-US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案例：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考虑某地区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个子因素：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x1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：固定资产投资、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x2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：工业投资、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x3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：农业投资、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x4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：科技投资、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x5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：交通投资；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个母因素：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y1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：国民收入、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y2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：工业收入、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y3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：农业收入、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y4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：商业收入、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y5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：交通收入、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y6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：建筑业收入，数据如下：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做优势分析，分析哪些投资对产出更有优势。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2B458ED-CA63-4335-B183-2E942B63F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29" y="2560087"/>
            <a:ext cx="9016942" cy="250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EF3EC-9369-41CE-9441-EBCA13225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1235"/>
            <a:ext cx="10515600" cy="5395728"/>
          </a:xfrm>
        </p:spPr>
        <p:txBody>
          <a:bodyPr/>
          <a:lstStyle/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xlsread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('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datas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/economy_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datas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xlsx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%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预处理数据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 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=2:12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(:,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 = 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(:,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 / 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(1,i);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end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mu = 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(:,7:end);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%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母因素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zi = 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(:,2:6);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%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子因素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 = zeros(6,5);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 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=1:6     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R(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,:) = 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gray_corr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(mu(:,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), zi, 0.5);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end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591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EDEF3EC-9369-41CE-9441-EBCA132253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81235"/>
                <a:ext cx="10515600" cy="539572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latin typeface="+mn-ea"/>
                  </a:rPr>
                  <a:t>运行结果：</a:t>
                </a:r>
                <a:endParaRPr lang="en-US" altLang="zh-CN" dirty="0">
                  <a:latin typeface="+mn-ea"/>
                </a:endParaRPr>
              </a:p>
              <a:p>
                <a:pPr marL="0" indent="0">
                  <a:buNone/>
                </a:pPr>
                <a:r>
                  <a:rPr lang="en-US" altLang="zh-CN" sz="1800" dirty="0">
                    <a:solidFill>
                      <a:srgbClr val="D354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   </a:t>
                </a:r>
                <a:r>
                  <a:rPr lang="en-US" altLang="zh-CN" sz="2000" dirty="0">
                    <a:solidFill>
                      <a:srgbClr val="D354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R =  0.8017    0.7611    0.5567    0.8096    0.9349</a:t>
                </a:r>
                <a:br>
                  <a:rPr lang="en-US" altLang="zh-CN" sz="20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</a:br>
                <a:r>
                  <a:rPr lang="en-US" altLang="zh-CN" sz="2000" dirty="0">
                    <a:solidFill>
                      <a:srgbClr val="D354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           0.6887    0.6658    0.5287    0.8854    0.8004</a:t>
                </a:r>
                <a:br>
                  <a:rPr lang="en-US" altLang="zh-CN" sz="20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</a:br>
                <a:r>
                  <a:rPr lang="en-US" altLang="zh-CN" sz="2000" dirty="0">
                    <a:solidFill>
                      <a:srgbClr val="D354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           0.8910    0.8581    0.5786    0.5773    0.6749</a:t>
                </a:r>
                <a:br>
                  <a:rPr lang="en-US" altLang="zh-CN" sz="20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</a:br>
                <a:r>
                  <a:rPr lang="en-US" altLang="zh-CN" sz="2000" dirty="0">
                    <a:solidFill>
                      <a:srgbClr val="D354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           0.6776    0.6634    0.5675    0.7800    0.7307</a:t>
                </a:r>
                <a:br>
                  <a:rPr lang="en-US" altLang="zh-CN" sz="20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</a:br>
                <a:r>
                  <a:rPr lang="en-US" altLang="zh-CN" sz="2000" dirty="0">
                    <a:solidFill>
                      <a:srgbClr val="D354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           0.8113    0.7742    0.5648    0.8038    0.9205</a:t>
                </a:r>
                <a:br>
                  <a:rPr lang="en-US" altLang="zh-CN" sz="20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</a:br>
                <a:r>
                  <a:rPr lang="en-US" altLang="zh-CN" sz="2000" dirty="0">
                    <a:solidFill>
                      <a:srgbClr val="D354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           0.7432    0.7663    0.5616    0.6065    0.6319</a:t>
                </a:r>
                <a:endParaRPr lang="zh-CN" altLang="zh-CN" sz="20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从关联度矩阵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𝑅</m:t>
                    </m:r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可以看出：</a:t>
                </a:r>
              </a:p>
              <a:p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第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4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行元素都比较小，表明各种投资对商业收入影响不大，即商业是一个不太需要依赖外部投资而能自行发展的行业。从消耗投资上看，这是劣势，但从少投资多收入的效益观点看，商业是优势；</a:t>
                </a:r>
              </a:p>
              <a:p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各行最大值反映了哪个子因素对该行对应的母因素影响最大，例如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15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=0.9349</m:t>
                    </m:r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最大，表明交通投资（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5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）对国民收入（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）的影响最大；</a:t>
                </a:r>
              </a:p>
              <a:p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第一行和第五行除了第 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 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个元素外都较大，说明国民收入、交通收入是较综合性的行业，受除农业投资外其他投资的影响都较大。</a:t>
                </a:r>
              </a:p>
              <a:p>
                <a:endPara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EDEF3EC-9369-41CE-9441-EBCA132253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81235"/>
                <a:ext cx="10515600" cy="539572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552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773F8-0A7B-4116-8437-CFA74C676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6524"/>
          </a:xfrm>
        </p:spPr>
        <p:txBody>
          <a:bodyPr/>
          <a:lstStyle/>
          <a:p>
            <a:r>
              <a:rPr lang="zh-CN" altLang="en-US" sz="3600" dirty="0">
                <a:solidFill>
                  <a:srgbClr val="FF0000"/>
                </a:solidFill>
              </a:rPr>
              <a:t>五</a:t>
            </a:r>
            <a:r>
              <a:rPr lang="en-US" altLang="zh-CN" sz="3600" dirty="0">
                <a:solidFill>
                  <a:srgbClr val="FF0000"/>
                </a:solidFill>
              </a:rPr>
              <a:t>. </a:t>
            </a:r>
            <a:r>
              <a:rPr lang="zh-CN" altLang="en-US" sz="3600" dirty="0">
                <a:solidFill>
                  <a:srgbClr val="FF0000"/>
                </a:solidFill>
              </a:rPr>
              <a:t>灰色关联评价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633AB-FBE3-4AEE-8540-B136DCAD3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650"/>
            <a:ext cx="10515600" cy="522894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灰色关联评价，类似于理想解法。</a:t>
            </a: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对指标数据预处理：一致化、规范化后，得到规范矩阵；</a:t>
            </a: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由于各个指标对综合评价的权重不同，需要根据指标权重对规范矩阵做加权，得到加权规范矩阵；</a:t>
            </a: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构造参考样本，为“正理想样本”，即各个指标取最大值，构成的最佳样本；</a:t>
            </a: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将每个样本（评价对象）看作是比较序列，将参考样本作为参考序列，代入灰色关联分析算法，计算灰色关联度。</a:t>
            </a: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根据该灰色关联度，就可以排序或评价样本的优劣。</a:t>
            </a: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263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EF3EC-9369-41CE-9441-EBCA13225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1235"/>
            <a:ext cx="10515600" cy="5395728"/>
          </a:xfrm>
        </p:spPr>
        <p:txBody>
          <a:bodyPr/>
          <a:lstStyle/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CN" altLang="en-US" dirty="0">
                <a:solidFill>
                  <a:srgbClr val="FF0000"/>
                </a:solidFill>
                <a:effectLst/>
                <a:latin typeface="+mn-ea"/>
                <a:cs typeface="宋体" panose="02010600030101010101" pitchFamily="2" charset="-122"/>
              </a:rPr>
              <a:t>自定义灰色关联评价函数：</a:t>
            </a:r>
            <a:endParaRPr lang="en-US" altLang="zh-CN" dirty="0">
              <a:solidFill>
                <a:srgbClr val="FF0000"/>
              </a:solidFill>
              <a:effectLst/>
              <a:latin typeface="+mn-ea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function f = 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gray_corr_eval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X,w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%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实现用灰色关联评价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% X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为决策矩阵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 w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为各指标的权重向量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n,m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 = size(X);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 j=1:m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X(:,j) = X(:,j) / norm(X(:,j));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%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规范化处理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end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 = X .*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repmat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(w,n,1);          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%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加权规范矩阵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ck = max(X);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 = 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gray_corr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(ck',X',0.5);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 = 100 * f / sum(f);            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%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归一化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144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EF3EC-9369-41CE-9441-EBCA13225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1234"/>
            <a:ext cx="10515600" cy="566395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仍以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8.3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节的河流水质评价为例。</a:t>
            </a: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数据预处理和指标权重采用完全一样的数据，只需把最后综合评价时调用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TOPSIS()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函数，换成该灰色关联评价函数：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f = 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gray_corr_eval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(X, w)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运行结果：</a:t>
            </a:r>
            <a:endParaRPr lang="en-US" altLang="zh-CN" dirty="0">
              <a:latin typeface="+mn-ea"/>
            </a:endParaRPr>
          </a:p>
          <a:p>
            <a:pPr indent="0">
              <a:buNone/>
            </a:pPr>
            <a:r>
              <a:rPr lang="en-US" altLang="zh-CN" sz="2000" dirty="0">
                <a:solidFill>
                  <a:srgbClr val="D354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f  = </a:t>
            </a:r>
            <a:r>
              <a:rPr lang="en-US" altLang="zh-CN" sz="2000" spc="45" dirty="0">
                <a:solidFill>
                  <a:srgbClr val="D354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 4.8290   4.5704  5.2741   5.2930  4.7652</a:t>
            </a:r>
            <a:endParaRPr lang="zh-CN" altLang="zh-CN" sz="20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buNone/>
            </a:pPr>
            <a:r>
              <a:rPr lang="en-US" altLang="zh-CN" sz="2000" spc="45" dirty="0">
                <a:solidFill>
                  <a:srgbClr val="D354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4.5689   5.1868   5.3601  5.9125   5.4516</a:t>
            </a:r>
            <a:endParaRPr lang="zh-CN" altLang="zh-CN" sz="20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buNone/>
            </a:pPr>
            <a:r>
              <a:rPr lang="en-US" altLang="zh-CN" sz="2000" spc="45" dirty="0">
                <a:solidFill>
                  <a:srgbClr val="D354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5.7787   5.0652</a:t>
            </a:r>
            <a:r>
              <a:rPr lang="en-US" altLang="zh-CN" sz="2000" dirty="0">
                <a:solidFill>
                  <a:srgbClr val="D354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  5.1445   3.6963   4.9053</a:t>
            </a:r>
            <a:endParaRPr lang="zh-CN" altLang="zh-CN" sz="20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buNone/>
            </a:pPr>
            <a:r>
              <a:rPr lang="en-US" altLang="zh-CN" sz="2000" dirty="0">
                <a:solidFill>
                  <a:srgbClr val="D354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4.9389   4.6323   4.9613   4.3231   5.3429</a:t>
            </a:r>
          </a:p>
          <a:p>
            <a:pPr indent="0">
              <a:buNone/>
            </a:pPr>
            <a:endParaRPr lang="en-US" altLang="zh-CN" sz="2000" dirty="0">
              <a:solidFill>
                <a:srgbClr val="D354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思考题</a:t>
            </a:r>
            <a:endParaRPr lang="en-US" altLang="zh-CN" dirty="0">
              <a:latin typeface="+mn-ea"/>
            </a:endParaRPr>
          </a:p>
          <a:p>
            <a:pPr marL="571500" indent="-342900"/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利用模糊综合评价法或灰色关联分析，构建评价人才吸引力的模型，选择代表性的省份，计算其人才吸引力得分。</a:t>
            </a:r>
          </a:p>
          <a:p>
            <a:pPr indent="0">
              <a:buNone/>
            </a:pPr>
            <a:endParaRPr lang="zh-CN" altLang="zh-CN" sz="20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4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787F9-8E45-4444-B6FA-0F66CDD6E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主要参考文献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1FADFD-6A28-4030-8C4C-D8FA94617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693"/>
            <a:ext cx="10515600" cy="470327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张敬信 等</a:t>
            </a:r>
            <a:r>
              <a:rPr lang="en-US" altLang="zh-CN" dirty="0"/>
              <a:t>. </a:t>
            </a:r>
            <a:r>
              <a:rPr lang="zh-CN" altLang="en-US" dirty="0"/>
              <a:t>数学建模：算法与编程实现</a:t>
            </a:r>
            <a:r>
              <a:rPr lang="en-US" altLang="zh-CN" dirty="0"/>
              <a:t>. </a:t>
            </a:r>
            <a:r>
              <a:rPr lang="zh-CN" altLang="en-US" dirty="0"/>
              <a:t>机械工业出版社，</a:t>
            </a:r>
            <a:r>
              <a:rPr lang="en-US" altLang="zh-CN" dirty="0"/>
              <a:t>2022</a:t>
            </a:r>
            <a:r>
              <a:rPr lang="zh-CN" altLang="en-US" dirty="0"/>
              <a:t>（即将出版）</a:t>
            </a:r>
            <a:r>
              <a:rPr lang="en-US" altLang="zh-CN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司守奎，孙玺菁</a:t>
            </a:r>
            <a:r>
              <a:rPr lang="en-US" altLang="zh-CN" dirty="0"/>
              <a:t>. </a:t>
            </a:r>
            <a:r>
              <a:rPr lang="zh-CN" altLang="en-US" dirty="0"/>
              <a:t>数学建模算法与应用（第</a:t>
            </a:r>
            <a:r>
              <a:rPr lang="en-US" altLang="zh-CN" dirty="0"/>
              <a:t>2</a:t>
            </a:r>
            <a:r>
              <a:rPr lang="zh-CN" altLang="en-US" dirty="0"/>
              <a:t>版），北京</a:t>
            </a:r>
            <a:r>
              <a:rPr lang="en-US" altLang="zh-CN" dirty="0"/>
              <a:t>: </a:t>
            </a:r>
            <a:r>
              <a:rPr lang="zh-CN" altLang="en-US" dirty="0"/>
              <a:t>国防工业出版社，</a:t>
            </a:r>
            <a:r>
              <a:rPr lang="en-US" altLang="zh-CN" dirty="0"/>
              <a:t>2015.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MATLAB </a:t>
            </a:r>
            <a:r>
              <a:rPr lang="zh-CN" altLang="en-US" dirty="0"/>
              <a:t>帮助文档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433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0800" y="-22225"/>
            <a:ext cx="12293600" cy="6915150"/>
          </a:xfrm>
          <a:prstGeom prst="rect">
            <a:avLst/>
          </a:prstGeom>
        </p:spPr>
      </p:pic>
      <p:sp>
        <p:nvSpPr>
          <p:cNvPr id="15" name="椭圆 14"/>
          <p:cNvSpPr/>
          <p:nvPr/>
        </p:nvSpPr>
        <p:spPr>
          <a:xfrm>
            <a:off x="6349365" y="1848485"/>
            <a:ext cx="2864485" cy="3115945"/>
          </a:xfrm>
          <a:prstGeom prst="ellipse">
            <a:avLst/>
          </a:prstGeom>
          <a:solidFill>
            <a:srgbClr val="C0C9BE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589647" y="2899421"/>
            <a:ext cx="68061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>
                <a:latin typeface="仿宋" panose="02010609060101010101" pitchFamily="49" charset="-122"/>
                <a:ea typeface="仿宋" panose="02010609060101010101" pitchFamily="49" charset="-122"/>
              </a:rPr>
              <a:t>感谢聆听！</a:t>
            </a: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6604635" y="394970"/>
            <a:ext cx="1694815" cy="1607820"/>
          </a:xfrm>
          <a:prstGeom prst="line">
            <a:avLst/>
          </a:prstGeom>
          <a:ln>
            <a:solidFill>
              <a:srgbClr val="90A08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6934200" y="4993640"/>
            <a:ext cx="1694815" cy="1607820"/>
          </a:xfrm>
          <a:prstGeom prst="line">
            <a:avLst/>
          </a:prstGeom>
          <a:ln>
            <a:solidFill>
              <a:srgbClr val="90A08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6826885" y="5362575"/>
            <a:ext cx="1694815" cy="1607820"/>
          </a:xfrm>
          <a:prstGeom prst="line">
            <a:avLst/>
          </a:prstGeom>
          <a:ln>
            <a:solidFill>
              <a:srgbClr val="90A08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6823075" y="-22225"/>
            <a:ext cx="1694815" cy="1607820"/>
          </a:xfrm>
          <a:prstGeom prst="line">
            <a:avLst/>
          </a:prstGeom>
          <a:ln>
            <a:solidFill>
              <a:srgbClr val="90A08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6684645" y="2002790"/>
            <a:ext cx="2864485" cy="3115945"/>
          </a:xfrm>
          <a:prstGeom prst="ellipse">
            <a:avLst/>
          </a:prstGeom>
          <a:noFill/>
          <a:ln>
            <a:solidFill>
              <a:srgbClr val="90A08D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8" grpId="0"/>
      <p:bldP spid="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004ACE-655C-46F5-BE61-8B497838F5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41726"/>
                <a:ext cx="10515600" cy="419025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例</a:t>
                </a:r>
                <a:r>
                  <a:rPr lang="en-US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r>
                  <a:rPr lang="zh-CN" altLang="en-US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考虑全集：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周几</m:t>
                    </m:r>
                    <m:r>
                      <m:rPr>
                        <m:nor/>
                      </m:rPr>
                      <a:rPr lang="en-US" altLang="zh-CN" dirty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={</m:t>
                    </m:r>
                    <m:r>
                      <m:rPr>
                        <m:nor/>
                      </m:rPr>
                      <a: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周一</m:t>
                    </m:r>
                    <m:r>
                      <m:rPr>
                        <m:nor/>
                      </m:rPr>
                      <a:rPr lang="en-US" altLang="zh-CN" dirty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, </m:t>
                    </m:r>
                    <m:r>
                      <m:rPr>
                        <m:nor/>
                      </m:rPr>
                      <a: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周二</m:t>
                    </m:r>
                    <m:r>
                      <m:rPr>
                        <m:nor/>
                      </m:rPr>
                      <a:rPr lang="en-US" altLang="zh-CN" dirty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, ..., </m:t>
                    </m:r>
                    <m:r>
                      <m:rPr>
                        <m:nor/>
                      </m:rPr>
                      <a: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周日</m:t>
                    </m:r>
                    <m:r>
                      <m:rPr>
                        <m:nor/>
                      </m:rPr>
                      <a:rPr lang="en-US" altLang="zh-CN" dirty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}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。</m:t>
                    </m:r>
                  </m:oMath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(1)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在经典集语义下说，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子集周末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={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周六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周日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}</a:t>
                </a: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周几是否属于周末是完全确定的：是或否</a:t>
                </a: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从非周末到周末，是突变过去的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(2)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从实际来说，周末并没有严格的界限，周五、周一甚至周四都有一部分也属于周末。这正好符合模糊集语义： </a:t>
                </a: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周几是否属于周末，可能是完全属于、部分属于、完全不属于，比如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周五属于周末的程度 </m:t>
                    </m:r>
                    <m:r>
                      <m:rPr>
                        <m:nor/>
                      </m:rPr>
                      <a:rPr lang="en-US" altLang="zh-CN" b="0" i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= 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0.8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从非周末到周末，是连续变化过去的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004ACE-655C-46F5-BE61-8B497838F5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41726"/>
                <a:ext cx="10515600" cy="419025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3780887-B381-4EF6-8F4E-CAC570A91173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750" y="4749553"/>
            <a:ext cx="6796499" cy="21084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753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B54B340B-AA86-4618-AD6C-A5772A40FE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43379"/>
                <a:ext cx="10515600" cy="5333584"/>
              </a:xfrm>
            </p:spPr>
            <p:txBody>
              <a:bodyPr/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zh-CN" sz="3200" b="1" dirty="0">
                    <a:solidFill>
                      <a:srgbClr val="0070C0"/>
                    </a:solidFill>
                    <a:ea typeface="宋体" panose="02010600030101010101" pitchFamily="2" charset="-122"/>
                  </a:rPr>
                  <a:t>2. </a:t>
                </a:r>
                <a:r>
                  <a:rPr lang="zh-CN" altLang="en-US" sz="3200" b="1" dirty="0">
                    <a:solidFill>
                      <a:srgbClr val="0070C0"/>
                    </a:solidFill>
                    <a:ea typeface="宋体" panose="02010600030101010101" pitchFamily="2" charset="-122"/>
                  </a:rPr>
                  <a:t>隶属函数</a:t>
                </a:r>
                <a:endParaRPr lang="en-US" altLang="zh-CN" sz="3200" b="1" dirty="0">
                  <a:solidFill>
                    <a:srgbClr val="0070C0"/>
                  </a:solidFill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隶属函数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US" altLang="zh-CN" i="1" dirty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𝜇</m:t>
                        </m:r>
                      </m:e>
                      <m:sub>
                        <m:r>
                          <a:rPr lang="en-US" altLang="zh-CN" b="0" i="1" dirty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宋体" panose="02010600030101010101" pitchFamily="2" charset="-122"/>
                      </a:rPr>
                      <m:t>, 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宋体" panose="02010600030101010101" pitchFamily="2" charset="-122"/>
                      </a:rPr>
                      <m:t>𝑥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宋体" panose="02010600030101010101" pitchFamily="2" charset="-122"/>
                      </a:rPr>
                      <m:t> ∈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宋体" panose="02010600030101010101" pitchFamily="2" charset="-122"/>
                      </a:rPr>
                      <m:t>𝑋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𝑋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中每个元映射到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上某个隶属度值。</a:t>
                </a: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例如，上面右图就是周几隶属于周末的程度的隶属函数曲线，根据该函数可以计算无论周几的任一时刻属于周末的程度是多少。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隶属函数是任意曲线，其形状可以人为定义，只要简单、方便、快速和高效。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准确地确定隶属函数是定量刻化模糊概念的基础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:r>
                  <a:rPr lang="zh-CN" altLang="en-US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也是利用模糊方法解决各种实际问题的关键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常用隶属函数确定方法：二元对比排序法，模糊统计法，拟合模糊分布法，最小模糊度法，专家经验法。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MATLAB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的模糊逻辑工具箱提供了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11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种类型的内置隶属函数，它们有共同参数 </a:t>
                </a:r>
                <a:r>
                  <a:rPr lang="en-US" altLang="zh-CN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x, params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，以下各图都是取 </a:t>
                </a:r>
                <a:r>
                  <a:rPr lang="en-US" altLang="zh-CN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x=0:0.1:10, params = </a:t>
                </a:r>
                <a:r>
                  <a:rPr lang="zh-CN" altLang="en-US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图中的</a:t>
                </a:r>
                <a:r>
                  <a:rPr lang="en-US" altLang="zh-CN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P</a:t>
                </a:r>
                <a:r>
                  <a:rPr lang="zh-CN" altLang="en-US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向量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，代入相应隶属函数计算 </a:t>
                </a:r>
                <a:r>
                  <a:rPr lang="en-US" altLang="zh-CN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y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，再绘图得到。</a:t>
                </a:r>
              </a:p>
              <a:p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B54B340B-AA86-4618-AD6C-A5772A40FE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43379"/>
                <a:ext cx="10515600" cy="533358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807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2B8054-2DB0-4768-907F-DC3190CCC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7049"/>
            <a:ext cx="10515600" cy="294009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(1)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三角隶属函数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trimf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()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和梯形隶属函数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trapmf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三角隶属函数：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梯形隶属函数：</a:t>
            </a:r>
          </a:p>
          <a:p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417BBD8-7C94-40C4-BEF2-6CCCABE05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885" y="1530152"/>
            <a:ext cx="5734908" cy="90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6FA6EB9-B68B-4E4E-8BF2-BDD8BCA14C2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675" y="3680359"/>
            <a:ext cx="7038487" cy="329497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B8C83880-7F31-48B7-B5F6-4A73A09CA9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149525"/>
              </p:ext>
            </p:extLst>
          </p:nvPr>
        </p:nvGraphicFramePr>
        <p:xfrm>
          <a:off x="3133884" y="2668065"/>
          <a:ext cx="5639895" cy="849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37095" imgH="457184" progId="Equation.DSMT4">
                  <p:embed/>
                </p:oleObj>
              </mc:Choice>
              <mc:Fallback>
                <p:oleObj name="Equation" r:id="rId4" imgW="3037095" imgH="45718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33884" y="2668065"/>
                        <a:ext cx="5639895" cy="849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971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heme/theme1.xml><?xml version="1.0" encoding="utf-8"?>
<a:theme xmlns:a="http://schemas.openxmlformats.org/drawingml/2006/main" name="第一PPT，www.1ppt.com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6489</Words>
  <Application>Microsoft Office PowerPoint</Application>
  <PresentationFormat>宽屏</PresentationFormat>
  <Paragraphs>506</Paragraphs>
  <Slides>69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69</vt:i4>
      </vt:variant>
    </vt:vector>
  </HeadingPairs>
  <TitlesOfParts>
    <vt:vector size="82" baseType="lpstr">
      <vt:lpstr>Yuanti SC</vt:lpstr>
      <vt:lpstr>仿宋</vt:lpstr>
      <vt:lpstr>华文楷体</vt:lpstr>
      <vt:lpstr>宋体</vt:lpstr>
      <vt:lpstr>微软雅黑</vt:lpstr>
      <vt:lpstr>微软雅黑 Light</vt:lpstr>
      <vt:lpstr>Arial</vt:lpstr>
      <vt:lpstr>Calibri</vt:lpstr>
      <vt:lpstr>Cambria Math</vt:lpstr>
      <vt:lpstr>Courier New</vt:lpstr>
      <vt:lpstr>Times New Roman</vt:lpstr>
      <vt:lpstr>第一PPT，www.1ppt.com</vt:lpstr>
      <vt:lpstr>Equation</vt:lpstr>
      <vt:lpstr>PowerPoint 演示文稿</vt:lpstr>
      <vt:lpstr>PowerPoint 演示文稿</vt:lpstr>
      <vt:lpstr>非确定性评价</vt:lpstr>
      <vt:lpstr>为什么要使用非确定性逻辑？</vt:lpstr>
      <vt:lpstr>一. 模糊理论基础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 模糊运算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二. 模糊综合评价</vt:lpstr>
      <vt:lpstr>PowerPoint 演示文稿</vt:lpstr>
      <vt:lpstr>PowerPoint 演示文稿</vt:lpstr>
      <vt:lpstr>PowerPoint 演示文稿</vt:lpstr>
      <vt:lpstr>PowerPoint 演示文稿</vt:lpstr>
      <vt:lpstr>2. 案例：耕作方案模糊评价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三. 灰色关联分析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四. 优势分析</vt:lpstr>
      <vt:lpstr>PowerPoint 演示文稿</vt:lpstr>
      <vt:lpstr>PowerPoint 演示文稿</vt:lpstr>
      <vt:lpstr>PowerPoint 演示文稿</vt:lpstr>
      <vt:lpstr>五. 灰色关联评价</vt:lpstr>
      <vt:lpstr>PowerPoint 演示文稿</vt:lpstr>
      <vt:lpstr>PowerPoint 演示文稿</vt:lpstr>
      <vt:lpstr>主要参考文献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绿色清新</dc:title>
  <dc:creator/>
  <cp:keywords>www.1ppt.com</cp:keywords>
  <dc:description>www.1ppt.com</dc:description>
  <cp:lastModifiedBy/>
  <cp:revision>5</cp:revision>
  <dcterms:created xsi:type="dcterms:W3CDTF">2018-03-01T02:03:00Z</dcterms:created>
  <dcterms:modified xsi:type="dcterms:W3CDTF">2022-06-28T05:50:49Z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  <property fmtid="{D5CDD505-2E9C-101B-9397-08002B2CF9AE}" pid="3" name="KSORubyTemplateID">
    <vt:lpwstr>8</vt:lpwstr>
  </property>
</Properties>
</file>