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3">
  <p:sldMasterIdLst>
    <p:sldMasterId id="2147483648" r:id="rId1"/>
  </p:sldMasterIdLst>
  <p:notesMasterIdLst>
    <p:notesMasterId r:id="rId51"/>
  </p:notesMasterIdLst>
  <p:sldIdLst>
    <p:sldId id="256" r:id="rId2"/>
    <p:sldId id="257" r:id="rId3"/>
    <p:sldId id="283" r:id="rId4"/>
    <p:sldId id="329" r:id="rId5"/>
    <p:sldId id="330" r:id="rId6"/>
    <p:sldId id="284" r:id="rId7"/>
    <p:sldId id="331" r:id="rId8"/>
    <p:sldId id="332" r:id="rId9"/>
    <p:sldId id="333" r:id="rId10"/>
    <p:sldId id="334" r:id="rId11"/>
    <p:sldId id="335" r:id="rId12"/>
    <p:sldId id="336" r:id="rId13"/>
    <p:sldId id="337" r:id="rId14"/>
    <p:sldId id="370"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71" r:id="rId46"/>
    <p:sldId id="368" r:id="rId47"/>
    <p:sldId id="369" r:id="rId48"/>
    <p:sldId id="372" r:id="rId49"/>
    <p:sldId id="280"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6" d="100"/>
          <a:sy n="86" d="100"/>
        </p:scale>
        <p:origin x="706" y="3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71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3091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135654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2022/8/13</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2022/8/13</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2022/8/13</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2022/8/13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2022/8/13</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2022/8/13</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2022/8/13</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2022/8/13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2022/8/13</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2022/8/13</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33.wmf"/></Relationships>
</file>

<file path=ppt/slides/_rels/slide2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jpeg"/><Relationship Id="rId2" Type="http://schemas.openxmlformats.org/officeDocument/2006/relationships/image" Target="../media/image54.wmf"/><Relationship Id="rId1"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slides/_rels/slide36.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71.wmf"/><Relationship Id="rId3" Type="http://schemas.openxmlformats.org/officeDocument/2006/relationships/image" Target="../media/image61.wmf"/><Relationship Id="rId7" Type="http://schemas.openxmlformats.org/officeDocument/2006/relationships/image" Target="../media/image65.wmf"/><Relationship Id="rId12" Type="http://schemas.openxmlformats.org/officeDocument/2006/relationships/image" Target="../media/image70.wmf"/><Relationship Id="rId2" Type="http://schemas.openxmlformats.org/officeDocument/2006/relationships/image" Target="../media/image60.wmf"/><Relationship Id="rId1" Type="http://schemas.openxmlformats.org/officeDocument/2006/relationships/slideLayout" Target="../slideLayouts/slideLayout2.xml"/><Relationship Id="rId6" Type="http://schemas.openxmlformats.org/officeDocument/2006/relationships/image" Target="../media/image64.wmf"/><Relationship Id="rId11" Type="http://schemas.openxmlformats.org/officeDocument/2006/relationships/image" Target="../media/image69.wmf"/><Relationship Id="rId5" Type="http://schemas.openxmlformats.org/officeDocument/2006/relationships/image" Target="../media/image63.wmf"/><Relationship Id="rId10" Type="http://schemas.openxmlformats.org/officeDocument/2006/relationships/image" Target="../media/image68.wmf"/><Relationship Id="rId4" Type="http://schemas.openxmlformats.org/officeDocument/2006/relationships/image" Target="../media/image62.wmf"/><Relationship Id="rId9" Type="http://schemas.openxmlformats.org/officeDocument/2006/relationships/image" Target="../media/image67.wmf"/><Relationship Id="rId14" Type="http://schemas.openxmlformats.org/officeDocument/2006/relationships/image" Target="../media/image72.wmf"/></Relationships>
</file>

<file path=ppt/slides/_rels/slide37.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3.wmf"/><Relationship Id="rId7" Type="http://schemas.openxmlformats.org/officeDocument/2006/relationships/image" Target="../media/image61.wmf"/><Relationship Id="rId2" Type="http://schemas.openxmlformats.org/officeDocument/2006/relationships/image" Target="../media/image67.wmf"/><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9" Type="http://schemas.openxmlformats.org/officeDocument/2006/relationships/image" Target="../media/image78.wmf"/></Relationships>
</file>

<file path=ppt/slides/_rels/slide38.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slideLayout" Target="../slideLayouts/slideLayout2.xml"/><Relationship Id="rId6" Type="http://schemas.openxmlformats.org/officeDocument/2006/relationships/image" Target="../media/image67.wmf"/><Relationship Id="rId5" Type="http://schemas.openxmlformats.org/officeDocument/2006/relationships/image" Target="../media/image81.wmf"/><Relationship Id="rId4" Type="http://schemas.openxmlformats.org/officeDocument/2006/relationships/image" Target="../media/image88.png"/></Relationships>
</file>

<file path=ppt/slides/_rels/slide39.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slideLayout" Target="../slideLayouts/slideLayout2.xml"/><Relationship Id="rId5" Type="http://schemas.openxmlformats.org/officeDocument/2006/relationships/image" Target="../media/image84.wmf"/><Relationship Id="rId4" Type="http://schemas.openxmlformats.org/officeDocument/2006/relationships/image" Target="../media/image67.wmf"/></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87.wmf"/><Relationship Id="rId1" Type="http://schemas.openxmlformats.org/officeDocument/2006/relationships/slideLayout" Target="../slideLayouts/slideLayout2.xml"/><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slides/_rels/slide42.x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slideLayout" Target="../slideLayouts/slideLayout2.xml"/><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slides/_rels/slide43.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slideLayout" Target="../slideLayouts/slideLayout2.xml"/><Relationship Id="rId5" Type="http://schemas.openxmlformats.org/officeDocument/2006/relationships/image" Target="../media/image100.wmf"/><Relationship Id="rId4" Type="http://schemas.openxmlformats.org/officeDocument/2006/relationships/image" Target="../media/image9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1359" y="1165"/>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680524" y="1476221"/>
            <a:ext cx="8830951" cy="1323439"/>
          </a:xfrm>
          <a:prstGeom prst="rect">
            <a:avLst/>
          </a:prstGeom>
          <a:noFill/>
        </p:spPr>
        <p:txBody>
          <a:bodyPr wrap="square" rtlCol="0">
            <a:spAutoFit/>
          </a:bodyPr>
          <a:lstStyle/>
          <a:p>
            <a:r>
              <a:rPr lang="zh-CN" altLang="en-US" sz="8000" dirty="0">
                <a:solidFill>
                  <a:srgbClr val="C00000"/>
                </a:solidFill>
                <a:latin typeface="仿宋" panose="02010609060101010101" pitchFamily="49" charset="-122"/>
                <a:ea typeface="仿宋" panose="02010609060101010101" pitchFamily="49" charset="-122"/>
              </a:rPr>
              <a:t>第</a:t>
            </a:r>
            <a:r>
              <a:rPr lang="en-US" altLang="zh-CN" sz="8000">
                <a:solidFill>
                  <a:srgbClr val="C00000"/>
                </a:solidFill>
                <a:latin typeface="仿宋" panose="02010609060101010101" pitchFamily="49" charset="-122"/>
                <a:ea typeface="仿宋" panose="02010609060101010101" pitchFamily="49" charset="-122"/>
              </a:rPr>
              <a:t>03</a:t>
            </a:r>
            <a:r>
              <a:rPr lang="zh-CN" altLang="en-US" sz="8000">
                <a:solidFill>
                  <a:srgbClr val="C00000"/>
                </a:solidFill>
                <a:latin typeface="仿宋" panose="02010609060101010101" pitchFamily="49" charset="-122"/>
                <a:ea typeface="仿宋" panose="02010609060101010101" pitchFamily="49" charset="-122"/>
              </a:rPr>
              <a:t>讲 </a:t>
            </a:r>
            <a:r>
              <a:rPr lang="zh-CN" altLang="en-US" sz="8000" dirty="0">
                <a:solidFill>
                  <a:srgbClr val="C00000"/>
                </a:solidFill>
                <a:latin typeface="仿宋" panose="02010609060101010101" pitchFamily="49" charset="-122"/>
                <a:ea typeface="仿宋" panose="02010609060101010101" pitchFamily="49" charset="-122"/>
              </a:rPr>
              <a:t>人口模型</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211580" y="-111315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217785" y="5241290"/>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4C6A27-2868-4CE5-ADF4-CC3155D99369}"/>
              </a:ext>
            </a:extLst>
          </p:cNvPr>
          <p:cNvSpPr txBox="1"/>
          <p:nvPr/>
        </p:nvSpPr>
        <p:spPr>
          <a:xfrm>
            <a:off x="4865883" y="3596532"/>
            <a:ext cx="2492990" cy="1015663"/>
          </a:xfrm>
          <a:prstGeom prst="rect">
            <a:avLst/>
          </a:prstGeom>
          <a:noFill/>
        </p:spPr>
        <p:txBody>
          <a:bodyPr wrap="none" rtlCol="0">
            <a:spAutoFit/>
          </a:bodyPr>
          <a:lstStyle/>
          <a:p>
            <a:r>
              <a:rPr lang="zh-CN" altLang="en-US" sz="6000" dirty="0">
                <a:solidFill>
                  <a:srgbClr val="C00000"/>
                </a:solidFill>
                <a:latin typeface="华文楷体" panose="02010600040101010101" pitchFamily="2" charset="-122"/>
                <a:ea typeface="华文楷体" panose="02010600040101010101" pitchFamily="2" charset="-122"/>
              </a:rPr>
              <a:t>苗秀凤</a:t>
            </a: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 grpId="0" animBg="1"/>
      <p:bldP spid="3" grpId="0" bldLvl="0" animBg="1"/>
      <p:bldP spid="4" grpId="0" bldLvl="0" animBg="1"/>
      <p:bldP spid="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6E5DCDF-552D-47BB-84F0-13675D6BBD6D}"/>
              </a:ext>
            </a:extLst>
          </p:cNvPr>
          <p:cNvSpPr txBox="1"/>
          <p:nvPr/>
        </p:nvSpPr>
        <p:spPr>
          <a:xfrm>
            <a:off x="683666" y="1533108"/>
            <a:ext cx="6135328" cy="2492990"/>
          </a:xfrm>
          <a:prstGeom prst="rect">
            <a:avLst/>
          </a:prstGeom>
          <a:noFill/>
        </p:spPr>
        <p:txBody>
          <a:bodyPr wrap="square">
            <a:spAutoFit/>
          </a:bodyPr>
          <a:lstStyle/>
          <a:p>
            <a:pPr indent="328930" algn="l">
              <a:lnSpc>
                <a:spcPct val="150000"/>
              </a:lnSpc>
            </a:pPr>
            <a:r>
              <a:rPr lang="en-US" altLang="zh-CN" sz="2400" b="1" spc="45" dirty="0">
                <a:solidFill>
                  <a:srgbClr val="E74C3C"/>
                </a:solidFill>
                <a:effectLst/>
                <a:latin typeface="Times New Roman" panose="02020603050405020304" pitchFamily="18" charset="0"/>
                <a:ea typeface="宋体" panose="02010600030101010101" pitchFamily="2" charset="-122"/>
                <a:cs typeface="宋体" panose="02010600030101010101" pitchFamily="2" charset="-122"/>
              </a:rPr>
              <a:t>MATLAB </a:t>
            </a:r>
            <a:r>
              <a:rPr lang="zh-CN" altLang="zh-CN" sz="2400" b="1" spc="45" dirty="0">
                <a:solidFill>
                  <a:srgbClr val="E74C3C"/>
                </a:solidFill>
                <a:effectLst/>
                <a:latin typeface="Times New Roman" panose="02020603050405020304" pitchFamily="18" charset="0"/>
                <a:ea typeface="宋体" panose="02010600030101010101" pitchFamily="2" charset="-122"/>
                <a:cs typeface="宋体" panose="02010600030101010101" pitchFamily="2" charset="-122"/>
              </a:rPr>
              <a:t>代码</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 = [3.9, 5.3, 7.2, 9.6, 12.9,</a:t>
            </a: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17.1, 23.2, 31.4, 38.6, </a:t>
            </a: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    </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50.2, 62.9, 76.0, 92.0, </a:t>
            </a: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    </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106.5, 123.2];</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year = 1790:10:1930;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plot(year, P,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bo</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pic>
        <p:nvPicPr>
          <p:cNvPr id="6" name="图片 5">
            <a:extLst>
              <a:ext uri="{FF2B5EF4-FFF2-40B4-BE49-F238E27FC236}">
                <a16:creationId xmlns:a16="http://schemas.microsoft.com/office/drawing/2014/main" id="{12F47B98-C24F-43B7-8E4F-A5024890A0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5652" y="1046305"/>
            <a:ext cx="5706897" cy="4278587"/>
          </a:xfrm>
          <a:prstGeom prst="rect">
            <a:avLst/>
          </a:prstGeom>
          <a:noFill/>
          <a:ln>
            <a:noFill/>
          </a:ln>
        </p:spPr>
      </p:pic>
    </p:spTree>
    <p:extLst>
      <p:ext uri="{BB962C8B-B14F-4D97-AF65-F5344CB8AC3E}">
        <p14:creationId xmlns:p14="http://schemas.microsoft.com/office/powerpoint/2010/main" val="24739714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1F47C96-733A-407D-B5FE-259779A9BE17}"/>
              </a:ext>
            </a:extLst>
          </p:cNvPr>
          <p:cNvSpPr txBox="1"/>
          <p:nvPr/>
        </p:nvSpPr>
        <p:spPr>
          <a:xfrm>
            <a:off x="781664" y="678426"/>
            <a:ext cx="10559845" cy="830997"/>
          </a:xfrm>
          <a:prstGeom prst="rect">
            <a:avLst/>
          </a:prstGeom>
          <a:noFill/>
        </p:spPr>
        <p:txBody>
          <a:bodyPr wrap="square">
            <a:spAutoFit/>
          </a:bodyPr>
          <a:lstStyle/>
          <a:p>
            <a:pPr indent="304800"/>
            <a:r>
              <a:rPr lang="en-US"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solidFill>
                  <a:srgbClr val="000000"/>
                </a:solidFill>
                <a:effectLst/>
                <a:latin typeface="+mn-ea"/>
                <a:cs typeface="Times New Roman" panose="02020603050405020304" pitchFamily="18" charset="0"/>
              </a:rPr>
              <a:t>这里运用的处理技巧为</a:t>
            </a:r>
            <a:r>
              <a:rPr lang="zh-CN" altLang="zh-CN" sz="2400" b="1" dirty="0">
                <a:solidFill>
                  <a:srgbClr val="000000"/>
                </a:solidFill>
                <a:effectLst/>
                <a:latin typeface="+mn-ea"/>
                <a:cs typeface="Times New Roman" panose="02020603050405020304" pitchFamily="18" charset="0"/>
              </a:rPr>
              <a:t>对数据做变换</a:t>
            </a:r>
            <a:r>
              <a:rPr lang="zh-CN" altLang="zh-CN" sz="2400" dirty="0">
                <a:solidFill>
                  <a:srgbClr val="000000"/>
                </a:solidFill>
                <a:effectLst/>
                <a:latin typeface="+mn-ea"/>
                <a:cs typeface="Times New Roman" panose="02020603050405020304" pitchFamily="18" charset="0"/>
              </a:rPr>
              <a:t>，以简化函数关系。</a:t>
            </a:r>
            <a:r>
              <a:rPr lang="zh-CN" altLang="zh-CN" sz="2400" b="1" dirty="0">
                <a:solidFill>
                  <a:srgbClr val="000000"/>
                </a:solidFill>
                <a:effectLst/>
                <a:latin typeface="+mn-ea"/>
                <a:cs typeface="Times New Roman" panose="02020603050405020304" pitchFamily="18" charset="0"/>
              </a:rPr>
              <a:t>对于指数增长的数据，可以通过取对数法，转化为线性函数关系</a:t>
            </a:r>
            <a:r>
              <a:rPr lang="zh-CN" altLang="zh-CN" sz="2400" dirty="0">
                <a:solidFill>
                  <a:srgbClr val="000000"/>
                </a:solidFill>
                <a:effectLst/>
                <a:latin typeface="+mn-ea"/>
                <a:cs typeface="Times New Roman" panose="02020603050405020304" pitchFamily="18" charset="0"/>
              </a:rPr>
              <a:t>。</a:t>
            </a:r>
            <a:endParaRPr lang="zh-CN" altLang="zh-CN" sz="2400" dirty="0">
              <a:effectLst/>
              <a:latin typeface="+mn-ea"/>
              <a:cs typeface="宋体" panose="02010600030101010101" pitchFamily="2" charset="-122"/>
            </a:endParaRPr>
          </a:p>
        </p:txBody>
      </p:sp>
      <p:sp>
        <p:nvSpPr>
          <p:cNvPr id="5" name="文本框 4">
            <a:extLst>
              <a:ext uri="{FF2B5EF4-FFF2-40B4-BE49-F238E27FC236}">
                <a16:creationId xmlns:a16="http://schemas.microsoft.com/office/drawing/2014/main" id="{9D9A4A8F-00FF-4D83-90CF-1E2888B87FFE}"/>
              </a:ext>
            </a:extLst>
          </p:cNvPr>
          <p:cNvSpPr txBox="1"/>
          <p:nvPr/>
        </p:nvSpPr>
        <p:spPr>
          <a:xfrm>
            <a:off x="497579" y="1815224"/>
            <a:ext cx="6135328" cy="707886"/>
          </a:xfrm>
          <a:prstGeom prst="rect">
            <a:avLst/>
          </a:prstGeom>
          <a:noFill/>
        </p:spPr>
        <p:txBody>
          <a:bodyPr wrap="square">
            <a:spAutoFit/>
          </a:bodyPr>
          <a:lstStyle/>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figure</a:t>
            </a:r>
            <a:endParaRPr lang="zh-CN" altLang="zh-CN" sz="2000" dirty="0">
              <a:latin typeface="Courier New" panose="02070309020205020404" pitchFamily="49" charset="0"/>
              <a:ea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plot(year, log(P), '</a:t>
            </a:r>
            <a:r>
              <a:rPr lang="en-US" altLang="zh-CN" sz="2000" dirty="0" err="1">
                <a:latin typeface="Courier New" panose="02070309020205020404" pitchFamily="49" charset="0"/>
                <a:ea typeface="宋体" panose="02010600030101010101" pitchFamily="2" charset="-122"/>
              </a:rPr>
              <a:t>bo</a:t>
            </a:r>
            <a:r>
              <a:rPr lang="en-US" altLang="zh-CN" sz="2000" dirty="0">
                <a:latin typeface="Courier New" panose="02070309020205020404" pitchFamily="49" charset="0"/>
                <a:ea typeface="宋体" panose="02010600030101010101" pitchFamily="2" charset="-122"/>
              </a:rPr>
              <a:t>')</a:t>
            </a:r>
            <a:endParaRPr lang="zh-CN" altLang="zh-CN" sz="2000" dirty="0">
              <a:latin typeface="Courier New" panose="02070309020205020404" pitchFamily="49" charset="0"/>
              <a:ea typeface="宋体" panose="02010600030101010101" pitchFamily="2" charset="-122"/>
            </a:endParaRPr>
          </a:p>
        </p:txBody>
      </p:sp>
      <p:pic>
        <p:nvPicPr>
          <p:cNvPr id="6" name="图片 5">
            <a:extLst>
              <a:ext uri="{FF2B5EF4-FFF2-40B4-BE49-F238E27FC236}">
                <a16:creationId xmlns:a16="http://schemas.microsoft.com/office/drawing/2014/main" id="{2DEDA5A0-8724-4FA1-B5BB-5C31ABEC3D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5305" y="1701544"/>
            <a:ext cx="5565765" cy="4172229"/>
          </a:xfrm>
          <a:prstGeom prst="rect">
            <a:avLst/>
          </a:prstGeom>
          <a:noFill/>
          <a:ln>
            <a:noFill/>
          </a:ln>
        </p:spPr>
      </p:pic>
    </p:spTree>
    <p:extLst>
      <p:ext uri="{BB962C8B-B14F-4D97-AF65-F5344CB8AC3E}">
        <p14:creationId xmlns:p14="http://schemas.microsoft.com/office/powerpoint/2010/main" val="4859578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6E34AA-3FC3-4973-98AB-3BAED24FC4DA}"/>
              </a:ext>
            </a:extLst>
          </p:cNvPr>
          <p:cNvSpPr txBox="1"/>
          <p:nvPr/>
        </p:nvSpPr>
        <p:spPr>
          <a:xfrm>
            <a:off x="420600" y="745572"/>
            <a:ext cx="6135328" cy="461665"/>
          </a:xfrm>
          <a:prstGeom prst="rect">
            <a:avLst/>
          </a:prstGeom>
          <a:noFill/>
        </p:spPr>
        <p:txBody>
          <a:bodyPr wrap="square">
            <a:spAutoFit/>
          </a:bodyPr>
          <a:lstStyle/>
          <a:p>
            <a:r>
              <a:rPr lang="zh-CN" altLang="en-US" sz="2400" dirty="0"/>
              <a:t>对数据做如下变换：                    </a:t>
            </a:r>
          </a:p>
        </p:txBody>
      </p:sp>
      <p:pic>
        <p:nvPicPr>
          <p:cNvPr id="4" name="Picture 1">
            <a:extLst>
              <a:ext uri="{FF2B5EF4-FFF2-40B4-BE49-F238E27FC236}">
                <a16:creationId xmlns:a16="http://schemas.microsoft.com/office/drawing/2014/main" id="{4F1BD082-793D-412C-B2C9-9B2526DE2F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169" y="1679349"/>
            <a:ext cx="1922585" cy="77986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DAEC3C3-CBD3-4F5B-A3CA-B50443F2ADC3}"/>
              </a:ext>
            </a:extLst>
          </p:cNvPr>
          <p:cNvSpPr txBox="1"/>
          <p:nvPr/>
        </p:nvSpPr>
        <p:spPr>
          <a:xfrm>
            <a:off x="3701763" y="626677"/>
            <a:ext cx="8069637" cy="5386090"/>
          </a:xfrm>
          <a:prstGeom prst="rect">
            <a:avLst/>
          </a:prstGeom>
          <a:noFill/>
        </p:spPr>
        <p:txBody>
          <a:bodyPr wrap="square">
            <a:spAutoFit/>
          </a:bodyPr>
          <a:lstStyle/>
          <a:p>
            <a:pPr indent="31496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2400" dirty="0">
              <a:effectLst/>
              <a:latin typeface="Courier New" panose="02070309020205020404" pitchFamily="49" charset="0"/>
              <a:ea typeface="宋体" panose="02010600030101010101" pitchFamily="2" charset="-122"/>
              <a:cs typeface="宋体" panose="02010600030101010101" pitchFamily="2" charset="-122"/>
            </a:endParaRPr>
          </a:p>
          <a:p>
            <a:pPr indent="31496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2400" dirty="0">
              <a:latin typeface="Courier New" panose="02070309020205020404" pitchFamily="49" charset="0"/>
              <a:ea typeface="宋体" panose="02010600030101010101" pitchFamily="2" charset="-122"/>
              <a:cs typeface="宋体" panose="02010600030101010101" pitchFamily="2" charset="-122"/>
            </a:endParaRPr>
          </a:p>
          <a:p>
            <a:pPr indent="31496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X = year - 1789;</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对数据做变换</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拟合线性关系</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y = log(P);</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mdl =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fitlm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(X, y)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线性回归</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06070">
              <a:lnSpc>
                <a:spcPct val="150000"/>
              </a:lnSpc>
            </a:pPr>
            <a:r>
              <a:rPr lang="zh-CN" altLang="zh-CN" sz="2400" b="1" dirty="0">
                <a:solidFill>
                  <a:srgbClr val="000000"/>
                </a:solidFill>
                <a:effectLst/>
                <a:latin typeface="+mn-ea"/>
                <a:cs typeface="宋体" panose="02010600030101010101" pitchFamily="2" charset="-122"/>
              </a:rPr>
              <a:t>运行结果：</a:t>
            </a:r>
            <a:endParaRPr lang="zh-CN" altLang="zh-CN" sz="2400" dirty="0">
              <a:effectLst/>
              <a:latin typeface="+mn-ea"/>
              <a:cs typeface="宋体" panose="02010600030101010101" pitchFamily="2" charset="-122"/>
            </a:endParaRPr>
          </a:p>
          <a:p>
            <a:pPr indent="304800"/>
            <a:r>
              <a:rPr lang="en-US" altLang="zh-CN" sz="2000" dirty="0" err="1">
                <a:solidFill>
                  <a:srgbClr val="E67E23"/>
                </a:solidFill>
                <a:latin typeface="Times New Roman" panose="02020603050405020304" pitchFamily="18" charset="0"/>
                <a:ea typeface="宋体" panose="02010600030101010101" pitchFamily="2" charset="-122"/>
                <a:cs typeface="宋体" panose="02010600030101010101" pitchFamily="2" charset="-122"/>
              </a:rPr>
              <a:t>ymdl</a:t>
            </a: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 Linear regression model:       y ~ 1 + x1</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4800"/>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Estimated Coefficients:</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1371600"/>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Estimate      SE           </a:t>
            </a:r>
            <a:r>
              <a:rPr lang="en-US" altLang="zh-CN" sz="2000" dirty="0" err="1">
                <a:solidFill>
                  <a:srgbClr val="E67E23"/>
                </a:solidFill>
                <a:latin typeface="Times New Roman" panose="02020603050405020304" pitchFamily="18" charset="0"/>
                <a:ea typeface="宋体" panose="02010600030101010101" pitchFamily="2" charset="-122"/>
                <a:cs typeface="宋体" panose="02010600030101010101" pitchFamily="2" charset="-122"/>
              </a:rPr>
              <a:t>tStat</a:t>
            </a:r>
            <a:r>
              <a:rPr lang="en-US" altLang="zh-CN" sz="2000" dirty="0">
                <a:solidFill>
                  <a:srgbClr val="E67E23"/>
                </a:solidFill>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E67E23"/>
                </a:solidFill>
                <a:latin typeface="Times New Roman" panose="02020603050405020304" pitchFamily="18" charset="0"/>
                <a:ea typeface="宋体" panose="02010600030101010101" pitchFamily="2" charset="-122"/>
                <a:cs typeface="宋体" panose="02010600030101010101" pitchFamily="2" charset="-122"/>
              </a:rPr>
              <a:t>pValue</a:t>
            </a:r>
            <a:r>
              <a:rPr lang="en-US" altLang="zh-CN" sz="2000" dirty="0">
                <a:solidFill>
                  <a:srgbClr val="E67E23"/>
                </a:solidFill>
                <a:latin typeface="Times New Roman" panose="02020603050405020304" pitchFamily="18" charset="0"/>
                <a:ea typeface="宋体" panose="02010600030101010101" pitchFamily="2" charset="-122"/>
                <a:cs typeface="宋体" panose="02010600030101010101" pitchFamily="2" charset="-122"/>
              </a:rPr>
              <a:t>  </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______       ___          ____          ____</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4800"/>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(Intercept)     1.4962     0.06096    24.544    2.8302e-12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x1             0.025215   0.0007334  34.378    3.7738e-14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4800"/>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Number of observations: 15, Error degrees of freedom: 13</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Root Mean Squared Error: 0.123</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R-squared: 0.989,  Adjusted R-Squared 0.988</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F-statistic vs. constant model: 1.18e+03, p-value = 3.77e-14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箭头: 右 6">
            <a:extLst>
              <a:ext uri="{FF2B5EF4-FFF2-40B4-BE49-F238E27FC236}">
                <a16:creationId xmlns:a16="http://schemas.microsoft.com/office/drawing/2014/main" id="{98836DB2-1731-431C-BE35-0BE59D3D616F}"/>
              </a:ext>
            </a:extLst>
          </p:cNvPr>
          <p:cNvSpPr/>
          <p:nvPr/>
        </p:nvSpPr>
        <p:spPr>
          <a:xfrm>
            <a:off x="2698042" y="1851378"/>
            <a:ext cx="790222" cy="49671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7543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14D0DF-1F63-4DB9-92BE-8ED9BD178A40}"/>
              </a:ext>
            </a:extLst>
          </p:cNvPr>
          <p:cNvSpPr txBox="1"/>
          <p:nvPr/>
        </p:nvSpPr>
        <p:spPr>
          <a:xfrm>
            <a:off x="1002891" y="725580"/>
            <a:ext cx="6135328" cy="1938992"/>
          </a:xfrm>
          <a:prstGeom prst="rect">
            <a:avLst/>
          </a:prstGeom>
          <a:noFill/>
        </p:spPr>
        <p:txBody>
          <a:bodyPr wrap="square">
            <a:spAutoFit/>
          </a:bodyPr>
          <a:lstStyle/>
          <a:p>
            <a:r>
              <a:rPr lang="zh-CN" altLang="en-US" sz="2400" dirty="0"/>
              <a:t>得到线性模型：</a:t>
            </a:r>
          </a:p>
          <a:p>
            <a:r>
              <a:rPr lang="zh-CN" altLang="en-US" sz="2400" dirty="0"/>
              <a:t>                                </a:t>
            </a:r>
            <a:endParaRPr lang="en-US" altLang="zh-CN" sz="2400" dirty="0"/>
          </a:p>
          <a:p>
            <a:endParaRPr lang="en-US" altLang="zh-CN" sz="2400" dirty="0"/>
          </a:p>
          <a:p>
            <a:endParaRPr lang="en-US" altLang="zh-CN" sz="2400" dirty="0"/>
          </a:p>
          <a:p>
            <a:r>
              <a:rPr lang="zh-CN" altLang="en-US" sz="2400" dirty="0"/>
              <a:t>再换回原来的变量：</a:t>
            </a:r>
          </a:p>
        </p:txBody>
      </p:sp>
      <p:pic>
        <p:nvPicPr>
          <p:cNvPr id="4" name="Picture 4">
            <a:extLst>
              <a:ext uri="{FF2B5EF4-FFF2-40B4-BE49-F238E27FC236}">
                <a16:creationId xmlns:a16="http://schemas.microsoft.com/office/drawing/2014/main" id="{F0F5AEA9-9EFF-4349-87D1-F1896FF874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261" y="1497754"/>
            <a:ext cx="3493477" cy="444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3">
            <a:extLst>
              <a:ext uri="{FF2B5EF4-FFF2-40B4-BE49-F238E27FC236}">
                <a16:creationId xmlns:a16="http://schemas.microsoft.com/office/drawing/2014/main" id="{63BCDA99-5DC4-4694-971D-9676A625BD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8399" y="2831069"/>
            <a:ext cx="5655200" cy="45719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9717AED-6D4C-41FB-9B90-EB67BD46DE08}"/>
              </a:ext>
            </a:extLst>
          </p:cNvPr>
          <p:cNvSpPr txBox="1"/>
          <p:nvPr/>
        </p:nvSpPr>
        <p:spPr>
          <a:xfrm>
            <a:off x="986629" y="3824097"/>
            <a:ext cx="6135328" cy="461665"/>
          </a:xfrm>
          <a:prstGeom prst="rect">
            <a:avLst/>
          </a:prstGeom>
          <a:noFill/>
        </p:spPr>
        <p:txBody>
          <a:bodyPr wrap="square">
            <a:spAutoFit/>
          </a:bodyPr>
          <a:lstStyle/>
          <a:p>
            <a:r>
              <a:rPr lang="zh-CN" altLang="en-US" sz="2400" dirty="0"/>
              <a:t>再变形得到想要的具体模型：</a:t>
            </a:r>
          </a:p>
        </p:txBody>
      </p:sp>
      <p:pic>
        <p:nvPicPr>
          <p:cNvPr id="8" name="Picture 12">
            <a:extLst>
              <a:ext uri="{FF2B5EF4-FFF2-40B4-BE49-F238E27FC236}">
                <a16:creationId xmlns:a16="http://schemas.microsoft.com/office/drawing/2014/main" id="{19E816BC-3FEA-4C1F-B396-A1D3782DA4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9239" y="4627593"/>
            <a:ext cx="3874057" cy="52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5534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36A470-FA89-48B7-B760-B70C3599B60C}"/>
              </a:ext>
            </a:extLst>
          </p:cNvPr>
          <p:cNvSpPr>
            <a:spLocks noGrp="1"/>
          </p:cNvSpPr>
          <p:nvPr>
            <p:ph idx="1"/>
          </p:nvPr>
        </p:nvSpPr>
        <p:spPr>
          <a:xfrm>
            <a:off x="838200" y="1186432"/>
            <a:ext cx="10515600" cy="4351338"/>
          </a:xfrm>
        </p:spPr>
        <p:txBody>
          <a:bodyPr/>
          <a:lstStyle/>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 = @(t) exp(0.025215*(t-1789)+1.4962);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用匿名函数方式来定义预测函数</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Pm = f(year);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计算预测值</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errs =100*abs(Pm-P)./P;</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result = array2table([year; P; Pm; errs]', </a:t>
            </a:r>
            <a:r>
              <a:rPr lang="en-US" altLang="zh-CN" sz="2000" dirty="0">
                <a:latin typeface="Courier New" panose="02070309020205020404" pitchFamily="49" charset="0"/>
                <a:ea typeface="宋体" panose="02010600030101010101" pitchFamily="2" charset="-122"/>
              </a:rPr>
              <a:t>'</a:t>
            </a:r>
            <a:r>
              <a:rPr lang="en-US" altLang="zh-CN" sz="2000" dirty="0" err="1">
                <a:latin typeface="Courier New" panose="02070309020205020404" pitchFamily="49" charset="0"/>
                <a:ea typeface="宋体" panose="02010600030101010101" pitchFamily="2" charset="-122"/>
              </a:rPr>
              <a:t>VariableNames</a:t>
            </a:r>
            <a:r>
              <a:rPr lang="en-US" altLang="zh-CN" sz="2000" dirty="0">
                <a:latin typeface="Courier New" panose="02070309020205020404" pitchFamily="49" charset="0"/>
                <a:ea typeface="宋体" panose="02010600030101010101" pitchFamily="2" charset="-122"/>
              </a:rPr>
              <a: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{'Year',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P','Pm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'Error’})</a:t>
            </a:r>
            <a:endParaRPr lang="en-US" altLang="zh-CN" sz="2000" dirty="0">
              <a:latin typeface="Times New Roman" panose="02020603050405020304" pitchFamily="18" charset="0"/>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03638407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38C28D2-E61F-46B4-B8AD-ACCA3BA17D7D}"/>
              </a:ext>
            </a:extLst>
          </p:cNvPr>
          <p:cNvSpPr txBox="1"/>
          <p:nvPr/>
        </p:nvSpPr>
        <p:spPr>
          <a:xfrm>
            <a:off x="371573" y="425470"/>
            <a:ext cx="11080622" cy="6063198"/>
          </a:xfrm>
          <a:prstGeom prst="rect">
            <a:avLst/>
          </a:prstGeom>
          <a:noFill/>
        </p:spPr>
        <p:txBody>
          <a:bodyPr wrap="square">
            <a:spAutoFit/>
          </a:bodyPr>
          <a:lstStyle/>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400" b="1" dirty="0">
                <a:solidFill>
                  <a:srgbClr val="000000"/>
                </a:solidFill>
                <a:effectLst/>
                <a:latin typeface="+mn-ea"/>
                <a:cs typeface="宋体" panose="02010600030101010101" pitchFamily="2" charset="-122"/>
              </a:rPr>
              <a:t>运行结果：</a:t>
            </a:r>
            <a:endParaRPr lang="en-US" altLang="zh-CN" sz="2400" b="1" dirty="0">
              <a:solidFill>
                <a:srgbClr val="000000"/>
              </a:solidFill>
              <a:effectLst/>
              <a:latin typeface="+mn-ea"/>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1" dirty="0">
                <a:solidFill>
                  <a:srgbClr val="000000"/>
                </a:solidFill>
                <a:latin typeface="+mn-ea"/>
                <a:ea typeface="宋体" panose="02010600030101010101" pitchFamily="2" charset="-122"/>
                <a:cs typeface="宋体" panose="02010600030101010101" pitchFamily="2" charset="-122"/>
              </a:rPr>
              <a:t>  </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result =  15×4 table</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6070"/>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Year       P         Pm       Error </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____    _____   ______    ______</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6070"/>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1790      3.9      4.5787    17.403</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1800      5.3      5.8918    11.166</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1810      7.2      7.5815     5.299</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1820      9.6      9.7558    1.6232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1830     12.9    12.554     2.6845</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1840     17.1    16.154     5.5324</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1850     23.2    20.787     10.402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1860     31.4    26.748     14.815</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1870     38.6    34.419     10.831</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1880     50.2    44.29       11.772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1890     62.9    56.992     9.3923</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1900       76     73.337      3.504</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1910       92     94.369     2.5752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1920    106.5   121.43     14.022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1930    123.2   156.26     26.834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065058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DCA40D-549C-4394-9EC9-84B905908AF9}"/>
              </a:ext>
            </a:extLst>
          </p:cNvPr>
          <p:cNvSpPr txBox="1"/>
          <p:nvPr/>
        </p:nvSpPr>
        <p:spPr>
          <a:xfrm>
            <a:off x="625302" y="759274"/>
            <a:ext cx="10500851" cy="1434432"/>
          </a:xfrm>
          <a:prstGeom prst="rect">
            <a:avLst/>
          </a:prstGeom>
          <a:noFill/>
        </p:spPr>
        <p:txBody>
          <a:bodyPr wrap="square">
            <a:spAutoFit/>
          </a:bodyPr>
          <a:lstStyle/>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figure</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plot(year, P, '</a:t>
            </a:r>
            <a:r>
              <a:rPr lang="en-US" altLang="zh-CN" sz="2000" dirty="0" err="1">
                <a:latin typeface="Courier New" panose="02070309020205020404" pitchFamily="49" charset="0"/>
                <a:ea typeface="宋体" panose="02010600030101010101" pitchFamily="2" charset="-122"/>
              </a:rPr>
              <a:t>bo</a:t>
            </a:r>
            <a:r>
              <a:rPr lang="en-US" altLang="zh-CN" sz="2000" dirty="0">
                <a:latin typeface="Courier New" panose="02070309020205020404" pitchFamily="49" charset="0"/>
                <a:ea typeface="宋体" panose="02010600030101010101" pitchFamily="2" charset="-122"/>
              </a:rPr>
              <a:t>', year, Pm, 'r*')</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legend</a:t>
            </a:r>
            <a:r>
              <a:rPr lang="en-US" altLang="zh-CN" sz="2000" dirty="0">
                <a:effectLst/>
                <a:latin typeface="Cambria Math" panose="02040503050406030204" pitchFamily="18" charset="0"/>
                <a:ea typeface="Cambria Math" panose="02040503050406030204" pitchFamily="18" charset="0"/>
                <a:cs typeface="宋体" panose="02010600030101010101" pitchFamily="2" charset="-122"/>
              </a:rPr>
              <a:t>('</a:t>
            </a:r>
            <a:r>
              <a:rPr lang="zh-CN" altLang="zh-CN" sz="2000" dirty="0">
                <a:effectLst/>
                <a:latin typeface="Cambria Math" panose="02040503050406030204" pitchFamily="18" charset="0"/>
                <a:ea typeface="宋体" panose="02010600030101010101" pitchFamily="2" charset="-122"/>
                <a:cs typeface="Courier New" panose="02070309020205020404" pitchFamily="49" charset="0"/>
              </a:rPr>
              <a:t>真实值</a:t>
            </a:r>
            <a:r>
              <a:rPr lang="en-US" altLang="zh-CN" sz="2000" dirty="0">
                <a:effectLst/>
                <a:latin typeface="Cambria Math" panose="02040503050406030204" pitchFamily="18" charset="0"/>
                <a:ea typeface="Cambria Math" panose="02040503050406030204" pitchFamily="18" charset="0"/>
                <a:cs typeface="宋体" panose="02010600030101010101" pitchFamily="2" charset="-122"/>
              </a:rPr>
              <a:t>', '</a:t>
            </a:r>
            <a:r>
              <a:rPr lang="zh-CN" altLang="zh-CN" sz="2000" dirty="0">
                <a:effectLst/>
                <a:latin typeface="Cambria Math" panose="02040503050406030204" pitchFamily="18" charset="0"/>
                <a:ea typeface="宋体" panose="02010600030101010101" pitchFamily="2" charset="-122"/>
                <a:cs typeface="Courier New" panose="02070309020205020404" pitchFamily="49" charset="0"/>
              </a:rPr>
              <a:t>预测值</a:t>
            </a:r>
            <a:r>
              <a:rPr lang="en-US" altLang="zh-CN" sz="2000" dirty="0">
                <a:effectLst/>
                <a:latin typeface="Cambria Math" panose="02040503050406030204" pitchFamily="18" charset="0"/>
                <a:ea typeface="Cambria Math" panose="02040503050406030204" pitchFamily="18" charset="0"/>
                <a:cs typeface="宋体" panose="02010600030101010101" pitchFamily="2" charset="-122"/>
              </a:rPr>
              <a:t>')</a:t>
            </a:r>
            <a:endParaRPr lang="zh-CN" altLang="zh-CN" sz="2000" dirty="0">
              <a:effectLst/>
              <a:latin typeface="Adobe 宋体 Std L"/>
              <a:ea typeface="宋体" panose="02010600030101010101" pitchFamily="2" charset="-122"/>
              <a:cs typeface="宋体" panose="02010600030101010101" pitchFamily="2" charset="-122"/>
            </a:endParaRPr>
          </a:p>
        </p:txBody>
      </p:sp>
      <p:sp>
        <p:nvSpPr>
          <p:cNvPr id="4" name="Rectangle 2">
            <a:extLst>
              <a:ext uri="{FF2B5EF4-FFF2-40B4-BE49-F238E27FC236}">
                <a16:creationId xmlns:a16="http://schemas.microsoft.com/office/drawing/2014/main" id="{9ECBF27B-D146-4FE4-A3DF-12D7610E69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21">
            <a:extLst>
              <a:ext uri="{FF2B5EF4-FFF2-40B4-BE49-F238E27FC236}">
                <a16:creationId xmlns:a16="http://schemas.microsoft.com/office/drawing/2014/main" id="{C0B5730C-6038-482C-97AB-8D0EFCDBA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777" y="2495780"/>
            <a:ext cx="5163093" cy="387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5111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2E564-1DEA-4EC2-BC2C-4548FE13BE49}"/>
              </a:ext>
            </a:extLst>
          </p:cNvPr>
          <p:cNvSpPr>
            <a:spLocks noGrp="1"/>
          </p:cNvSpPr>
          <p:nvPr>
            <p:ph type="title"/>
          </p:nvPr>
        </p:nvSpPr>
        <p:spPr>
          <a:xfrm>
            <a:off x="646287" y="-52568"/>
            <a:ext cx="10515600" cy="1325563"/>
          </a:xfrm>
        </p:spPr>
        <p:txBody>
          <a:bodyPr/>
          <a:lstStyle/>
          <a:p>
            <a:r>
              <a:rPr lang="zh-CN" altLang="en-US" sz="3200" b="1" dirty="0">
                <a:solidFill>
                  <a:srgbClr val="0070C0"/>
                </a:solidFill>
              </a:rPr>
              <a:t>二</a:t>
            </a:r>
            <a:r>
              <a:rPr lang="en-US" altLang="zh-CN" sz="3200" b="1" dirty="0">
                <a:solidFill>
                  <a:srgbClr val="0070C0"/>
                </a:solidFill>
              </a:rPr>
              <a:t>. Logistic</a:t>
            </a:r>
            <a:r>
              <a:rPr lang="zh-CN" altLang="en-US" sz="3200" b="1" dirty="0">
                <a:solidFill>
                  <a:srgbClr val="0070C0"/>
                </a:solidFill>
              </a:rPr>
              <a:t>人口模型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9151E44-AD01-429A-AF92-9FFBE62AA2A8}"/>
                  </a:ext>
                </a:extLst>
              </p:cNvPr>
              <p:cNvSpPr txBox="1"/>
              <p:nvPr/>
            </p:nvSpPr>
            <p:spPr>
              <a:xfrm>
                <a:off x="646287" y="1128033"/>
                <a:ext cx="10515600" cy="1200329"/>
              </a:xfrm>
              <a:prstGeom prst="rect">
                <a:avLst/>
              </a:prstGeom>
              <a:noFill/>
            </p:spPr>
            <p:txBody>
              <a:bodyPr wrap="square">
                <a:spAutoFit/>
              </a:bodyPr>
              <a:lstStyle/>
              <a:p>
                <a:r>
                  <a:rPr lang="en-US" altLang="zh-CN" sz="2400" b="1" dirty="0"/>
                  <a:t>1. </a:t>
                </a:r>
                <a:r>
                  <a:rPr lang="zh-CN" altLang="en-US" sz="2400" b="1" dirty="0"/>
                  <a:t>阻滞增长模型</a:t>
                </a:r>
              </a:p>
              <a:p>
                <a:r>
                  <a:rPr lang="en-US" altLang="zh-CN" sz="2400" dirty="0"/>
                  <a:t>        Malthus</a:t>
                </a:r>
                <a:r>
                  <a:rPr lang="zh-CN" altLang="en-US" sz="2400" dirty="0"/>
                  <a:t>人口模型假设人口增长率 </a:t>
                </a:r>
                <a14:m>
                  <m:oMath xmlns:m="http://schemas.openxmlformats.org/officeDocument/2006/math">
                    <m:r>
                      <a:rPr lang="en-US" altLang="zh-CN" sz="2400" b="0" i="1" dirty="0" smtClean="0">
                        <a:latin typeface="Cambria Math" panose="02040503050406030204" pitchFamily="18" charset="0"/>
                      </a:rPr>
                      <m:t>𝑟</m:t>
                    </m:r>
                  </m:oMath>
                </a14:m>
                <a:r>
                  <a:rPr lang="zh-CN" altLang="en-US" sz="2400" dirty="0"/>
                  <a:t> 为常数，导致了人口指数增长到无穷，这是不合理的。因为没有考虑到有限的资源对种群的增长会产生遏制作用。</a:t>
                </a:r>
              </a:p>
            </p:txBody>
          </p:sp>
        </mc:Choice>
        <mc:Fallback xmlns="">
          <p:sp>
            <p:nvSpPr>
              <p:cNvPr id="4" name="文本框 3">
                <a:extLst>
                  <a:ext uri="{FF2B5EF4-FFF2-40B4-BE49-F238E27FC236}">
                    <a16:creationId xmlns:a16="http://schemas.microsoft.com/office/drawing/2014/main" id="{D9151E44-AD01-429A-AF92-9FFBE62AA2A8}"/>
                  </a:ext>
                </a:extLst>
              </p:cNvPr>
              <p:cNvSpPr txBox="1">
                <a:spLocks noRot="1" noChangeAspect="1" noMove="1" noResize="1" noEditPoints="1" noAdjustHandles="1" noChangeArrowheads="1" noChangeShapeType="1" noTextEdit="1"/>
              </p:cNvSpPr>
              <p:nvPr/>
            </p:nvSpPr>
            <p:spPr>
              <a:xfrm>
                <a:off x="646287" y="1128033"/>
                <a:ext cx="10515600" cy="1200329"/>
              </a:xfrm>
              <a:prstGeom prst="rect">
                <a:avLst/>
              </a:prstGeom>
              <a:blipFill>
                <a:blip r:embed="rId2"/>
                <a:stretch>
                  <a:fillRect l="-870" t="-4061" r="-3826"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3FDD3FE-7B00-4B18-A68B-54BFFBB9AC69}"/>
                  </a:ext>
                </a:extLst>
              </p:cNvPr>
              <p:cNvSpPr txBox="1"/>
              <p:nvPr/>
            </p:nvSpPr>
            <p:spPr>
              <a:xfrm>
                <a:off x="646286" y="2453596"/>
                <a:ext cx="10515599" cy="3785652"/>
              </a:xfrm>
              <a:prstGeom prst="rect">
                <a:avLst/>
              </a:prstGeom>
              <a:noFill/>
            </p:spPr>
            <p:txBody>
              <a:bodyPr wrap="square">
                <a:spAutoFit/>
              </a:bodyPr>
              <a:lstStyle/>
              <a:p>
                <a:pPr algn="just"/>
                <a:r>
                  <a:rPr lang="zh-CN" altLang="en-US" sz="2400" dirty="0">
                    <a:solidFill>
                      <a:srgbClr val="FF0000"/>
                    </a:solidFill>
                  </a:rPr>
                  <a:t>假设</a:t>
                </a:r>
                <a:r>
                  <a:rPr lang="en-US" altLang="zh-CN" sz="2400" dirty="0">
                    <a:solidFill>
                      <a:srgbClr val="FF0000"/>
                    </a:solidFill>
                  </a:rPr>
                  <a:t>3</a:t>
                </a:r>
                <a:r>
                  <a:rPr lang="en-US" altLang="zh-CN" sz="2400" dirty="0"/>
                  <a:t> </a:t>
                </a:r>
                <a:r>
                  <a:rPr lang="zh-CN" altLang="en-US" sz="2400" dirty="0"/>
                  <a:t>人口增长率是人口数量的递减函数；</a:t>
                </a:r>
              </a:p>
              <a:p>
                <a:pPr algn="just"/>
                <a:r>
                  <a:rPr lang="zh-CN" altLang="en-US" sz="2400" dirty="0">
                    <a:solidFill>
                      <a:srgbClr val="FF0000"/>
                    </a:solidFill>
                  </a:rPr>
                  <a:t>假设</a:t>
                </a:r>
                <a:r>
                  <a:rPr lang="en-US" altLang="zh-CN" sz="2400" dirty="0">
                    <a:solidFill>
                      <a:srgbClr val="FF0000"/>
                    </a:solidFill>
                  </a:rPr>
                  <a:t>4</a:t>
                </a:r>
                <a:r>
                  <a:rPr lang="en-US" altLang="zh-CN" sz="2400" dirty="0"/>
                  <a:t> </a:t>
                </a:r>
                <a:r>
                  <a:rPr lang="zh-CN" altLang="en-US" sz="2400" dirty="0"/>
                  <a:t>确定的环境内的资源供给为常数，且对每个个体的分配是均等的。这表明：当人口规模（密度）增大时，每个人食物的平均分配量必然减少，从而导致人口增长率降低。</a:t>
                </a:r>
              </a:p>
              <a:p>
                <a:pPr algn="just"/>
                <a:r>
                  <a:rPr lang="zh-CN" altLang="en-US" sz="2400" dirty="0">
                    <a:solidFill>
                      <a:srgbClr val="FF0000"/>
                    </a:solidFill>
                  </a:rPr>
                  <a:t>假设</a:t>
                </a:r>
                <a:r>
                  <a:rPr lang="en-US" altLang="zh-CN" sz="2400" dirty="0">
                    <a:solidFill>
                      <a:srgbClr val="FF0000"/>
                    </a:solidFill>
                  </a:rPr>
                  <a:t>5</a:t>
                </a:r>
                <a:r>
                  <a:rPr lang="en-US" altLang="zh-CN" sz="2400" dirty="0"/>
                  <a:t> </a:t>
                </a:r>
                <a:r>
                  <a:rPr lang="zh-CN" altLang="en-US" sz="2400" dirty="0"/>
                  <a:t>（</a:t>
                </a:r>
                <a:r>
                  <a:rPr lang="zh-CN" altLang="en-US" sz="2400" b="1" dirty="0"/>
                  <a:t>对人口增长率做修正</a:t>
                </a:r>
                <a:r>
                  <a:rPr lang="zh-CN" altLang="en-US" sz="2400" dirty="0"/>
                  <a:t>）：让它不再是常数</a:t>
                </a:r>
                <a14:m>
                  <m:oMath xmlns:m="http://schemas.openxmlformats.org/officeDocument/2006/math">
                    <m:r>
                      <a:rPr lang="en-US" altLang="zh-CN" sz="2400" b="0" i="0" dirty="0" smtClean="0">
                        <a:latin typeface="Cambria Math" panose="02040503050406030204" pitchFamily="18" charset="0"/>
                      </a:rPr>
                      <m:t> </m:t>
                    </m:r>
                    <m:r>
                      <a:rPr lang="en-US" altLang="zh-CN" sz="2400" b="0" i="1" dirty="0" smtClean="0">
                        <a:latin typeface="Cambria Math" panose="02040503050406030204" pitchFamily="18" charset="0"/>
                      </a:rPr>
                      <m:t>𝑟</m:t>
                    </m:r>
                  </m:oMath>
                </a14:m>
                <a:r>
                  <a:rPr lang="zh-CN" altLang="en-US" sz="2400" dirty="0"/>
                  <a:t>，而是时间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的函数 ，让它通过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时刻人口数量来起作用，假设是这样作用：   </a:t>
                </a:r>
                <a:endParaRPr lang="en-US" altLang="zh-CN" sz="2400" dirty="0"/>
              </a:p>
              <a:p>
                <a:endParaRPr lang="en-US" altLang="zh-CN" sz="2400" dirty="0"/>
              </a:p>
              <a:p>
                <a:r>
                  <a:rPr lang="zh-CN" altLang="en-US" sz="2400" dirty="0"/>
                  <a:t>                                                                </a:t>
                </a:r>
              </a:p>
              <a:p>
                <a:r>
                  <a:rPr lang="zh-CN" altLang="en-US" sz="2400" dirty="0"/>
                  <a:t>                    </a:t>
                </a:r>
                <a:endParaRPr lang="en-US" altLang="zh-CN" sz="2400" dirty="0"/>
              </a:p>
              <a:p>
                <a:r>
                  <a:rPr lang="zh-CN" altLang="en-US" sz="2400" dirty="0"/>
                  <a:t>这里 </a:t>
                </a:r>
                <a14:m>
                  <m:oMath xmlns:m="http://schemas.openxmlformats.org/officeDocument/2006/math">
                    <m:r>
                      <a:rPr lang="en-US" altLang="zh-CN" sz="2400" b="0" i="1" smtClean="0">
                        <a:latin typeface="Cambria Math" panose="02040503050406030204" pitchFamily="18" charset="0"/>
                      </a:rPr>
                      <m:t>𝐾</m:t>
                    </m:r>
                  </m:oMath>
                </a14:m>
                <a:r>
                  <a:rPr lang="zh-CN" altLang="en-US" sz="2400" dirty="0"/>
                  <a:t> 为新引入的参数，表示地球所能容纳的最大人口数量。</a:t>
                </a:r>
              </a:p>
            </p:txBody>
          </p:sp>
        </mc:Choice>
        <mc:Fallback xmlns="">
          <p:sp>
            <p:nvSpPr>
              <p:cNvPr id="6" name="文本框 5">
                <a:extLst>
                  <a:ext uri="{FF2B5EF4-FFF2-40B4-BE49-F238E27FC236}">
                    <a16:creationId xmlns:a16="http://schemas.microsoft.com/office/drawing/2014/main" id="{E3FDD3FE-7B00-4B18-A68B-54BFFBB9AC69}"/>
                  </a:ext>
                </a:extLst>
              </p:cNvPr>
              <p:cNvSpPr txBox="1">
                <a:spLocks noRot="1" noChangeAspect="1" noMove="1" noResize="1" noEditPoints="1" noAdjustHandles="1" noChangeArrowheads="1" noChangeShapeType="1" noTextEdit="1"/>
              </p:cNvSpPr>
              <p:nvPr/>
            </p:nvSpPr>
            <p:spPr>
              <a:xfrm>
                <a:off x="646286" y="2453596"/>
                <a:ext cx="10515599" cy="3785652"/>
              </a:xfrm>
              <a:prstGeom prst="rect">
                <a:avLst/>
              </a:prstGeom>
              <a:blipFill>
                <a:blip r:embed="rId3"/>
                <a:stretch>
                  <a:fillRect l="-870" t="-1288" r="-928" b="-2738"/>
                </a:stretch>
              </a:blipFill>
            </p:spPr>
            <p:txBody>
              <a:bodyPr/>
              <a:lstStyle/>
              <a:p>
                <a:r>
                  <a:rPr lang="zh-CN" altLang="en-US">
                    <a:noFill/>
                  </a:rPr>
                  <a:t> </a:t>
                </a:r>
              </a:p>
            </p:txBody>
          </p:sp>
        </mc:Fallback>
      </mc:AlternateContent>
      <p:pic>
        <p:nvPicPr>
          <p:cNvPr id="11" name="Picture 2">
            <a:extLst>
              <a:ext uri="{FF2B5EF4-FFF2-40B4-BE49-F238E27FC236}">
                <a16:creationId xmlns:a16="http://schemas.microsoft.com/office/drawing/2014/main" id="{0B9A3C8B-657F-401F-846A-49300DE600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7688" y="4742422"/>
            <a:ext cx="3452793" cy="8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5851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DE34113-0DC3-451B-B264-CFE7B75B6123}"/>
                  </a:ext>
                </a:extLst>
              </p:cNvPr>
              <p:cNvSpPr txBox="1"/>
              <p:nvPr/>
            </p:nvSpPr>
            <p:spPr>
              <a:xfrm>
                <a:off x="471951" y="399187"/>
                <a:ext cx="11164528" cy="4339650"/>
              </a:xfrm>
              <a:prstGeom prst="rect">
                <a:avLst/>
              </a:prstGeom>
              <a:noFill/>
            </p:spPr>
            <p:txBody>
              <a:bodyPr wrap="square">
                <a:spAutoFit/>
              </a:bodyPr>
              <a:lstStyle/>
              <a:p>
                <a:pPr>
                  <a:lnSpc>
                    <a:spcPct val="150000"/>
                  </a:lnSpc>
                </a:pPr>
                <a:r>
                  <a:rPr lang="en-US" altLang="zh-CN" sz="2400" dirty="0">
                    <a:latin typeface="+mn-ea"/>
                    <a:cs typeface="Times New Roman" panose="02020603050405020304" pitchFamily="18" charset="0"/>
                  </a:rPr>
                  <a:t>        Malthus </a:t>
                </a:r>
                <a:r>
                  <a:rPr lang="zh-CN" altLang="en-US" sz="2400" dirty="0"/>
                  <a:t>时代， </a:t>
                </a:r>
                <a14:m>
                  <m:oMath xmlns:m="http://schemas.openxmlformats.org/officeDocument/2006/math">
                    <m:r>
                      <a:rPr lang="en-US" altLang="zh-CN" sz="2400" b="0" i="1" dirty="0" smtClean="0">
                        <a:latin typeface="Cambria Math" panose="02040503050406030204" pitchFamily="18" charset="0"/>
                      </a:rPr>
                      <m:t>𝑃</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dirty="0"/>
                  <a:t> 相对于 </a:t>
                </a:r>
                <a14:m>
                  <m:oMath xmlns:m="http://schemas.openxmlformats.org/officeDocument/2006/math">
                    <m:r>
                      <a:rPr lang="en-US" altLang="zh-CN" sz="2400" b="0" i="1" dirty="0" smtClean="0">
                        <a:latin typeface="Cambria Math" panose="02040503050406030204" pitchFamily="18" charset="0"/>
                      </a:rPr>
                      <m:t>𝐾</m:t>
                    </m:r>
                  </m:oMath>
                </a14:m>
                <a:r>
                  <a:rPr lang="zh-CN" altLang="en-US" sz="2400" dirty="0"/>
                  <a:t> 来说很小，括号项很接近</a:t>
                </a:r>
                <a:r>
                  <a:rPr lang="en-US" altLang="zh-CN" sz="2400" dirty="0"/>
                  <a:t>1</a:t>
                </a:r>
                <a:r>
                  <a:rPr lang="zh-CN" altLang="en-US" sz="2400" dirty="0"/>
                  <a:t>，所以也就合理了。若取 </a:t>
                </a:r>
                <a14:m>
                  <m:oMath xmlns:m="http://schemas.openxmlformats.org/officeDocument/2006/math">
                    <m:r>
                      <a:rPr lang="en-US" altLang="zh-CN" sz="2400" b="0" i="1" dirty="0" smtClean="0">
                        <a:latin typeface="Cambria Math" panose="02040503050406030204" pitchFamily="18" charset="0"/>
                      </a:rPr>
                      <m:t>𝐾</m:t>
                    </m:r>
                    <m:r>
                      <a:rPr lang="en-US" altLang="zh-CN" sz="2400" b="0" i="1" dirty="0" smtClean="0">
                        <a:latin typeface="Cambria Math" panose="02040503050406030204" pitchFamily="18" charset="0"/>
                      </a:rPr>
                      <m:t>=+∞</m:t>
                    </m:r>
                  </m:oMath>
                </a14:m>
                <a:r>
                  <a:rPr lang="zh-CN" altLang="en-US" sz="2400" dirty="0"/>
                  <a:t>，就退化为 </a:t>
                </a:r>
                <a:r>
                  <a:rPr lang="en-US" altLang="zh-CN" sz="2400" dirty="0">
                    <a:latin typeface="+mn-ea"/>
                    <a:cs typeface="Times New Roman" panose="02020603050405020304" pitchFamily="18" charset="0"/>
                  </a:rPr>
                  <a:t>Malthus</a:t>
                </a:r>
                <a:r>
                  <a:rPr lang="en-US" altLang="zh-CN" sz="2400" dirty="0">
                    <a:latin typeface="Times New Roman" panose="02020603050405020304" pitchFamily="18" charset="0"/>
                    <a:cs typeface="Times New Roman" panose="02020603050405020304" pitchFamily="18" charset="0"/>
                  </a:rPr>
                  <a:t> </a:t>
                </a:r>
                <a:r>
                  <a:rPr lang="zh-CN" altLang="en-US" sz="2400" dirty="0"/>
                  <a:t>人口模型。</a:t>
                </a:r>
              </a:p>
              <a:p>
                <a:pPr>
                  <a:lnSpc>
                    <a:spcPct val="150000"/>
                  </a:lnSpc>
                </a:pPr>
                <a:r>
                  <a:rPr lang="zh-CN" altLang="en-US" sz="2400" dirty="0"/>
                  <a:t>        用 </a:t>
                </a:r>
                <a14:m>
                  <m:oMath xmlns:m="http://schemas.openxmlformats.org/officeDocument/2006/math">
                    <m:r>
                      <a:rPr lang="en-US" altLang="zh-CN" sz="2400" b="0" i="1" dirty="0" smtClean="0">
                        <a:latin typeface="Cambria Math" panose="02040503050406030204" pitchFamily="18" charset="0"/>
                      </a:rPr>
                      <m:t>𝑁</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dirty="0"/>
                  <a:t> 表示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时刻的人口数，类似 </a:t>
                </a:r>
                <a:r>
                  <a:rPr lang="en-US" altLang="zh-CN" sz="2400" dirty="0">
                    <a:latin typeface="+mn-ea"/>
                    <a:cs typeface="Times New Roman" panose="02020603050405020304" pitchFamily="18" charset="0"/>
                  </a:rPr>
                  <a:t>Malthus</a:t>
                </a:r>
                <a:r>
                  <a:rPr lang="en-US" altLang="zh-CN" sz="2400" dirty="0">
                    <a:latin typeface="Times New Roman" panose="02020603050405020304" pitchFamily="18" charset="0"/>
                    <a:cs typeface="Times New Roman" panose="02020603050405020304" pitchFamily="18" charset="0"/>
                  </a:rPr>
                  <a:t> </a:t>
                </a:r>
                <a:r>
                  <a:rPr lang="zh-CN" altLang="en-US" sz="2400" dirty="0"/>
                  <a:t>人口模型，可得到</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mn-ea"/>
                    <a:cs typeface="Times New Roman" panose="02020603050405020304" pitchFamily="18" charset="0"/>
                  </a:rPr>
                  <a:t>Logistic </a:t>
                </a:r>
                <a:r>
                  <a:rPr lang="zh-CN" altLang="en-US" sz="2400" dirty="0"/>
                  <a:t>人口模型：</a:t>
                </a:r>
              </a:p>
              <a:p>
                <a:pPr>
                  <a:lnSpc>
                    <a:spcPct val="150000"/>
                  </a:lnSpc>
                </a:pPr>
                <a:r>
                  <a:rPr lang="zh-CN" altLang="en-US" sz="2400" dirty="0"/>
                  <a:t>                   </a:t>
                </a:r>
                <a:endParaRPr lang="en-US" altLang="zh-CN" sz="2400" dirty="0"/>
              </a:p>
              <a:p>
                <a:endParaRPr lang="en-US" altLang="zh-CN" sz="2400" dirty="0"/>
              </a:p>
              <a:p>
                <a:endParaRPr lang="en-US" altLang="zh-CN" sz="2400" dirty="0"/>
              </a:p>
              <a:p>
                <a:endParaRPr lang="en-US" altLang="zh-CN" sz="2400" dirty="0"/>
              </a:p>
              <a:p>
                <a:r>
                  <a:rPr lang="zh-CN" altLang="en-US" sz="2400" dirty="0"/>
                  <a:t>仍用分离变量法就能求解：</a:t>
                </a:r>
              </a:p>
            </p:txBody>
          </p:sp>
        </mc:Choice>
        <mc:Fallback xmlns="">
          <p:sp>
            <p:nvSpPr>
              <p:cNvPr id="3" name="文本框 2">
                <a:extLst>
                  <a:ext uri="{FF2B5EF4-FFF2-40B4-BE49-F238E27FC236}">
                    <a16:creationId xmlns:a16="http://schemas.microsoft.com/office/drawing/2014/main" id="{1DE34113-0DC3-451B-B264-CFE7B75B6123}"/>
                  </a:ext>
                </a:extLst>
              </p:cNvPr>
              <p:cNvSpPr txBox="1">
                <a:spLocks noRot="1" noChangeAspect="1" noMove="1" noResize="1" noEditPoints="1" noAdjustHandles="1" noChangeArrowheads="1" noChangeShapeType="1" noTextEdit="1"/>
              </p:cNvSpPr>
              <p:nvPr/>
            </p:nvSpPr>
            <p:spPr>
              <a:xfrm>
                <a:off x="471951" y="399187"/>
                <a:ext cx="11164528" cy="4339650"/>
              </a:xfrm>
              <a:prstGeom prst="rect">
                <a:avLst/>
              </a:prstGeom>
              <a:blipFill>
                <a:blip r:embed="rId2"/>
                <a:stretch>
                  <a:fillRect l="-819" r="-3548" b="-2247"/>
                </a:stretch>
              </a:blipFill>
            </p:spPr>
            <p:txBody>
              <a:bodyPr/>
              <a:lstStyle/>
              <a:p>
                <a:r>
                  <a:rPr lang="zh-CN" altLang="en-US">
                    <a:noFill/>
                  </a:rPr>
                  <a:t> </a:t>
                </a:r>
              </a:p>
            </p:txBody>
          </p:sp>
        </mc:Fallback>
      </mc:AlternateContent>
      <p:pic>
        <p:nvPicPr>
          <p:cNvPr id="7" name="Picture 1">
            <a:extLst>
              <a:ext uri="{FF2B5EF4-FFF2-40B4-BE49-F238E27FC236}">
                <a16:creationId xmlns:a16="http://schemas.microsoft.com/office/drawing/2014/main" id="{C17C9B98-CEB7-4A31-9D92-6B781CF22F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0177" y="2389677"/>
            <a:ext cx="3671645" cy="1519422"/>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02E64D96-615B-48E4-A84B-C288D3CA2F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1001" y="4092367"/>
            <a:ext cx="2468441" cy="823912"/>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
            <a:extLst>
              <a:ext uri="{FF2B5EF4-FFF2-40B4-BE49-F238E27FC236}">
                <a16:creationId xmlns:a16="http://schemas.microsoft.com/office/drawing/2014/main" id="{495A2B2E-C8F0-4815-BDE1-B5DB7D552C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5129" y="4738837"/>
            <a:ext cx="1581910" cy="88653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5795BCC1-8EA6-4986-8EF8-C465E607EA44}"/>
              </a:ext>
            </a:extLst>
          </p:cNvPr>
          <p:cNvSpPr>
            <a:spLocks noChangeArrowheads="1"/>
          </p:cNvSpPr>
          <p:nvPr/>
        </p:nvSpPr>
        <p:spPr bwMode="auto">
          <a:xfrm>
            <a:off x="1828800" y="41609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BE301447-DBA9-47F9-BDF4-0627D9E113B4}"/>
              </a:ext>
            </a:extLst>
          </p:cNvPr>
          <p:cNvSpPr>
            <a:spLocks noChangeArrowheads="1"/>
          </p:cNvSpPr>
          <p:nvPr/>
        </p:nvSpPr>
        <p:spPr bwMode="auto">
          <a:xfrm>
            <a:off x="1828800" y="54420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5" name="文本框 14">
            <a:extLst>
              <a:ext uri="{FF2B5EF4-FFF2-40B4-BE49-F238E27FC236}">
                <a16:creationId xmlns:a16="http://schemas.microsoft.com/office/drawing/2014/main" id="{AAFD1D0A-2FBF-4637-A829-426A9A8ABF46}"/>
              </a:ext>
            </a:extLst>
          </p:cNvPr>
          <p:cNvSpPr txBox="1"/>
          <p:nvPr/>
        </p:nvSpPr>
        <p:spPr>
          <a:xfrm>
            <a:off x="471951" y="4902587"/>
            <a:ext cx="11164528" cy="461665"/>
          </a:xfrm>
          <a:prstGeom prst="rect">
            <a:avLst/>
          </a:prstGeom>
          <a:noFill/>
        </p:spPr>
        <p:txBody>
          <a:bodyPr wrap="square">
            <a:spAutoFit/>
          </a:bodyPr>
          <a:lstStyle/>
          <a:p>
            <a:r>
              <a:rPr lang="zh-CN" altLang="en-US" sz="2400" dirty="0"/>
              <a:t>其中</a:t>
            </a:r>
          </a:p>
        </p:txBody>
      </p:sp>
    </p:spTree>
    <p:extLst>
      <p:ext uri="{BB962C8B-B14F-4D97-AF65-F5344CB8AC3E}">
        <p14:creationId xmlns:p14="http://schemas.microsoft.com/office/powerpoint/2010/main" val="39115480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A9E098-72E5-462F-B874-499FD6299208}"/>
              </a:ext>
            </a:extLst>
          </p:cNvPr>
          <p:cNvSpPr txBox="1"/>
          <p:nvPr/>
        </p:nvSpPr>
        <p:spPr>
          <a:xfrm>
            <a:off x="392336" y="893720"/>
            <a:ext cx="10515599" cy="4096571"/>
          </a:xfrm>
          <a:prstGeom prst="rect">
            <a:avLst/>
          </a:prstGeom>
          <a:noFill/>
        </p:spPr>
        <p:txBody>
          <a:bodyPr wrap="square">
            <a:spAutoFit/>
          </a:bodyPr>
          <a:lstStyle/>
          <a:p>
            <a:pPr indent="382270"/>
            <a:r>
              <a:rPr lang="en-US" altLang="zh-CN" sz="2400" b="1" dirty="0">
                <a:solidFill>
                  <a:srgbClr val="E74C3C"/>
                </a:solidFill>
                <a:effectLst/>
                <a:latin typeface="+mn-ea"/>
                <a:cs typeface="宋体" panose="02010600030101010101" pitchFamily="2" charset="-122"/>
              </a:rPr>
              <a:t>MATLAB</a:t>
            </a:r>
            <a:r>
              <a:rPr lang="zh-CN" altLang="zh-CN" sz="2400" b="1" dirty="0">
                <a:solidFill>
                  <a:srgbClr val="E74C3C"/>
                </a:solidFill>
                <a:effectLst/>
                <a:latin typeface="+mn-ea"/>
                <a:cs typeface="宋体" panose="02010600030101010101" pitchFamily="2" charset="-122"/>
              </a:rPr>
              <a:t>代码</a:t>
            </a:r>
            <a:endParaRPr lang="zh-CN" altLang="zh-CN" sz="2400" b="1" dirty="0">
              <a:effectLst/>
              <a:latin typeface="+mn-ea"/>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cs typeface="宋体" panose="02010600030101010101" pitchFamily="2" charset="-122"/>
              </a:rPr>
              <a:t>syms</a:t>
            </a:r>
            <a:r>
              <a:rPr lang="en-US" altLang="zh-CN" sz="2000" dirty="0">
                <a:latin typeface="Courier New" panose="02070309020205020404" pitchFamily="49" charset="0"/>
                <a:ea typeface="宋体" panose="02010600030101010101" pitchFamily="2" charset="-122"/>
                <a:cs typeface="宋体" panose="02010600030101010101" pitchFamily="2" charset="-122"/>
              </a:rPr>
              <a:t> r K N(t) t0 N0</a:t>
            </a:r>
            <a:endParaRPr lang="zh-CN" altLang="zh-CN" sz="2000" dirty="0">
              <a:latin typeface="Courier New" panose="02070309020205020404" pitchFamily="49"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cs typeface="宋体" panose="02010600030101010101" pitchFamily="2" charset="-122"/>
              </a:rPr>
              <a:t>eqn</a:t>
            </a:r>
            <a:r>
              <a:rPr lang="en-US" altLang="zh-CN" sz="2000" dirty="0">
                <a:latin typeface="Courier New" panose="02070309020205020404" pitchFamily="49" charset="0"/>
                <a:ea typeface="宋体" panose="02010600030101010101" pitchFamily="2" charset="-122"/>
                <a:cs typeface="宋体" panose="02010600030101010101" pitchFamily="2" charset="-122"/>
              </a:rPr>
              <a:t> = diff(</a:t>
            </a:r>
            <a:r>
              <a:rPr lang="en-US" altLang="zh-CN" sz="2000" dirty="0" err="1">
                <a:latin typeface="Courier New" panose="02070309020205020404" pitchFamily="49" charset="0"/>
                <a:ea typeface="宋体" panose="02010600030101010101" pitchFamily="2" charset="-122"/>
                <a:cs typeface="宋体" panose="02010600030101010101" pitchFamily="2" charset="-122"/>
              </a:rPr>
              <a:t>N,t</a:t>
            </a:r>
            <a:r>
              <a:rPr lang="en-US" altLang="zh-CN" sz="2000" dirty="0">
                <a:latin typeface="Courier New" panose="02070309020205020404" pitchFamily="49" charset="0"/>
                <a:ea typeface="宋体" panose="02010600030101010101" pitchFamily="2" charset="-122"/>
                <a:cs typeface="宋体" panose="02010600030101010101" pitchFamily="2" charset="-122"/>
              </a:rPr>
              <a:t>) == r * (1 - N/K) * N;</a:t>
            </a:r>
            <a:endParaRPr lang="zh-CN" altLang="zh-CN" sz="2000" dirty="0">
              <a:latin typeface="Courier New" panose="02070309020205020404" pitchFamily="49"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cs typeface="宋体" panose="02010600030101010101" pitchFamily="2" charset="-122"/>
              </a:rPr>
              <a:t>cond</a:t>
            </a:r>
            <a:r>
              <a:rPr lang="en-US" altLang="zh-CN" sz="2000" dirty="0">
                <a:latin typeface="Courier New" panose="02070309020205020404" pitchFamily="49" charset="0"/>
                <a:ea typeface="宋体" panose="02010600030101010101" pitchFamily="2" charset="-122"/>
                <a:cs typeface="宋体" panose="02010600030101010101" pitchFamily="2" charset="-122"/>
              </a:rPr>
              <a:t> = N(t0) == N0;</a:t>
            </a:r>
            <a:endParaRPr lang="zh-CN" altLang="zh-CN" sz="2000" dirty="0">
              <a:latin typeface="Courier New" panose="02070309020205020404" pitchFamily="49"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cs typeface="宋体" panose="02010600030101010101" pitchFamily="2" charset="-122"/>
              </a:rPr>
              <a:t>NSol</a:t>
            </a:r>
            <a:r>
              <a:rPr lang="en-US" altLang="zh-CN" sz="2000" dirty="0">
                <a:latin typeface="Courier New" panose="02070309020205020404" pitchFamily="49" charset="0"/>
                <a:ea typeface="宋体" panose="02010600030101010101" pitchFamily="2" charset="-122"/>
                <a:cs typeface="宋体" panose="02010600030101010101" pitchFamily="2" charset="-122"/>
              </a:rPr>
              <a:t>(t) = </a:t>
            </a:r>
            <a:r>
              <a:rPr lang="en-US" altLang="zh-CN" sz="2000" dirty="0" err="1">
                <a:latin typeface="Courier New" panose="02070309020205020404" pitchFamily="49" charset="0"/>
                <a:ea typeface="宋体" panose="02010600030101010101" pitchFamily="2" charset="-122"/>
                <a:cs typeface="宋体" panose="02010600030101010101" pitchFamily="2" charset="-122"/>
              </a:rPr>
              <a:t>dsolve</a:t>
            </a:r>
            <a:r>
              <a:rPr lang="en-US" altLang="zh-CN" sz="2000" dirty="0">
                <a:latin typeface="Courier New" panose="02070309020205020404" pitchFamily="49" charset="0"/>
                <a:ea typeface="宋体" panose="02010600030101010101" pitchFamily="2" charset="-122"/>
                <a:cs typeface="宋体" panose="02010600030101010101" pitchFamily="2" charset="-122"/>
              </a:rPr>
              <a:t>(</a:t>
            </a:r>
            <a:r>
              <a:rPr lang="en-US" altLang="zh-CN" sz="2000" dirty="0" err="1">
                <a:latin typeface="Courier New" panose="02070309020205020404" pitchFamily="49" charset="0"/>
                <a:ea typeface="宋体" panose="02010600030101010101" pitchFamily="2" charset="-122"/>
                <a:cs typeface="宋体" panose="02010600030101010101" pitchFamily="2" charset="-122"/>
              </a:rPr>
              <a:t>eqn</a:t>
            </a:r>
            <a:r>
              <a:rPr lang="en-US" altLang="zh-CN" sz="2000" dirty="0">
                <a:latin typeface="Courier New" panose="02070309020205020404" pitchFamily="49" charset="0"/>
                <a:ea typeface="宋体" panose="02010600030101010101" pitchFamily="2" charset="-122"/>
                <a:cs typeface="宋体" panose="02010600030101010101" pitchFamily="2" charset="-122"/>
              </a:rPr>
              <a:t>, </a:t>
            </a:r>
            <a:r>
              <a:rPr lang="en-US" altLang="zh-CN" sz="2000" dirty="0" err="1">
                <a:latin typeface="Courier New" panose="02070309020205020404" pitchFamily="49" charset="0"/>
                <a:ea typeface="宋体" panose="02010600030101010101" pitchFamily="2" charset="-122"/>
                <a:cs typeface="宋体" panose="02010600030101010101" pitchFamily="2" charset="-122"/>
              </a:rPr>
              <a:t>cond</a:t>
            </a:r>
            <a:r>
              <a:rPr lang="en-US" altLang="zh-CN" sz="2000" dirty="0">
                <a:latin typeface="Courier New" panose="02070309020205020404" pitchFamily="49" charset="0"/>
                <a:ea typeface="宋体" panose="02010600030101010101" pitchFamily="2" charset="-122"/>
                <a:cs typeface="宋体" panose="02010600030101010101" pitchFamily="2" charset="-122"/>
              </a:rPr>
              <a:t>)  </a:t>
            </a:r>
            <a:r>
              <a:rPr lang="en-US" altLang="zh-CN" sz="2000" dirty="0">
                <a:solidFill>
                  <a:srgbClr val="00B050"/>
                </a:solidFill>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latin typeface="Courier New" panose="02070309020205020404" pitchFamily="49" charset="0"/>
                <a:ea typeface="宋体" panose="02010600030101010101" pitchFamily="2" charset="-122"/>
                <a:cs typeface="宋体" panose="02010600030101010101" pitchFamily="2" charset="-122"/>
              </a:rPr>
              <a:t>返回符号函数</a:t>
            </a:r>
            <a:r>
              <a:rPr lang="en-US" altLang="zh-CN" sz="2000" dirty="0" err="1">
                <a:solidFill>
                  <a:srgbClr val="00B050"/>
                </a:solidFill>
                <a:latin typeface="Courier New" panose="02070309020205020404" pitchFamily="49" charset="0"/>
                <a:ea typeface="宋体" panose="02010600030101010101" pitchFamily="2" charset="-122"/>
                <a:cs typeface="宋体" panose="02010600030101010101" pitchFamily="2" charset="-122"/>
              </a:rPr>
              <a:t>symfun</a:t>
            </a:r>
            <a:endParaRPr lang="zh-CN" altLang="zh-CN" sz="2000" dirty="0">
              <a:solidFill>
                <a:srgbClr val="00B050"/>
              </a:solidFill>
              <a:latin typeface="Courier New" panose="02070309020205020404" pitchFamily="49"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simplify(</a:t>
            </a:r>
            <a:r>
              <a:rPr lang="en-US" altLang="zh-CN" sz="2000" dirty="0" err="1">
                <a:latin typeface="Courier New" panose="02070309020205020404" pitchFamily="49" charset="0"/>
                <a:ea typeface="宋体" panose="02010600030101010101" pitchFamily="2" charset="-122"/>
                <a:cs typeface="宋体" panose="02010600030101010101" pitchFamily="2" charset="-122"/>
              </a:rPr>
              <a:t>NSol</a:t>
            </a:r>
            <a:r>
              <a:rPr lang="en-US" altLang="zh-CN" sz="2000" dirty="0">
                <a:latin typeface="Courier New" panose="02070309020205020404" pitchFamily="49" charset="0"/>
                <a:ea typeface="宋体" panose="02010600030101010101" pitchFamily="2" charset="-122"/>
                <a:cs typeface="宋体" panose="02010600030101010101" pitchFamily="2" charset="-122"/>
              </a:rPr>
              <a:t>(t))</a:t>
            </a:r>
            <a:endParaRPr lang="zh-CN" altLang="zh-CN" sz="2000" dirty="0">
              <a:latin typeface="Courier New" panose="02070309020205020404" pitchFamily="49" charset="0"/>
              <a:ea typeface="宋体" panose="02010600030101010101" pitchFamily="2" charset="-122"/>
              <a:cs typeface="宋体" panose="02010600030101010101" pitchFamily="2" charset="-122"/>
            </a:endParaRPr>
          </a:p>
          <a:p>
            <a:pPr indent="306070"/>
            <a:r>
              <a:rPr lang="zh-CN" altLang="zh-CN" sz="2400" b="1" dirty="0">
                <a:solidFill>
                  <a:srgbClr val="000000"/>
                </a:solidFill>
                <a:effectLst/>
                <a:latin typeface="+mn-ea"/>
                <a:cs typeface="宋体" panose="02010600030101010101" pitchFamily="2" charset="-122"/>
              </a:rPr>
              <a:t>运行结果：</a:t>
            </a:r>
            <a:endParaRPr lang="zh-CN" altLang="zh-CN" sz="2400" dirty="0">
              <a:effectLst/>
              <a:latin typeface="+mn-ea"/>
              <a:cs typeface="宋体" panose="02010600030101010101" pitchFamily="2" charset="-122"/>
            </a:endParaRPr>
          </a:p>
          <a:p>
            <a:pPr indent="306070">
              <a:lnSpc>
                <a:spcPct val="150000"/>
              </a:lnSpc>
            </a:pPr>
            <a:r>
              <a:rPr lang="en-US" altLang="zh-CN" sz="24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cs typeface="宋体" panose="02010600030101010101" pitchFamily="2" charset="-122"/>
              </a:rPr>
              <a:t>Nsol</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(t) = K/(exp(K*((log(K/N0-1) + r*t0)/K – (r*t)/K)) + 1)</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6070">
              <a:lnSpc>
                <a:spcPct val="150000"/>
              </a:lnSpc>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=(K*N0*exp(r*(t – t0)))/(K - N0 + N0*exp(r*(t - t0)))</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B07B27F-CC0A-47B5-A904-9C0728051349}"/>
                  </a:ext>
                </a:extLst>
              </p:cNvPr>
              <p:cNvSpPr txBox="1"/>
              <p:nvPr/>
            </p:nvSpPr>
            <p:spPr>
              <a:xfrm>
                <a:off x="710788" y="5176853"/>
                <a:ext cx="11312012" cy="461665"/>
              </a:xfrm>
              <a:prstGeom prst="rect">
                <a:avLst/>
              </a:prstGeom>
              <a:noFill/>
            </p:spPr>
            <p:txBody>
              <a:bodyPr wrap="square">
                <a:spAutoFit/>
              </a:bodyPr>
              <a:lstStyle/>
              <a:p>
                <a:r>
                  <a:rPr lang="zh-CN" altLang="en-US" sz="2400" dirty="0"/>
                  <a:t>考察时间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趋近于无穷大时的极限，可以发现结果与 </a:t>
                </a:r>
                <a:r>
                  <a:rPr lang="en-US" altLang="zh-CN" sz="2400" dirty="0"/>
                  <a:t>Malthus </a:t>
                </a:r>
                <a:r>
                  <a:rPr lang="zh-CN" altLang="en-US" sz="2400" dirty="0"/>
                  <a:t>模型完全不同！</a:t>
                </a:r>
              </a:p>
            </p:txBody>
          </p:sp>
        </mc:Choice>
        <mc:Fallback xmlns="">
          <p:sp>
            <p:nvSpPr>
              <p:cNvPr id="7" name="文本框 6">
                <a:extLst>
                  <a:ext uri="{FF2B5EF4-FFF2-40B4-BE49-F238E27FC236}">
                    <a16:creationId xmlns:a16="http://schemas.microsoft.com/office/drawing/2014/main" id="{FB07B27F-CC0A-47B5-A904-9C0728051349}"/>
                  </a:ext>
                </a:extLst>
              </p:cNvPr>
              <p:cNvSpPr txBox="1">
                <a:spLocks noRot="1" noChangeAspect="1" noMove="1" noResize="1" noEditPoints="1" noAdjustHandles="1" noChangeArrowheads="1" noChangeShapeType="1" noTextEdit="1"/>
              </p:cNvSpPr>
              <p:nvPr/>
            </p:nvSpPr>
            <p:spPr>
              <a:xfrm>
                <a:off x="710788" y="5176853"/>
                <a:ext cx="11312012" cy="461665"/>
              </a:xfrm>
              <a:prstGeom prst="rect">
                <a:avLst/>
              </a:prstGeom>
              <a:blipFill>
                <a:blip r:embed="rId2"/>
                <a:stretch>
                  <a:fillRect l="-863"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02633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2"/>
          <p:cNvSpPr txBox="1">
            <a:spLocks noChangeArrowheads="1"/>
          </p:cNvSpPr>
          <p:nvPr/>
        </p:nvSpPr>
        <p:spPr bwMode="auto">
          <a:xfrm>
            <a:off x="6918708" y="3862324"/>
            <a:ext cx="371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en-US" altLang="zh-CN" sz="2400"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Leslie </a:t>
            </a:r>
            <a:r>
              <a:rPr lang="zh-CN" altLang="en-US" sz="2400" b="1" dirty="0">
                <a:solidFill>
                  <a:schemeClr val="tx1">
                    <a:lumMod val="75000"/>
                    <a:lumOff val="25000"/>
                  </a:schemeClr>
                </a:solidFill>
                <a:latin typeface="仿宋" panose="02010609060101010101" charset="-122"/>
                <a:ea typeface="仿宋" panose="02010609060101010101" charset="-122"/>
                <a:sym typeface="+mn-ea"/>
              </a:rPr>
              <a:t>模型</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6" name="TextBox 32"/>
          <p:cNvSpPr txBox="1">
            <a:spLocks noChangeArrowheads="1"/>
          </p:cNvSpPr>
          <p:nvPr/>
        </p:nvSpPr>
        <p:spPr bwMode="auto">
          <a:xfrm>
            <a:off x="6125249" y="3872804"/>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6903219" y="2564860"/>
            <a:ext cx="3792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en-US" altLang="zh-CN" sz="2400"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Malthus</a:t>
            </a:r>
            <a:r>
              <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rPr>
              <a:t>人口模型</a:t>
            </a:r>
          </a:p>
        </p:txBody>
      </p:sp>
      <p:sp>
        <p:nvSpPr>
          <p:cNvPr id="18" name="TextBox 32"/>
          <p:cNvSpPr txBox="1">
            <a:spLocks noChangeArrowheads="1"/>
          </p:cNvSpPr>
          <p:nvPr/>
        </p:nvSpPr>
        <p:spPr bwMode="auto">
          <a:xfrm>
            <a:off x="6096000" y="2564860"/>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6918856" y="3197309"/>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en-US" altLang="zh-CN" sz="2400"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Logistic</a:t>
            </a:r>
            <a:r>
              <a:rPr lang="zh-CN" altLang="en-US"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人口模型</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20" name="TextBox 32"/>
          <p:cNvSpPr txBox="1">
            <a:spLocks noChangeArrowheads="1"/>
          </p:cNvSpPr>
          <p:nvPr/>
        </p:nvSpPr>
        <p:spPr bwMode="auto">
          <a:xfrm>
            <a:off x="6109612" y="3218832"/>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charset="-122"/>
                <a:ea typeface="仿宋" panose="02010609060101010101" charset="-122"/>
              </a:rPr>
              <a:t>目录</a:t>
            </a: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strVal val="#ppt_w*0.70"/>
                                          </p:val>
                                        </p:tav>
                                        <p:tav tm="100000">
                                          <p:val>
                                            <p:strVal val="#ppt_w"/>
                                          </p:val>
                                        </p:tav>
                                      </p:tavLst>
                                    </p:anim>
                                    <p:anim calcmode="lin" valueType="num">
                                      <p:cBhvr>
                                        <p:cTn id="24" dur="1000" fill="hold"/>
                                        <p:tgtEl>
                                          <p:spTgt spid="16"/>
                                        </p:tgtEl>
                                        <p:attrNameLst>
                                          <p:attrName>ppt_h</p:attrName>
                                        </p:attrNameLst>
                                      </p:cBhvr>
                                      <p:tavLst>
                                        <p:tav tm="0">
                                          <p:val>
                                            <p:strVal val="#ppt_h"/>
                                          </p:val>
                                        </p:tav>
                                        <p:tav tm="100000">
                                          <p:val>
                                            <p:strVal val="#ppt_h"/>
                                          </p:val>
                                        </p:tav>
                                      </p:tavLst>
                                    </p:anim>
                                    <p:animEffect transition="in" filter="fade">
                                      <p:cBhvr>
                                        <p:cTn id="25" dur="1000"/>
                                        <p:tgtEl>
                                          <p:spTgt spid="16"/>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strVal val="#ppt_w*0.70"/>
                                          </p:val>
                                        </p:tav>
                                        <p:tav tm="100000">
                                          <p:val>
                                            <p:strVal val="#ppt_w"/>
                                          </p:val>
                                        </p:tav>
                                      </p:tavLst>
                                    </p:anim>
                                    <p:anim calcmode="lin" valueType="num">
                                      <p:cBhvr>
                                        <p:cTn id="29" dur="1000" fill="hold"/>
                                        <p:tgtEl>
                                          <p:spTgt spid="17"/>
                                        </p:tgtEl>
                                        <p:attrNameLst>
                                          <p:attrName>ppt_h</p:attrName>
                                        </p:attrNameLst>
                                      </p:cBhvr>
                                      <p:tavLst>
                                        <p:tav tm="0">
                                          <p:val>
                                            <p:strVal val="#ppt_h"/>
                                          </p:val>
                                        </p:tav>
                                        <p:tav tm="100000">
                                          <p:val>
                                            <p:strVal val="#ppt_h"/>
                                          </p:val>
                                        </p:tav>
                                      </p:tavLst>
                                    </p:anim>
                                    <p:animEffect transition="in" filter="fade">
                                      <p:cBhvr>
                                        <p:cTn id="30" dur="1000"/>
                                        <p:tgtEl>
                                          <p:spTgt spid="17"/>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1000" fill="hold"/>
                                        <p:tgtEl>
                                          <p:spTgt spid="18"/>
                                        </p:tgtEl>
                                        <p:attrNameLst>
                                          <p:attrName>ppt_w</p:attrName>
                                        </p:attrNameLst>
                                      </p:cBhvr>
                                      <p:tavLst>
                                        <p:tav tm="0">
                                          <p:val>
                                            <p:strVal val="#ppt_w*0.70"/>
                                          </p:val>
                                        </p:tav>
                                        <p:tav tm="100000">
                                          <p:val>
                                            <p:strVal val="#ppt_w"/>
                                          </p:val>
                                        </p:tav>
                                      </p:tavLst>
                                    </p:anim>
                                    <p:anim calcmode="lin" valueType="num">
                                      <p:cBhvr>
                                        <p:cTn id="34" dur="1000" fill="hold"/>
                                        <p:tgtEl>
                                          <p:spTgt spid="18"/>
                                        </p:tgtEl>
                                        <p:attrNameLst>
                                          <p:attrName>ppt_h</p:attrName>
                                        </p:attrNameLst>
                                      </p:cBhvr>
                                      <p:tavLst>
                                        <p:tav tm="0">
                                          <p:val>
                                            <p:strVal val="#ppt_h"/>
                                          </p:val>
                                        </p:tav>
                                        <p:tav tm="100000">
                                          <p:val>
                                            <p:strVal val="#ppt_h"/>
                                          </p:val>
                                        </p:tav>
                                      </p:tavLst>
                                    </p:anim>
                                    <p:animEffect transition="in" filter="fade">
                                      <p:cBhvr>
                                        <p:cTn id="35" dur="1000"/>
                                        <p:tgtEl>
                                          <p:spTgt spid="18"/>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strVal val="#ppt_w*0.70"/>
                                          </p:val>
                                        </p:tav>
                                        <p:tav tm="100000">
                                          <p:val>
                                            <p:strVal val="#ppt_w"/>
                                          </p:val>
                                        </p:tav>
                                      </p:tavLst>
                                    </p:anim>
                                    <p:anim calcmode="lin" valueType="num">
                                      <p:cBhvr>
                                        <p:cTn id="39" dur="1000" fill="hold"/>
                                        <p:tgtEl>
                                          <p:spTgt spid="19"/>
                                        </p:tgtEl>
                                        <p:attrNameLst>
                                          <p:attrName>ppt_h</p:attrName>
                                        </p:attrNameLst>
                                      </p:cBhvr>
                                      <p:tavLst>
                                        <p:tav tm="0">
                                          <p:val>
                                            <p:strVal val="#ppt_h"/>
                                          </p:val>
                                        </p:tav>
                                        <p:tav tm="100000">
                                          <p:val>
                                            <p:strVal val="#ppt_h"/>
                                          </p:val>
                                        </p:tav>
                                      </p:tavLst>
                                    </p:anim>
                                    <p:animEffect transition="in" filter="fade">
                                      <p:cBhvr>
                                        <p:cTn id="40" dur="1000"/>
                                        <p:tgtEl>
                                          <p:spTgt spid="1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0" fill="hold"/>
                                        <p:tgtEl>
                                          <p:spTgt spid="20"/>
                                        </p:tgtEl>
                                        <p:attrNameLst>
                                          <p:attrName>ppt_w</p:attrName>
                                        </p:attrNameLst>
                                      </p:cBhvr>
                                      <p:tavLst>
                                        <p:tav tm="0">
                                          <p:val>
                                            <p:strVal val="#ppt_w*0.70"/>
                                          </p:val>
                                        </p:tav>
                                        <p:tav tm="100000">
                                          <p:val>
                                            <p:strVal val="#ppt_w"/>
                                          </p:val>
                                        </p:tav>
                                      </p:tavLst>
                                    </p:anim>
                                    <p:anim calcmode="lin" valueType="num">
                                      <p:cBhvr>
                                        <p:cTn id="44" dur="1000" fill="hold"/>
                                        <p:tgtEl>
                                          <p:spTgt spid="20"/>
                                        </p:tgtEl>
                                        <p:attrNameLst>
                                          <p:attrName>ppt_h</p:attrName>
                                        </p:attrNameLst>
                                      </p:cBhvr>
                                      <p:tavLst>
                                        <p:tav tm="0">
                                          <p:val>
                                            <p:strVal val="#ppt_h"/>
                                          </p:val>
                                        </p:tav>
                                        <p:tav tm="100000">
                                          <p:val>
                                            <p:strVal val="#ppt_h"/>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bldLvl="0" animBg="1"/>
      <p:bldP spid="17" grpId="0"/>
      <p:bldP spid="18" grpId="0" bldLvl="0" animBg="1"/>
      <p:bldP spid="19" grpId="0"/>
      <p:bldP spid="20"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F126164-2368-4E6C-B002-EA686BE29EE5}"/>
              </a:ext>
            </a:extLst>
          </p:cNvPr>
          <p:cNvSpPr txBox="1"/>
          <p:nvPr/>
        </p:nvSpPr>
        <p:spPr>
          <a:xfrm>
            <a:off x="537242" y="917253"/>
            <a:ext cx="9663200" cy="4669805"/>
          </a:xfrm>
          <a:prstGeom prst="rect">
            <a:avLst/>
          </a:prstGeom>
          <a:noFill/>
        </p:spPr>
        <p:txBody>
          <a:bodyPr wrap="square">
            <a:spAutoFit/>
          </a:bodyPr>
          <a:lstStyle/>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N1 = subs(</a:t>
            </a:r>
            <a:r>
              <a:rPr lang="en-US" altLang="zh-CN" sz="2000" dirty="0" err="1">
                <a:latin typeface="Courier New" panose="02070309020205020404" pitchFamily="49" charset="0"/>
                <a:ea typeface="宋体" panose="02010600030101010101" pitchFamily="2" charset="-122"/>
              </a:rPr>
              <a:t>NSol</a:t>
            </a:r>
            <a:r>
              <a:rPr lang="en-US" altLang="zh-CN" sz="2000" dirty="0">
                <a:latin typeface="Courier New" panose="02070309020205020404" pitchFamily="49" charset="0"/>
                <a:ea typeface="宋体" panose="02010600030101010101" pitchFamily="2" charset="-122"/>
              </a:rPr>
              <a:t>(t), [t0, K, r, N0], [0 100 0.9, 150])</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x = 0:0.1:20;</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plot(x, double(subs(N1, t, x)), 'Linewidth', 1.5)</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hold on</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N2 = subs(</a:t>
            </a:r>
            <a:r>
              <a:rPr lang="en-US" altLang="zh-CN" sz="2000" dirty="0" err="1">
                <a:latin typeface="Courier New" panose="02070309020205020404" pitchFamily="49" charset="0"/>
                <a:ea typeface="宋体" panose="02010600030101010101" pitchFamily="2" charset="-122"/>
              </a:rPr>
              <a:t>NSol</a:t>
            </a:r>
            <a:r>
              <a:rPr lang="en-US" altLang="zh-CN" sz="2000" dirty="0">
                <a:latin typeface="Courier New" panose="02070309020205020404" pitchFamily="49" charset="0"/>
                <a:ea typeface="宋体" panose="02010600030101010101" pitchFamily="2" charset="-122"/>
              </a:rPr>
              <a:t>(t), [t0, K, r, N0], [0 100 0.9, 20])</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x = 0:0.1:20;</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plot(x, double(subs(N2, t, x)), 'Linewidth', 1.5)</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fplot</a:t>
            </a:r>
            <a:r>
              <a:rPr lang="en-US" altLang="zh-CN" sz="2000" dirty="0">
                <a:latin typeface="Courier New" panose="02070309020205020404" pitchFamily="49" charset="0"/>
                <a:ea typeface="宋体" panose="02010600030101010101" pitchFamily="2" charset="-122"/>
              </a:rPr>
              <a:t>(100, [0,20]</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'--g', 'Linewidth', 1.5)</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xm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double(solve(N2 == 50))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plot(xm,50,'b*')</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37252894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A84E56-8EBA-4E95-8291-C81D98C496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923" y="1441059"/>
            <a:ext cx="5166648" cy="3873214"/>
          </a:xfrm>
          <a:prstGeom prst="rect">
            <a:avLst/>
          </a:prstGeom>
          <a:noFill/>
          <a:ln>
            <a:noFill/>
          </a:ln>
        </p:spPr>
      </p:pic>
      <p:pic>
        <p:nvPicPr>
          <p:cNvPr id="13319" name="Picture 7">
            <a:extLst>
              <a:ext uri="{FF2B5EF4-FFF2-40B4-BE49-F238E27FC236}">
                <a16:creationId xmlns:a16="http://schemas.microsoft.com/office/drawing/2014/main" id="{D4C49195-1BDB-4565-A483-605BF18B67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3296" y="2450185"/>
            <a:ext cx="1280559" cy="52274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DCC84961-F890-4F51-84AA-DA81F46BCF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2467661"/>
            <a:ext cx="1178814" cy="522749"/>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a:extLst>
              <a:ext uri="{FF2B5EF4-FFF2-40B4-BE49-F238E27FC236}">
                <a16:creationId xmlns:a16="http://schemas.microsoft.com/office/drawing/2014/main" id="{D0635AEA-3D39-430F-A298-5C8DD9D0B9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4462" y="3148398"/>
            <a:ext cx="926211" cy="45608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CCF5CBE-DAF6-4097-898B-C39AACD54FA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1837" y="3519145"/>
            <a:ext cx="1027955" cy="522747"/>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ECB3C58B-DC42-4B6F-9839-BDC51DB2AC0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51836" y="4242145"/>
            <a:ext cx="1027955" cy="52274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7">
            <a:extLst>
              <a:ext uri="{FF2B5EF4-FFF2-40B4-BE49-F238E27FC236}">
                <a16:creationId xmlns:a16="http://schemas.microsoft.com/office/drawing/2014/main" id="{7F44AB7F-8918-482F-81DB-C44ABE421C9E}"/>
              </a:ext>
            </a:extLst>
          </p:cNvPr>
          <p:cNvSpPr>
            <a:spLocks noChangeArrowheads="1"/>
          </p:cNvSpPr>
          <p:nvPr/>
        </p:nvSpPr>
        <p:spPr bwMode="auto">
          <a:xfrm>
            <a:off x="0" y="21828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800" b="0" i="0" u="none" strike="noStrike" cap="none" normalizeH="0" baseline="0">
                <a:ln>
                  <a:noFill/>
                </a:ln>
                <a:solidFill>
                  <a:schemeClr val="tx1"/>
                </a:solidFill>
                <a:effectLst/>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EF74C7C-1A21-417A-9743-44C88CC51B69}"/>
                  </a:ext>
                </a:extLst>
              </p:cNvPr>
              <p:cNvSpPr txBox="1"/>
              <p:nvPr/>
            </p:nvSpPr>
            <p:spPr>
              <a:xfrm>
                <a:off x="6078971" y="2048939"/>
                <a:ext cx="6135328" cy="3046988"/>
              </a:xfrm>
              <a:prstGeom prst="rect">
                <a:avLst/>
              </a:prstGeom>
              <a:noFill/>
            </p:spPr>
            <p:txBody>
              <a:bodyPr wrap="square">
                <a:spAutoFit/>
              </a:bodyPr>
              <a:lstStyle/>
              <a:p>
                <a:r>
                  <a:rPr lang="zh-CN" altLang="en-US" sz="2400" dirty="0"/>
                  <a:t>左图是取                                           分别令                      </a:t>
                </a:r>
                <a:endParaRPr lang="en-US" altLang="zh-CN" sz="2400" dirty="0"/>
              </a:p>
              <a:p>
                <a:r>
                  <a:rPr lang="en-US" altLang="zh-CN" sz="2400" dirty="0"/>
                  <a:t>               </a:t>
                </a:r>
                <a:r>
                  <a:rPr lang="zh-CN" altLang="en-US" sz="2400" dirty="0"/>
                  <a:t>和               绘制而成：</a:t>
                </a:r>
                <a:endParaRPr lang="en-US" altLang="zh-CN" sz="2400" dirty="0"/>
              </a:p>
              <a:p>
                <a:endParaRPr lang="zh-CN" altLang="en-US" sz="2400" dirty="0"/>
              </a:p>
              <a:p>
                <a:pPr marL="342900" indent="-342900">
                  <a:buFont typeface="Arial" panose="020B0604020202020204" pitchFamily="34" charset="0"/>
                  <a:buChar char="•"/>
                </a:pPr>
                <a:r>
                  <a:rPr lang="en-US" altLang="zh-CN" sz="2400" dirty="0"/>
                  <a:t>	   </a:t>
                </a:r>
                <a:r>
                  <a:rPr lang="zh-CN" altLang="en-US" sz="2400" dirty="0"/>
                  <a:t>是渐近线，</a:t>
                </a:r>
              </a:p>
              <a:p>
                <a:pPr marL="342900" indent="-342900">
                  <a:buFont typeface="Arial" panose="020B0604020202020204" pitchFamily="34" charset="0"/>
                  <a:buChar char="•"/>
                </a:pPr>
                <a:r>
                  <a:rPr lang="zh-CN" altLang="en-US" sz="2400" dirty="0"/>
                  <a:t>若初值            ，则人口数将递增，且以 </a:t>
                </a:r>
                <a14:m>
                  <m:oMath xmlns:m="http://schemas.openxmlformats.org/officeDocument/2006/math">
                    <m:r>
                      <a:rPr lang="en-US" altLang="zh-CN" sz="2400" b="0" i="1" smtClean="0">
                        <a:latin typeface="Cambria Math" panose="02040503050406030204" pitchFamily="18" charset="0"/>
                      </a:rPr>
                      <m:t>𝐾</m:t>
                    </m:r>
                  </m:oMath>
                </a14:m>
                <a:r>
                  <a:rPr lang="zh-CN" altLang="en-US" sz="2400" dirty="0"/>
                  <a:t>   为极限；</a:t>
                </a:r>
              </a:p>
              <a:p>
                <a:pPr marL="342900" indent="-342900">
                  <a:buFont typeface="Arial" panose="020B0604020202020204" pitchFamily="34" charset="0"/>
                  <a:buChar char="•"/>
                </a:pPr>
                <a:r>
                  <a:rPr lang="zh-CN" altLang="en-US" sz="2400" dirty="0"/>
                  <a:t>若初值            ，则人口数将下降，且快速地趋于 </a:t>
                </a:r>
                <a14:m>
                  <m:oMath xmlns:m="http://schemas.openxmlformats.org/officeDocument/2006/math">
                    <m:r>
                      <a:rPr lang="en-US" altLang="zh-CN" sz="2400" b="0" i="1" dirty="0" smtClean="0">
                        <a:latin typeface="Cambria Math" panose="02040503050406030204" pitchFamily="18" charset="0"/>
                      </a:rPr>
                      <m:t>𝐾</m:t>
                    </m:r>
                  </m:oMath>
                </a14:m>
                <a:r>
                  <a:rPr lang="en-US" altLang="zh-CN" sz="2400" dirty="0"/>
                  <a:t>.</a:t>
                </a:r>
              </a:p>
            </p:txBody>
          </p:sp>
        </mc:Choice>
        <mc:Fallback xmlns="">
          <p:sp>
            <p:nvSpPr>
              <p:cNvPr id="22" name="文本框 21">
                <a:extLst>
                  <a:ext uri="{FF2B5EF4-FFF2-40B4-BE49-F238E27FC236}">
                    <a16:creationId xmlns:a16="http://schemas.microsoft.com/office/drawing/2014/main" id="{CEF74C7C-1A21-417A-9743-44C88CC51B69}"/>
                  </a:ext>
                </a:extLst>
              </p:cNvPr>
              <p:cNvSpPr txBox="1">
                <a:spLocks noRot="1" noChangeAspect="1" noMove="1" noResize="1" noEditPoints="1" noAdjustHandles="1" noChangeArrowheads="1" noChangeShapeType="1" noTextEdit="1"/>
              </p:cNvSpPr>
              <p:nvPr/>
            </p:nvSpPr>
            <p:spPr>
              <a:xfrm>
                <a:off x="6078971" y="2048939"/>
                <a:ext cx="6135328" cy="3046988"/>
              </a:xfrm>
              <a:prstGeom prst="rect">
                <a:avLst/>
              </a:prstGeom>
              <a:blipFill>
                <a:blip r:embed="rId8"/>
                <a:stretch>
                  <a:fillRect l="-1490" t="-1600" r="-1092" b="-3600"/>
                </a:stretch>
              </a:blipFill>
            </p:spPr>
            <p:txBody>
              <a:bodyPr/>
              <a:lstStyle/>
              <a:p>
                <a:r>
                  <a:rPr lang="zh-CN" altLang="en-US">
                    <a:noFill/>
                  </a:rPr>
                  <a:t> </a:t>
                </a:r>
              </a:p>
            </p:txBody>
          </p:sp>
        </mc:Fallback>
      </mc:AlternateContent>
      <p:pic>
        <p:nvPicPr>
          <p:cNvPr id="23" name="Picture 8">
            <a:extLst>
              <a:ext uri="{FF2B5EF4-FFF2-40B4-BE49-F238E27FC236}">
                <a16:creationId xmlns:a16="http://schemas.microsoft.com/office/drawing/2014/main" id="{07DAC672-9FEF-482E-B5AC-68CEE7DDDFE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80673" y="2046387"/>
            <a:ext cx="3487325" cy="52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73160"/>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EEC47AD-3F50-473E-89CC-99F82C5FCC81}"/>
              </a:ext>
            </a:extLst>
          </p:cNvPr>
          <p:cNvSpPr txBox="1"/>
          <p:nvPr/>
        </p:nvSpPr>
        <p:spPr>
          <a:xfrm>
            <a:off x="196697" y="711060"/>
            <a:ext cx="6135328" cy="5801588"/>
          </a:xfrm>
          <a:prstGeom prst="rect">
            <a:avLst/>
          </a:prstGeom>
          <a:noFill/>
        </p:spPr>
        <p:txBody>
          <a:bodyPr wrap="square">
            <a:spAutoFit/>
          </a:bodyPr>
          <a:lstStyle/>
          <a:p>
            <a:pPr indent="304800" algn="just"/>
            <a:r>
              <a:rPr lang="zh-CN" altLang="en-US" sz="2400" dirty="0">
                <a:effectLst/>
                <a:latin typeface="+mn-ea"/>
                <a:cs typeface="Times New Roman" panose="02020603050405020304" pitchFamily="18" charset="0"/>
              </a:rPr>
              <a:t>绘制</a:t>
            </a:r>
            <a:r>
              <a:rPr lang="zh-CN" altLang="zh-CN" sz="2400" dirty="0">
                <a:effectLst/>
                <a:latin typeface="+mn-ea"/>
                <a:cs typeface="Times New Roman" panose="02020603050405020304" pitchFamily="18" charset="0"/>
              </a:rPr>
              <a:t>人口变化率曲线： </a:t>
            </a:r>
            <a:endParaRPr lang="zh-CN" altLang="zh-CN" sz="2400" dirty="0">
              <a:effectLst/>
              <a:latin typeface="+mn-ea"/>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 simplify(diff(</a:t>
            </a:r>
            <a:r>
              <a:rPr lang="en-US" altLang="zh-CN" sz="2000" dirty="0" err="1">
                <a:latin typeface="Courier New" panose="02070309020205020404" pitchFamily="49" charset="0"/>
                <a:ea typeface="宋体" panose="02010600030101010101" pitchFamily="2" charset="-122"/>
                <a:cs typeface="宋体" panose="02010600030101010101" pitchFamily="2" charset="-122"/>
              </a:rPr>
              <a:t>NSol</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subs(</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[t0, K, r, N0], [0 100 0.9, 20])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x = 0:0.01:20;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y = double(subs(</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t, x));</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plot(x, y, 'Linewidth', 1.5)</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hold on</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xm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double(subs(</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t,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xm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'r</a:t>
            </a:r>
            <a:r>
              <a:rPr lang="en-US" altLang="zh-CN" sz="2000" dirty="0">
                <a:latin typeface="Courier New" panose="02070309020205020404" pitchFamily="49" charset="0"/>
                <a:ea typeface="宋体" panose="02010600030101010101" pitchFamily="2" charset="-122"/>
                <a:cs typeface="宋体" panose="02010600030101010101" pitchFamily="2" charset="-122"/>
              </a:rPr>
              <a: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27660" algn="just">
              <a:spcBef>
                <a:spcPts val="600"/>
              </a:spcBef>
            </a:pPr>
            <a:r>
              <a:rPr lang="zh-CN" altLang="en-US" sz="2400" spc="45"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spc="45" dirty="0">
                <a:effectLst/>
                <a:latin typeface="+mn-ea"/>
                <a:cs typeface="Times New Roman" panose="02020603050405020304" pitchFamily="18" charset="0"/>
              </a:rPr>
              <a:t>人口变化率最大的时刻，正好对应的人口总量曲线的拐点，此时，人口数为人口上限的一半：       </a:t>
            </a:r>
            <a:r>
              <a:rPr lang="en-US" altLang="zh-CN" sz="2400" spc="45" dirty="0">
                <a:effectLst/>
                <a:latin typeface="+mn-ea"/>
                <a:cs typeface="Times New Roman" panose="02020603050405020304" pitchFamily="18" charset="0"/>
              </a:rPr>
              <a:t>.</a:t>
            </a:r>
            <a:endParaRPr lang="zh-CN" altLang="zh-CN" sz="2400" dirty="0">
              <a:effectLst/>
              <a:latin typeface="+mn-ea"/>
              <a:cs typeface="宋体" panose="02010600030101010101" pitchFamily="2" charset="-122"/>
            </a:endParaRPr>
          </a:p>
        </p:txBody>
      </p:sp>
      <p:pic>
        <p:nvPicPr>
          <p:cNvPr id="4" name="图片 3">
            <a:extLst>
              <a:ext uri="{FF2B5EF4-FFF2-40B4-BE49-F238E27FC236}">
                <a16:creationId xmlns:a16="http://schemas.microsoft.com/office/drawing/2014/main" id="{D88701A0-E0EB-4FC9-B429-2A7FCFC21E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2025" y="1232397"/>
            <a:ext cx="5859975" cy="4393205"/>
          </a:xfrm>
          <a:prstGeom prst="rect">
            <a:avLst/>
          </a:prstGeom>
          <a:noFill/>
          <a:ln>
            <a:noFill/>
          </a:ln>
        </p:spPr>
      </p:pic>
      <p:pic>
        <p:nvPicPr>
          <p:cNvPr id="14338" name="Picture 2">
            <a:extLst>
              <a:ext uri="{FF2B5EF4-FFF2-40B4-BE49-F238E27FC236}">
                <a16:creationId xmlns:a16="http://schemas.microsoft.com/office/drawing/2014/main" id="{F563CFFA-852B-4096-92D5-04D431ABE4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7983" y="6075921"/>
            <a:ext cx="691824"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944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3C128EED-3995-4706-A03A-C5BD071201C4}"/>
              </a:ext>
            </a:extLst>
          </p:cNvPr>
          <p:cNvSpPr txBox="1"/>
          <p:nvPr/>
        </p:nvSpPr>
        <p:spPr>
          <a:xfrm>
            <a:off x="689488" y="3997499"/>
            <a:ext cx="10357054" cy="1200329"/>
          </a:xfrm>
          <a:prstGeom prst="rect">
            <a:avLst/>
          </a:prstGeom>
          <a:noFill/>
        </p:spPr>
        <p:txBody>
          <a:bodyPr wrap="square">
            <a:spAutoFit/>
          </a:bodyPr>
          <a:lstStyle/>
          <a:p>
            <a:r>
              <a:rPr lang="zh-CN" altLang="en-US" sz="2400" dirty="0"/>
              <a:t>为了更容易拟合模型参数，同样取           并对该模型做变形：</a:t>
            </a:r>
          </a:p>
          <a:p>
            <a:r>
              <a:rPr lang="zh-CN" altLang="en-US" sz="2400" dirty="0"/>
              <a:t>                 </a:t>
            </a:r>
            <a:endParaRPr lang="en-US" altLang="zh-CN" sz="2400" dirty="0"/>
          </a:p>
          <a:p>
            <a:endParaRPr lang="en-US" altLang="zh-CN" sz="2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7BD95B-EBDE-4780-B1F3-85781C816325}"/>
                  </a:ext>
                </a:extLst>
              </p:cNvPr>
              <p:cNvSpPr txBox="1"/>
              <p:nvPr/>
            </p:nvSpPr>
            <p:spPr>
              <a:xfrm>
                <a:off x="575188" y="566568"/>
                <a:ext cx="10913806" cy="1631216"/>
              </a:xfrm>
              <a:prstGeom prst="rect">
                <a:avLst/>
              </a:prstGeom>
              <a:noFill/>
            </p:spPr>
            <p:txBody>
              <a:bodyPr wrap="square">
                <a:spAutoFit/>
              </a:bodyPr>
              <a:lstStyle/>
              <a:p>
                <a:r>
                  <a:rPr lang="zh-CN" altLang="en-US" sz="2800" dirty="0">
                    <a:solidFill>
                      <a:srgbClr val="7030A0"/>
                    </a:solidFill>
                  </a:rPr>
                  <a:t>案例：预测电影累计票房</a:t>
                </a:r>
              </a:p>
              <a:p>
                <a:r>
                  <a:rPr lang="zh-CN" altLang="en-US" sz="2400" dirty="0">
                    <a:solidFill>
                      <a:srgbClr val="FF0000"/>
                    </a:solidFill>
                  </a:rPr>
                  <a:t>参数 </a:t>
                </a:r>
                <a14:m>
                  <m:oMath xmlns:m="http://schemas.openxmlformats.org/officeDocument/2006/math">
                    <m:r>
                      <a:rPr lang="en-US" altLang="zh-CN" sz="2400" b="0" i="1" dirty="0" smtClean="0">
                        <a:solidFill>
                          <a:srgbClr val="FF0000"/>
                        </a:solidFill>
                        <a:latin typeface="Cambria Math" panose="02040503050406030204" pitchFamily="18" charset="0"/>
                      </a:rPr>
                      <m:t>𝐾</m:t>
                    </m:r>
                  </m:oMath>
                </a14:m>
                <a:r>
                  <a:rPr lang="zh-CN" altLang="en-US" sz="2400" dirty="0">
                    <a:solidFill>
                      <a:srgbClr val="FF0000"/>
                    </a:solidFill>
                  </a:rPr>
                  <a:t> 估计的好坏，对于 </a:t>
                </a:r>
                <a:r>
                  <a:rPr lang="en-US" altLang="zh-CN" sz="2400" dirty="0">
                    <a:solidFill>
                      <a:srgbClr val="FF0000"/>
                    </a:solidFill>
                  </a:rPr>
                  <a:t>Logistic </a:t>
                </a:r>
                <a:r>
                  <a:rPr lang="zh-CN" altLang="en-US" sz="2400" dirty="0">
                    <a:solidFill>
                      <a:srgbClr val="FF0000"/>
                    </a:solidFill>
                  </a:rPr>
                  <a:t>人口模型至关重要！</a:t>
                </a:r>
              </a:p>
              <a:p>
                <a:r>
                  <a:rPr lang="zh-CN" altLang="en-US" sz="2400" dirty="0"/>
                  <a:t>应用该模型的逻辑：根据 </a:t>
                </a:r>
                <a:r>
                  <a:rPr lang="en-US" altLang="zh-CN" sz="2400" dirty="0"/>
                  <a:t>Logistic </a:t>
                </a:r>
                <a:r>
                  <a:rPr lang="zh-CN" altLang="en-US" sz="2400" dirty="0"/>
                  <a:t>人口模型理论，形如 </a:t>
                </a:r>
                <a:r>
                  <a:rPr lang="en-US" altLang="zh-CN" sz="2400" dirty="0"/>
                  <a:t>Logistic </a:t>
                </a:r>
                <a:r>
                  <a:rPr lang="zh-CN" altLang="en-US" sz="2400" dirty="0"/>
                  <a:t>曲线的数据（或者说有最大容纳量遏制的增长数据）满足模型关系：</a:t>
                </a:r>
              </a:p>
            </p:txBody>
          </p:sp>
        </mc:Choice>
        <mc:Fallback xmlns="">
          <p:sp>
            <p:nvSpPr>
              <p:cNvPr id="3" name="文本框 2">
                <a:extLst>
                  <a:ext uri="{FF2B5EF4-FFF2-40B4-BE49-F238E27FC236}">
                    <a16:creationId xmlns:a16="http://schemas.microsoft.com/office/drawing/2014/main" id="{D97BD95B-EBDE-4780-B1F3-85781C816325}"/>
                  </a:ext>
                </a:extLst>
              </p:cNvPr>
              <p:cNvSpPr txBox="1">
                <a:spLocks noRot="1" noChangeAspect="1" noMove="1" noResize="1" noEditPoints="1" noAdjustHandles="1" noChangeArrowheads="1" noChangeShapeType="1" noTextEdit="1"/>
              </p:cNvSpPr>
              <p:nvPr/>
            </p:nvSpPr>
            <p:spPr>
              <a:xfrm>
                <a:off x="575188" y="566568"/>
                <a:ext cx="10913806" cy="1631216"/>
              </a:xfrm>
              <a:prstGeom prst="rect">
                <a:avLst/>
              </a:prstGeom>
              <a:blipFill>
                <a:blip r:embed="rId2"/>
                <a:stretch>
                  <a:fillRect l="-1117" t="-4104" b="-7463"/>
                </a:stretch>
              </a:blipFill>
            </p:spPr>
            <p:txBody>
              <a:bodyPr/>
              <a:lstStyle/>
              <a:p>
                <a:r>
                  <a:rPr lang="zh-CN" altLang="en-US">
                    <a:noFill/>
                  </a:rPr>
                  <a:t> </a:t>
                </a:r>
              </a:p>
            </p:txBody>
          </p:sp>
        </mc:Fallback>
      </mc:AlternateContent>
      <p:pic>
        <p:nvPicPr>
          <p:cNvPr id="15362" name="Picture 2">
            <a:extLst>
              <a:ext uri="{FF2B5EF4-FFF2-40B4-BE49-F238E27FC236}">
                <a16:creationId xmlns:a16="http://schemas.microsoft.com/office/drawing/2014/main" id="{DCBDDCA2-C278-4C92-B9C2-2EDD49E36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455" y="2221100"/>
            <a:ext cx="2426551" cy="809930"/>
          </a:xfrm>
          <a:prstGeom prst="rect">
            <a:avLst/>
          </a:prstGeom>
          <a:noFill/>
          <a:extLst>
            <a:ext uri="{909E8E84-426E-40DD-AFC4-6F175D3DCCD1}">
              <a14:hiddenFill xmlns:a14="http://schemas.microsoft.com/office/drawing/2010/main">
                <a:solidFill>
                  <a:srgbClr val="FFFFFF"/>
                </a:solidFill>
              </a14:hiddenFill>
            </a:ext>
          </a:extLst>
        </p:spPr>
      </p:pic>
      <p:pic>
        <p:nvPicPr>
          <p:cNvPr id="15361" name="Picture 1">
            <a:extLst>
              <a:ext uri="{FF2B5EF4-FFF2-40B4-BE49-F238E27FC236}">
                <a16:creationId xmlns:a16="http://schemas.microsoft.com/office/drawing/2014/main" id="{1D58DE93-B922-4281-8AC2-843C3197C7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0265" y="3067342"/>
            <a:ext cx="1555066" cy="8714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C593C6A-FFAC-4D9B-B289-D3076D1F7A3A}"/>
              </a:ext>
            </a:extLst>
          </p:cNvPr>
          <p:cNvSpPr>
            <a:spLocks noChangeArrowheads="1"/>
          </p:cNvSpPr>
          <p:nvPr/>
        </p:nvSpPr>
        <p:spPr bwMode="auto">
          <a:xfrm>
            <a:off x="929148" y="25514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11DD8FE4-D96B-4CF2-B8A1-92EEE59BA0B4}"/>
              </a:ext>
            </a:extLst>
          </p:cNvPr>
          <p:cNvSpPr txBox="1"/>
          <p:nvPr/>
        </p:nvSpPr>
        <p:spPr>
          <a:xfrm>
            <a:off x="575188" y="3193081"/>
            <a:ext cx="6570406" cy="461665"/>
          </a:xfrm>
          <a:prstGeom prst="rect">
            <a:avLst/>
          </a:prstGeom>
          <a:noFill/>
        </p:spPr>
        <p:txBody>
          <a:bodyPr wrap="square">
            <a:spAutoFit/>
          </a:bodyPr>
          <a:lstStyle/>
          <a:p>
            <a:r>
              <a:rPr lang="zh-CN" altLang="en-US" sz="2400" dirty="0"/>
              <a:t> 其中，                   </a:t>
            </a:r>
            <a:r>
              <a:rPr lang="en-US" altLang="zh-CN" sz="2400" dirty="0"/>
              <a:t>.</a:t>
            </a:r>
            <a:endParaRPr lang="zh-CN" altLang="en-US" sz="2400" dirty="0"/>
          </a:p>
        </p:txBody>
      </p:sp>
      <p:pic>
        <p:nvPicPr>
          <p:cNvPr id="15367" name="Picture 7">
            <a:extLst>
              <a:ext uri="{FF2B5EF4-FFF2-40B4-BE49-F238E27FC236}">
                <a16:creationId xmlns:a16="http://schemas.microsoft.com/office/drawing/2014/main" id="{A538A069-4FA1-48E5-96A9-285E8F9721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4396" y="3974183"/>
            <a:ext cx="798750" cy="517452"/>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6D71980F-6134-4F07-A417-A60E32B3BC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45643" y="4514951"/>
            <a:ext cx="4268102" cy="179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3070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6E676605-FB55-4B29-A214-F9C3039EA682}"/>
              </a:ext>
            </a:extLst>
          </p:cNvPr>
          <p:cNvSpPr txBox="1"/>
          <p:nvPr/>
        </p:nvSpPr>
        <p:spPr>
          <a:xfrm>
            <a:off x="663679" y="4120820"/>
            <a:ext cx="12484508" cy="2308324"/>
          </a:xfrm>
          <a:prstGeom prst="rect">
            <a:avLst/>
          </a:prstGeom>
          <a:noFill/>
        </p:spPr>
        <p:txBody>
          <a:bodyPr wrap="square">
            <a:spAutoFit/>
          </a:bodyPr>
          <a:lstStyle/>
          <a:p>
            <a:r>
              <a:rPr lang="zh-CN" altLang="en-US" sz="2400" dirty="0"/>
              <a:t> </a:t>
            </a:r>
          </a:p>
          <a:p>
            <a:r>
              <a:rPr lang="zh-CN" altLang="en-US" sz="2400" dirty="0"/>
              <a:t>从而，</a:t>
            </a:r>
            <a:endParaRPr lang="en-US" altLang="zh-CN" sz="2400" dirty="0"/>
          </a:p>
          <a:p>
            <a:endParaRPr lang="en-US" altLang="zh-CN" sz="2400" dirty="0"/>
          </a:p>
          <a:p>
            <a:endParaRPr lang="zh-CN" altLang="en-US" sz="2400" dirty="0"/>
          </a:p>
          <a:p>
            <a:r>
              <a:rPr lang="zh-CN" altLang="en-US" sz="2400" dirty="0"/>
              <a:t>                     </a:t>
            </a:r>
            <a:endParaRPr lang="en-US" altLang="zh-CN" sz="2400" dirty="0"/>
          </a:p>
          <a:p>
            <a:r>
              <a:rPr lang="zh-CN" altLang="en-US" sz="2400" dirty="0"/>
              <a:t>也就是说对           做 </a:t>
            </a:r>
            <a:r>
              <a:rPr lang="en-US" altLang="zh-CN" sz="2400" dirty="0"/>
              <a:t>Logit </a:t>
            </a:r>
            <a:r>
              <a:rPr lang="zh-CN" altLang="en-US" sz="2400" dirty="0"/>
              <a:t>变换，即可用线性回归估计系数           </a:t>
            </a:r>
            <a:r>
              <a:rPr lang="en-US" altLang="zh-CN" sz="2400" dirty="0"/>
              <a:t>.  </a:t>
            </a:r>
            <a:endParaRPr lang="zh-CN" altLang="en-US" sz="2400" dirty="0"/>
          </a:p>
        </p:txBody>
      </p:sp>
      <p:sp>
        <p:nvSpPr>
          <p:cNvPr id="3" name="文本框 2">
            <a:extLst>
              <a:ext uri="{FF2B5EF4-FFF2-40B4-BE49-F238E27FC236}">
                <a16:creationId xmlns:a16="http://schemas.microsoft.com/office/drawing/2014/main" id="{FAB6BE73-9BD0-46F0-AF71-B02C51534AD8}"/>
              </a:ext>
            </a:extLst>
          </p:cNvPr>
          <p:cNvSpPr txBox="1"/>
          <p:nvPr/>
        </p:nvSpPr>
        <p:spPr>
          <a:xfrm>
            <a:off x="663679" y="631948"/>
            <a:ext cx="613532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其中，</a:t>
            </a:r>
          </a:p>
        </p:txBody>
      </p:sp>
      <p:pic>
        <p:nvPicPr>
          <p:cNvPr id="16386" name="Picture 2">
            <a:extLst>
              <a:ext uri="{FF2B5EF4-FFF2-40B4-BE49-F238E27FC236}">
                <a16:creationId xmlns:a16="http://schemas.microsoft.com/office/drawing/2014/main" id="{12377850-9C74-4018-993E-56F245FC35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6553" y="1063398"/>
            <a:ext cx="5398893" cy="153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62BBAACD-67DF-4790-AA46-27C486EBF1EA}"/>
              </a:ext>
            </a:extLst>
          </p:cNvPr>
          <p:cNvSpPr txBox="1"/>
          <p:nvPr/>
        </p:nvSpPr>
        <p:spPr>
          <a:xfrm>
            <a:off x="607861" y="2742890"/>
            <a:ext cx="24348608" cy="461665"/>
          </a:xfrm>
          <a:prstGeom prst="rect">
            <a:avLst/>
          </a:prstGeom>
          <a:noFill/>
        </p:spPr>
        <p:txBody>
          <a:bodyPr wrap="square">
            <a:spAutoFit/>
          </a:bodyPr>
          <a:lstStyle/>
          <a:p>
            <a:r>
              <a:rPr lang="zh-CN" altLang="en-US" sz="2400" dirty="0"/>
              <a:t>利用</a:t>
            </a:r>
            <a:r>
              <a:rPr lang="en-US" altLang="zh-CN" sz="2400" dirty="0"/>
              <a:t>Logistic</a:t>
            </a:r>
            <a:r>
              <a:rPr lang="zh-CN" altLang="en-US" sz="2400" dirty="0"/>
              <a:t>回归方法（属于广义线性模型），模型两边同除以      就是：</a:t>
            </a:r>
          </a:p>
        </p:txBody>
      </p:sp>
      <p:pic>
        <p:nvPicPr>
          <p:cNvPr id="16387" name="Picture 3">
            <a:extLst>
              <a:ext uri="{FF2B5EF4-FFF2-40B4-BE49-F238E27FC236}">
                <a16:creationId xmlns:a16="http://schemas.microsoft.com/office/drawing/2014/main" id="{6637783E-38EB-4E74-AB0C-957D3A4962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6371" y="2611772"/>
            <a:ext cx="441980" cy="62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a:extLst>
              <a:ext uri="{FF2B5EF4-FFF2-40B4-BE49-F238E27FC236}">
                <a16:creationId xmlns:a16="http://schemas.microsoft.com/office/drawing/2014/main" id="{40F9D9FE-203A-40E4-86F2-44230BBD15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1382" y="3382869"/>
            <a:ext cx="2737625" cy="983206"/>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5385A639-ACE9-42F3-9D00-E5ED6E3F766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1343" y="4690560"/>
            <a:ext cx="3282224" cy="1122095"/>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a:extLst>
              <a:ext uri="{FF2B5EF4-FFF2-40B4-BE49-F238E27FC236}">
                <a16:creationId xmlns:a16="http://schemas.microsoft.com/office/drawing/2014/main" id="{1DB70FF3-2F58-48B7-92D9-19B216F798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4238" y="5739480"/>
            <a:ext cx="807765" cy="98320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74C12ED9-0649-4F0F-BC59-B2D438DB27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56042" y="5884544"/>
            <a:ext cx="840659" cy="54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a:extLst>
              <a:ext uri="{FF2B5EF4-FFF2-40B4-BE49-F238E27FC236}">
                <a16:creationId xmlns:a16="http://schemas.microsoft.com/office/drawing/2014/main" id="{B459492A-9165-42ED-B43A-33D843DF9771}"/>
              </a:ext>
            </a:extLst>
          </p:cNvPr>
          <p:cNvSpPr>
            <a:spLocks noChangeArrowheads="1"/>
          </p:cNvSpPr>
          <p:nvPr/>
        </p:nvSpPr>
        <p:spPr bwMode="auto">
          <a:xfrm>
            <a:off x="943896" y="33700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6764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68949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3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184515B-30E7-4AB6-B919-3E3D37FE36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6015" y="1135625"/>
            <a:ext cx="8018521" cy="3395273"/>
          </a:xfrm>
          <a:prstGeom prst="rect">
            <a:avLst/>
          </a:prstGeom>
          <a:noFill/>
          <a:ln>
            <a:noFill/>
          </a:ln>
        </p:spPr>
      </p:pic>
      <p:sp>
        <p:nvSpPr>
          <p:cNvPr id="4" name="文本框 3">
            <a:extLst>
              <a:ext uri="{FF2B5EF4-FFF2-40B4-BE49-F238E27FC236}">
                <a16:creationId xmlns:a16="http://schemas.microsoft.com/office/drawing/2014/main" id="{BD779AB7-8E60-41C4-BFE3-CC30A07E4095}"/>
              </a:ext>
            </a:extLst>
          </p:cNvPr>
          <p:cNvSpPr txBox="1"/>
          <p:nvPr/>
        </p:nvSpPr>
        <p:spPr>
          <a:xfrm>
            <a:off x="4203291" y="5097498"/>
            <a:ext cx="6135328" cy="461665"/>
          </a:xfrm>
          <a:prstGeom prst="rect">
            <a:avLst/>
          </a:prstGeom>
          <a:noFill/>
        </p:spPr>
        <p:txBody>
          <a:bodyPr wrap="square">
            <a:spAutoFit/>
          </a:bodyPr>
          <a:lstStyle/>
          <a:p>
            <a:pPr marL="2103755" indent="-2103755" algn="just"/>
            <a:r>
              <a:rPr lang="zh-CN" altLang="zh-CN" sz="2400" b="1" dirty="0">
                <a:effectLst/>
                <a:latin typeface="Adobe 宋体 Std L"/>
                <a:ea typeface="宋体" panose="02010600030101010101" pitchFamily="2" charset="-122"/>
                <a:cs typeface="Times New Roman" panose="02020603050405020304" pitchFamily="18" charset="0"/>
              </a:rPr>
              <a:t>图</a:t>
            </a:r>
            <a:r>
              <a:rPr lang="en-US" altLang="zh-CN" sz="2400" b="1" dirty="0">
                <a:effectLst/>
                <a:latin typeface="Adobe 宋体 Std L"/>
                <a:ea typeface="宋体" panose="02010600030101010101" pitchFamily="2" charset="-122"/>
                <a:cs typeface="Times New Roman" panose="02020603050405020304" pitchFamily="18" charset="0"/>
              </a:rPr>
              <a:t>3-7</a:t>
            </a:r>
            <a:r>
              <a:rPr lang="en-US" altLang="zh-CN" sz="2400" dirty="0">
                <a:effectLst/>
                <a:latin typeface="Adobe 宋体 Std L"/>
                <a:ea typeface="宋体" panose="02010600030101010101" pitchFamily="2" charset="-122"/>
                <a:cs typeface="Times New Roman" panose="02020603050405020304" pitchFamily="18" charset="0"/>
              </a:rPr>
              <a:t> Logit </a:t>
            </a:r>
            <a:r>
              <a:rPr lang="zh-CN" altLang="zh-CN" sz="2400" dirty="0">
                <a:effectLst/>
                <a:latin typeface="Adobe 宋体 Std L"/>
                <a:ea typeface="宋体" panose="02010600030101010101" pitchFamily="2" charset="-122"/>
                <a:cs typeface="Times New Roman" panose="02020603050405020304" pitchFamily="18" charset="0"/>
              </a:rPr>
              <a:t>变换示意图</a:t>
            </a:r>
            <a:endParaRPr lang="zh-CN" altLang="zh-CN" sz="2400" dirty="0">
              <a:effectLst/>
              <a:latin typeface="Adobe 宋体 Std L"/>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488609743"/>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40EE4029-B79B-4FF0-B318-ED2862ABF280}"/>
              </a:ext>
            </a:extLst>
          </p:cNvPr>
          <p:cNvSpPr txBox="1"/>
          <p:nvPr/>
        </p:nvSpPr>
        <p:spPr>
          <a:xfrm>
            <a:off x="652330" y="545703"/>
            <a:ext cx="10556444" cy="3904402"/>
          </a:xfrm>
          <a:prstGeom prst="rect">
            <a:avLst/>
          </a:prstGeom>
          <a:noFill/>
        </p:spPr>
        <p:txBody>
          <a:bodyPr wrap="square">
            <a:spAutoFit/>
          </a:bodyPr>
          <a:lstStyle/>
          <a:p>
            <a:r>
              <a:rPr lang="zh-CN" altLang="en-US" sz="2400" dirty="0">
                <a:solidFill>
                  <a:srgbClr val="FF0000"/>
                </a:solidFill>
              </a:rPr>
              <a:t>具体做法</a:t>
            </a:r>
            <a:r>
              <a:rPr lang="en-US" altLang="zh-CN" sz="2400" dirty="0">
                <a:solidFill>
                  <a:srgbClr val="FF0000"/>
                </a:solidFill>
              </a:rPr>
              <a:t>:</a:t>
            </a:r>
          </a:p>
          <a:p>
            <a:endParaRPr lang="zh-CN" altLang="en-US" sz="2400" dirty="0"/>
          </a:p>
          <a:p>
            <a:pPr marL="457200" indent="-457200">
              <a:buAutoNum type="arabicParenR"/>
            </a:pPr>
            <a:r>
              <a:rPr lang="zh-CN" altLang="en-US" sz="2400" dirty="0"/>
              <a:t>先粗略（目测）估计一个      ，它是容纳量的界限，拐点处是它的一半，</a:t>
            </a:r>
            <a:endParaRPr lang="en-US" altLang="zh-CN" sz="2400" dirty="0"/>
          </a:p>
          <a:p>
            <a:pPr marL="457200" indent="-457200">
              <a:buAutoNum type="arabicParenR"/>
            </a:pPr>
            <a:endParaRPr lang="en-US" altLang="zh-CN" sz="2400" dirty="0"/>
          </a:p>
          <a:p>
            <a:r>
              <a:rPr lang="en-US" altLang="zh-CN" sz="2400" dirty="0"/>
              <a:t>     </a:t>
            </a:r>
            <a:r>
              <a:rPr lang="zh-CN" altLang="en-US" sz="2400" dirty="0"/>
              <a:t>有了它再对           做 </a:t>
            </a:r>
            <a:r>
              <a:rPr lang="en-US" altLang="zh-CN" sz="2400" dirty="0"/>
              <a:t>Logit </a:t>
            </a:r>
            <a:r>
              <a:rPr lang="zh-CN" altLang="en-US" sz="2400" dirty="0"/>
              <a:t>变换。</a:t>
            </a:r>
            <a:endParaRPr lang="en-US" altLang="zh-CN" sz="2400" dirty="0"/>
          </a:p>
          <a:p>
            <a:endParaRPr lang="zh-CN" altLang="en-US" sz="2400" dirty="0"/>
          </a:p>
          <a:p>
            <a:pPr>
              <a:lnSpc>
                <a:spcPct val="150000"/>
              </a:lnSpc>
            </a:pPr>
            <a:r>
              <a:rPr lang="en-US" altLang="zh-CN" sz="2400" dirty="0"/>
              <a:t>2) </a:t>
            </a:r>
            <a:r>
              <a:rPr lang="zh-CN" altLang="en-US" sz="2400" dirty="0"/>
              <a:t>再用线性回归估计系数            ，这样就得到了要估计的</a:t>
            </a:r>
            <a:r>
              <a:rPr lang="en-US" altLang="zh-CN" sz="2400" dirty="0"/>
              <a:t>3</a:t>
            </a:r>
            <a:r>
              <a:rPr lang="zh-CN" altLang="en-US" sz="2400" dirty="0"/>
              <a:t>个参数较好的一     </a:t>
            </a:r>
            <a:endParaRPr lang="en-US" altLang="zh-CN" sz="2400" dirty="0"/>
          </a:p>
          <a:p>
            <a:pPr>
              <a:lnSpc>
                <a:spcPct val="150000"/>
              </a:lnSpc>
            </a:pPr>
            <a:r>
              <a:rPr lang="en-US" altLang="zh-CN" sz="2400" dirty="0"/>
              <a:t>    </a:t>
            </a:r>
            <a:r>
              <a:rPr lang="zh-CN" altLang="en-US" sz="2400" dirty="0"/>
              <a:t>组初始值。</a:t>
            </a:r>
          </a:p>
          <a:p>
            <a:pPr>
              <a:lnSpc>
                <a:spcPct val="150000"/>
              </a:lnSpc>
            </a:pPr>
            <a:r>
              <a:rPr lang="en-US" altLang="zh-CN" sz="2400" dirty="0"/>
              <a:t>3) </a:t>
            </a:r>
            <a:r>
              <a:rPr lang="zh-CN" altLang="en-US" sz="2400" dirty="0"/>
              <a:t>有了这 </a:t>
            </a:r>
            <a:r>
              <a:rPr lang="en-US" altLang="zh-CN" sz="2400" dirty="0"/>
              <a:t>3 </a:t>
            </a:r>
            <a:r>
              <a:rPr lang="zh-CN" altLang="en-US" sz="2400" dirty="0"/>
              <a:t>个参数的较好的初始值，再做原模型的非线性拟合。</a:t>
            </a:r>
          </a:p>
        </p:txBody>
      </p:sp>
      <p:pic>
        <p:nvPicPr>
          <p:cNvPr id="17411" name="Picture 3">
            <a:extLst>
              <a:ext uri="{FF2B5EF4-FFF2-40B4-BE49-F238E27FC236}">
                <a16:creationId xmlns:a16="http://schemas.microsoft.com/office/drawing/2014/main" id="{9A0ED8D7-4B36-4CE6-85B6-84B68B7793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7250" y="1168819"/>
            <a:ext cx="419758" cy="590038"/>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9253EECD-D71F-400F-8621-D756A01F64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952" y="1758857"/>
            <a:ext cx="875157" cy="1065233"/>
          </a:xfrm>
          <a:prstGeom prst="rect">
            <a:avLst/>
          </a:prstGeom>
          <a:noFill/>
          <a:extLst>
            <a:ext uri="{909E8E84-426E-40DD-AFC4-6F175D3DCCD1}">
              <a14:hiddenFill xmlns:a14="http://schemas.microsoft.com/office/drawing/2010/main">
                <a:solidFill>
                  <a:srgbClr val="FFFFFF"/>
                </a:solidFill>
              </a14:hiddenFill>
            </a:ext>
          </a:extLst>
        </p:spPr>
      </p:pic>
      <p:pic>
        <p:nvPicPr>
          <p:cNvPr id="17409" name="Picture 1">
            <a:extLst>
              <a:ext uri="{FF2B5EF4-FFF2-40B4-BE49-F238E27FC236}">
                <a16:creationId xmlns:a16="http://schemas.microsoft.com/office/drawing/2014/main" id="{BFB16A30-6545-4BEB-812A-3FE0B0BA3F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8351" y="2745693"/>
            <a:ext cx="910795" cy="590038"/>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512C7428-B726-4A0D-8999-AAC5256072C7}"/>
              </a:ext>
            </a:extLst>
          </p:cNvPr>
          <p:cNvSpPr txBox="1"/>
          <p:nvPr/>
        </p:nvSpPr>
        <p:spPr>
          <a:xfrm>
            <a:off x="652330" y="4917548"/>
            <a:ext cx="9848522" cy="461665"/>
          </a:xfrm>
          <a:prstGeom prst="rect">
            <a:avLst/>
          </a:prstGeom>
          <a:noFill/>
        </p:spPr>
        <p:txBody>
          <a:bodyPr wrap="square">
            <a:spAutoFit/>
          </a:bodyPr>
          <a:lstStyle/>
          <a:p>
            <a:r>
              <a:rPr lang="zh-CN" altLang="en-US" sz="2400" dirty="0"/>
              <a:t>下面以我国 </a:t>
            </a:r>
            <a:r>
              <a:rPr lang="en-US" altLang="zh-CN" sz="2400" dirty="0"/>
              <a:t>2003-2019 </a:t>
            </a:r>
            <a:r>
              <a:rPr lang="zh-CN" altLang="en-US" sz="2400" dirty="0"/>
              <a:t>年累计电影票房数据来进行演示：</a:t>
            </a:r>
          </a:p>
        </p:txBody>
      </p:sp>
    </p:spTree>
    <p:extLst>
      <p:ext uri="{BB962C8B-B14F-4D97-AF65-F5344CB8AC3E}">
        <p14:creationId xmlns:p14="http://schemas.microsoft.com/office/powerpoint/2010/main" val="6386164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537B15F-B61B-4D02-A8CA-B71E3C092FED}"/>
              </a:ext>
            </a:extLst>
          </p:cNvPr>
          <p:cNvGraphicFramePr>
            <a:graphicFrameLocks noGrp="1"/>
          </p:cNvGraphicFramePr>
          <p:nvPr>
            <p:extLst>
              <p:ext uri="{D42A27DB-BD31-4B8C-83A1-F6EECF244321}">
                <p14:modId xmlns:p14="http://schemas.microsoft.com/office/powerpoint/2010/main" val="3301927608"/>
              </p:ext>
            </p:extLst>
          </p:nvPr>
        </p:nvGraphicFramePr>
        <p:xfrm>
          <a:off x="3418015" y="1135627"/>
          <a:ext cx="5355969" cy="5336781"/>
        </p:xfrm>
        <a:graphic>
          <a:graphicData uri="http://schemas.openxmlformats.org/drawingml/2006/table">
            <a:tbl>
              <a:tblPr firstRow="1" firstCol="1" bandRow="1">
                <a:tableStyleId>{5C22544A-7EE6-4342-B048-85BDC9FD1C3A}</a:tableStyleId>
              </a:tblPr>
              <a:tblGrid>
                <a:gridCol w="2171048">
                  <a:extLst>
                    <a:ext uri="{9D8B030D-6E8A-4147-A177-3AD203B41FA5}">
                      <a16:colId xmlns:a16="http://schemas.microsoft.com/office/drawing/2014/main" val="4086882785"/>
                    </a:ext>
                  </a:extLst>
                </a:gridCol>
                <a:gridCol w="3184921">
                  <a:extLst>
                    <a:ext uri="{9D8B030D-6E8A-4147-A177-3AD203B41FA5}">
                      <a16:colId xmlns:a16="http://schemas.microsoft.com/office/drawing/2014/main" val="2099137687"/>
                    </a:ext>
                  </a:extLst>
                </a:gridCol>
              </a:tblGrid>
              <a:tr h="329236">
                <a:tc>
                  <a:txBody>
                    <a:bodyPr/>
                    <a:lstStyle/>
                    <a:p>
                      <a:pPr indent="266700" algn="ctr"/>
                      <a:r>
                        <a:rPr lang="zh-CN" sz="1050">
                          <a:effectLst/>
                        </a:rPr>
                        <a:t>年份</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zh-CN" sz="1050">
                          <a:effectLst/>
                        </a:rPr>
                        <a:t>累计票房（亿元）</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673488789"/>
                  </a:ext>
                </a:extLst>
              </a:tr>
              <a:tr h="375566">
                <a:tc>
                  <a:txBody>
                    <a:bodyPr/>
                    <a:lstStyle/>
                    <a:p>
                      <a:pPr indent="266700" algn="ctr"/>
                      <a:r>
                        <a:rPr lang="en-US" sz="1050">
                          <a:effectLst/>
                        </a:rPr>
                        <a:t>2003</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8</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609265922"/>
                  </a:ext>
                </a:extLst>
              </a:tr>
              <a:tr h="277978">
                <a:tc>
                  <a:txBody>
                    <a:bodyPr/>
                    <a:lstStyle/>
                    <a:p>
                      <a:pPr indent="266700" algn="ctr"/>
                      <a:r>
                        <a:rPr lang="en-US" sz="1050">
                          <a:effectLst/>
                        </a:rPr>
                        <a:t>2004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9.2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816102079"/>
                  </a:ext>
                </a:extLst>
              </a:tr>
              <a:tr h="349936">
                <a:tc>
                  <a:txBody>
                    <a:bodyPr/>
                    <a:lstStyle/>
                    <a:p>
                      <a:pPr indent="266700" algn="ctr"/>
                      <a:r>
                        <a:rPr lang="en-US" sz="1050">
                          <a:effectLst/>
                        </a:rPr>
                        <a:t>2005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15.14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916359443"/>
                  </a:ext>
                </a:extLst>
              </a:tr>
              <a:tr h="356837">
                <a:tc>
                  <a:txBody>
                    <a:bodyPr/>
                    <a:lstStyle/>
                    <a:p>
                      <a:pPr indent="266700" algn="ctr"/>
                      <a:r>
                        <a:rPr lang="en-US" sz="1050">
                          <a:effectLst/>
                        </a:rPr>
                        <a:t>2006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20.46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459047317"/>
                  </a:ext>
                </a:extLst>
              </a:tr>
              <a:tr h="277978">
                <a:tc>
                  <a:txBody>
                    <a:bodyPr/>
                    <a:lstStyle/>
                    <a:p>
                      <a:pPr indent="266700" algn="ctr"/>
                      <a:r>
                        <a:rPr lang="en-US" sz="1050">
                          <a:effectLst/>
                        </a:rPr>
                        <a:t>2007</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33.27</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490423040"/>
                  </a:ext>
                </a:extLst>
              </a:tr>
              <a:tr h="277978">
                <a:tc>
                  <a:txBody>
                    <a:bodyPr/>
                    <a:lstStyle/>
                    <a:p>
                      <a:pPr indent="266700" algn="ctr"/>
                      <a:r>
                        <a:rPr lang="en-US" sz="1050">
                          <a:effectLst/>
                        </a:rPr>
                        <a:t>2008</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43.41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797178646"/>
                  </a:ext>
                </a:extLst>
              </a:tr>
              <a:tr h="277978">
                <a:tc>
                  <a:txBody>
                    <a:bodyPr/>
                    <a:lstStyle/>
                    <a:p>
                      <a:pPr indent="266700" algn="ctr"/>
                      <a:r>
                        <a:rPr lang="en-US" sz="1050">
                          <a:effectLst/>
                        </a:rPr>
                        <a:t>2009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62.06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911157989"/>
                  </a:ext>
                </a:extLst>
              </a:tr>
              <a:tr h="277978">
                <a:tc>
                  <a:txBody>
                    <a:bodyPr/>
                    <a:lstStyle/>
                    <a:p>
                      <a:pPr indent="266700" algn="ctr"/>
                      <a:r>
                        <a:rPr lang="en-US" sz="1050">
                          <a:effectLst/>
                        </a:rPr>
                        <a:t>2010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101.72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860555424"/>
                  </a:ext>
                </a:extLst>
              </a:tr>
              <a:tr h="311492">
                <a:tc>
                  <a:txBody>
                    <a:bodyPr/>
                    <a:lstStyle/>
                    <a:p>
                      <a:pPr indent="266700" algn="ctr"/>
                      <a:r>
                        <a:rPr lang="en-US" sz="1050">
                          <a:effectLst/>
                        </a:rPr>
                        <a:t>2011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131.15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180976929"/>
                  </a:ext>
                </a:extLst>
              </a:tr>
              <a:tr h="277978">
                <a:tc>
                  <a:txBody>
                    <a:bodyPr/>
                    <a:lstStyle/>
                    <a:p>
                      <a:pPr indent="266700" algn="ctr"/>
                      <a:r>
                        <a:rPr lang="en-US" sz="1050">
                          <a:effectLst/>
                        </a:rPr>
                        <a:t>2012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170.73</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220912129"/>
                  </a:ext>
                </a:extLst>
              </a:tr>
              <a:tr h="277978">
                <a:tc>
                  <a:txBody>
                    <a:bodyPr/>
                    <a:lstStyle/>
                    <a:p>
                      <a:pPr indent="266700" algn="ctr"/>
                      <a:r>
                        <a:rPr lang="en-US" sz="1050">
                          <a:effectLst/>
                        </a:rPr>
                        <a:t>2013</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217.69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365188086"/>
                  </a:ext>
                </a:extLst>
              </a:tr>
              <a:tr h="277978">
                <a:tc>
                  <a:txBody>
                    <a:bodyPr/>
                    <a:lstStyle/>
                    <a:p>
                      <a:pPr indent="266700" algn="ctr"/>
                      <a:r>
                        <a:rPr lang="en-US" sz="1050">
                          <a:effectLst/>
                        </a:rPr>
                        <a:t>2014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296.39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414772985"/>
                  </a:ext>
                </a:extLst>
              </a:tr>
              <a:tr h="277978">
                <a:tc>
                  <a:txBody>
                    <a:bodyPr/>
                    <a:lstStyle/>
                    <a:p>
                      <a:pPr indent="266700" algn="ctr"/>
                      <a:r>
                        <a:rPr lang="en-US" sz="1050">
                          <a:effectLst/>
                        </a:rPr>
                        <a:t>2015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440.69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925170672"/>
                  </a:ext>
                </a:extLst>
              </a:tr>
              <a:tr h="277978">
                <a:tc>
                  <a:txBody>
                    <a:bodyPr/>
                    <a:lstStyle/>
                    <a:p>
                      <a:pPr indent="266700" algn="ctr"/>
                      <a:r>
                        <a:rPr lang="en-US" sz="1050">
                          <a:effectLst/>
                        </a:rPr>
                        <a:t>2016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457.12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568251093"/>
                  </a:ext>
                </a:extLst>
              </a:tr>
              <a:tr h="277978">
                <a:tc>
                  <a:txBody>
                    <a:bodyPr/>
                    <a:lstStyle/>
                    <a:p>
                      <a:pPr indent="266700" algn="ctr"/>
                      <a:r>
                        <a:rPr lang="en-US" sz="1050">
                          <a:effectLst/>
                        </a:rPr>
                        <a:t>2017</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559.11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999968871"/>
                  </a:ext>
                </a:extLst>
              </a:tr>
              <a:tr h="277978">
                <a:tc>
                  <a:txBody>
                    <a:bodyPr/>
                    <a:lstStyle/>
                    <a:p>
                      <a:pPr indent="266700" algn="ctr"/>
                      <a:r>
                        <a:rPr lang="en-US" sz="1050">
                          <a:effectLst/>
                        </a:rPr>
                        <a:t>2018</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609.76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058198254"/>
                  </a:ext>
                </a:extLst>
              </a:tr>
              <a:tr h="277978">
                <a:tc>
                  <a:txBody>
                    <a:bodyPr/>
                    <a:lstStyle/>
                    <a:p>
                      <a:pPr indent="266700" algn="ctr"/>
                      <a:r>
                        <a:rPr lang="en-US" sz="1050">
                          <a:effectLst/>
                        </a:rPr>
                        <a:t>2019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dirty="0">
                          <a:effectLst/>
                        </a:rPr>
                        <a:t>642.66</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813114458"/>
                  </a:ext>
                </a:extLst>
              </a:tr>
            </a:tbl>
          </a:graphicData>
        </a:graphic>
      </p:graphicFrame>
      <p:sp>
        <p:nvSpPr>
          <p:cNvPr id="4" name="文本框 3">
            <a:extLst>
              <a:ext uri="{FF2B5EF4-FFF2-40B4-BE49-F238E27FC236}">
                <a16:creationId xmlns:a16="http://schemas.microsoft.com/office/drawing/2014/main" id="{39E4B59E-74BC-4CB8-958E-8ABF3EF6CD1F}"/>
              </a:ext>
            </a:extLst>
          </p:cNvPr>
          <p:cNvSpPr txBox="1"/>
          <p:nvPr/>
        </p:nvSpPr>
        <p:spPr>
          <a:xfrm>
            <a:off x="4306530" y="574876"/>
            <a:ext cx="6135328" cy="461665"/>
          </a:xfrm>
          <a:prstGeom prst="rect">
            <a:avLst/>
          </a:prstGeom>
          <a:noFill/>
        </p:spPr>
        <p:txBody>
          <a:bodyPr wrap="square">
            <a:spAutoFit/>
          </a:bodyPr>
          <a:lstStyle/>
          <a:p>
            <a:r>
              <a:rPr lang="zh-CN" altLang="en-US" sz="2400" dirty="0">
                <a:latin typeface="Adobe 宋体 Std L"/>
              </a:rPr>
              <a:t>表</a:t>
            </a:r>
            <a:r>
              <a:rPr lang="en-US" altLang="zh-CN" sz="2400" dirty="0">
                <a:latin typeface="Adobe 宋体 Std L"/>
              </a:rPr>
              <a:t>3-2 </a:t>
            </a:r>
            <a:r>
              <a:rPr lang="zh-CN" altLang="en-US" sz="2400" dirty="0">
                <a:latin typeface="Adobe 宋体 Std L"/>
              </a:rPr>
              <a:t>历年电影票房数据</a:t>
            </a:r>
          </a:p>
        </p:txBody>
      </p:sp>
    </p:spTree>
    <p:extLst>
      <p:ext uri="{BB962C8B-B14F-4D97-AF65-F5344CB8AC3E}">
        <p14:creationId xmlns:p14="http://schemas.microsoft.com/office/powerpoint/2010/main" val="2855674863"/>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1B023A8-C152-4F45-82AF-6C19603AB3B7}"/>
              </a:ext>
            </a:extLst>
          </p:cNvPr>
          <p:cNvSpPr txBox="1"/>
          <p:nvPr/>
        </p:nvSpPr>
        <p:spPr>
          <a:xfrm>
            <a:off x="528484" y="1084207"/>
            <a:ext cx="11135032" cy="4192751"/>
          </a:xfrm>
          <a:prstGeom prst="rect">
            <a:avLst/>
          </a:prstGeom>
          <a:noFill/>
        </p:spPr>
        <p:txBody>
          <a:bodyPr wrap="square">
            <a:spAutoFit/>
          </a:bodyPr>
          <a:lstStyle/>
          <a:p>
            <a:pPr indent="306070">
              <a:spcBef>
                <a:spcPts val="600"/>
              </a:spcBef>
              <a:spcAft>
                <a:spcPts val="600"/>
              </a:spcAft>
            </a:pPr>
            <a:r>
              <a:rPr lang="zh-CN" altLang="en-US" sz="2400" b="1" dirty="0">
                <a:solidFill>
                  <a:srgbClr val="FF0000"/>
                </a:solidFill>
                <a:effectLst/>
                <a:latin typeface="+mn-ea"/>
                <a:cs typeface="Times New Roman" panose="02020603050405020304" pitchFamily="18" charset="0"/>
              </a:rPr>
              <a:t>√  </a:t>
            </a:r>
            <a:r>
              <a:rPr lang="zh-CN" altLang="zh-CN" sz="2400" b="1" dirty="0">
                <a:solidFill>
                  <a:srgbClr val="FF0000"/>
                </a:solidFill>
                <a:effectLst/>
                <a:latin typeface="+mn-ea"/>
                <a:cs typeface="Times New Roman" panose="02020603050405020304" pitchFamily="18" charset="0"/>
              </a:rPr>
              <a:t>读取</a:t>
            </a:r>
            <a:r>
              <a:rPr lang="en-US" altLang="zh-CN" sz="2400" b="1" dirty="0">
                <a:solidFill>
                  <a:srgbClr val="FF0000"/>
                </a:solidFill>
                <a:effectLst/>
                <a:latin typeface="+mn-ea"/>
                <a:cs typeface="宋体" panose="02010600030101010101" pitchFamily="2" charset="-122"/>
              </a:rPr>
              <a:t> Excel </a:t>
            </a:r>
            <a:r>
              <a:rPr lang="zh-CN" altLang="zh-CN" sz="2400" b="1" dirty="0">
                <a:solidFill>
                  <a:srgbClr val="FF0000"/>
                </a:solidFill>
                <a:effectLst/>
                <a:latin typeface="+mn-ea"/>
                <a:cs typeface="Times New Roman" panose="02020603050405020304" pitchFamily="18" charset="0"/>
              </a:rPr>
              <a:t>数据文件</a:t>
            </a:r>
            <a:endParaRPr lang="en-US" altLang="zh-CN" sz="2400" b="1" dirty="0">
              <a:solidFill>
                <a:srgbClr val="FF0000"/>
              </a:solidFill>
              <a:effectLst/>
              <a:latin typeface="+mn-ea"/>
              <a:cs typeface="Times New Roman" panose="02020603050405020304" pitchFamily="18" charset="0"/>
            </a:endParaRPr>
          </a:p>
          <a:p>
            <a:pPr indent="304800" algn="just"/>
            <a:r>
              <a:rPr lang="en-US" altLang="zh-CN" sz="2400" dirty="0">
                <a:effectLst/>
                <a:latin typeface="+mn-ea"/>
                <a:cs typeface="Times New Roman" panose="02020603050405020304" pitchFamily="18" charset="0"/>
              </a:rPr>
              <a:t>   </a:t>
            </a:r>
            <a:r>
              <a:rPr lang="zh-CN" altLang="zh-CN" sz="2400" dirty="0">
                <a:effectLst/>
                <a:latin typeface="+mn-ea"/>
                <a:cs typeface="Times New Roman" panose="02020603050405020304" pitchFamily="18" charset="0"/>
              </a:rPr>
              <a:t>该数据保存在</a:t>
            </a:r>
            <a:r>
              <a:rPr lang="en-US" altLang="zh-CN" sz="2400" dirty="0">
                <a:effectLst/>
                <a:latin typeface="+mn-ea"/>
                <a:cs typeface="宋体" panose="02010600030101010101" pitchFamily="2" charset="-122"/>
              </a:rPr>
              <a:t> Excel </a:t>
            </a:r>
            <a:r>
              <a:rPr lang="zh-CN" altLang="zh-CN" sz="2400" dirty="0">
                <a:effectLst/>
                <a:latin typeface="+mn-ea"/>
                <a:cs typeface="Times New Roman" panose="02020603050405020304" pitchFamily="18" charset="0"/>
              </a:rPr>
              <a:t>文件</a:t>
            </a:r>
            <a:r>
              <a:rPr lang="zh-CN" altLang="zh-CN" sz="2400" dirty="0">
                <a:effectLst/>
                <a:latin typeface="+mn-ea"/>
                <a:cs typeface="宋体" panose="02010600030101010101" pitchFamily="2" charset="-122"/>
              </a:rPr>
              <a:t> </a:t>
            </a:r>
            <a:r>
              <a:rPr lang="en-US" altLang="zh-CN" sz="2400" dirty="0">
                <a:latin typeface="+mn-ea"/>
                <a:cs typeface="宋体" panose="02010600030101010101" pitchFamily="2" charset="-122"/>
              </a:rPr>
              <a:t>"</a:t>
            </a:r>
            <a:r>
              <a:rPr lang="zh-CN" altLang="zh-CN" sz="2400" dirty="0">
                <a:effectLst/>
                <a:latin typeface="+mn-ea"/>
                <a:cs typeface="Times New Roman" panose="02020603050405020304" pitchFamily="18" charset="0"/>
              </a:rPr>
              <a:t>历年累计票房</a:t>
            </a:r>
            <a:r>
              <a:rPr lang="en-US" altLang="zh-CN" sz="2400" dirty="0">
                <a:effectLst/>
                <a:latin typeface="+mn-ea"/>
                <a:cs typeface="宋体" panose="02010600030101010101" pitchFamily="2" charset="-122"/>
              </a:rPr>
              <a:t>.</a:t>
            </a:r>
            <a:r>
              <a:rPr lang="en-US" altLang="zh-CN" sz="2400" dirty="0">
                <a:solidFill>
                  <a:srgbClr val="FF0000"/>
                </a:solidFill>
                <a:effectLst/>
                <a:latin typeface="+mn-ea"/>
                <a:cs typeface="宋体" panose="02010600030101010101" pitchFamily="2" charset="-122"/>
              </a:rPr>
              <a:t>xlsx</a:t>
            </a:r>
            <a:r>
              <a:rPr lang="en-US" altLang="zh-CN" sz="2400" dirty="0">
                <a:effectLst/>
                <a:latin typeface="+mn-ea"/>
                <a:cs typeface="宋体" panose="02010600030101010101" pitchFamily="2" charset="-122"/>
              </a:rPr>
              <a:t>" </a:t>
            </a:r>
            <a:r>
              <a:rPr lang="zh-CN" altLang="zh-CN" sz="2400" dirty="0">
                <a:effectLst/>
                <a:latin typeface="+mn-ea"/>
                <a:cs typeface="Times New Roman" panose="02020603050405020304" pitchFamily="18" charset="0"/>
              </a:rPr>
              <a:t>中，用</a:t>
            </a:r>
            <a:r>
              <a:rPr lang="zh-CN" altLang="zh-CN" sz="2400" dirty="0">
                <a:effectLst/>
                <a:latin typeface="+mn-ea"/>
                <a:cs typeface="宋体" panose="02010600030101010101" pitchFamily="2" charset="-122"/>
              </a:rPr>
              <a:t> </a:t>
            </a:r>
            <a:r>
              <a:rPr lang="en-US" altLang="zh-CN" sz="2400" dirty="0">
                <a:effectLst/>
                <a:latin typeface="+mn-ea"/>
                <a:cs typeface="宋体" panose="02010600030101010101" pitchFamily="2" charset="-122"/>
              </a:rPr>
              <a:t>MATLAB </a:t>
            </a:r>
            <a:r>
              <a:rPr lang="zh-CN" altLang="zh-CN" sz="2400" dirty="0">
                <a:effectLst/>
                <a:latin typeface="+mn-ea"/>
                <a:cs typeface="Times New Roman" panose="02020603050405020304" pitchFamily="18" charset="0"/>
              </a:rPr>
              <a:t>的</a:t>
            </a:r>
            <a:r>
              <a:rPr lang="zh-CN" altLang="zh-CN" sz="2400" dirty="0">
                <a:effectLst/>
                <a:latin typeface="+mn-ea"/>
                <a:cs typeface="宋体" panose="02010600030101010101" pitchFamily="2" charset="-122"/>
              </a:rPr>
              <a:t> </a:t>
            </a:r>
            <a:r>
              <a:rPr lang="en-US" altLang="zh-CN" sz="2400" dirty="0" err="1">
                <a:solidFill>
                  <a:srgbClr val="FF0000"/>
                </a:solidFill>
                <a:effectLst/>
                <a:latin typeface="+mn-ea"/>
                <a:cs typeface="宋体" panose="02010600030101010101" pitchFamily="2" charset="-122"/>
              </a:rPr>
              <a:t>xlsread</a:t>
            </a:r>
            <a:r>
              <a:rPr lang="en-US" altLang="zh-CN" sz="2400" dirty="0">
                <a:effectLst/>
                <a:latin typeface="+mn-ea"/>
                <a:cs typeface="宋体" panose="02010600030101010101" pitchFamily="2" charset="-122"/>
              </a:rPr>
              <a:t>() </a:t>
            </a:r>
            <a:r>
              <a:rPr lang="zh-CN" altLang="zh-CN" sz="2400" dirty="0">
                <a:effectLst/>
                <a:latin typeface="+mn-ea"/>
                <a:cs typeface="Times New Roman" panose="02020603050405020304" pitchFamily="18" charset="0"/>
              </a:rPr>
              <a:t>函数可以读取它，只需要提供该文件路径，默认是读取第</a:t>
            </a:r>
            <a:r>
              <a:rPr lang="en-US" altLang="zh-CN" sz="2400" dirty="0">
                <a:effectLst/>
                <a:latin typeface="+mn-ea"/>
                <a:cs typeface="宋体" panose="02010600030101010101" pitchFamily="2" charset="-122"/>
              </a:rPr>
              <a:t> 1 </a:t>
            </a:r>
            <a:r>
              <a:rPr lang="zh-CN" altLang="zh-CN" sz="2400" dirty="0">
                <a:effectLst/>
                <a:latin typeface="+mn-ea"/>
                <a:cs typeface="Times New Roman" panose="02020603050405020304" pitchFamily="18" charset="0"/>
              </a:rPr>
              <a:t>个</a:t>
            </a:r>
            <a:r>
              <a:rPr lang="en-US" altLang="zh-CN" sz="2400" dirty="0">
                <a:effectLst/>
                <a:latin typeface="+mn-ea"/>
                <a:cs typeface="宋体" panose="02010600030101010101" pitchFamily="2" charset="-122"/>
              </a:rPr>
              <a:t> sheet</a:t>
            </a:r>
            <a:r>
              <a:rPr lang="zh-CN" altLang="zh-CN" sz="2400" dirty="0">
                <a:effectLst/>
                <a:latin typeface="+mn-ea"/>
                <a:cs typeface="Times New Roman" panose="02020603050405020304" pitchFamily="18" charset="0"/>
              </a:rPr>
              <a:t>。并做可视化探索：绘制散点图。</a:t>
            </a:r>
            <a:endParaRPr lang="en-US" altLang="zh-CN" sz="2400" dirty="0">
              <a:effectLst/>
              <a:latin typeface="+mn-ea"/>
              <a:cs typeface="Times New Roman" panose="02020603050405020304" pitchFamily="18" charset="0"/>
            </a:endParaRPr>
          </a:p>
          <a:p>
            <a:pPr indent="304800" algn="just"/>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pPr indent="270510"/>
            <a:r>
              <a:rPr lang="en-US" altLang="zh-CN" sz="2400" b="1" dirty="0">
                <a:solidFill>
                  <a:srgbClr val="E74C3C"/>
                </a:solidFill>
                <a:effectLst/>
                <a:latin typeface="+mn-ea"/>
                <a:cs typeface="宋体" panose="02010600030101010101" pitchFamily="2" charset="-122"/>
              </a:rPr>
              <a:t>MATLAB</a:t>
            </a:r>
            <a:r>
              <a:rPr lang="zh-CN" altLang="zh-CN" sz="2400" b="1" dirty="0">
                <a:solidFill>
                  <a:srgbClr val="E74C3C"/>
                </a:solidFill>
                <a:effectLst/>
                <a:latin typeface="+mn-ea"/>
                <a:cs typeface="宋体" panose="02010600030101010101" pitchFamily="2" charset="-122"/>
              </a:rPr>
              <a:t>代码</a:t>
            </a:r>
            <a:endParaRPr lang="zh-CN" altLang="zh-CN" sz="2400" dirty="0">
              <a:effectLst/>
              <a:latin typeface="+mn-ea"/>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dat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a:t>
            </a:r>
            <a:r>
              <a:rPr lang="en-US" altLang="zh-CN" sz="2000" dirty="0" err="1">
                <a:solidFill>
                  <a:srgbClr val="FF0000"/>
                </a:solidFill>
                <a:effectLst/>
                <a:latin typeface="Courier New" panose="02070309020205020404" pitchFamily="49" charset="0"/>
                <a:ea typeface="宋体" panose="02010600030101010101" pitchFamily="2" charset="-122"/>
                <a:cs typeface="宋体" panose="02010600030101010101" pitchFamily="2" charset="-122"/>
              </a:rPr>
              <a:t>xlsread</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datas</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r>
              <a:rPr lang="zh-CN" altLang="zh-CN" sz="2000" dirty="0">
                <a:effectLst/>
                <a:latin typeface="Courier New" panose="02070309020205020404" pitchFamily="49" charset="0"/>
                <a:ea typeface="宋体" panose="02010600030101010101" pitchFamily="2" charset="-122"/>
                <a:cs typeface="Courier New" panose="02070309020205020404" pitchFamily="49" charset="0"/>
              </a:rPr>
              <a:t>历年累计票房</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r>
              <a:rPr lang="en-US" altLang="zh-CN" sz="2000" dirty="0">
                <a:solidFill>
                  <a:srgbClr val="FF0000"/>
                </a:solidFill>
                <a:effectLst/>
                <a:latin typeface="Courier New" panose="02070309020205020404" pitchFamily="49" charset="0"/>
                <a:ea typeface="宋体" panose="02010600030101010101" pitchFamily="2" charset="-122"/>
                <a:cs typeface="宋体" panose="02010600030101010101" pitchFamily="2" charset="-122"/>
              </a:rPr>
              <a:t>xlsx</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year =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dat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(:,1);</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total =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dat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(:,2);</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plot(year, total,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bo</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913216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810B2D-EB16-412D-90AE-DFABD442E09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7" name="图片 24">
            <a:extLst>
              <a:ext uri="{FF2B5EF4-FFF2-40B4-BE49-F238E27FC236}">
                <a16:creationId xmlns:a16="http://schemas.microsoft.com/office/drawing/2014/main" id="{10FF67CA-0B9D-4B1B-85F2-4DE75E7FD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929" y="940612"/>
            <a:ext cx="6096000" cy="45692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EDBD37A-ACB5-421A-B9FC-CC1B39B60F2F}"/>
              </a:ext>
            </a:extLst>
          </p:cNvPr>
          <p:cNvSpPr txBox="1"/>
          <p:nvPr/>
        </p:nvSpPr>
        <p:spPr>
          <a:xfrm>
            <a:off x="4498259" y="5509822"/>
            <a:ext cx="6135328" cy="646331"/>
          </a:xfrm>
          <a:prstGeom prst="rect">
            <a:avLst/>
          </a:prstGeom>
          <a:noFill/>
        </p:spPr>
        <p:txBody>
          <a:bodyPr wrap="square">
            <a:spAutoFit/>
          </a:bodyPr>
          <a:lstStyle/>
          <a:p>
            <a:r>
              <a:rPr lang="zh-CN" altLang="en-US" dirty="0"/>
              <a:t> </a:t>
            </a:r>
          </a:p>
          <a:p>
            <a:r>
              <a:rPr lang="zh-CN" altLang="en-US" dirty="0"/>
              <a:t>图</a:t>
            </a:r>
            <a:r>
              <a:rPr lang="en-US" altLang="zh-CN" dirty="0"/>
              <a:t>3-8 </a:t>
            </a:r>
            <a:r>
              <a:rPr lang="zh-CN" altLang="en-US" dirty="0"/>
              <a:t>我国历年累计票房散点图</a:t>
            </a:r>
          </a:p>
        </p:txBody>
      </p:sp>
    </p:spTree>
    <p:extLst>
      <p:ext uri="{BB962C8B-B14F-4D97-AF65-F5344CB8AC3E}">
        <p14:creationId xmlns:p14="http://schemas.microsoft.com/office/powerpoint/2010/main" val="208319135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FAD9B-6A0F-44BD-8272-3DC092FB2686}"/>
              </a:ext>
            </a:extLst>
          </p:cNvPr>
          <p:cNvSpPr>
            <a:spLocks noGrp="1"/>
          </p:cNvSpPr>
          <p:nvPr>
            <p:ph type="title"/>
          </p:nvPr>
        </p:nvSpPr>
        <p:spPr>
          <a:xfrm>
            <a:off x="838200" y="1876642"/>
            <a:ext cx="10515600" cy="830998"/>
          </a:xfrm>
        </p:spPr>
        <p:txBody>
          <a:bodyPr/>
          <a:lstStyle/>
          <a:p>
            <a:r>
              <a:rPr lang="zh-CN" altLang="en-US" sz="3200" dirty="0"/>
              <a:t>本章要点</a:t>
            </a:r>
          </a:p>
        </p:txBody>
      </p:sp>
      <p:sp>
        <p:nvSpPr>
          <p:cNvPr id="3" name="内容占位符 2">
            <a:extLst>
              <a:ext uri="{FF2B5EF4-FFF2-40B4-BE49-F238E27FC236}">
                <a16:creationId xmlns:a16="http://schemas.microsoft.com/office/drawing/2014/main" id="{E32E6FD8-D951-41DE-84DE-753E7D4C6775}"/>
              </a:ext>
            </a:extLst>
          </p:cNvPr>
          <p:cNvSpPr>
            <a:spLocks noGrp="1"/>
          </p:cNvSpPr>
          <p:nvPr>
            <p:ph idx="1"/>
          </p:nvPr>
        </p:nvSpPr>
        <p:spPr>
          <a:xfrm>
            <a:off x="838200" y="2807038"/>
            <a:ext cx="10515600" cy="1860828"/>
          </a:xfrm>
        </p:spPr>
        <p:txBody>
          <a:bodyPr/>
          <a:lstStyle/>
          <a:p>
            <a:pPr>
              <a:lnSpc>
                <a:spcPct val="110000"/>
              </a:lnSpc>
            </a:pPr>
            <a:r>
              <a:rPr lang="zh-CN" altLang="en-US" dirty="0">
                <a:effectLst/>
                <a:latin typeface="+mn-ea"/>
                <a:cs typeface="宋体" panose="02010600030101010101" pitchFamily="2" charset="-122"/>
              </a:rPr>
              <a:t>用微分方程模型，对总体人口增长规律建模</a:t>
            </a:r>
          </a:p>
          <a:p>
            <a:pPr>
              <a:lnSpc>
                <a:spcPct val="110000"/>
              </a:lnSpc>
            </a:pPr>
            <a:r>
              <a:rPr lang="zh-CN" altLang="en-US" dirty="0">
                <a:effectLst/>
                <a:latin typeface="+mn-ea"/>
                <a:cs typeface="宋体" panose="02010600030101010101" pitchFamily="2" charset="-122"/>
              </a:rPr>
              <a:t>用基于矩阵变换的代数方程模型，对具体人口增长规律建模</a:t>
            </a:r>
          </a:p>
          <a:p>
            <a:pPr>
              <a:lnSpc>
                <a:spcPct val="110000"/>
              </a:lnSpc>
            </a:pPr>
            <a:r>
              <a:rPr lang="zh-CN" altLang="en-US" dirty="0">
                <a:effectLst/>
                <a:latin typeface="+mn-ea"/>
                <a:cs typeface="宋体" panose="02010600030101010101" pitchFamily="2" charset="-122"/>
              </a:rPr>
              <a:t>编程技术方面，融入了微分方程求解析解，以及曲线拟合技术</a:t>
            </a:r>
          </a:p>
        </p:txBody>
      </p:sp>
      <p:sp>
        <p:nvSpPr>
          <p:cNvPr id="5" name="文本框 4">
            <a:extLst>
              <a:ext uri="{FF2B5EF4-FFF2-40B4-BE49-F238E27FC236}">
                <a16:creationId xmlns:a16="http://schemas.microsoft.com/office/drawing/2014/main" id="{51F5B6EA-A3E5-7FB1-E39A-01C7C80EC0B2}"/>
              </a:ext>
            </a:extLst>
          </p:cNvPr>
          <p:cNvSpPr txBox="1"/>
          <p:nvPr/>
        </p:nvSpPr>
        <p:spPr>
          <a:xfrm>
            <a:off x="985683" y="642832"/>
            <a:ext cx="9987117" cy="1134413"/>
          </a:xfrm>
          <a:prstGeom prst="rect">
            <a:avLst/>
          </a:prstGeom>
          <a:noFill/>
        </p:spPr>
        <p:txBody>
          <a:bodyPr wrap="square">
            <a:spAutoFit/>
          </a:bodyPr>
          <a:lstStyle/>
          <a:p>
            <a:pPr algn="just">
              <a:lnSpc>
                <a:spcPct val="150000"/>
              </a:lnSpc>
            </a:pPr>
            <a:r>
              <a:rPr lang="zh-CN" altLang="en-US" sz="2400" dirty="0">
                <a:effectLst/>
                <a:latin typeface="+mn-ea"/>
                <a:cs typeface="宋体" panose="02010600030101010101" pitchFamily="2" charset="-122"/>
              </a:rPr>
              <a:t>       人口模型是描述一国或地区人口总量和结构变动规律的系统动力学模型。最早提出人口增长模型的是</a:t>
            </a:r>
            <a:r>
              <a:rPr lang="en-US" altLang="zh-CN" sz="2400" dirty="0">
                <a:effectLst/>
                <a:latin typeface="+mn-ea"/>
                <a:cs typeface="宋体" panose="02010600030101010101" pitchFamily="2" charset="-122"/>
              </a:rPr>
              <a:t>Malthus</a:t>
            </a:r>
            <a:r>
              <a:rPr lang="zh-CN" altLang="en-US" sz="2400" dirty="0">
                <a:effectLst/>
                <a:latin typeface="+mn-ea"/>
                <a:cs typeface="宋体" panose="02010600030101010101" pitchFamily="2" charset="-122"/>
              </a:rPr>
              <a:t>。</a:t>
            </a:r>
            <a:endParaRPr lang="zh-CN" altLang="en-US" sz="2400" dirty="0"/>
          </a:p>
        </p:txBody>
      </p:sp>
    </p:spTree>
    <p:extLst>
      <p:ext uri="{BB962C8B-B14F-4D97-AF65-F5344CB8AC3E}">
        <p14:creationId xmlns:p14="http://schemas.microsoft.com/office/powerpoint/2010/main" val="918005057"/>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00798009-2CA3-4AC1-8934-1F564E459CE1}"/>
              </a:ext>
            </a:extLst>
          </p:cNvPr>
          <p:cNvSpPr>
            <a:spLocks noChangeArrowheads="1"/>
          </p:cNvSpPr>
          <p:nvPr/>
        </p:nvSpPr>
        <p:spPr bwMode="auto">
          <a:xfrm>
            <a:off x="516193" y="520511"/>
            <a:ext cx="9985230"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indent="306388"/>
            <a:r>
              <a:rPr kumimoji="0" lang="zh-CN" altLang="en-US" sz="2400" b="0" i="0" u="none" strike="noStrike" cap="none" normalizeH="0" baseline="0" dirty="0">
                <a:ln>
                  <a:noFill/>
                </a:ln>
                <a:solidFill>
                  <a:srgbClr val="FF0000"/>
                </a:solidFill>
                <a:effectLst/>
                <a:latin typeface="+mn-ea"/>
                <a:cs typeface="宋体" panose="02010600030101010101" pitchFamily="2" charset="-122"/>
              </a:rPr>
              <a:t>√ 估计初始参数值</a:t>
            </a:r>
            <a:endParaRPr kumimoji="0" lang="en-US" altLang="zh-CN" sz="2400" b="0" i="0" u="none" strike="noStrike" cap="none" normalizeH="0" baseline="0" dirty="0">
              <a:ln>
                <a:noFill/>
              </a:ln>
              <a:solidFill>
                <a:srgbClr val="FF0000"/>
              </a:solidFill>
              <a:effectLst/>
              <a:latin typeface="+mn-ea"/>
              <a:cs typeface="宋体" panose="02010600030101010101" pitchFamily="2" charset="-122"/>
            </a:endParaRPr>
          </a:p>
          <a:p>
            <a:pPr marL="0" marR="0" lvl="0" indent="30480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logit = @(p) log(p ./ (1-p));       </a:t>
            </a:r>
            <a:r>
              <a:rPr kumimoji="0" lang="en-US" altLang="zh-CN" sz="2000" b="0"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2000" b="0"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定义</a:t>
            </a:r>
            <a:r>
              <a:rPr kumimoji="0" lang="en-US" altLang="zh-CN" sz="2000" b="0"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logit</a:t>
            </a:r>
            <a:r>
              <a:rPr kumimoji="0" lang="zh-CN" altLang="en-US" sz="2000" b="0"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变换函数</a:t>
            </a:r>
            <a:endParaRPr kumimoji="0" lang="zh-CN" altLang="en-US" sz="20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fitlm</a:t>
            </a:r>
            <a:r>
              <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(year-2002, logit(total / 800))</a:t>
            </a:r>
          </a:p>
          <a:p>
            <a:pPr>
              <a:lnSpc>
                <a:spcPct val="150000"/>
              </a:lnSpc>
            </a:pPr>
            <a:r>
              <a:rPr kumimoji="0" lang="zh-CN" altLang="en-US" sz="2400" b="1" i="0" u="none" strike="noStrike" cap="none" normalizeH="0" baseline="0" dirty="0">
                <a:ln>
                  <a:noFill/>
                </a:ln>
                <a:solidFill>
                  <a:srgbClr val="000000"/>
                </a:solidFill>
                <a:effectLst/>
                <a:latin typeface="Times New Roman" panose="02020603050405020304" pitchFamily="18" charset="0"/>
                <a:cs typeface="宋体" panose="02010600030101010101" pitchFamily="2" charset="-122"/>
              </a:rPr>
              <a:t>运行结果：</a:t>
            </a:r>
            <a:r>
              <a:rPr kumimoji="0" lang="zh-CN" altLang="en-US" sz="2400" b="1" i="0" u="none" strike="noStrike" cap="none" normalizeH="0" baseline="0" dirty="0">
                <a:ln>
                  <a:noFill/>
                </a:ln>
                <a:solidFill>
                  <a:srgbClr val="000000"/>
                </a:solidFill>
                <a:effectLst/>
                <a:cs typeface="宋体" panose="02010600030101010101" pitchFamily="2" charset="-122"/>
              </a:rPr>
              <a:t>  </a:t>
            </a:r>
            <a:endParaRPr kumimoji="0" lang="zh-CN" altLang="en-US" sz="24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err="1">
                <a:ln>
                  <a:noFill/>
                </a:ln>
                <a:solidFill>
                  <a:srgbClr val="D35400"/>
                </a:solidFill>
                <a:effectLst/>
                <a:latin typeface="Times New Roman" panose="02020603050405020304" pitchFamily="18" charset="0"/>
                <a:cs typeface="Times New Roman" panose="02020603050405020304" pitchFamily="18" charset="0"/>
              </a:rPr>
              <a:t>ans</a:t>
            </a: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 Linear regression model:  y ~ 1 + x1</a:t>
            </a:r>
            <a:endParaRPr kumimoji="0" lang="en-US" altLang="zh-CN" sz="20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Estimated Coefficients:</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Estimate       </a:t>
            </a:r>
            <a:r>
              <a:rPr lang="en-US" altLang="zh-CN" sz="2000" dirty="0">
                <a:solidFill>
                  <a:srgbClr val="D35400"/>
                </a:solidFill>
                <a:latin typeface="Times New Roman" panose="02020603050405020304" pitchFamily="18" charset="0"/>
                <a:cs typeface="Times New Roman" panose="02020603050405020304" pitchFamily="18" charset="0"/>
              </a:rPr>
              <a:t>SE              </a:t>
            </a:r>
            <a:r>
              <a:rPr lang="en-US" altLang="zh-CN" sz="2000" dirty="0" err="1">
                <a:solidFill>
                  <a:srgbClr val="D35400"/>
                </a:solidFill>
                <a:latin typeface="Times New Roman" panose="02020603050405020304" pitchFamily="18" charset="0"/>
                <a:cs typeface="Times New Roman" panose="02020603050405020304" pitchFamily="18" charset="0"/>
              </a:rPr>
              <a:t>tStat</a:t>
            </a:r>
            <a:r>
              <a:rPr lang="en-US" altLang="zh-CN" sz="2000" dirty="0">
                <a:solidFill>
                  <a:srgbClr val="D35400"/>
                </a:solidFill>
                <a:latin typeface="Times New Roman" panose="02020603050405020304" pitchFamily="18" charset="0"/>
                <a:cs typeface="Times New Roman" panose="02020603050405020304" pitchFamily="18" charset="0"/>
              </a:rPr>
              <a:t>       </a:t>
            </a:r>
            <a:r>
              <a:rPr lang="en-US" altLang="zh-CN" sz="2000" dirty="0" err="1">
                <a:solidFill>
                  <a:srgbClr val="D35400"/>
                </a:solidFill>
                <a:latin typeface="Times New Roman" panose="02020603050405020304" pitchFamily="18" charset="0"/>
                <a:cs typeface="Times New Roman" panose="02020603050405020304" pitchFamily="18" charset="0"/>
              </a:rPr>
              <a:t>pValue</a:t>
            </a:r>
            <a:r>
              <a:rPr lang="en-US" altLang="zh-CN" sz="2000" dirty="0">
                <a:solidFill>
                  <a:srgbClr val="D35400"/>
                </a:solidFill>
                <a:latin typeface="Times New Roman" panose="02020603050405020304" pitchFamily="18" charset="0"/>
                <a:cs typeface="Times New Roman" panose="02020603050405020304" pitchFamily="18" charset="0"/>
              </a:rPr>
              <a:t>  </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________   ________    ______    _________</a:t>
            </a:r>
            <a:endParaRPr kumimoji="0" lang="en-US" altLang="zh-CN" sz="20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(Intercept)    -5.1447     0.056491    -91.07    5.3851e-22</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x1         0.39139     0.005513    70.993    2.2386e-20</a:t>
            </a:r>
            <a:endParaRPr kumimoji="0" lang="en-US" altLang="zh-CN" sz="20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Number of observations: 17, Error degrees of freedom: 15</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Root Mean Squared Error: 0.111</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R-squared: 0.997,  Adjusted R-Squared 0.997</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F-statistic vs. constant model: 5.04e+03, p-value = 2.24e-20</a:t>
            </a:r>
            <a:endParaRPr kumimoji="0" lang="en-US" altLang="zh-CN" sz="24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这就得到初始参数值：</a:t>
            </a:r>
            <a:endParaRPr kumimoji="0" lang="zh-CN" altLang="en-US" sz="2400" b="0" i="0" u="none" strike="noStrike" cap="none" normalizeH="0" baseline="0" dirty="0">
              <a:ln>
                <a:noFill/>
              </a:ln>
              <a:solidFill>
                <a:schemeClr val="tx1"/>
              </a:solidFill>
              <a:effectLst/>
            </a:endParaRPr>
          </a:p>
        </p:txBody>
      </p:sp>
      <p:pic>
        <p:nvPicPr>
          <p:cNvPr id="20481" name="Picture 1">
            <a:extLst>
              <a:ext uri="{FF2B5EF4-FFF2-40B4-BE49-F238E27FC236}">
                <a16:creationId xmlns:a16="http://schemas.microsoft.com/office/drawing/2014/main" id="{F3247A9E-6DD5-4208-B0B3-8A4B34FA37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6270" y="5803074"/>
            <a:ext cx="4772120" cy="502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21713995-7BC6-4053-9CBB-68D3FC257707}"/>
              </a:ext>
            </a:extLst>
          </p:cNvPr>
          <p:cNvSpPr>
            <a:spLocks noChangeArrowheads="1"/>
          </p:cNvSpPr>
          <p:nvPr/>
        </p:nvSpPr>
        <p:spPr bwMode="auto">
          <a:xfrm>
            <a:off x="516193" y="24788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07303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2144BDB-1E53-4B87-A462-AC11AFD3C432}"/>
              </a:ext>
            </a:extLst>
          </p:cNvPr>
          <p:cNvSpPr txBox="1"/>
          <p:nvPr/>
        </p:nvSpPr>
        <p:spPr>
          <a:xfrm>
            <a:off x="647159" y="446018"/>
            <a:ext cx="21902995" cy="2796407"/>
          </a:xfrm>
          <a:prstGeom prst="rect">
            <a:avLst/>
          </a:prstGeom>
          <a:noFill/>
        </p:spPr>
        <p:txBody>
          <a:bodyPr wrap="square">
            <a:spAutoFit/>
          </a:bodyPr>
          <a:lstStyle/>
          <a:p>
            <a:pPr>
              <a:lnSpc>
                <a:spcPct val="150000"/>
              </a:lnSpc>
            </a:pPr>
            <a:r>
              <a:rPr lang="zh-CN" altLang="en-US" sz="2400" b="1" dirty="0">
                <a:solidFill>
                  <a:srgbClr val="FF0000"/>
                </a:solidFill>
              </a:rPr>
              <a:t>做非线性拟合估计最优模型参数</a:t>
            </a:r>
            <a:endParaRPr lang="en-US" altLang="zh-CN" sz="2400" b="1" dirty="0">
              <a:solidFill>
                <a:srgbClr val="FF0000"/>
              </a:solidFill>
            </a:endParaRPr>
          </a:p>
          <a:p>
            <a:pPr>
              <a:lnSpc>
                <a:spcPct val="150000"/>
              </a:lnSpc>
            </a:pPr>
            <a:r>
              <a:rPr lang="en-US" altLang="zh-CN" sz="2400" dirty="0"/>
              <a:t>MATLAB </a:t>
            </a:r>
            <a:r>
              <a:rPr lang="zh-CN" altLang="en-US" sz="2400" dirty="0"/>
              <a:t>提供了 </a:t>
            </a:r>
            <a:r>
              <a:rPr lang="en-US" altLang="zh-CN" sz="2400" dirty="0" err="1"/>
              <a:t>nlinfit</a:t>
            </a:r>
            <a:r>
              <a:rPr lang="en-US" altLang="zh-CN" sz="2400" dirty="0"/>
              <a:t>() </a:t>
            </a:r>
            <a:r>
              <a:rPr lang="zh-CN" altLang="en-US" sz="2400" dirty="0"/>
              <a:t>函数做非线性拟合，基本格式为：</a:t>
            </a:r>
            <a:endParaRPr lang="en-US" altLang="zh-CN" sz="2400" dirty="0"/>
          </a:p>
          <a:p>
            <a:pPr>
              <a:lnSpc>
                <a:spcPct val="150000"/>
              </a:lnSpc>
            </a:pPr>
            <a:r>
              <a:rPr lang="en-US" altLang="zh-CN" sz="2400" dirty="0"/>
              <a:t>                               beta = </a:t>
            </a:r>
            <a:r>
              <a:rPr lang="en-US" altLang="zh-CN" sz="2400" dirty="0" err="1"/>
              <a:t>nlinfit</a:t>
            </a:r>
            <a:r>
              <a:rPr lang="en-US" altLang="zh-CN" sz="2400" dirty="0"/>
              <a:t>(X, Y, </a:t>
            </a:r>
            <a:r>
              <a:rPr lang="en-US" altLang="zh-CN" sz="2400" dirty="0" err="1"/>
              <a:t>modelfun</a:t>
            </a:r>
            <a:r>
              <a:rPr lang="en-US" altLang="zh-CN" sz="2400" dirty="0"/>
              <a:t>, beta0)</a:t>
            </a:r>
          </a:p>
          <a:p>
            <a:pPr>
              <a:lnSpc>
                <a:spcPct val="150000"/>
              </a:lnSpc>
            </a:pPr>
            <a:r>
              <a:rPr lang="zh-CN" altLang="en-US" sz="2400" dirty="0"/>
              <a:t>其中，</a:t>
            </a:r>
            <a:r>
              <a:rPr lang="en-US" altLang="zh-CN" sz="2400" dirty="0"/>
              <a:t>X </a:t>
            </a:r>
            <a:r>
              <a:rPr lang="zh-CN" altLang="en-US" sz="2400" dirty="0"/>
              <a:t>为自变量数据（可以是多个自变量的矩阵），</a:t>
            </a:r>
            <a:r>
              <a:rPr lang="en-US" altLang="zh-CN" sz="2400" dirty="0"/>
              <a:t>Y</a:t>
            </a:r>
            <a:r>
              <a:rPr lang="zh-CN" altLang="en-US" sz="2400" dirty="0"/>
              <a:t> 为因变量数据，</a:t>
            </a:r>
            <a:r>
              <a:rPr lang="en-US" altLang="zh-CN" sz="2400" dirty="0" err="1"/>
              <a:t>modelfun</a:t>
            </a:r>
            <a:r>
              <a:rPr lang="en-US" altLang="zh-CN" sz="2400" dirty="0"/>
              <a:t> </a:t>
            </a:r>
          </a:p>
          <a:p>
            <a:pPr>
              <a:lnSpc>
                <a:spcPct val="150000"/>
              </a:lnSpc>
            </a:pPr>
            <a:r>
              <a:rPr lang="zh-CN" altLang="en-US" sz="2400" dirty="0"/>
              <a:t>为拟合函数的形式（包含待估计参数的函数关系），</a:t>
            </a:r>
            <a:r>
              <a:rPr lang="en-US" altLang="zh-CN" sz="2400" dirty="0"/>
              <a:t>beta0 </a:t>
            </a:r>
            <a:r>
              <a:rPr lang="zh-CN" altLang="en-US" sz="2400" dirty="0"/>
              <a:t>为待估计参数的初始值。</a:t>
            </a:r>
          </a:p>
        </p:txBody>
      </p:sp>
      <p:sp>
        <p:nvSpPr>
          <p:cNvPr id="7" name="文本框 6">
            <a:extLst>
              <a:ext uri="{FF2B5EF4-FFF2-40B4-BE49-F238E27FC236}">
                <a16:creationId xmlns:a16="http://schemas.microsoft.com/office/drawing/2014/main" id="{14DC1B3E-F9FB-4C96-BED0-051EFCEA6CDA}"/>
              </a:ext>
            </a:extLst>
          </p:cNvPr>
          <p:cNvSpPr txBox="1"/>
          <p:nvPr/>
        </p:nvSpPr>
        <p:spPr>
          <a:xfrm>
            <a:off x="335314" y="3377832"/>
            <a:ext cx="12594302" cy="3139321"/>
          </a:xfrm>
          <a:prstGeom prst="rect">
            <a:avLst/>
          </a:prstGeom>
          <a:noFill/>
        </p:spPr>
        <p:txBody>
          <a:bodyPr wrap="square">
            <a:spAutoFit/>
          </a:bodyPr>
          <a:lstStyle/>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phi0 = [800, -5.1447, 0.39139];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初始参数值</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fun = @(phi,t) phi(1) ./ ( 1 + exp(-(phi(2) + phi(3) * 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 year - 2002;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[beta, errs] = </a:t>
            </a:r>
            <a:r>
              <a:rPr lang="en-US" altLang="zh-CN" sz="2000" dirty="0" err="1">
                <a:latin typeface="Courier New" panose="02070309020205020404" pitchFamily="49" charset="0"/>
                <a:ea typeface="宋体" panose="02010600030101010101" pitchFamily="2" charset="-122"/>
                <a:cs typeface="宋体" panose="02010600030101010101" pitchFamily="2" charset="-122"/>
              </a:rPr>
              <a:t>nlinfit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total, fun, phi0) ;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最优参数及预测误差</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Beta</a:t>
            </a:r>
          </a:p>
          <a:p>
            <a:r>
              <a:rPr lang="en-US" altLang="zh-CN" sz="24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dirty="0">
                <a:solidFill>
                  <a:srgbClr val="000000"/>
                </a:solidFill>
                <a:effectLst/>
                <a:latin typeface="+mn-ea"/>
                <a:cs typeface="宋体" panose="02010600030101010101" pitchFamily="2" charset="-122"/>
              </a:rPr>
              <a:t>运行结果：</a:t>
            </a:r>
            <a:endParaRPr lang="en-US" altLang="zh-CN" sz="2400" b="1" dirty="0">
              <a:solidFill>
                <a:srgbClr val="000000"/>
              </a:solidFill>
              <a:effectLst/>
              <a:latin typeface="+mn-ea"/>
              <a:cs typeface="宋体" panose="02010600030101010101" pitchFamily="2" charset="-122"/>
            </a:endParaRPr>
          </a:p>
          <a:p>
            <a:r>
              <a:rPr lang="en-US" altLang="zh-CN" sz="2400" b="1" dirty="0">
                <a:solidFill>
                  <a:srgbClr val="000000"/>
                </a:solidFill>
                <a:latin typeface="+mn-ea"/>
                <a:ea typeface="宋体" panose="02010600030101010101" pitchFamily="2" charset="-122"/>
                <a:cs typeface="宋体" panose="02010600030101010101" pitchFamily="2" charset="-122"/>
              </a:rPr>
              <a:t>        </a:t>
            </a:r>
            <a:r>
              <a:rPr lang="en-US" altLang="zh-CN" sz="24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beta = 760.5782  -5.4571  0.4266</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944950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a:extLst>
              <a:ext uri="{FF2B5EF4-FFF2-40B4-BE49-F238E27FC236}">
                <a16:creationId xmlns:a16="http://schemas.microsoft.com/office/drawing/2014/main" id="{A652BE56-7A1C-4FD6-A716-04463D4FFF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24" y="1342103"/>
            <a:ext cx="4277683" cy="87015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DA4A87C-F498-4B11-BBAD-5FCB2ED6F7B4}"/>
              </a:ext>
            </a:extLst>
          </p:cNvPr>
          <p:cNvSpPr txBox="1"/>
          <p:nvPr/>
        </p:nvSpPr>
        <p:spPr>
          <a:xfrm>
            <a:off x="368710" y="868823"/>
            <a:ext cx="11017045" cy="4112088"/>
          </a:xfrm>
          <a:prstGeom prst="rect">
            <a:avLst/>
          </a:prstGeom>
          <a:noFill/>
        </p:spPr>
        <p:txBody>
          <a:bodyPr wrap="square">
            <a:spAutoFit/>
          </a:bodyPr>
          <a:lstStyle/>
          <a:p>
            <a:r>
              <a:rPr lang="zh-CN" altLang="en-US" sz="2400" dirty="0"/>
              <a:t>于是，得到 </a:t>
            </a:r>
            <a:r>
              <a:rPr lang="en-US" altLang="zh-CN" sz="2400" dirty="0"/>
              <a:t>Logistic </a:t>
            </a:r>
            <a:r>
              <a:rPr lang="zh-CN" altLang="en-US" sz="2400" dirty="0"/>
              <a:t>曲线拟合模型：</a:t>
            </a:r>
          </a:p>
          <a:p>
            <a:r>
              <a:rPr lang="zh-CN" altLang="en-US" sz="2400" dirty="0"/>
              <a:t>                 </a:t>
            </a:r>
            <a:endParaRPr lang="en-US" altLang="zh-CN" sz="2400" dirty="0"/>
          </a:p>
          <a:p>
            <a:endParaRPr lang="zh-CN" altLang="en-US" sz="2400" dirty="0"/>
          </a:p>
          <a:p>
            <a:endParaRPr lang="en-US" altLang="zh-CN" sz="2400" dirty="0"/>
          </a:p>
          <a:p>
            <a:r>
              <a:rPr lang="zh-CN" altLang="en-US" sz="2400" dirty="0"/>
              <a:t>最后，可视化对比真实值和预测值：</a:t>
            </a:r>
            <a:endParaRPr lang="en-US" altLang="zh-CN" sz="2400" dirty="0"/>
          </a:p>
          <a:p>
            <a:endParaRPr lang="zh-CN" altLang="en-US" sz="2400" dirty="0"/>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pre = fun(beta, year-2002);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计算预测值</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hold on</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plot(year, pre, 'r*')</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legend('</a:t>
            </a:r>
            <a:r>
              <a:rPr lang="zh-CN" altLang="zh-CN" sz="2000" dirty="0">
                <a:effectLst/>
                <a:latin typeface="Courier New" panose="02070309020205020404" pitchFamily="49" charset="0"/>
                <a:ea typeface="宋体" panose="02010600030101010101" pitchFamily="2" charset="-122"/>
                <a:cs typeface="Courier New" panose="02070309020205020404" pitchFamily="49" charset="0"/>
              </a:rPr>
              <a:t>真实值</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effectLst/>
                <a:latin typeface="Courier New" panose="02070309020205020404" pitchFamily="49" charset="0"/>
                <a:ea typeface="宋体" panose="02010600030101010101" pitchFamily="2" charset="-122"/>
                <a:cs typeface="Courier New" panose="02070309020205020404" pitchFamily="49" charset="0"/>
              </a:rPr>
              <a:t>预测值</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endParaRPr lang="en-US" altLang="zh-CN" sz="2400" dirty="0"/>
          </a:p>
        </p:txBody>
      </p:sp>
    </p:spTree>
    <p:extLst>
      <p:ext uri="{BB962C8B-B14F-4D97-AF65-F5344CB8AC3E}">
        <p14:creationId xmlns:p14="http://schemas.microsoft.com/office/powerpoint/2010/main" val="3422932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EDE291C-9E37-4527-9694-CD95BE0EE8A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3553" name="图片 25">
            <a:extLst>
              <a:ext uri="{FF2B5EF4-FFF2-40B4-BE49-F238E27FC236}">
                <a16:creationId xmlns:a16="http://schemas.microsoft.com/office/drawing/2014/main" id="{77316C35-315F-46C1-8943-1D1EA9E98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761" y="540608"/>
            <a:ext cx="7064477" cy="53026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FAF964D-F8B0-4879-823D-CBD87C70F265}"/>
              </a:ext>
            </a:extLst>
          </p:cNvPr>
          <p:cNvSpPr>
            <a:spLocks noChangeArrowheads="1"/>
          </p:cNvSpPr>
          <p:nvPr/>
        </p:nvSpPr>
        <p:spPr bwMode="auto">
          <a:xfrm>
            <a:off x="2947381" y="5939135"/>
            <a:ext cx="6297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6388"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图</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3-9</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历年累计票房数据的</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拟合效果</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8627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1E3A-792F-4B2D-A2FA-C7949EAA083F}"/>
              </a:ext>
            </a:extLst>
          </p:cNvPr>
          <p:cNvSpPr>
            <a:spLocks noGrp="1"/>
          </p:cNvSpPr>
          <p:nvPr>
            <p:ph type="title"/>
          </p:nvPr>
        </p:nvSpPr>
        <p:spPr>
          <a:xfrm>
            <a:off x="838200" y="365125"/>
            <a:ext cx="10515600" cy="1325563"/>
          </a:xfrm>
        </p:spPr>
        <p:txBody>
          <a:bodyPr/>
          <a:lstStyle/>
          <a:p>
            <a:r>
              <a:rPr lang="zh-CN" altLang="en-US" sz="3200" b="1" dirty="0">
                <a:solidFill>
                  <a:srgbClr val="0070C0"/>
                </a:solidFill>
                <a:latin typeface="+mj-ea"/>
              </a:rPr>
              <a:t>三</a:t>
            </a:r>
            <a:r>
              <a:rPr lang="en-US" altLang="zh-CN" sz="3200" b="1" dirty="0">
                <a:solidFill>
                  <a:srgbClr val="0070C0"/>
                </a:solidFill>
                <a:latin typeface="+mj-ea"/>
              </a:rPr>
              <a:t>. Leslie </a:t>
            </a:r>
            <a:r>
              <a:rPr lang="zh-CN" altLang="en-US" sz="3200" b="1" dirty="0">
                <a:solidFill>
                  <a:srgbClr val="0070C0"/>
                </a:solidFill>
                <a:latin typeface="+mj-ea"/>
              </a:rPr>
              <a:t>模型</a:t>
            </a:r>
          </a:p>
        </p:txBody>
      </p:sp>
      <p:sp>
        <p:nvSpPr>
          <p:cNvPr id="4" name="文本框 3">
            <a:extLst>
              <a:ext uri="{FF2B5EF4-FFF2-40B4-BE49-F238E27FC236}">
                <a16:creationId xmlns:a16="http://schemas.microsoft.com/office/drawing/2014/main" id="{197B94A0-4E72-40B3-BCA2-BDB81E507D47}"/>
              </a:ext>
            </a:extLst>
          </p:cNvPr>
          <p:cNvSpPr txBox="1"/>
          <p:nvPr/>
        </p:nvSpPr>
        <p:spPr>
          <a:xfrm>
            <a:off x="707924" y="1690688"/>
            <a:ext cx="10645876" cy="4154984"/>
          </a:xfrm>
          <a:prstGeom prst="rect">
            <a:avLst/>
          </a:prstGeom>
          <a:noFill/>
        </p:spPr>
        <p:txBody>
          <a:bodyPr wrap="square">
            <a:spAutoFit/>
          </a:bodyPr>
          <a:lstStyle/>
          <a:p>
            <a:pPr indent="304800" algn="just"/>
            <a:r>
              <a:rPr lang="en-US" altLang="zh-CN" sz="2400" dirty="0">
                <a:effectLst/>
                <a:latin typeface="+mn-ea"/>
                <a:cs typeface="Times New Roman" panose="02020603050405020304" pitchFamily="18" charset="0"/>
              </a:rPr>
              <a:t>    </a:t>
            </a:r>
            <a:r>
              <a:rPr lang="zh-CN" altLang="zh-CN" sz="2400" dirty="0">
                <a:effectLst/>
                <a:latin typeface="+mn-ea"/>
                <a:cs typeface="Times New Roman" panose="02020603050405020304" pitchFamily="18" charset="0"/>
              </a:rPr>
              <a:t>只对人口总量建模是不够的，特别是需要研究和年龄段有关的问题：老龄化、劳动力人口等。这就需要关注人口的年龄分布（每个年龄段人口的数量），适合的数学模型是基于差分方程理论的</a:t>
            </a:r>
            <a:r>
              <a:rPr lang="en-US" altLang="zh-CN" sz="2400" dirty="0">
                <a:effectLst/>
                <a:latin typeface="+mn-ea"/>
                <a:cs typeface="宋体" panose="02010600030101010101" pitchFamily="2" charset="-122"/>
              </a:rPr>
              <a:t>Leslie</a:t>
            </a:r>
            <a:r>
              <a:rPr lang="zh-CN" altLang="zh-CN" sz="2400" dirty="0">
                <a:effectLst/>
                <a:latin typeface="+mn-ea"/>
                <a:cs typeface="Times New Roman" panose="02020603050405020304" pitchFamily="18" charset="0"/>
              </a:rPr>
              <a:t>模型。</a:t>
            </a:r>
            <a:endParaRPr lang="zh-CN" altLang="zh-CN" sz="2400" dirty="0">
              <a:effectLst/>
              <a:latin typeface="+mn-ea"/>
              <a:cs typeface="宋体" panose="02010600030101010101" pitchFamily="2" charset="-122"/>
            </a:endParaRPr>
          </a:p>
          <a:p>
            <a:pPr indent="304800" algn="just"/>
            <a:r>
              <a:rPr lang="en-US" altLang="zh-CN" sz="2400" dirty="0">
                <a:effectLst/>
                <a:latin typeface="+mn-ea"/>
                <a:cs typeface="宋体" panose="02010600030101010101" pitchFamily="2" charset="-122"/>
              </a:rPr>
              <a:t>    Leslie</a:t>
            </a:r>
            <a:r>
              <a:rPr lang="zh-CN" altLang="zh-CN" sz="2400" dirty="0">
                <a:effectLst/>
                <a:latin typeface="+mn-ea"/>
                <a:cs typeface="Times New Roman" panose="02020603050405020304" pitchFamily="18" charset="0"/>
              </a:rPr>
              <a:t>模型，是基于年龄和性别，将人口各年龄段的发展过程建立差分方程组，引入矩阵表示后可变成离散矩阵模型。</a:t>
            </a:r>
            <a:endParaRPr lang="zh-CN" altLang="zh-CN" sz="2400" dirty="0">
              <a:effectLst/>
              <a:latin typeface="+mn-ea"/>
              <a:cs typeface="宋体" panose="02010600030101010101" pitchFamily="2" charset="-122"/>
            </a:endParaRPr>
          </a:p>
          <a:p>
            <a:r>
              <a:rPr lang="en-US" altLang="zh-CN" sz="2400" dirty="0">
                <a:effectLst/>
                <a:latin typeface="+mn-ea"/>
              </a:rPr>
              <a:t>       </a:t>
            </a:r>
            <a:r>
              <a:rPr lang="en-US" altLang="zh-CN" sz="2400" b="1" dirty="0">
                <a:solidFill>
                  <a:srgbClr val="FF0000"/>
                </a:solidFill>
                <a:effectLst/>
                <a:latin typeface="+mn-ea"/>
              </a:rPr>
              <a:t>Leslie</a:t>
            </a:r>
            <a:r>
              <a:rPr lang="zh-CN" altLang="zh-CN" sz="2400" b="1" dirty="0">
                <a:solidFill>
                  <a:srgbClr val="FF0000"/>
                </a:solidFill>
                <a:effectLst/>
                <a:latin typeface="+mn-ea"/>
                <a:cs typeface="Times New Roman" panose="02020603050405020304" pitchFamily="18" charset="0"/>
              </a:rPr>
              <a:t>模型构建的基本原理：</a:t>
            </a:r>
            <a:r>
              <a:rPr lang="zh-CN" altLang="zh-CN" sz="2400" dirty="0">
                <a:effectLst/>
                <a:latin typeface="+mn-ea"/>
                <a:cs typeface="Times New Roman" panose="02020603050405020304" pitchFamily="18" charset="0"/>
              </a:rPr>
              <a:t>首先将人口按性别分组，针对女性人口，选择某初始时期，记分年龄段的女性人口数作为一个列向量；然后通过各年龄段生育率、存活率构建</a:t>
            </a:r>
            <a:r>
              <a:rPr lang="en-US" altLang="zh-CN" sz="2400" dirty="0">
                <a:effectLst/>
                <a:latin typeface="+mn-ea"/>
              </a:rPr>
              <a:t> Leslie </a:t>
            </a:r>
            <a:r>
              <a:rPr lang="zh-CN" altLang="zh-CN" sz="2400" dirty="0">
                <a:effectLst/>
                <a:latin typeface="+mn-ea"/>
                <a:cs typeface="Times New Roman" panose="02020603050405020304" pitchFamily="18" charset="0"/>
              </a:rPr>
              <a:t>人口矩阵；接着，用</a:t>
            </a:r>
            <a:r>
              <a:rPr lang="en-US" altLang="zh-CN" sz="2400" dirty="0">
                <a:effectLst/>
                <a:latin typeface="+mn-ea"/>
              </a:rPr>
              <a:t>Leslie</a:t>
            </a:r>
            <a:r>
              <a:rPr lang="zh-CN" altLang="zh-CN" sz="2400" dirty="0">
                <a:effectLst/>
                <a:latin typeface="+mn-ea"/>
                <a:cs typeface="Times New Roman" panose="02020603050405020304" pitchFamily="18" charset="0"/>
              </a:rPr>
              <a:t>人口矩阵左</a:t>
            </a:r>
            <a:r>
              <a:rPr lang="zh-CN" altLang="zh-CN" sz="2400" dirty="0">
                <a:solidFill>
                  <a:srgbClr val="000000"/>
                </a:solidFill>
                <a:effectLst/>
                <a:latin typeface="+mn-ea"/>
                <a:cs typeface="Times New Roman" panose="02020603050405020304" pitchFamily="18" charset="0"/>
              </a:rPr>
              <a:t>乘</a:t>
            </a:r>
            <a:r>
              <a:rPr lang="zh-CN" altLang="zh-CN" sz="2400" dirty="0">
                <a:effectLst/>
                <a:latin typeface="+mn-ea"/>
                <a:cs typeface="Times New Roman" panose="02020603050405020304" pitchFamily="18" charset="0"/>
              </a:rPr>
              <a:t>分年龄段的女性人口向量，得到新的列向量即为预测的下一阶段分年龄段的女性人口向量；最后，根据男女性别比例推算出人口总数，根据预测年龄分布可以计算平均年龄、平均寿命、老龄化指数、抚养指数等。</a:t>
            </a:r>
            <a:endParaRPr lang="zh-CN" altLang="en-US" sz="2400" dirty="0">
              <a:latin typeface="+mn-ea"/>
            </a:endParaRPr>
          </a:p>
        </p:txBody>
      </p:sp>
    </p:spTree>
    <p:extLst>
      <p:ext uri="{BB962C8B-B14F-4D97-AF65-F5344CB8AC3E}">
        <p14:creationId xmlns:p14="http://schemas.microsoft.com/office/powerpoint/2010/main" val="3107642895"/>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C20847AE-966D-4B95-A2D7-0CDF45A75692}"/>
              </a:ext>
            </a:extLst>
          </p:cNvPr>
          <p:cNvSpPr txBox="1"/>
          <p:nvPr/>
        </p:nvSpPr>
        <p:spPr>
          <a:xfrm>
            <a:off x="663678" y="3141406"/>
            <a:ext cx="11100618" cy="1200329"/>
          </a:xfrm>
          <a:prstGeom prst="rect">
            <a:avLst/>
          </a:prstGeom>
          <a:noFill/>
        </p:spPr>
        <p:txBody>
          <a:bodyPr wrap="square">
            <a:spAutoFit/>
          </a:bodyPr>
          <a:lstStyle/>
          <a:p>
            <a:r>
              <a:rPr lang="zh-CN" altLang="en-US" sz="2400" dirty="0">
                <a:latin typeface="Adobe 宋体 Std L"/>
              </a:rPr>
              <a:t> </a:t>
            </a:r>
            <a:endParaRPr lang="en-US" altLang="zh-CN" sz="2400" dirty="0">
              <a:latin typeface="Adobe 宋体 Std L"/>
            </a:endParaRPr>
          </a:p>
          <a:p>
            <a:r>
              <a:rPr lang="zh-CN" altLang="en-US" sz="2400" dirty="0">
                <a:latin typeface="Adobe 宋体 Std L"/>
              </a:rPr>
              <a:t>例如，</a:t>
            </a:r>
            <a:r>
              <a:rPr lang="en-US" altLang="zh-CN" sz="2400" dirty="0">
                <a:latin typeface="+mn-ea"/>
              </a:rPr>
              <a:t>0~4</a:t>
            </a:r>
            <a:r>
              <a:rPr lang="zh-CN" altLang="en-US" sz="2400" dirty="0">
                <a:latin typeface="+mn-ea"/>
              </a:rPr>
              <a:t>岁用      表示，</a:t>
            </a:r>
            <a:r>
              <a:rPr lang="en-US" altLang="zh-CN" sz="2400" dirty="0">
                <a:latin typeface="+mn-ea"/>
              </a:rPr>
              <a:t>5~9</a:t>
            </a:r>
            <a:r>
              <a:rPr lang="zh-CN" altLang="en-US" sz="2400" dirty="0">
                <a:latin typeface="+mn-ea"/>
              </a:rPr>
              <a:t>岁用      表示，</a:t>
            </a:r>
            <a:r>
              <a:rPr lang="en-US" altLang="zh-CN" sz="2400" dirty="0">
                <a:latin typeface="+mn-ea"/>
              </a:rPr>
              <a:t>……</a:t>
            </a:r>
            <a:r>
              <a:rPr lang="zh-CN" altLang="en-US" sz="2400" dirty="0">
                <a:latin typeface="+mn-ea"/>
              </a:rPr>
              <a:t>，</a:t>
            </a:r>
            <a:r>
              <a:rPr lang="en-US" altLang="zh-CN" sz="2400" dirty="0">
                <a:latin typeface="+mn-ea"/>
              </a:rPr>
              <a:t>85-89</a:t>
            </a:r>
            <a:r>
              <a:rPr lang="zh-CN" altLang="en-US" sz="2400" dirty="0">
                <a:latin typeface="+mn-ea"/>
              </a:rPr>
              <a:t>岁用       表示，</a:t>
            </a:r>
            <a:r>
              <a:rPr lang="en-US" altLang="zh-CN" sz="2400" dirty="0">
                <a:latin typeface="+mn-ea"/>
              </a:rPr>
              <a:t>90</a:t>
            </a:r>
            <a:r>
              <a:rPr lang="zh-CN" altLang="en-US" sz="2400" dirty="0">
                <a:latin typeface="+mn-ea"/>
              </a:rPr>
              <a:t>岁</a:t>
            </a:r>
            <a:r>
              <a:rPr lang="zh-CN" altLang="en-US" sz="2400" dirty="0">
                <a:latin typeface="Adobe 宋体 Std L"/>
              </a:rPr>
              <a:t>及以上用        表示，各年龄段女性人口的转移关系如下：</a:t>
            </a:r>
          </a:p>
        </p:txBody>
      </p:sp>
      <p:sp>
        <p:nvSpPr>
          <p:cNvPr id="3" name="文本框 2">
            <a:extLst>
              <a:ext uri="{FF2B5EF4-FFF2-40B4-BE49-F238E27FC236}">
                <a16:creationId xmlns:a16="http://schemas.microsoft.com/office/drawing/2014/main" id="{E1F69B59-5199-4F06-9363-A361352F1347}"/>
              </a:ext>
            </a:extLst>
          </p:cNvPr>
          <p:cNvSpPr txBox="1"/>
          <p:nvPr/>
        </p:nvSpPr>
        <p:spPr>
          <a:xfrm>
            <a:off x="663678" y="486385"/>
            <a:ext cx="9247238" cy="461665"/>
          </a:xfrm>
          <a:prstGeom prst="rect">
            <a:avLst/>
          </a:prstGeom>
          <a:noFill/>
        </p:spPr>
        <p:txBody>
          <a:bodyPr wrap="square">
            <a:spAutoFit/>
          </a:bodyPr>
          <a:lstStyle/>
          <a:p>
            <a:r>
              <a:rPr lang="zh-CN" altLang="en-US" sz="2400" dirty="0">
                <a:latin typeface="Adobe 宋体 Std L"/>
              </a:rPr>
              <a:t>对女性人口按年龄切分，记为按年龄段的女性人口向量：</a:t>
            </a:r>
          </a:p>
        </p:txBody>
      </p:sp>
      <p:pic>
        <p:nvPicPr>
          <p:cNvPr id="24581" name="Picture 5">
            <a:extLst>
              <a:ext uri="{FF2B5EF4-FFF2-40B4-BE49-F238E27FC236}">
                <a16:creationId xmlns:a16="http://schemas.microsoft.com/office/drawing/2014/main" id="{72046C8F-AF0C-46B9-AEFD-F5CCDF53E2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6666" y="1026111"/>
            <a:ext cx="1563329" cy="2252253"/>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41065E58-1480-4CFD-9DEF-F29E3605AF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9485" y="3429000"/>
            <a:ext cx="401242" cy="564009"/>
          </a:xfrm>
          <a:prstGeom prst="rect">
            <a:avLst/>
          </a:prstGeom>
          <a:noFill/>
          <a:extLst>
            <a:ext uri="{909E8E84-426E-40DD-AFC4-6F175D3DCCD1}">
              <a14:hiddenFill xmlns:a14="http://schemas.microsoft.com/office/drawing/2010/main">
                <a:solidFill>
                  <a:srgbClr val="FFFFFF"/>
                </a:solidFill>
              </a14:hiddenFill>
            </a:ext>
          </a:extLst>
        </p:spPr>
      </p:pic>
      <p:pic>
        <p:nvPicPr>
          <p:cNvPr id="24579" name="Picture 3">
            <a:extLst>
              <a:ext uri="{FF2B5EF4-FFF2-40B4-BE49-F238E27FC236}">
                <a16:creationId xmlns:a16="http://schemas.microsoft.com/office/drawing/2014/main" id="{30A863EC-0CFD-4B08-9B50-B5A9F5707C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6534" y="3388715"/>
            <a:ext cx="442451" cy="604294"/>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a:extLst>
              <a:ext uri="{FF2B5EF4-FFF2-40B4-BE49-F238E27FC236}">
                <a16:creationId xmlns:a16="http://schemas.microsoft.com/office/drawing/2014/main" id="{E1F848AB-1CC1-42E1-8388-DFE2668C493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72515" y="3429001"/>
            <a:ext cx="564010" cy="564008"/>
          </a:xfrm>
          <a:prstGeom prst="rect">
            <a:avLst/>
          </a:prstGeom>
          <a:noFill/>
          <a:extLst>
            <a:ext uri="{909E8E84-426E-40DD-AFC4-6F175D3DCCD1}">
              <a14:hiddenFill xmlns:a14="http://schemas.microsoft.com/office/drawing/2010/main">
                <a:solidFill>
                  <a:srgbClr val="FFFFFF"/>
                </a:solidFill>
              </a14:hiddenFill>
            </a:ext>
          </a:extLst>
        </p:spPr>
      </p:pic>
      <p:pic>
        <p:nvPicPr>
          <p:cNvPr id="24577" name="Picture 1">
            <a:extLst>
              <a:ext uri="{FF2B5EF4-FFF2-40B4-BE49-F238E27FC236}">
                <a16:creationId xmlns:a16="http://schemas.microsoft.com/office/drawing/2014/main" id="{05B4A276-9795-430A-911A-5F8F4E7BFD2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4077" y="3777725"/>
            <a:ext cx="382316" cy="5640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a:extLst>
              <a:ext uri="{FF2B5EF4-FFF2-40B4-BE49-F238E27FC236}">
                <a16:creationId xmlns:a16="http://schemas.microsoft.com/office/drawing/2014/main" id="{0954C9EA-8AC9-4C6F-AF84-5B25578E7B70}"/>
              </a:ext>
            </a:extLst>
          </p:cNvPr>
          <p:cNvSpPr>
            <a:spLocks noChangeArrowheads="1"/>
          </p:cNvSpPr>
          <p:nvPr/>
        </p:nvSpPr>
        <p:spPr bwMode="auto">
          <a:xfrm>
            <a:off x="427704" y="26842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588" name="图片 30">
            <a:extLst>
              <a:ext uri="{FF2B5EF4-FFF2-40B4-BE49-F238E27FC236}">
                <a16:creationId xmlns:a16="http://schemas.microsoft.com/office/drawing/2014/main" id="{DC797E14-DA78-463A-8FE7-817C957C2C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106" y="4556754"/>
            <a:ext cx="5878393" cy="1490085"/>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1849CDC1-4722-4E49-9733-2E501C770706}"/>
              </a:ext>
            </a:extLst>
          </p:cNvPr>
          <p:cNvSpPr txBox="1"/>
          <p:nvPr/>
        </p:nvSpPr>
        <p:spPr>
          <a:xfrm>
            <a:off x="3384756" y="5909950"/>
            <a:ext cx="7329948" cy="830997"/>
          </a:xfrm>
          <a:prstGeom prst="rect">
            <a:avLst/>
          </a:prstGeom>
          <a:noFill/>
        </p:spPr>
        <p:txBody>
          <a:bodyPr wrap="square">
            <a:spAutoFit/>
          </a:bodyPr>
          <a:lstStyle/>
          <a:p>
            <a:r>
              <a:rPr lang="zh-CN" altLang="en-US" sz="2400" dirty="0"/>
              <a:t> </a:t>
            </a:r>
          </a:p>
          <a:p>
            <a:r>
              <a:rPr lang="zh-CN" altLang="en-US" sz="2400" dirty="0"/>
              <a:t>图</a:t>
            </a:r>
            <a:r>
              <a:rPr lang="en-US" altLang="zh-CN" sz="2400" dirty="0"/>
              <a:t>3-10 </a:t>
            </a:r>
            <a:r>
              <a:rPr lang="zh-CN" altLang="en-US" sz="2400" dirty="0"/>
              <a:t>各年龄段女性人口的转移关系图</a:t>
            </a:r>
          </a:p>
        </p:txBody>
      </p:sp>
    </p:spTree>
    <p:extLst>
      <p:ext uri="{BB962C8B-B14F-4D97-AF65-F5344CB8AC3E}">
        <p14:creationId xmlns:p14="http://schemas.microsoft.com/office/powerpoint/2010/main" val="111941034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919619D1-91E1-46F5-A908-2226F0108046}"/>
              </a:ext>
            </a:extLst>
          </p:cNvPr>
          <p:cNvSpPr txBox="1"/>
          <p:nvPr/>
        </p:nvSpPr>
        <p:spPr>
          <a:xfrm>
            <a:off x="462116" y="4095959"/>
            <a:ext cx="11380839" cy="2308324"/>
          </a:xfrm>
          <a:prstGeom prst="rect">
            <a:avLst/>
          </a:prstGeom>
          <a:noFill/>
        </p:spPr>
        <p:txBody>
          <a:bodyPr wrap="square">
            <a:spAutoFit/>
          </a:bodyPr>
          <a:lstStyle/>
          <a:p>
            <a:r>
              <a:rPr lang="zh-CN" altLang="en-US" sz="2400" dirty="0"/>
              <a:t>设第     年第     年龄段女性的生育率 ：即每位女性平均生育婴儿数为        ， 年龄段</a:t>
            </a:r>
            <a:endParaRPr lang="en-US" altLang="zh-CN" sz="2400" dirty="0"/>
          </a:p>
          <a:p>
            <a:r>
              <a:rPr lang="zh-CN" altLang="en-US" sz="2400" dirty="0"/>
              <a:t>      </a:t>
            </a:r>
            <a:endParaRPr lang="en-US" altLang="zh-CN" sz="2400" dirty="0"/>
          </a:p>
          <a:p>
            <a:r>
              <a:rPr lang="en-US" altLang="zh-CN" sz="2400" dirty="0"/>
              <a:t>          </a:t>
            </a:r>
            <a:r>
              <a:rPr lang="zh-CN" altLang="en-US" sz="2400" dirty="0"/>
              <a:t>为生育区间；则第     年出生婴儿数为                    </a:t>
            </a:r>
            <a:r>
              <a:rPr lang="en-US" altLang="zh-CN" sz="2400" dirty="0"/>
              <a:t>. </a:t>
            </a:r>
            <a:r>
              <a:rPr lang="zh-CN" altLang="en-US" sz="2400" dirty="0"/>
              <a:t>记         为第     年出生婴</a:t>
            </a:r>
            <a:endParaRPr lang="en-US" altLang="zh-CN" sz="2400" dirty="0"/>
          </a:p>
          <a:p>
            <a:endParaRPr lang="en-US" altLang="zh-CN" sz="2400" dirty="0"/>
          </a:p>
          <a:p>
            <a:r>
              <a:rPr lang="zh-CN" altLang="en-US" sz="2400" dirty="0"/>
              <a:t>儿的性别比（男婴占婴儿总数的比例），则第      年出生的女婴数为：</a:t>
            </a:r>
          </a:p>
          <a:p>
            <a:r>
              <a:rPr lang="zh-CN" altLang="en-US" sz="2400" dirty="0"/>
              <a:t> </a:t>
            </a:r>
          </a:p>
        </p:txBody>
      </p:sp>
      <p:sp>
        <p:nvSpPr>
          <p:cNvPr id="20" name="文本框 19">
            <a:extLst>
              <a:ext uri="{FF2B5EF4-FFF2-40B4-BE49-F238E27FC236}">
                <a16:creationId xmlns:a16="http://schemas.microsoft.com/office/drawing/2014/main" id="{35E47934-5449-4137-8547-80E35343ECC8}"/>
              </a:ext>
            </a:extLst>
          </p:cNvPr>
          <p:cNvSpPr txBox="1"/>
          <p:nvPr/>
        </p:nvSpPr>
        <p:spPr>
          <a:xfrm>
            <a:off x="353960" y="337816"/>
            <a:ext cx="11135033" cy="3416320"/>
          </a:xfrm>
          <a:prstGeom prst="rect">
            <a:avLst/>
          </a:prstGeom>
          <a:noFill/>
        </p:spPr>
        <p:txBody>
          <a:bodyPr wrap="square">
            <a:spAutoFit/>
          </a:bodyPr>
          <a:lstStyle/>
          <a:p>
            <a:r>
              <a:rPr lang="zh-CN" altLang="en-US" sz="2400" dirty="0"/>
              <a:t>第</a:t>
            </a:r>
            <a:r>
              <a:rPr lang="en-US" altLang="zh-CN" sz="2400" dirty="0"/>
              <a:t>4</a:t>
            </a:r>
            <a:r>
              <a:rPr lang="zh-CN" altLang="en-US" sz="2400" dirty="0"/>
              <a:t>到</a:t>
            </a:r>
            <a:r>
              <a:rPr lang="en-US" altLang="zh-CN" sz="2400" dirty="0"/>
              <a:t>10</a:t>
            </a:r>
            <a:r>
              <a:rPr lang="zh-CN" altLang="en-US" sz="2400" dirty="0"/>
              <a:t>组别的</a:t>
            </a:r>
            <a:r>
              <a:rPr lang="en-US" altLang="zh-CN" sz="2400" dirty="0"/>
              <a:t>15-49</a:t>
            </a:r>
            <a:r>
              <a:rPr lang="zh-CN" altLang="en-US" sz="2400" dirty="0"/>
              <a:t>岁女性是人口学领域公认的育龄妇女。</a:t>
            </a:r>
            <a:endParaRPr lang="en-US" altLang="zh-CN" sz="2400" dirty="0"/>
          </a:p>
          <a:p>
            <a:endParaRPr lang="zh-CN" altLang="en-US" sz="2400" dirty="0"/>
          </a:p>
          <a:p>
            <a:r>
              <a:rPr lang="zh-CN" altLang="en-US" sz="2400" dirty="0"/>
              <a:t>记第    年第    年龄段的女性人数为 </a:t>
            </a:r>
            <a:endParaRPr lang="en-US" altLang="zh-CN" sz="2400" dirty="0"/>
          </a:p>
          <a:p>
            <a:endParaRPr lang="zh-CN" altLang="en-US" sz="2400" dirty="0"/>
          </a:p>
          <a:p>
            <a:r>
              <a:rPr lang="zh-CN" altLang="en-US" sz="2400" dirty="0"/>
              <a:t>设第    年第     年龄段的女性人口平均死亡率为           </a:t>
            </a:r>
            <a:r>
              <a:rPr lang="en-US" altLang="zh-CN" sz="2400" dirty="0"/>
              <a:t>, </a:t>
            </a:r>
            <a:r>
              <a:rPr lang="zh-CN" altLang="en-US" sz="2400" dirty="0"/>
              <a:t>记相应的存活率为 </a:t>
            </a:r>
            <a:endParaRPr lang="en-US" altLang="zh-CN" sz="2400" dirty="0"/>
          </a:p>
          <a:p>
            <a:endParaRPr lang="en-US" altLang="zh-CN" sz="2400" dirty="0"/>
          </a:p>
          <a:p>
            <a:endParaRPr lang="en-US" altLang="zh-CN" sz="2400" dirty="0"/>
          </a:p>
          <a:p>
            <a:r>
              <a:rPr lang="zh-CN" altLang="en-US" sz="2400" dirty="0"/>
              <a:t>（最后一个年龄段的存活率为</a:t>
            </a:r>
            <a:r>
              <a:rPr lang="en-US" altLang="zh-CN" sz="2400" dirty="0"/>
              <a:t>0</a:t>
            </a:r>
            <a:r>
              <a:rPr lang="zh-CN" altLang="en-US" sz="2400" dirty="0"/>
              <a:t>），则</a:t>
            </a:r>
          </a:p>
          <a:p>
            <a:r>
              <a:rPr lang="zh-CN" altLang="en-US" sz="2400" dirty="0"/>
              <a:t> </a:t>
            </a:r>
          </a:p>
        </p:txBody>
      </p:sp>
      <p:pic>
        <p:nvPicPr>
          <p:cNvPr id="26632" name="Picture 8">
            <a:extLst>
              <a:ext uri="{FF2B5EF4-FFF2-40B4-BE49-F238E27FC236}">
                <a16:creationId xmlns:a16="http://schemas.microsoft.com/office/drawing/2014/main" id="{FD7CA285-2BF0-4174-A847-09A0DA244B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077" y="1118177"/>
            <a:ext cx="228746" cy="354188"/>
          </a:xfrm>
          <a:prstGeom prst="rect">
            <a:avLst/>
          </a:prstGeom>
          <a:noFill/>
          <a:extLst>
            <a:ext uri="{909E8E84-426E-40DD-AFC4-6F175D3DCCD1}">
              <a14:hiddenFill xmlns:a14="http://schemas.microsoft.com/office/drawing/2010/main">
                <a:solidFill>
                  <a:srgbClr val="FFFFFF"/>
                </a:solidFill>
              </a14:hiddenFill>
            </a:ext>
          </a:extLst>
        </p:spPr>
      </p:pic>
      <p:pic>
        <p:nvPicPr>
          <p:cNvPr id="26631" name="Picture 7">
            <a:extLst>
              <a:ext uri="{FF2B5EF4-FFF2-40B4-BE49-F238E27FC236}">
                <a16:creationId xmlns:a16="http://schemas.microsoft.com/office/drawing/2014/main" id="{51330FE1-2796-4853-8C61-CF49892133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7054" y="1118177"/>
            <a:ext cx="228747" cy="372637"/>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a:extLst>
              <a:ext uri="{FF2B5EF4-FFF2-40B4-BE49-F238E27FC236}">
                <a16:creationId xmlns:a16="http://schemas.microsoft.com/office/drawing/2014/main" id="{BCB073CA-1DC9-4745-A128-F885E4D2AD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194" y="1055456"/>
            <a:ext cx="2479318" cy="479630"/>
          </a:xfrm>
          <a:prstGeom prst="rect">
            <a:avLst/>
          </a:prstGeom>
          <a:noFill/>
          <a:extLst>
            <a:ext uri="{909E8E84-426E-40DD-AFC4-6F175D3DCCD1}">
              <a14:hiddenFill xmlns:a14="http://schemas.microsoft.com/office/drawing/2010/main">
                <a:solidFill>
                  <a:srgbClr val="FFFFFF"/>
                </a:solidFill>
              </a14:hiddenFill>
            </a:ext>
          </a:extLst>
        </p:spPr>
      </p:pic>
      <p:pic>
        <p:nvPicPr>
          <p:cNvPr id="26629" name="Picture 5">
            <a:extLst>
              <a:ext uri="{FF2B5EF4-FFF2-40B4-BE49-F238E27FC236}">
                <a16:creationId xmlns:a16="http://schemas.microsoft.com/office/drawing/2014/main" id="{D70D4EC4-6CD9-4735-8DF2-D390559136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5714" y="1869800"/>
            <a:ext cx="228746" cy="354188"/>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a:extLst>
              <a:ext uri="{FF2B5EF4-FFF2-40B4-BE49-F238E27FC236}">
                <a16:creationId xmlns:a16="http://schemas.microsoft.com/office/drawing/2014/main" id="{99B53914-3A40-4B58-A432-BAE2A2C132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8819" y="1840304"/>
            <a:ext cx="228747" cy="372635"/>
          </a:xfrm>
          <a:prstGeom prst="rect">
            <a:avLst/>
          </a:prstGeom>
          <a:noFill/>
          <a:extLst>
            <a:ext uri="{909E8E84-426E-40DD-AFC4-6F175D3DCCD1}">
              <a14:hiddenFill xmlns:a14="http://schemas.microsoft.com/office/drawing/2010/main">
                <a:solidFill>
                  <a:srgbClr val="FFFFFF"/>
                </a:solidFill>
              </a14:hiddenFill>
            </a:ext>
          </a:extLst>
        </p:spPr>
      </p:pic>
      <p:pic>
        <p:nvPicPr>
          <p:cNvPr id="26627" name="Picture 3">
            <a:extLst>
              <a:ext uri="{FF2B5EF4-FFF2-40B4-BE49-F238E27FC236}">
                <a16:creationId xmlns:a16="http://schemas.microsoft.com/office/drawing/2014/main" id="{C8E03955-DBE4-4875-895B-E1B6F9799F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0315" y="1757280"/>
            <a:ext cx="778478" cy="549731"/>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a:extLst>
              <a:ext uri="{FF2B5EF4-FFF2-40B4-BE49-F238E27FC236}">
                <a16:creationId xmlns:a16="http://schemas.microsoft.com/office/drawing/2014/main" id="{373C0D41-5E92-4CDA-A2C2-A34550ED96D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3434" y="2363323"/>
            <a:ext cx="2125131" cy="549729"/>
          </a:xfrm>
          <a:prstGeom prst="rect">
            <a:avLst/>
          </a:prstGeom>
          <a:noFill/>
          <a:extLst>
            <a:ext uri="{909E8E84-426E-40DD-AFC4-6F175D3DCCD1}">
              <a14:hiddenFill xmlns:a14="http://schemas.microsoft.com/office/drawing/2010/main">
                <a:solidFill>
                  <a:srgbClr val="FFFFFF"/>
                </a:solidFill>
              </a14:hiddenFill>
            </a:ext>
          </a:extLst>
        </p:spPr>
      </p:pic>
      <p:pic>
        <p:nvPicPr>
          <p:cNvPr id="26625" name="Picture 1">
            <a:extLst>
              <a:ext uri="{FF2B5EF4-FFF2-40B4-BE49-F238E27FC236}">
                <a16:creationId xmlns:a16="http://schemas.microsoft.com/office/drawing/2014/main" id="{C96488DD-D7F0-491C-B155-F798DF97063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51381" y="3465319"/>
            <a:ext cx="4940190" cy="479630"/>
          </a:xfrm>
          <a:prstGeom prst="rect">
            <a:avLst/>
          </a:prstGeom>
          <a:noFill/>
          <a:extLst>
            <a:ext uri="{909E8E84-426E-40DD-AFC4-6F175D3DCCD1}">
              <a14:hiddenFill xmlns:a14="http://schemas.microsoft.com/office/drawing/2010/main">
                <a:solidFill>
                  <a:srgbClr val="FFFFFF"/>
                </a:solidFill>
              </a14:hiddenFill>
            </a:ext>
          </a:extLst>
        </p:spPr>
      </p:pic>
      <p:pic>
        <p:nvPicPr>
          <p:cNvPr id="26651" name="对象 242">
            <a:extLst>
              <a:ext uri="{FF2B5EF4-FFF2-40B4-BE49-F238E27FC236}">
                <a16:creationId xmlns:a16="http://schemas.microsoft.com/office/drawing/2014/main" id="{A8CFF5F7-6981-420D-B6CE-25838CC6F20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65291" y="4151567"/>
            <a:ext cx="242519" cy="355957"/>
          </a:xfrm>
          <a:prstGeom prst="rect">
            <a:avLst/>
          </a:prstGeom>
          <a:noFill/>
          <a:extLst>
            <a:ext uri="{909E8E84-426E-40DD-AFC4-6F175D3DCCD1}">
              <a14:hiddenFill xmlns:a14="http://schemas.microsoft.com/office/drawing/2010/main">
                <a:solidFill>
                  <a:srgbClr val="FFFFFF"/>
                </a:solidFill>
              </a14:hiddenFill>
            </a:ext>
          </a:extLst>
        </p:spPr>
      </p:pic>
      <p:pic>
        <p:nvPicPr>
          <p:cNvPr id="26650" name="Picture 26">
            <a:extLst>
              <a:ext uri="{FF2B5EF4-FFF2-40B4-BE49-F238E27FC236}">
                <a16:creationId xmlns:a16="http://schemas.microsoft.com/office/drawing/2014/main" id="{E385E75E-16E3-4F48-9E08-1606161378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3826" y="4119047"/>
            <a:ext cx="242519" cy="395071"/>
          </a:xfrm>
          <a:prstGeom prst="rect">
            <a:avLst/>
          </a:prstGeom>
          <a:noFill/>
          <a:extLst>
            <a:ext uri="{909E8E84-426E-40DD-AFC4-6F175D3DCCD1}">
              <a14:hiddenFill xmlns:a14="http://schemas.microsoft.com/office/drawing/2010/main">
                <a:solidFill>
                  <a:srgbClr val="FFFFFF"/>
                </a:solidFill>
              </a14:hiddenFill>
            </a:ext>
          </a:extLst>
        </p:spPr>
      </p:pic>
      <p:pic>
        <p:nvPicPr>
          <p:cNvPr id="26649" name="Picture 25">
            <a:extLst>
              <a:ext uri="{FF2B5EF4-FFF2-40B4-BE49-F238E27FC236}">
                <a16:creationId xmlns:a16="http://schemas.microsoft.com/office/drawing/2014/main" id="{2C40EF1C-EEF2-444A-894C-C3097BC1162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24005" y="4077079"/>
            <a:ext cx="676711" cy="508510"/>
          </a:xfrm>
          <a:prstGeom prst="rect">
            <a:avLst/>
          </a:prstGeom>
          <a:noFill/>
          <a:extLst>
            <a:ext uri="{909E8E84-426E-40DD-AFC4-6F175D3DCCD1}">
              <a14:hiddenFill xmlns:a14="http://schemas.microsoft.com/office/drawing/2010/main">
                <a:solidFill>
                  <a:srgbClr val="FFFFFF"/>
                </a:solidFill>
              </a14:hiddenFill>
            </a:ext>
          </a:extLst>
        </p:spPr>
      </p:pic>
      <p:pic>
        <p:nvPicPr>
          <p:cNvPr id="26648" name="Picture 24">
            <a:extLst>
              <a:ext uri="{FF2B5EF4-FFF2-40B4-BE49-F238E27FC236}">
                <a16:creationId xmlns:a16="http://schemas.microsoft.com/office/drawing/2014/main" id="{CE739DA4-11DB-4019-A31A-C1A0AFB25D9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9884" y="4833010"/>
            <a:ext cx="751030" cy="508510"/>
          </a:xfrm>
          <a:prstGeom prst="rect">
            <a:avLst/>
          </a:prstGeom>
          <a:noFill/>
          <a:extLst>
            <a:ext uri="{909E8E84-426E-40DD-AFC4-6F175D3DCCD1}">
              <a14:hiddenFill xmlns:a14="http://schemas.microsoft.com/office/drawing/2010/main">
                <a:solidFill>
                  <a:srgbClr val="FFFFFF"/>
                </a:solidFill>
              </a14:hiddenFill>
            </a:ext>
          </a:extLst>
        </p:spPr>
      </p:pic>
      <p:pic>
        <p:nvPicPr>
          <p:cNvPr id="26647" name="对象 241">
            <a:extLst>
              <a:ext uri="{FF2B5EF4-FFF2-40B4-BE49-F238E27FC236}">
                <a16:creationId xmlns:a16="http://schemas.microsoft.com/office/drawing/2014/main" id="{4B8C1D0C-7D7D-4E45-8BDC-2D949692AE8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44823" y="4921435"/>
            <a:ext cx="242519" cy="355957"/>
          </a:xfrm>
          <a:prstGeom prst="rect">
            <a:avLst/>
          </a:prstGeom>
          <a:noFill/>
          <a:extLst>
            <a:ext uri="{909E8E84-426E-40DD-AFC4-6F175D3DCCD1}">
              <a14:hiddenFill xmlns:a14="http://schemas.microsoft.com/office/drawing/2010/main">
                <a:solidFill>
                  <a:srgbClr val="FFFFFF"/>
                </a:solidFill>
              </a14:hiddenFill>
            </a:ext>
          </a:extLst>
        </p:spPr>
      </p:pic>
      <p:pic>
        <p:nvPicPr>
          <p:cNvPr id="26646" name="Picture 22">
            <a:extLst>
              <a:ext uri="{FF2B5EF4-FFF2-40B4-BE49-F238E27FC236}">
                <a16:creationId xmlns:a16="http://schemas.microsoft.com/office/drawing/2014/main" id="{22C0F4B8-4944-4EC5-9C94-EC7625C6080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22444" y="4585589"/>
            <a:ext cx="1670261" cy="977904"/>
          </a:xfrm>
          <a:prstGeom prst="rect">
            <a:avLst/>
          </a:prstGeom>
          <a:noFill/>
          <a:extLst>
            <a:ext uri="{909E8E84-426E-40DD-AFC4-6F175D3DCCD1}">
              <a14:hiddenFill xmlns:a14="http://schemas.microsoft.com/office/drawing/2010/main">
                <a:solidFill>
                  <a:srgbClr val="FFFFFF"/>
                </a:solidFill>
              </a14:hiddenFill>
            </a:ext>
          </a:extLst>
        </p:spPr>
      </p:pic>
      <p:pic>
        <p:nvPicPr>
          <p:cNvPr id="26645" name="Picture 21">
            <a:extLst>
              <a:ext uri="{FF2B5EF4-FFF2-40B4-BE49-F238E27FC236}">
                <a16:creationId xmlns:a16="http://schemas.microsoft.com/office/drawing/2014/main" id="{83F88F24-D458-4595-B1C2-7FCFCC5C8EE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69999" y="4799225"/>
            <a:ext cx="676711" cy="508510"/>
          </a:xfrm>
          <a:prstGeom prst="rect">
            <a:avLst/>
          </a:prstGeom>
          <a:noFill/>
          <a:extLst>
            <a:ext uri="{909E8E84-426E-40DD-AFC4-6F175D3DCCD1}">
              <a14:hiddenFill xmlns:a14="http://schemas.microsoft.com/office/drawing/2010/main">
                <a:solidFill>
                  <a:srgbClr val="FFFFFF"/>
                </a:solidFill>
              </a14:hiddenFill>
            </a:ext>
          </a:extLst>
        </p:spPr>
      </p:pic>
      <p:pic>
        <p:nvPicPr>
          <p:cNvPr id="26644" name="Picture 20">
            <a:extLst>
              <a:ext uri="{FF2B5EF4-FFF2-40B4-BE49-F238E27FC236}">
                <a16:creationId xmlns:a16="http://schemas.microsoft.com/office/drawing/2014/main" id="{17162191-4515-4F3A-8C66-A7B5650B49E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26410" y="4914942"/>
            <a:ext cx="242519" cy="355955"/>
          </a:xfrm>
          <a:prstGeom prst="rect">
            <a:avLst/>
          </a:prstGeom>
          <a:noFill/>
          <a:extLst>
            <a:ext uri="{909E8E84-426E-40DD-AFC4-6F175D3DCCD1}">
              <a14:hiddenFill xmlns:a14="http://schemas.microsoft.com/office/drawing/2010/main">
                <a:solidFill>
                  <a:srgbClr val="FFFFFF"/>
                </a:solidFill>
              </a14:hiddenFill>
            </a:ext>
          </a:extLst>
        </p:spPr>
      </p:pic>
      <p:pic>
        <p:nvPicPr>
          <p:cNvPr id="26643" name="Picture 19">
            <a:extLst>
              <a:ext uri="{FF2B5EF4-FFF2-40B4-BE49-F238E27FC236}">
                <a16:creationId xmlns:a16="http://schemas.microsoft.com/office/drawing/2014/main" id="{05F96200-79CB-4866-8315-F708A41703A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32791" y="5638174"/>
            <a:ext cx="242519" cy="355957"/>
          </a:xfrm>
          <a:prstGeom prst="rect">
            <a:avLst/>
          </a:prstGeom>
          <a:noFill/>
          <a:extLst>
            <a:ext uri="{909E8E84-426E-40DD-AFC4-6F175D3DCCD1}">
              <a14:hiddenFill xmlns:a14="http://schemas.microsoft.com/office/drawing/2010/main">
                <a:solidFill>
                  <a:srgbClr val="FFFFFF"/>
                </a:solidFill>
              </a14:hiddenFill>
            </a:ext>
          </a:extLst>
        </p:spPr>
      </p:pic>
      <p:pic>
        <p:nvPicPr>
          <p:cNvPr id="26642" name="Picture 18">
            <a:extLst>
              <a:ext uri="{FF2B5EF4-FFF2-40B4-BE49-F238E27FC236}">
                <a16:creationId xmlns:a16="http://schemas.microsoft.com/office/drawing/2014/main" id="{521C8CCD-DB80-47CD-9A0D-3814EE42D84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63365" y="5935139"/>
            <a:ext cx="2890685" cy="9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247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3BF3D56B-ABCC-45D4-907C-64EB203C567A}"/>
              </a:ext>
            </a:extLst>
          </p:cNvPr>
          <p:cNvSpPr txBox="1"/>
          <p:nvPr/>
        </p:nvSpPr>
        <p:spPr>
          <a:xfrm>
            <a:off x="486697" y="785774"/>
            <a:ext cx="10899057" cy="6001643"/>
          </a:xfrm>
          <a:prstGeom prst="rect">
            <a:avLst/>
          </a:prstGeom>
          <a:noFill/>
        </p:spPr>
        <p:txBody>
          <a:bodyPr wrap="square">
            <a:spAutoFit/>
          </a:bodyPr>
          <a:lstStyle/>
          <a:p>
            <a:r>
              <a:rPr lang="zh-CN" altLang="en-US" sz="2400" dirty="0"/>
              <a:t>记第     年婴儿的死亡率  为         </a:t>
            </a:r>
            <a:r>
              <a:rPr lang="en-US" altLang="zh-CN" sz="2400" dirty="0"/>
              <a:t>, </a:t>
            </a:r>
            <a:r>
              <a:rPr lang="zh-CN" altLang="en-US" sz="2400" dirty="0"/>
              <a:t>则相应的存活率为                           </a:t>
            </a:r>
            <a:r>
              <a:rPr lang="en-US" altLang="zh-CN" sz="2400" dirty="0"/>
              <a:t>,  </a:t>
            </a:r>
            <a:r>
              <a:rPr lang="zh-CN" altLang="en-US" sz="2400" dirty="0"/>
              <a:t>故女婴</a:t>
            </a:r>
            <a:endParaRPr lang="en-US" altLang="zh-CN" sz="2400" dirty="0"/>
          </a:p>
          <a:p>
            <a:endParaRPr lang="en-US" altLang="zh-CN" sz="2400" dirty="0"/>
          </a:p>
          <a:p>
            <a:r>
              <a:rPr lang="zh-CN" altLang="en-US" sz="2400" dirty="0"/>
              <a:t>存活率为                                       ，于是第     年存活的女婴数为</a:t>
            </a:r>
            <a:endParaRPr lang="en-US" altLang="zh-CN" sz="2400" dirty="0"/>
          </a:p>
          <a:p>
            <a:endParaRPr lang="en-US" altLang="zh-CN" sz="2400" dirty="0"/>
          </a:p>
          <a:p>
            <a:r>
              <a:rPr lang="en-US" altLang="zh-CN" sz="2400" dirty="0"/>
              <a:t>                                                                                    </a:t>
            </a:r>
          </a:p>
          <a:p>
            <a:r>
              <a:rPr lang="en-US" altLang="zh-CN" sz="2400" dirty="0"/>
              <a:t>                                                                                    .</a:t>
            </a:r>
            <a:endParaRPr lang="zh-CN" altLang="en-US" sz="2400" dirty="0"/>
          </a:p>
          <a:p>
            <a:r>
              <a:rPr lang="zh-CN" altLang="en-US" sz="2400" dirty="0"/>
              <a:t> </a:t>
            </a:r>
          </a:p>
          <a:p>
            <a:r>
              <a:rPr lang="zh-CN" altLang="en-US" sz="2400" dirty="0"/>
              <a:t>第     年第      年龄段女性的生育数在所有育龄女性生育数的占比为</a:t>
            </a:r>
          </a:p>
          <a:p>
            <a:r>
              <a:rPr lang="zh-CN" altLang="en-US" sz="2400" dirty="0"/>
              <a:t> </a:t>
            </a:r>
          </a:p>
          <a:p>
            <a:endParaRPr lang="en-US" altLang="zh-CN" sz="2400" dirty="0"/>
          </a:p>
          <a:p>
            <a:endParaRPr lang="en-US" altLang="zh-CN" sz="2400" dirty="0"/>
          </a:p>
          <a:p>
            <a:endParaRPr lang="en-US" altLang="zh-CN" sz="2400" dirty="0"/>
          </a:p>
          <a:p>
            <a:r>
              <a:rPr lang="zh-CN" altLang="en-US" sz="2400" dirty="0"/>
              <a:t>称为生育模式，满足</a:t>
            </a:r>
            <a:endParaRPr lang="en-US" altLang="zh-CN" sz="2400" dirty="0"/>
          </a:p>
          <a:p>
            <a:endParaRPr lang="en-US" altLang="zh-CN" sz="2400" dirty="0"/>
          </a:p>
          <a:p>
            <a:endParaRPr lang="en-US" altLang="zh-CN" sz="2400" dirty="0"/>
          </a:p>
          <a:p>
            <a:r>
              <a:rPr lang="en-US" altLang="zh-CN" sz="2400" dirty="0"/>
              <a:t>                                                                                  </a:t>
            </a:r>
            <a:r>
              <a:rPr lang="zh-CN" altLang="en-US" sz="2400" dirty="0"/>
              <a:t> </a:t>
            </a:r>
            <a:endParaRPr lang="en-US" altLang="zh-CN" sz="2400" dirty="0"/>
          </a:p>
        </p:txBody>
      </p:sp>
      <p:pic>
        <p:nvPicPr>
          <p:cNvPr id="27658" name="Picture 10">
            <a:extLst>
              <a:ext uri="{FF2B5EF4-FFF2-40B4-BE49-F238E27FC236}">
                <a16:creationId xmlns:a16="http://schemas.microsoft.com/office/drawing/2014/main" id="{D06F65B0-26BC-4874-9898-FD05EDCBCC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953" y="830018"/>
            <a:ext cx="249172" cy="365722"/>
          </a:xfrm>
          <a:prstGeom prst="rect">
            <a:avLst/>
          </a:prstGeom>
          <a:noFill/>
          <a:extLst>
            <a:ext uri="{909E8E84-426E-40DD-AFC4-6F175D3DCCD1}">
              <a14:hiddenFill xmlns:a14="http://schemas.microsoft.com/office/drawing/2010/main">
                <a:solidFill>
                  <a:srgbClr val="FFFFFF"/>
                </a:solidFill>
              </a14:hiddenFill>
            </a:ext>
          </a:extLst>
        </p:spPr>
      </p:pic>
      <p:pic>
        <p:nvPicPr>
          <p:cNvPr id="27657" name="Picture 9">
            <a:extLst>
              <a:ext uri="{FF2B5EF4-FFF2-40B4-BE49-F238E27FC236}">
                <a16:creationId xmlns:a16="http://schemas.microsoft.com/office/drawing/2014/main" id="{EEB7CC68-07CF-415B-8E2C-C25937DDEC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1575" y="751649"/>
            <a:ext cx="888181" cy="522459"/>
          </a:xfrm>
          <a:prstGeom prst="rect">
            <a:avLst/>
          </a:prstGeom>
          <a:noFill/>
          <a:extLst>
            <a:ext uri="{909E8E84-426E-40DD-AFC4-6F175D3DCCD1}">
              <a14:hiddenFill xmlns:a14="http://schemas.microsoft.com/office/drawing/2010/main">
                <a:solidFill>
                  <a:srgbClr val="FFFFFF"/>
                </a:solidFill>
              </a14:hiddenFill>
            </a:ext>
          </a:extLst>
        </p:spPr>
      </p:pic>
      <p:pic>
        <p:nvPicPr>
          <p:cNvPr id="27656" name="Picture 8">
            <a:extLst>
              <a:ext uri="{FF2B5EF4-FFF2-40B4-BE49-F238E27FC236}">
                <a16:creationId xmlns:a16="http://schemas.microsoft.com/office/drawing/2014/main" id="{4B225755-B298-4FE8-836A-71B296547C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1518" y="714581"/>
            <a:ext cx="2162176" cy="522459"/>
          </a:xfrm>
          <a:prstGeom prst="rect">
            <a:avLst/>
          </a:prstGeom>
          <a:noFill/>
          <a:extLst>
            <a:ext uri="{909E8E84-426E-40DD-AFC4-6F175D3DCCD1}">
              <a14:hiddenFill xmlns:a14="http://schemas.microsoft.com/office/drawing/2010/main">
                <a:solidFill>
                  <a:srgbClr val="FFFFFF"/>
                </a:solidFill>
              </a14:hiddenFill>
            </a:ext>
          </a:extLst>
        </p:spPr>
      </p:pic>
      <p:pic>
        <p:nvPicPr>
          <p:cNvPr id="27655" name="Picture 7">
            <a:extLst>
              <a:ext uri="{FF2B5EF4-FFF2-40B4-BE49-F238E27FC236}">
                <a16:creationId xmlns:a16="http://schemas.microsoft.com/office/drawing/2014/main" id="{047A0F5B-5873-4131-B309-2529BD4B43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9349" y="1469164"/>
            <a:ext cx="3259346" cy="598818"/>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a:extLst>
              <a:ext uri="{FF2B5EF4-FFF2-40B4-BE49-F238E27FC236}">
                <a16:creationId xmlns:a16="http://schemas.microsoft.com/office/drawing/2014/main" id="{6E3672A9-4C1A-40F6-8F40-D019C04710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2694" y="1585712"/>
            <a:ext cx="249172" cy="365722"/>
          </a:xfrm>
          <a:prstGeom prst="rect">
            <a:avLst/>
          </a:prstGeom>
          <a:noFill/>
          <a:extLst>
            <a:ext uri="{909E8E84-426E-40DD-AFC4-6F175D3DCCD1}">
              <a14:hiddenFill xmlns:a14="http://schemas.microsoft.com/office/drawing/2010/main">
                <a:solidFill>
                  <a:srgbClr val="FFFFFF"/>
                </a:solidFill>
              </a14:hiddenFill>
            </a:ext>
          </a:extLst>
        </p:spPr>
      </p:pic>
      <p:pic>
        <p:nvPicPr>
          <p:cNvPr id="27653" name="Picture 5">
            <a:extLst>
              <a:ext uri="{FF2B5EF4-FFF2-40B4-BE49-F238E27FC236}">
                <a16:creationId xmlns:a16="http://schemas.microsoft.com/office/drawing/2014/main" id="{BEC228E7-8B1E-4971-91A3-BEF9772BF39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59623" y="2228320"/>
            <a:ext cx="3801895" cy="1081087"/>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A158A47A-813F-4C41-8FD8-475AEC6EEA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699" y="3429000"/>
            <a:ext cx="249172" cy="365722"/>
          </a:xfrm>
          <a:prstGeom prst="rect">
            <a:avLst/>
          </a:prstGeom>
          <a:noFill/>
          <a:extLst>
            <a:ext uri="{909E8E84-426E-40DD-AFC4-6F175D3DCCD1}">
              <a14:hiddenFill xmlns:a14="http://schemas.microsoft.com/office/drawing/2010/main">
                <a:solidFill>
                  <a:srgbClr val="FFFFFF"/>
                </a:solidFill>
              </a14:hiddenFill>
            </a:ext>
          </a:extLst>
        </p:spPr>
      </p:pic>
      <p:pic>
        <p:nvPicPr>
          <p:cNvPr id="27651" name="Picture 3">
            <a:extLst>
              <a:ext uri="{FF2B5EF4-FFF2-40B4-BE49-F238E27FC236}">
                <a16:creationId xmlns:a16="http://schemas.microsoft.com/office/drawing/2014/main" id="{0F49574E-F846-4E4A-AC82-2172BB2563D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58005" y="3388813"/>
            <a:ext cx="249172" cy="405909"/>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a:extLst>
              <a:ext uri="{FF2B5EF4-FFF2-40B4-BE49-F238E27FC236}">
                <a16:creationId xmlns:a16="http://schemas.microsoft.com/office/drawing/2014/main" id="{571A761E-313C-4CE4-ADCA-BEAAAD8F735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82672" y="4029200"/>
            <a:ext cx="3355795" cy="1137354"/>
          </a:xfrm>
          <a:prstGeom prst="rect">
            <a:avLst/>
          </a:prstGeom>
          <a:noFill/>
          <a:extLst>
            <a:ext uri="{909E8E84-426E-40DD-AFC4-6F175D3DCCD1}">
              <a14:hiddenFill xmlns:a14="http://schemas.microsoft.com/office/drawing/2010/main">
                <a:solidFill>
                  <a:srgbClr val="FFFFFF"/>
                </a:solidFill>
              </a14:hiddenFill>
            </a:ext>
          </a:extLst>
        </p:spPr>
      </p:pic>
      <p:pic>
        <p:nvPicPr>
          <p:cNvPr id="27649" name="Picture 1">
            <a:extLst>
              <a:ext uri="{FF2B5EF4-FFF2-40B4-BE49-F238E27FC236}">
                <a16:creationId xmlns:a16="http://schemas.microsoft.com/office/drawing/2014/main" id="{00EECE83-550E-42E0-9DB0-0152C70BC09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17866" y="5531682"/>
            <a:ext cx="1756268" cy="108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09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3323298-13DE-4E7F-BE65-FBE6C17B1505}"/>
              </a:ext>
            </a:extLst>
          </p:cNvPr>
          <p:cNvSpPr txBox="1"/>
          <p:nvPr/>
        </p:nvSpPr>
        <p:spPr>
          <a:xfrm>
            <a:off x="442452" y="1755060"/>
            <a:ext cx="11253019" cy="2677656"/>
          </a:xfrm>
          <a:prstGeom prst="rect">
            <a:avLst/>
          </a:prstGeom>
          <a:noFill/>
        </p:spPr>
        <p:txBody>
          <a:bodyPr wrap="square">
            <a:spAutoFit/>
          </a:bodyPr>
          <a:lstStyle/>
          <a:p>
            <a:r>
              <a:rPr lang="zh-CN" altLang="en-US" sz="2400" dirty="0">
                <a:latin typeface="Adobe 宋体 Std L"/>
              </a:rPr>
              <a:t>于是，                                  ，如果所有女性在育龄期间都保持这个生育数，那么</a:t>
            </a:r>
            <a:endParaRPr lang="en-US" altLang="zh-CN" sz="2400" dirty="0">
              <a:latin typeface="Adobe 宋体 Std L"/>
            </a:endParaRPr>
          </a:p>
          <a:p>
            <a:endParaRPr lang="en-US" altLang="zh-CN" sz="2400" dirty="0">
              <a:latin typeface="Adobe 宋体 Std L"/>
            </a:endParaRPr>
          </a:p>
          <a:p>
            <a:endParaRPr lang="zh-CN" altLang="en-US" sz="2400" dirty="0">
              <a:latin typeface="Adobe 宋体 Std L"/>
            </a:endParaRPr>
          </a:p>
          <a:p>
            <a:r>
              <a:rPr lang="zh-CN" altLang="en-US" sz="2400" dirty="0">
                <a:latin typeface="Adobe 宋体 Std L"/>
              </a:rPr>
              <a:t> </a:t>
            </a:r>
          </a:p>
          <a:p>
            <a:endParaRPr lang="en-US" altLang="zh-CN" sz="2400" dirty="0">
              <a:latin typeface="Adobe 宋体 Std L"/>
            </a:endParaRPr>
          </a:p>
          <a:p>
            <a:r>
              <a:rPr lang="zh-CN" altLang="en-US" sz="2400" dirty="0">
                <a:latin typeface="Adobe 宋体 Std L"/>
              </a:rPr>
              <a:t>也表示每位女性一生的平均生育数，称为总和生育率，它是表述与控制人口</a:t>
            </a:r>
            <a:endParaRPr lang="en-US" altLang="zh-CN" sz="2400" dirty="0">
              <a:latin typeface="Adobe 宋体 Std L"/>
            </a:endParaRPr>
          </a:p>
          <a:p>
            <a:r>
              <a:rPr lang="zh-CN" altLang="en-US" sz="2400" dirty="0">
                <a:latin typeface="Adobe 宋体 Std L"/>
              </a:rPr>
              <a:t>增长的重要指标，反映了人口变化的基本因素。</a:t>
            </a:r>
          </a:p>
        </p:txBody>
      </p:sp>
      <p:pic>
        <p:nvPicPr>
          <p:cNvPr id="28674" name="Picture 2">
            <a:extLst>
              <a:ext uri="{FF2B5EF4-FFF2-40B4-BE49-F238E27FC236}">
                <a16:creationId xmlns:a16="http://schemas.microsoft.com/office/drawing/2014/main" id="{E58CD29E-EF2F-4E18-9CDB-AD4E1DD7B3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2246" y="1728426"/>
            <a:ext cx="2314162" cy="549984"/>
          </a:xfrm>
          <a:prstGeom prst="rect">
            <a:avLst/>
          </a:prstGeom>
          <a:noFill/>
          <a:extLst>
            <a:ext uri="{909E8E84-426E-40DD-AFC4-6F175D3DCCD1}">
              <a14:hiddenFill xmlns:a14="http://schemas.microsoft.com/office/drawing/2010/main">
                <a:solidFill>
                  <a:srgbClr val="FFFFFF"/>
                </a:solidFill>
              </a14:hiddenFill>
            </a:ext>
          </a:extLst>
        </p:spPr>
      </p:pic>
      <p:pic>
        <p:nvPicPr>
          <p:cNvPr id="28673" name="Picture 1">
            <a:extLst>
              <a:ext uri="{FF2B5EF4-FFF2-40B4-BE49-F238E27FC236}">
                <a16:creationId xmlns:a16="http://schemas.microsoft.com/office/drawing/2014/main" id="{7E6DB09E-5057-4B8E-A3B3-97F70E8410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0604" y="2371331"/>
            <a:ext cx="2089625" cy="9844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66B47C6-FC89-4893-BA14-325E2504320B}"/>
                  </a:ext>
                </a:extLst>
              </p:cNvPr>
              <p:cNvSpPr txBox="1"/>
              <p:nvPr/>
            </p:nvSpPr>
            <p:spPr>
              <a:xfrm>
                <a:off x="442451" y="4594125"/>
                <a:ext cx="11120283" cy="830997"/>
              </a:xfrm>
              <a:prstGeom prst="rect">
                <a:avLst/>
              </a:prstGeom>
              <a:noFill/>
            </p:spPr>
            <p:txBody>
              <a:bodyPr wrap="square">
                <a:spAutoFit/>
              </a:bodyPr>
              <a:lstStyle/>
              <a:p>
                <a:r>
                  <a:rPr lang="zh-CN" altLang="en-US" sz="2400" dirty="0">
                    <a:latin typeface="Adobe 宋体 Std L"/>
                  </a:rPr>
                  <a:t>再将人口迁移考虑进来，记            为第       年第 </a:t>
                </a:r>
                <a14:m>
                  <m:oMath xmlns:m="http://schemas.openxmlformats.org/officeDocument/2006/math">
                    <m:r>
                      <a:rPr lang="en-US" altLang="zh-CN" sz="2400" b="0" i="1" dirty="0" smtClean="0">
                        <a:latin typeface="Cambria Math" panose="02040503050406030204" pitchFamily="18" charset="0"/>
                      </a:rPr>
                      <m:t>𝑖</m:t>
                    </m:r>
                  </m:oMath>
                </a14:m>
                <a:r>
                  <a:rPr lang="zh-CN" altLang="en-US" sz="2400" dirty="0">
                    <a:latin typeface="Adobe 宋体 Std L"/>
                  </a:rPr>
                  <a:t> 年龄段女性迁移数量（迁入</a:t>
                </a:r>
                <a:endParaRPr lang="en-US" altLang="zh-CN" sz="2400" dirty="0">
                  <a:latin typeface="Adobe 宋体 Std L"/>
                </a:endParaRPr>
              </a:p>
              <a:p>
                <a:r>
                  <a:rPr lang="zh-CN" altLang="en-US" sz="2400" dirty="0">
                    <a:latin typeface="Adobe 宋体 Std L"/>
                  </a:rPr>
                  <a:t>为正，迁出为负）。</a:t>
                </a:r>
              </a:p>
            </p:txBody>
          </p:sp>
        </mc:Choice>
        <mc:Fallback xmlns="">
          <p:sp>
            <p:nvSpPr>
              <p:cNvPr id="10" name="文本框 9">
                <a:extLst>
                  <a:ext uri="{FF2B5EF4-FFF2-40B4-BE49-F238E27FC236}">
                    <a16:creationId xmlns:a16="http://schemas.microsoft.com/office/drawing/2014/main" id="{966B47C6-FC89-4893-BA14-325E2504320B}"/>
                  </a:ext>
                </a:extLst>
              </p:cNvPr>
              <p:cNvSpPr txBox="1">
                <a:spLocks noRot="1" noChangeAspect="1" noMove="1" noResize="1" noEditPoints="1" noAdjustHandles="1" noChangeArrowheads="1" noChangeShapeType="1" noTextEdit="1"/>
              </p:cNvSpPr>
              <p:nvPr/>
            </p:nvSpPr>
            <p:spPr>
              <a:xfrm>
                <a:off x="442451" y="4594125"/>
                <a:ext cx="11120283" cy="830997"/>
              </a:xfrm>
              <a:prstGeom prst="rect">
                <a:avLst/>
              </a:prstGeom>
              <a:blipFill>
                <a:blip r:embed="rId4"/>
                <a:stretch>
                  <a:fillRect l="-877" t="-6618" b="-15441"/>
                </a:stretch>
              </a:blipFill>
            </p:spPr>
            <p:txBody>
              <a:bodyPr/>
              <a:lstStyle/>
              <a:p>
                <a:r>
                  <a:rPr lang="zh-CN" altLang="en-US">
                    <a:noFill/>
                  </a:rPr>
                  <a:t> </a:t>
                </a:r>
              </a:p>
            </p:txBody>
          </p:sp>
        </mc:Fallback>
      </mc:AlternateContent>
      <p:pic>
        <p:nvPicPr>
          <p:cNvPr id="28680" name="Picture 8">
            <a:extLst>
              <a:ext uri="{FF2B5EF4-FFF2-40B4-BE49-F238E27FC236}">
                <a16:creationId xmlns:a16="http://schemas.microsoft.com/office/drawing/2014/main" id="{820697B7-4DD4-4D80-B668-BE4F75D1AD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9904" y="4534997"/>
            <a:ext cx="796414" cy="618052"/>
          </a:xfrm>
          <a:prstGeom prst="rect">
            <a:avLst/>
          </a:prstGeom>
          <a:noFill/>
          <a:extLst>
            <a:ext uri="{909E8E84-426E-40DD-AFC4-6F175D3DCCD1}">
              <a14:hiddenFill xmlns:a14="http://schemas.microsoft.com/office/drawing/2010/main">
                <a:solidFill>
                  <a:srgbClr val="FFFFFF"/>
                </a:solidFill>
              </a14:hiddenFill>
            </a:ext>
          </a:extLst>
        </p:spPr>
      </p:pic>
      <p:pic>
        <p:nvPicPr>
          <p:cNvPr id="28679" name="Picture 7">
            <a:extLst>
              <a:ext uri="{FF2B5EF4-FFF2-40B4-BE49-F238E27FC236}">
                <a16:creationId xmlns:a16="http://schemas.microsoft.com/office/drawing/2014/main" id="{A32E91AA-09E5-41D7-812E-CDEB3E0FF1B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45417" y="4634053"/>
            <a:ext cx="257175" cy="37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5521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0FB2B1DD-49D9-4532-A91A-C65FD2DC006E}"/>
              </a:ext>
            </a:extLst>
          </p:cNvPr>
          <p:cNvSpPr txBox="1"/>
          <p:nvPr/>
        </p:nvSpPr>
        <p:spPr>
          <a:xfrm>
            <a:off x="368708" y="4396995"/>
            <a:ext cx="11430001" cy="1200329"/>
          </a:xfrm>
          <a:prstGeom prst="rect">
            <a:avLst/>
          </a:prstGeom>
          <a:noFill/>
        </p:spPr>
        <p:txBody>
          <a:bodyPr wrap="square">
            <a:spAutoFit/>
          </a:bodyPr>
          <a:lstStyle/>
          <a:p>
            <a:r>
              <a:rPr lang="zh-CN" altLang="en-US" sz="2400" dirty="0"/>
              <a:t>改写为矩阵形式，记                                                  为第     年各年龄段的女性人口</a:t>
            </a:r>
            <a:endParaRPr lang="en-US" altLang="zh-CN" sz="2400" dirty="0"/>
          </a:p>
          <a:p>
            <a:endParaRPr lang="en-US" altLang="zh-CN" sz="2400" dirty="0"/>
          </a:p>
          <a:p>
            <a:r>
              <a:rPr lang="zh-CN" altLang="en-US" sz="2400" dirty="0"/>
              <a:t>数向量，                                                  为第     年各年龄段女性的迁移向量，</a:t>
            </a:r>
          </a:p>
        </p:txBody>
      </p:sp>
      <p:pic>
        <p:nvPicPr>
          <p:cNvPr id="29698" name="Picture 2">
            <a:extLst>
              <a:ext uri="{FF2B5EF4-FFF2-40B4-BE49-F238E27FC236}">
                <a16:creationId xmlns:a16="http://schemas.microsoft.com/office/drawing/2014/main" id="{5EBBDC1A-3055-4863-B693-9158EE08C0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223" y="973683"/>
            <a:ext cx="5219553" cy="318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3186A40-020C-4865-BA57-937F884D4413}"/>
              </a:ext>
            </a:extLst>
          </p:cNvPr>
          <p:cNvSpPr txBox="1"/>
          <p:nvPr/>
        </p:nvSpPr>
        <p:spPr>
          <a:xfrm>
            <a:off x="368709" y="547302"/>
            <a:ext cx="8878530" cy="461665"/>
          </a:xfrm>
          <a:prstGeom prst="rect">
            <a:avLst/>
          </a:prstGeom>
          <a:noFill/>
        </p:spPr>
        <p:txBody>
          <a:bodyPr wrap="square">
            <a:spAutoFit/>
          </a:bodyPr>
          <a:lstStyle/>
          <a:p>
            <a:r>
              <a:rPr lang="zh-CN" altLang="zh-CN" sz="2400" dirty="0">
                <a:effectLst/>
                <a:latin typeface="+mn-ea"/>
                <a:cs typeface="宋体" panose="02010600030101010101" pitchFamily="2" charset="-122"/>
              </a:rPr>
              <a:t>基于上述假设与符号表示，可得到</a:t>
            </a:r>
            <a:r>
              <a:rPr lang="en-US" altLang="zh-CN" sz="2400" dirty="0">
                <a:effectLst/>
                <a:latin typeface="+mn-ea"/>
                <a:cs typeface="宋体" panose="02010600030101010101" pitchFamily="2" charset="-122"/>
              </a:rPr>
              <a:t>Leslie</a:t>
            </a:r>
            <a:r>
              <a:rPr lang="zh-CN" altLang="zh-CN" sz="2400" dirty="0">
                <a:effectLst/>
                <a:latin typeface="+mn-ea"/>
                <a:cs typeface="宋体" panose="02010600030101010101" pitchFamily="2" charset="-122"/>
              </a:rPr>
              <a:t>人口模型</a:t>
            </a:r>
            <a:r>
              <a:rPr lang="zh-CN" altLang="en-US" sz="2400" dirty="0">
                <a:latin typeface="+mn-ea"/>
                <a:cs typeface="宋体" panose="02010600030101010101" pitchFamily="2" charset="-122"/>
              </a:rPr>
              <a:t>：</a:t>
            </a:r>
            <a:endParaRPr lang="zh-CN" altLang="en-US" sz="2400" dirty="0">
              <a:latin typeface="+mn-ea"/>
            </a:endParaRPr>
          </a:p>
        </p:txBody>
      </p:sp>
      <p:pic>
        <p:nvPicPr>
          <p:cNvPr id="29702" name="Picture 6">
            <a:extLst>
              <a:ext uri="{FF2B5EF4-FFF2-40B4-BE49-F238E27FC236}">
                <a16:creationId xmlns:a16="http://schemas.microsoft.com/office/drawing/2014/main" id="{BCC4FF59-D27D-41E7-853F-CE517A3267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0017" y="4260385"/>
            <a:ext cx="4171595" cy="653702"/>
          </a:xfrm>
          <a:prstGeom prst="rect">
            <a:avLst/>
          </a:prstGeom>
          <a:noFill/>
          <a:extLst>
            <a:ext uri="{909E8E84-426E-40DD-AFC4-6F175D3DCCD1}">
              <a14:hiddenFill xmlns:a14="http://schemas.microsoft.com/office/drawing/2010/main">
                <a:solidFill>
                  <a:srgbClr val="FFFFFF"/>
                </a:solidFill>
              </a14:hiddenFill>
            </a:ext>
          </a:extLst>
        </p:spPr>
      </p:pic>
      <p:pic>
        <p:nvPicPr>
          <p:cNvPr id="29701" name="Picture 5">
            <a:extLst>
              <a:ext uri="{FF2B5EF4-FFF2-40B4-BE49-F238E27FC236}">
                <a16:creationId xmlns:a16="http://schemas.microsoft.com/office/drawing/2014/main" id="{C12BB643-47A0-4716-9B7F-722D142282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6484" y="4454858"/>
            <a:ext cx="234275" cy="343854"/>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D8608AC9-443B-443C-9A6B-4458EF9088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5560" y="5017323"/>
            <a:ext cx="4171595" cy="653702"/>
          </a:xfrm>
          <a:prstGeom prst="rect">
            <a:avLst/>
          </a:prstGeom>
          <a:noFill/>
          <a:extLst>
            <a:ext uri="{909E8E84-426E-40DD-AFC4-6F175D3DCCD1}">
              <a14:hiddenFill xmlns:a14="http://schemas.microsoft.com/office/drawing/2010/main">
                <a:solidFill>
                  <a:srgbClr val="FFFFFF"/>
                </a:solidFill>
              </a14:hiddenFill>
            </a:ext>
          </a:extLst>
        </p:spPr>
      </p:pic>
      <p:pic>
        <p:nvPicPr>
          <p:cNvPr id="29699" name="Picture 3">
            <a:extLst>
              <a:ext uri="{FF2B5EF4-FFF2-40B4-BE49-F238E27FC236}">
                <a16:creationId xmlns:a16="http://schemas.microsoft.com/office/drawing/2014/main" id="{35C5F491-ABBE-407E-A093-34C7CAA776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5547" y="5157499"/>
            <a:ext cx="234275" cy="34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013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4FB96-43DE-43B5-9F02-AFABA166A8EE}"/>
              </a:ext>
            </a:extLst>
          </p:cNvPr>
          <p:cNvSpPr>
            <a:spLocks noGrp="1"/>
          </p:cNvSpPr>
          <p:nvPr>
            <p:ph type="title"/>
          </p:nvPr>
        </p:nvSpPr>
        <p:spPr>
          <a:xfrm>
            <a:off x="838200" y="365126"/>
            <a:ext cx="10515600" cy="898156"/>
          </a:xfrm>
        </p:spPr>
        <p:txBody>
          <a:bodyPr/>
          <a:lstStyle/>
          <a:p>
            <a:r>
              <a:rPr lang="zh-CN" altLang="en-US" sz="3200" b="1" dirty="0">
                <a:solidFill>
                  <a:srgbClr val="0070C0"/>
                </a:solidFill>
              </a:rPr>
              <a:t>一</a:t>
            </a:r>
            <a:r>
              <a:rPr lang="en-US" altLang="zh-CN" sz="3200" b="1" dirty="0">
                <a:solidFill>
                  <a:srgbClr val="0070C0"/>
                </a:solidFill>
              </a:rPr>
              <a:t>. Malthus</a:t>
            </a:r>
            <a:r>
              <a:rPr lang="zh-CN" altLang="en-US" sz="3200" b="1" dirty="0">
                <a:solidFill>
                  <a:srgbClr val="0070C0"/>
                </a:solidFill>
              </a:rPr>
              <a:t>人口模型</a:t>
            </a:r>
          </a:p>
        </p:txBody>
      </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094127E-0665-4627-9CEB-97AD95B1CFF2}"/>
                  </a:ext>
                </a:extLst>
              </p:cNvPr>
              <p:cNvSpPr txBox="1"/>
              <p:nvPr/>
            </p:nvSpPr>
            <p:spPr>
              <a:xfrm>
                <a:off x="838200" y="1263282"/>
                <a:ext cx="9897035" cy="4524315"/>
              </a:xfrm>
              <a:prstGeom prst="rect">
                <a:avLst/>
              </a:prstGeom>
              <a:noFill/>
            </p:spPr>
            <p:txBody>
              <a:bodyPr wrap="square">
                <a:spAutoFit/>
              </a:bodyPr>
              <a:lstStyle/>
              <a:p>
                <a:r>
                  <a:rPr lang="zh-CN" altLang="en-US" sz="2400" dirty="0">
                    <a:latin typeface="+mn-ea"/>
                  </a:rPr>
                  <a:t>变量表示：</a:t>
                </a:r>
                <a:endParaRPr lang="en-US" altLang="zh-CN" sz="2400" dirty="0">
                  <a:latin typeface="+mn-ea"/>
                </a:endParaRPr>
              </a:p>
              <a:p>
                <a:pPr marL="342900" indent="-342900">
                  <a:buFont typeface="Arial" panose="020B0604020202020204" pitchFamily="34" charset="0"/>
                  <a:buChar char="•"/>
                </a:pPr>
                <a14:m>
                  <m:oMath xmlns:m="http://schemas.openxmlformats.org/officeDocument/2006/math">
                    <m:r>
                      <a:rPr lang="en-US" altLang="zh-CN" sz="2400" b="0" i="1" smtClean="0">
                        <a:latin typeface="Cambria Math" panose="02040503050406030204" pitchFamily="18" charset="0"/>
                        <a:ea typeface="Adobe 宋体 Std L" panose="02020300000000000000"/>
                      </a:rPr>
                      <m:t>(</m:t>
                    </m:r>
                    <m:r>
                      <a:rPr lang="en-US" altLang="zh-CN" sz="2400" b="0" i="1" smtClean="0">
                        <a:latin typeface="Cambria Math" panose="02040503050406030204" pitchFamily="18" charset="0"/>
                        <a:ea typeface="Adobe 宋体 Std L" panose="02020300000000000000"/>
                      </a:rPr>
                      <m:t>𝑡</m:t>
                    </m:r>
                    <m:r>
                      <a:rPr lang="en-US" altLang="zh-CN" sz="2400" b="0" i="1" smtClean="0">
                        <a:latin typeface="Cambria Math" panose="02040503050406030204" pitchFamily="18" charset="0"/>
                        <a:ea typeface="Adobe 宋体 Std L" panose="02020300000000000000"/>
                      </a:rPr>
                      <m:t>, </m:t>
                    </m:r>
                    <m:r>
                      <a:rPr lang="en-US" altLang="zh-CN" sz="2400" b="0" i="1" smtClean="0">
                        <a:latin typeface="Cambria Math" panose="02040503050406030204" pitchFamily="18" charset="0"/>
                        <a:ea typeface="Adobe 宋体 Std L" panose="02020300000000000000"/>
                      </a:rPr>
                      <m:t>𝑃</m:t>
                    </m:r>
                    <m:d>
                      <m:dPr>
                        <m:ctrlPr>
                          <a:rPr lang="en-US" altLang="zh-CN" sz="2400" b="0" i="1" smtClean="0">
                            <a:latin typeface="Cambria Math" panose="02040503050406030204" pitchFamily="18" charset="0"/>
                            <a:ea typeface="Adobe 宋体 Std L" panose="02020300000000000000"/>
                          </a:rPr>
                        </m:ctrlPr>
                      </m:dPr>
                      <m:e>
                        <m:r>
                          <a:rPr lang="en-US" altLang="zh-CN" sz="2400" b="0" i="1" smtClean="0">
                            <a:latin typeface="Cambria Math" panose="02040503050406030204" pitchFamily="18" charset="0"/>
                            <a:ea typeface="Adobe 宋体 Std L" panose="02020300000000000000"/>
                          </a:rPr>
                          <m:t>𝑡</m:t>
                        </m:r>
                      </m:e>
                    </m:d>
                    <m:r>
                      <a:rPr lang="en-US" altLang="zh-CN" sz="2400" b="0" i="1" smtClean="0">
                        <a:latin typeface="Cambria Math" panose="02040503050406030204" pitchFamily="18" charset="0"/>
                        <a:ea typeface="Adobe 宋体 Std L" panose="02020300000000000000"/>
                      </a:rPr>
                      <m:t>)</m:t>
                    </m:r>
                  </m:oMath>
                </a14:m>
                <a:r>
                  <a:rPr lang="zh-CN" altLang="en-US" sz="2400" dirty="0">
                    <a:latin typeface="Adobe 宋体 Std L" panose="02020300000000000000"/>
                    <a:ea typeface="Adobe 宋体 Std L" panose="02020300000000000000"/>
                  </a:rPr>
                  <a:t>：表示人口的数对，</a:t>
                </a:r>
                <a14:m>
                  <m:oMath xmlns:m="http://schemas.openxmlformats.org/officeDocument/2006/math">
                    <m:r>
                      <a:rPr lang="en-US" altLang="zh-CN" sz="2400" b="0" i="1" smtClean="0">
                        <a:latin typeface="Cambria Math" panose="02040503050406030204" pitchFamily="18" charset="0"/>
                        <a:ea typeface="Adobe 宋体 Std L" panose="02020300000000000000"/>
                      </a:rPr>
                      <m:t>𝑡</m:t>
                    </m:r>
                  </m:oMath>
                </a14:m>
                <a:r>
                  <a:rPr lang="zh-CN" altLang="en-US" sz="2400" dirty="0">
                    <a:latin typeface="Adobe 宋体 Std L" panose="02020300000000000000"/>
                    <a:ea typeface="Adobe 宋体 Std L" panose="02020300000000000000"/>
                  </a:rPr>
                  <a:t>为时间，</a:t>
                </a:r>
                <a14:m>
                  <m:oMath xmlns:m="http://schemas.openxmlformats.org/officeDocument/2006/math">
                    <m:r>
                      <m:rPr>
                        <m:sty m:val="p"/>
                      </m:rPr>
                      <a:rPr lang="en-US" altLang="zh-CN" sz="2400" i="1" dirty="0">
                        <a:latin typeface="Cambria Math" panose="02040503050406030204" pitchFamily="18" charset="0"/>
                        <a:ea typeface="Adobe 宋体 Std L" panose="02020300000000000000"/>
                      </a:rPr>
                      <m:t>P</m:t>
                    </m:r>
                    <m:r>
                      <a:rPr lang="en-US" altLang="zh-CN" sz="2400" b="0" i="1" dirty="0" smtClean="0">
                        <a:latin typeface="Cambria Math" panose="02040503050406030204" pitchFamily="18" charset="0"/>
                        <a:ea typeface="Adobe 宋体 Std L" panose="02020300000000000000"/>
                      </a:rPr>
                      <m:t>(</m:t>
                    </m:r>
                    <m:r>
                      <a:rPr lang="en-US" altLang="zh-CN" sz="2400" b="0" i="1" dirty="0" smtClean="0">
                        <a:latin typeface="Cambria Math" panose="02040503050406030204" pitchFamily="18" charset="0"/>
                        <a:ea typeface="Adobe 宋体 Std L" panose="02020300000000000000"/>
                      </a:rPr>
                      <m:t>𝑡</m:t>
                    </m:r>
                    <m:r>
                      <a:rPr lang="en-US" altLang="zh-CN" sz="2400" b="0" i="1" dirty="0" smtClean="0">
                        <a:latin typeface="Cambria Math" panose="02040503050406030204" pitchFamily="18" charset="0"/>
                        <a:ea typeface="Adobe 宋体 Std L" panose="02020300000000000000"/>
                      </a:rPr>
                      <m:t>) </m:t>
                    </m:r>
                  </m:oMath>
                </a14:m>
                <a:r>
                  <a:rPr lang="zh-CN" altLang="en-US" sz="2400" dirty="0">
                    <a:latin typeface="Adobe 宋体 Std L" panose="02020300000000000000"/>
                    <a:ea typeface="Adobe 宋体 Std L" panose="02020300000000000000"/>
                  </a:rPr>
                  <a:t>为 </a:t>
                </a:r>
                <a14:m>
                  <m:oMath xmlns:m="http://schemas.openxmlformats.org/officeDocument/2006/math">
                    <m:r>
                      <a:rPr lang="en-US" altLang="zh-CN" sz="2400" i="1">
                        <a:latin typeface="Cambria Math" panose="02040503050406030204" pitchFamily="18" charset="0"/>
                        <a:ea typeface="Adobe 宋体 Std L" panose="02020300000000000000"/>
                      </a:rPr>
                      <m:t>𝑡</m:t>
                    </m:r>
                  </m:oMath>
                </a14:m>
                <a:r>
                  <a:rPr lang="zh-CN" altLang="en-US" sz="2400" dirty="0">
                    <a:latin typeface="Adobe 宋体 Std L" panose="02020300000000000000"/>
                    <a:ea typeface="Adobe 宋体 Std L" panose="02020300000000000000"/>
                  </a:rPr>
                  <a:t> 时刻的人口数</a:t>
                </a:r>
                <a:endParaRPr lang="en-US" altLang="zh-CN" sz="2400" dirty="0">
                  <a:latin typeface="Adobe 宋体 Std L" panose="02020300000000000000"/>
                  <a:ea typeface="Adobe 宋体 Std L" panose="02020300000000000000"/>
                </a:endParaRPr>
              </a:p>
              <a:p>
                <a:pPr marL="342900" indent="-342900">
                  <a:buFont typeface="Arial" panose="020B0604020202020204" pitchFamily="34" charset="0"/>
                  <a:buChar char="•"/>
                </a:pPr>
                <a:r>
                  <a:rPr lang="zh-CN" altLang="en-US" sz="2400" dirty="0">
                    <a:latin typeface="Adobe 宋体 Std L" panose="02020300000000000000"/>
                    <a:ea typeface="Adobe 宋体 Std L" panose="02020300000000000000"/>
                  </a:rPr>
                  <a:t> </a:t>
                </a:r>
                <a14:m>
                  <m:oMath xmlns:m="http://schemas.openxmlformats.org/officeDocument/2006/math">
                    <m:r>
                      <a:rPr lang="en-US" altLang="zh-CN" sz="2400" b="0" i="1" smtClean="0">
                        <a:latin typeface="Cambria Math" panose="02040503050406030204" pitchFamily="18" charset="0"/>
                        <a:ea typeface="Adobe 宋体 Std L" panose="02020300000000000000"/>
                      </a:rPr>
                      <m:t>𝑏</m:t>
                    </m:r>
                    <m:r>
                      <a:rPr lang="en-US" altLang="zh-CN" sz="2400" b="0" i="1" smtClean="0">
                        <a:latin typeface="Cambria Math" panose="02040503050406030204" pitchFamily="18" charset="0"/>
                        <a:ea typeface="Adobe 宋体 Std L" panose="02020300000000000000"/>
                      </a:rPr>
                      <m:t>, </m:t>
                    </m:r>
                    <m:r>
                      <a:rPr lang="en-US" altLang="zh-CN" sz="2400" b="0" i="1" smtClean="0">
                        <a:latin typeface="Cambria Math" panose="02040503050406030204" pitchFamily="18" charset="0"/>
                        <a:ea typeface="Adobe 宋体 Std L" panose="02020300000000000000"/>
                      </a:rPr>
                      <m:t>𝑝</m:t>
                    </m:r>
                  </m:oMath>
                </a14:m>
                <a:r>
                  <a:rPr lang="zh-CN" altLang="en-US" sz="2400" dirty="0">
                    <a:latin typeface="Adobe 宋体 Std L" panose="02020300000000000000"/>
                    <a:ea typeface="Adobe 宋体 Std L" panose="02020300000000000000"/>
                  </a:rPr>
                  <a:t>：分别表示出生率、死亡率</a:t>
                </a:r>
                <a:endParaRPr lang="en-US" altLang="zh-CN" sz="2400" dirty="0">
                  <a:latin typeface="Adobe 宋体 Std L" panose="02020300000000000000"/>
                  <a:ea typeface="Adobe 宋体 Std L" panose="02020300000000000000"/>
                </a:endParaRPr>
              </a:p>
              <a:p>
                <a:r>
                  <a:rPr lang="zh-CN" altLang="en-US" sz="2400" dirty="0">
                    <a:latin typeface="Adobe 宋体 Std L" panose="02020300000000000000"/>
                    <a:ea typeface="Adobe 宋体 Std L" panose="02020300000000000000"/>
                  </a:rPr>
                  <a:t>比如说，</a:t>
                </a:r>
                <a:r>
                  <a:rPr lang="en-US" altLang="zh-CN" sz="2400" dirty="0">
                    <a:latin typeface="Adobe 宋体 Std L" panose="02020300000000000000"/>
                    <a:ea typeface="Adobe 宋体 Std L" panose="02020300000000000000"/>
                  </a:rPr>
                  <a:t>2002</a:t>
                </a:r>
                <a:r>
                  <a:rPr lang="zh-CN" altLang="en-US" sz="2400" dirty="0">
                    <a:latin typeface="Adobe 宋体 Std L" panose="02020300000000000000"/>
                    <a:ea typeface="Adobe 宋体 Std L" panose="02020300000000000000"/>
                  </a:rPr>
                  <a:t>年年初人口总数是 </a:t>
                </a:r>
                <a14:m>
                  <m:oMath xmlns:m="http://schemas.openxmlformats.org/officeDocument/2006/math">
                    <m:r>
                      <a:rPr lang="en-US" altLang="zh-CN" sz="2400" b="0" i="1" dirty="0" smtClean="0">
                        <a:latin typeface="Cambria Math" panose="02040503050406030204" pitchFamily="18" charset="0"/>
                        <a:ea typeface="Adobe 宋体 Std L" panose="02020300000000000000"/>
                      </a:rPr>
                      <m:t>𝑝</m:t>
                    </m:r>
                  </m:oMath>
                </a14:m>
                <a:r>
                  <a:rPr lang="zh-CN" altLang="en-US" sz="2400" dirty="0">
                    <a:latin typeface="Adobe 宋体 Std L" panose="02020300000000000000"/>
                    <a:ea typeface="Adobe 宋体 Std L" panose="02020300000000000000"/>
                  </a:rPr>
                  <a:t> ，则</a:t>
                </a:r>
                <a:r>
                  <a:rPr lang="en-US" altLang="zh-CN" sz="2400" dirty="0">
                    <a:latin typeface="Adobe 宋体 Std L" panose="02020300000000000000"/>
                    <a:ea typeface="Adobe 宋体 Std L" panose="02020300000000000000"/>
                  </a:rPr>
                  <a:t>2002</a:t>
                </a:r>
                <a:r>
                  <a:rPr lang="zh-CN" altLang="en-US" sz="2400" dirty="0">
                    <a:latin typeface="Adobe 宋体 Std L" panose="02020300000000000000"/>
                    <a:ea typeface="Adobe 宋体 Std L" panose="02020300000000000000"/>
                  </a:rPr>
                  <a:t>年出生的人数和死亡的人数就分别是 </a:t>
                </a:r>
                <a14:m>
                  <m:oMath xmlns:m="http://schemas.openxmlformats.org/officeDocument/2006/math">
                    <m:r>
                      <a:rPr lang="en-US" altLang="zh-CN" sz="2400" b="0" i="1" dirty="0" smtClean="0">
                        <a:latin typeface="Cambria Math" panose="02040503050406030204" pitchFamily="18" charset="0"/>
                        <a:ea typeface="Adobe 宋体 Std L" panose="02020300000000000000"/>
                      </a:rPr>
                      <m:t>𝑏𝑝</m:t>
                    </m:r>
                  </m:oMath>
                </a14:m>
                <a:r>
                  <a:rPr lang="zh-CN" altLang="en-US" sz="2400" dirty="0">
                    <a:latin typeface="Adobe 宋体 Std L" panose="02020300000000000000"/>
                    <a:ea typeface="Adobe 宋体 Std L" panose="02020300000000000000"/>
                  </a:rPr>
                  <a:t> 和 </a:t>
                </a:r>
                <a14:m>
                  <m:oMath xmlns:m="http://schemas.openxmlformats.org/officeDocument/2006/math">
                    <m:r>
                      <a:rPr lang="en-US" altLang="zh-CN" sz="2400" b="0" i="1" dirty="0" smtClean="0">
                        <a:latin typeface="Cambria Math" panose="02040503050406030204" pitchFamily="18" charset="0"/>
                        <a:ea typeface="Adobe 宋体 Std L" panose="02020300000000000000"/>
                      </a:rPr>
                      <m:t>𝑑𝑝</m:t>
                    </m:r>
                  </m:oMath>
                </a14:m>
                <a:r>
                  <a:rPr lang="zh-CN" altLang="en-US" sz="2400" dirty="0">
                    <a:latin typeface="Adobe 宋体 Std L" panose="02020300000000000000"/>
                    <a:ea typeface="Adobe 宋体 Std L" panose="02020300000000000000"/>
                  </a:rPr>
                  <a:t> </a:t>
                </a:r>
                <a:r>
                  <a:rPr lang="en-US" altLang="zh-CN" sz="2400" dirty="0">
                    <a:latin typeface="Adobe 宋体 Std L" panose="02020300000000000000"/>
                    <a:ea typeface="Adobe 宋体 Std L" panose="02020300000000000000"/>
                  </a:rPr>
                  <a:t>. </a:t>
                </a:r>
                <a:r>
                  <a:rPr lang="zh-CN" altLang="en-US" sz="2400" dirty="0">
                    <a:latin typeface="Adobe 宋体 Std L" panose="02020300000000000000"/>
                    <a:ea typeface="Adobe 宋体 Std L" panose="02020300000000000000"/>
                  </a:rPr>
                  <a:t>所以，</a:t>
                </a:r>
                <a:r>
                  <a:rPr lang="en-US" altLang="zh-CN" sz="2400" dirty="0">
                    <a:latin typeface="Adobe 宋体 Std L" panose="02020300000000000000"/>
                    <a:ea typeface="Adobe 宋体 Std L" panose="02020300000000000000"/>
                  </a:rPr>
                  <a:t>2003</a:t>
                </a:r>
                <a:r>
                  <a:rPr lang="zh-CN" altLang="en-US" sz="2400" dirty="0">
                    <a:latin typeface="Adobe 宋体 Std L" panose="02020300000000000000"/>
                    <a:ea typeface="Adobe 宋体 Std L" panose="02020300000000000000"/>
                  </a:rPr>
                  <a:t>年年初的人口总数是 </a:t>
                </a:r>
                <a:endParaRPr lang="en-US" altLang="zh-CN" sz="2400" dirty="0">
                  <a:latin typeface="Adobe 宋体 Std L" panose="02020300000000000000"/>
                  <a:ea typeface="Adobe 宋体 Std L" panose="02020300000000000000"/>
                </a:endParaRPr>
              </a:p>
              <a:p>
                <a:r>
                  <a:rPr lang="zh-CN" altLang="en-US" sz="2400" dirty="0">
                    <a:latin typeface="Adobe 宋体 Std L" panose="02020300000000000000"/>
                    <a:ea typeface="Adobe 宋体 Std L" panose="02020300000000000000"/>
                  </a:rPr>
                  <a:t> </a:t>
                </a:r>
              </a:p>
              <a:p>
                <a:r>
                  <a:rPr lang="zh-CN" altLang="en-US" sz="2400" dirty="0">
                    <a:latin typeface="Adobe 宋体 Std L" panose="02020300000000000000"/>
                    <a:ea typeface="Adobe 宋体 Std L" panose="02020300000000000000"/>
                  </a:rPr>
                  <a:t>                  </a:t>
                </a:r>
                <a:endParaRPr lang="en-US" altLang="zh-CN" sz="2400" dirty="0">
                  <a:latin typeface="Adobe 宋体 Std L" panose="02020300000000000000"/>
                  <a:ea typeface="Adobe 宋体 Std L" panose="02020300000000000000"/>
                </a:endParaRPr>
              </a:p>
              <a:p>
                <a:pPr marL="342900" indent="-342900">
                  <a:buFont typeface="Arial" panose="020B0604020202020204" pitchFamily="34" charset="0"/>
                  <a:buChar char="•"/>
                </a:pPr>
                <a:r>
                  <a:rPr lang="zh-CN" altLang="en-US" sz="2400" dirty="0">
                    <a:latin typeface="Adobe 宋体 Std L" panose="02020300000000000000"/>
                    <a:ea typeface="Adobe 宋体 Std L" panose="02020300000000000000"/>
                  </a:rPr>
                  <a:t>这里的 </a:t>
                </a:r>
                <a14:m>
                  <m:oMath xmlns:m="http://schemas.openxmlformats.org/officeDocument/2006/math">
                    <m:r>
                      <a:rPr lang="en-US" altLang="zh-CN" sz="2400" b="0" i="1" smtClean="0">
                        <a:latin typeface="Cambria Math" panose="02040503050406030204" pitchFamily="18" charset="0"/>
                        <a:ea typeface="Adobe 宋体 Std L" panose="02020300000000000000"/>
                      </a:rPr>
                      <m:t>𝑟</m:t>
                    </m:r>
                  </m:oMath>
                </a14:m>
                <a:r>
                  <a:rPr lang="zh-CN" altLang="en-US" sz="2400" dirty="0">
                    <a:latin typeface="Adobe 宋体 Std L" panose="02020300000000000000"/>
                    <a:ea typeface="Adobe 宋体 Std L" panose="02020300000000000000"/>
                  </a:rPr>
                  <a:t>  是自然增长率。该模型是离散的，但是人口数很大，人口变化（人的生死）是在短时间内随时在发生，故可以看成是连续模型。 </a:t>
                </a:r>
              </a:p>
              <a:p>
                <a:pPr marL="342900" indent="-342900">
                  <a:buFont typeface="Arial" panose="020B0604020202020204" pitchFamily="34" charset="0"/>
                  <a:buChar char="•"/>
                </a:pPr>
                <a:r>
                  <a:rPr lang="zh-CN" altLang="en-US" sz="2400" dirty="0">
                    <a:latin typeface="Adobe 宋体 Std L" panose="02020300000000000000"/>
                    <a:ea typeface="Adobe 宋体 Std L" panose="02020300000000000000"/>
                  </a:rPr>
                  <a:t>类似于瞬时速度，</a:t>
                </a:r>
                <a14:m>
                  <m:oMath xmlns:m="http://schemas.openxmlformats.org/officeDocument/2006/math">
                    <m:r>
                      <a:rPr lang="en-US" altLang="zh-CN" sz="2400" b="0" i="1" smtClean="0">
                        <a:latin typeface="Cambria Math" panose="02040503050406030204" pitchFamily="18" charset="0"/>
                        <a:ea typeface="Adobe 宋体 Std L" panose="02020300000000000000"/>
                      </a:rPr>
                      <m:t>𝑡</m:t>
                    </m:r>
                  </m:oMath>
                </a14:m>
                <a:r>
                  <a:rPr lang="zh-CN" altLang="en-US" sz="2400" dirty="0">
                    <a:latin typeface="Adobe 宋体 Std L" panose="02020300000000000000"/>
                    <a:ea typeface="Adobe 宋体 Std L" panose="02020300000000000000"/>
                  </a:rPr>
                  <a:t> 时刻的人口增长率，为人口平均增长率在所用时间趋于 </a:t>
                </a:r>
                <a14:m>
                  <m:oMath xmlns:m="http://schemas.openxmlformats.org/officeDocument/2006/math">
                    <m:r>
                      <a:rPr lang="en-US" altLang="zh-CN" sz="2400" b="0" i="1" dirty="0" smtClean="0">
                        <a:latin typeface="Cambria Math" panose="02040503050406030204" pitchFamily="18" charset="0"/>
                        <a:ea typeface="Adobe 宋体 Std L" panose="02020300000000000000"/>
                      </a:rPr>
                      <m:t>0</m:t>
                    </m:r>
                  </m:oMath>
                </a14:m>
                <a:r>
                  <a:rPr lang="en-US" altLang="zh-CN" sz="2400" dirty="0">
                    <a:latin typeface="Adobe 宋体 Std L" panose="02020300000000000000"/>
                    <a:ea typeface="Adobe 宋体 Std L" panose="02020300000000000000"/>
                  </a:rPr>
                  <a:t> </a:t>
                </a:r>
                <a:r>
                  <a:rPr lang="zh-CN" altLang="en-US" sz="2400" dirty="0">
                    <a:latin typeface="Adobe 宋体 Std L" panose="02020300000000000000"/>
                    <a:ea typeface="Adobe 宋体 Std L" panose="02020300000000000000"/>
                  </a:rPr>
                  <a:t>时的极限：</a:t>
                </a:r>
              </a:p>
              <a:p>
                <a:r>
                  <a:rPr lang="zh-CN" altLang="en-US" sz="2400" dirty="0">
                    <a:latin typeface="Adobe 宋体 Std L"/>
                  </a:rPr>
                  <a:t> </a:t>
                </a:r>
              </a:p>
            </p:txBody>
          </p:sp>
        </mc:Choice>
        <mc:Fallback xmlns="">
          <p:sp>
            <p:nvSpPr>
              <p:cNvPr id="67" name="文本框 66">
                <a:extLst>
                  <a:ext uri="{FF2B5EF4-FFF2-40B4-BE49-F238E27FC236}">
                    <a16:creationId xmlns:a16="http://schemas.microsoft.com/office/drawing/2014/main" id="{F094127E-0665-4627-9CEB-97AD95B1CFF2}"/>
                  </a:ext>
                </a:extLst>
              </p:cNvPr>
              <p:cNvSpPr txBox="1">
                <a:spLocks noRot="1" noChangeAspect="1" noMove="1" noResize="1" noEditPoints="1" noAdjustHandles="1" noChangeArrowheads="1" noChangeShapeType="1" noTextEdit="1"/>
              </p:cNvSpPr>
              <p:nvPr/>
            </p:nvSpPr>
            <p:spPr>
              <a:xfrm>
                <a:off x="838200" y="1263282"/>
                <a:ext cx="9897035" cy="4524315"/>
              </a:xfrm>
              <a:prstGeom prst="rect">
                <a:avLst/>
              </a:prstGeom>
              <a:blipFill>
                <a:blip r:embed="rId2"/>
                <a:stretch>
                  <a:fillRect l="-986" t="-1078" r="-555"/>
                </a:stretch>
              </a:blipFill>
            </p:spPr>
            <p:txBody>
              <a:bodyPr/>
              <a:lstStyle/>
              <a:p>
                <a:r>
                  <a:rPr lang="zh-CN" altLang="en-US">
                    <a:noFill/>
                  </a:rPr>
                  <a:t> </a:t>
                </a:r>
              </a:p>
            </p:txBody>
          </p:sp>
        </mc:Fallback>
      </mc:AlternateContent>
      <p:pic>
        <p:nvPicPr>
          <p:cNvPr id="73" name="Picture 4">
            <a:extLst>
              <a:ext uri="{FF2B5EF4-FFF2-40B4-BE49-F238E27FC236}">
                <a16:creationId xmlns:a16="http://schemas.microsoft.com/office/drawing/2014/main" id="{FE00FA71-9DC1-4994-A6D7-F52AE3FEF9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3314" y="3196335"/>
            <a:ext cx="4946805" cy="46532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
            <a:extLst>
              <a:ext uri="{FF2B5EF4-FFF2-40B4-BE49-F238E27FC236}">
                <a16:creationId xmlns:a16="http://schemas.microsoft.com/office/drawing/2014/main" id="{3BC46B6C-4B77-4DDB-A3F2-59A8A6236A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4412" y="5147285"/>
            <a:ext cx="3658200" cy="894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3177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wipe(left)">
                                      <p:cBhvr>
                                        <p:cTn id="7" dur="5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wipe(left)">
                                      <p:cBhvr>
                                        <p:cTn id="12" dur="500"/>
                                        <p:tgtEl>
                                          <p:spTgt spid="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wipe(left)">
                                      <p:cBhvr>
                                        <p:cTn id="17" dur="500"/>
                                        <p:tgtEl>
                                          <p:spTgt spid="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
                                            <p:txEl>
                                              <p:pRg st="3" end="3"/>
                                            </p:txEl>
                                          </p:spTgt>
                                        </p:tgtEl>
                                        <p:attrNameLst>
                                          <p:attrName>style.visibility</p:attrName>
                                        </p:attrNameLst>
                                      </p:cBhvr>
                                      <p:to>
                                        <p:strVal val="visible"/>
                                      </p:to>
                                    </p:set>
                                    <p:animEffect transition="in" filter="wipe(left)">
                                      <p:cBhvr>
                                        <p:cTn id="22" dur="500"/>
                                        <p:tgtEl>
                                          <p:spTgt spid="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
                                            <p:txEl>
                                              <p:pRg st="4" end="4"/>
                                            </p:txEl>
                                          </p:spTgt>
                                        </p:tgtEl>
                                        <p:attrNameLst>
                                          <p:attrName>style.visibility</p:attrName>
                                        </p:attrNameLst>
                                      </p:cBhvr>
                                      <p:to>
                                        <p:strVal val="visible"/>
                                      </p:to>
                                    </p:set>
                                    <p:animEffect transition="in" filter="wipe(left)">
                                      <p:cBhvr>
                                        <p:cTn id="27" dur="500"/>
                                        <p:tgtEl>
                                          <p:spTgt spid="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
                                            <p:txEl>
                                              <p:pRg st="5" end="5"/>
                                            </p:txEl>
                                          </p:spTgt>
                                        </p:tgtEl>
                                        <p:attrNameLst>
                                          <p:attrName>style.visibility</p:attrName>
                                        </p:attrNameLst>
                                      </p:cBhvr>
                                      <p:to>
                                        <p:strVal val="visible"/>
                                      </p:to>
                                    </p:set>
                                    <p:animEffect transition="in" filter="wipe(left)">
                                      <p:cBhvr>
                                        <p:cTn id="32" dur="500"/>
                                        <p:tgtEl>
                                          <p:spTgt spid="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7">
                                            <p:txEl>
                                              <p:pRg st="6" end="6"/>
                                            </p:txEl>
                                          </p:spTgt>
                                        </p:tgtEl>
                                        <p:attrNameLst>
                                          <p:attrName>style.visibility</p:attrName>
                                        </p:attrNameLst>
                                      </p:cBhvr>
                                      <p:to>
                                        <p:strVal val="visible"/>
                                      </p:to>
                                    </p:set>
                                    <p:animEffect transition="in" filter="wipe(left)">
                                      <p:cBhvr>
                                        <p:cTn id="37" dur="500"/>
                                        <p:tgtEl>
                                          <p:spTgt spid="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7">
                                            <p:txEl>
                                              <p:pRg st="7" end="7"/>
                                            </p:txEl>
                                          </p:spTgt>
                                        </p:tgtEl>
                                        <p:attrNameLst>
                                          <p:attrName>style.visibility</p:attrName>
                                        </p:attrNameLst>
                                      </p:cBhvr>
                                      <p:to>
                                        <p:strVal val="visible"/>
                                      </p:to>
                                    </p:set>
                                    <p:animEffect transition="in" filter="wipe(left)">
                                      <p:cBhvr>
                                        <p:cTn id="42" dur="500"/>
                                        <p:tgtEl>
                                          <p:spTgt spid="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7">
                                            <p:txEl>
                                              <p:pRg st="8" end="8"/>
                                            </p:txEl>
                                          </p:spTgt>
                                        </p:tgtEl>
                                        <p:attrNameLst>
                                          <p:attrName>style.visibility</p:attrName>
                                        </p:attrNameLst>
                                      </p:cBhvr>
                                      <p:to>
                                        <p:strVal val="visible"/>
                                      </p:to>
                                    </p:set>
                                    <p:animEffect transition="in" filter="wipe(left)">
                                      <p:cBhvr>
                                        <p:cTn id="47" dur="500"/>
                                        <p:tgtEl>
                                          <p:spTgt spid="67">
                                            <p:txEl>
                                              <p:pRg st="8" end="8"/>
                                            </p:txEl>
                                          </p:spTgt>
                                        </p:tgtEl>
                                      </p:cBhvr>
                                    </p:animEffect>
                                  </p:childTnLst>
                                </p:cTn>
                              </p:par>
                              <p:par>
                                <p:cTn id="48" presetID="1" presetClass="entr" presetSubtype="0" fill="hold" nodeType="withEffect">
                                  <p:stCondLst>
                                    <p:cond delay="0"/>
                                  </p:stCondLst>
                                  <p:childTnLst>
                                    <p:set>
                                      <p:cBhvr>
                                        <p:cTn id="49" dur="1" fill="hold">
                                          <p:stCondLst>
                                            <p:cond delay="0"/>
                                          </p:stCondLst>
                                        </p:cTn>
                                        <p:tgtEl>
                                          <p:spTgt spid="7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5DF8115C-C3B5-4272-8F80-389AEE28DB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4930" y="425091"/>
            <a:ext cx="7726780" cy="351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147B64D9-9C35-453C-BE32-106FC72743A4}"/>
              </a:ext>
            </a:extLst>
          </p:cNvPr>
          <p:cNvSpPr txBox="1"/>
          <p:nvPr/>
        </p:nvSpPr>
        <p:spPr>
          <a:xfrm>
            <a:off x="698091" y="4250445"/>
            <a:ext cx="11071122" cy="1938992"/>
          </a:xfrm>
          <a:prstGeom prst="rect">
            <a:avLst/>
          </a:prstGeom>
          <a:noFill/>
        </p:spPr>
        <p:txBody>
          <a:bodyPr wrap="square">
            <a:spAutoFit/>
          </a:bodyPr>
          <a:lstStyle/>
          <a:p>
            <a:r>
              <a:rPr lang="zh-CN" altLang="en-US" sz="2400" dirty="0"/>
              <a:t>为</a:t>
            </a:r>
            <a:r>
              <a:rPr lang="en-US" altLang="zh-CN" sz="2400" dirty="0"/>
              <a:t>Leslie</a:t>
            </a:r>
            <a:r>
              <a:rPr lang="zh-CN" altLang="en-US" sz="2400" dirty="0"/>
              <a:t>矩阵，则</a:t>
            </a:r>
            <a:r>
              <a:rPr lang="en-US" altLang="zh-CN" sz="2400" dirty="0"/>
              <a:t>Leslie</a:t>
            </a:r>
            <a:r>
              <a:rPr lang="zh-CN" altLang="en-US" sz="2400" dirty="0"/>
              <a:t>人口模型可表示为矩阵形式：</a:t>
            </a:r>
          </a:p>
          <a:p>
            <a:r>
              <a:rPr lang="zh-CN" altLang="en-US" sz="2400" dirty="0"/>
              <a:t>                       </a:t>
            </a:r>
            <a:endParaRPr lang="en-US" altLang="zh-CN" sz="2400" dirty="0"/>
          </a:p>
          <a:p>
            <a:endParaRPr lang="en-US" altLang="zh-CN" sz="2400" dirty="0"/>
          </a:p>
          <a:p>
            <a:endParaRPr lang="en-US" altLang="zh-CN" sz="2400" dirty="0"/>
          </a:p>
          <a:p>
            <a:r>
              <a:rPr lang="zh-CN" altLang="en-US" sz="2400" dirty="0"/>
              <a:t>该模型称为</a:t>
            </a:r>
            <a:r>
              <a:rPr lang="en-US" altLang="zh-CN" sz="2400" dirty="0"/>
              <a:t>Leslie</a:t>
            </a:r>
            <a:r>
              <a:rPr lang="zh-CN" altLang="en-US" sz="2400" dirty="0"/>
              <a:t>人口增长模型。</a:t>
            </a:r>
          </a:p>
        </p:txBody>
      </p:sp>
      <p:pic>
        <p:nvPicPr>
          <p:cNvPr id="30723" name="Picture 3">
            <a:extLst>
              <a:ext uri="{FF2B5EF4-FFF2-40B4-BE49-F238E27FC236}">
                <a16:creationId xmlns:a16="http://schemas.microsoft.com/office/drawing/2014/main" id="{549E7AAF-E3AF-4027-B041-D7BF57D720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2440" y="4949962"/>
            <a:ext cx="3506941" cy="49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5229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856200-A09E-4CCA-81E5-EC23F4B2356B}"/>
              </a:ext>
            </a:extLst>
          </p:cNvPr>
          <p:cNvSpPr txBox="1"/>
          <p:nvPr/>
        </p:nvSpPr>
        <p:spPr>
          <a:xfrm>
            <a:off x="737419" y="519102"/>
            <a:ext cx="10359667" cy="1200329"/>
          </a:xfrm>
          <a:prstGeom prst="rect">
            <a:avLst/>
          </a:prstGeom>
          <a:noFill/>
        </p:spPr>
        <p:txBody>
          <a:bodyPr wrap="square">
            <a:spAutoFit/>
          </a:bodyPr>
          <a:lstStyle/>
          <a:p>
            <a:pPr algn="just"/>
            <a:r>
              <a:rPr lang="zh-CN" altLang="en-US" sz="2400" dirty="0"/>
              <a:t>若不考虑人口迁移的影响，或者说假设各年龄女性迁入与迁出平衡，则模型简化为：</a:t>
            </a:r>
          </a:p>
          <a:p>
            <a:r>
              <a:rPr lang="zh-CN" altLang="en-US" sz="2400" dirty="0"/>
              <a:t>   </a:t>
            </a:r>
          </a:p>
        </p:txBody>
      </p:sp>
      <p:pic>
        <p:nvPicPr>
          <p:cNvPr id="31746" name="Picture 2">
            <a:extLst>
              <a:ext uri="{FF2B5EF4-FFF2-40B4-BE49-F238E27FC236}">
                <a16:creationId xmlns:a16="http://schemas.microsoft.com/office/drawing/2014/main" id="{2949E85F-498B-4BEA-AF83-6AE2A505D2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2872" y="1342762"/>
            <a:ext cx="2605701" cy="48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81C3D6B-4CB0-4B90-8BF6-BFEF4796EEF2}"/>
                  </a:ext>
                </a:extLst>
              </p:cNvPr>
              <p:cNvSpPr txBox="1"/>
              <p:nvPr/>
            </p:nvSpPr>
            <p:spPr>
              <a:xfrm>
                <a:off x="737420" y="2159394"/>
                <a:ext cx="10456606" cy="3785652"/>
              </a:xfrm>
              <a:prstGeom prst="rect">
                <a:avLst/>
              </a:prstGeom>
              <a:noFill/>
            </p:spPr>
            <p:txBody>
              <a:bodyPr wrap="square">
                <a:spAutoFit/>
              </a:bodyPr>
              <a:lstStyle/>
              <a:p>
                <a:r>
                  <a:rPr lang="zh-CN" altLang="en-US" sz="2400" dirty="0"/>
                  <a:t>有了</a:t>
                </a:r>
                <a:r>
                  <a:rPr lang="en-US" altLang="zh-CN" sz="2400" dirty="0"/>
                  <a:t>Leslie</a:t>
                </a:r>
                <a:r>
                  <a:rPr lang="zh-CN" altLang="en-US" sz="2400" dirty="0"/>
                  <a:t>模型得到的分性别、分年龄段的人口结构数据，为了更全面地研究</a:t>
                </a:r>
                <a:endParaRPr lang="en-US" altLang="zh-CN" sz="2400" dirty="0"/>
              </a:p>
              <a:p>
                <a:endParaRPr lang="en-US" altLang="zh-CN" sz="2400" dirty="0"/>
              </a:p>
              <a:p>
                <a:r>
                  <a:rPr lang="zh-CN" altLang="en-US" sz="2400" dirty="0"/>
                  <a:t>人口结构对经济社会发展的影响，可以再引入一些重要的指标：记          为</a:t>
                </a:r>
                <a:endParaRPr lang="en-US" altLang="zh-CN" sz="2400" dirty="0"/>
              </a:p>
              <a:p>
                <a:endParaRPr lang="en-US" altLang="zh-CN" sz="2400" dirty="0"/>
              </a:p>
              <a:p>
                <a:r>
                  <a:rPr lang="zh-CN" altLang="en-US" sz="2400" dirty="0"/>
                  <a:t>根据第 </a:t>
                </a:r>
                <a14:m>
                  <m:oMath xmlns:m="http://schemas.openxmlformats.org/officeDocument/2006/math">
                    <m:r>
                      <a:rPr lang="en-US" altLang="zh-CN" sz="2400" b="0" i="1" smtClean="0">
                        <a:latin typeface="Cambria Math" panose="02040503050406030204" pitchFamily="18" charset="0"/>
                      </a:rPr>
                      <m:t>𝑖</m:t>
                    </m:r>
                  </m:oMath>
                </a14:m>
                <a:r>
                  <a:rPr lang="zh-CN" altLang="en-US" sz="2400" dirty="0"/>
                  <a:t> 年龄段女性人口          和性别比计算出来的第 </a:t>
                </a:r>
                <a14:m>
                  <m:oMath xmlns:m="http://schemas.openxmlformats.org/officeDocument/2006/math">
                    <m:r>
                      <a:rPr lang="en-US" altLang="zh-CN" sz="2400" i="1">
                        <a:latin typeface="Cambria Math" panose="02040503050406030204" pitchFamily="18" charset="0"/>
                      </a:rPr>
                      <m:t>𝑖</m:t>
                    </m:r>
                  </m:oMath>
                </a14:m>
                <a:r>
                  <a:rPr lang="zh-CN" altLang="en-US" sz="2400" dirty="0"/>
                  <a:t> 年龄段总人口（包括男女）， </a:t>
                </a:r>
                <a:endParaRPr lang="en-US" altLang="zh-CN" sz="2400" dirty="0"/>
              </a:p>
              <a:p>
                <a:endParaRPr lang="en-US" altLang="zh-CN" sz="2400" dirty="0"/>
              </a:p>
              <a:p>
                <a:endParaRPr lang="en-US" altLang="zh-CN" sz="2400" dirty="0"/>
              </a:p>
              <a:p>
                <a:endParaRPr lang="en-US" altLang="zh-CN" sz="2400" dirty="0"/>
              </a:p>
              <a:p>
                <a:r>
                  <a:rPr lang="zh-CN" altLang="en-US" sz="2400" dirty="0"/>
                  <a:t>为第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年的总人口。</a:t>
                </a:r>
              </a:p>
            </p:txBody>
          </p:sp>
        </mc:Choice>
        <mc:Fallback xmlns="">
          <p:sp>
            <p:nvSpPr>
              <p:cNvPr id="6" name="文本框 5">
                <a:extLst>
                  <a:ext uri="{FF2B5EF4-FFF2-40B4-BE49-F238E27FC236}">
                    <a16:creationId xmlns:a16="http://schemas.microsoft.com/office/drawing/2014/main" id="{281C3D6B-4CB0-4B90-8BF6-BFEF4796EEF2}"/>
                  </a:ext>
                </a:extLst>
              </p:cNvPr>
              <p:cNvSpPr txBox="1">
                <a:spLocks noRot="1" noChangeAspect="1" noMove="1" noResize="1" noEditPoints="1" noAdjustHandles="1" noChangeArrowheads="1" noChangeShapeType="1" noTextEdit="1"/>
              </p:cNvSpPr>
              <p:nvPr/>
            </p:nvSpPr>
            <p:spPr>
              <a:xfrm>
                <a:off x="737420" y="2159394"/>
                <a:ext cx="10456606" cy="3785652"/>
              </a:xfrm>
              <a:prstGeom prst="rect">
                <a:avLst/>
              </a:prstGeom>
              <a:blipFill>
                <a:blip r:embed="rId3"/>
                <a:stretch>
                  <a:fillRect l="-933" t="-1288" r="-758" b="-2738"/>
                </a:stretch>
              </a:blipFill>
            </p:spPr>
            <p:txBody>
              <a:bodyPr/>
              <a:lstStyle/>
              <a:p>
                <a:r>
                  <a:rPr lang="zh-CN" altLang="en-US">
                    <a:noFill/>
                  </a:rPr>
                  <a:t> </a:t>
                </a:r>
              </a:p>
            </p:txBody>
          </p:sp>
        </mc:Fallback>
      </mc:AlternateContent>
      <p:pic>
        <p:nvPicPr>
          <p:cNvPr id="31752" name="Picture 8">
            <a:extLst>
              <a:ext uri="{FF2B5EF4-FFF2-40B4-BE49-F238E27FC236}">
                <a16:creationId xmlns:a16="http://schemas.microsoft.com/office/drawing/2014/main" id="{E8F5AD53-27A0-4281-918D-125E83D3DD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60194" y="2886665"/>
            <a:ext cx="837159" cy="542335"/>
          </a:xfrm>
          <a:prstGeom prst="rect">
            <a:avLst/>
          </a:prstGeom>
          <a:noFill/>
          <a:extLst>
            <a:ext uri="{909E8E84-426E-40DD-AFC4-6F175D3DCCD1}">
              <a14:hiddenFill xmlns:a14="http://schemas.microsoft.com/office/drawing/2010/main">
                <a:solidFill>
                  <a:srgbClr val="FFFFFF"/>
                </a:solidFill>
              </a14:hiddenFill>
            </a:ext>
          </a:extLst>
        </p:spPr>
      </p:pic>
      <p:pic>
        <p:nvPicPr>
          <p:cNvPr id="31750" name="Picture 6">
            <a:extLst>
              <a:ext uri="{FF2B5EF4-FFF2-40B4-BE49-F238E27FC236}">
                <a16:creationId xmlns:a16="http://schemas.microsoft.com/office/drawing/2014/main" id="{1780544D-A5C7-4250-BADD-7D4B0EB7846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3875" y="3604332"/>
            <a:ext cx="735244" cy="542335"/>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a:extLst>
              <a:ext uri="{FF2B5EF4-FFF2-40B4-BE49-F238E27FC236}">
                <a16:creationId xmlns:a16="http://schemas.microsoft.com/office/drawing/2014/main" id="{EA8F7D9C-1A05-4597-A46B-4342E679ADD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1497" y="4315463"/>
            <a:ext cx="2271252" cy="97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3650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1F28B4-4A48-41B9-BB0B-8A4465653F9E}"/>
              </a:ext>
            </a:extLst>
          </p:cNvPr>
          <p:cNvSpPr txBox="1"/>
          <p:nvPr/>
        </p:nvSpPr>
        <p:spPr>
          <a:xfrm>
            <a:off x="766916" y="569790"/>
            <a:ext cx="9738747" cy="4524315"/>
          </a:xfrm>
          <a:prstGeom prst="rect">
            <a:avLst/>
          </a:prstGeom>
          <a:noFill/>
        </p:spPr>
        <p:txBody>
          <a:bodyPr wrap="square">
            <a:spAutoFit/>
          </a:bodyPr>
          <a:lstStyle/>
          <a:p>
            <a:r>
              <a:rPr lang="zh-CN" altLang="en-US" sz="2400" dirty="0">
                <a:solidFill>
                  <a:srgbClr val="FF0000"/>
                </a:solidFill>
              </a:rPr>
              <a:t>人口总数：</a:t>
            </a:r>
            <a:endParaRPr lang="en-US" altLang="zh-CN" sz="2400" dirty="0">
              <a:solidFill>
                <a:srgbClr val="FF0000"/>
              </a:solidFill>
            </a:endParaRPr>
          </a:p>
          <a:p>
            <a:endParaRPr lang="zh-CN" altLang="en-US" sz="2400" dirty="0"/>
          </a:p>
          <a:p>
            <a:r>
              <a:rPr lang="zh-CN" altLang="en-US" sz="2400" dirty="0"/>
              <a:t> </a:t>
            </a:r>
            <a:endParaRPr lang="en-US" altLang="zh-CN" sz="2400" dirty="0"/>
          </a:p>
          <a:p>
            <a:endParaRPr lang="zh-CN" altLang="en-US" sz="2400" dirty="0"/>
          </a:p>
          <a:p>
            <a:r>
              <a:rPr lang="zh-CN" altLang="en-US" sz="2400" dirty="0">
                <a:solidFill>
                  <a:srgbClr val="FF0000"/>
                </a:solidFill>
              </a:rPr>
              <a:t>平均年龄：</a:t>
            </a:r>
          </a:p>
          <a:p>
            <a:r>
              <a:rPr lang="zh-CN" altLang="en-US" sz="2400" dirty="0"/>
              <a:t> </a:t>
            </a:r>
          </a:p>
          <a:p>
            <a:endParaRPr lang="en-US" altLang="zh-CN" sz="2400" dirty="0"/>
          </a:p>
          <a:p>
            <a:endParaRPr lang="en-US" altLang="zh-CN" sz="2400" dirty="0"/>
          </a:p>
          <a:p>
            <a:r>
              <a:rPr lang="zh-CN" altLang="en-US" sz="2400" dirty="0"/>
              <a:t>其中，     为第      年龄段的年龄中间值，比如</a:t>
            </a:r>
            <a:r>
              <a:rPr lang="en-US" altLang="zh-CN" sz="2400" dirty="0"/>
              <a:t>14-19</a:t>
            </a:r>
            <a:r>
              <a:rPr lang="zh-CN" altLang="en-US" sz="2400" dirty="0"/>
              <a:t>岁，            </a:t>
            </a:r>
            <a:r>
              <a:rPr lang="en-US" altLang="zh-CN" sz="2400" dirty="0"/>
              <a:t>.</a:t>
            </a:r>
            <a:endParaRPr lang="zh-CN" altLang="en-US" sz="2400" dirty="0"/>
          </a:p>
          <a:p>
            <a:endParaRPr lang="en-US" altLang="zh-CN" sz="2400" dirty="0"/>
          </a:p>
          <a:p>
            <a:r>
              <a:rPr lang="zh-CN" altLang="en-US" sz="2400" dirty="0">
                <a:solidFill>
                  <a:srgbClr val="FF0000"/>
                </a:solidFill>
              </a:rPr>
              <a:t>平均寿命：</a:t>
            </a:r>
          </a:p>
          <a:p>
            <a:r>
              <a:rPr lang="zh-CN" altLang="en-US" sz="2400" dirty="0"/>
              <a:t> </a:t>
            </a:r>
          </a:p>
        </p:txBody>
      </p:sp>
      <p:pic>
        <p:nvPicPr>
          <p:cNvPr id="32774" name="Picture 6">
            <a:extLst>
              <a:ext uri="{FF2B5EF4-FFF2-40B4-BE49-F238E27FC236}">
                <a16:creationId xmlns:a16="http://schemas.microsoft.com/office/drawing/2014/main" id="{97DE1CE9-F9E1-44C2-819B-A0D639BC58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2892" y="1001425"/>
            <a:ext cx="1946794" cy="956185"/>
          </a:xfrm>
          <a:prstGeom prst="rect">
            <a:avLst/>
          </a:prstGeom>
          <a:noFill/>
          <a:extLst>
            <a:ext uri="{909E8E84-426E-40DD-AFC4-6F175D3DCCD1}">
              <a14:hiddenFill xmlns:a14="http://schemas.microsoft.com/office/drawing/2010/main">
                <a:solidFill>
                  <a:srgbClr val="FFFFFF"/>
                </a:solidFill>
              </a14:hiddenFill>
            </a:ext>
          </a:extLst>
        </p:spPr>
      </p:pic>
      <p:pic>
        <p:nvPicPr>
          <p:cNvPr id="32773" name="Picture 5">
            <a:extLst>
              <a:ext uri="{FF2B5EF4-FFF2-40B4-BE49-F238E27FC236}">
                <a16:creationId xmlns:a16="http://schemas.microsoft.com/office/drawing/2014/main" id="{03FC4FDB-73FB-4F30-A427-6EA70F11E4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3923" y="2353854"/>
            <a:ext cx="2864731" cy="956185"/>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a:extLst>
              <a:ext uri="{FF2B5EF4-FFF2-40B4-BE49-F238E27FC236}">
                <a16:creationId xmlns:a16="http://schemas.microsoft.com/office/drawing/2014/main" id="{8C8D9FDC-EE4A-4C01-B8AD-D0664E660D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3630" y="3473244"/>
            <a:ext cx="294507" cy="478094"/>
          </a:xfrm>
          <a:prstGeom prst="rect">
            <a:avLst/>
          </a:prstGeom>
          <a:noFill/>
          <a:extLst>
            <a:ext uri="{909E8E84-426E-40DD-AFC4-6F175D3DCCD1}">
              <a14:hiddenFill xmlns:a14="http://schemas.microsoft.com/office/drawing/2010/main">
                <a:solidFill>
                  <a:srgbClr val="FFFFFF"/>
                </a:solidFill>
              </a14:hiddenFill>
            </a:ext>
          </a:extLst>
        </p:spPr>
      </p:pic>
      <p:pic>
        <p:nvPicPr>
          <p:cNvPr id="32771" name="Picture 3">
            <a:extLst>
              <a:ext uri="{FF2B5EF4-FFF2-40B4-BE49-F238E27FC236}">
                <a16:creationId xmlns:a16="http://schemas.microsoft.com/office/drawing/2014/main" id="{FC87A06D-9A4C-41F8-A2BF-B5548A8285D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0166" y="3523722"/>
            <a:ext cx="237133" cy="386297"/>
          </a:xfrm>
          <a:prstGeom prst="rect">
            <a:avLst/>
          </a:prstGeom>
          <a:noFill/>
          <a:extLst>
            <a:ext uri="{909E8E84-426E-40DD-AFC4-6F175D3DCCD1}">
              <a14:hiddenFill xmlns:a14="http://schemas.microsoft.com/office/drawing/2010/main">
                <a:solidFill>
                  <a:srgbClr val="FFFFFF"/>
                </a:solidFill>
              </a14:hiddenFill>
            </a:ext>
          </a:extLst>
        </p:spPr>
      </p:pic>
      <p:pic>
        <p:nvPicPr>
          <p:cNvPr id="32770" name="Picture 2">
            <a:extLst>
              <a:ext uri="{FF2B5EF4-FFF2-40B4-BE49-F238E27FC236}">
                <a16:creationId xmlns:a16="http://schemas.microsoft.com/office/drawing/2014/main" id="{22C3F047-3F8B-47E1-8531-57FE3AEFDE9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7438" y="3473244"/>
            <a:ext cx="1028857" cy="478094"/>
          </a:xfrm>
          <a:prstGeom prst="rect">
            <a:avLst/>
          </a:prstGeom>
          <a:noFill/>
          <a:extLst>
            <a:ext uri="{909E8E84-426E-40DD-AFC4-6F175D3DCCD1}">
              <a14:hiddenFill xmlns:a14="http://schemas.microsoft.com/office/drawing/2010/main">
                <a:solidFill>
                  <a:srgbClr val="FFFFFF"/>
                </a:solidFill>
              </a14:hiddenFill>
            </a:ext>
          </a:extLst>
        </p:spPr>
      </p:pic>
      <p:pic>
        <p:nvPicPr>
          <p:cNvPr id="32769" name="Picture 1">
            <a:extLst>
              <a:ext uri="{FF2B5EF4-FFF2-40B4-BE49-F238E27FC236}">
                <a16:creationId xmlns:a16="http://schemas.microsoft.com/office/drawing/2014/main" id="{46567BCB-5A27-4A34-864E-B452BC73A2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49020" y="4598799"/>
            <a:ext cx="3174536" cy="99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5097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7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7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9A90C83-14F7-4B8D-8FB2-E1864FB042F2}"/>
              </a:ext>
            </a:extLst>
          </p:cNvPr>
          <p:cNvSpPr txBox="1"/>
          <p:nvPr/>
        </p:nvSpPr>
        <p:spPr>
          <a:xfrm>
            <a:off x="648929" y="510796"/>
            <a:ext cx="11061289" cy="4524315"/>
          </a:xfrm>
          <a:prstGeom prst="rect">
            <a:avLst/>
          </a:prstGeom>
          <a:noFill/>
        </p:spPr>
        <p:txBody>
          <a:bodyPr wrap="square">
            <a:spAutoFit/>
          </a:bodyPr>
          <a:lstStyle/>
          <a:p>
            <a:r>
              <a:rPr lang="zh-CN" altLang="en-US" sz="2400" dirty="0">
                <a:solidFill>
                  <a:srgbClr val="FF0000"/>
                </a:solidFill>
              </a:rPr>
              <a:t>老龄化指数：</a:t>
            </a:r>
            <a:r>
              <a:rPr lang="zh-CN" altLang="en-US" sz="2400" dirty="0"/>
              <a:t>是平均年龄与平均寿命之比</a:t>
            </a:r>
            <a:endParaRPr lang="en-US" altLang="zh-CN" sz="2400" dirty="0"/>
          </a:p>
          <a:p>
            <a:endParaRPr lang="en-US" altLang="zh-CN" sz="2400" dirty="0"/>
          </a:p>
          <a:p>
            <a:endParaRPr lang="zh-CN" altLang="en-US" sz="2400" dirty="0"/>
          </a:p>
          <a:p>
            <a:r>
              <a:rPr lang="zh-CN" altLang="en-US" sz="2400" dirty="0"/>
              <a:t> </a:t>
            </a:r>
          </a:p>
          <a:p>
            <a:r>
              <a:rPr lang="zh-CN" altLang="en-US" sz="2400" dirty="0">
                <a:solidFill>
                  <a:srgbClr val="FF0000"/>
                </a:solidFill>
              </a:rPr>
              <a:t>抚养指数：</a:t>
            </a:r>
            <a:r>
              <a:rPr lang="zh-CN" altLang="en-US" sz="2400" dirty="0"/>
              <a:t>是每个劳动力人口平均抚养的非劳动力人口人数，劳动力年龄区间为</a:t>
            </a:r>
            <a:endParaRPr lang="en-US" altLang="zh-CN" sz="2400" dirty="0"/>
          </a:p>
          <a:p>
            <a:r>
              <a:rPr lang="en-US" altLang="zh-CN" sz="2400" dirty="0"/>
              <a:t>           </a:t>
            </a:r>
            <a:r>
              <a:rPr lang="zh-CN" altLang="en-US" sz="2400" dirty="0"/>
              <a:t> </a:t>
            </a:r>
            <a:endParaRPr lang="en-US" altLang="zh-CN" sz="2400" dirty="0"/>
          </a:p>
          <a:p>
            <a:r>
              <a:rPr lang="en-US" altLang="zh-CN" sz="2400" dirty="0"/>
              <a:t>            , </a:t>
            </a:r>
            <a:r>
              <a:rPr lang="zh-CN" altLang="en-US" sz="2400" dirty="0"/>
              <a:t>对应第</a:t>
            </a:r>
            <a:r>
              <a:rPr lang="en-US" altLang="zh-CN" sz="2400" dirty="0"/>
              <a:t>4</a:t>
            </a:r>
            <a:r>
              <a:rPr lang="zh-CN" altLang="en-US" sz="2400" dirty="0"/>
              <a:t>到</a:t>
            </a:r>
            <a:r>
              <a:rPr lang="en-US" altLang="zh-CN" sz="2400" dirty="0"/>
              <a:t>13</a:t>
            </a:r>
            <a:r>
              <a:rPr lang="zh-CN" altLang="en-US" sz="2400" dirty="0"/>
              <a:t>年龄组，则</a:t>
            </a:r>
            <a:r>
              <a:rPr lang="zh-CN" altLang="en-US" sz="2400" dirty="0">
                <a:solidFill>
                  <a:srgbClr val="FF0000"/>
                </a:solidFill>
              </a:rPr>
              <a:t>劳动力人数</a:t>
            </a:r>
            <a:r>
              <a:rPr lang="zh-CN" altLang="en-US" sz="2400" dirty="0"/>
              <a:t>为</a:t>
            </a:r>
          </a:p>
          <a:p>
            <a:r>
              <a:rPr lang="zh-CN" altLang="en-US" sz="2400" dirty="0"/>
              <a:t> </a:t>
            </a:r>
          </a:p>
          <a:p>
            <a:endParaRPr lang="en-US" altLang="zh-CN" sz="2400" dirty="0"/>
          </a:p>
          <a:p>
            <a:endParaRPr lang="en-US" altLang="zh-CN" sz="2400" dirty="0"/>
          </a:p>
          <a:p>
            <a:r>
              <a:rPr lang="zh-CN" altLang="en-US" sz="2400" dirty="0"/>
              <a:t>从而抚养指数为</a:t>
            </a:r>
          </a:p>
          <a:p>
            <a:r>
              <a:rPr lang="zh-CN" altLang="en-US" sz="2400" dirty="0"/>
              <a:t> </a:t>
            </a:r>
          </a:p>
        </p:txBody>
      </p:sp>
      <p:pic>
        <p:nvPicPr>
          <p:cNvPr id="33796" name="Picture 4">
            <a:extLst>
              <a:ext uri="{FF2B5EF4-FFF2-40B4-BE49-F238E27FC236}">
                <a16:creationId xmlns:a16="http://schemas.microsoft.com/office/drawing/2014/main" id="{9D9A072A-F19B-46D7-9438-A39D746D87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9192" y="1067755"/>
            <a:ext cx="1620065" cy="945331"/>
          </a:xfrm>
          <a:prstGeom prst="rect">
            <a:avLst/>
          </a:prstGeom>
          <a:noFill/>
          <a:extLst>
            <a:ext uri="{909E8E84-426E-40DD-AFC4-6F175D3DCCD1}">
              <a14:hiddenFill xmlns:a14="http://schemas.microsoft.com/office/drawing/2010/main">
                <a:solidFill>
                  <a:srgbClr val="FFFFFF"/>
                </a:solidFill>
              </a14:hiddenFill>
            </a:ext>
          </a:extLst>
        </p:spPr>
      </p:pic>
      <p:pic>
        <p:nvPicPr>
          <p:cNvPr id="33795" name="Picture 3">
            <a:extLst>
              <a:ext uri="{FF2B5EF4-FFF2-40B4-BE49-F238E27FC236}">
                <a16:creationId xmlns:a16="http://schemas.microsoft.com/office/drawing/2014/main" id="{8AF5618A-3377-4BD7-8FFD-24C20DA297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929" y="2727783"/>
            <a:ext cx="1029673" cy="456851"/>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a:extLst>
              <a:ext uri="{FF2B5EF4-FFF2-40B4-BE49-F238E27FC236}">
                <a16:creationId xmlns:a16="http://schemas.microsoft.com/office/drawing/2014/main" id="{87BAA568-AD81-4814-8A10-3DCA536FED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5301" y="3295835"/>
            <a:ext cx="2108543" cy="945329"/>
          </a:xfrm>
          <a:prstGeom prst="rect">
            <a:avLst/>
          </a:prstGeom>
          <a:noFill/>
          <a:extLst>
            <a:ext uri="{909E8E84-426E-40DD-AFC4-6F175D3DCCD1}">
              <a14:hiddenFill xmlns:a14="http://schemas.microsoft.com/office/drawing/2010/main">
                <a:solidFill>
                  <a:srgbClr val="FFFFFF"/>
                </a:solidFill>
              </a14:hiddenFill>
            </a:ext>
          </a:extLst>
        </p:spPr>
      </p:pic>
      <p:pic>
        <p:nvPicPr>
          <p:cNvPr id="33793" name="Picture 1">
            <a:extLst>
              <a:ext uri="{FF2B5EF4-FFF2-40B4-BE49-F238E27FC236}">
                <a16:creationId xmlns:a16="http://schemas.microsoft.com/office/drawing/2014/main" id="{7208A5F9-364D-45F4-995D-4E42B2EA52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5312" y="4931290"/>
            <a:ext cx="2547823" cy="94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7433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A1597B6-DF09-4109-9AAD-7BEFAF2930B4}"/>
              </a:ext>
            </a:extLst>
          </p:cNvPr>
          <p:cNvSpPr txBox="1"/>
          <p:nvPr/>
        </p:nvSpPr>
        <p:spPr>
          <a:xfrm>
            <a:off x="507460" y="774319"/>
            <a:ext cx="11371006" cy="4931415"/>
          </a:xfrm>
          <a:prstGeom prst="rect">
            <a:avLst/>
          </a:prstGeom>
          <a:noFill/>
        </p:spPr>
        <p:txBody>
          <a:bodyPr wrap="square">
            <a:spAutoFit/>
          </a:bodyPr>
          <a:lstStyle/>
          <a:p>
            <a:pPr indent="306070" algn="just">
              <a:lnSpc>
                <a:spcPct val="150000"/>
              </a:lnSpc>
              <a:spcBef>
                <a:spcPts val="600"/>
              </a:spcBef>
            </a:pPr>
            <a:r>
              <a:rPr lang="zh-CN" altLang="zh-CN" sz="2400" b="1" dirty="0">
                <a:effectLst/>
                <a:latin typeface="+mn-ea"/>
                <a:cs typeface="宋体" panose="02010600030101010101" pitchFamily="2" charset="-122"/>
              </a:rPr>
              <a:t>以构建黑龙江人口</a:t>
            </a:r>
            <a:r>
              <a:rPr lang="en-US" altLang="zh-CN" sz="2400" b="1" dirty="0">
                <a:effectLst/>
                <a:latin typeface="+mn-ea"/>
                <a:cs typeface="宋体" panose="02010600030101010101" pitchFamily="2" charset="-122"/>
              </a:rPr>
              <a:t>Leslie</a:t>
            </a:r>
            <a:r>
              <a:rPr lang="zh-CN" altLang="zh-CN" sz="2400" b="1" dirty="0">
                <a:effectLst/>
                <a:latin typeface="+mn-ea"/>
                <a:cs typeface="宋体" panose="02010600030101010101" pitchFamily="2" charset="-122"/>
              </a:rPr>
              <a:t>模型为例</a:t>
            </a:r>
            <a:r>
              <a:rPr lang="zh-CN" altLang="en-US" sz="2400" b="1" dirty="0">
                <a:latin typeface="+mn-ea"/>
                <a:cs typeface="宋体" panose="02010600030101010101" pitchFamily="2" charset="-122"/>
              </a:rPr>
              <a:t>。</a:t>
            </a:r>
            <a:endParaRPr lang="en-US" altLang="zh-CN" sz="2400" b="1" dirty="0">
              <a:latin typeface="+mn-ea"/>
              <a:cs typeface="宋体" panose="02010600030101010101" pitchFamily="2" charset="-122"/>
            </a:endParaRPr>
          </a:p>
          <a:p>
            <a:pPr indent="306070" algn="just">
              <a:lnSpc>
                <a:spcPct val="150000"/>
              </a:lnSpc>
              <a:spcBef>
                <a:spcPts val="600"/>
              </a:spcBef>
            </a:pPr>
            <a:r>
              <a:rPr lang="zh-CN" altLang="zh-CN" sz="2400" b="1" dirty="0">
                <a:effectLst/>
                <a:latin typeface="+mn-ea"/>
                <a:cs typeface="宋体" panose="02010600030101010101" pitchFamily="2" charset="-122"/>
              </a:rPr>
              <a:t>根据</a:t>
            </a:r>
            <a:r>
              <a:rPr lang="en-US" altLang="zh-CN" sz="2400" b="1" dirty="0">
                <a:effectLst/>
                <a:latin typeface="+mn-ea"/>
                <a:cs typeface="宋体" panose="02010600030101010101" pitchFamily="2" charset="-122"/>
              </a:rPr>
              <a:t>2010</a:t>
            </a:r>
            <a:r>
              <a:rPr lang="zh-CN" altLang="zh-CN" sz="2400" b="1" dirty="0">
                <a:effectLst/>
                <a:latin typeface="+mn-ea"/>
                <a:cs typeface="宋体" panose="02010600030101010101" pitchFamily="2" charset="-122"/>
              </a:rPr>
              <a:t>年人口普查数据，计算相应参数：</a:t>
            </a:r>
            <a:endParaRPr lang="zh-CN" altLang="zh-CN" sz="2400" dirty="0">
              <a:effectLst/>
              <a:latin typeface="+mn-ea"/>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f0 = 0.9817*(1-0.5315);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女婴存活率</a:t>
            </a:r>
            <a:endParaRPr lang="en-US"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endParaRPr>
          </a:p>
          <a:p>
            <a:pPr indent="314960">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育龄期妇女各年龄的生育率</a:t>
            </a:r>
            <a:endParaRPr lang="zh-CN" altLang="zh-CN" sz="2000" dirty="0">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r2010 = [5.71, 48.99, 44.95, 25.99, 11.99, 7.02, 5.63] * 5 / 1000;  </a:t>
            </a: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ds = [153+140, 103, 111, 205, 404, 419, 569, 1071, 1978, 2780, 4269, 6193, 7726, 9042, 12781, 11633, 9123, 4678] * 5;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fs = [117104+537180, 714639, 814674, 1107182, 1655243, 1396146, 1498008, 1919028, 1938905, 1795568, 1493621, 1351239, 927440, 601077, 498540, 295376, 148500, 57211];</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659526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464BD9-BA0F-04E7-AF8E-4714A73FACDE}"/>
              </a:ext>
            </a:extLst>
          </p:cNvPr>
          <p:cNvSpPr>
            <a:spLocks noGrp="1"/>
          </p:cNvSpPr>
          <p:nvPr>
            <p:ph idx="1"/>
          </p:nvPr>
        </p:nvSpPr>
        <p:spPr>
          <a:xfrm>
            <a:off x="838200" y="1088777"/>
            <a:ext cx="10515600" cy="4743851"/>
          </a:xfrm>
        </p:spPr>
        <p:txBody>
          <a:bodyPr/>
          <a:lstStyle/>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dr</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ds ./ fs;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s = 1 -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dr</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各年龄段女性存活率</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生成</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Leslie</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矩阵</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L = zeros(19,19);</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L(1,4:10) = f0 * r2010;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for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i</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1:18</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L(i+1,i) = s(</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i</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end</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1341432403"/>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35EE90-EBDE-4E72-92B0-0044FF80EA4F}"/>
              </a:ext>
            </a:extLst>
          </p:cNvPr>
          <p:cNvSpPr>
            <a:spLocks noChangeArrowheads="1"/>
          </p:cNvSpPr>
          <p:nvPr/>
        </p:nvSpPr>
        <p:spPr bwMode="auto">
          <a:xfrm>
            <a:off x="339214" y="860237"/>
            <a:ext cx="5307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zh-CN" sz="2400" b="0" i="0" u="none" strike="noStrike" cap="none" normalizeH="0" baseline="0" dirty="0">
                <a:ln>
                  <a:noFill/>
                </a:ln>
                <a:solidFill>
                  <a:schemeClr val="tx1"/>
                </a:solidFill>
                <a:effectLst/>
                <a:latin typeface="+mn-ea"/>
                <a:cs typeface="Courier New" panose="02070309020205020404" pitchFamily="49" charset="0"/>
              </a:rPr>
              <a:t>用公式形式来展示部分</a:t>
            </a:r>
            <a:r>
              <a:rPr kumimoji="0" lang="en-US" altLang="zh-CN" sz="2400" b="0" i="0" u="none" strike="noStrike" cap="none" normalizeH="0" baseline="0" dirty="0">
                <a:ln>
                  <a:noFill/>
                </a:ln>
                <a:solidFill>
                  <a:schemeClr val="tx1"/>
                </a:solidFill>
                <a:effectLst/>
                <a:latin typeface="+mn-ea"/>
                <a:cs typeface="Times New Roman" panose="02020603050405020304" pitchFamily="18" charset="0"/>
              </a:rPr>
              <a:t>Leslie</a:t>
            </a:r>
            <a:r>
              <a:rPr kumimoji="0" lang="zh-CN" altLang="en-US" sz="2400" b="0" i="0" u="none" strike="noStrike" cap="none" normalizeH="0" baseline="0" dirty="0">
                <a:ln>
                  <a:noFill/>
                </a:ln>
                <a:solidFill>
                  <a:schemeClr val="tx1"/>
                </a:solidFill>
                <a:effectLst/>
                <a:latin typeface="+mn-ea"/>
                <a:cs typeface="Courier New" panose="02070309020205020404" pitchFamily="49" charset="0"/>
              </a:rPr>
              <a:t>矩阵：</a:t>
            </a:r>
            <a:endParaRPr kumimoji="0" lang="zh-CN" altLang="en-US" sz="2400" b="0" i="0" u="none" strike="noStrike" cap="none" normalizeH="0" baseline="0" dirty="0">
              <a:ln>
                <a:noFill/>
              </a:ln>
              <a:solidFill>
                <a:schemeClr val="tx1"/>
              </a:solidFill>
              <a:effectLst/>
              <a:latin typeface="+mn-ea"/>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zh-CN" altLang="en-US" sz="2400" b="0" i="0" u="none" strike="noStrike" cap="none" normalizeH="0" baseline="0" dirty="0">
              <a:ln>
                <a:noFill/>
              </a:ln>
              <a:solidFill>
                <a:schemeClr val="tx1"/>
              </a:solidFill>
              <a:effectLst/>
              <a:latin typeface="+mn-ea"/>
            </a:endParaRPr>
          </a:p>
        </p:txBody>
      </p:sp>
      <p:pic>
        <p:nvPicPr>
          <p:cNvPr id="34817" name="Picture 1">
            <a:extLst>
              <a:ext uri="{FF2B5EF4-FFF2-40B4-BE49-F238E27FC236}">
                <a16:creationId xmlns:a16="http://schemas.microsoft.com/office/drawing/2014/main" id="{9A699350-3792-4FD6-A6FF-3FF7434222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174" y="1858298"/>
            <a:ext cx="11131841" cy="38493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1C52A15-5CCA-414B-9E27-23A247C2D62E}"/>
              </a:ext>
            </a:extLst>
          </p:cNvPr>
          <p:cNvSpPr>
            <a:spLocks noChangeArrowheads="1"/>
          </p:cNvSpPr>
          <p:nvPr/>
        </p:nvSpPr>
        <p:spPr bwMode="auto">
          <a:xfrm>
            <a:off x="693175" y="3829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05175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40AB4EE8-AAE8-4826-9139-85310E7C9B7F}"/>
              </a:ext>
            </a:extLst>
          </p:cNvPr>
          <p:cNvSpPr txBox="1"/>
          <p:nvPr/>
        </p:nvSpPr>
        <p:spPr>
          <a:xfrm>
            <a:off x="437399" y="428178"/>
            <a:ext cx="10831462" cy="5331139"/>
          </a:xfrm>
          <a:prstGeom prst="rect">
            <a:avLst/>
          </a:prstGeom>
          <a:noFill/>
        </p:spPr>
        <p:txBody>
          <a:bodyPr wrap="square">
            <a:spAutoFit/>
          </a:bodyPr>
          <a:lstStyle/>
          <a:p>
            <a:r>
              <a:rPr lang="zh-CN" altLang="en-US" sz="2400" dirty="0"/>
              <a:t>初始数据是</a:t>
            </a:r>
            <a:r>
              <a:rPr lang="en-US" altLang="zh-CN" sz="2400" dirty="0"/>
              <a:t>2010</a:t>
            </a:r>
            <a:r>
              <a:rPr lang="zh-CN" altLang="en-US" sz="2400" dirty="0"/>
              <a:t>年各年龄女性人口数向量：</a:t>
            </a:r>
            <a:endParaRPr lang="en-US" altLang="zh-CN" sz="2400" dirty="0"/>
          </a:p>
          <a:p>
            <a:pPr marL="228600">
              <a:lnSpc>
                <a:spcPct val="150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x = [117104+537180, 714639, 814674, 1107182, 1655243, 1396146, 1498008, 1919028, 1938905, 1795568, 1493621, 1351239, 927440, 601077, 498540, 295376, 148500, 57211, 16185+4725+294];</a:t>
            </a:r>
          </a:p>
          <a:p>
            <a:endParaRPr lang="en-US" altLang="zh-CN" sz="2400" dirty="0"/>
          </a:p>
          <a:p>
            <a:r>
              <a:rPr lang="zh-CN" altLang="en-US" sz="2400" dirty="0"/>
              <a:t>利用</a:t>
            </a:r>
            <a:r>
              <a:rPr lang="en-US" altLang="zh-CN" sz="2400" dirty="0"/>
              <a:t>Leslie</a:t>
            </a:r>
            <a:r>
              <a:rPr lang="zh-CN" altLang="en-US" sz="2400" dirty="0"/>
              <a:t>模型式进行迭代，                               ，即可计算出下一个</a:t>
            </a:r>
            <a:r>
              <a:rPr lang="en-US" altLang="zh-CN" sz="2400" dirty="0"/>
              <a:t>5</a:t>
            </a:r>
            <a:r>
              <a:rPr lang="zh-CN" altLang="en-US" sz="2400" dirty="0"/>
              <a:t>年，即</a:t>
            </a:r>
            <a:r>
              <a:rPr lang="en-US" altLang="zh-CN" sz="2400" dirty="0"/>
              <a:t>2015</a:t>
            </a:r>
            <a:r>
              <a:rPr lang="zh-CN" altLang="en-US" sz="2400" dirty="0"/>
              <a:t>年的黑龙江女性分年龄段人口向量；接着，再往前迭代， </a:t>
            </a:r>
            <a:endParaRPr lang="en-US" altLang="zh-CN" sz="2400" dirty="0"/>
          </a:p>
          <a:p>
            <a:r>
              <a:rPr lang="zh-CN" altLang="en-US" sz="2400" dirty="0"/>
              <a:t>  </a:t>
            </a:r>
            <a:endParaRPr lang="en-US" altLang="zh-CN" sz="2400" dirty="0"/>
          </a:p>
          <a:p>
            <a:r>
              <a:rPr lang="en-US" altLang="zh-CN" sz="2400" dirty="0"/>
              <a:t>                                     </a:t>
            </a:r>
          </a:p>
          <a:p>
            <a:r>
              <a:rPr lang="zh-CN" altLang="en-US" sz="2400" dirty="0"/>
              <a:t>即可计算出</a:t>
            </a:r>
            <a:r>
              <a:rPr lang="en-US" altLang="zh-CN" sz="2400" dirty="0"/>
              <a:t>2020</a:t>
            </a:r>
            <a:r>
              <a:rPr lang="zh-CN" altLang="en-US" sz="2400" dirty="0"/>
              <a:t>年的黑龙江女性分年龄段人口向量； </a:t>
            </a:r>
            <a:endParaRPr lang="en-US" altLang="zh-CN" sz="2400" dirty="0"/>
          </a:p>
          <a:p>
            <a:pPr marL="228600">
              <a:lnSpc>
                <a:spcPct val="150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x2015 = L * x;</a:t>
            </a:r>
          </a:p>
          <a:p>
            <a:pPr marL="228600">
              <a:lnSpc>
                <a:spcPct val="150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x2020 = L * x2015;</a:t>
            </a:r>
            <a:endParaRPr lang="en-US" altLang="zh-CN" sz="2400" dirty="0"/>
          </a:p>
        </p:txBody>
      </p:sp>
      <p:pic>
        <p:nvPicPr>
          <p:cNvPr id="35842" name="Picture 2">
            <a:extLst>
              <a:ext uri="{FF2B5EF4-FFF2-40B4-BE49-F238E27FC236}">
                <a16:creationId xmlns:a16="http://schemas.microsoft.com/office/drawing/2014/main" id="{AE217A5E-0AD6-486A-A73D-99658F5CEB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021" y="2660412"/>
            <a:ext cx="2732319" cy="445673"/>
          </a:xfrm>
          <a:prstGeom prst="rect">
            <a:avLst/>
          </a:prstGeom>
          <a:noFill/>
          <a:extLst>
            <a:ext uri="{909E8E84-426E-40DD-AFC4-6F175D3DCCD1}">
              <a14:hiddenFill xmlns:a14="http://schemas.microsoft.com/office/drawing/2010/main">
                <a:solidFill>
                  <a:srgbClr val="FFFFFF"/>
                </a:solidFill>
              </a14:hiddenFill>
            </a:ext>
          </a:extLst>
        </p:spPr>
      </p:pic>
      <p:pic>
        <p:nvPicPr>
          <p:cNvPr id="35841" name="Picture 1">
            <a:extLst>
              <a:ext uri="{FF2B5EF4-FFF2-40B4-BE49-F238E27FC236}">
                <a16:creationId xmlns:a16="http://schemas.microsoft.com/office/drawing/2014/main" id="{4C79963C-F6F0-4578-8A47-D616F89861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0115" y="3537425"/>
            <a:ext cx="4395020" cy="51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3921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1BB095-1D44-3FBD-60E7-5FC9A3167A68}"/>
              </a:ext>
            </a:extLst>
          </p:cNvPr>
          <p:cNvSpPr>
            <a:spLocks noGrp="1"/>
          </p:cNvSpPr>
          <p:nvPr>
            <p:ph idx="1"/>
          </p:nvPr>
        </p:nvSpPr>
        <p:spPr/>
        <p:txBody>
          <a:bodyPr/>
          <a:lstStyle/>
          <a:p>
            <a:endParaRPr lang="en-US" altLang="zh-CN" dirty="0"/>
          </a:p>
          <a:p>
            <a:r>
              <a:rPr lang="zh-CN" altLang="en-US" sz="2400" dirty="0"/>
              <a:t>依次迭代</a:t>
            </a:r>
            <a:r>
              <a:rPr lang="en-US" altLang="zh-CN" sz="2400" dirty="0"/>
              <a:t>8</a:t>
            </a:r>
            <a:r>
              <a:rPr lang="zh-CN" altLang="en-US" sz="2400" dirty="0"/>
              <a:t>次，就能预测到</a:t>
            </a:r>
            <a:r>
              <a:rPr lang="en-US" altLang="zh-CN" sz="2400" dirty="0"/>
              <a:t>2050</a:t>
            </a:r>
            <a:r>
              <a:rPr lang="zh-CN" altLang="en-US" sz="2400" dirty="0"/>
              <a:t>年的黑龙江女性分年龄段人口向量。</a:t>
            </a:r>
          </a:p>
          <a:p>
            <a:pPr algn="just"/>
            <a:r>
              <a:rPr lang="zh-CN" altLang="en-US" dirty="0"/>
              <a:t>要得到各年龄人口数据，还需要预测各年龄段男性数据，根据先利用灰色融合预测（见第</a:t>
            </a:r>
            <a:r>
              <a:rPr lang="en-US" altLang="zh-CN" dirty="0"/>
              <a:t>10.4</a:t>
            </a:r>
            <a:r>
              <a:rPr lang="zh-CN" altLang="en-US" dirty="0"/>
              <a:t>节）预测未来的性别比，再计算未来的各年龄段男性人口数（略）。</a:t>
            </a:r>
            <a:endParaRPr lang="en-US" altLang="zh-CN" dirty="0"/>
          </a:p>
          <a:p>
            <a:r>
              <a:rPr lang="zh-CN" altLang="en-US" dirty="0"/>
              <a:t>进而，可以根据前文公式计算未来的平均寿命、老龄化指数、抚养指数等（略）</a:t>
            </a:r>
          </a:p>
        </p:txBody>
      </p:sp>
    </p:spTree>
    <p:extLst>
      <p:ext uri="{BB962C8B-B14F-4D97-AF65-F5344CB8AC3E}">
        <p14:creationId xmlns:p14="http://schemas.microsoft.com/office/powerpoint/2010/main" val="667311371"/>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0800" y="-22225"/>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589647" y="2899421"/>
            <a:ext cx="6806104" cy="1569660"/>
          </a:xfrm>
          <a:prstGeom prst="rect">
            <a:avLst/>
          </a:prstGeom>
          <a:noFill/>
        </p:spPr>
        <p:txBody>
          <a:bodyPr wrap="square" rtlCol="0">
            <a:spAutoFit/>
          </a:bodyPr>
          <a:lstStyle/>
          <a:p>
            <a:r>
              <a:rPr lang="zh-CN" altLang="en-US" sz="9600" dirty="0">
                <a:latin typeface="仿宋" panose="02010609060101010101" pitchFamily="49" charset="-122"/>
                <a:ea typeface="仿宋" panose="02010609060101010101" pitchFamily="49" charset="-122"/>
              </a:rPr>
              <a:t>感谢聆听！</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49782-7529-4DD3-B5D8-A1CFBB173475}"/>
              </a:ext>
            </a:extLst>
          </p:cNvPr>
          <p:cNvSpPr>
            <a:spLocks noGrp="1"/>
          </p:cNvSpPr>
          <p:nvPr>
            <p:ph type="title"/>
          </p:nvPr>
        </p:nvSpPr>
        <p:spPr>
          <a:xfrm>
            <a:off x="838200" y="365125"/>
            <a:ext cx="10515600" cy="975403"/>
          </a:xfrm>
        </p:spPr>
        <p:txBody>
          <a:bodyPr/>
          <a:lstStyle/>
          <a:p>
            <a:r>
              <a:rPr lang="zh-CN" altLang="en-US" sz="3200" dirty="0"/>
              <a:t>假设</a:t>
            </a:r>
          </a:p>
        </p:txBody>
      </p:sp>
      <p:sp>
        <p:nvSpPr>
          <p:cNvPr id="3" name="内容占位符 2">
            <a:extLst>
              <a:ext uri="{FF2B5EF4-FFF2-40B4-BE49-F238E27FC236}">
                <a16:creationId xmlns:a16="http://schemas.microsoft.com/office/drawing/2014/main" id="{6A9FD91C-71CB-4D7E-BAB7-CFD13604F589}"/>
              </a:ext>
            </a:extLst>
          </p:cNvPr>
          <p:cNvSpPr>
            <a:spLocks noGrp="1"/>
          </p:cNvSpPr>
          <p:nvPr>
            <p:ph idx="1"/>
          </p:nvPr>
        </p:nvSpPr>
        <p:spPr>
          <a:xfrm>
            <a:off x="838200" y="1260630"/>
            <a:ext cx="10515600" cy="1461056"/>
          </a:xfrm>
        </p:spPr>
        <p:txBody>
          <a:bodyPr/>
          <a:lstStyle/>
          <a:p>
            <a:pPr marL="0" indent="0">
              <a:buNone/>
            </a:pPr>
            <a:r>
              <a:rPr lang="en-US" altLang="zh-CN" dirty="0"/>
              <a:t>(1) </a:t>
            </a:r>
            <a:r>
              <a:rPr lang="zh-CN" altLang="en-US" dirty="0"/>
              <a:t>人口发展过程比较平稳；</a:t>
            </a:r>
          </a:p>
          <a:p>
            <a:pPr marL="0" indent="0">
              <a:buNone/>
            </a:pPr>
            <a:r>
              <a:rPr lang="en-US" altLang="zh-CN" dirty="0"/>
              <a:t>(2) </a:t>
            </a:r>
            <a:r>
              <a:rPr lang="zh-CN" altLang="en-US" dirty="0"/>
              <a:t>人口数量为时间的连续可微函数；</a:t>
            </a:r>
            <a:endParaRPr lang="zh-CN" altLang="en-US" dirty="0">
              <a:latin typeface="宋体" panose="02010600030101010101" pitchFamily="2" charset="-122"/>
              <a:ea typeface="宋体" panose="02010600030101010101" pitchFamily="2" charset="-122"/>
            </a:endParaRPr>
          </a:p>
          <a:p>
            <a:pPr marL="0" indent="0">
              <a:buNone/>
            </a:pPr>
            <a:r>
              <a:rPr lang="en-US" altLang="zh-CN" dirty="0"/>
              <a:t>(3) </a:t>
            </a:r>
            <a:r>
              <a:rPr lang="zh-CN" altLang="en-US" dirty="0"/>
              <a:t>人口增长率   是与时间    无关的常数 </a:t>
            </a:r>
          </a:p>
          <a:p>
            <a:pPr marL="0" indent="0">
              <a:buNone/>
            </a:pPr>
            <a:r>
              <a:rPr lang="zh-CN" altLang="en-US" dirty="0">
                <a:latin typeface="宋体" panose="02010600030101010101" pitchFamily="2" charset="-122"/>
                <a:ea typeface="宋体" panose="02010600030101010101" pitchFamily="2" charset="-122"/>
              </a:rPr>
              <a:t>    </a:t>
            </a:r>
            <a:endParaRPr lang="zh-CN" altLang="en-US" dirty="0"/>
          </a:p>
        </p:txBody>
      </p:sp>
      <p:pic>
        <p:nvPicPr>
          <p:cNvPr id="4" name="Picture 3">
            <a:extLst>
              <a:ext uri="{FF2B5EF4-FFF2-40B4-BE49-F238E27FC236}">
                <a16:creationId xmlns:a16="http://schemas.microsoft.com/office/drawing/2014/main" id="{81ABAD18-E7A3-48D5-AD7F-7B443089AE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562" y="2236033"/>
            <a:ext cx="257720" cy="2756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a:extLst>
              <a:ext uri="{FF2B5EF4-FFF2-40B4-BE49-F238E27FC236}">
                <a16:creationId xmlns:a16="http://schemas.microsoft.com/office/drawing/2014/main" id="{487A9B2E-0470-40E4-B07A-5A7750F608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1734" y="2198779"/>
            <a:ext cx="232500" cy="360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49FA0EC-0C3E-4A1C-9681-2BC3B37F603C}"/>
              </a:ext>
            </a:extLst>
          </p:cNvPr>
          <p:cNvSpPr txBox="1"/>
          <p:nvPr/>
        </p:nvSpPr>
        <p:spPr>
          <a:xfrm>
            <a:off x="838199" y="2775728"/>
            <a:ext cx="9513163" cy="3785652"/>
          </a:xfrm>
          <a:prstGeom prst="rect">
            <a:avLst/>
          </a:prstGeom>
          <a:noFill/>
        </p:spPr>
        <p:txBody>
          <a:bodyPr wrap="square">
            <a:spAutoFit/>
          </a:bodyPr>
          <a:lstStyle/>
          <a:p>
            <a:r>
              <a:rPr lang="zh-CN" altLang="en-US" sz="2400" dirty="0">
                <a:latin typeface="Adobe 宋体 Std L"/>
              </a:rPr>
              <a:t>由前面的分析可得</a:t>
            </a:r>
            <a:endParaRPr lang="en-US" altLang="zh-CN" sz="2400" dirty="0">
              <a:latin typeface="Adobe 宋体 Std L"/>
            </a:endParaRPr>
          </a:p>
          <a:p>
            <a:pPr>
              <a:lnSpc>
                <a:spcPct val="150000"/>
              </a:lnSpc>
            </a:pPr>
            <a:r>
              <a:rPr lang="zh-CN" altLang="en-US" sz="2400" dirty="0">
                <a:latin typeface="Adobe 宋体 Std L"/>
              </a:rPr>
              <a:t>                                                                                                                （离散形式）</a:t>
            </a:r>
          </a:p>
          <a:p>
            <a:pPr>
              <a:lnSpc>
                <a:spcPct val="150000"/>
              </a:lnSpc>
            </a:pPr>
            <a:r>
              <a:rPr lang="zh-CN" altLang="en-US" sz="2400" dirty="0">
                <a:latin typeface="Adobe 宋体 Std L"/>
              </a:rPr>
              <a:t>                                                                                                                （连续形式）</a:t>
            </a:r>
          </a:p>
          <a:p>
            <a:r>
              <a:rPr lang="zh-CN" altLang="en-US" sz="2400" dirty="0">
                <a:latin typeface="Adobe 宋体 Std L"/>
              </a:rPr>
              <a:t>进一步得到 </a:t>
            </a:r>
            <a:r>
              <a:rPr lang="en-US" altLang="zh-CN" sz="2400" dirty="0">
                <a:latin typeface="+mn-ea"/>
              </a:rPr>
              <a:t>Malthus </a:t>
            </a:r>
            <a:r>
              <a:rPr lang="zh-CN" altLang="en-US" sz="2400" dirty="0">
                <a:latin typeface="Adobe 宋体 Std L"/>
              </a:rPr>
              <a:t>人口模型   </a:t>
            </a:r>
            <a:endParaRPr lang="en-US" altLang="zh-CN" sz="2400" dirty="0">
              <a:latin typeface="Adobe 宋体 Std L"/>
            </a:endParaRPr>
          </a:p>
          <a:p>
            <a:endParaRPr lang="en-US" altLang="zh-CN" sz="2400" dirty="0">
              <a:latin typeface="Adobe 宋体 Std L"/>
            </a:endParaRPr>
          </a:p>
          <a:p>
            <a:r>
              <a:rPr lang="zh-CN" altLang="en-US" sz="2400" dirty="0">
                <a:latin typeface="Adobe 宋体 Std L"/>
              </a:rPr>
              <a:t>                     </a:t>
            </a:r>
            <a:endParaRPr lang="en-US" altLang="zh-CN" sz="2400" dirty="0">
              <a:latin typeface="Adobe 宋体 Std L"/>
            </a:endParaRPr>
          </a:p>
          <a:p>
            <a:endParaRPr lang="en-US" altLang="zh-CN" sz="2400" dirty="0">
              <a:latin typeface="Adobe 宋体 Std L"/>
            </a:endParaRPr>
          </a:p>
          <a:p>
            <a:r>
              <a:rPr lang="zh-CN" altLang="en-US" sz="2400" dirty="0">
                <a:latin typeface="Adobe 宋体 Std L"/>
              </a:rPr>
              <a:t>用分离变量法笔算即可解出：                             </a:t>
            </a:r>
            <a:r>
              <a:rPr lang="en-US" altLang="zh-CN" sz="2400" dirty="0">
                <a:latin typeface="Adobe 宋体 Std L"/>
              </a:rPr>
              <a:t>.             </a:t>
            </a:r>
            <a:r>
              <a:rPr lang="zh-CN" altLang="en-US" sz="2400" dirty="0">
                <a:latin typeface="Adobe 宋体 Std L"/>
              </a:rPr>
              <a:t> </a:t>
            </a:r>
          </a:p>
          <a:p>
            <a:r>
              <a:rPr lang="zh-CN" altLang="en-US" sz="2400" dirty="0">
                <a:latin typeface="Adobe 宋体 Std L"/>
              </a:rPr>
              <a:t>                      </a:t>
            </a:r>
            <a:endParaRPr lang="en-US" altLang="zh-CN" sz="2400" dirty="0">
              <a:latin typeface="Adobe 宋体 Std L"/>
            </a:endParaRPr>
          </a:p>
        </p:txBody>
      </p:sp>
      <p:pic>
        <p:nvPicPr>
          <p:cNvPr id="8" name="Picture 31">
            <a:extLst>
              <a:ext uri="{FF2B5EF4-FFF2-40B4-BE49-F238E27FC236}">
                <a16:creationId xmlns:a16="http://schemas.microsoft.com/office/drawing/2014/main" id="{450F97B0-11F3-4ACF-AD96-F91F8A17DC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3799" y="3362761"/>
            <a:ext cx="3190813" cy="4156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0">
            <a:extLst>
              <a:ext uri="{FF2B5EF4-FFF2-40B4-BE49-F238E27FC236}">
                <a16:creationId xmlns:a16="http://schemas.microsoft.com/office/drawing/2014/main" id="{504926D5-701B-4B33-9425-269E1004A7C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3799" y="3875257"/>
            <a:ext cx="3130066" cy="4156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9">
            <a:extLst>
              <a:ext uri="{FF2B5EF4-FFF2-40B4-BE49-F238E27FC236}">
                <a16:creationId xmlns:a16="http://schemas.microsoft.com/office/drawing/2014/main" id="{EF203668-5859-47A1-9E49-CE15700C871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6928" y="4853007"/>
            <a:ext cx="3024554" cy="7993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8">
            <a:extLst>
              <a:ext uri="{FF2B5EF4-FFF2-40B4-BE49-F238E27FC236}">
                <a16:creationId xmlns:a16="http://schemas.microsoft.com/office/drawing/2014/main" id="{086D5EE8-59E3-4F1C-BD0F-46275109C04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48410" y="6246690"/>
            <a:ext cx="1841590" cy="49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6785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9359F1-0A23-46D0-9395-3E991415B5FE}"/>
              </a:ext>
            </a:extLst>
          </p:cNvPr>
          <p:cNvSpPr>
            <a:spLocks noGrp="1"/>
          </p:cNvSpPr>
          <p:nvPr>
            <p:ph idx="1"/>
          </p:nvPr>
        </p:nvSpPr>
        <p:spPr>
          <a:xfrm>
            <a:off x="838200" y="1576498"/>
            <a:ext cx="10515600" cy="4351338"/>
          </a:xfrm>
        </p:spPr>
        <p:txBody>
          <a:bodyPr/>
          <a:lstStyle/>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syms</a:t>
            </a:r>
            <a:r>
              <a:rPr lang="en-US" altLang="zh-CN" sz="2000" dirty="0">
                <a:latin typeface="Courier New" panose="02070309020205020404" pitchFamily="49" charset="0"/>
                <a:ea typeface="宋体" panose="02010600030101010101" pitchFamily="2" charset="-122"/>
              </a:rPr>
              <a:t> r P(t) t0 P0</a:t>
            </a:r>
            <a:endParaRPr lang="zh-CN" altLang="zh-CN" sz="2000" dirty="0">
              <a:latin typeface="Courier New" panose="02070309020205020404" pitchFamily="49" charset="0"/>
              <a:ea typeface="宋体" panose="02010600030101010101" pitchFamily="2" charset="-122"/>
            </a:endParaRPr>
          </a:p>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eqn</a:t>
            </a:r>
            <a:r>
              <a:rPr lang="en-US" altLang="zh-CN" sz="2000" dirty="0">
                <a:latin typeface="Courier New" panose="02070309020205020404" pitchFamily="49" charset="0"/>
                <a:ea typeface="宋体" panose="02010600030101010101" pitchFamily="2" charset="-122"/>
              </a:rPr>
              <a:t>=diff(</a:t>
            </a:r>
            <a:r>
              <a:rPr lang="en-US" altLang="zh-CN" sz="2000" dirty="0" err="1">
                <a:latin typeface="Courier New" panose="02070309020205020404" pitchFamily="49" charset="0"/>
                <a:ea typeface="宋体" panose="02010600030101010101" pitchFamily="2" charset="-122"/>
              </a:rPr>
              <a:t>P,t</a:t>
            </a:r>
            <a:r>
              <a:rPr lang="en-US" altLang="zh-CN" sz="2000" dirty="0">
                <a:latin typeface="Courier New" panose="02070309020205020404" pitchFamily="49" charset="0"/>
                <a:ea typeface="宋体" panose="02010600030101010101" pitchFamily="2" charset="-122"/>
              </a:rPr>
              <a:t>)==r*P;</a:t>
            </a:r>
            <a:endParaRPr lang="zh-CN" altLang="zh-CN" sz="2000" dirty="0">
              <a:latin typeface="Courier New" panose="02070309020205020404" pitchFamily="49" charset="0"/>
              <a:ea typeface="宋体" panose="02010600030101010101" pitchFamily="2" charset="-122"/>
            </a:endParaRPr>
          </a:p>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cond</a:t>
            </a:r>
            <a:r>
              <a:rPr lang="en-US" altLang="zh-CN" sz="2000" dirty="0">
                <a:latin typeface="Courier New" panose="02070309020205020404" pitchFamily="49" charset="0"/>
                <a:ea typeface="宋体" panose="02010600030101010101" pitchFamily="2" charset="-122"/>
              </a:rPr>
              <a:t>=P(t0)==P0;</a:t>
            </a:r>
            <a:endParaRPr lang="zh-CN" altLang="zh-CN" sz="2000" dirty="0">
              <a:latin typeface="Courier New" panose="02070309020205020404" pitchFamily="49" charset="0"/>
              <a:ea typeface="宋体" panose="02010600030101010101" pitchFamily="2" charset="-122"/>
            </a:endParaRPr>
          </a:p>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PSol</a:t>
            </a:r>
            <a:r>
              <a:rPr lang="en-US" altLang="zh-CN" sz="2000" dirty="0">
                <a:latin typeface="Courier New" panose="02070309020205020404" pitchFamily="49" charset="0"/>
                <a:ea typeface="宋体" panose="02010600030101010101" pitchFamily="2" charset="-122"/>
              </a:rPr>
              <a:t>(t)=</a:t>
            </a:r>
            <a:r>
              <a:rPr lang="en-US" altLang="zh-CN" sz="2000" dirty="0" err="1">
                <a:latin typeface="Courier New" panose="02070309020205020404" pitchFamily="49" charset="0"/>
                <a:ea typeface="宋体" panose="02010600030101010101" pitchFamily="2" charset="-122"/>
              </a:rPr>
              <a:t>dsolve</a:t>
            </a:r>
            <a:r>
              <a:rPr lang="en-US" altLang="zh-CN" sz="2000" dirty="0">
                <a:latin typeface="Courier New" panose="02070309020205020404" pitchFamily="49" charset="0"/>
                <a:ea typeface="宋体" panose="02010600030101010101" pitchFamily="2" charset="-122"/>
              </a:rPr>
              <a:t>(</a:t>
            </a:r>
            <a:r>
              <a:rPr lang="en-US" altLang="zh-CN" sz="2000" dirty="0" err="1">
                <a:latin typeface="Courier New" panose="02070309020205020404" pitchFamily="49" charset="0"/>
                <a:ea typeface="宋体" panose="02010600030101010101" pitchFamily="2" charset="-122"/>
              </a:rPr>
              <a:t>eqn</a:t>
            </a: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cond</a:t>
            </a:r>
            <a:r>
              <a:rPr lang="en-US" altLang="zh-CN" sz="2000" dirty="0">
                <a:latin typeface="Courier New" panose="02070309020205020404" pitchFamily="49" charset="0"/>
                <a:ea typeface="宋体" panose="02010600030101010101" pitchFamily="2" charset="-122"/>
              </a:rPr>
              <a:t>);  </a:t>
            </a:r>
            <a:r>
              <a:rPr lang="en-US" altLang="zh-CN" sz="2000" dirty="0">
                <a:solidFill>
                  <a:srgbClr val="00B050"/>
                </a:solidFill>
                <a:latin typeface="Courier New" panose="02070309020205020404" pitchFamily="49" charset="0"/>
                <a:ea typeface="宋体" panose="02010600030101010101" pitchFamily="2" charset="-122"/>
              </a:rPr>
              <a:t>% </a:t>
            </a:r>
            <a:r>
              <a:rPr lang="zh-CN" altLang="zh-CN" sz="2000" dirty="0">
                <a:solidFill>
                  <a:srgbClr val="00B050"/>
                </a:solidFill>
                <a:latin typeface="Courier New" panose="02070309020205020404" pitchFamily="49" charset="0"/>
                <a:ea typeface="宋体" panose="02010600030101010101" pitchFamily="2" charset="-122"/>
              </a:rPr>
              <a:t>返回符号函数</a:t>
            </a:r>
            <a:r>
              <a:rPr lang="en-US" altLang="zh-CN" sz="2000" dirty="0" err="1">
                <a:solidFill>
                  <a:srgbClr val="00B050"/>
                </a:solidFill>
                <a:latin typeface="Courier New" panose="02070309020205020404" pitchFamily="49" charset="0"/>
                <a:ea typeface="宋体" panose="02010600030101010101" pitchFamily="2" charset="-122"/>
              </a:rPr>
              <a:t>symfun</a:t>
            </a:r>
            <a:endParaRPr lang="zh-CN" altLang="zh-CN" sz="2000" dirty="0">
              <a:solidFill>
                <a:srgbClr val="00B050"/>
              </a:solidFill>
              <a:latin typeface="Courier New" panose="02070309020205020404" pitchFamily="49" charset="0"/>
              <a:ea typeface="宋体" panose="02010600030101010101" pitchFamily="2" charset="-122"/>
            </a:endParaRPr>
          </a:p>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simplify(</a:t>
            </a:r>
            <a:r>
              <a:rPr lang="en-US" altLang="zh-CN" sz="2000" dirty="0" err="1">
                <a:latin typeface="Courier New" panose="02070309020205020404" pitchFamily="49" charset="0"/>
                <a:ea typeface="宋体" panose="02010600030101010101" pitchFamily="2" charset="-122"/>
              </a:rPr>
              <a:t>PSol</a:t>
            </a:r>
            <a:r>
              <a:rPr lang="en-US" altLang="zh-CN" sz="2000" dirty="0">
                <a:latin typeface="Courier New" panose="02070309020205020404" pitchFamily="49" charset="0"/>
                <a:ea typeface="宋体" panose="02010600030101010101" pitchFamily="2" charset="-122"/>
              </a:rPr>
              <a:t>(t))</a:t>
            </a:r>
            <a:endParaRPr lang="zh-CN" altLang="zh-CN" sz="2000" dirty="0">
              <a:latin typeface="Courier New" panose="02070309020205020404" pitchFamily="49" charset="0"/>
              <a:ea typeface="宋体" panose="02010600030101010101" pitchFamily="2" charset="-122"/>
            </a:endParaRPr>
          </a:p>
          <a:p>
            <a:pPr indent="0" algn="just">
              <a:buNone/>
            </a:pPr>
            <a:r>
              <a:rPr lang="zh-CN" altLang="zh-CN" dirty="0">
                <a:solidFill>
                  <a:srgbClr val="000000"/>
                </a:solidFill>
                <a:effectLst/>
                <a:latin typeface="+mn-ea"/>
                <a:cs typeface="Times New Roman" panose="02020603050405020304" pitchFamily="18" charset="0"/>
              </a:rPr>
              <a:t>运行结果：</a:t>
            </a:r>
            <a:endParaRPr lang="zh-CN" altLang="zh-CN" dirty="0">
              <a:effectLst/>
              <a:latin typeface="+mn-ea"/>
              <a:cs typeface="宋体" panose="02010600030101010101" pitchFamily="2" charset="-122"/>
            </a:endParaRPr>
          </a:p>
          <a:p>
            <a:pPr indent="0" algn="l">
              <a:buNone/>
            </a:pPr>
            <a:r>
              <a:rPr lang="en-US" altLang="zh-CN" sz="2000" dirty="0" err="1">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ans</a:t>
            </a:r>
            <a:r>
              <a:rPr lang="en-US"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=P0*exp(r*(t - t0))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 name="标题 1">
            <a:extLst>
              <a:ext uri="{FF2B5EF4-FFF2-40B4-BE49-F238E27FC236}">
                <a16:creationId xmlns:a16="http://schemas.microsoft.com/office/drawing/2014/main" id="{BB9F8DC2-E9DE-46FA-8570-4F0694F35C20}"/>
              </a:ext>
            </a:extLst>
          </p:cNvPr>
          <p:cNvSpPr>
            <a:spLocks noGrp="1"/>
          </p:cNvSpPr>
          <p:nvPr>
            <p:ph type="title"/>
          </p:nvPr>
        </p:nvSpPr>
        <p:spPr>
          <a:xfrm>
            <a:off x="838200" y="601095"/>
            <a:ext cx="10515600" cy="975403"/>
          </a:xfrm>
        </p:spPr>
        <p:txBody>
          <a:bodyPr/>
          <a:lstStyle/>
          <a:p>
            <a:r>
              <a:rPr lang="en-US" altLang="zh-CN" sz="3200" dirty="0"/>
              <a:t>MATLAB</a:t>
            </a:r>
            <a:r>
              <a:rPr lang="zh-CN" altLang="en-US" sz="3200" dirty="0"/>
              <a:t>代码求解：</a:t>
            </a:r>
          </a:p>
        </p:txBody>
      </p:sp>
    </p:spTree>
    <p:extLst>
      <p:ext uri="{BB962C8B-B14F-4D97-AF65-F5344CB8AC3E}">
        <p14:creationId xmlns:p14="http://schemas.microsoft.com/office/powerpoint/2010/main" val="210245610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26F877B-DD85-4DB3-9B87-7B05771081D9}"/>
              </a:ext>
            </a:extLst>
          </p:cNvPr>
          <p:cNvSpPr txBox="1"/>
          <p:nvPr/>
        </p:nvSpPr>
        <p:spPr>
          <a:xfrm>
            <a:off x="4094825" y="6093567"/>
            <a:ext cx="6130030" cy="369332"/>
          </a:xfrm>
          <a:prstGeom prst="rect">
            <a:avLst/>
          </a:prstGeom>
          <a:noFill/>
        </p:spPr>
        <p:txBody>
          <a:bodyPr wrap="square">
            <a:spAutoFit/>
          </a:bodyPr>
          <a:lstStyle/>
          <a:p>
            <a:r>
              <a:rPr lang="zh-CN" altLang="en-US" sz="1800" b="1" dirty="0">
                <a:effectLst/>
                <a:latin typeface="Times New Roman" panose="02020603050405020304" pitchFamily="18" charset="0"/>
                <a:ea typeface="宋体" panose="02010600030101010101" pitchFamily="2" charset="-122"/>
                <a:cs typeface="宋体" panose="02010600030101010101" pitchFamily="2" charset="-122"/>
              </a:rPr>
              <a:t>图</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3.1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人口指数增长</a:t>
            </a:r>
            <a:endParaRPr lang="zh-CN" altLang="en-US" dirty="0"/>
          </a:p>
        </p:txBody>
      </p:sp>
      <p:pic>
        <p:nvPicPr>
          <p:cNvPr id="6" name="图片 5">
            <a:extLst>
              <a:ext uri="{FF2B5EF4-FFF2-40B4-BE49-F238E27FC236}">
                <a16:creationId xmlns:a16="http://schemas.microsoft.com/office/drawing/2014/main" id="{D2F1E84F-40A7-4BF5-9D62-2B67950462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6349" y="137711"/>
            <a:ext cx="7944698" cy="5955856"/>
          </a:xfrm>
          <a:prstGeom prst="rect">
            <a:avLst/>
          </a:prstGeom>
          <a:noFill/>
          <a:ln>
            <a:noFill/>
          </a:ln>
        </p:spPr>
      </p:pic>
    </p:spTree>
    <p:extLst>
      <p:ext uri="{BB962C8B-B14F-4D97-AF65-F5344CB8AC3E}">
        <p14:creationId xmlns:p14="http://schemas.microsoft.com/office/powerpoint/2010/main" val="82862770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78322-4884-44B6-AF96-5EF69831242A}"/>
              </a:ext>
            </a:extLst>
          </p:cNvPr>
          <p:cNvSpPr>
            <a:spLocks noGrp="1"/>
          </p:cNvSpPr>
          <p:nvPr>
            <p:ph type="title"/>
          </p:nvPr>
        </p:nvSpPr>
        <p:spPr>
          <a:xfrm>
            <a:off x="838199" y="687514"/>
            <a:ext cx="10515600" cy="1046425"/>
          </a:xfrm>
        </p:spPr>
        <p:txBody>
          <a:bodyPr/>
          <a:lstStyle/>
          <a:p>
            <a:r>
              <a:rPr lang="zh-CN" altLang="en-US" sz="2800" dirty="0">
                <a:solidFill>
                  <a:srgbClr val="7030A0"/>
                </a:solidFill>
              </a:rPr>
              <a:t>案例：预测美国人口</a:t>
            </a:r>
          </a:p>
        </p:txBody>
      </p:sp>
      <p:sp>
        <p:nvSpPr>
          <p:cNvPr id="4" name="内容占位符 3">
            <a:extLst>
              <a:ext uri="{FF2B5EF4-FFF2-40B4-BE49-F238E27FC236}">
                <a16:creationId xmlns:a16="http://schemas.microsoft.com/office/drawing/2014/main" id="{0E32B2A2-1C57-4E29-BDF6-FCD152EC91F8}"/>
              </a:ext>
            </a:extLst>
          </p:cNvPr>
          <p:cNvSpPr>
            <a:spLocks noGrp="1"/>
          </p:cNvSpPr>
          <p:nvPr>
            <p:ph idx="1"/>
          </p:nvPr>
        </p:nvSpPr>
        <p:spPr>
          <a:xfrm>
            <a:off x="838200" y="1604399"/>
            <a:ext cx="10515600" cy="4351338"/>
          </a:xfrm>
        </p:spPr>
        <p:txBody>
          <a:bodyPr/>
          <a:lstStyle/>
          <a:p>
            <a:pPr marL="0" indent="0">
              <a:buNone/>
            </a:pPr>
            <a:r>
              <a:rPr lang="zh-CN" altLang="en-US" dirty="0">
                <a:latin typeface="Adobe 宋体 Std L"/>
              </a:rPr>
              <a:t>根据 </a:t>
            </a:r>
            <a:r>
              <a:rPr lang="en-US" altLang="zh-CN" dirty="0">
                <a:latin typeface="+mn-ea"/>
              </a:rPr>
              <a:t>Malthus</a:t>
            </a:r>
            <a:r>
              <a:rPr lang="zh-CN" altLang="en-US" dirty="0">
                <a:latin typeface="Adobe 宋体 Std L"/>
              </a:rPr>
              <a:t>人口模型理论，指数增长的数据满足模型关系：</a:t>
            </a:r>
            <a:endParaRPr lang="en-US" altLang="zh-CN" dirty="0">
              <a:latin typeface="Adobe 宋体 Std L"/>
            </a:endParaRPr>
          </a:p>
          <a:p>
            <a:pPr marL="0" indent="0">
              <a:buNone/>
            </a:pPr>
            <a:endParaRPr lang="zh-CN" altLang="en-US" dirty="0">
              <a:latin typeface="Adobe 宋体 Std L"/>
            </a:endParaRPr>
          </a:p>
          <a:p>
            <a:pPr marL="0" indent="0">
              <a:buNone/>
            </a:pPr>
            <a:r>
              <a:rPr lang="zh-CN" altLang="en-US" dirty="0">
                <a:latin typeface="Adobe 宋体 Std L"/>
              </a:rPr>
              <a:t> </a:t>
            </a:r>
          </a:p>
          <a:p>
            <a:pPr marL="0" indent="0">
              <a:buNone/>
            </a:pPr>
            <a:r>
              <a:rPr lang="zh-CN" altLang="en-US" dirty="0">
                <a:latin typeface="Adobe 宋体 Std L"/>
              </a:rPr>
              <a:t>注意，         只是表示相对时间，不妨取              ，则</a:t>
            </a:r>
            <a:endParaRPr lang="en-US" altLang="zh-CN" dirty="0">
              <a:latin typeface="Adobe 宋体 Std L"/>
            </a:endParaRPr>
          </a:p>
          <a:p>
            <a:pPr marL="0" indent="0">
              <a:buNone/>
            </a:pPr>
            <a:endParaRPr lang="en-US" altLang="zh-CN" dirty="0">
              <a:latin typeface="Adobe 宋体 Std L"/>
            </a:endParaRPr>
          </a:p>
          <a:p>
            <a:pPr marL="0" indent="0">
              <a:buNone/>
            </a:pPr>
            <a:r>
              <a:rPr lang="zh-CN" altLang="en-US" dirty="0">
                <a:latin typeface="Adobe 宋体 Std L"/>
              </a:rPr>
              <a:t>                                    </a:t>
            </a:r>
            <a:endParaRPr lang="en-US" altLang="zh-CN" dirty="0">
              <a:latin typeface="Adobe 宋体 Std L"/>
            </a:endParaRPr>
          </a:p>
          <a:p>
            <a:pPr marL="0" indent="0">
              <a:lnSpc>
                <a:spcPct val="150000"/>
              </a:lnSpc>
              <a:buNone/>
            </a:pPr>
            <a:r>
              <a:rPr lang="zh-CN" altLang="en-US" dirty="0">
                <a:latin typeface="Adobe 宋体 Std L"/>
              </a:rPr>
              <a:t>通过数据拟合出唯一参数     的最优估计（</a:t>
            </a:r>
            <a:r>
              <a:rPr lang="zh-CN" altLang="en-US" dirty="0">
                <a:solidFill>
                  <a:srgbClr val="FF0000"/>
                </a:solidFill>
                <a:latin typeface="Adobe 宋体 Std L"/>
              </a:rPr>
              <a:t>基于最小二乘法：让残差的总平方和最小</a:t>
            </a:r>
            <a:r>
              <a:rPr lang="zh-CN" altLang="en-US" dirty="0">
                <a:latin typeface="Adobe 宋体 Std L"/>
              </a:rPr>
              <a:t>），则得到可适用于数据的具体模型，从而可以用于预测和决策。</a:t>
            </a:r>
          </a:p>
          <a:p>
            <a:endParaRPr lang="zh-CN" altLang="en-US" dirty="0">
              <a:latin typeface="Adobe 宋体 Std L"/>
            </a:endParaRPr>
          </a:p>
        </p:txBody>
      </p:sp>
      <p:pic>
        <p:nvPicPr>
          <p:cNvPr id="17" name="Picture 41">
            <a:extLst>
              <a:ext uri="{FF2B5EF4-FFF2-40B4-BE49-F238E27FC236}">
                <a16:creationId xmlns:a16="http://schemas.microsoft.com/office/drawing/2014/main" id="{404CAF4E-BBC8-4EDE-81F7-A50B3E6720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2646" y="2205062"/>
            <a:ext cx="2006707" cy="536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0">
            <a:extLst>
              <a:ext uri="{FF2B5EF4-FFF2-40B4-BE49-F238E27FC236}">
                <a16:creationId xmlns:a16="http://schemas.microsoft.com/office/drawing/2014/main" id="{466E8873-FC1F-463F-87CC-E5101957F0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9796" y="2909903"/>
            <a:ext cx="703741" cy="51909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9">
            <a:extLst>
              <a:ext uri="{FF2B5EF4-FFF2-40B4-BE49-F238E27FC236}">
                <a16:creationId xmlns:a16="http://schemas.microsoft.com/office/drawing/2014/main" id="{EBA47314-E1C9-444F-B14A-7C01021C25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6418" y="2934426"/>
            <a:ext cx="801289" cy="5190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8">
            <a:extLst>
              <a:ext uri="{FF2B5EF4-FFF2-40B4-BE49-F238E27FC236}">
                <a16:creationId xmlns:a16="http://schemas.microsoft.com/office/drawing/2014/main" id="{BECAC272-BB42-4B20-BF77-B91CC98880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1644" y="3579909"/>
            <a:ext cx="1606063" cy="5365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7">
            <a:extLst>
              <a:ext uri="{FF2B5EF4-FFF2-40B4-BE49-F238E27FC236}">
                <a16:creationId xmlns:a16="http://schemas.microsoft.com/office/drawing/2014/main" id="{17C79550-67C2-4CA0-8DAC-DE86B7A1608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34463" y="4558980"/>
            <a:ext cx="250839" cy="26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52536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1B6E541E-35F1-4342-8CC5-A75246DA6BC4}"/>
              </a:ext>
            </a:extLst>
          </p:cNvPr>
          <p:cNvGraphicFramePr>
            <a:graphicFrameLocks noGrp="1"/>
          </p:cNvGraphicFramePr>
          <p:nvPr>
            <p:ph idx="1"/>
            <p:extLst>
              <p:ext uri="{D42A27DB-BD31-4B8C-83A1-F6EECF244321}">
                <p14:modId xmlns:p14="http://schemas.microsoft.com/office/powerpoint/2010/main" val="3327468254"/>
              </p:ext>
            </p:extLst>
          </p:nvPr>
        </p:nvGraphicFramePr>
        <p:xfrm>
          <a:off x="2762864" y="1224118"/>
          <a:ext cx="6646607" cy="5368406"/>
        </p:xfrm>
        <a:graphic>
          <a:graphicData uri="http://schemas.openxmlformats.org/drawingml/2006/table">
            <a:tbl>
              <a:tblPr firstRow="1" firstCol="1" bandRow="1">
                <a:tableStyleId>{5C22544A-7EE6-4342-B048-85BDC9FD1C3A}</a:tableStyleId>
              </a:tblPr>
              <a:tblGrid>
                <a:gridCol w="2645578">
                  <a:extLst>
                    <a:ext uri="{9D8B030D-6E8A-4147-A177-3AD203B41FA5}">
                      <a16:colId xmlns:a16="http://schemas.microsoft.com/office/drawing/2014/main" val="3436358231"/>
                    </a:ext>
                  </a:extLst>
                </a:gridCol>
                <a:gridCol w="4001029">
                  <a:extLst>
                    <a:ext uri="{9D8B030D-6E8A-4147-A177-3AD203B41FA5}">
                      <a16:colId xmlns:a16="http://schemas.microsoft.com/office/drawing/2014/main" val="4226130443"/>
                    </a:ext>
                  </a:extLst>
                </a:gridCol>
              </a:tblGrid>
              <a:tr h="334408">
                <a:tc>
                  <a:txBody>
                    <a:bodyPr/>
                    <a:lstStyle/>
                    <a:p>
                      <a:pPr indent="304800" algn="ctr"/>
                      <a:r>
                        <a:rPr lang="zh-CN" sz="1200">
                          <a:effectLst/>
                        </a:rPr>
                        <a:t>年份</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zh-CN" sz="1200">
                          <a:effectLst/>
                        </a:rPr>
                        <a:t>实际人口数（单位：百万）</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79203007"/>
                  </a:ext>
                </a:extLst>
              </a:tr>
              <a:tr h="334408">
                <a:tc>
                  <a:txBody>
                    <a:bodyPr/>
                    <a:lstStyle/>
                    <a:p>
                      <a:pPr indent="304800" algn="ctr"/>
                      <a:r>
                        <a:rPr lang="en-US" sz="1200">
                          <a:effectLst/>
                        </a:rPr>
                        <a:t>1790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3.9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568389028"/>
                  </a:ext>
                </a:extLst>
              </a:tr>
              <a:tr h="334408">
                <a:tc>
                  <a:txBody>
                    <a:bodyPr/>
                    <a:lstStyle/>
                    <a:p>
                      <a:pPr indent="304800" algn="ctr"/>
                      <a:r>
                        <a:rPr lang="en-US" sz="1200">
                          <a:effectLst/>
                        </a:rPr>
                        <a:t>1800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5.3</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103476388"/>
                  </a:ext>
                </a:extLst>
              </a:tr>
              <a:tr h="334408">
                <a:tc>
                  <a:txBody>
                    <a:bodyPr/>
                    <a:lstStyle/>
                    <a:p>
                      <a:pPr indent="304800" algn="ctr"/>
                      <a:r>
                        <a:rPr lang="en-US" sz="1200">
                          <a:effectLst/>
                        </a:rPr>
                        <a:t>1810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7.2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032447095"/>
                  </a:ext>
                </a:extLst>
              </a:tr>
              <a:tr h="334408">
                <a:tc>
                  <a:txBody>
                    <a:bodyPr/>
                    <a:lstStyle/>
                    <a:p>
                      <a:pPr indent="304800" algn="ctr"/>
                      <a:r>
                        <a:rPr lang="en-US" sz="1200">
                          <a:effectLst/>
                        </a:rPr>
                        <a:t>1820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9.6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905514697"/>
                  </a:ext>
                </a:extLst>
              </a:tr>
              <a:tr h="352286">
                <a:tc>
                  <a:txBody>
                    <a:bodyPr/>
                    <a:lstStyle/>
                    <a:p>
                      <a:pPr indent="304800" algn="ctr"/>
                      <a:r>
                        <a:rPr lang="en-US" sz="1200">
                          <a:effectLst/>
                        </a:rPr>
                        <a:t>1830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12.9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085647819"/>
                  </a:ext>
                </a:extLst>
              </a:tr>
              <a:tr h="334408">
                <a:tc>
                  <a:txBody>
                    <a:bodyPr/>
                    <a:lstStyle/>
                    <a:p>
                      <a:pPr indent="304800" algn="ctr"/>
                      <a:r>
                        <a:rPr lang="en-US" sz="1200">
                          <a:effectLst/>
                        </a:rPr>
                        <a:t>1840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17.1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543077054"/>
                  </a:ext>
                </a:extLst>
              </a:tr>
              <a:tr h="334408">
                <a:tc>
                  <a:txBody>
                    <a:bodyPr/>
                    <a:lstStyle/>
                    <a:p>
                      <a:pPr indent="304800" algn="ctr"/>
                      <a:r>
                        <a:rPr lang="en-US" sz="1200">
                          <a:effectLst/>
                        </a:rPr>
                        <a:t>1850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23.2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267197105"/>
                  </a:ext>
                </a:extLst>
              </a:tr>
              <a:tr h="334408">
                <a:tc>
                  <a:txBody>
                    <a:bodyPr/>
                    <a:lstStyle/>
                    <a:p>
                      <a:pPr indent="304800" algn="ctr"/>
                      <a:r>
                        <a:rPr lang="en-US" sz="1200">
                          <a:effectLst/>
                        </a:rPr>
                        <a:t>1860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31.4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69511495"/>
                  </a:ext>
                </a:extLst>
              </a:tr>
              <a:tr h="334408">
                <a:tc>
                  <a:txBody>
                    <a:bodyPr/>
                    <a:lstStyle/>
                    <a:p>
                      <a:pPr indent="304800" algn="ctr"/>
                      <a:r>
                        <a:rPr lang="en-US" sz="1200">
                          <a:effectLst/>
                        </a:rPr>
                        <a:t>1870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38.6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212626096"/>
                  </a:ext>
                </a:extLst>
              </a:tr>
              <a:tr h="334408">
                <a:tc>
                  <a:txBody>
                    <a:bodyPr/>
                    <a:lstStyle/>
                    <a:p>
                      <a:pPr indent="304800" algn="ctr"/>
                      <a:r>
                        <a:rPr lang="en-US" sz="1200">
                          <a:effectLst/>
                        </a:rPr>
                        <a:t>1880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50.2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928220811"/>
                  </a:ext>
                </a:extLst>
              </a:tr>
              <a:tr h="334408">
                <a:tc>
                  <a:txBody>
                    <a:bodyPr/>
                    <a:lstStyle/>
                    <a:p>
                      <a:pPr indent="304800" algn="ctr"/>
                      <a:r>
                        <a:rPr lang="en-US" sz="1200">
                          <a:effectLst/>
                        </a:rPr>
                        <a:t>1890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62.9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800593367"/>
                  </a:ext>
                </a:extLst>
              </a:tr>
              <a:tr h="334408">
                <a:tc>
                  <a:txBody>
                    <a:bodyPr/>
                    <a:lstStyle/>
                    <a:p>
                      <a:pPr indent="304800" algn="ctr"/>
                      <a:r>
                        <a:rPr lang="en-US" sz="1200">
                          <a:effectLst/>
                        </a:rPr>
                        <a:t>1900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76.0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330899570"/>
                  </a:ext>
                </a:extLst>
              </a:tr>
              <a:tr h="334408">
                <a:tc>
                  <a:txBody>
                    <a:bodyPr/>
                    <a:lstStyle/>
                    <a:p>
                      <a:pPr indent="304800" algn="ctr"/>
                      <a:r>
                        <a:rPr lang="en-US" sz="1200">
                          <a:effectLst/>
                        </a:rPr>
                        <a:t>1910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92.0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143251362"/>
                  </a:ext>
                </a:extLst>
              </a:tr>
              <a:tr h="334408">
                <a:tc>
                  <a:txBody>
                    <a:bodyPr/>
                    <a:lstStyle/>
                    <a:p>
                      <a:pPr indent="304800" algn="ctr"/>
                      <a:r>
                        <a:rPr lang="en-US" sz="1200">
                          <a:effectLst/>
                        </a:rPr>
                        <a:t>1920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106.5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75926034"/>
                  </a:ext>
                </a:extLst>
              </a:tr>
              <a:tr h="334408">
                <a:tc>
                  <a:txBody>
                    <a:bodyPr/>
                    <a:lstStyle/>
                    <a:p>
                      <a:pPr indent="304800" algn="ctr"/>
                      <a:r>
                        <a:rPr lang="en-US" sz="1200">
                          <a:effectLst/>
                        </a:rPr>
                        <a:t>1930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dirty="0">
                          <a:effectLst/>
                        </a:rPr>
                        <a:t>123.2</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177821266"/>
                  </a:ext>
                </a:extLst>
              </a:tr>
            </a:tbl>
          </a:graphicData>
        </a:graphic>
      </p:graphicFrame>
      <p:sp>
        <p:nvSpPr>
          <p:cNvPr id="9" name="文本框 8">
            <a:extLst>
              <a:ext uri="{FF2B5EF4-FFF2-40B4-BE49-F238E27FC236}">
                <a16:creationId xmlns:a16="http://schemas.microsoft.com/office/drawing/2014/main" id="{71F72056-DC97-4245-B049-99D504A0D5FE}"/>
              </a:ext>
            </a:extLst>
          </p:cNvPr>
          <p:cNvSpPr txBox="1"/>
          <p:nvPr/>
        </p:nvSpPr>
        <p:spPr>
          <a:xfrm>
            <a:off x="3028335" y="604373"/>
            <a:ext cx="6135328" cy="369332"/>
          </a:xfrm>
          <a:prstGeom prst="rect">
            <a:avLst/>
          </a:prstGeom>
          <a:noFill/>
        </p:spPr>
        <p:txBody>
          <a:bodyPr wrap="square">
            <a:spAutoFit/>
          </a:bodyPr>
          <a:lstStyle/>
          <a:p>
            <a:pPr algn="ctr">
              <a:spcAft>
                <a:spcPts val="600"/>
              </a:spcAft>
            </a:pPr>
            <a:r>
              <a:rPr lang="zh-CN" altLang="zh-CN" sz="1800" b="1" dirty="0">
                <a:effectLst/>
                <a:latin typeface="Times New Roman" panose="02020603050405020304" pitchFamily="18" charset="0"/>
                <a:ea typeface="宋体" panose="02010600030101010101" pitchFamily="2" charset="-122"/>
                <a:cs typeface="宋体" panose="02010600030101010101" pitchFamily="2" charset="-122"/>
              </a:rPr>
              <a:t>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3-1</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b="1" spc="45"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美国</a:t>
            </a:r>
            <a:r>
              <a:rPr lang="en-US" altLang="zh-CN" sz="1800" b="1" spc="4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1790-1930</a:t>
            </a:r>
            <a:r>
              <a:rPr lang="zh-CN" altLang="zh-CN" sz="1800" b="1" spc="45"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年人口数据</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624851886"/>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3412</Words>
  <Application>Microsoft Office PowerPoint</Application>
  <PresentationFormat>宽屏</PresentationFormat>
  <Paragraphs>414</Paragraphs>
  <Slides>49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Adobe 宋体 Std L</vt:lpstr>
      <vt:lpstr>Yuanti SC</vt:lpstr>
      <vt:lpstr>仿宋</vt:lpstr>
      <vt:lpstr>华文楷体</vt:lpstr>
      <vt:lpstr>宋体</vt:lpstr>
      <vt:lpstr>微软雅黑</vt:lpstr>
      <vt:lpstr>Arial</vt:lpstr>
      <vt:lpstr>Calibri</vt:lpstr>
      <vt:lpstr>Cambria Math</vt:lpstr>
      <vt:lpstr>Courier New</vt:lpstr>
      <vt:lpstr>Times New Roman</vt:lpstr>
      <vt:lpstr>第一PPT，www.1ppt.com</vt:lpstr>
      <vt:lpstr>PowerPoint 演示文稿</vt:lpstr>
      <vt:lpstr>PowerPoint 演示文稿</vt:lpstr>
      <vt:lpstr>本章要点</vt:lpstr>
      <vt:lpstr>一. Malthus人口模型</vt:lpstr>
      <vt:lpstr>假设</vt:lpstr>
      <vt:lpstr>MATLAB代码求解：</vt:lpstr>
      <vt:lpstr>PowerPoint 演示文稿</vt:lpstr>
      <vt:lpstr>案例：预测美国人口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 Logistic人口模型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Leslie 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5</cp:revision>
  <dcterms:created xsi:type="dcterms:W3CDTF">2018-03-01T02:03:00Z</dcterms:created>
  <dcterms:modified xsi:type="dcterms:W3CDTF">2022-08-13T13:27:17Z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8</vt:lpwstr>
  </property>
</Properties>
</file>