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0A08D"/>
    <a:srgbClr val="DCE0DE"/>
    <a:srgbClr val="EBF0EF"/>
    <a:srgbClr val="C0C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91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7620" y="-1270"/>
            <a:ext cx="12261215" cy="6946265"/>
          </a:xfrm>
          <a:prstGeom prst="rect">
            <a:avLst/>
          </a:prstGeom>
          <a:gradFill>
            <a:gsLst>
              <a:gs pos="0">
                <a:srgbClr val="EBF0EF"/>
              </a:gs>
              <a:gs pos="100000">
                <a:srgbClr val="DCE0DE"/>
              </a:gs>
            </a:gsLst>
            <a:lin ang="30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1359" y="1165"/>
            <a:ext cx="12293600" cy="691515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349365" y="2050184"/>
            <a:ext cx="2864485" cy="2914246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134045" y="1955396"/>
            <a:ext cx="8126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5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01</a:t>
            </a:r>
            <a:r>
              <a:rPr lang="zh-CN" altLang="en-US" sz="5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讲 初等模型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604635" y="39497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934200" y="499364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826885" y="536257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823075" y="-2222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684645" y="2002790"/>
            <a:ext cx="2864485" cy="3115945"/>
          </a:xfrm>
          <a:prstGeom prst="ellipse">
            <a:avLst/>
          </a:prstGeom>
          <a:noFill/>
          <a:ln>
            <a:solidFill>
              <a:srgbClr val="90A08D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65355" y="152227"/>
            <a:ext cx="2864485" cy="2726500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9296700" y="4073236"/>
            <a:ext cx="2864485" cy="2847311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0850" y="2233930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945495" y="4478655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4C6A27-2868-4CE5-ADF4-CC3155D99369}"/>
              </a:ext>
            </a:extLst>
          </p:cNvPr>
          <p:cNvSpPr txBox="1"/>
          <p:nvPr/>
        </p:nvSpPr>
        <p:spPr>
          <a:xfrm>
            <a:off x="5485658" y="3614010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张敬信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8BC06F-FBBA-5AA5-BE1D-5C203B881A15}"/>
              </a:ext>
            </a:extLst>
          </p:cNvPr>
          <p:cNvSpPr txBox="1"/>
          <p:nvPr/>
        </p:nvSpPr>
        <p:spPr>
          <a:xfrm>
            <a:off x="430942" y="724770"/>
            <a:ext cx="705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张敬信</a:t>
            </a:r>
            <a:r>
              <a:rPr lang="en-US" altLang="zh-CN" sz="2400" dirty="0">
                <a:solidFill>
                  <a:srgbClr val="C00000"/>
                </a:solidFill>
              </a:rPr>
              <a:t>-《</a:t>
            </a:r>
            <a:r>
              <a:rPr lang="zh-CN" altLang="en-US" sz="2400" dirty="0">
                <a:solidFill>
                  <a:srgbClr val="C00000"/>
                </a:solidFill>
              </a:rPr>
              <a:t>数学建模：算法与编程实现</a:t>
            </a:r>
            <a:r>
              <a:rPr lang="en-US" altLang="zh-CN" sz="2400" dirty="0">
                <a:solidFill>
                  <a:srgbClr val="C00000"/>
                </a:solidFill>
              </a:rPr>
              <a:t>》</a:t>
            </a:r>
            <a:r>
              <a:rPr lang="zh-CN" altLang="en-US" sz="2400" dirty="0">
                <a:solidFill>
                  <a:srgbClr val="C00000"/>
                </a:solidFill>
              </a:rPr>
              <a:t>，配套课件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8" grpId="0"/>
      <p:bldP spid="2" grpId="0" animBg="1"/>
      <p:bldP spid="3" grpId="0" bldLvl="0" animBg="1"/>
      <p:bldP spid="4" grpId="0" bldLvl="0" animBg="1"/>
      <p:bldP spid="5" grpId="0" bldLvl="0" animBg="1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288B3-67A3-4E3C-884D-3BD16815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lang="zh-CN" altLang="en-US" dirty="0"/>
              <a:t>模型假设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09ED3-0DF8-4D3E-B2E3-E828F731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指导性建议：</a:t>
            </a:r>
            <a:endParaRPr lang="en-US" altLang="zh-CN" sz="2800" dirty="0"/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抓住主要因素，去掉无关或关系不大的因素，简化问题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对问题相关的方面做限定，便于解决问题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假设必须要合理、适度（带来的误差在实际问题可允许的误差范围）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假设是在解决问题的过程中，根据需要做出的，而不是凭空凑假设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87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BF5B3-A8DB-422D-97B9-EDC5988E7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l">
              <a:buNone/>
            </a:pPr>
            <a:r>
              <a:rPr lang="zh-CN" altLang="en-US" sz="3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本问题：</a:t>
            </a:r>
            <a:endParaRPr lang="en-US" altLang="zh-CN" sz="32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</a:pP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假设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热量传递过程只有从室内到室外的单方向传导，没有对流辐射（即不考虑热量流失到墙体等）；</a:t>
            </a:r>
          </a:p>
          <a:p>
            <a:pPr indent="0" algn="l">
              <a:buNone/>
            </a:pP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假设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室内温度与室外温度恒定不变，热传导处于稳定状态，即沿热传导方向，单位时间通过单位面积的热量是常数；</a:t>
            </a:r>
          </a:p>
          <a:p>
            <a:pPr indent="0" algn="l">
              <a:buNone/>
            </a:pP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假设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玻璃材质均匀，即热传导系数是常数。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48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2BA53-7692-41E5-B0E2-B9DE9E46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/>
              <a:t>. </a:t>
            </a:r>
            <a:r>
              <a:rPr lang="zh-CN" altLang="en-US" dirty="0"/>
              <a:t>建立模型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64D14-ED2E-4D88-9D9D-EC0966196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931401"/>
          </a:xfrm>
        </p:spPr>
        <p:txBody>
          <a:bodyPr/>
          <a:lstStyle/>
          <a:p>
            <a:pPr indent="0" algn="just">
              <a:spcBef>
                <a:spcPts val="780"/>
              </a:spcBef>
              <a:spcAft>
                <a:spcPts val="780"/>
              </a:spcAft>
              <a:buNone/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若问题较复杂，往往需要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分解问题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：即将难以解决的复杂问题，分解为若干可逐步解决的子问题，分别予以解决。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spcBef>
                <a:spcPts val="780"/>
              </a:spcBef>
              <a:spcAft>
                <a:spcPts val="780"/>
              </a:spcAft>
              <a:buNone/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利用变量、常量表示，根据内在机理、物理规律等，将经过假设、分解而简化问题用数学表达式表示出来，就是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建立数学模型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61D1F7-13C4-4813-B1E6-8C3D9141F4EC}"/>
              </a:ext>
            </a:extLst>
          </p:cNvPr>
          <p:cNvSpPr txBox="1"/>
          <p:nvPr/>
        </p:nvSpPr>
        <p:spPr>
          <a:xfrm>
            <a:off x="1058662" y="3760562"/>
            <a:ext cx="1041128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just">
              <a:spcBef>
                <a:spcPts val="780"/>
              </a:spcBef>
              <a:spcAft>
                <a:spcPts val="780"/>
              </a:spcAft>
              <a:buNone/>
            </a:pPr>
            <a:r>
              <a:rPr lang="zh-CN" altLang="zh-CN" sz="2400" b="1" dirty="0">
                <a:effectLst/>
                <a:latin typeface="+mn-ea"/>
                <a:cs typeface="宋体" panose="02010600030101010101" pitchFamily="2" charset="-122"/>
              </a:rPr>
              <a:t>关键点二</a:t>
            </a:r>
            <a:r>
              <a:rPr lang="zh-CN" altLang="zh-CN" sz="2400" dirty="0">
                <a:effectLst/>
                <a:latin typeface="+mn-ea"/>
                <a:cs typeface="宋体" panose="02010600030101010101" pitchFamily="2" charset="-122"/>
              </a:rPr>
              <a:t>：在明确问题和建立模型时，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涉及的</a:t>
            </a:r>
            <a:r>
              <a:rPr lang="zh-CN" altLang="zh-CN" sz="2400" dirty="0">
                <a:effectLst/>
                <a:latin typeface="+mn-ea"/>
                <a:cs typeface="宋体" panose="02010600030101010101" pitchFamily="2" charset="-122"/>
              </a:rPr>
              <a:t>关键词，务必要查阅文献、资料弄懂其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含义</a:t>
            </a:r>
            <a:r>
              <a:rPr lang="zh-CN" altLang="zh-CN" sz="2400" dirty="0">
                <a:effectLst/>
                <a:latin typeface="+mn-ea"/>
                <a:cs typeface="宋体" panose="02010600030101010101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27620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FD4483F-58A6-4777-8FB4-9E258BDB5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908" y="1011827"/>
            <a:ext cx="11326183" cy="48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1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E28DBB-B234-468E-939E-321ECC0BF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43379"/>
                <a:ext cx="10515600" cy="5333584"/>
              </a:xfrm>
            </p:spPr>
            <p:txBody>
              <a:bodyPr/>
              <a:lstStyle/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本模型考虑的是双层与单层玻璃传热之比，取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=1.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传热方向是确定的从室内高温到室外低温，只考虑单位时间的热量大小即可，即取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 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热传导规律进一步简化为：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E28DBB-B234-468E-939E-321ECC0BF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43379"/>
                <a:ext cx="10515600" cy="53335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90F9949-F8B2-4D24-B94F-D42BBF8598E3}"/>
              </a:ext>
            </a:extLst>
          </p:cNvPr>
          <p:cNvSpPr txBox="1"/>
          <p:nvPr/>
        </p:nvSpPr>
        <p:spPr>
          <a:xfrm>
            <a:off x="838200" y="768092"/>
            <a:ext cx="10792287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关于</a:t>
            </a:r>
            <a:r>
              <a:rPr lang="zh-CN" altLang="zh-CN" sz="24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连续到离散</a:t>
            </a:r>
            <a:r>
              <a:rPr lang="zh-CN" altLang="zh-CN" sz="2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：根据连续变化建立的模型一般是微分方程模型，微分方程不容易求解，若将连续变化离散化，得到对应的差分方程，则容易求解。这是一种常用的建模手段。</a:t>
            </a:r>
            <a:endParaRPr lang="zh-CN" altLang="en-US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C0A8BB8-637A-40C8-8C48-800F79E2A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3714455"/>
            <a:ext cx="1304303" cy="81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EC7152-09C9-42F0-ACF2-17793CE90950}"/>
              </a:ext>
            </a:extLst>
          </p:cNvPr>
          <p:cNvSpPr txBox="1"/>
          <p:nvPr/>
        </p:nvSpPr>
        <p:spPr>
          <a:xfrm>
            <a:off x="9365942" y="384185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(1.1)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374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87527-F3D1-4F7B-85D6-A491997A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150"/>
            <a:ext cx="10515600" cy="807868"/>
          </a:xfrm>
        </p:spPr>
        <p:txBody>
          <a:bodyPr/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双层玻璃建模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56F01-009F-4F2B-BC53-E56ECF8DC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917"/>
                <a:ext cx="10515600" cy="4792046"/>
              </a:xfrm>
            </p:spPr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由假设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，流失的热量只从室内往室外传递，中间过程没有任何丢失，即每一层进多少，就出多少。记该热量为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56F01-009F-4F2B-BC53-E56ECF8DC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917"/>
                <a:ext cx="10515600" cy="47920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ADA6B48-442F-4368-83E1-185F29A0C8F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105" y="2358301"/>
            <a:ext cx="3581789" cy="3818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386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5B5C29-3AD1-4141-A33B-4CC1A5A49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1668" y="656947"/>
                <a:ext cx="10515600" cy="4145872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+mn-ea"/>
                  </a:rPr>
                  <a:t>热量经过这样</a:t>
                </a:r>
                <a:r>
                  <a:rPr lang="en-US" altLang="zh-CN" dirty="0">
                    <a:latin typeface="+mn-ea"/>
                  </a:rPr>
                  <a:t>3</a:t>
                </a:r>
                <a:r>
                  <a:rPr lang="zh-CN" altLang="en-US" dirty="0">
                    <a:latin typeface="+mn-ea"/>
                  </a:rPr>
                  <a:t>次传递：</a:t>
                </a:r>
                <a:endParaRPr lang="en-US" altLang="zh-CN" dirty="0">
                  <a:latin typeface="+mn-ea"/>
                </a:endParaRPr>
              </a:p>
              <a:p>
                <a:pPr marL="342900" lvl="0" indent="-342900" algn="l">
                  <a:lnSpc>
                    <a:spcPct val="100000"/>
                  </a:lnSpc>
                  <a:buFont typeface="宋体" panose="02010600030101010101" pitchFamily="2" charset="-122"/>
                  <a:buChar char="·"/>
                </a:pP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从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zh-CN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室内与第</a:t>
                </a:r>
                <a:r>
                  <a:rPr lang="en-US" altLang="zh-CN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层玻璃接触面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到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第</a:t>
                </a:r>
                <a:r>
                  <a:rPr lang="en-US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层玻璃与中间空气层接</a:t>
                </a: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触面</a:t>
                </a:r>
                <a:r>
                  <a:rPr lang="zh-CN" altLang="en-US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，介质是玻璃；</a:t>
                </a:r>
              </a:p>
              <a:p>
                <a:pPr marL="342900" lvl="0" indent="-342900" algn="l">
                  <a:lnSpc>
                    <a:spcPct val="100000"/>
                  </a:lnSpc>
                  <a:buFont typeface="宋体" panose="02010600030101010101" pitchFamily="2" charset="-122"/>
                  <a:buChar char="·"/>
                </a:pP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从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第</a:t>
                </a:r>
                <a:r>
                  <a:rPr lang="en-US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层玻璃与中间空气层接触面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到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中间空气层与第</a:t>
                </a:r>
                <a:r>
                  <a:rPr lang="en-US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层玻璃接触面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” </a:t>
                </a: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，介质是空气；</a:t>
                </a:r>
              </a:p>
              <a:p>
                <a:pPr marL="342900" lvl="0" indent="-342900" algn="l">
                  <a:lnSpc>
                    <a:spcPct val="100000"/>
                  </a:lnSpc>
                  <a:buFont typeface="宋体" panose="02010600030101010101" pitchFamily="2" charset="-122"/>
                  <a:buChar char="·"/>
                </a:pP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从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中间空气层与第</a:t>
                </a:r>
                <a:r>
                  <a:rPr lang="en-US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层玻璃接触面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到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第</a:t>
                </a:r>
                <a:r>
                  <a:rPr lang="en-US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层玻璃与室外空气接触面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” </a:t>
                </a: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，介质是玻璃；</a:t>
                </a:r>
                <a:endParaRPr lang="en-US" altLang="zh-CN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记玻璃的热传导系数为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空气的热传导系数为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根据简化的热传导规律式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(1.1)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，以及热量没有丢失，建立模型：</a:t>
                </a:r>
              </a:p>
              <a:p>
                <a:pPr marL="0" lvl="0" indent="0" algn="l">
                  <a:lnSpc>
                    <a:spcPct val="100000"/>
                  </a:lnSpc>
                  <a:buNone/>
                </a:pPr>
                <a:endParaRPr lang="zh-CN" altLang="zh-CN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5B5C29-3AD1-4141-A33B-4CC1A5A49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668" y="656947"/>
                <a:ext cx="10515600" cy="41458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0EA35965-72A7-4726-9825-90609E5BF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131" y="4802819"/>
            <a:ext cx="5304625" cy="882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9F916D-3CA3-4683-A3B9-DC687A5D4356}"/>
              </a:ext>
            </a:extLst>
          </p:cNvPr>
          <p:cNvSpPr txBox="1"/>
          <p:nvPr/>
        </p:nvSpPr>
        <p:spPr>
          <a:xfrm>
            <a:off x="9584762" y="5013449"/>
            <a:ext cx="122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1.2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6067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2DD84-64E9-4309-947F-466DE417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538"/>
            <a:ext cx="10515600" cy="861134"/>
          </a:xfrm>
        </p:spPr>
        <p:txBody>
          <a:bodyPr/>
          <a:lstStyle/>
          <a:p>
            <a:r>
              <a:rPr lang="en-US" altLang="zh-CN" sz="3200" dirty="0"/>
              <a:t>2.</a:t>
            </a:r>
            <a:r>
              <a:rPr lang="zh-CN" altLang="zh-CN" sz="32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单层玻璃建模</a:t>
            </a:r>
            <a:endParaRPr lang="zh-CN" altLang="en-US" sz="32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8C109D-0882-4D4F-9858-E0FD7A3D84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243" y="1473700"/>
            <a:ext cx="3583962" cy="34267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A6DC8A-24F2-4D94-9B61-EB8F85594430}"/>
                  </a:ext>
                </a:extLst>
              </p:cNvPr>
              <p:cNvSpPr txBox="1"/>
              <p:nvPr/>
            </p:nvSpPr>
            <p:spPr>
              <a:xfrm>
                <a:off x="907743" y="5006941"/>
                <a:ext cx="100916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记单层玻璃流失的热量为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根据简化的热传导规律式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(1.1),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建立模型：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A6DC8A-24F2-4D94-9B61-EB8F85594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43" y="5006941"/>
                <a:ext cx="10091690" cy="461665"/>
              </a:xfrm>
              <a:prstGeom prst="rect">
                <a:avLst/>
              </a:prstGeom>
              <a:blipFill>
                <a:blip r:embed="rId3"/>
                <a:stretch>
                  <a:fillRect l="-967" t="-14474" r="-392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0AEF0F44-ED61-4080-B66C-4E8FFFA24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28" y="5575067"/>
            <a:ext cx="1965694" cy="8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5409C8F-60F9-4349-A094-ABD4BACA0E77}"/>
              </a:ext>
            </a:extLst>
          </p:cNvPr>
          <p:cNvSpPr txBox="1"/>
          <p:nvPr/>
        </p:nvSpPr>
        <p:spPr>
          <a:xfrm>
            <a:off x="8922058" y="577606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(1.3)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2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3C500-0304-4143-BBA0-B538EB81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en-US" altLang="zh-CN" dirty="0"/>
              <a:t>. </a:t>
            </a:r>
            <a:r>
              <a:rPr lang="zh-CN" altLang="en-US" dirty="0"/>
              <a:t>模型求解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A24D13-CC07-474B-B6BE-5B2AD4DA0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0666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对于双层玻璃模型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(1.2),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不变已知量（通常是客观存在的量）：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可变已知量（有改变的实际意义，可对结果调参找最优）：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要求解的未知量：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中间变量未知量：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A24D13-CC07-474B-B6BE-5B2AD4DA0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06662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92D18BB-19B1-43EA-8BE6-FFC2BDE8D869}"/>
              </a:ext>
            </a:extLst>
          </p:cNvPr>
          <p:cNvSpPr txBox="1"/>
          <p:nvPr/>
        </p:nvSpPr>
        <p:spPr>
          <a:xfrm>
            <a:off x="793072" y="1690688"/>
            <a:ext cx="1060585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关键点</a:t>
            </a:r>
            <a:r>
              <a:rPr lang="en-US" altLang="zh-CN" sz="2400" dirty="0"/>
              <a:t>3</a:t>
            </a:r>
            <a:r>
              <a:rPr lang="zh-CN" altLang="en-US" sz="2400" dirty="0"/>
              <a:t>：区分（不变</a:t>
            </a:r>
            <a:r>
              <a:rPr lang="en-US" altLang="zh-CN" sz="2400" dirty="0"/>
              <a:t>/</a:t>
            </a:r>
            <a:r>
              <a:rPr lang="zh-CN" altLang="en-US" sz="2400" dirty="0"/>
              <a:t>可变）已知量和未知量（要求解</a:t>
            </a:r>
            <a:r>
              <a:rPr lang="en-US" altLang="zh-CN" sz="2400" dirty="0"/>
              <a:t>/</a:t>
            </a:r>
            <a:r>
              <a:rPr lang="zh-CN" altLang="en-US" sz="2400" dirty="0"/>
              <a:t>中间变量）</a:t>
            </a:r>
          </a:p>
        </p:txBody>
      </p:sp>
    </p:spTree>
    <p:extLst>
      <p:ext uri="{BB962C8B-B14F-4D97-AF65-F5344CB8AC3E}">
        <p14:creationId xmlns:p14="http://schemas.microsoft.com/office/powerpoint/2010/main" val="4441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15AC9-FA1E-4C55-BC62-97157DF26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19"/>
            <a:ext cx="10515600" cy="5031744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(1.2)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实际上是三个方程构成的方程组：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3A9CF39-2980-427A-A407-9F0258C71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262" y="1956262"/>
            <a:ext cx="2248047" cy="280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3BE12F-E8B4-416F-9A59-555B3BB21EFC}"/>
              </a:ext>
            </a:extLst>
          </p:cNvPr>
          <p:cNvSpPr txBox="1"/>
          <p:nvPr/>
        </p:nvSpPr>
        <p:spPr>
          <a:xfrm>
            <a:off x="8629095" y="296733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(1.4)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89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766" y="0"/>
            <a:ext cx="12293600" cy="691515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680122" y="2273400"/>
            <a:ext cx="2629437" cy="2493177"/>
            <a:chOff x="3028" y="3041"/>
            <a:chExt cx="5420" cy="5361"/>
          </a:xfrm>
        </p:grpSpPr>
        <p:sp>
          <p:nvSpPr>
            <p:cNvPr id="9" name="椭圆 8"/>
            <p:cNvSpPr/>
            <p:nvPr/>
          </p:nvSpPr>
          <p:spPr>
            <a:xfrm>
              <a:off x="3028" y="3041"/>
              <a:ext cx="4511" cy="4907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937" y="3495"/>
              <a:ext cx="4511" cy="4907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7756608" y="2708227"/>
            <a:ext cx="3717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问题假设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Yuanti SC" charset="-122"/>
              <a:sym typeface="+mn-ea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7764228" y="3368646"/>
            <a:ext cx="37103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建立模型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Yuanti SC" charset="-122"/>
              <a:sym typeface="+mn-ea"/>
            </a:endParaRPr>
          </a:p>
        </p:txBody>
      </p:sp>
      <p:sp>
        <p:nvSpPr>
          <p:cNvPr id="15" name="TextBox 32"/>
          <p:cNvSpPr txBox="1">
            <a:spLocks noChangeArrowheads="1"/>
          </p:cNvSpPr>
          <p:nvPr/>
        </p:nvSpPr>
        <p:spPr bwMode="auto">
          <a:xfrm>
            <a:off x="6965171" y="3368646"/>
            <a:ext cx="681677" cy="578882"/>
          </a:xfrm>
          <a:prstGeom prst="roundRect">
            <a:avLst/>
          </a:prstGeom>
          <a:solidFill>
            <a:srgbClr val="C0C9BE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6965172" y="2718707"/>
            <a:ext cx="681677" cy="578882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7741119" y="1410763"/>
            <a:ext cx="37928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Yuanti SC" charset="-122"/>
                <a:sym typeface="+mn-ea"/>
              </a:rPr>
              <a:t>问题提出</a:t>
            </a: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933900" y="1410763"/>
            <a:ext cx="712949" cy="578882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7756756" y="2043212"/>
            <a:ext cx="37928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明确问题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Yuanti SC" charset="-122"/>
              <a:sym typeface="+mn-ea"/>
            </a:endParaRPr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6949535" y="2064735"/>
            <a:ext cx="681677" cy="578882"/>
          </a:xfrm>
          <a:prstGeom prst="roundRect">
            <a:avLst/>
          </a:prstGeom>
          <a:solidFill>
            <a:srgbClr val="C0C9BE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" name="TextBox 32"/>
          <p:cNvSpPr txBox="1">
            <a:spLocks noChangeArrowheads="1"/>
          </p:cNvSpPr>
          <p:nvPr/>
        </p:nvSpPr>
        <p:spPr bwMode="auto">
          <a:xfrm>
            <a:off x="7788506" y="4049291"/>
            <a:ext cx="37611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模型求解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Yuanti SC" charset="-122"/>
              <a:sym typeface="+mn-ea"/>
            </a:endParaRPr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7006606" y="4026723"/>
            <a:ext cx="598806" cy="578486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0180" y="2074545"/>
            <a:ext cx="10090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>
                <a:solidFill>
                  <a:prstClr val="black"/>
                </a:solidFill>
                <a:latin typeface="仿宋" panose="02010609060101010101" charset="-122"/>
                <a:ea typeface="仿宋" panose="02010609060101010101" charset="-122"/>
              </a:rPr>
              <a:t>目录</a:t>
            </a:r>
          </a:p>
        </p:txBody>
      </p:sp>
      <p:sp>
        <p:nvSpPr>
          <p:cNvPr id="21" name="TextBox 32">
            <a:extLst>
              <a:ext uri="{FF2B5EF4-FFF2-40B4-BE49-F238E27FC236}">
                <a16:creationId xmlns:a16="http://schemas.microsoft.com/office/drawing/2014/main" id="{A03EBE17-211F-4032-93E7-A41036F65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6606" y="4684404"/>
            <a:ext cx="681677" cy="578882"/>
          </a:xfrm>
          <a:prstGeom prst="roundRect">
            <a:avLst/>
          </a:prstGeom>
          <a:solidFill>
            <a:srgbClr val="C0C9BE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06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D985C039-BAC7-45B0-83CE-76C4CCE5B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505" y="4708420"/>
            <a:ext cx="37611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结果分析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Yuanti SC" charset="-122"/>
              <a:sym typeface="+mn-ea"/>
            </a:endParaRPr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id="{0384A053-5D4B-484D-BF58-39C635D8A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043" y="5334343"/>
            <a:ext cx="681677" cy="578882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07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id="{5FF0F132-DB86-4580-BE19-B4E66FB3B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505" y="5374725"/>
            <a:ext cx="37611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论文写作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Yuanti SC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bldLvl="0" animBg="1"/>
      <p:bldP spid="16" grpId="0" bldLvl="0" animBg="1"/>
      <p:bldP spid="17" grpId="0"/>
      <p:bldP spid="18" grpId="0" bldLvl="0" animBg="1"/>
      <p:bldP spid="19" grpId="0"/>
      <p:bldP spid="20" grpId="0" bldLvl="0" animBg="1"/>
      <p:bldP spid="5" grpId="0"/>
      <p:bldP spid="7" grpId="0" bldLvl="0" animBg="1"/>
      <p:bldP spid="8" grpId="0"/>
      <p:bldP spid="21" grpId="0" bldLvl="0" animBg="1"/>
      <p:bldP spid="22" grpId="0"/>
      <p:bldP spid="23" grpId="0" bldLvl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5B5AD-ADEA-403B-ABFE-29F2C6FA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/>
              <a:t>Matlab</a:t>
            </a:r>
            <a:r>
              <a:rPr lang="zh-CN" altLang="en-US" sz="3200" dirty="0"/>
              <a:t>求解符号方程组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630E1-9F94-456B-B1D9-F31DEF84D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先将方程组涉及的所有变量都定义为符号变量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再定义方程组，就是若干方程构成的向量，每个方程的“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必须用“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==”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以区分赋值运算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solve()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函数求解方程或方程组，实参需要提供方程组或方程，和要求解的变量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simplify()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函数用于化简符号表达式到最简形式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01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49740-6CD6-43C7-B804-C480D6DF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293"/>
            <a:ext cx="10515600" cy="60101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定义符号变量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syms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kg ka T1 T2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d Q2 Ta Tb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定义方程组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eqns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[Q2 == kg*(T1-Ta)/d, 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Q2 == ka*(Ta-Tb)/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Q2 == kg*(Tb-T2)/d];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求解方程组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 = solve(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eqns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[Q2,Ta,Tb]);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S.Q2                               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解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Q2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simplify(S.Q2)                     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化简表达式</a:t>
            </a:r>
            <a:endParaRPr lang="en-US" altLang="zh-CN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运行结果：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E67E23"/>
                </a:solidFill>
                <a:effectLst/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                         </a:t>
            </a:r>
            <a:r>
              <a:rPr lang="en-US" altLang="zh-CN" sz="2400" dirty="0" err="1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ans</a:t>
            </a:r>
            <a:r>
              <a:rPr lang="en-US" altLang="zh-CN" sz="2400" dirty="0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= (kg*(T1*ka - T2*ka))/(2*d*ka + </a:t>
            </a:r>
            <a:r>
              <a:rPr lang="en-US" altLang="zh-CN" sz="2400" dirty="0" err="1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</a:t>
            </a:r>
            <a:r>
              <a:rPr lang="en-US" altLang="zh-CN" sz="2400" dirty="0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*kg)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ctr">
              <a:buNone/>
            </a:pPr>
            <a:r>
              <a:rPr lang="en-US" altLang="zh-CN" sz="2400" dirty="0" err="1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ans</a:t>
            </a:r>
            <a:r>
              <a:rPr lang="en-US" altLang="zh-CN" sz="2400" dirty="0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= (ka*kg*(T1 - T2))/(2*d*ka + </a:t>
            </a:r>
            <a:r>
              <a:rPr lang="en-US" altLang="zh-CN" sz="2400" dirty="0" err="1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</a:t>
            </a:r>
            <a:r>
              <a:rPr lang="en-US" altLang="zh-CN" sz="2400" dirty="0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*kg)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29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F390ACD-DB26-4B11-A006-10C74C06E2B6}"/>
              </a:ext>
            </a:extLst>
          </p:cNvPr>
          <p:cNvSpPr txBox="1"/>
          <p:nvPr/>
        </p:nvSpPr>
        <p:spPr>
          <a:xfrm>
            <a:off x="802739" y="2780475"/>
            <a:ext cx="613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单层玻璃模型</a:t>
            </a:r>
            <a:r>
              <a:rPr lang="en-US" altLang="zh-CN" sz="2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1.3</a:t>
            </a:r>
            <a:r>
              <a:rPr lang="en-US" altLang="zh-CN" sz="24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), </a:t>
            </a:r>
            <a:r>
              <a:rPr lang="zh-CN" altLang="zh-CN" sz="2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已经是解。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56D4FB-99C0-42A9-868E-003EE036B6BA}"/>
              </a:ext>
            </a:extLst>
          </p:cNvPr>
          <p:cNvSpPr txBox="1"/>
          <p:nvPr/>
        </p:nvSpPr>
        <p:spPr>
          <a:xfrm>
            <a:off x="802739" y="4655454"/>
            <a:ext cx="10479989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06070" algn="l">
              <a:spcBef>
                <a:spcPts val="780"/>
              </a:spcBef>
            </a:pPr>
            <a:r>
              <a:rPr lang="zh-CN" altLang="zh-CN" sz="2400" b="1" dirty="0">
                <a:effectLst/>
                <a:latin typeface="+mn-ea"/>
                <a:cs typeface="宋体" panose="02010600030101010101" pitchFamily="2" charset="-122"/>
              </a:rPr>
              <a:t>关键点</a:t>
            </a:r>
            <a:r>
              <a:rPr lang="en-US" altLang="zh-CN" sz="2400" b="1" dirty="0">
                <a:effectLst/>
                <a:latin typeface="+mn-ea"/>
                <a:cs typeface="宋体" panose="02010600030101010101" pitchFamily="2" charset="-122"/>
              </a:rPr>
              <a:t>4</a:t>
            </a:r>
            <a:r>
              <a:rPr lang="zh-CN" altLang="zh-CN" sz="2400" dirty="0">
                <a:effectLst/>
                <a:latin typeface="+mn-ea"/>
                <a:cs typeface="宋体" panose="02010600030101010101" pitchFamily="2" charset="-122"/>
              </a:rPr>
              <a:t>：模型求解，先要查阅文献资料将可以量化的变</a:t>
            </a:r>
            <a:r>
              <a:rPr lang="zh-CN" altLang="en-US" sz="2400" dirty="0">
                <a:effectLst/>
                <a:latin typeface="+mn-ea"/>
                <a:cs typeface="宋体" panose="02010600030101010101" pitchFamily="2" charset="-122"/>
              </a:rPr>
              <a:t>量</a:t>
            </a:r>
            <a:r>
              <a:rPr lang="en-US" altLang="zh-CN" sz="2400" baseline="30000" dirty="0">
                <a:effectLst/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zh-CN" sz="2400" dirty="0">
                <a:effectLst/>
                <a:latin typeface="+mn-ea"/>
                <a:cs typeface="宋体" panose="02010600030101010101" pitchFamily="2" charset="-122"/>
              </a:rPr>
              <a:t>量化，即把某些变量代入具体数值，以简化求解。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A9E7B242-DF91-499F-8BC4-A87DD178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984" y="6492875"/>
            <a:ext cx="6218068" cy="365125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一般是跟实际结合的变量，在固定场景下是常量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C3F1EC-993F-40DF-84E0-3903BC48FF41}"/>
              </a:ext>
            </a:extLst>
          </p:cNvPr>
          <p:cNvSpPr txBox="1"/>
          <p:nvPr/>
        </p:nvSpPr>
        <p:spPr>
          <a:xfrm>
            <a:off x="802739" y="3649030"/>
            <a:ext cx="10479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由于模型简单，可直接求出解析解。实际上，数学建模竞赛中的大多数数学模型，都是只能求数值解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B16C15C-51B4-4AAA-86E6-FCC6063C1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89" y="1189835"/>
            <a:ext cx="2691030" cy="111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8946AC6-779B-46FC-8B27-B03631BDD3F1}"/>
              </a:ext>
            </a:extLst>
          </p:cNvPr>
          <p:cNvSpPr txBox="1"/>
          <p:nvPr/>
        </p:nvSpPr>
        <p:spPr>
          <a:xfrm>
            <a:off x="8877670" y="1517657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400" dirty="0"/>
              <a:t>(1.5)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84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0D43E-873E-449F-BEC0-CCACE326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en-US" altLang="zh-CN" dirty="0"/>
              <a:t>. </a:t>
            </a:r>
            <a:r>
              <a:rPr lang="zh-CN" altLang="en-US" dirty="0"/>
              <a:t>结果分析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9A30F8-C58A-4A22-B64A-EF1ECD4CA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对比双层玻璃与单层玻璃流失的热量：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为了比较，将二者形式往一致变形：将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分子分母同除以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，再分母提个因子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，可得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9A30F8-C58A-4A22-B64A-EF1ECD4CA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B1D8ACC-BE26-49B9-9B45-BF2E25974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594442"/>
              </p:ext>
            </p:extLst>
          </p:nvPr>
        </p:nvGraphicFramePr>
        <p:xfrm>
          <a:off x="2617725" y="2320988"/>
          <a:ext cx="5949226" cy="11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08879" imgH="485623" progId="Equation.DSMT4">
                  <p:embed/>
                </p:oleObj>
              </mc:Choice>
              <mc:Fallback>
                <p:oleObj name="Equation" r:id="rId3" imgW="2608879" imgH="48562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7725" y="2320988"/>
                        <a:ext cx="5949226" cy="11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61523581-0FD4-4C35-AC82-B555A0887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663" y="4532375"/>
            <a:ext cx="5495976" cy="15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03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9B395F-182B-4641-9C93-F478EE277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0262" y="1021872"/>
                <a:ext cx="10515600" cy="51471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做绝对比较，用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差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；做相对比较，用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商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。双层玻璃流失热量与单层玻璃相比：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        .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引入变量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能大大简化结果，那么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有没有实际意义呢？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将同类归到一起，形式变到一致，往好解释的方向变形：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可见，</a:t>
                </a:r>
                <a:r>
                  <a:rPr lang="en-US" altLang="zh-CN" b="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是两种介质单位厚度的热传导系数之比。</a:t>
                </a:r>
              </a:p>
              <a:p>
                <a:pPr marL="0" indent="0">
                  <a:buNone/>
                </a:pP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9B395F-182B-4641-9C93-F478EE277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262" y="1021872"/>
                <a:ext cx="10515600" cy="51471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E10CD927-1A7D-426A-BD21-2AF054ED4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61" y="1704513"/>
            <a:ext cx="1411550" cy="87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510077-8C4A-4A7A-92DC-086928B83167}"/>
              </a:ext>
            </a:extLst>
          </p:cNvPr>
          <p:cNvSpPr txBox="1"/>
          <p:nvPr/>
        </p:nvSpPr>
        <p:spPr>
          <a:xfrm>
            <a:off x="9294920" y="177154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(1.6)</a:t>
            </a:r>
            <a:endParaRPr lang="zh-CN" altLang="en-US" sz="2400" dirty="0"/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9C3AC4F8-680D-4570-81FE-DA583CE7E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742" y="2500735"/>
            <a:ext cx="1333192" cy="10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473F3BDD-7042-4A9D-912A-672541D72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11" y="4370897"/>
            <a:ext cx="2541253" cy="106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0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E4607-9F56-4A3B-85F2-C870365A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数学建模都必须要得到量化的结果，玻璃和空气的热传导系数是不变的已知量，可查资料确定：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    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取小值做保守估计；同时为了减少变量数量，再引入 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（空气层与一层玻璃厚度之比），则双层玻璃与单层玻璃流失热量之比为：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  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(1.7)</a:t>
            </a: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至此，已经得到相当漂亮的表达式结果，非常简洁。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E89B251-FDBF-4BEF-B6DA-2FB9D73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75" y="1505089"/>
            <a:ext cx="4434011" cy="50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>
            <a:extLst>
              <a:ext uri="{FF2B5EF4-FFF2-40B4-BE49-F238E27FC236}">
                <a16:creationId xmlns:a16="http://schemas.microsoft.com/office/drawing/2014/main" id="{01727BB4-3048-48F4-B705-62CE77B5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83" y="1839896"/>
            <a:ext cx="1650362" cy="93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4ED26FB-A9E1-4C10-9587-5CB56029B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277" y="1839896"/>
            <a:ext cx="832659" cy="82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>
            <a:extLst>
              <a:ext uri="{FF2B5EF4-FFF2-40B4-BE49-F238E27FC236}">
                <a16:creationId xmlns:a16="http://schemas.microsoft.com/office/drawing/2014/main" id="{38F454B8-4078-444F-8B85-D010151B1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824" y="3623631"/>
            <a:ext cx="3201664" cy="87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14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9644D-7A28-47E7-A189-9B408F43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/>
          <a:lstStyle/>
          <a:p>
            <a:r>
              <a:rPr lang="zh-CN" altLang="en-US" sz="3200" dirty="0"/>
              <a:t>进一步展示结果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29E3E-9BF3-4524-8EF5-0F3630B00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969600"/>
          </a:xfrm>
        </p:spPr>
        <p:txBody>
          <a:bodyPr/>
          <a:lstStyle/>
          <a:p>
            <a:pPr marL="457200" indent="-457200">
              <a:buAutoNum type="arabicParenBoth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数值化展示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：取特殊的具体数值，看结果（具体数据说话，有说服力）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 = @(h) 1 ./ (1 + 8 * h);     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定义匿名函数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 = 1:5;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1- r(h)                        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减少热量损失比例</a:t>
            </a: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运行结果：</a:t>
            </a:r>
            <a:endParaRPr lang="en-US" altLang="zh-CN" dirty="0">
              <a:latin typeface="+mn-ea"/>
            </a:endParaRPr>
          </a:p>
          <a:p>
            <a:pPr marL="0" indent="0" algn="ctr">
              <a:buNone/>
            </a:pPr>
            <a:r>
              <a:rPr lang="en-US" altLang="zh-CN" dirty="0" err="1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ans</a:t>
            </a:r>
            <a:r>
              <a:rPr lang="en-US" altLang="zh-CN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= 0.8889  0.9412  0.9600  0.9697 0.9756</a:t>
            </a:r>
          </a:p>
          <a:p>
            <a:pPr marL="0" indent="0" algn="just">
              <a:buNone/>
            </a:pP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可见，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空气层厚度与一层玻璃厚度之比，若取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，则两层玻璃比一层玻璃可减少热量损失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88.9%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，若取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b="1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则可减少热量损失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96%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！</a:t>
            </a:r>
            <a:endParaRPr lang="zh-CN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887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084DA3-11A2-4A46-B512-6C1E98A9B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9369"/>
                <a:ext cx="10515600" cy="58592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那么，比值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取多少最优呢？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是关于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的减函数，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越大，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越小（减少热量损失越大）。但从实际来说，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又不能无限增大。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(2)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可视化展示，并选择最优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借助图形展示结果，将变量间的关系可视化，更加直观。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 = 0:0.01:8;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 = r(h);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plot(h, y, 'r-')                  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绘图，红色实线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grid on                           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添加网格线</a:t>
                </a:r>
              </a:p>
              <a:p>
                <a:pPr marL="0" indent="0">
                  <a:buNone/>
                </a:pP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xlabel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('h (l/d)'), 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ylabel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('Q1/Q2')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设置坐标轴标签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title('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热量损失比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Q2</a:t>
                </a:r>
                <a:r>
                  <a:rPr lang="en-US" altLang="zh-CN">
                    <a:latin typeface="Courier New" panose="02070309020205020404" pitchFamily="49" charset="0"/>
                    <a:cs typeface="Courier New" panose="02070309020205020404" pitchFamily="49" charset="0"/>
                  </a:rPr>
                  <a:t>/Q1</a:t>
                </a:r>
                <a:r>
                  <a:rPr lang="zh-CN" alt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与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的关系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')    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设置图形标题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084DA3-11A2-4A46-B512-6C1E98A9B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9369"/>
                <a:ext cx="10515600" cy="58592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58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68D99B-B191-4112-A0C3-EE9AE3B951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56" y="941863"/>
            <a:ext cx="6918985" cy="4974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9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EBC930-BD2E-4201-9D9F-6738E09CF0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783" y="674703"/>
                <a:ext cx="11026066" cy="55022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数学建模问题没有标准答案，只有合理答案，这个最优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的选择就体现了这一点。</a:t>
                </a:r>
              </a:p>
              <a:p>
                <a:r>
                  <a:rPr lang="zh-CN" altLang="en-US" dirty="0"/>
                  <a:t>选择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既然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越大越好，那么就在实际尺寸允许的范围内取最大的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值；</a:t>
                </a:r>
              </a:p>
              <a:p>
                <a:r>
                  <a:rPr lang="zh-CN" altLang="en-US" dirty="0"/>
                  <a:t>选择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根据效果基本不再改进选择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比如       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每增大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减小不超过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;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=0.01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来计算，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MATLAB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代码：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df = gradient(y, 0.01);      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计算数值一阶导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 = sum(abs(df) &gt; 0.01);     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找到临界位置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h(n)                         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临界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值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r(h(n))                      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r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值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运行结果：</a:t>
                </a:r>
              </a:p>
              <a:p>
                <a:pPr marL="0" indent="0" algn="ctr">
                  <a:buNone/>
                </a:pPr>
                <a:r>
                  <a:rPr lang="en-US" altLang="zh-CN" dirty="0" err="1">
                    <a:solidFill>
                      <a:srgbClr val="E67E2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ans</a:t>
                </a:r>
                <a:r>
                  <a:rPr lang="en-US" altLang="zh-CN" dirty="0">
                    <a:solidFill>
                      <a:srgbClr val="E67E2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=  3.4100  </a:t>
                </a:r>
                <a:r>
                  <a:rPr lang="en-US" altLang="zh-CN" dirty="0" err="1">
                    <a:solidFill>
                      <a:srgbClr val="E67E2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ans</a:t>
                </a:r>
                <a:r>
                  <a:rPr lang="en-US" altLang="zh-CN" dirty="0">
                    <a:solidFill>
                      <a:srgbClr val="E67E2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=  0.0354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即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选取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𝒉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𝟑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𝟒𝟏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，此时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𝒓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𝟎𝟑𝟓𝟒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，即可减少热量损失 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96.46%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EBC930-BD2E-4201-9D9F-6738E09CF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783" y="674703"/>
                <a:ext cx="11026066" cy="55022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>
            <a:extLst>
              <a:ext uri="{FF2B5EF4-FFF2-40B4-BE49-F238E27FC236}">
                <a16:creationId xmlns:a16="http://schemas.microsoft.com/office/drawing/2014/main" id="{D96D5932-39BD-4058-9586-247CE073A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03" y="1447699"/>
            <a:ext cx="1104947" cy="71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67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31517-A1F8-4E6E-824E-DE7B2E8E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数学建模的一般流程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0129C-A464-45FC-A918-C7E321506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通过一个简单的、具体的数学建模案例：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双层玻璃窗功效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，引领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大家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体会数学建模的整个思维过程：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无论简单还是复杂的数学建模问题，这些东西都是相通的。</a:t>
            </a:r>
            <a:endParaRPr lang="en-US" altLang="zh-CN" sz="28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重点体会：</a:t>
            </a:r>
            <a:endParaRPr lang="en-US" altLang="zh-CN" sz="28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200" dirty="0"/>
              <a:t>      利用常识去思考，利用简化的物理规律建模</a:t>
            </a:r>
          </a:p>
          <a:p>
            <a:pPr marL="0" indent="0">
              <a:buNone/>
            </a:pPr>
            <a:r>
              <a:rPr lang="zh-CN" altLang="en-US" sz="3200" dirty="0"/>
              <a:t>      掌握数学建模的一般过程，以及一些入手的关键点</a:t>
            </a:r>
          </a:p>
          <a:p>
            <a:pPr marL="0" indent="0">
              <a:buNone/>
            </a:pPr>
            <a:r>
              <a:rPr lang="zh-CN" altLang="en-US" sz="3200" dirty="0"/>
              <a:t>      编程的重要性：用编程实现模型求解、过程计算、结果展示</a:t>
            </a:r>
          </a:p>
          <a:p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6566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5D1C43-CA72-4C88-8521-30398B6E7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0832"/>
                <a:ext cx="10515600" cy="5386850"/>
              </a:xfrm>
            </p:spPr>
            <p:txBody>
              <a:bodyPr/>
              <a:lstStyle/>
              <a:p>
                <a:r>
                  <a:rPr lang="zh-CN" altLang="en-US" dirty="0"/>
                  <a:t>选择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：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找到曲线的“肘点”，相当于是从较陡到转为平缓的节点。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对于连续函数，“肘点”就是曲率最大的点，可以计算函数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(1.7)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的曲率最大点为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=0.229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353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，可减少热量损失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64.7%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对于离散的数据点，形状为“凸”，肘点可以通过“将第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个点与最后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个点连线，找到该线段距离最近的数据点”（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Elbow Method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），这对于数据点的范围敏感。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对于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0.2, 8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可计算离散数据的“肘点”为 ，此时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=1.5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=0.077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，即可减少热量损失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92.3%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5D1C43-CA72-4C88-8521-30398B6E7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0832"/>
                <a:ext cx="10515600" cy="5386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80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0F144-3D58-46CF-83E5-46FB282C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155"/>
            <a:ext cx="10515600" cy="524480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结合实际来看，应该选择第二种或第一种，这是因为适度增加空气层厚度基本不会增加成本，所以在权衡时就可以更倾向于增加空气层厚度，而不必过于折中考虑。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不难发现，两层玻璃之所以有如此高的功效，主要是由于空气层极低的热传导系数，而这要求空气是干燥、不流通的，作为模型假设该条件在实际环境下不可能完全满足。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另外，房间热量还可以通过天花板、墙壁、地面等流失。所以实际上双层玻璃的功效会比模型结果差一些。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03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49CC1-7BAF-4A2E-8AAF-537F5E871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误差分析：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数学模型一般是忽略了很多实际因素建立的理想化模型，误差分析考虑若将忽略的某因素加入到模型中，会产生怎样的变化；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稳定性分析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：如果算法的原始数据有误差，计算过程的舍入误差是否会增长；预测模型可以直接将预测结果与实际结果做比较，分析误差。 </a:t>
            </a:r>
          </a:p>
          <a:p>
            <a:pPr marL="0" indent="0"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灵敏度分析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，是对模型的一些主要参变量做一些变动，分析模型结果会有怎样的变化。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025E87-1E69-40A4-9214-B0C70774209E}"/>
              </a:ext>
            </a:extLst>
          </p:cNvPr>
          <p:cNvSpPr txBox="1"/>
          <p:nvPr/>
        </p:nvSpPr>
        <p:spPr>
          <a:xfrm>
            <a:off x="917359" y="1278713"/>
            <a:ext cx="10436441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关键点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：数学建模还需要做结果检验，通常包括误差分析、稳定性分析、灵敏度分析，以确定模型解决实际问题的效果和实际应用范围。</a:t>
            </a:r>
          </a:p>
        </p:txBody>
      </p:sp>
    </p:spTree>
    <p:extLst>
      <p:ext uri="{BB962C8B-B14F-4D97-AF65-F5344CB8AC3E}">
        <p14:creationId xmlns:p14="http://schemas.microsoft.com/office/powerpoint/2010/main" val="210455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CDA49-85F3-48CA-BEE0-30D102D3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9489"/>
          </a:xfrm>
        </p:spPr>
        <p:txBody>
          <a:bodyPr/>
          <a:lstStyle/>
          <a:p>
            <a:r>
              <a:rPr lang="zh-CN" altLang="en-US" dirty="0"/>
              <a:t>七</a:t>
            </a:r>
            <a:r>
              <a:rPr lang="en-US" altLang="zh-CN" dirty="0"/>
              <a:t>. </a:t>
            </a:r>
            <a:r>
              <a:rPr lang="zh-CN" altLang="en-US" dirty="0"/>
              <a:t>论文写作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73213-BFD3-4B72-A306-44948DB55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513"/>
            <a:ext cx="10515600" cy="44724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学建模的目的是为了解决实际问题，在上述工作完成以后还要将解决问题的整个过程写成一篇科技论文（研究报告）。论文要力求结构完整、逻辑清晰、简明易懂，能让人明白用什么方法解决了什么问题，结果如何，有什么创新点。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建模论文的评卷原则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建模论文是数学建模竞赛成果的最终（书面）形式；是评定参赛队的成绩好坏、获奖级别的唯一依据；另外，写好建模论文的训练，也是科技论文写作的一种基本训练。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04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D037E-3790-406B-8987-0233569E9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5" y="923278"/>
            <a:ext cx="10919534" cy="547562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(1) </a:t>
            </a:r>
            <a:r>
              <a:rPr lang="zh-CN" altLang="en-US" dirty="0"/>
              <a:t>摘要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）研究的问题明确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）研究方法或模型适当以及结果较好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）语言规范，逻辑清晰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）内容完整</a:t>
            </a:r>
          </a:p>
          <a:p>
            <a:pPr marL="0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模型建立、求解及结果分析</a:t>
            </a:r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）问题重述不照搬原题，问题分析清晰合理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）模型假设合理，符号表示规范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）数学模型描述正确，模型求解方法适当可行，求解过程清晰，结果较好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）模型检验与误差（灵敏性）分析合理，有分析结果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11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B0F64-D401-4E94-8426-34427B91D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062" y="866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(3) </a:t>
            </a:r>
            <a:r>
              <a:rPr lang="zh-CN" altLang="en-US" dirty="0"/>
              <a:t>总体印象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）文字、格式的规范性。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）图表、公式的规范性。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）参考文献及引用的规范性。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）页码标注正确。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）论文总体工作量饱满情况。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建模论文的结构与写法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一篇完整的数学建模论文应包括：标题、摘要、问题重述、问题分析、问题假设、符号说明、模型的建立、模型的求解、模型的检验、模型的评价和推广、参考文献、附录（可选），一般为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页左右。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61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063A8-E426-4CBA-8F69-4EC4C0F5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724"/>
            <a:ext cx="10515600" cy="5431239"/>
          </a:xfrm>
        </p:spPr>
        <p:txBody>
          <a:bodyPr/>
          <a:lstStyle/>
          <a:p>
            <a:pPr indent="0" algn="just">
              <a:buNone/>
            </a:pP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(1) 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题目</a:t>
            </a:r>
            <a:endParaRPr lang="zh-CN" altLang="zh-CN" sz="2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东三省赛和全国赛都要求用问题题目作为论文标题。</a:t>
            </a:r>
          </a:p>
          <a:p>
            <a:pPr indent="0" algn="just">
              <a:buNone/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美赛标题要“概括全文、吸引读者、便于检索”，要“精准、简洁、清晰”；长度一般为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—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个单词；一般不用完整的句子，而是由名词性短语构成，如果出现动词，多为动名词或分词形式。若内容层次很多可以采用主副标题。</a:t>
            </a:r>
          </a:p>
          <a:p>
            <a:pPr indent="0" algn="just">
              <a:buNone/>
            </a:pP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注意：要具体，尽量避免标题空洞和笼统；标题一般不用加“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Regarding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…”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Studies on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…”“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Investigation on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…”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Observation on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…”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The Method of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…”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Some thought on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…”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 research  on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…”等冗余套语。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98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3438C-5300-4BF2-9B35-F4DC4474B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7" y="612559"/>
            <a:ext cx="10794507" cy="592140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摘要与关键词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叙述针对问题，做了什么工作，用的什么方法，得到什么结果，有什么创新和特色。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第一段：写论文解决什么问题（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句话不超过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行）切入问题：先由问题或问题的重点词开始，简单重述问题、以及解决该问题的意义；总的解决方法概述：通过什么方法解决什么问题；实际问题转化为数学模型；将问题分阶段考虑。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第二、三段：针对具体问题分别采用什么模型，基于什么原理，通过如何处理，得到什么结论，阐述模型的正确性等；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最后一段，总的结论，结论的可行性、算法的广泛性、模型可用于其他领域等。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摘要叙述要精炼，逻辑要清晰，避免无意义的冗余叙述，尽量控制在半页到一页之间，不要超过一页。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关键词为论文中出现频率最高，方便别人检索到论文的若干专业名词，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个左右为好。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83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BB063-8084-4836-87C6-C990941AB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948"/>
            <a:ext cx="10515600" cy="55200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(3) </a:t>
            </a:r>
            <a:r>
              <a:rPr lang="zh-CN" altLang="en-US" dirty="0"/>
              <a:t>问题重述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通过自己对题意的理解，用自己的语言重新描述问题，可以结合问题的背景进行简明扼要地说明解决问题的意义。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切忌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：直接复制建模原题目中的内容。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应该这样写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：你已经建模原题，也有了一定的理解，这时有人问你建模做的是什么问题啊？你不看资料复述给他的内容，就是最好的问题重述。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51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22E44-8EF3-4D57-9139-0AFE62079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559"/>
            <a:ext cx="10515600" cy="5564404"/>
          </a:xfrm>
        </p:spPr>
        <p:txBody>
          <a:bodyPr/>
          <a:lstStyle/>
          <a:p>
            <a:pPr indent="0" algn="just">
              <a:buNone/>
            </a:pPr>
            <a:r>
              <a:rPr lang="en-US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(4) 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问题分析</a:t>
            </a:r>
            <a:endParaRPr lang="zh-CN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需要抓住题目中的关键词和主要目的及要求，分析要中肯、确切。依据原理要明确，描述要简明扼要，可列出关键步骤，切记不要冗长、烦琐。可以借助流程图，使思路表述更清晰。</a:t>
            </a:r>
          </a:p>
          <a:p>
            <a:pPr indent="0" algn="just">
              <a:buNone/>
            </a:pP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问题分析是模型建立的前奏，就是写怎么明确问题，怎么思考想到该问题的解决方案的（适用的基本模型），叙述解决该问题的大体思路，中间需要叙述主要每步思路产生的来源、依据和合理性等。利用“常识”和“逻辑推理”去一步一步分解问题、梳理出解决各主要问题的思路，为接下来的模型建立奠定基础和基本方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75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FAD9B-6A0F-44BD-8272-3DC092FB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问题提出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E6FD8-D951-41DE-84DE-753E7D4C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北方城镇楼房的窗户通常都是双层玻璃的，中间有一定空隙</a:t>
            </a:r>
            <a:r>
              <a:rPr lang="zh-CN" altLang="en-US" sz="2800" dirty="0"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24EF6F-1B3F-448F-A1C1-3D472C1364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45" y="2465199"/>
            <a:ext cx="5287310" cy="4027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800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E9817-64F7-44C7-B749-91C5B5A9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(5) </a:t>
            </a:r>
            <a:r>
              <a:rPr lang="zh-CN" altLang="en-US" dirty="0"/>
              <a:t>问题假设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去掉无关或关系不大的因素，使问题得到简化，切记主要因素必须保留；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对问题相关的方面做限定，便于解决问题；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假设必须要合理、适度（带来的误差在实际问题可允许的误差范围）；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假设是在解决问题的过程中，根据需要做出的，而不是凭空凑假设。</a:t>
            </a:r>
          </a:p>
          <a:p>
            <a:pPr marL="0" indent="0">
              <a:buNone/>
            </a:pPr>
            <a:r>
              <a:rPr lang="en-US" altLang="zh-CN" dirty="0"/>
              <a:t>(6) </a:t>
            </a:r>
            <a:r>
              <a:rPr lang="zh-CN" altLang="en-US" dirty="0"/>
              <a:t>符号说明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对模型和论文中用到的主要变量符合加以说明（某些次要变量符号可以在论文中使用时加以说明），以简要的文字表述各字母变量的意义，注意符号表示必须与论文中一致。建议采用表格的形式展示。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80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99D33-71F2-40A0-B82C-1D2BA9A4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501"/>
            <a:ext cx="10515600" cy="53424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(7) </a:t>
            </a:r>
            <a:r>
              <a:rPr lang="zh-CN" altLang="en-US" dirty="0"/>
              <a:t>模型的建立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在问题分析的基础上，先简要叙述选用某模型解决该问题的原因（即明确解题的思想和思路，包括逻辑性、合理性、可行性的完整叙述），然后对该模型的基本原理和基本思想做简要介绍，再进行模型构建（可借助数学表达式、构建方案、构造图、算法流程图等）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构建模型的过程，就是具体地解决问题的过程，用清晰的逻辑将思路全部展现出来。建议采用“理论和数据处理、求解结果相结合，逐步推进解决问题”的思路来写。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要结合实际问题，对借鉴来的基本模型进行改进和完善，使其能有效、实用地解决问题。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83F3E-F9B4-4BF8-A84F-B197B97C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49"/>
            <a:ext cx="10515600" cy="55999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模型要有一定的创新性，不是从书本或者论文中直接抄来的；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必须有模型检验与灵敏度分析等过程；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模型必须有详细的求解过程及结果；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不能用已有的固定算法代替模型；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不能用流程图或者类似方式代替模型；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不能用计算机程序代替模型。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74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BCAA0-60F7-4672-A60A-E8807CEB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241"/>
            <a:ext cx="10515600" cy="49607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(8) </a:t>
            </a:r>
            <a:r>
              <a:rPr lang="zh-CN" altLang="en-US" dirty="0"/>
              <a:t>模型的求解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数据建模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插值、拟合，数据统计分析。注意：多项式拟合时，多项式次数不要超过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次。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算法建模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软件求解、数值化解法等。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中间结果、必要步骤要适当呈现（通过什么工具软件，编制了什么程序，运行的结果等要表述清楚），重复性的过程和结果没有必要一一列出；采用智能算法时，要简要写明使用理由。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给出理论结果，或设法计算出合理的数值结果。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17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56F4D-4723-447F-9BCF-C11AAF3E9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602"/>
            <a:ext cx="10515600" cy="54223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(9) </a:t>
            </a:r>
            <a:r>
              <a:rPr lang="zh-CN" altLang="en-US" dirty="0"/>
              <a:t>模型的检验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结果分析：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利用模型得到的数值结果，回答题目中要求回答的所有问题；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数值结果、结论需一一列出，可以设计合理简洁的图表展示结果；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必要时对问题解答做定性或定量分析和讨论，最后结论要明确。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模型检验：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数学模型一般是忽略了很多实际因素建立的理想化模型，误差分析考虑若将忽略的某因素加入到模型中，会产生怎样的变化。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模型的稳定性分析，如果算法的原始数据有误差，计算过程的舍入误差是否会增长。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预测模型可以直接将预测结果与实际结果做比较，分析拟合优度和误差。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94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8665A2-D934-4613-BA14-6BAED8EAEF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7868"/>
                <a:ext cx="10515600" cy="5369095"/>
              </a:xfrm>
            </p:spPr>
            <p:txBody>
              <a:bodyPr/>
              <a:lstStyle/>
              <a:p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灵敏度分析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目标函数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对输入参数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的灵敏度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的定义为：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其中，  为边际函数（偏导数），  为平均的投入产出效应。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sz="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计算机实现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：固定其他的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为常数，让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按固定间隔从初始值到终止值变化，计算出灵敏度、导数（偏导数）、平均效应及目标函数的值，分析结果、可视化展示得到结论。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8665A2-D934-4613-BA14-6BAED8EAEF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7868"/>
                <a:ext cx="10515600" cy="53690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>
            <a:extLst>
              <a:ext uri="{FF2B5EF4-FFF2-40B4-BE49-F238E27FC236}">
                <a16:creationId xmlns:a16="http://schemas.microsoft.com/office/drawing/2014/main" id="{3023525C-7184-45F6-B1F2-C25CE6276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51" y="1744785"/>
            <a:ext cx="2038689" cy="77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>
            <a:extLst>
              <a:ext uri="{FF2B5EF4-FFF2-40B4-BE49-F238E27FC236}">
                <a16:creationId xmlns:a16="http://schemas.microsoft.com/office/drawing/2014/main" id="{1D90ECB0-DDAB-4910-8252-8392B4566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053" y="2447589"/>
            <a:ext cx="485098" cy="79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9688C403-DEC2-404E-B05C-53EDBEA47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651" y="2464817"/>
            <a:ext cx="323711" cy="7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78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47103-A19A-4C8D-A51A-639230F68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113"/>
            <a:ext cx="10515600" cy="5386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(10) </a:t>
            </a:r>
            <a:r>
              <a:rPr lang="zh-CN" altLang="en-US" dirty="0"/>
              <a:t>模型的评价和推广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衡量一个模型优劣完全在于它的实际应用效果，而不是采用了多么高深的数学模型。初等模型得到与高级模型相差无几的应用效果，当然是初等模型更受欢迎。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评价自己模型的优缺点，结合自己的算法和结果叙述，尽量客观具体。优点不要过于夸大；缺点尽量说的委婉一点。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模型的推广，可以采用将原题要求进行扩展，进一步讨论模型的实用性和可行性，还可以提出问题的展望。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(11) </a:t>
            </a:r>
            <a:r>
              <a:rPr lang="zh-CN" altLang="en-US" dirty="0"/>
              <a:t>参考文献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论文提及或是直接引用的文献、引用数据的出处等，都必须写入参考文献。参考文献按出现在正文中的顺序编号，写入参考文献的文献必须在论文中有引用。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94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95486E-4E35-4375-9709-B8CD94CD6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340" y="401441"/>
            <a:ext cx="9881806" cy="624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4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43490-6479-45BD-8FAD-71B564E2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767"/>
            <a:ext cx="10515600" cy="52891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(12) </a:t>
            </a:r>
            <a:r>
              <a:rPr lang="zh-CN" altLang="en-US" dirty="0"/>
              <a:t>附录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附录不属于论文的正文内容，国赛不计入论文实际页数，美赛计入实际页数。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附录中只需要列出：对论文真正需要并且对论文有支撑作用的内容，是对评审读懂论文正文起辅助的资料。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：附录中的程序代码，如果不是自己编写的就不要列入附录，否则有抄袭的嫌疑，有可能被认定为雷同试卷。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(13) </a:t>
            </a:r>
            <a:r>
              <a:rPr lang="zh-CN" altLang="en-US" dirty="0"/>
              <a:t>支撑材料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国赛有的题目需要用计算机验证你的模型结果是否正确，要求以支撑材料的形式提供模型结果文件。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自己想要附的支撑材料，是比附录更次要一级的辅助材料，不建议附。</a:t>
            </a:r>
          </a:p>
        </p:txBody>
      </p:sp>
    </p:spTree>
    <p:extLst>
      <p:ext uri="{BB962C8B-B14F-4D97-AF65-F5344CB8AC3E}">
        <p14:creationId xmlns:p14="http://schemas.microsoft.com/office/powerpoint/2010/main" val="22495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EAD47-FDF8-48A7-836F-14C8A289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8615"/>
            <a:ext cx="10515600" cy="771217"/>
          </a:xfrm>
        </p:spPr>
        <p:txBody>
          <a:bodyPr/>
          <a:lstStyle/>
          <a:p>
            <a:r>
              <a:rPr lang="zh-CN" altLang="en-US" sz="3600" dirty="0"/>
              <a:t>主要参考文献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97E57-5843-497C-9E78-103926989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691"/>
            <a:ext cx="10515600" cy="42742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张敬信 等</a:t>
            </a:r>
            <a:r>
              <a:rPr lang="en-US" altLang="zh-CN" dirty="0"/>
              <a:t>. </a:t>
            </a:r>
            <a:r>
              <a:rPr lang="zh-CN" altLang="en-US" dirty="0"/>
              <a:t>数学建模：算法与编程实现</a:t>
            </a:r>
            <a:r>
              <a:rPr lang="en-US" altLang="zh-CN" dirty="0"/>
              <a:t>. </a:t>
            </a:r>
            <a:r>
              <a:rPr lang="zh-CN" altLang="en-US" dirty="0"/>
              <a:t>机械工业出版社，</a:t>
            </a:r>
            <a:r>
              <a:rPr lang="en-US" altLang="zh-CN" dirty="0"/>
              <a:t>2022.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姜启源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  <a:r>
              <a:rPr lang="en-US" altLang="zh-CN" dirty="0"/>
              <a:t>. </a:t>
            </a:r>
            <a:r>
              <a:rPr lang="zh-CN" altLang="en-US" dirty="0"/>
              <a:t>数学模型（第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. </a:t>
            </a:r>
            <a:r>
              <a:rPr lang="zh-CN" altLang="en-US" dirty="0"/>
              <a:t>高等教育出版社，</a:t>
            </a:r>
            <a:r>
              <a:rPr lang="en-US" altLang="zh-CN" dirty="0"/>
              <a:t>2018.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黑龙江省数学建模研讨会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14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359F1-0A23-46D0-9395-3E991415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342900" lvl="0" indent="-342900" algn="l">
              <a:buFont typeface="宋体" panose="02010600030101010101" pitchFamily="2" charset="-122"/>
              <a:buChar char="·"/>
            </a:pP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双层玻璃理应比单层玻璃更能保暖，那么到底比单层玻璃能减少多少热量损失呢？</a:t>
            </a:r>
          </a:p>
          <a:p>
            <a:pPr marL="342900" lvl="0" indent="-342900" algn="l">
              <a:buFont typeface="宋体" panose="02010600030101010101" pitchFamily="2" charset="-122"/>
              <a:buChar char="·"/>
            </a:pP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热量损失与中间空气层厚度是什么关系？多少厚度最佳？</a:t>
            </a:r>
          </a:p>
          <a:p>
            <a:pPr indent="0" algn="just">
              <a:spcBef>
                <a:spcPts val="780"/>
              </a:spcBef>
              <a:spcAft>
                <a:spcPts val="780"/>
              </a:spcAft>
              <a:buNone/>
            </a:pPr>
            <a:endParaRPr lang="en-US" altLang="zh-CN" sz="2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spcBef>
                <a:spcPts val="780"/>
              </a:spcBef>
              <a:spcAft>
                <a:spcPts val="780"/>
              </a:spcAft>
              <a:buNone/>
            </a:pP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建模问题都是来自实际问题，其描述往往是定性描述，且叙述很不严密。所以，数学建模第一步，需要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明确问题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4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39111-ED79-44FE-BA82-E2CD00A7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明确问题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66091-F753-4A47-B645-0D4967819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spcBef>
                <a:spcPts val="780"/>
              </a:spcBef>
              <a:spcAft>
                <a:spcPts val="780"/>
              </a:spcAft>
              <a:buNone/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在思考时，</a:t>
            </a:r>
            <a:r>
              <a:rPr lang="zh-CN" altLang="zh-CN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常识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非常重要，</a:t>
            </a:r>
            <a:r>
              <a:rPr lang="zh-CN" altLang="zh-CN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常识即意味着合理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 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285750" algn="just">
              <a:spcBef>
                <a:spcPts val="780"/>
              </a:spcBef>
              <a:spcAft>
                <a:spcPts val="780"/>
              </a:spcAft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为了具有比较的意义，双层玻璃与单层玻璃的厚度应该相同；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285750" algn="just">
              <a:spcBef>
                <a:spcPts val="780"/>
              </a:spcBef>
              <a:spcAft>
                <a:spcPts val="780"/>
              </a:spcAft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根据热传导规律，室内温度较高，室外温度较低，有温度不同介质之间只要有温度差，热量就会从室内高温经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玻璃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玻璃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空气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玻璃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往室外低温流失；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285750" algn="just">
              <a:spcBef>
                <a:spcPts val="780"/>
              </a:spcBef>
              <a:spcAft>
                <a:spcPts val="780"/>
              </a:spcAft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流失热量与窗户面积成正比，考虑总量没有意义，应该考虑的是单位面积流失的热量。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21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768CF-A2EA-48C4-89D2-2DB35B783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847"/>
            <a:ext cx="10515600" cy="994299"/>
          </a:xfrm>
        </p:spPr>
        <p:txBody>
          <a:bodyPr/>
          <a:lstStyle/>
          <a:p>
            <a:pPr indent="304800" algn="l"/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热传导需要考虑温度差，进而需要各界面的温度。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A66C58-B6BA-4F83-A8EE-DEA78BF501E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408" y="2202617"/>
            <a:ext cx="7111184" cy="39743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DC348C-2FC4-4476-8FA0-98045AF36BF1}"/>
              </a:ext>
            </a:extLst>
          </p:cNvPr>
          <p:cNvSpPr txBox="1"/>
          <p:nvPr/>
        </p:nvSpPr>
        <p:spPr>
          <a:xfrm>
            <a:off x="4494320" y="6176963"/>
            <a:ext cx="613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lang="en-US" altLang="zh-CN" sz="18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2 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有无空气层的双层玻璃示意图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5C6434-5E01-40A1-A37E-CE6E826FE076}"/>
              </a:ext>
            </a:extLst>
          </p:cNvPr>
          <p:cNvSpPr txBox="1"/>
          <p:nvPr/>
        </p:nvSpPr>
        <p:spPr>
          <a:xfrm>
            <a:off x="838201" y="1233996"/>
            <a:ext cx="10515599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>
              <a:buNone/>
            </a:pPr>
            <a:r>
              <a:rPr lang="zh-CN" altLang="zh-CN" sz="2400" b="1" dirty="0">
                <a:effectLst/>
                <a:latin typeface="+mn-ea"/>
                <a:cs typeface="宋体" panose="02010600030101010101" pitchFamily="2" charset="-122"/>
              </a:rPr>
              <a:t>关键点一</a:t>
            </a:r>
            <a:r>
              <a:rPr lang="zh-CN" altLang="zh-CN" sz="2400" dirty="0">
                <a:effectLst/>
                <a:latin typeface="+mn-ea"/>
                <a:cs typeface="宋体" panose="02010600030101010101" pitchFamily="2" charset="-122"/>
              </a:rPr>
              <a:t>：实际问题定性描述到量化建模首先必须要做的就是：</a:t>
            </a:r>
            <a:r>
              <a:rPr lang="zh-CN" altLang="zh-CN" sz="2400" b="1" dirty="0"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用变量表示一些量</a:t>
            </a:r>
            <a:r>
              <a:rPr lang="zh-CN" altLang="zh-CN" sz="2400" dirty="0">
                <a:effectLst/>
                <a:latin typeface="+mn-ea"/>
                <a:cs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9099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12B049-B4B3-4544-9E4A-D084C5E9D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一层玻璃的厚度，则两层玻璃窗是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，单层玻璃窗是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双层玻璃中间空气层的厚度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室内温度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室外温度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第一层玻璃与空气层的接触面温度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空气层与第二层玻璃的接触面温度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12B049-B4B3-4544-9E4A-D084C5E9D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1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B96DF-F69F-4D2E-8D74-6887BC47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l">
              <a:buNone/>
            </a:pPr>
            <a:r>
              <a:rPr lang="zh-CN" altLang="zh-CN" sz="2800" dirty="0">
                <a:effectLst/>
                <a:latin typeface="+mn-ea"/>
                <a:cs typeface="宋体" panose="02010600030101010101" pitchFamily="2" charset="-122"/>
              </a:rPr>
              <a:t>明确问题：</a:t>
            </a:r>
          </a:p>
          <a:p>
            <a:pPr indent="0" algn="l"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1) 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根据热传导规律分别对双层玻璃、单层玻璃热量流失规律建模，得到单位面积热量流失量，做出相对比较。</a:t>
            </a:r>
          </a:p>
          <a:p>
            <a:pPr indent="0" algn="l">
              <a:buNone/>
            </a:pP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 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建立双层玻璃流失热量与空气层厚度的函数关系，合理地确定最优空气层厚度。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87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第一PPT，www.1ppt.com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4354</Words>
  <Application>Microsoft Office PowerPoint</Application>
  <PresentationFormat>宽屏</PresentationFormat>
  <Paragraphs>283</Paragraphs>
  <Slides>49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Yuanti SC</vt:lpstr>
      <vt:lpstr>仿宋</vt:lpstr>
      <vt:lpstr>华文楷体</vt:lpstr>
      <vt:lpstr>宋体</vt:lpstr>
      <vt:lpstr>微软雅黑</vt:lpstr>
      <vt:lpstr>Arial</vt:lpstr>
      <vt:lpstr>Calibri</vt:lpstr>
      <vt:lpstr>Cambria Math</vt:lpstr>
      <vt:lpstr>Courier New</vt:lpstr>
      <vt:lpstr>Times New Roman</vt:lpstr>
      <vt:lpstr>第一PPT，www.1ppt.com</vt:lpstr>
      <vt:lpstr>Equation</vt:lpstr>
      <vt:lpstr>PowerPoint 演示文稿</vt:lpstr>
      <vt:lpstr>PowerPoint 演示文稿</vt:lpstr>
      <vt:lpstr>数学建模的一般流程</vt:lpstr>
      <vt:lpstr>一. 问题提出</vt:lpstr>
      <vt:lpstr>PowerPoint 演示文稿</vt:lpstr>
      <vt:lpstr>二. 明确问题</vt:lpstr>
      <vt:lpstr>PowerPoint 演示文稿</vt:lpstr>
      <vt:lpstr>PowerPoint 演示文稿</vt:lpstr>
      <vt:lpstr>PowerPoint 演示文稿</vt:lpstr>
      <vt:lpstr>三. 模型假设</vt:lpstr>
      <vt:lpstr>PowerPoint 演示文稿</vt:lpstr>
      <vt:lpstr>四. 建立模型</vt:lpstr>
      <vt:lpstr>PowerPoint 演示文稿</vt:lpstr>
      <vt:lpstr>PowerPoint 演示文稿</vt:lpstr>
      <vt:lpstr>1. 双层玻璃建模</vt:lpstr>
      <vt:lpstr>PowerPoint 演示文稿</vt:lpstr>
      <vt:lpstr>2.单层玻璃建模</vt:lpstr>
      <vt:lpstr>五. 模型求解</vt:lpstr>
      <vt:lpstr>PowerPoint 演示文稿</vt:lpstr>
      <vt:lpstr>Matlab求解符号方程组</vt:lpstr>
      <vt:lpstr>PowerPoint 演示文稿</vt:lpstr>
      <vt:lpstr>PowerPoint 演示文稿</vt:lpstr>
      <vt:lpstr>六. 结果分析</vt:lpstr>
      <vt:lpstr>PowerPoint 演示文稿</vt:lpstr>
      <vt:lpstr>PowerPoint 演示文稿</vt:lpstr>
      <vt:lpstr>进一步展示结果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七. 论文写作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www.1ppt.com</cp:keywords>
  <dc:description>www.1ppt.com</dc:description>
  <cp:lastModifiedBy/>
  <cp:revision>5</cp:revision>
  <dcterms:created xsi:type="dcterms:W3CDTF">2018-03-01T02:03:00Z</dcterms:created>
  <dcterms:modified xsi:type="dcterms:W3CDTF">2022-10-11T01:48:53Z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8</vt:lpwstr>
  </property>
</Properties>
</file>