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6"/>
  </p:notesMasterIdLst>
  <p:sldIdLst>
    <p:sldId id="256" r:id="rId2"/>
    <p:sldId id="257" r:id="rId3"/>
    <p:sldId id="282" r:id="rId4"/>
    <p:sldId id="283" r:id="rId5"/>
    <p:sldId id="329" r:id="rId6"/>
    <p:sldId id="330" r:id="rId7"/>
    <p:sldId id="284" r:id="rId8"/>
    <p:sldId id="285"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3" d="100"/>
          <a:sy n="83" d="100"/>
        </p:scale>
        <p:origin x="758"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2022/10/11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1600" y="32043"/>
            <a:ext cx="12293600" cy="6915150"/>
          </a:xfrm>
          <a:prstGeom prst="rect">
            <a:avLst/>
          </a:prstGeom>
        </p:spPr>
      </p:pic>
      <p:sp>
        <p:nvSpPr>
          <p:cNvPr id="15" name="椭圆 14"/>
          <p:cNvSpPr/>
          <p:nvPr/>
        </p:nvSpPr>
        <p:spPr>
          <a:xfrm>
            <a:off x="6349365" y="2070567"/>
            <a:ext cx="2864485" cy="2893863"/>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642870" y="1935013"/>
            <a:ext cx="8830951" cy="923330"/>
          </a:xfrm>
          <a:prstGeom prst="rect">
            <a:avLst/>
          </a:prstGeom>
          <a:noFill/>
        </p:spPr>
        <p:txBody>
          <a:bodyPr wrap="square" rtlCol="0">
            <a:spAutoFit/>
          </a:bodyPr>
          <a:lstStyle/>
          <a:p>
            <a:r>
              <a:rPr lang="zh-CN" altLang="en-US" sz="5400" dirty="0">
                <a:solidFill>
                  <a:srgbClr val="C00000"/>
                </a:solidFill>
                <a:latin typeface="仿宋" panose="02010609060101010101" pitchFamily="49" charset="-122"/>
                <a:ea typeface="仿宋" panose="02010609060101010101" pitchFamily="49" charset="-122"/>
              </a:rPr>
              <a:t>第</a:t>
            </a:r>
            <a:r>
              <a:rPr lang="en-US" altLang="zh-CN" sz="5400" dirty="0">
                <a:solidFill>
                  <a:srgbClr val="C00000"/>
                </a:solidFill>
                <a:latin typeface="仿宋" panose="02010609060101010101" pitchFamily="49" charset="-122"/>
                <a:ea typeface="仿宋" panose="02010609060101010101" pitchFamily="49" charset="-122"/>
              </a:rPr>
              <a:t>02</a:t>
            </a:r>
            <a:r>
              <a:rPr lang="zh-CN" altLang="en-US" sz="5400" dirty="0">
                <a:solidFill>
                  <a:srgbClr val="C00000"/>
                </a:solidFill>
                <a:latin typeface="仿宋" panose="02010609060101010101" pitchFamily="49" charset="-122"/>
                <a:ea typeface="仿宋" panose="02010609060101010101" pitchFamily="49" charset="-122"/>
              </a:rPr>
              <a:t>讲 层次分析法</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5799" y="124519"/>
            <a:ext cx="2864485" cy="2821882"/>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9232069" y="3934691"/>
            <a:ext cx="2864485" cy="2890402"/>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4C6A27-2868-4CE5-ADF4-CC3155D99369}"/>
              </a:ext>
            </a:extLst>
          </p:cNvPr>
          <p:cNvSpPr txBox="1"/>
          <p:nvPr/>
        </p:nvSpPr>
        <p:spPr>
          <a:xfrm>
            <a:off x="5157281" y="3733167"/>
            <a:ext cx="1877437" cy="769441"/>
          </a:xfrm>
          <a:prstGeom prst="rect">
            <a:avLst/>
          </a:prstGeom>
          <a:noFill/>
        </p:spPr>
        <p:txBody>
          <a:bodyPr wrap="none" rtlCol="0">
            <a:spAutoFit/>
          </a:bodyPr>
          <a:lstStyle/>
          <a:p>
            <a:r>
              <a:rPr lang="zh-CN" altLang="en-US" sz="4400" dirty="0">
                <a:solidFill>
                  <a:srgbClr val="C00000"/>
                </a:solidFill>
                <a:latin typeface="华文楷体" panose="02010600040101010101" pitchFamily="2" charset="-122"/>
                <a:ea typeface="华文楷体" panose="02010600040101010101" pitchFamily="2" charset="-122"/>
              </a:rPr>
              <a:t>张敬信</a:t>
            </a:r>
          </a:p>
        </p:txBody>
      </p:sp>
      <p:sp>
        <p:nvSpPr>
          <p:cNvPr id="7" name="文本框 6">
            <a:extLst>
              <a:ext uri="{FF2B5EF4-FFF2-40B4-BE49-F238E27FC236}">
                <a16:creationId xmlns:a16="http://schemas.microsoft.com/office/drawing/2014/main" id="{D4742C39-71B3-BFD1-11B1-E10770E6C1A1}"/>
              </a:ext>
            </a:extLst>
          </p:cNvPr>
          <p:cNvSpPr txBox="1"/>
          <p:nvPr/>
        </p:nvSpPr>
        <p:spPr>
          <a:xfrm>
            <a:off x="450850" y="717559"/>
            <a:ext cx="7058343" cy="461665"/>
          </a:xfrm>
          <a:prstGeom prst="rect">
            <a:avLst/>
          </a:prstGeom>
          <a:noFill/>
        </p:spPr>
        <p:txBody>
          <a:bodyPr wrap="none" rtlCol="0">
            <a:spAutoFit/>
          </a:bodyPr>
          <a:lstStyle/>
          <a:p>
            <a:r>
              <a:rPr lang="zh-CN" altLang="en-US" sz="2400" dirty="0">
                <a:solidFill>
                  <a:srgbClr val="C00000"/>
                </a:solidFill>
              </a:rPr>
              <a:t>张敬信</a:t>
            </a:r>
            <a:r>
              <a:rPr lang="en-US" altLang="zh-CN" sz="2400" dirty="0">
                <a:solidFill>
                  <a:srgbClr val="C00000"/>
                </a:solidFill>
              </a:rPr>
              <a:t>-《</a:t>
            </a:r>
            <a:r>
              <a:rPr lang="zh-CN" altLang="en-US" sz="2400" dirty="0">
                <a:solidFill>
                  <a:srgbClr val="C00000"/>
                </a:solidFill>
              </a:rPr>
              <a:t>数学建模：算法与编程实现</a:t>
            </a:r>
            <a:r>
              <a:rPr lang="en-US" altLang="zh-CN" sz="2400" dirty="0">
                <a:solidFill>
                  <a:srgbClr val="C00000"/>
                </a:solidFill>
              </a:rPr>
              <a:t>》</a:t>
            </a:r>
            <a:r>
              <a:rPr lang="zh-CN" altLang="en-US" sz="2400" dirty="0">
                <a:solidFill>
                  <a:srgbClr val="C00000"/>
                </a:solidFill>
              </a:rPr>
              <a:t>，配套课件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78322-4884-44B6-AF96-5EF69831242A}"/>
              </a:ext>
            </a:extLst>
          </p:cNvPr>
          <p:cNvSpPr>
            <a:spLocks noGrp="1"/>
          </p:cNvSpPr>
          <p:nvPr>
            <p:ph type="title"/>
          </p:nvPr>
        </p:nvSpPr>
        <p:spPr>
          <a:xfrm>
            <a:off x="838200" y="365125"/>
            <a:ext cx="10515600" cy="1046425"/>
          </a:xfrm>
        </p:spPr>
        <p:txBody>
          <a:bodyPr/>
          <a:lstStyle/>
          <a:p>
            <a:r>
              <a:rPr lang="en-US" altLang="zh-CN" sz="3200" dirty="0"/>
              <a:t>2. </a:t>
            </a:r>
            <a:r>
              <a:rPr lang="zh-CN" altLang="en-US" sz="3200" dirty="0"/>
              <a:t>构造判断矩阵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567F4-1B26-43F4-80F3-61F9D6608C1B}"/>
                  </a:ext>
                </a:extLst>
              </p:cNvPr>
              <p:cNvSpPr>
                <a:spLocks noGrp="1"/>
              </p:cNvSpPr>
              <p:nvPr>
                <p:ph idx="1"/>
              </p:nvPr>
            </p:nvSpPr>
            <p:spPr>
              <a:xfrm>
                <a:off x="838200" y="1331650"/>
                <a:ext cx="10515600" cy="4845313"/>
              </a:xfrm>
            </p:spPr>
            <p:txBody>
              <a:bodyPr/>
              <a:lstStyle/>
              <a:p>
                <a:r>
                  <a:rPr lang="zh-CN" altLang="en-US" dirty="0">
                    <a:latin typeface="Adobe 宋体 Std L" panose="02020300000000000000" pitchFamily="18" charset="-122"/>
                    <a:ea typeface="Adobe 宋体 Std L" panose="02020300000000000000" pitchFamily="18" charset="-122"/>
                  </a:rPr>
                  <a:t>构造判断矩阵，这一步是要比较层次结构模型的第二层各个因素对上一层因素影响，从而确定它们对上层因素的影响作用中所占的权重。有时需要理解为下层因素对上层因素的贡献。</a:t>
                </a:r>
              </a:p>
              <a:p>
                <a:r>
                  <a:rPr lang="zh-CN" altLang="en-US" dirty="0">
                    <a:latin typeface="Adobe 宋体 Std L" panose="02020300000000000000" pitchFamily="18" charset="-122"/>
                    <a:ea typeface="Adobe 宋体 Std L" panose="02020300000000000000" pitchFamily="18" charset="-122"/>
                  </a:rPr>
                  <a:t>设有 </a:t>
                </a:r>
                <a:r>
                  <a:rPr lang="en-US" altLang="zh-CN" i="1" dirty="0">
                    <a:latin typeface="Times New Roman" panose="02020603050405020304" pitchFamily="18" charset="0"/>
                    <a:ea typeface="Adobe 宋体 Std L" panose="02020300000000000000" pitchFamily="18" charset="-122"/>
                    <a:cs typeface="Times New Roman" panose="02020603050405020304" pitchFamily="18" charset="0"/>
                  </a:rPr>
                  <a:t>n </a:t>
                </a:r>
                <a:r>
                  <a:rPr lang="zh-CN" altLang="en-US" dirty="0">
                    <a:latin typeface="Adobe 宋体 Std L" panose="02020300000000000000" pitchFamily="18" charset="-122"/>
                    <a:ea typeface="Adobe 宋体 Std L" panose="02020300000000000000" pitchFamily="18" charset="-122"/>
                  </a:rPr>
                  <a:t>个因素</a:t>
                </a:r>
                <a:r>
                  <a:rPr lang="en-US" altLang="zh-CN" dirty="0">
                    <a:latin typeface="Adobe 宋体 Std L" panose="02020300000000000000" pitchFamily="18" charset="-122"/>
                    <a:ea typeface="Adobe 宋体 Std L" panose="02020300000000000000" pitchFamily="18" charset="-122"/>
                  </a:rPr>
                  <a:t>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1</m:t>
                        </m:r>
                      </m:sub>
                    </m:sSub>
                    <m:r>
                      <a:rPr lang="en-US" altLang="zh-CN" b="0" i="1" smtClean="0">
                        <a:latin typeface="Cambria Math" panose="02040503050406030204" pitchFamily="18" charset="0"/>
                        <a:ea typeface="Adobe 宋体 Std L" panose="02020300000000000000" pitchFamily="18" charset="-122"/>
                      </a:rPr>
                      <m:t>, </m:t>
                    </m:r>
                    <m:sSub>
                      <m:sSubPr>
                        <m:ctrlPr>
                          <a:rPr lang="en-US" altLang="zh-CN" b="0"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2</m:t>
                        </m:r>
                      </m:sub>
                    </m:sSub>
                    <m:r>
                      <a:rPr lang="en-US" altLang="zh-CN" b="0" i="1" smtClean="0">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𝑛</m:t>
                        </m:r>
                      </m:sub>
                    </m:sSub>
                  </m:oMath>
                </a14:m>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对上一层目标有影响，直接确定它们对目标的影响程度不是很容易，所以每次取两个因素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oMath>
                </a14:m>
                <a:r>
                  <a:rPr lang="zh-CN" altLang="en-US" dirty="0">
                    <a:latin typeface="Adobe 宋体 Std L" panose="02020300000000000000" pitchFamily="18" charset="-122"/>
                    <a:ea typeface="Adobe 宋体 Std L" panose="02020300000000000000" pitchFamily="18" charset="-122"/>
                  </a:rPr>
                  <a:t> 比较，用</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表示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i="1">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和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oMath>
                </a14:m>
                <a:r>
                  <a:rPr lang="zh-CN" altLang="en-US" dirty="0">
                    <a:latin typeface="Adobe 宋体 Std L" panose="02020300000000000000" pitchFamily="18" charset="-122"/>
                    <a:ea typeface="Adobe 宋体 Std L" panose="02020300000000000000" pitchFamily="18" charset="-122"/>
                  </a:rPr>
                  <a:t> 对上层目标的影响比，则 </a:t>
                </a:r>
                <a14:m>
                  <m:oMath xmlns:m="http://schemas.openxmlformats.org/officeDocument/2006/math">
                    <m:sSub>
                      <m:sSubPr>
                        <m:ctrlPr>
                          <a:rPr lang="en-US" altLang="zh-CN" b="0" i="1" smtClean="0">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𝐴</m:t>
                        </m:r>
                        <m:r>
                          <a:rPr lang="en-US" altLang="zh-CN" i="1">
                            <a:latin typeface="Cambria Math" panose="02040503050406030204" pitchFamily="18" charset="0"/>
                            <a:ea typeface="Adobe 宋体 Std L" panose="02020300000000000000" pitchFamily="18" charset="-122"/>
                          </a:rPr>
                          <m:t>=(</m:t>
                        </m:r>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r>
                          <a:rPr lang="en-US" altLang="zh-CN" i="1">
                            <a:latin typeface="Cambria Math" panose="02040503050406030204" pitchFamily="18" charset="0"/>
                            <a:ea typeface="Adobe 宋体 Std L" panose="02020300000000000000" pitchFamily="18" charset="-122"/>
                          </a:rPr>
                          <m:t>)</m:t>
                        </m:r>
                      </m:e>
                      <m:sub>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oMath>
                </a14:m>
                <a:r>
                  <a:rPr lang="zh-CN" altLang="en-US" dirty="0">
                    <a:latin typeface="Adobe 宋体 Std L" panose="02020300000000000000" pitchFamily="18" charset="-122"/>
                    <a:ea typeface="Adobe 宋体 Std L" panose="02020300000000000000" pitchFamily="18" charset="-122"/>
                  </a:rPr>
                  <a:t> 称为</a:t>
                </a:r>
                <a:r>
                  <a:rPr lang="zh-CN" altLang="en-US" b="1" dirty="0">
                    <a:latin typeface="Adobe 宋体 Std L" panose="02020300000000000000" pitchFamily="18" charset="-122"/>
                    <a:ea typeface="Adobe 宋体 Std L" panose="02020300000000000000" pitchFamily="18" charset="-122"/>
                  </a:rPr>
                  <a:t>判断矩阵</a:t>
                </a:r>
                <a:r>
                  <a:rPr lang="zh-CN" altLang="en-US" dirty="0">
                    <a:latin typeface="Adobe 宋体 Std L" panose="02020300000000000000" pitchFamily="18" charset="-122"/>
                    <a:ea typeface="Adobe 宋体 Std L" panose="02020300000000000000" pitchFamily="18" charset="-122"/>
                  </a:rPr>
                  <a:t>或成对比较矩阵。</a:t>
                </a:r>
              </a:p>
              <a:p>
                <a:endParaRPr lang="zh-CN" altLang="en-US" dirty="0"/>
              </a:p>
            </p:txBody>
          </p:sp>
        </mc:Choice>
        <mc:Fallback xmlns="">
          <p:sp>
            <p:nvSpPr>
              <p:cNvPr id="3" name="内容占位符 2">
                <a:extLst>
                  <a:ext uri="{FF2B5EF4-FFF2-40B4-BE49-F238E27FC236}">
                    <a16:creationId xmlns:a16="http://schemas.microsoft.com/office/drawing/2014/main" id="{8E3567F4-1B26-43F4-80F3-61F9D6608C1B}"/>
                  </a:ext>
                </a:extLst>
              </p:cNvPr>
              <p:cNvSpPr>
                <a:spLocks noGrp="1" noRot="1" noChangeAspect="1" noMove="1" noResize="1" noEditPoints="1" noAdjustHandles="1" noChangeArrowheads="1" noChangeShapeType="1" noTextEdit="1"/>
              </p:cNvSpPr>
              <p:nvPr>
                <p:ph idx="1"/>
              </p:nvPr>
            </p:nvSpPr>
            <p:spPr>
              <a:xfrm>
                <a:off x="838200" y="1331650"/>
                <a:ext cx="10515600" cy="4845313"/>
              </a:xfrm>
              <a:blipFill>
                <a:blip r:embed="rId2"/>
                <a:stretch>
                  <a:fillRect/>
                </a:stretch>
              </a:blipFill>
            </p:spPr>
            <p:txBody>
              <a:bodyPr/>
              <a:lstStyle/>
              <a:p>
                <a:r>
                  <a:rPr lang="zh-CN" altLang="en-US">
                    <a:noFill/>
                  </a:rPr>
                  <a:t> </a:t>
                </a:r>
              </a:p>
            </p:txBody>
          </p:sp>
        </mc:Fallback>
      </mc:AlternateContent>
      <p:pic>
        <p:nvPicPr>
          <p:cNvPr id="1042" name="Picture 18">
            <a:extLst>
              <a:ext uri="{FF2B5EF4-FFF2-40B4-BE49-F238E27FC236}">
                <a16:creationId xmlns:a16="http://schemas.microsoft.com/office/drawing/2014/main" id="{AAC34AD6-4417-4AAD-8569-195ECCAA01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268" y="3613434"/>
            <a:ext cx="3361463" cy="28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52536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E36C5B-6BEB-4425-B885-03F69B66E03C}"/>
                  </a:ext>
                </a:extLst>
              </p:cNvPr>
              <p:cNvSpPr>
                <a:spLocks noGrp="1"/>
              </p:cNvSpPr>
              <p:nvPr>
                <p:ph idx="1"/>
              </p:nvPr>
            </p:nvSpPr>
            <p:spPr>
              <a:xfrm>
                <a:off x="953609" y="758717"/>
                <a:ext cx="10515600" cy="5819636"/>
              </a:xfrm>
            </p:spPr>
            <p:txBody>
              <a:bodyPr/>
              <a:lstStyle/>
              <a:p>
                <a:r>
                  <a:rPr lang="zh-CN" altLang="en-US" dirty="0">
                    <a:latin typeface="Adobe 宋体 Std L" panose="02020300000000000000" pitchFamily="18" charset="-122"/>
                    <a:ea typeface="Adobe 宋体 Std L" panose="02020300000000000000" pitchFamily="18" charset="-122"/>
                  </a:rPr>
                  <a:t>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中的元素满足：</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p>
              <a:p>
                <a:pPr marL="0" indent="0">
                  <a:buNone/>
                </a:pPr>
                <a:r>
                  <a:rPr lang="zh-CN" altLang="en-US" dirty="0">
                    <a:latin typeface="Adobe 宋体 Std L" panose="02020300000000000000" pitchFamily="18" charset="-122"/>
                    <a:ea typeface="Adobe 宋体 Std L" panose="02020300000000000000" pitchFamily="18" charset="-122"/>
                  </a:rPr>
                  <a:t>判断矩阵主对角线都为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a:t>
                </a:r>
                <a:r>
                  <a:rPr lang="zh-CN" altLang="en-US" dirty="0">
                    <a:latin typeface="Adobe 宋体 Std L" panose="02020300000000000000" pitchFamily="18" charset="-122"/>
                    <a:ea typeface="Adobe 宋体 Std L" panose="02020300000000000000" pitchFamily="18" charset="-122"/>
                  </a:rPr>
                  <a:t>，关于主对角线对称的元素互为倒数，所以是正互反矩阵。</a:t>
                </a:r>
              </a:p>
              <a:p>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Saaty</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根据绝大多数人认知事物的心理习惯，建议用</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1~9</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及其倒数作为标度来确定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的值，具体对应关系如下：</a:t>
                </a:r>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zh-CN" dirty="0">
                    <a:effectLst/>
                    <a:latin typeface="宋体" panose="02010600030101010101" pitchFamily="2" charset="-122"/>
                    <a:ea typeface="宋体" panose="02010600030101010101" pitchFamily="2" charset="-122"/>
                    <a:cs typeface="宋体" panose="02010600030101010101" pitchFamily="2" charset="-122"/>
                  </a:rPr>
                  <a:t>其中，</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2, 4, 6, 8</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分别介于</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1, 3, 5, 7, 9</a:t>
                </a:r>
                <a:r>
                  <a:rPr lang="zh-CN" altLang="zh-CN" dirty="0">
                    <a:effectLst/>
                    <a:latin typeface="宋体" panose="02010600030101010101" pitchFamily="2" charset="-122"/>
                    <a:ea typeface="宋体" panose="02010600030101010101" pitchFamily="2" charset="-122"/>
                    <a:cs typeface="宋体" panose="02010600030101010101" pitchFamily="2" charset="-122"/>
                  </a:rPr>
                  <a:t>对应的重要程度之间。</a:t>
                </a:r>
              </a:p>
              <a:p>
                <a:pPr marL="0" indent="0">
                  <a:buNone/>
                </a:pPr>
                <a:endParaRPr lang="zh-CN" altLang="en-US" dirty="0">
                  <a:latin typeface="Adobe 宋体 Std L" panose="02020300000000000000" pitchFamily="18" charset="-122"/>
                  <a:ea typeface="Adobe 宋体 Std L" panose="02020300000000000000" pitchFamily="18" charset="-122"/>
                </a:endParaRPr>
              </a:p>
              <a:p>
                <a:endParaRPr lang="zh-CN" altLang="en-US" dirty="0"/>
              </a:p>
            </p:txBody>
          </p:sp>
        </mc:Choice>
        <mc:Fallback xmlns="">
          <p:sp>
            <p:nvSpPr>
              <p:cNvPr id="3" name="内容占位符 2">
                <a:extLst>
                  <a:ext uri="{FF2B5EF4-FFF2-40B4-BE49-F238E27FC236}">
                    <a16:creationId xmlns:a16="http://schemas.microsoft.com/office/drawing/2014/main" id="{34E36C5B-6BEB-4425-B885-03F69B66E03C}"/>
                  </a:ext>
                </a:extLst>
              </p:cNvPr>
              <p:cNvSpPr>
                <a:spLocks noGrp="1" noRot="1" noChangeAspect="1" noMove="1" noResize="1" noEditPoints="1" noAdjustHandles="1" noChangeArrowheads="1" noChangeShapeType="1" noTextEdit="1"/>
              </p:cNvSpPr>
              <p:nvPr>
                <p:ph idx="1"/>
              </p:nvPr>
            </p:nvSpPr>
            <p:spPr>
              <a:xfrm>
                <a:off x="953609" y="758717"/>
                <a:ext cx="10515600" cy="5819636"/>
              </a:xfrm>
              <a:blipFill>
                <a:blip r:embed="rId2"/>
                <a:stretch>
                  <a:fillRect/>
                </a:stretch>
              </a:blipFill>
            </p:spPr>
            <p:txBody>
              <a:bodyPr/>
              <a:lstStyle/>
              <a:p>
                <a:r>
                  <a:rPr lang="zh-CN" altLang="en-US">
                    <a:noFill/>
                  </a:rPr>
                  <a:t> </a:t>
                </a:r>
              </a:p>
            </p:txBody>
          </p:sp>
        </mc:Fallback>
      </mc:AlternateContent>
      <p:pic>
        <p:nvPicPr>
          <p:cNvPr id="2050" name="Picture 2">
            <a:extLst>
              <a:ext uri="{FF2B5EF4-FFF2-40B4-BE49-F238E27FC236}">
                <a16:creationId xmlns:a16="http://schemas.microsoft.com/office/drawing/2014/main" id="{7F477510-D56E-4CAD-A8FF-2290D371DD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88" y="1154097"/>
            <a:ext cx="475358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E0FCD4CA-6AB5-476E-B693-0081C05BF266}"/>
              </a:ext>
            </a:extLst>
          </p:cNvPr>
          <p:cNvPicPr>
            <a:picLocks noChangeAspect="1"/>
          </p:cNvPicPr>
          <p:nvPr/>
        </p:nvPicPr>
        <p:blipFill>
          <a:blip r:embed="rId4"/>
          <a:stretch>
            <a:fillRect/>
          </a:stretch>
        </p:blipFill>
        <p:spPr>
          <a:xfrm>
            <a:off x="1262333" y="3929890"/>
            <a:ext cx="10082694" cy="1884983"/>
          </a:xfrm>
          <a:prstGeom prst="rect">
            <a:avLst/>
          </a:prstGeom>
        </p:spPr>
      </p:pic>
    </p:spTree>
    <p:extLst>
      <p:ext uri="{BB962C8B-B14F-4D97-AF65-F5344CB8AC3E}">
        <p14:creationId xmlns:p14="http://schemas.microsoft.com/office/powerpoint/2010/main" val="62485188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DCB92-577B-46E0-A95E-50E73CBEEE3B}"/>
              </a:ext>
            </a:extLst>
          </p:cNvPr>
          <p:cNvSpPr>
            <a:spLocks noGrp="1"/>
          </p:cNvSpPr>
          <p:nvPr>
            <p:ph type="title"/>
          </p:nvPr>
        </p:nvSpPr>
        <p:spPr>
          <a:xfrm>
            <a:off x="838200" y="365125"/>
            <a:ext cx="10515600" cy="922137"/>
          </a:xfrm>
        </p:spPr>
        <p:txBody>
          <a:bodyPr/>
          <a:lstStyle/>
          <a:p>
            <a:r>
              <a:rPr lang="en-US" altLang="zh-CN" sz="3200" dirty="0"/>
              <a:t>3.</a:t>
            </a:r>
            <a:r>
              <a:rPr lang="zh-CN" altLang="en-US" sz="3200" dirty="0"/>
              <a:t>计算权向量及一致性检验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8C3F1E-2ED4-4101-8926-FF667AA8A70B}"/>
                  </a:ext>
                </a:extLst>
              </p:cNvPr>
              <p:cNvSpPr>
                <a:spLocks noGrp="1"/>
              </p:cNvSpPr>
              <p:nvPr>
                <p:ph idx="1"/>
              </p:nvPr>
            </p:nvSpPr>
            <p:spPr/>
            <p:txBody>
              <a:bodyPr/>
              <a:lstStyle/>
              <a:p>
                <a:r>
                  <a:rPr lang="zh-CN" altLang="en-US" dirty="0">
                    <a:latin typeface="Adobe 宋体 Std L" panose="02020300000000000000" pitchFamily="18" charset="-122"/>
                    <a:ea typeface="Adobe 宋体 Std L" panose="02020300000000000000" pitchFamily="18" charset="-122"/>
                  </a:rPr>
                  <a:t>对于每一个判断矩阵，计算其最大特征根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zh-CN" altLang="en-US" i="1" smtClean="0">
                            <a:latin typeface="Cambria Math" panose="02040503050406030204" pitchFamily="18" charset="0"/>
                            <a:ea typeface="Adobe 宋体 Std L" panose="02020300000000000000" pitchFamily="18" charset="-122"/>
                          </a:rPr>
                          <m:t>𝜆</m:t>
                        </m:r>
                      </m:e>
                      <m:sub>
                        <m:r>
                          <a:rPr lang="en-US" altLang="zh-CN" b="0" i="1" smtClean="0">
                            <a:latin typeface="Cambria Math" panose="02040503050406030204" pitchFamily="18" charset="0"/>
                            <a:ea typeface="Adobe 宋体 Std L" panose="02020300000000000000" pitchFamily="18" charset="-122"/>
                          </a:rPr>
                          <m:t>𝑚𝑎𝑥</m:t>
                        </m:r>
                      </m:sub>
                    </m:sSub>
                  </m:oMath>
                </a14:m>
                <a:r>
                  <a:rPr lang="zh-CN" altLang="en-US" dirty="0">
                    <a:latin typeface="Adobe 宋体 Std L" panose="02020300000000000000" pitchFamily="18" charset="-122"/>
                    <a:ea typeface="Adobe 宋体 Std L" panose="02020300000000000000" pitchFamily="18" charset="-122"/>
                  </a:rPr>
                  <a:t> 及对应特征向量。</a:t>
                </a:r>
              </a:p>
              <a:p>
                <a:r>
                  <a:rPr lang="zh-CN" altLang="en-US" dirty="0">
                    <a:latin typeface="Adobe 宋体 Std L" panose="02020300000000000000" pitchFamily="18" charset="-122"/>
                    <a:ea typeface="Adobe 宋体 Std L" panose="02020300000000000000" pitchFamily="18" charset="-122"/>
                  </a:rPr>
                  <a:t>再进行</a:t>
                </a:r>
                <a:r>
                  <a:rPr lang="zh-CN" altLang="en-US" b="1" dirty="0">
                    <a:latin typeface="Adobe 黑体 Std R" panose="020B0400000000000000" pitchFamily="34" charset="-128"/>
                    <a:ea typeface="Adobe 黑体 Std R" panose="020B0400000000000000" pitchFamily="34" charset="-128"/>
                  </a:rPr>
                  <a:t>一致性检验</a:t>
                </a:r>
                <a:r>
                  <a:rPr lang="zh-CN" altLang="en-US" dirty="0">
                    <a:latin typeface="Adobe 宋体 Std L" panose="02020300000000000000" pitchFamily="18" charset="-122"/>
                    <a:ea typeface="Adobe 宋体 Std L" panose="02020300000000000000" pitchFamily="18" charset="-122"/>
                  </a:rPr>
                  <a:t>：利用一致性指标、平均随机一致性指标计算一致性比率。若检验通过，那么归一化特征向量即为权向量；若不通过，需重新构造判断矩阵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a:t>
                </a:r>
              </a:p>
              <a:p>
                <a:r>
                  <a:rPr lang="zh-CN" altLang="en-US" dirty="0">
                    <a:latin typeface="Adobe 宋体 Std L" panose="02020300000000000000" pitchFamily="18" charset="-122"/>
                    <a:ea typeface="Adobe 宋体 Std L" panose="02020300000000000000" pitchFamily="18" charset="-122"/>
                  </a:rPr>
                  <a:t>判断矩阵涉及的一个关键问题：一致性，这涉及两两比较的</a:t>
                </a:r>
                <a:r>
                  <a:rPr lang="zh-CN" altLang="en-US" b="1" dirty="0">
                    <a:latin typeface="Adobe 黑体 Std R" panose="020B0400000000000000" pitchFamily="34" charset="-128"/>
                    <a:ea typeface="Adobe 黑体 Std R" panose="020B0400000000000000" pitchFamily="34" charset="-128"/>
                  </a:rPr>
                  <a:t>传递性</a:t>
                </a:r>
                <a:r>
                  <a:rPr lang="zh-CN" altLang="en-US" dirty="0">
                    <a:latin typeface="Adobe 宋体 Std L" panose="02020300000000000000" pitchFamily="18" charset="-122"/>
                    <a:ea typeface="Adobe 宋体 Std L" panose="02020300000000000000" pitchFamily="18" charset="-122"/>
                  </a:rPr>
                  <a:t>。比如</a:t>
                </a:r>
                <a14:m>
                  <m:oMath xmlns:m="http://schemas.openxmlformats.org/officeDocument/2006/math">
                    <m:r>
                      <a:rPr lang="en-US" altLang="zh-CN" b="0" i="0" smtClean="0">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的重要性是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𝑏</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2 </a:t>
                </a:r>
                <a:r>
                  <a:rPr lang="zh-CN" altLang="en-US" dirty="0">
                    <a:latin typeface="Adobe 宋体 Std L" panose="02020300000000000000" pitchFamily="18" charset="-122"/>
                    <a:ea typeface="Adobe 宋体 Std L" panose="02020300000000000000" pitchFamily="18" charset="-122"/>
                  </a:rPr>
                  <a:t>倍，</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𝑏</m:t>
                    </m:r>
                  </m:oMath>
                </a14:m>
                <a:r>
                  <a:rPr lang="zh-CN" altLang="en-US" dirty="0">
                    <a:latin typeface="Adobe 宋体 Std L" panose="02020300000000000000" pitchFamily="18" charset="-122"/>
                    <a:ea typeface="Adobe 宋体 Std L" panose="02020300000000000000" pitchFamily="18" charset="-122"/>
                  </a:rPr>
                  <a:t> 的重要性是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3 </a:t>
                </a:r>
                <a:r>
                  <a:rPr lang="zh-CN" altLang="en-US" dirty="0">
                    <a:latin typeface="Adobe 宋体 Std L" panose="02020300000000000000" pitchFamily="18" charset="-122"/>
                    <a:ea typeface="Adobe 宋体 Std L" panose="02020300000000000000" pitchFamily="18" charset="-122"/>
                  </a:rPr>
                  <a:t>倍，则传递过来的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的重要性得是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6 </a:t>
                </a:r>
                <a:r>
                  <a:rPr lang="zh-CN" altLang="en-US" dirty="0">
                    <a:latin typeface="Adobe 宋体 Std L" panose="02020300000000000000" pitchFamily="18" charset="-122"/>
                    <a:ea typeface="Adobe 宋体 Std L" panose="02020300000000000000" pitchFamily="18" charset="-122"/>
                  </a:rPr>
                  <a:t>倍，而对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和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两两比较的重要性不是 </a:t>
                </a:r>
                <a:r>
                  <a:rPr lang="en-US" altLang="zh-CN" dirty="0">
                    <a:latin typeface="Adobe 宋体 Std L" panose="02020300000000000000" pitchFamily="18" charset="-122"/>
                    <a:ea typeface="Adobe 宋体 Std L" panose="02020300000000000000" pitchFamily="18" charset="-122"/>
                  </a:rPr>
                  <a:t>6 </a:t>
                </a:r>
                <a:r>
                  <a:rPr lang="zh-CN" altLang="en-US" dirty="0">
                    <a:latin typeface="Adobe 宋体 Std L" panose="02020300000000000000" pitchFamily="18" charset="-122"/>
                    <a:ea typeface="Adobe 宋体 Std L" panose="02020300000000000000" pitchFamily="18" charset="-122"/>
                  </a:rPr>
                  <a:t>倍，这就是不一致。</a:t>
                </a:r>
              </a:p>
              <a:p>
                <a:r>
                  <a:rPr lang="zh-CN" altLang="en-US" dirty="0">
                    <a:latin typeface="Adobe 宋体 Std L" panose="02020300000000000000" pitchFamily="18" charset="-122"/>
                    <a:ea typeface="Adobe 宋体 Std L" panose="02020300000000000000" pitchFamily="18" charset="-122"/>
                  </a:rPr>
                  <a:t>由于判断矩阵构造过程只是在做两两比较，看不到这些传递过来的关系，故不可能做到完全的一致性，所以需要对判断矩阵进行</a:t>
                </a:r>
                <a:r>
                  <a:rPr lang="zh-CN" altLang="en-US" b="1" dirty="0">
                    <a:latin typeface="Adobe 黑体 Std R" panose="020B0400000000000000" pitchFamily="34" charset="-128"/>
                    <a:ea typeface="Adobe 黑体 Std R" panose="020B0400000000000000" pitchFamily="34" charset="-128"/>
                  </a:rPr>
                  <a:t>一致性检验</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即保证一致性的偏差不能太大。</a:t>
                </a:r>
              </a:p>
              <a:p>
                <a:endParaRPr lang="zh-CN" altLang="en-US" dirty="0"/>
              </a:p>
            </p:txBody>
          </p:sp>
        </mc:Choice>
        <mc:Fallback xmlns="">
          <p:sp>
            <p:nvSpPr>
              <p:cNvPr id="3" name="内容占位符 2">
                <a:extLst>
                  <a:ext uri="{FF2B5EF4-FFF2-40B4-BE49-F238E27FC236}">
                    <a16:creationId xmlns:a16="http://schemas.microsoft.com/office/drawing/2014/main" id="{C68C3F1E-2ED4-4101-8926-FF667AA8A70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041108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86EC7A-2174-4858-B51F-89686118E0F0}"/>
                  </a:ext>
                </a:extLst>
              </p:cNvPr>
              <p:cNvSpPr>
                <a:spLocks noGrp="1"/>
              </p:cNvSpPr>
              <p:nvPr>
                <p:ph idx="1"/>
              </p:nvPr>
            </p:nvSpPr>
            <p:spPr>
              <a:xfrm>
                <a:off x="838200" y="923278"/>
                <a:ext cx="10515600" cy="5253685"/>
              </a:xfrm>
            </p:spPr>
            <p:txBody>
              <a:bodyPr/>
              <a:lstStyle/>
              <a:p>
                <a:pPr marL="0" indent="0">
                  <a:buNone/>
                </a:pPr>
                <a:r>
                  <a:rPr lang="zh-CN" altLang="en-US" dirty="0"/>
                  <a:t>定义</a:t>
                </a:r>
                <a:r>
                  <a:rPr lang="en-US" altLang="zh-CN" dirty="0"/>
                  <a:t>2.1 </a:t>
                </a:r>
                <a:r>
                  <a:rPr lang="zh-CN" altLang="en-US" dirty="0">
                    <a:latin typeface="Adobe 宋体 Std L" panose="02020300000000000000" pitchFamily="18" charset="-122"/>
                    <a:ea typeface="Adobe 宋体 Std L" panose="02020300000000000000" pitchFamily="18" charset="-122"/>
                  </a:rPr>
                  <a:t>若正互反矩阵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满足：</a:t>
                </a: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则称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为一致矩阵。</a:t>
                </a:r>
                <a:r>
                  <a:rPr lang="en-US" altLang="zh-CN" dirty="0">
                    <a:ea typeface="Adobe 宋体 Std L" panose="02020300000000000000" pitchFamily="18" charset="-122"/>
                  </a:rPr>
                  <a:t>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阶一致矩阵具有如下性质：</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err="1">
                    <a:latin typeface="Adobe 宋体 Std L" panose="02020300000000000000" pitchFamily="18" charset="-122"/>
                    <a:ea typeface="Adobe 宋体 Std L" panose="02020300000000000000" pitchFamily="18" charset="-122"/>
                  </a:rPr>
                  <a:t>i</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一致矩阵的秩为 </a:t>
                </a:r>
                <a:r>
                  <a:rPr lang="en-US" altLang="zh-CN" dirty="0">
                    <a:latin typeface="Adobe 宋体 Std L" panose="02020300000000000000" pitchFamily="18" charset="-122"/>
                    <a:ea typeface="Adobe 宋体 Std L" panose="02020300000000000000" pitchFamily="18" charset="-122"/>
                  </a:rPr>
                  <a:t>1</a:t>
                </a:r>
                <a:r>
                  <a:rPr lang="zh-CN" altLang="en-US" dirty="0">
                    <a:latin typeface="Adobe 宋体 Std L" panose="02020300000000000000" pitchFamily="18" charset="-122"/>
                    <a:ea typeface="Adobe 宋体 Std L" panose="02020300000000000000" pitchFamily="18" charset="-122"/>
                  </a:rPr>
                  <a:t>，它的唯一非零特征根为 </a:t>
                </a:r>
                <a:r>
                  <a:rPr lang="en-US" altLang="zh-CN" dirty="0">
                    <a:latin typeface="Adobe 宋体 Std L" panose="02020300000000000000" pitchFamily="18" charset="-122"/>
                    <a:ea typeface="Adobe 宋体 Std L" panose="02020300000000000000" pitchFamily="18" charset="-122"/>
                  </a:rPr>
                  <a:t>;</a:t>
                </a:r>
              </a:p>
              <a:p>
                <a:pPr marL="0" indent="0">
                  <a:buNone/>
                </a:pPr>
                <a:r>
                  <a:rPr lang="en-US" altLang="zh-CN" dirty="0">
                    <a:latin typeface="Adobe 宋体 Std L" panose="02020300000000000000" pitchFamily="18" charset="-122"/>
                    <a:ea typeface="Adobe 宋体 Std L" panose="02020300000000000000" pitchFamily="18" charset="-122"/>
                  </a:rPr>
                  <a:t>         ii</a:t>
                </a:r>
                <a:r>
                  <a:rPr lang="zh-CN" altLang="en-US" dirty="0">
                    <a:latin typeface="Adobe 宋体 Std L" panose="02020300000000000000" pitchFamily="18" charset="-122"/>
                    <a:ea typeface="Adobe 宋体 Std L" panose="02020300000000000000" pitchFamily="18" charset="-122"/>
                  </a:rPr>
                  <a:t>）一致矩阵的任一列（行）向量都是对应于特征根的特征向量</a:t>
                </a:r>
              </a:p>
              <a:p>
                <a:pPr marL="0" indent="0">
                  <a:buNone/>
                </a:pPr>
                <a:r>
                  <a:rPr lang="zh-CN" altLang="en-US" dirty="0">
                    <a:latin typeface="Adobe 宋体 Std L" panose="02020300000000000000" pitchFamily="18" charset="-122"/>
                    <a:ea typeface="Adobe 宋体 Std L" panose="02020300000000000000" pitchFamily="18" charset="-122"/>
                  </a:rPr>
                  <a:t>        因此，判别一个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是否为一致矩阵，只要计算 </a:t>
                </a:r>
                <a14:m>
                  <m:oMath xmlns:m="http://schemas.openxmlformats.org/officeDocument/2006/math">
                    <m:r>
                      <a:rPr lang="en-US" altLang="zh-CN" i="1">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的最大特征根  </a:t>
                </a:r>
                <a14:m>
                  <m:oMath xmlns:m="http://schemas.openxmlformats.org/officeDocument/2006/math">
                    <m:r>
                      <a:rPr lang="zh-CN" altLang="en-US" i="1" smtClean="0">
                        <a:latin typeface="Cambria Math" panose="02040503050406030204" pitchFamily="18" charset="0"/>
                        <a:ea typeface="Adobe 宋体 Std L" panose="02020300000000000000" pitchFamily="18" charset="-122"/>
                      </a:rPr>
                      <m:t>𝜆</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即可。如果 </a:t>
                </a:r>
                <a14:m>
                  <m:oMath xmlns:m="http://schemas.openxmlformats.org/officeDocument/2006/math">
                    <m:r>
                      <a:rPr lang="en-US" altLang="zh-CN" i="1">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不是一致矩阵，则可以证明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zh-CN" altLang="en-US" i="1">
                            <a:latin typeface="Cambria Math" panose="02040503050406030204" pitchFamily="18" charset="0"/>
                            <a:ea typeface="Adobe 宋体 Std L" panose="02020300000000000000" pitchFamily="18" charset="-122"/>
                          </a:rPr>
                          <m:t>𝜆</m:t>
                        </m:r>
                      </m:e>
                      <m:sub>
                        <m:r>
                          <a:rPr lang="en-US" altLang="zh-CN" i="1">
                            <a:latin typeface="Cambria Math" panose="02040503050406030204" pitchFamily="18" charset="0"/>
                            <a:ea typeface="Adobe 宋体 Std L" panose="02020300000000000000" pitchFamily="18" charset="-122"/>
                          </a:rPr>
                          <m:t>𝑚𝑎𝑥</m:t>
                        </m:r>
                      </m:sub>
                    </m:sSub>
                    <m:r>
                      <a:rPr lang="en-US" altLang="zh-CN" b="0" i="1" smtClean="0">
                        <a:latin typeface="Cambria Math" panose="02040503050406030204" pitchFamily="18" charset="0"/>
                        <a:ea typeface="Adobe 宋体 Std L" panose="02020300000000000000" pitchFamily="18" charset="-122"/>
                      </a:rPr>
                      <m:t>&gt;</m:t>
                    </m:r>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，而且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zh-CN" altLang="en-US" i="1">
                            <a:latin typeface="Cambria Math" panose="02040503050406030204" pitchFamily="18" charset="0"/>
                            <a:ea typeface="Adobe 宋体 Std L" panose="02020300000000000000" pitchFamily="18" charset="-122"/>
                          </a:rPr>
                          <m:t>𝜆</m:t>
                        </m:r>
                      </m:e>
                      <m:sub>
                        <m:r>
                          <a:rPr lang="en-US" altLang="zh-CN" i="1">
                            <a:latin typeface="Cambria Math" panose="02040503050406030204" pitchFamily="18" charset="0"/>
                            <a:ea typeface="Adobe 宋体 Std L" panose="02020300000000000000" pitchFamily="18" charset="-122"/>
                          </a:rPr>
                          <m:t>𝑚𝑎𝑥</m:t>
                        </m:r>
                      </m:sub>
                    </m:sSub>
                  </m:oMath>
                </a14:m>
                <a:r>
                  <a:rPr lang="zh-CN" altLang="en-US" dirty="0">
                    <a:latin typeface="Adobe 宋体 Std L" panose="02020300000000000000" pitchFamily="18" charset="-122"/>
                    <a:ea typeface="Adobe 宋体 Std L" panose="02020300000000000000" pitchFamily="18" charset="-122"/>
                  </a:rPr>
                  <a:t> 越大，不一致程度越严重。</a:t>
                </a:r>
              </a:p>
              <a:p>
                <a:pPr marL="0" indent="0">
                  <a:buNone/>
                </a:pPr>
                <a:r>
                  <a:rPr lang="zh-CN" altLang="en-US" dirty="0">
                    <a:latin typeface="+mn-ea"/>
                  </a:rPr>
                  <a:t>定义</a:t>
                </a:r>
                <a:r>
                  <a:rPr lang="en-US" altLang="zh-CN" dirty="0">
                    <a:latin typeface="+mn-ea"/>
                  </a:rPr>
                  <a:t>2.2 </a:t>
                </a:r>
                <a:r>
                  <a:rPr lang="zh-CN" altLang="en-US" dirty="0">
                    <a:latin typeface="Adobe 宋体 Std L" panose="02020300000000000000" pitchFamily="18" charset="-122"/>
                    <a:ea typeface="Adobe 宋体 Std L" panose="02020300000000000000" pitchFamily="18" charset="-122"/>
                  </a:rPr>
                  <a:t>设                              为正向量，称</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为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r>
                      <a:rPr lang="en-US" altLang="zh-CN" b="0" i="1" smtClean="0">
                        <a:latin typeface="Cambria Math" panose="02040503050406030204" pitchFamily="18" charset="0"/>
                        <a:ea typeface="Adobe 宋体 Std L" panose="02020300000000000000" pitchFamily="18" charset="-122"/>
                      </a:rPr>
                      <m:t> </m:t>
                    </m:r>
                    <m:r>
                      <a:rPr lang="zh-CN" altLang="en-US" i="1">
                        <a:latin typeface="Cambria Math" panose="02040503050406030204" pitchFamily="18" charset="0"/>
                        <a:ea typeface="Adobe 宋体 Std L" panose="02020300000000000000" pitchFamily="18" charset="-122"/>
                      </a:rPr>
                      <m:t>的</m:t>
                    </m:r>
                  </m:oMath>
                </a14:m>
                <a:r>
                  <a:rPr lang="zh-CN" altLang="en-US" dirty="0">
                    <a:latin typeface="Adobe 宋体 Std L" panose="02020300000000000000" pitchFamily="18" charset="-122"/>
                    <a:ea typeface="Adobe 宋体 Std L" panose="02020300000000000000" pitchFamily="18" charset="-122"/>
                  </a:rPr>
                  <a:t>归一化向量。 </a:t>
                </a:r>
                <a:endParaRPr lang="en-US" altLang="zh-CN" dirty="0">
                  <a:latin typeface="Adobe 宋体 Std L" panose="02020300000000000000" pitchFamily="18" charset="-122"/>
                  <a:ea typeface="Adobe 宋体 Std L" panose="02020300000000000000" pitchFamily="18" charset="-122"/>
                </a:endParaRPr>
              </a:p>
              <a:p>
                <a:endParaRPr lang="zh-CN" altLang="en-US" dirty="0"/>
              </a:p>
            </p:txBody>
          </p:sp>
        </mc:Choice>
        <mc:Fallback xmlns="">
          <p:sp>
            <p:nvSpPr>
              <p:cNvPr id="3" name="内容占位符 2">
                <a:extLst>
                  <a:ext uri="{FF2B5EF4-FFF2-40B4-BE49-F238E27FC236}">
                    <a16:creationId xmlns:a16="http://schemas.microsoft.com/office/drawing/2014/main" id="{1486EC7A-2174-4858-B51F-89686118E0F0}"/>
                  </a:ext>
                </a:extLst>
              </p:cNvPr>
              <p:cNvSpPr>
                <a:spLocks noGrp="1" noRot="1" noChangeAspect="1" noMove="1" noResize="1" noEditPoints="1" noAdjustHandles="1" noChangeArrowheads="1" noChangeShapeType="1" noTextEdit="1"/>
              </p:cNvSpPr>
              <p:nvPr>
                <p:ph idx="1"/>
              </p:nvPr>
            </p:nvSpPr>
            <p:spPr>
              <a:xfrm>
                <a:off x="838200" y="923278"/>
                <a:ext cx="10515600" cy="5253685"/>
              </a:xfrm>
              <a:blipFill>
                <a:blip r:embed="rId2"/>
                <a:stretch>
                  <a:fillRect/>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3262090C-55AA-451F-9806-A9ED488145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9715" y="1258102"/>
            <a:ext cx="3982633" cy="5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026A72A4-44C0-465E-85B4-81268779C3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778" y="4223675"/>
            <a:ext cx="1867073" cy="5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45BCE85-44F8-4507-B8E6-DD4EB004AF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190" y="4645183"/>
            <a:ext cx="3618915" cy="139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34848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402A9E-2BFF-460D-848C-55265A78CE49}"/>
                  </a:ext>
                </a:extLst>
              </p:cNvPr>
              <p:cNvSpPr>
                <a:spLocks noGrp="1"/>
              </p:cNvSpPr>
              <p:nvPr>
                <p:ph idx="1"/>
              </p:nvPr>
            </p:nvSpPr>
            <p:spPr>
              <a:xfrm>
                <a:off x="838200" y="781235"/>
                <a:ext cx="10515600" cy="5395728"/>
              </a:xfrm>
            </p:spPr>
            <p:txBody>
              <a:bodyPr/>
              <a:lstStyle/>
              <a:p>
                <a:pPr marL="0" indent="0">
                  <a:lnSpc>
                    <a:spcPct val="120000"/>
                  </a:lnSpc>
                  <a:buNone/>
                </a:pPr>
                <a:r>
                  <a:rPr lang="zh-CN" altLang="en-US" dirty="0"/>
                  <a:t>定义</a:t>
                </a:r>
                <a:r>
                  <a:rPr lang="en-US" altLang="zh-CN" dirty="0"/>
                  <a:t>2.3 </a:t>
                </a:r>
                <a:r>
                  <a:rPr lang="zh-CN" altLang="en-US" dirty="0">
                    <a:latin typeface="Adobe 宋体 Std L" panose="02020300000000000000" pitchFamily="18" charset="-122"/>
                    <a:ea typeface="Adobe 宋体 Std L" panose="02020300000000000000" pitchFamily="18" charset="-122"/>
                  </a:rPr>
                  <a:t>设 </a:t>
                </a:r>
                <a14:m>
                  <m:oMath xmlns:m="http://schemas.openxmlformats.org/officeDocument/2006/math">
                    <m:r>
                      <a:rPr lang="en-US" altLang="zh-CN"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为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阶判断矩阵，定义一致性指标为</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(2.2)</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当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𝐶𝐼</m:t>
                    </m:r>
                    <m:r>
                      <a:rPr lang="en-US" altLang="zh-CN" b="0" i="1" smtClean="0">
                        <a:latin typeface="Cambria Math" panose="02040503050406030204" pitchFamily="18" charset="0"/>
                        <a:ea typeface="Adobe 宋体 Std L" panose="02020300000000000000" pitchFamily="18" charset="-122"/>
                      </a:rPr>
                      <m:t>=0</m:t>
                    </m:r>
                  </m:oMath>
                </a14:m>
                <a:r>
                  <a:rPr lang="zh-CN" altLang="en-US" dirty="0">
                    <a:latin typeface="Adobe 宋体 Std L" panose="02020300000000000000" pitchFamily="18" charset="-122"/>
                    <a:ea typeface="Adobe 宋体 Std L" panose="02020300000000000000" pitchFamily="18" charset="-122"/>
                  </a:rPr>
                  <a:t> 时为一致矩阵；</a:t>
                </a:r>
                <a:r>
                  <a:rPr lang="en-US" altLang="zh-CN" dirty="0">
                    <a:ea typeface="Adobe 宋体 Std L" panose="02020300000000000000" pitchFamily="18" charset="-122"/>
                  </a:rPr>
                  <a:t> </a:t>
                </a:r>
                <a14:m>
                  <m:oMath xmlns:m="http://schemas.openxmlformats.org/officeDocument/2006/math">
                    <m:r>
                      <a:rPr lang="en-US" altLang="zh-CN" i="1">
                        <a:latin typeface="Cambria Math" panose="02040503050406030204" pitchFamily="18" charset="0"/>
                        <a:ea typeface="Adobe 宋体 Std L" panose="02020300000000000000" pitchFamily="18" charset="-122"/>
                      </a:rPr>
                      <m:t>𝐶𝐼</m:t>
                    </m:r>
                  </m:oMath>
                </a14:m>
                <a:r>
                  <a:rPr lang="zh-CN" altLang="en-US" dirty="0">
                    <a:latin typeface="Adobe 宋体 Std L" panose="02020300000000000000" pitchFamily="18" charset="-122"/>
                    <a:ea typeface="Adobe 宋体 Std L" panose="02020300000000000000" pitchFamily="18" charset="-122"/>
                  </a:rPr>
                  <a:t> 越大，</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的不一致程度越严重。</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前面说了要保证判断矩阵一致性的偏差不能太大，那就需要有个基准。为此，</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Saaty</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采用随机模拟取平均的方法，得到了各阶判断矩阵的一致性的基准：</a:t>
                </a:r>
                <a:r>
                  <a:rPr lang="zh-CN" altLang="en-US" dirty="0">
                    <a:latin typeface="+mn-ea"/>
                  </a:rPr>
                  <a:t>一致性指标 </a:t>
                </a:r>
                <a:r>
                  <a:rPr lang="zh-CN" altLang="en-US" dirty="0">
                    <a:latin typeface="Adobe 宋体 Std L" panose="02020300000000000000" pitchFamily="18" charset="-122"/>
                    <a:ea typeface="Adobe 宋体 Std L" panose="02020300000000000000" pitchFamily="18" charset="-122"/>
                  </a:rPr>
                  <a:t>：</a:t>
                </a:r>
                <a:endParaRPr lang="zh-CN" altLang="en-US" dirty="0"/>
              </a:p>
            </p:txBody>
          </p:sp>
        </mc:Choice>
        <mc:Fallback xmlns="">
          <p:sp>
            <p:nvSpPr>
              <p:cNvPr id="3" name="内容占位符 2">
                <a:extLst>
                  <a:ext uri="{FF2B5EF4-FFF2-40B4-BE49-F238E27FC236}">
                    <a16:creationId xmlns:a16="http://schemas.microsoft.com/office/drawing/2014/main" id="{8C402A9E-2BFF-460D-848C-55265A78CE49}"/>
                  </a:ext>
                </a:extLst>
              </p:cNvPr>
              <p:cNvSpPr>
                <a:spLocks noGrp="1" noRot="1" noChangeAspect="1" noMove="1" noResize="1" noEditPoints="1" noAdjustHandles="1" noChangeArrowheads="1" noChangeShapeType="1" noTextEdit="1"/>
              </p:cNvSpPr>
              <p:nvPr>
                <p:ph idx="1"/>
              </p:nvPr>
            </p:nvSpPr>
            <p:spPr>
              <a:xfrm>
                <a:off x="838200" y="781235"/>
                <a:ext cx="10515600" cy="5395728"/>
              </a:xfrm>
              <a:blipFill>
                <a:blip r:embed="rId2"/>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E0F367D-6E6F-4B2D-9404-6D592F514E64}"/>
              </a:ext>
            </a:extLst>
          </p:cNvPr>
          <p:cNvPicPr>
            <a:picLocks noChangeAspect="1"/>
          </p:cNvPicPr>
          <p:nvPr/>
        </p:nvPicPr>
        <p:blipFill>
          <a:blip r:embed="rId3"/>
          <a:stretch>
            <a:fillRect/>
          </a:stretch>
        </p:blipFill>
        <p:spPr>
          <a:xfrm>
            <a:off x="1028696" y="4220106"/>
            <a:ext cx="10134607" cy="1351862"/>
          </a:xfrm>
          <a:prstGeom prst="rect">
            <a:avLst/>
          </a:prstGeom>
        </p:spPr>
      </p:pic>
      <p:graphicFrame>
        <p:nvGraphicFramePr>
          <p:cNvPr id="2" name="对象 1">
            <a:extLst>
              <a:ext uri="{FF2B5EF4-FFF2-40B4-BE49-F238E27FC236}">
                <a16:creationId xmlns:a16="http://schemas.microsoft.com/office/drawing/2014/main" id="{3C7BC20C-B9EC-4F39-9879-F46ACA182264}"/>
              </a:ext>
            </a:extLst>
          </p:cNvPr>
          <p:cNvGraphicFramePr>
            <a:graphicFrameLocks noChangeAspect="1"/>
          </p:cNvGraphicFramePr>
          <p:nvPr>
            <p:extLst>
              <p:ext uri="{D42A27DB-BD31-4B8C-83A1-F6EECF244321}">
                <p14:modId xmlns:p14="http://schemas.microsoft.com/office/powerpoint/2010/main" val="411025480"/>
              </p:ext>
            </p:extLst>
          </p:nvPr>
        </p:nvGraphicFramePr>
        <p:xfrm>
          <a:off x="4822717" y="1286032"/>
          <a:ext cx="1561603" cy="728748"/>
        </p:xfrm>
        <a:graphic>
          <a:graphicData uri="http://schemas.openxmlformats.org/presentationml/2006/ole">
            <mc:AlternateContent xmlns:mc="http://schemas.openxmlformats.org/markup-compatibility/2006">
              <mc:Choice xmlns:v="urn:schemas-microsoft-com:vml" Requires="v">
                <p:oleObj name="Equation" r:id="rId4" imgW="856792" imgH="399946" progId="Equation.DSMT4">
                  <p:embed/>
                </p:oleObj>
              </mc:Choice>
              <mc:Fallback>
                <p:oleObj name="Equation" r:id="rId4" imgW="856792" imgH="399946" progId="Equation.DSMT4">
                  <p:embed/>
                  <p:pic>
                    <p:nvPicPr>
                      <p:cNvPr id="0" name=""/>
                      <p:cNvPicPr/>
                      <p:nvPr/>
                    </p:nvPicPr>
                    <p:blipFill>
                      <a:blip r:embed="rId5"/>
                      <a:stretch>
                        <a:fillRect/>
                      </a:stretch>
                    </p:blipFill>
                    <p:spPr>
                      <a:xfrm>
                        <a:off x="4822717" y="1286032"/>
                        <a:ext cx="1561603" cy="728748"/>
                      </a:xfrm>
                      <a:prstGeom prst="rect">
                        <a:avLst/>
                      </a:prstGeom>
                    </p:spPr>
                  </p:pic>
                </p:oleObj>
              </mc:Fallback>
            </mc:AlternateContent>
          </a:graphicData>
        </a:graphic>
      </p:graphicFrame>
    </p:spTree>
    <p:extLst>
      <p:ext uri="{BB962C8B-B14F-4D97-AF65-F5344CB8AC3E}">
        <p14:creationId xmlns:p14="http://schemas.microsoft.com/office/powerpoint/2010/main" val="22985350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AC51EC-C689-4F9A-B293-B8B5495B163D}"/>
                  </a:ext>
                </a:extLst>
              </p:cNvPr>
              <p:cNvSpPr>
                <a:spLocks noGrp="1"/>
              </p:cNvSpPr>
              <p:nvPr>
                <p:ph idx="1"/>
              </p:nvPr>
            </p:nvSpPr>
            <p:spPr>
              <a:xfrm>
                <a:off x="838200" y="736846"/>
                <a:ext cx="10515600" cy="5644303"/>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有了</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RI</a:t>
                </a:r>
                <a:r>
                  <a:rPr lang="zh-CN" altLang="en-US" dirty="0">
                    <a:latin typeface="Adobe 宋体 Std L" panose="02020300000000000000" pitchFamily="18" charset="-122"/>
                    <a:ea typeface="Adobe 宋体 Std L" panose="02020300000000000000" pitchFamily="18" charset="-122"/>
                  </a:rPr>
                  <a:t>，只要一致性指标偏离它的相对偏差不超过一定程度，就可以认为是满足一致性要求。</a:t>
                </a: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p>
              <a:p>
                <a:pPr marL="0" indent="0">
                  <a:buNone/>
                </a:pPr>
                <a:r>
                  <a:rPr lang="zh-CN" altLang="en-US" dirty="0">
                    <a:latin typeface="+mn-ea"/>
                  </a:rPr>
                  <a:t>定义</a:t>
                </a:r>
                <a:r>
                  <a:rPr lang="en-US" altLang="zh-CN" dirty="0">
                    <a:latin typeface="+mn-ea"/>
                  </a:rPr>
                  <a:t>2.4 </a:t>
                </a:r>
                <a:r>
                  <a:rPr lang="zh-CN" altLang="en-US" dirty="0">
                    <a:latin typeface="Adobe 宋体 Std L" panose="02020300000000000000" pitchFamily="18" charset="-122"/>
                    <a:ea typeface="Adobe 宋体 Std L" panose="02020300000000000000" pitchFamily="18" charset="-122"/>
                  </a:rPr>
                  <a:t>定义一致性比率为</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(2.3)</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规定当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m:t>
                    </m:r>
                    <m:r>
                      <a:rPr lang="en-US" altLang="zh-CN" i="1">
                        <a:latin typeface="Cambria Math" panose="02040503050406030204" pitchFamily="18" charset="0"/>
                        <a:ea typeface="Adobe 宋体 Std L" panose="02020300000000000000" pitchFamily="18" charset="-122"/>
                      </a:rPr>
                      <m:t>𝑅</m:t>
                    </m:r>
                    <m:r>
                      <a:rPr lang="en-US" altLang="zh-CN" b="0" i="1" smtClean="0">
                        <a:latin typeface="Cambria Math" panose="02040503050406030204" pitchFamily="18" charset="0"/>
                        <a:ea typeface="Adobe 宋体 Std L" panose="02020300000000000000" pitchFamily="18" charset="-122"/>
                      </a:rPr>
                      <m:t>&lt;0.1</m:t>
                    </m:r>
                  </m:oMath>
                </a14:m>
                <a:r>
                  <a:rPr lang="zh-CN" altLang="en-US" dirty="0">
                    <a:latin typeface="Adobe 宋体 Std L" panose="02020300000000000000" pitchFamily="18" charset="-122"/>
                    <a:ea typeface="Adobe 宋体 Std L" panose="02020300000000000000" pitchFamily="18" charset="-122"/>
                  </a:rPr>
                  <a:t> 时，</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的不一致程度在容许范围内，可用其归一化的特征向量</a:t>
                </a:r>
                <a:r>
                  <a:rPr lang="en-US" altLang="zh-CN" i="1" dirty="0">
                    <a:latin typeface="Cambria Math" panose="02040503050406030204" pitchFamily="18" charset="0"/>
                    <a:ea typeface="Adobe 宋体 Std L" panose="02020300000000000000" pitchFamily="18" charset="-122"/>
                  </a:rPr>
                  <a:t>W </a:t>
                </a:r>
                <a:r>
                  <a:rPr lang="zh-CN" altLang="en-US" dirty="0">
                    <a:latin typeface="Adobe 宋体 Std L" panose="02020300000000000000" pitchFamily="18" charset="-122"/>
                    <a:ea typeface="Adobe 宋体 Std L" panose="02020300000000000000" pitchFamily="18" charset="-122"/>
                  </a:rPr>
                  <a:t>作为权向量，否则需要重新调整判断矩阵 。</a:t>
                </a:r>
              </a:p>
              <a:p>
                <a:endParaRPr lang="zh-CN" altLang="en-US" dirty="0"/>
              </a:p>
            </p:txBody>
          </p:sp>
        </mc:Choice>
        <mc:Fallback xmlns="">
          <p:sp>
            <p:nvSpPr>
              <p:cNvPr id="3" name="内容占位符 2">
                <a:extLst>
                  <a:ext uri="{FF2B5EF4-FFF2-40B4-BE49-F238E27FC236}">
                    <a16:creationId xmlns:a16="http://schemas.microsoft.com/office/drawing/2014/main" id="{FCAC51EC-C689-4F9A-B293-B8B5495B163D}"/>
                  </a:ext>
                </a:extLst>
              </p:cNvPr>
              <p:cNvSpPr>
                <a:spLocks noGrp="1" noRot="1" noChangeAspect="1" noMove="1" noResize="1" noEditPoints="1" noAdjustHandles="1" noChangeArrowheads="1" noChangeShapeType="1" noTextEdit="1"/>
              </p:cNvSpPr>
              <p:nvPr>
                <p:ph idx="1"/>
              </p:nvPr>
            </p:nvSpPr>
            <p:spPr>
              <a:xfrm>
                <a:off x="838200" y="736846"/>
                <a:ext cx="10515600" cy="5644303"/>
              </a:xfrm>
              <a:blipFill>
                <a:blip r:embed="rId2"/>
                <a:stretch>
                  <a:fillRect/>
                </a:stretch>
              </a:blipFill>
            </p:spPr>
            <p:txBody>
              <a:bodyPr/>
              <a:lstStyle/>
              <a:p>
                <a:r>
                  <a:rPr lang="zh-CN" altLang="en-US">
                    <a:noFill/>
                  </a:rPr>
                  <a:t> </a:t>
                </a:r>
              </a:p>
            </p:txBody>
          </p:sp>
        </mc:Fallback>
      </mc:AlternateContent>
      <p:pic>
        <p:nvPicPr>
          <p:cNvPr id="5122" name="Picture 2">
            <a:extLst>
              <a:ext uri="{FF2B5EF4-FFF2-40B4-BE49-F238E27FC236}">
                <a16:creationId xmlns:a16="http://schemas.microsoft.com/office/drawing/2014/main" id="{51DE1486-6F78-475D-89F7-DEC2643EC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137" y="2252400"/>
            <a:ext cx="1084055" cy="73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22629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BFE45-ECA0-4FBE-B1CA-AE047CC29FCD}"/>
              </a:ext>
            </a:extLst>
          </p:cNvPr>
          <p:cNvSpPr>
            <a:spLocks noGrp="1"/>
          </p:cNvSpPr>
          <p:nvPr>
            <p:ph type="title"/>
          </p:nvPr>
        </p:nvSpPr>
        <p:spPr>
          <a:xfrm>
            <a:off x="838200" y="906663"/>
            <a:ext cx="10515600" cy="815605"/>
          </a:xfrm>
        </p:spPr>
        <p:txBody>
          <a:bodyPr/>
          <a:lstStyle/>
          <a:p>
            <a:r>
              <a:rPr lang="en-US" altLang="zh-CN" sz="3200" dirty="0"/>
              <a:t>4. </a:t>
            </a:r>
            <a:r>
              <a:rPr lang="zh-CN" altLang="en-US" sz="3200" dirty="0"/>
              <a:t>计算组合权向量并做组合一致性检验 </a:t>
            </a:r>
            <a:endParaRPr lang="zh-CN" altLang="en-US" sz="4000" dirty="0"/>
          </a:p>
        </p:txBody>
      </p:sp>
      <p:sp>
        <p:nvSpPr>
          <p:cNvPr id="3" name="内容占位符 2">
            <a:extLst>
              <a:ext uri="{FF2B5EF4-FFF2-40B4-BE49-F238E27FC236}">
                <a16:creationId xmlns:a16="http://schemas.microsoft.com/office/drawing/2014/main" id="{C8FD6193-2534-41C2-84EA-5D2A1D1FDD37}"/>
              </a:ext>
            </a:extLst>
          </p:cNvPr>
          <p:cNvSpPr>
            <a:spLocks noGrp="1"/>
          </p:cNvSpPr>
          <p:nvPr>
            <p:ph idx="1"/>
          </p:nvPr>
        </p:nvSpPr>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为了实现层次分析法的最终目的，需要从上而下逐层进行各层元素对目标层合成权重的计算。 </a:t>
            </a:r>
          </a:p>
          <a:p>
            <a:pPr marL="0" indent="0">
              <a:buNone/>
            </a:pPr>
            <a:r>
              <a:rPr lang="zh-CN" altLang="en-US" dirty="0">
                <a:latin typeface="Adobe 宋体 Std L" panose="02020300000000000000" pitchFamily="18" charset="-122"/>
                <a:ea typeface="Adobe 宋体 Std L" panose="02020300000000000000" pitchFamily="18" charset="-122"/>
              </a:rPr>
              <a:t>        对应单个层次结构的单个判断矩阵必须要满足一致性要求。同样地，各层元素对目标层的合成权重向量是否可以接受，就需要进行综合一致性检验。</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b="1" dirty="0">
                <a:latin typeface="+mn-ea"/>
              </a:rPr>
              <a:t>注：</a:t>
            </a:r>
            <a:r>
              <a:rPr lang="zh-CN" altLang="en-US" dirty="0">
                <a:latin typeface="Adobe 宋体 Std L" panose="02020300000000000000" pitchFamily="18" charset="-122"/>
                <a:ea typeface="Adobe 宋体 Std L" panose="02020300000000000000" pitchFamily="18" charset="-122"/>
              </a:rPr>
              <a:t>实际应用中，通常不做整体一致性检验，只保证每个层次结构单独满足一致性检验即可。</a:t>
            </a:r>
          </a:p>
          <a:p>
            <a:endParaRPr lang="zh-CN" altLang="en-US" dirty="0"/>
          </a:p>
        </p:txBody>
      </p:sp>
    </p:spTree>
    <p:extLst>
      <p:ext uri="{BB962C8B-B14F-4D97-AF65-F5344CB8AC3E}">
        <p14:creationId xmlns:p14="http://schemas.microsoft.com/office/powerpoint/2010/main" val="296706020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9F5BD-D952-48AE-9B5D-5B9BEFEBBB9F}"/>
              </a:ext>
            </a:extLst>
          </p:cNvPr>
          <p:cNvSpPr>
            <a:spLocks noGrp="1"/>
          </p:cNvSpPr>
          <p:nvPr>
            <p:ph type="title"/>
          </p:nvPr>
        </p:nvSpPr>
        <p:spPr>
          <a:xfrm>
            <a:off x="838200" y="365125"/>
            <a:ext cx="10515600" cy="806727"/>
          </a:xfrm>
        </p:spPr>
        <p:txBody>
          <a:bodyPr/>
          <a:lstStyle/>
          <a:p>
            <a:r>
              <a:rPr lang="zh-CN" altLang="en-US" sz="3600" dirty="0"/>
              <a:t>三</a:t>
            </a:r>
            <a:r>
              <a:rPr lang="en-US" altLang="zh-CN" sz="3600" dirty="0"/>
              <a:t>. </a:t>
            </a:r>
            <a:r>
              <a:rPr lang="zh-CN" altLang="en-US" sz="3600" dirty="0"/>
              <a:t>案例：旅游地选择</a:t>
            </a:r>
          </a:p>
        </p:txBody>
      </p:sp>
      <p:sp>
        <p:nvSpPr>
          <p:cNvPr id="3" name="内容占位符 2">
            <a:extLst>
              <a:ext uri="{FF2B5EF4-FFF2-40B4-BE49-F238E27FC236}">
                <a16:creationId xmlns:a16="http://schemas.microsoft.com/office/drawing/2014/main" id="{61FBF7FC-E398-4F88-8E54-E50EAAE4B103}"/>
              </a:ext>
            </a:extLst>
          </p:cNvPr>
          <p:cNvSpPr>
            <a:spLocks noGrp="1"/>
          </p:cNvSpPr>
          <p:nvPr>
            <p:ph idx="1"/>
          </p:nvPr>
        </p:nvSpPr>
        <p:spPr>
          <a:xfrm>
            <a:off x="838200" y="1420427"/>
            <a:ext cx="10515600" cy="4756536"/>
          </a:xfrm>
        </p:spPr>
        <p:txBody>
          <a:bodyPr/>
          <a:lstStyle/>
          <a:p>
            <a:pPr marL="0" indent="0">
              <a:buNone/>
            </a:pPr>
            <a:r>
              <a:rPr lang="zh-CN" altLang="en-US" dirty="0"/>
              <a:t>问题描述：</a:t>
            </a:r>
          </a:p>
          <a:p>
            <a:pPr marL="0" indent="0">
              <a:buNone/>
            </a:pPr>
            <a:r>
              <a:rPr lang="zh-CN" altLang="en-US" dirty="0">
                <a:latin typeface="Adobe 宋体 Std L" panose="02020300000000000000" pitchFamily="18" charset="-122"/>
                <a:ea typeface="Adobe 宋体 Std L" panose="02020300000000000000" pitchFamily="18" charset="-122"/>
              </a:rPr>
              <a:t>        某人要出去旅游，有</a:t>
            </a:r>
            <a:r>
              <a:rPr lang="en-US" altLang="zh-CN" dirty="0">
                <a:latin typeface="Adobe 宋体 Std L" panose="02020300000000000000" pitchFamily="18" charset="-122"/>
                <a:ea typeface="Adobe 宋体 Std L" panose="02020300000000000000" pitchFamily="18" charset="-122"/>
              </a:rPr>
              <a:t>3</a:t>
            </a:r>
            <a:r>
              <a:rPr lang="zh-CN" altLang="en-US" dirty="0">
                <a:latin typeface="Adobe 宋体 Std L" panose="02020300000000000000" pitchFamily="18" charset="-122"/>
                <a:ea typeface="Adobe 宋体 Std L" panose="02020300000000000000" pitchFamily="18" charset="-122"/>
              </a:rPr>
              <a:t>个备选旅游地供参考，他准备从景色、费用、居住条件、饮食、旅途共</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个因素来考量，最终选择最优的旅游地。</a:t>
            </a:r>
          </a:p>
          <a:p>
            <a:pPr marL="0" indent="0">
              <a:buNone/>
            </a:pPr>
            <a:r>
              <a:rPr lang="zh-CN" altLang="en-US" dirty="0">
                <a:latin typeface="Adobe 宋体 Std L" panose="02020300000000000000" pitchFamily="18" charset="-122"/>
                <a:ea typeface="Adobe 宋体 Std L" panose="02020300000000000000" pitchFamily="18" charset="-122"/>
              </a:rPr>
              <a:t>        下面将详细阐述层次分析法求解该问题的整个过程，实际上学习一个算法也是这样一个过程： </a:t>
            </a:r>
          </a:p>
          <a:p>
            <a:r>
              <a:rPr lang="zh-CN" altLang="en-US" dirty="0">
                <a:latin typeface="+mn-ea"/>
              </a:rPr>
              <a:t>在理解算法原理和步骤的基础上，拿一个具体算例，按照算法步骤一步一步推演一遍，直到到达最终结果。</a:t>
            </a:r>
          </a:p>
          <a:p>
            <a:r>
              <a:rPr lang="zh-CN" altLang="en-US" dirty="0">
                <a:latin typeface="+mn-ea"/>
              </a:rPr>
              <a:t>这里的推演，指的是借助编程演算，说白了就是一个翻译过程，用笔算知道怎么算，那就按编程语法翻译成代码，让计算机算而已。</a:t>
            </a:r>
          </a:p>
          <a:p>
            <a:r>
              <a:rPr lang="zh-CN" altLang="en-US" dirty="0">
                <a:latin typeface="+mn-ea"/>
              </a:rPr>
              <a:t>一旦完成了这个计算机推演过程，把它打包封装成自定义函数，那么，下次想使用该算法解决问题，只需要简单地调用一个函数即可。</a:t>
            </a:r>
          </a:p>
          <a:p>
            <a:endParaRPr lang="zh-CN" altLang="en-US" dirty="0"/>
          </a:p>
        </p:txBody>
      </p:sp>
    </p:spTree>
    <p:extLst>
      <p:ext uri="{BB962C8B-B14F-4D97-AF65-F5344CB8AC3E}">
        <p14:creationId xmlns:p14="http://schemas.microsoft.com/office/powerpoint/2010/main" val="32033783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F4B74-111F-4D48-BA1F-5522206E0363}"/>
              </a:ext>
            </a:extLst>
          </p:cNvPr>
          <p:cNvSpPr>
            <a:spLocks noGrp="1"/>
          </p:cNvSpPr>
          <p:nvPr>
            <p:ph type="title"/>
          </p:nvPr>
        </p:nvSpPr>
        <p:spPr>
          <a:xfrm>
            <a:off x="838200" y="681037"/>
            <a:ext cx="10515600" cy="659491"/>
          </a:xfrm>
        </p:spPr>
        <p:txBody>
          <a:bodyPr/>
          <a:lstStyle/>
          <a:p>
            <a:r>
              <a:rPr lang="en-US" altLang="zh-CN" sz="3200" dirty="0"/>
              <a:t>1. </a:t>
            </a:r>
            <a:r>
              <a:rPr lang="zh-CN" altLang="en-US" sz="3200" dirty="0"/>
              <a:t>建立层次结构</a:t>
            </a:r>
          </a:p>
        </p:txBody>
      </p:sp>
      <p:pic>
        <p:nvPicPr>
          <p:cNvPr id="4" name="内容占位符 3">
            <a:extLst>
              <a:ext uri="{FF2B5EF4-FFF2-40B4-BE49-F238E27FC236}">
                <a16:creationId xmlns:a16="http://schemas.microsoft.com/office/drawing/2014/main" id="{E75D461A-FE10-4558-A65C-7E49A37109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505" y="1446752"/>
            <a:ext cx="6436817" cy="4570413"/>
          </a:xfrm>
          <a:prstGeom prst="rect">
            <a:avLst/>
          </a:prstGeom>
          <a:noFill/>
          <a:ln>
            <a:noFill/>
          </a:ln>
        </p:spPr>
      </p:pic>
      <p:sp>
        <p:nvSpPr>
          <p:cNvPr id="7" name="文本框 6">
            <a:extLst>
              <a:ext uri="{FF2B5EF4-FFF2-40B4-BE49-F238E27FC236}">
                <a16:creationId xmlns:a16="http://schemas.microsoft.com/office/drawing/2014/main" id="{8DB8510E-DCFC-45F3-B8E1-859BC83F0CC4}"/>
              </a:ext>
            </a:extLst>
          </p:cNvPr>
          <p:cNvSpPr txBox="1"/>
          <p:nvPr/>
        </p:nvSpPr>
        <p:spPr>
          <a:xfrm>
            <a:off x="2746898" y="6176963"/>
            <a:ext cx="6130030" cy="369332"/>
          </a:xfrm>
          <a:prstGeom prst="rect">
            <a:avLst/>
          </a:prstGeom>
          <a:noFill/>
        </p:spPr>
        <p:txBody>
          <a:bodyPr wrap="square">
            <a:spAutoFit/>
          </a:bodyPr>
          <a:lstStyle/>
          <a:p>
            <a:pPr indent="267970" algn="ctr"/>
            <a:r>
              <a:rPr lang="zh-CN" altLang="zh-CN"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2-2 </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旅游地选择的层次结构图</a:t>
            </a:r>
            <a:endParaRPr lang="zh-CN" altLang="zh-CN" sz="24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8688961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DAAB4-B8D7-4A40-81AB-44652EB81629}"/>
              </a:ext>
            </a:extLst>
          </p:cNvPr>
          <p:cNvSpPr>
            <a:spLocks noGrp="1"/>
          </p:cNvSpPr>
          <p:nvPr>
            <p:ph type="title"/>
          </p:nvPr>
        </p:nvSpPr>
        <p:spPr>
          <a:xfrm>
            <a:off x="838200" y="445024"/>
            <a:ext cx="10515600" cy="984281"/>
          </a:xfrm>
        </p:spPr>
        <p:txBody>
          <a:bodyPr/>
          <a:lstStyle/>
          <a:p>
            <a:r>
              <a:rPr lang="en-US" altLang="zh-CN" sz="3200" dirty="0"/>
              <a:t>2. </a:t>
            </a:r>
            <a:r>
              <a:rPr lang="zh-CN" altLang="en-US" sz="3200" dirty="0"/>
              <a:t>构造判断矩阵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EC8750-D1D8-4AB3-A4C0-B3F018072C66}"/>
                  </a:ext>
                </a:extLst>
              </p:cNvPr>
              <p:cNvSpPr>
                <a:spLocks noGrp="1"/>
              </p:cNvSpPr>
              <p:nvPr>
                <p:ph idx="1"/>
              </p:nvPr>
            </p:nvSpPr>
            <p:spPr>
              <a:xfrm>
                <a:off x="838200" y="1429305"/>
                <a:ext cx="10515600" cy="4747658"/>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将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个因素景色、费用、居住条件、饮食、交通便利分别记为 。某人</a:t>
                </a:r>
                <a:r>
                  <a:rPr lang="zh-CN" altLang="en-US" dirty="0">
                    <a:latin typeface="黑体" panose="02010609060101010101" pitchFamily="49" charset="-122"/>
                    <a:ea typeface="黑体" panose="02010609060101010101" pitchFamily="49" charset="-122"/>
                  </a:rPr>
                  <a:t>根据自己的考量</a:t>
                </a:r>
                <a:r>
                  <a:rPr lang="zh-CN" altLang="en-US" dirty="0">
                    <a:latin typeface="Adobe 宋体 Std L" panose="02020300000000000000" pitchFamily="18" charset="-122"/>
                    <a:ea typeface="Adobe 宋体 Std L" panose="02020300000000000000" pitchFamily="18" charset="-122"/>
                  </a:rPr>
                  <a:t>，给出了如下的判断矩阵：</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其中，</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表示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对选择旅游地的相对重要性之比。比如，</a:t>
                </a:r>
                <a:r>
                  <a:rPr lang="en-US" altLang="zh-CN" dirty="0">
                    <a:ea typeface="Adobe 宋体 Std L" panose="02020300000000000000" pitchFamily="18" charset="-122"/>
                  </a:rPr>
                  <a:t>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b="0" i="1" smtClean="0">
                            <a:latin typeface="Cambria Math" panose="02040503050406030204" pitchFamily="18" charset="0"/>
                            <a:ea typeface="Adobe 宋体 Std L" panose="02020300000000000000" pitchFamily="18" charset="-122"/>
                          </a:rPr>
                          <m:t>21</m:t>
                        </m:r>
                      </m:sub>
                    </m:sSub>
                    <m:r>
                      <a:rPr lang="en-US" altLang="zh-CN" b="0" i="1" smtClean="0">
                        <a:latin typeface="Cambria Math" panose="02040503050406030204" pitchFamily="18" charset="0"/>
                        <a:ea typeface="Adobe 宋体 Std L" panose="02020300000000000000" pitchFamily="18" charset="-122"/>
                      </a:rPr>
                      <m:t>=2</m:t>
                    </m:r>
                  </m:oMath>
                </a14:m>
                <a:r>
                  <a:rPr lang="zh-CN" altLang="en-US" dirty="0">
                    <a:latin typeface="Adobe 宋体 Std L" panose="02020300000000000000" pitchFamily="18" charset="-122"/>
                    <a:ea typeface="Adobe 宋体 Std L" panose="02020300000000000000" pitchFamily="18" charset="-122"/>
                  </a:rPr>
                  <a:t> 表示在该人看来，费用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2</m:t>
                        </m:r>
                      </m:sub>
                    </m:sSub>
                  </m:oMath>
                </a14:m>
                <a:r>
                  <a:rPr lang="zh-CN" altLang="en-US" dirty="0">
                    <a:latin typeface="Adobe 宋体 Std L" panose="02020300000000000000" pitchFamily="18" charset="-122"/>
                    <a:ea typeface="Adobe 宋体 Std L" panose="02020300000000000000" pitchFamily="18" charset="-122"/>
                  </a:rPr>
                  <a:t> 是景色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1</m:t>
                        </m:r>
                      </m:sub>
                    </m:sSub>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2</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倍重要。</a:t>
                </a:r>
              </a:p>
            </p:txBody>
          </p:sp>
        </mc:Choice>
        <mc:Fallback xmlns="">
          <p:sp>
            <p:nvSpPr>
              <p:cNvPr id="3" name="内容占位符 2">
                <a:extLst>
                  <a:ext uri="{FF2B5EF4-FFF2-40B4-BE49-F238E27FC236}">
                    <a16:creationId xmlns:a16="http://schemas.microsoft.com/office/drawing/2014/main" id="{0FEC8750-D1D8-4AB3-A4C0-B3F018072C66}"/>
                  </a:ext>
                </a:extLst>
              </p:cNvPr>
              <p:cNvSpPr>
                <a:spLocks noGrp="1" noRot="1" noChangeAspect="1" noMove="1" noResize="1" noEditPoints="1" noAdjustHandles="1" noChangeArrowheads="1" noChangeShapeType="1" noTextEdit="1"/>
              </p:cNvSpPr>
              <p:nvPr>
                <p:ph idx="1"/>
              </p:nvPr>
            </p:nvSpPr>
            <p:spPr>
              <a:xfrm>
                <a:off x="838200" y="1429305"/>
                <a:ext cx="10515600" cy="4747658"/>
              </a:xfrm>
              <a:blipFill>
                <a:blip r:embed="rId2"/>
                <a:stretch>
                  <a:fillRect/>
                </a:stretch>
              </a:blipFill>
            </p:spPr>
            <p:txBody>
              <a:bodyPr/>
              <a:lstStyle/>
              <a:p>
                <a:r>
                  <a:rPr lang="zh-CN" altLang="en-US">
                    <a:noFill/>
                  </a:rPr>
                  <a:t> </a:t>
                </a:r>
              </a:p>
            </p:txBody>
          </p:sp>
        </mc:Fallback>
      </mc:AlternateContent>
      <p:pic>
        <p:nvPicPr>
          <p:cNvPr id="6148" name="Picture 4">
            <a:extLst>
              <a:ext uri="{FF2B5EF4-FFF2-40B4-BE49-F238E27FC236}">
                <a16:creationId xmlns:a16="http://schemas.microsoft.com/office/drawing/2014/main" id="{BA514D8D-656C-44EE-B771-FAA18DDB38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8871" y="2350054"/>
            <a:ext cx="8022555" cy="26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504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918708" y="3862324"/>
            <a:ext cx="371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charset="-122"/>
                <a:ea typeface="仿宋" panose="02010609060101010101" charset="-122"/>
                <a:sym typeface="+mn-ea"/>
              </a:rPr>
              <a:t>案例：旅游地选择</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6" name="TextBox 32"/>
          <p:cNvSpPr txBox="1">
            <a:spLocks noChangeArrowheads="1"/>
          </p:cNvSpPr>
          <p:nvPr/>
        </p:nvSpPr>
        <p:spPr bwMode="auto">
          <a:xfrm>
            <a:off x="6125249" y="3872804"/>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903219" y="256486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rPr>
              <a:t>层次分析法简介</a:t>
            </a:r>
          </a:p>
        </p:txBody>
      </p:sp>
      <p:sp>
        <p:nvSpPr>
          <p:cNvPr id="18" name="TextBox 32"/>
          <p:cNvSpPr txBox="1">
            <a:spLocks noChangeArrowheads="1"/>
          </p:cNvSpPr>
          <p:nvPr/>
        </p:nvSpPr>
        <p:spPr bwMode="auto">
          <a:xfrm>
            <a:off x="6096000" y="256486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918856" y="3197309"/>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AHP</a:t>
            </a:r>
            <a:r>
              <a:rPr lang="zh-CN" altLang="en-US" sz="2400" b="1" dirty="0">
                <a:solidFill>
                  <a:schemeClr val="tx1">
                    <a:lumMod val="75000"/>
                    <a:lumOff val="25000"/>
                  </a:schemeClr>
                </a:solidFill>
                <a:latin typeface="仿宋" panose="02010609060101010101" charset="-122"/>
                <a:ea typeface="仿宋" panose="02010609060101010101" charset="-122"/>
                <a:sym typeface="+mn-ea"/>
              </a:rPr>
              <a:t>算法步骤</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6109612" y="3218832"/>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0.70"/>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strVal val="#ppt_w*0.70"/>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Effect transition="in" filter="fade">
                                      <p:cBhvr>
                                        <p:cTn id="35" dur="1000"/>
                                        <p:tgtEl>
                                          <p:spTgt spid="18"/>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7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ldLvl="0" animBg="1"/>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BE7CF7-4791-454C-98FA-7629978A2B65}"/>
              </a:ext>
            </a:extLst>
          </p:cNvPr>
          <p:cNvSpPr>
            <a:spLocks noGrp="1"/>
          </p:cNvSpPr>
          <p:nvPr>
            <p:ph idx="1"/>
          </p:nvPr>
        </p:nvSpPr>
        <p:spPr>
          <a:xfrm>
            <a:off x="838200" y="825622"/>
            <a:ext cx="10515600" cy="6032377"/>
          </a:xfrm>
        </p:spPr>
        <p:txBody>
          <a:bodyPr/>
          <a:lstStyle/>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输入判断矩阵，矩阵是存放同类型数据的二维容器，用 </a:t>
            </a:r>
            <a:r>
              <a:rPr lang="en-US" altLang="zh-CN" dirty="0">
                <a:latin typeface="Adobe 宋体 Std L" panose="02020300000000000000" pitchFamily="18" charset="-122"/>
                <a:ea typeface="Adobe 宋体 Std L" panose="02020300000000000000" pitchFamily="18" charset="-122"/>
              </a:rPr>
              <a:t>[ ] </a:t>
            </a:r>
            <a:r>
              <a:rPr lang="zh-CN" altLang="en-US" dirty="0">
                <a:latin typeface="Adobe 宋体 Std L" panose="02020300000000000000" pitchFamily="18" charset="-122"/>
                <a:ea typeface="Adobe 宋体 Std L" panose="02020300000000000000" pitchFamily="18" charset="-122"/>
              </a:rPr>
              <a:t>括起来： </a:t>
            </a:r>
          </a:p>
          <a:p>
            <a:pPr marL="0" indent="0">
              <a:buNone/>
            </a:pPr>
            <a:r>
              <a:rPr lang="en-US" altLang="zh-CN" dirty="0">
                <a:latin typeface="Courier New" panose="02070309020205020404" pitchFamily="49" charset="0"/>
                <a:cs typeface="Courier New" panose="02070309020205020404" pitchFamily="49" charset="0"/>
              </a:rPr>
              <a:t> A = [ 1  1/2 4  3    3;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rPr>
              <a:t>逗号或空格是换列</a:t>
            </a:r>
            <a:r>
              <a:rPr lang="en-US" altLang="zh-CN" dirty="0">
                <a:solidFill>
                  <a:srgbClr val="00B050"/>
                </a:solidFill>
                <a:latin typeface="Adobe 宋体 Std L" panose="02020300000000000000" pitchFamily="18" charset="-122"/>
                <a:ea typeface="Adobe 宋体 Std L" panose="02020300000000000000" pitchFamily="18" charset="-122"/>
              </a:rPr>
              <a:t>, </a:t>
            </a:r>
            <a:r>
              <a:rPr lang="zh-CN" altLang="en-US" dirty="0">
                <a:solidFill>
                  <a:srgbClr val="00B050"/>
                </a:solidFill>
                <a:latin typeface="Adobe 宋体 Std L" panose="02020300000000000000" pitchFamily="18" charset="-122"/>
                <a:ea typeface="Adobe 宋体 Std L" panose="02020300000000000000" pitchFamily="18" charset="-122"/>
              </a:rPr>
              <a:t>分号是换行</a:t>
            </a:r>
            <a:endParaRPr lang="en-US" altLang="zh-CN" dirty="0">
              <a:solidFill>
                <a:srgbClr val="00B050"/>
              </a:solidFill>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2   1  7  5    5;    </a:t>
            </a:r>
          </a:p>
          <a:p>
            <a:pPr marL="0" indent="0">
              <a:buNone/>
            </a:pPr>
            <a:r>
              <a:rPr lang="en-US" altLang="zh-CN" dirty="0">
                <a:latin typeface="Courier New" panose="02070309020205020404" pitchFamily="49" charset="0"/>
                <a:cs typeface="Courier New" panose="02070309020205020404" pitchFamily="49" charset="0"/>
              </a:rPr>
              <a:t>      1/4 1/7 1 1/2  1/3;</a:t>
            </a:r>
          </a:p>
          <a:p>
            <a:pPr marL="0" indent="0">
              <a:buNone/>
            </a:pPr>
            <a:r>
              <a:rPr lang="en-US" altLang="zh-CN" dirty="0">
                <a:latin typeface="Courier New" panose="02070309020205020404" pitchFamily="49" charset="0"/>
                <a:cs typeface="Courier New" panose="02070309020205020404" pitchFamily="49" charset="0"/>
              </a:rPr>
              <a:t>      1/3 1/5 2  1    1;</a:t>
            </a:r>
          </a:p>
          <a:p>
            <a:pPr marL="0" indent="0">
              <a:buNone/>
            </a:pPr>
            <a:r>
              <a:rPr lang="en-US" altLang="zh-CN" dirty="0">
                <a:latin typeface="Courier New" panose="02070309020205020404" pitchFamily="49" charset="0"/>
                <a:cs typeface="Courier New" panose="02070309020205020404" pitchFamily="49" charset="0"/>
              </a:rPr>
              <a:t>      1/3 1/5 3  1    1]   </a:t>
            </a:r>
          </a:p>
          <a:p>
            <a:pPr marL="0" indent="0">
              <a:buNone/>
            </a:pP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行尾不加分号</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会输出该对象，若不想输出就加分号</a:t>
            </a:r>
          </a:p>
          <a:p>
            <a:pPr marL="0" indent="0">
              <a:buNone/>
            </a:pPr>
            <a:r>
              <a:rPr lang="zh-CN" altLang="en-US" dirty="0"/>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A = 1.0000    0.5000    4.0000    3.0000    3.0000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2.0000    1.0000    7.0000    5.0000    5.0000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0.2500    0.1429    1.0000    0.5000    0.3333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0.3333    0.2000    2.0000    1.0000    1.0000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0.3333    0.2000    3.0000    1.0000    1.0000</a:t>
            </a:r>
          </a:p>
          <a:p>
            <a:endParaRPr lang="zh-CN" altLang="en-US" dirty="0"/>
          </a:p>
        </p:txBody>
      </p:sp>
    </p:spTree>
    <p:extLst>
      <p:ext uri="{BB962C8B-B14F-4D97-AF65-F5344CB8AC3E}">
        <p14:creationId xmlns:p14="http://schemas.microsoft.com/office/powerpoint/2010/main" val="21180687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F061C-FAE1-45A2-B344-841399DD3580}"/>
              </a:ext>
            </a:extLst>
          </p:cNvPr>
          <p:cNvSpPr>
            <a:spLocks noGrp="1"/>
          </p:cNvSpPr>
          <p:nvPr>
            <p:ph type="title"/>
          </p:nvPr>
        </p:nvSpPr>
        <p:spPr>
          <a:xfrm>
            <a:off x="838200" y="681038"/>
            <a:ext cx="10515600" cy="899188"/>
          </a:xfrm>
        </p:spPr>
        <p:txBody>
          <a:bodyPr/>
          <a:lstStyle/>
          <a:p>
            <a:r>
              <a:rPr lang="en-US" altLang="zh-CN" sz="3200" dirty="0"/>
              <a:t>3. </a:t>
            </a:r>
            <a:r>
              <a:rPr lang="zh-CN" altLang="en-US" sz="3200" dirty="0"/>
              <a:t>计算权向量及一致性检验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4075C6-AB3F-4865-BACD-6133EBF9B76A}"/>
                  </a:ext>
                </a:extLst>
              </p:cNvPr>
              <p:cNvSpPr>
                <a:spLocks noGrp="1"/>
              </p:cNvSpPr>
              <p:nvPr>
                <p:ph idx="1"/>
              </p:nvPr>
            </p:nvSpPr>
            <p:spPr/>
            <p:txBody>
              <a:bodyPr/>
              <a:lstStyle/>
              <a:p>
                <a:r>
                  <a:rPr lang="zh-CN" altLang="en-US" dirty="0">
                    <a:latin typeface="Adobe 宋体 Std L" panose="02020300000000000000" pitchFamily="18" charset="-122"/>
                    <a:ea typeface="Adobe 宋体 Std L" panose="02020300000000000000" pitchFamily="18" charset="-122"/>
                  </a:rPr>
                  <a:t>根据判断矩阵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，计算最大特征值及其对应的特征向量，还要计算一致性指标，做一致性检验。</a:t>
                </a:r>
              </a:p>
              <a:p>
                <a:r>
                  <a:rPr lang="zh-CN" altLang="en-US" dirty="0">
                    <a:latin typeface="Adobe 宋体 Std L" panose="02020300000000000000" pitchFamily="18" charset="-122"/>
                    <a:ea typeface="Adobe 宋体 Std L" panose="02020300000000000000" pitchFamily="18" charset="-122"/>
                  </a:rPr>
                  <a:t>计算最大特征值及其对应的特征向量，可以使用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自带函数，更简单。</a:t>
                </a:r>
                <a:endParaRPr lang="en-US" altLang="zh-CN" dirty="0">
                  <a:latin typeface="Adobe 宋体 Std L" panose="02020300000000000000" pitchFamily="18" charset="-122"/>
                  <a:ea typeface="Adobe 宋体 Std L" panose="02020300000000000000" pitchFamily="18" charset="-122"/>
                </a:endParaRPr>
              </a:p>
              <a:p>
                <a:r>
                  <a:rPr lang="zh-CN" altLang="en-US" dirty="0">
                    <a:latin typeface="Adobe 宋体 Std L" panose="02020300000000000000" pitchFamily="18" charset="-122"/>
                    <a:ea typeface="Adobe 宋体 Std L" panose="02020300000000000000" pitchFamily="18" charset="-122"/>
                  </a:rPr>
                  <a:t>但为了给读者阐述：</a:t>
                </a: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黑体" panose="02010609060101010101" pitchFamily="49" charset="-122"/>
                    <a:ea typeface="黑体" panose="02010609060101010101" pitchFamily="49" charset="-122"/>
                  </a:rPr>
                  <a:t>怎么将算例的算法步骤，翻译成代码，逐步推演到达最终结果，</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以及讲授一些</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Matlab</a:t>
                </a:r>
                <a:r>
                  <a:rPr lang="zh-CN" altLang="en-US" dirty="0">
                    <a:latin typeface="黑体" panose="02010609060101010101" pitchFamily="49" charset="-122"/>
                    <a:ea typeface="黑体" panose="02010609060101010101" pitchFamily="49" charset="-122"/>
                  </a:rPr>
                  <a:t>的基础编程知识</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采用方根法近似计算最大特征值及其对应的特征向量。</a:t>
                </a:r>
              </a:p>
              <a:p>
                <a:endParaRPr lang="zh-CN" altLang="en-US" dirty="0"/>
              </a:p>
            </p:txBody>
          </p:sp>
        </mc:Choice>
        <mc:Fallback xmlns="">
          <p:sp>
            <p:nvSpPr>
              <p:cNvPr id="3" name="内容占位符 2">
                <a:extLst>
                  <a:ext uri="{FF2B5EF4-FFF2-40B4-BE49-F238E27FC236}">
                    <a16:creationId xmlns:a16="http://schemas.microsoft.com/office/drawing/2014/main" id="{DD4075C6-AB3F-4865-BACD-6133EBF9B76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2364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501324-91AA-4199-A460-F291FFF317AD}"/>
              </a:ext>
            </a:extLst>
          </p:cNvPr>
          <p:cNvSpPr>
            <a:spLocks noGrp="1"/>
          </p:cNvSpPr>
          <p:nvPr>
            <p:ph idx="1"/>
          </p:nvPr>
        </p:nvSpPr>
        <p:spPr>
          <a:xfrm>
            <a:off x="838200" y="1417253"/>
            <a:ext cx="10515600" cy="4351338"/>
          </a:xfrm>
        </p:spPr>
        <p:txBody>
          <a:bodyPr/>
          <a:lstStyle/>
          <a:p>
            <a:pPr>
              <a:lnSpc>
                <a:spcPct val="120000"/>
              </a:lnSpc>
            </a:pPr>
            <a:r>
              <a:rPr lang="zh-CN" altLang="en-US" dirty="0"/>
              <a:t>第一步：计算判断矩阵每一行元素的乘积：</a:t>
            </a:r>
          </a:p>
          <a:p>
            <a:pPr marL="0" indent="0">
              <a:lnSpc>
                <a:spcPct val="120000"/>
              </a:lnSpc>
              <a:buNone/>
            </a:pPr>
            <a:r>
              <a:rPr lang="en-US" altLang="zh-CN" dirty="0">
                <a:latin typeface="Adobe 宋体 Std L" panose="02020300000000000000" pitchFamily="18" charset="-122"/>
                <a:ea typeface="Adobe 宋体 Std L" panose="02020300000000000000" pitchFamily="18" charset="-122"/>
              </a:rPr>
              <a:t>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的自带函数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prod() </a:t>
            </a:r>
            <a:r>
              <a:rPr lang="zh-CN" altLang="en-US" dirty="0">
                <a:latin typeface="Adobe 宋体 Std L" panose="02020300000000000000" pitchFamily="18" charset="-122"/>
                <a:ea typeface="Adobe 宋体 Std L" panose="02020300000000000000" pitchFamily="18" charset="-122"/>
              </a:rPr>
              <a:t>是计算连乘，有参数可以控制按行</a:t>
            </a:r>
            <a:r>
              <a:rPr lang="en-US" altLang="zh-CN" dirty="0">
                <a:latin typeface="Adobe 宋体 Std L" panose="02020300000000000000" pitchFamily="18" charset="-122"/>
                <a:ea typeface="Adobe 宋体 Std L" panose="02020300000000000000" pitchFamily="18" charset="-122"/>
              </a:rPr>
              <a:t>/</a:t>
            </a:r>
            <a:r>
              <a:rPr lang="zh-CN" altLang="en-US" dirty="0">
                <a:latin typeface="Adobe 宋体 Std L" panose="02020300000000000000" pitchFamily="18" charset="-122"/>
                <a:ea typeface="Adobe 宋体 Std L" panose="02020300000000000000" pitchFamily="18" charset="-122"/>
              </a:rPr>
              <a:t>列连乘。</a:t>
            </a:r>
          </a:p>
          <a:p>
            <a:pPr marL="0" indent="0">
              <a:buNone/>
            </a:pPr>
            <a:r>
              <a:rPr lang="en-US" altLang="zh-CN" dirty="0">
                <a:latin typeface="Courier New" panose="02070309020205020404" pitchFamily="49" charset="0"/>
                <a:cs typeface="Courier New" panose="02070309020205020404" pitchFamily="49" charset="0"/>
              </a:rPr>
              <a:t>   W = prod(A, 2)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计算每一行乘积</a:t>
            </a:r>
          </a:p>
          <a:p>
            <a:pPr marL="0" indent="0">
              <a:buNone/>
            </a:pPr>
            <a:r>
              <a:rPr lang="zh-CN" altLang="en-US" dirty="0">
                <a:latin typeface="Courier New" panose="02070309020205020404" pitchFamily="49" charset="0"/>
                <a:cs typeface="Courier New" panose="02070309020205020404" pitchFamily="49" charset="0"/>
              </a:rPr>
              <a:t>运行结果：</a:t>
            </a:r>
            <a:r>
              <a:rPr lang="en-US" altLang="zh-CN" dirty="0">
                <a:latin typeface="Courier New" panose="02070309020205020404" pitchFamily="49" charset="0"/>
                <a:cs typeface="Courier New" panose="02070309020205020404" pitchFamily="49" charset="0"/>
              </a:rPr>
              <a:t>   </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W = 18.0000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350.0000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0.0060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0.1333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0.2000</a:t>
            </a:r>
          </a:p>
          <a:p>
            <a:endParaRPr lang="zh-CN" altLang="en-US" dirty="0"/>
          </a:p>
        </p:txBody>
      </p:sp>
    </p:spTree>
    <p:extLst>
      <p:ext uri="{BB962C8B-B14F-4D97-AF65-F5344CB8AC3E}">
        <p14:creationId xmlns:p14="http://schemas.microsoft.com/office/powerpoint/2010/main" val="29976388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56B6EF-9526-47B4-8CCA-604602322EC6}"/>
                  </a:ext>
                </a:extLst>
              </p:cNvPr>
              <p:cNvSpPr>
                <a:spLocks noGrp="1"/>
              </p:cNvSpPr>
              <p:nvPr>
                <p:ph idx="1"/>
              </p:nvPr>
            </p:nvSpPr>
            <p:spPr>
              <a:xfrm>
                <a:off x="838200" y="1038688"/>
                <a:ext cx="10515600" cy="5067254"/>
              </a:xfrm>
            </p:spPr>
            <p:txBody>
              <a:bodyPr/>
              <a:lstStyle/>
              <a:p>
                <a:r>
                  <a:rPr lang="zh-CN" altLang="en-US" dirty="0"/>
                  <a:t>第二步，计算 </a:t>
                </a:r>
                <a14:m>
                  <m:oMath xmlns:m="http://schemas.openxmlformats.org/officeDocument/2006/math">
                    <m:r>
                      <a:rPr lang="en-US" altLang="zh-CN" b="0" i="1" smtClean="0">
                        <a:latin typeface="Cambria Math" panose="02040503050406030204" pitchFamily="18" charset="0"/>
                      </a:rPr>
                      <m:t>𝑊</m:t>
                    </m:r>
                  </m:oMath>
                </a14:m>
                <a:r>
                  <a:rPr lang="zh-CN" altLang="en-US" dirty="0"/>
                  <a:t> 的 </a:t>
                </a:r>
                <a14:m>
                  <m:oMath xmlns:m="http://schemas.openxmlformats.org/officeDocument/2006/math">
                    <m:r>
                      <a:rPr lang="en-US" altLang="zh-CN" b="0" i="1" smtClean="0">
                        <a:latin typeface="Cambria Math" panose="02040503050406030204" pitchFamily="18" charset="0"/>
                      </a:rPr>
                      <m:t>𝑛</m:t>
                    </m:r>
                  </m:oMath>
                </a14:m>
                <a:r>
                  <a:rPr lang="zh-CN" altLang="en-US" dirty="0"/>
                  <a:t> 次方根 </a:t>
                </a:r>
                <a14:m>
                  <m:oMath xmlns:m="http://schemas.openxmlformats.org/officeDocument/2006/math">
                    <m:rad>
                      <m:radPr>
                        <m:ctrlPr>
                          <a:rPr lang="zh-CN" altLang="en-US" i="1" smtClean="0">
                            <a:latin typeface="Cambria Math" panose="02040503050406030204" pitchFamily="18" charset="0"/>
                          </a:rPr>
                        </m:ctrlPr>
                      </m:radPr>
                      <m:deg>
                        <m:r>
                          <m:rPr>
                            <m:brk m:alnAt="7"/>
                          </m:rPr>
                          <a:rPr lang="en-US" altLang="zh-CN" b="0" i="1" smtClean="0">
                            <a:latin typeface="Cambria Math" panose="02040503050406030204" pitchFamily="18" charset="0"/>
                          </a:rPr>
                          <m:t>𝑛</m:t>
                        </m:r>
                      </m:deg>
                      <m:e>
                        <m:r>
                          <a:rPr lang="en-US" altLang="zh-CN" b="0" i="1" smtClean="0">
                            <a:latin typeface="Cambria Math" panose="02040503050406030204" pitchFamily="18" charset="0"/>
                          </a:rPr>
                          <m:t>𝑊</m:t>
                        </m:r>
                      </m:e>
                    </m:rad>
                  </m:oMath>
                </a14:m>
                <a:r>
                  <a:rPr lang="zh-CN" altLang="en-US" dirty="0"/>
                  <a:t> ：</a:t>
                </a:r>
              </a:p>
              <a:p>
                <a:pPr marL="0" indent="0">
                  <a:buNone/>
                </a:pPr>
                <a:r>
                  <a:rPr lang="en-US" altLang="zh-CN" dirty="0">
                    <a:latin typeface="Courier New" panose="02070309020205020404" pitchFamily="49" charset="0"/>
                    <a:cs typeface="Courier New" panose="02070309020205020404" pitchFamily="49" charset="0"/>
                  </a:rPr>
                  <a:t>  n = size(A,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矩阵行数</a:t>
                </a:r>
              </a:p>
              <a:p>
                <a:pPr marL="0" indent="0">
                  <a:buNone/>
                </a:pPr>
                <a:r>
                  <a:rPr lang="en-US" altLang="zh-CN" dirty="0">
                    <a:latin typeface="Courier New" panose="02070309020205020404" pitchFamily="49" charset="0"/>
                    <a:cs typeface="Courier New" panose="02070309020205020404" pitchFamily="49" charset="0"/>
                  </a:rPr>
                  <a:t>  W = </a:t>
                </a:r>
                <a:r>
                  <a:rPr lang="en-US" altLang="zh-CN" dirty="0" err="1">
                    <a:latin typeface="Courier New" panose="02070309020205020404" pitchFamily="49" charset="0"/>
                    <a:cs typeface="Courier New" panose="02070309020205020404" pitchFamily="49" charset="0"/>
                  </a:rPr>
                  <a:t>nthroot</a:t>
                </a:r>
                <a:r>
                  <a:rPr lang="en-US" altLang="zh-CN" dirty="0">
                    <a:latin typeface="Courier New" panose="02070309020205020404" pitchFamily="49" charset="0"/>
                    <a:cs typeface="Courier New" panose="02070309020205020404" pitchFamily="49" charset="0"/>
                  </a:rPr>
                  <a:t>(W, 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n</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次方根</a:t>
                </a:r>
              </a:p>
              <a:p>
                <a:pPr marL="0" indent="0">
                  <a:spcAft>
                    <a:spcPts val="1200"/>
                  </a:spcAft>
                  <a:buNone/>
                </a:pPr>
                <a:r>
                  <a:rPr lang="zh-CN" altLang="en-US" dirty="0">
                    <a:latin typeface="Courier New" panose="02070309020205020404" pitchFamily="49" charset="0"/>
                    <a:cs typeface="Courier New" panose="02070309020205020404" pitchFamily="49" charset="0"/>
                  </a:rPr>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 W = 1.7826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3.2271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0.3589</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0.6683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0.7248</a:t>
                </a:r>
              </a:p>
              <a:p>
                <a:endParaRPr lang="zh-CN" altLang="en-US" dirty="0"/>
              </a:p>
            </p:txBody>
          </p:sp>
        </mc:Choice>
        <mc:Fallback xmlns="">
          <p:sp>
            <p:nvSpPr>
              <p:cNvPr id="3" name="内容占位符 2">
                <a:extLst>
                  <a:ext uri="{FF2B5EF4-FFF2-40B4-BE49-F238E27FC236}">
                    <a16:creationId xmlns:a16="http://schemas.microsoft.com/office/drawing/2014/main" id="{5656B6EF-9526-47B4-8CCA-604602322EC6}"/>
                  </a:ext>
                </a:extLst>
              </p:cNvPr>
              <p:cNvSpPr>
                <a:spLocks noGrp="1" noRot="1" noChangeAspect="1" noMove="1" noResize="1" noEditPoints="1" noAdjustHandles="1" noChangeArrowheads="1" noChangeShapeType="1" noTextEdit="1"/>
              </p:cNvSpPr>
              <p:nvPr>
                <p:ph idx="1"/>
              </p:nvPr>
            </p:nvSpPr>
            <p:spPr>
              <a:xfrm>
                <a:off x="838200" y="1038688"/>
                <a:ext cx="10515600" cy="5067254"/>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73056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14BD86-24CD-4410-8ECA-1153F6910469}"/>
              </a:ext>
            </a:extLst>
          </p:cNvPr>
          <p:cNvSpPr>
            <a:spLocks noGrp="1"/>
          </p:cNvSpPr>
          <p:nvPr>
            <p:ph idx="1"/>
          </p:nvPr>
        </p:nvSpPr>
        <p:spPr>
          <a:xfrm>
            <a:off x="1530658" y="1198485"/>
            <a:ext cx="10515600" cy="5448994"/>
          </a:xfrm>
        </p:spPr>
        <p:txBody>
          <a:bodyPr/>
          <a:lstStyle/>
          <a:p>
            <a:pPr>
              <a:lnSpc>
                <a:spcPct val="120000"/>
              </a:lnSpc>
            </a:pPr>
            <a:r>
              <a:rPr lang="zh-CN" altLang="en-US" dirty="0"/>
              <a:t>第三步，对 </a:t>
            </a:r>
            <a:r>
              <a:rPr lang="en-US" altLang="zh-CN" dirty="0"/>
              <a:t>W</a:t>
            </a:r>
            <a:r>
              <a:rPr lang="zh-CN" altLang="en-US" dirty="0"/>
              <a:t> 做归一化，得到权向量：</a:t>
            </a:r>
          </a:p>
          <a:p>
            <a:pPr marL="0" indent="0">
              <a:lnSpc>
                <a:spcPct val="120000"/>
              </a:lnSpc>
              <a:buNone/>
            </a:pPr>
            <a:r>
              <a:rPr lang="en-US" altLang="zh-CN" dirty="0">
                <a:latin typeface="Courier New" panose="02070309020205020404" pitchFamily="49" charset="0"/>
                <a:cs typeface="Courier New" panose="02070309020205020404" pitchFamily="49" charset="0"/>
              </a:rPr>
              <a:t>  W = W / sum(W)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归一化得到权向量</a:t>
            </a:r>
          </a:p>
          <a:p>
            <a:pPr marL="0" indent="0">
              <a:lnSpc>
                <a:spcPct val="120000"/>
              </a:lnSpc>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solidFill>
                  <a:schemeClr val="accent2"/>
                </a:solidFill>
                <a:latin typeface="Courier New" panose="02070309020205020404" pitchFamily="49" charset="0"/>
                <a:cs typeface="Courier New" panose="02070309020205020404" pitchFamily="49" charset="0"/>
              </a:rPr>
              <a:t>   W = 0.2636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0.4773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0.0531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0.0988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0.1072</a:t>
            </a:r>
          </a:p>
          <a:p>
            <a:pPr marL="0" indent="0">
              <a:buNone/>
            </a:pPr>
            <a:r>
              <a:rPr lang="zh-CN" altLang="en-US" dirty="0">
                <a:latin typeface="Adobe 宋体 Std L" panose="02020300000000000000" pitchFamily="18" charset="-122"/>
                <a:ea typeface="Adobe 宋体 Std L" panose="02020300000000000000" pitchFamily="18" charset="-122"/>
              </a:rPr>
              <a:t>归一化后的向量，其和为</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a:t>
            </a:r>
            <a:r>
              <a:rPr lang="zh-CN" altLang="en-US" dirty="0">
                <a:latin typeface="Adobe 宋体 Std L" panose="02020300000000000000" pitchFamily="18" charset="-122"/>
                <a:ea typeface="Adobe 宋体 Std L" panose="02020300000000000000" pitchFamily="18" charset="-122"/>
              </a:rPr>
              <a:t>，适合作为权重。</a:t>
            </a:r>
          </a:p>
          <a:p>
            <a:endParaRPr lang="zh-CN" altLang="en-US" dirty="0"/>
          </a:p>
        </p:txBody>
      </p:sp>
    </p:spTree>
    <p:extLst>
      <p:ext uri="{BB962C8B-B14F-4D97-AF65-F5344CB8AC3E}">
        <p14:creationId xmlns:p14="http://schemas.microsoft.com/office/powerpoint/2010/main" val="139280093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C171B6-406F-4E0C-958C-F962AA033FF7}"/>
                  </a:ext>
                </a:extLst>
              </p:cNvPr>
              <p:cNvSpPr>
                <a:spLocks noGrp="1"/>
              </p:cNvSpPr>
              <p:nvPr>
                <p:ph idx="1"/>
              </p:nvPr>
            </p:nvSpPr>
            <p:spPr>
              <a:xfrm>
                <a:off x="838200" y="1118586"/>
                <a:ext cx="10515600" cy="5058377"/>
              </a:xfrm>
            </p:spPr>
            <p:txBody>
              <a:bodyPr/>
              <a:lstStyle/>
              <a:p>
                <a:r>
                  <a:rPr lang="zh-CN" altLang="en-US" dirty="0"/>
                  <a:t>第四步，计算最大特征值：</a:t>
                </a:r>
              </a:p>
              <a:p>
                <a:endParaRPr lang="zh-CN" altLang="en-US" dirty="0"/>
              </a:p>
              <a:p>
                <a:pPr marL="0" indent="0">
                  <a:buNone/>
                </a:pPr>
                <a:r>
                  <a:rPr lang="zh-CN" altLang="en-US" dirty="0">
                    <a:latin typeface="Adobe 宋体 Std L" panose="02020300000000000000" pitchFamily="18" charset="-122"/>
                    <a:ea typeface="Adobe 宋体 Std L" panose="02020300000000000000" pitchFamily="18" charset="-122"/>
                  </a:rPr>
                  <a:t>         </a:t>
                </a:r>
                <a:endParaRPr lang="en-US" altLang="zh-CN" dirty="0">
                  <a:latin typeface="Adobe 宋体 Std L" panose="02020300000000000000" pitchFamily="18" charset="-122"/>
                  <a:ea typeface="Adobe 宋体 Std L" panose="02020300000000000000" pitchFamily="18" charset="-122"/>
                </a:endParaRPr>
              </a:p>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        一个数学式子要翻译成代码，首先得看懂它：</a:t>
                </a:r>
                <a:endParaRPr lang="en-US" altLang="zh-CN" dirty="0">
                  <a:latin typeface="Adobe 宋体 Std L" panose="02020300000000000000" pitchFamily="18" charset="-122"/>
                  <a:ea typeface="Adobe 宋体 Std L" panose="02020300000000000000" pitchFamily="18" charset="-122"/>
                </a:endParaRPr>
              </a:p>
              <a:p>
                <a:pPr marL="0" indent="0">
                  <a:lnSpc>
                    <a:spcPct val="130000"/>
                  </a:lnSpc>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右端分子是矩阵乘法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𝐴</m:t>
                        </m:r>
                      </m:e>
                      <m:sub>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oMath>
                </a14:m>
                <a:r>
                  <a:rPr lang="zh-CN" altLang="en-US" dirty="0">
                    <a:latin typeface="Adobe 宋体 Std L" panose="02020300000000000000" pitchFamily="18" charset="-122"/>
                    <a:ea typeface="Adobe 宋体 Std L" panose="02020300000000000000" pitchFamily="18" charset="-122"/>
                  </a:rPr>
                  <a:t> 结果是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×1</m:t>
                    </m:r>
                  </m:oMath>
                </a14:m>
                <a:r>
                  <a:rPr lang="zh-CN" altLang="en-US" dirty="0">
                    <a:latin typeface="Adobe 宋体 Std L" panose="02020300000000000000" pitchFamily="18" charset="-122"/>
                    <a:ea typeface="Adobe 宋体 Std L" panose="02020300000000000000" pitchFamily="18" charset="-122"/>
                  </a:rPr>
                  <a:t>  向量，然后逐元素除以 </a:t>
                </a:r>
                <a14:m>
                  <m:oMath xmlns:m="http://schemas.openxmlformats.org/officeDocument/2006/math">
                    <m:r>
                      <a:rPr lang="en-US" altLang="zh-CN" i="1">
                        <a:latin typeface="Cambria Math" panose="02040503050406030204" pitchFamily="18" charset="0"/>
                        <a:ea typeface="Cambria Math" panose="02040503050406030204" pitchFamily="18" charset="0"/>
                      </a:rPr>
                      <m:t>𝑊</m:t>
                    </m:r>
                  </m:oMath>
                </a14:m>
                <a:r>
                  <a:rPr lang="zh-CN" altLang="en-US" dirty="0">
                    <a:latin typeface="Adobe 宋体 Std L" panose="02020300000000000000" pitchFamily="18" charset="-122"/>
                    <a:ea typeface="Adobe 宋体 Std L" panose="02020300000000000000" pitchFamily="18" charset="-122"/>
                  </a:rPr>
                  <a:t> 对应元素，外面求和再除以 </a:t>
                </a:r>
                <a14:m>
                  <m:oMath xmlns:m="http://schemas.openxmlformats.org/officeDocument/2006/math">
                    <m:r>
                      <a:rPr lang="en-US" altLang="zh-CN" i="1">
                        <a:latin typeface="Cambria Math" panose="02040503050406030204" pitchFamily="18" charset="0"/>
                        <a:ea typeface="Adobe 宋体 Std L" panose="02020300000000000000" pitchFamily="18" charset="-122"/>
                      </a:rPr>
                      <m:t>𝑛</m:t>
                    </m:r>
                    <m:r>
                      <a:rPr lang="en-US" altLang="zh-CN" i="1">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，即取平均：</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mean((A * W) ./ 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计算最大特征值</a:t>
                </a:r>
              </a:p>
              <a:p>
                <a:pPr marL="0" indent="0">
                  <a:lnSpc>
                    <a:spcPct val="120000"/>
                  </a:lnSpc>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solidFill>
                      <a:schemeClr val="accent2"/>
                    </a:solidFill>
                    <a:latin typeface="Courier New" panose="02070309020205020404" pitchFamily="49" charset="0"/>
                    <a:cs typeface="Courier New" panose="02070309020205020404" pitchFamily="49" charset="0"/>
                  </a:rPr>
                  <a:t>Lmax</a:t>
                </a:r>
                <a:r>
                  <a:rPr lang="en-US" altLang="zh-CN" dirty="0">
                    <a:solidFill>
                      <a:schemeClr val="accent2"/>
                    </a:solidFill>
                    <a:latin typeface="Courier New" panose="02070309020205020404" pitchFamily="49" charset="0"/>
                    <a:cs typeface="Courier New" panose="02070309020205020404" pitchFamily="49" charset="0"/>
                  </a:rPr>
                  <a:t> =  5.0717</a:t>
                </a:r>
              </a:p>
              <a:p>
                <a:endParaRPr lang="zh-CN" altLang="en-US" dirty="0"/>
              </a:p>
            </p:txBody>
          </p:sp>
        </mc:Choice>
        <mc:Fallback xmlns="">
          <p:sp>
            <p:nvSpPr>
              <p:cNvPr id="3" name="内容占位符 2">
                <a:extLst>
                  <a:ext uri="{FF2B5EF4-FFF2-40B4-BE49-F238E27FC236}">
                    <a16:creationId xmlns:a16="http://schemas.microsoft.com/office/drawing/2014/main" id="{DCC171B6-406F-4E0C-958C-F962AA033FF7}"/>
                  </a:ext>
                </a:extLst>
              </p:cNvPr>
              <p:cNvSpPr>
                <a:spLocks noGrp="1" noRot="1" noChangeAspect="1" noMove="1" noResize="1" noEditPoints="1" noAdjustHandles="1" noChangeArrowheads="1" noChangeShapeType="1" noTextEdit="1"/>
              </p:cNvSpPr>
              <p:nvPr>
                <p:ph idx="1"/>
              </p:nvPr>
            </p:nvSpPr>
            <p:spPr>
              <a:xfrm>
                <a:off x="838200" y="1118586"/>
                <a:ext cx="10515600" cy="5058377"/>
              </a:xfrm>
              <a:blipFill>
                <a:blip r:embed="rId2"/>
                <a:stretch>
                  <a:fillRect/>
                </a:stretch>
              </a:blipFill>
            </p:spPr>
            <p:txBody>
              <a:bodyPr/>
              <a:lstStyle/>
              <a:p>
                <a:r>
                  <a:rPr lang="zh-CN" altLang="en-US">
                    <a:noFill/>
                  </a:rPr>
                  <a:t> </a:t>
                </a:r>
              </a:p>
            </p:txBody>
          </p:sp>
        </mc:Fallback>
      </mc:AlternateContent>
      <p:pic>
        <p:nvPicPr>
          <p:cNvPr id="7170" name="Picture 2">
            <a:extLst>
              <a:ext uri="{FF2B5EF4-FFF2-40B4-BE49-F238E27FC236}">
                <a16:creationId xmlns:a16="http://schemas.microsoft.com/office/drawing/2014/main" id="{F22F26C7-F6C8-4FFB-8C49-45186DCD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870" y="1469579"/>
            <a:ext cx="2473045" cy="92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34636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95E6B9-6E93-40C0-BF5C-0E495DC95A5D}"/>
              </a:ext>
            </a:extLst>
          </p:cNvPr>
          <p:cNvSpPr>
            <a:spLocks noGrp="1"/>
          </p:cNvSpPr>
          <p:nvPr>
            <p:ph idx="1"/>
          </p:nvPr>
        </p:nvSpPr>
        <p:spPr>
          <a:xfrm>
            <a:off x="1415249" y="1189607"/>
            <a:ext cx="10515600" cy="5262563"/>
          </a:xfrm>
        </p:spPr>
        <p:txBody>
          <a:bodyPr/>
          <a:lstStyle/>
          <a:p>
            <a:r>
              <a:rPr lang="zh-CN" altLang="en-US" dirty="0"/>
              <a:t>第五步，计算一致性指标：</a:t>
            </a:r>
          </a:p>
          <a:p>
            <a:pPr marL="0" indent="0">
              <a:buNone/>
            </a:pPr>
            <a:endParaRPr lang="zh-CN" altLang="en-US" dirty="0"/>
          </a:p>
          <a:p>
            <a:pPr marL="0" indent="0">
              <a:buNone/>
            </a:pP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CI =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n) / (n - 1)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计算一致性指标</a:t>
            </a:r>
          </a:p>
          <a:p>
            <a:pPr marL="0" indent="0">
              <a:spcBef>
                <a:spcPts val="1200"/>
              </a:spcBef>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CI = 0.0179</a:t>
            </a:r>
          </a:p>
          <a:p>
            <a:endParaRPr lang="zh-CN" altLang="en-US" dirty="0"/>
          </a:p>
        </p:txBody>
      </p:sp>
      <p:pic>
        <p:nvPicPr>
          <p:cNvPr id="8194" name="Picture 2">
            <a:extLst>
              <a:ext uri="{FF2B5EF4-FFF2-40B4-BE49-F238E27FC236}">
                <a16:creationId xmlns:a16="http://schemas.microsoft.com/office/drawing/2014/main" id="{02A5F88E-469C-4277-8FEB-B1177DDD98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9461" y="1675352"/>
            <a:ext cx="1693077" cy="79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09454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A6E1F0-D937-4359-80CF-C5D5A10D1F50}"/>
                  </a:ext>
                </a:extLst>
              </p:cNvPr>
              <p:cNvSpPr>
                <a:spLocks noGrp="1"/>
              </p:cNvSpPr>
              <p:nvPr>
                <p:ph idx="1"/>
              </p:nvPr>
            </p:nvSpPr>
            <p:spPr>
              <a:xfrm>
                <a:off x="838200" y="683580"/>
                <a:ext cx="10515600" cy="5761608"/>
              </a:xfrm>
            </p:spPr>
            <p:txBody>
              <a:bodyPr/>
              <a:lstStyle/>
              <a:p>
                <a:r>
                  <a:rPr lang="zh-CN" altLang="en-US" dirty="0"/>
                  <a:t>第六步，与 </a:t>
                </a:r>
                <a:r>
                  <a:rPr lang="en-US" altLang="zh-CN" dirty="0" err="1"/>
                  <a:t>Saaty</a:t>
                </a:r>
                <a:r>
                  <a:rPr lang="en-US" altLang="zh-CN" dirty="0"/>
                  <a:t> </a:t>
                </a:r>
                <a:r>
                  <a:rPr lang="zh-CN" altLang="en-US" dirty="0"/>
                  <a:t>的基准对比，计算一致性比率</a:t>
                </a:r>
              </a:p>
              <a:p>
                <a:pPr marL="0" indent="0">
                  <a:buNone/>
                </a:pPr>
                <a:endParaRPr lang="en-US" altLang="zh-CN" dirty="0"/>
              </a:p>
              <a:p>
                <a:pPr marL="0" indent="0">
                  <a:buNone/>
                </a:pPr>
                <a:endParaRPr lang="zh-CN" altLang="en-US" dirty="0"/>
              </a:p>
              <a:p>
                <a:pPr marL="0" indent="0">
                  <a:buNone/>
                </a:pPr>
                <a:r>
                  <a:rPr lang="en-US" altLang="zh-CN" dirty="0">
                    <a:latin typeface="Courier New" panose="02070309020205020404" pitchFamily="49" charset="0"/>
                    <a:cs typeface="Courier New" panose="02070309020205020404" pitchFamily="49" charset="0"/>
                  </a:rPr>
                  <a:t>  RI = [0 0 0.58 0.90 1.12 1.24 1.32 1.41 1.45 1.49 1.51]; </a:t>
                </a:r>
              </a:p>
              <a:p>
                <a:pPr marL="0" indent="0">
                  <a:buNone/>
                </a:pPr>
                <a:r>
                  <a:rPr lang="en-US" altLang="zh-CN" dirty="0">
                    <a:latin typeface="Courier New" panose="02070309020205020404" pitchFamily="49" charset="0"/>
                    <a:cs typeface="Courier New" panose="02070309020205020404" pitchFamily="49" charset="0"/>
                  </a:rPr>
                  <a:t>  CR = CI / RI(n)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计算一致性比率</a:t>
                </a:r>
              </a:p>
              <a:p>
                <a:pPr marL="0" indent="0">
                  <a:spcBef>
                    <a:spcPts val="1200"/>
                  </a:spcBef>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CR = 0.0160</a:t>
                </a:r>
              </a:p>
              <a:p>
                <a:pPr marL="0" indent="0">
                  <a:buNone/>
                </a:pPr>
                <a:r>
                  <a:rPr lang="zh-CN" altLang="en-US" dirty="0">
                    <a:latin typeface="Adobe 宋体 Std L" panose="02020300000000000000" pitchFamily="18" charset="-122"/>
                    <a:ea typeface="Adobe 宋体 Std L" panose="02020300000000000000" pitchFamily="18" charset="-122"/>
                  </a:rPr>
                  <a:t>一致性比率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𝐶𝑅</m:t>
                    </m:r>
                    <m:r>
                      <a:rPr lang="en-US" altLang="zh-CN" b="0" i="1" smtClean="0">
                        <a:latin typeface="Cambria Math" panose="02040503050406030204" pitchFamily="18" charset="0"/>
                        <a:ea typeface="Adobe 宋体 Std L" panose="02020300000000000000" pitchFamily="18" charset="-122"/>
                      </a:rPr>
                      <m:t>=0.016&lt;0.1</m:t>
                    </m:r>
                  </m:oMath>
                </a14:m>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满足一致性要求，故第三步得到的权向量：</a:t>
                </a:r>
              </a:p>
              <a:p>
                <a:pPr marL="0" indent="0" algn="ctr">
                  <a:buNone/>
                </a:pPr>
                <a:r>
                  <a:rPr lang="en-US" altLang="zh-CN" dirty="0">
                    <a:solidFill>
                      <a:schemeClr val="accent2"/>
                    </a:solidFill>
                    <a:latin typeface="Courier New" panose="02070309020205020404" pitchFamily="49" charset="0"/>
                    <a:cs typeface="Courier New" panose="02070309020205020404" pitchFamily="49" charset="0"/>
                  </a:rPr>
                  <a:t>W = [0.2636  0.4773  0.0531  0.0988  0.1072]</a:t>
                </a:r>
              </a:p>
              <a:p>
                <a:pPr marL="0" indent="0">
                  <a:buNone/>
                </a:pPr>
                <a:r>
                  <a:rPr lang="zh-CN" altLang="en-US" dirty="0">
                    <a:latin typeface="Adobe 宋体 Std L" panose="02020300000000000000" pitchFamily="18" charset="-122"/>
                    <a:ea typeface="Adobe 宋体 Std L" panose="02020300000000000000" pitchFamily="18" charset="-122"/>
                  </a:rPr>
                  <a:t>可以使用。这 </a:t>
                </a:r>
                <a:r>
                  <a:rPr lang="en-US" altLang="zh-CN" dirty="0">
                    <a:latin typeface="Adobe 宋体 Std L" panose="02020300000000000000" pitchFamily="18" charset="-122"/>
                    <a:ea typeface="Adobe 宋体 Std L" panose="02020300000000000000" pitchFamily="18" charset="-122"/>
                  </a:rPr>
                  <a:t>5 </a:t>
                </a:r>
                <a:r>
                  <a:rPr lang="zh-CN" altLang="en-US" dirty="0">
                    <a:latin typeface="Adobe 宋体 Std L" panose="02020300000000000000" pitchFamily="18" charset="-122"/>
                    <a:ea typeface="Adobe 宋体 Std L" panose="02020300000000000000" pitchFamily="18" charset="-122"/>
                  </a:rPr>
                  <a:t>个权重就对应那 </a:t>
                </a:r>
                <a:r>
                  <a:rPr lang="en-US" altLang="zh-CN" dirty="0">
                    <a:latin typeface="Adobe 宋体 Std L" panose="02020300000000000000" pitchFamily="18" charset="-122"/>
                    <a:ea typeface="Adobe 宋体 Std L" panose="02020300000000000000" pitchFamily="18" charset="-122"/>
                  </a:rPr>
                  <a:t>5 </a:t>
                </a:r>
                <a:r>
                  <a:rPr lang="zh-CN" altLang="en-US" dirty="0">
                    <a:latin typeface="Adobe 宋体 Std L" panose="02020300000000000000" pitchFamily="18" charset="-122"/>
                    <a:ea typeface="Adobe 宋体 Std L" panose="02020300000000000000" pitchFamily="18" charset="-122"/>
                  </a:rPr>
                  <a:t>个因素：景色、费用、居住条件、饮食、交通便利的重要程度，可见，在该人看来，费用最重要占 </a:t>
                </a:r>
                <a:r>
                  <a:rPr lang="en-US" altLang="zh-CN" dirty="0">
                    <a:latin typeface="Adobe 宋体 Std L" panose="02020300000000000000" pitchFamily="18" charset="-122"/>
                    <a:ea typeface="Adobe 宋体 Std L" panose="02020300000000000000" pitchFamily="18" charset="-122"/>
                  </a:rPr>
                  <a:t>47.73%</a:t>
                </a:r>
                <a:r>
                  <a:rPr lang="zh-CN" altLang="en-US" dirty="0">
                    <a:latin typeface="Adobe 宋体 Std L" panose="02020300000000000000" pitchFamily="18" charset="-122"/>
                    <a:ea typeface="Adobe 宋体 Std L" panose="02020300000000000000" pitchFamily="18" charset="-122"/>
                  </a:rPr>
                  <a:t>，其次是景色占 </a:t>
                </a:r>
                <a:r>
                  <a:rPr lang="en-US" altLang="zh-CN" dirty="0">
                    <a:latin typeface="Adobe 宋体 Std L" panose="02020300000000000000" pitchFamily="18" charset="-122"/>
                    <a:ea typeface="Adobe 宋体 Std L" panose="02020300000000000000" pitchFamily="18" charset="-122"/>
                  </a:rPr>
                  <a:t>26.36%</a:t>
                </a:r>
                <a:r>
                  <a:rPr lang="zh-CN" altLang="en-US" dirty="0">
                    <a:latin typeface="Adobe 宋体 Std L" panose="02020300000000000000" pitchFamily="18" charset="-122"/>
                    <a:ea typeface="Adobe 宋体 Std L" panose="02020300000000000000" pitchFamily="18" charset="-122"/>
                  </a:rPr>
                  <a:t>。</a:t>
                </a:r>
              </a:p>
              <a:p>
                <a:pPr marL="0" indent="0">
                  <a:buNone/>
                </a:pPr>
                <a:endParaRPr lang="zh-CN" altLang="en-US" dirty="0">
                  <a:latin typeface="Adobe 宋体 Std L" panose="02020300000000000000" pitchFamily="18" charset="-122"/>
                  <a:ea typeface="Adobe 宋体 Std L" panose="02020300000000000000" pitchFamily="18" charset="-122"/>
                </a:endParaRPr>
              </a:p>
            </p:txBody>
          </p:sp>
        </mc:Choice>
        <mc:Fallback xmlns="">
          <p:sp>
            <p:nvSpPr>
              <p:cNvPr id="3" name="内容占位符 2">
                <a:extLst>
                  <a:ext uri="{FF2B5EF4-FFF2-40B4-BE49-F238E27FC236}">
                    <a16:creationId xmlns:a16="http://schemas.microsoft.com/office/drawing/2014/main" id="{0AA6E1F0-D937-4359-80CF-C5D5A10D1F50}"/>
                  </a:ext>
                </a:extLst>
              </p:cNvPr>
              <p:cNvSpPr>
                <a:spLocks noGrp="1" noRot="1" noChangeAspect="1" noMove="1" noResize="1" noEditPoints="1" noAdjustHandles="1" noChangeArrowheads="1" noChangeShapeType="1" noTextEdit="1"/>
              </p:cNvSpPr>
              <p:nvPr>
                <p:ph idx="1"/>
              </p:nvPr>
            </p:nvSpPr>
            <p:spPr>
              <a:xfrm>
                <a:off x="838200" y="683580"/>
                <a:ext cx="10515600" cy="5761608"/>
              </a:xfrm>
              <a:blipFill>
                <a:blip r:embed="rId2"/>
                <a:stretch>
                  <a:fillRect/>
                </a:stretch>
              </a:blipFill>
            </p:spPr>
            <p:txBody>
              <a:bodyPr/>
              <a:lstStyle/>
              <a:p>
                <a:r>
                  <a:rPr lang="zh-CN" altLang="en-US">
                    <a:noFill/>
                  </a:rPr>
                  <a:t> </a:t>
                </a:r>
              </a:p>
            </p:txBody>
          </p:sp>
        </mc:Fallback>
      </mc:AlternateContent>
      <p:pic>
        <p:nvPicPr>
          <p:cNvPr id="9218" name="Picture 2">
            <a:extLst>
              <a:ext uri="{FF2B5EF4-FFF2-40B4-BE49-F238E27FC236}">
                <a16:creationId xmlns:a16="http://schemas.microsoft.com/office/drawing/2014/main" id="{19E73409-164E-4352-BD60-246219FB0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3733" y="1311365"/>
            <a:ext cx="1044534" cy="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1019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6C97D4-6263-4E16-BA95-A3069D202324}"/>
              </a:ext>
            </a:extLst>
          </p:cNvPr>
          <p:cNvSpPr>
            <a:spLocks noGrp="1"/>
          </p:cNvSpPr>
          <p:nvPr>
            <p:ph idx="1"/>
          </p:nvPr>
        </p:nvSpPr>
        <p:spPr>
          <a:xfrm>
            <a:off x="838200" y="1083076"/>
            <a:ext cx="10515600" cy="5093887"/>
          </a:xfrm>
        </p:spPr>
        <p:txBody>
          <a:bodyPr/>
          <a:lstStyle/>
          <a:p>
            <a:r>
              <a:rPr lang="zh-CN" altLang="en-US" dirty="0">
                <a:latin typeface="Adobe 宋体 Std L" panose="02020300000000000000" pitchFamily="18" charset="-122"/>
                <a:ea typeface="Adobe 宋体 Std L" panose="02020300000000000000" pitchFamily="18" charset="-122"/>
              </a:rPr>
              <a:t>有了这几个权重，一种可行的做法是：</a:t>
            </a:r>
            <a:endParaRPr lang="en-US" altLang="zh-CN" dirty="0">
              <a:latin typeface="Adobe 宋体 Std L" panose="02020300000000000000" pitchFamily="18" charset="-122"/>
              <a:ea typeface="Adobe 宋体 Std L" panose="02020300000000000000" pitchFamily="18" charset="-122"/>
            </a:endParaRPr>
          </a:p>
          <a:p>
            <a:pPr marL="0" indent="0">
              <a:lnSpc>
                <a:spcPct val="120000"/>
              </a:lnSpc>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再对方案层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个备选旅游地，就景色、费用、居住条件、饮食、交通便利分别打分，将分数根据该权重合成，就能计算出每个备选旅游地的总得分，据此就可以做出决策，优先选择得分最高的旅游地。</a:t>
            </a:r>
            <a:endParaRPr lang="en-US" altLang="zh-CN" dirty="0">
              <a:latin typeface="Adobe 宋体 Std L" panose="02020300000000000000" pitchFamily="18" charset="-122"/>
              <a:ea typeface="Adobe 宋体 Std L" panose="02020300000000000000" pitchFamily="18" charset="-122"/>
            </a:endParaRPr>
          </a:p>
          <a:p>
            <a:pPr marL="0" indent="0">
              <a:lnSpc>
                <a:spcPct val="120000"/>
              </a:lnSpc>
              <a:buNone/>
            </a:pPr>
            <a:r>
              <a:rPr lang="en-US" altLang="zh-CN" sz="3200" dirty="0">
                <a:latin typeface="+mn-ea"/>
              </a:rPr>
              <a:t>4. </a:t>
            </a:r>
            <a:r>
              <a:rPr lang="zh-CN" altLang="en-US" sz="3200" dirty="0">
                <a:latin typeface="+mn-ea"/>
              </a:rPr>
              <a:t>整个层次结构的组合权向量</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本案例是采用不同的做法，不是对</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个旅游地的各因素打分，而是根据</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个旅游地与</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个因素构成的层次结构，继续用层次分析法计算权向量，最终合成总的</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个旅游地对该人选择旅游地（目标层）的组合权向量。</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endParaRPr lang="zh-CN" altLang="en-US" dirty="0"/>
          </a:p>
        </p:txBody>
      </p:sp>
    </p:spTree>
    <p:extLst>
      <p:ext uri="{BB962C8B-B14F-4D97-AF65-F5344CB8AC3E}">
        <p14:creationId xmlns:p14="http://schemas.microsoft.com/office/powerpoint/2010/main" val="94385420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52AAF9-8EDE-4873-94E0-8F6A272DFF42}"/>
              </a:ext>
            </a:extLst>
          </p:cNvPr>
          <p:cNvSpPr>
            <a:spLocks noGrp="1"/>
          </p:cNvSpPr>
          <p:nvPr>
            <p:ph idx="1"/>
          </p:nvPr>
        </p:nvSpPr>
        <p:spPr>
          <a:xfrm>
            <a:off x="838200" y="870012"/>
            <a:ext cx="10515600" cy="5306951"/>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方案层（</a:t>
            </a:r>
            <a:r>
              <a:rPr lang="en-US" altLang="zh-CN" dirty="0">
                <a:latin typeface="Adobe 宋体 Std L" panose="02020300000000000000" pitchFamily="18" charset="-122"/>
                <a:ea typeface="Adobe 宋体 Std L" panose="02020300000000000000" pitchFamily="18" charset="-122"/>
              </a:rPr>
              <a:t>3</a:t>
            </a:r>
            <a:r>
              <a:rPr lang="zh-CN" altLang="en-US" dirty="0">
                <a:latin typeface="Adobe 宋体 Std L" panose="02020300000000000000" pitchFamily="18" charset="-122"/>
                <a:ea typeface="Adobe 宋体 Std L" panose="02020300000000000000" pitchFamily="18" charset="-122"/>
              </a:rPr>
              <a:t>个旅游地）对准则层（</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个因素），构成了</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个单独的层次结构</a:t>
            </a:r>
            <a:r>
              <a:rPr lang="en-US" altLang="zh-CN" baseline="30000" dirty="0">
                <a:latin typeface="Adobe 宋体 Std L" panose="02020300000000000000" pitchFamily="18" charset="-122"/>
                <a:ea typeface="Adobe 宋体 Std L" panose="02020300000000000000" pitchFamily="18" charset="-122"/>
              </a:rPr>
              <a:t>1</a:t>
            </a:r>
            <a:r>
              <a:rPr lang="zh-CN" altLang="en-US" dirty="0">
                <a:latin typeface="Adobe 宋体 Std L" panose="02020300000000000000" pitchFamily="18" charset="-122"/>
                <a:ea typeface="Adobe 宋体 Std L" panose="02020300000000000000" pitchFamily="18" charset="-122"/>
              </a:rPr>
              <a:t>：</a:t>
            </a:r>
          </a:p>
        </p:txBody>
      </p:sp>
      <p:pic>
        <p:nvPicPr>
          <p:cNvPr id="4" name="图片 3">
            <a:extLst>
              <a:ext uri="{FF2B5EF4-FFF2-40B4-BE49-F238E27FC236}">
                <a16:creationId xmlns:a16="http://schemas.microsoft.com/office/drawing/2014/main" id="{0342A7E9-3DCE-42AF-84F4-2A3D8F9DA1D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2172" y="1780146"/>
            <a:ext cx="7807656" cy="4070238"/>
          </a:xfrm>
          <a:prstGeom prst="rect">
            <a:avLst/>
          </a:prstGeom>
          <a:noFill/>
          <a:ln>
            <a:noFill/>
          </a:ln>
        </p:spPr>
      </p:pic>
      <p:sp>
        <p:nvSpPr>
          <p:cNvPr id="5" name="页脚占位符 4">
            <a:extLst>
              <a:ext uri="{FF2B5EF4-FFF2-40B4-BE49-F238E27FC236}">
                <a16:creationId xmlns:a16="http://schemas.microsoft.com/office/drawing/2014/main" id="{4756DEC4-156B-49BD-8B08-F29E9752E92E}"/>
              </a:ext>
            </a:extLst>
          </p:cNvPr>
          <p:cNvSpPr>
            <a:spLocks noGrp="1"/>
          </p:cNvSpPr>
          <p:nvPr>
            <p:ph type="ftr" sz="quarter" idx="11"/>
          </p:nvPr>
        </p:nvSpPr>
        <p:spPr>
          <a:xfrm>
            <a:off x="838200" y="6176963"/>
            <a:ext cx="7617040" cy="365125"/>
          </a:xfrm>
        </p:spPr>
        <p:txBody>
          <a:bodyPr/>
          <a:lstStyle/>
          <a:p>
            <a:r>
              <a:rPr lang="en-US" altLang="zh-CN" dirty="0"/>
              <a:t>1. </a:t>
            </a:r>
            <a:r>
              <a:rPr lang="zh-CN" altLang="en-US" dirty="0"/>
              <a:t>此时可以理解为 </a:t>
            </a:r>
            <a:r>
              <a:rPr lang="en-US" altLang="zh-CN" dirty="0"/>
              <a:t>3 </a:t>
            </a:r>
            <a:r>
              <a:rPr lang="zh-CN" altLang="en-US" dirty="0"/>
              <a:t>个旅游地分别对每个因素的贡献度（重要度）</a:t>
            </a:r>
            <a:r>
              <a:rPr lang="en-US" altLang="zh-CN" dirty="0"/>
              <a:t>.</a:t>
            </a:r>
            <a:endParaRPr lang="zh-CN" altLang="en-US" dirty="0"/>
          </a:p>
        </p:txBody>
      </p:sp>
    </p:spTree>
    <p:extLst>
      <p:ext uri="{BB962C8B-B14F-4D97-AF65-F5344CB8AC3E}">
        <p14:creationId xmlns:p14="http://schemas.microsoft.com/office/powerpoint/2010/main" val="411067029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31517-A1F8-4E6E-824E-DE7B2E8EC78E}"/>
              </a:ext>
            </a:extLst>
          </p:cNvPr>
          <p:cNvSpPr>
            <a:spLocks noGrp="1"/>
          </p:cNvSpPr>
          <p:nvPr>
            <p:ph type="title"/>
          </p:nvPr>
        </p:nvSpPr>
        <p:spPr/>
        <p:txBody>
          <a:bodyPr/>
          <a:lstStyle/>
          <a:p>
            <a:r>
              <a:rPr lang="zh-CN" altLang="en-US" sz="3600" b="1" dirty="0">
                <a:effectLst/>
                <a:latin typeface="Times New Roman" panose="02020603050405020304" pitchFamily="18" charset="0"/>
                <a:ea typeface="宋体" panose="02010600030101010101" pitchFamily="2" charset="-122"/>
                <a:cs typeface="宋体" panose="02010600030101010101" pitchFamily="2" charset="-122"/>
              </a:rPr>
              <a:t>层次分析法为例，讲解如何从算法到代码</a:t>
            </a:r>
            <a:endParaRPr lang="zh-CN" altLang="en-US" sz="3600" dirty="0"/>
          </a:p>
        </p:txBody>
      </p:sp>
      <p:sp>
        <p:nvSpPr>
          <p:cNvPr id="3" name="内容占位符 2">
            <a:extLst>
              <a:ext uri="{FF2B5EF4-FFF2-40B4-BE49-F238E27FC236}">
                <a16:creationId xmlns:a16="http://schemas.microsoft.com/office/drawing/2014/main" id="{A650129C-A464-45FC-A918-C7E321506667}"/>
              </a:ext>
            </a:extLst>
          </p:cNvPr>
          <p:cNvSpPr>
            <a:spLocks noGrp="1"/>
          </p:cNvSpPr>
          <p:nvPr>
            <p:ph idx="1"/>
          </p:nvPr>
        </p:nvSpPr>
        <p:spPr>
          <a:xfrm>
            <a:off x="838200" y="1690688"/>
            <a:ext cx="10631750" cy="4351338"/>
          </a:xfrm>
        </p:spPr>
        <p:txBody>
          <a:bodyPr/>
          <a:lstStyle/>
          <a:p>
            <a:pPr marL="0" indent="0">
              <a:buNone/>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        借助旅游地选择的案例，讲解层次分析法的实现过程，按照层次分析法的算法步骤逐步推演到最终结果。</a:t>
            </a: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主要涉及编程技术：</a:t>
            </a:r>
          </a:p>
          <a:p>
            <a:r>
              <a:rPr lang="zh-CN" altLang="en-US" sz="2800" b="1" dirty="0">
                <a:effectLst/>
                <a:latin typeface="Times New Roman" panose="02020603050405020304" pitchFamily="18" charset="0"/>
                <a:ea typeface="宋体" panose="02010600030101010101" pitchFamily="2" charset="-122"/>
                <a:cs typeface="宋体" panose="02010600030101010101" pitchFamily="2" charset="-122"/>
              </a:rPr>
              <a:t>向量化编程</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：是同时对向量或矩阵中的所有元素，做同一种运算，如四则运算、应用函数、汇总计算等，使得代码更加简洁、高效；</a:t>
            </a:r>
          </a:p>
          <a:p>
            <a:r>
              <a:rPr lang="zh-CN" altLang="en-US" sz="2800" b="1" dirty="0">
                <a:effectLst/>
                <a:latin typeface="Times New Roman" panose="02020603050405020304" pitchFamily="18" charset="0"/>
                <a:ea typeface="宋体" panose="02010600030101010101" pitchFamily="2" charset="-122"/>
                <a:cs typeface="宋体" panose="02010600030101010101" pitchFamily="2" charset="-122"/>
              </a:rPr>
              <a:t>自定义函数</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：是对代码段的一种封装，小到一个功能，大到一个算法，一旦梳理调试通过，就可以封装为自定义函数，就好比创造了该功能</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算法的“模具</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，后续便于简单、批量地生成“产品”。</a:t>
            </a:r>
          </a:p>
          <a:p>
            <a:endParaRPr lang="zh-CN" altLang="en-US" sz="3600" b="1" dirty="0"/>
          </a:p>
        </p:txBody>
      </p:sp>
    </p:spTree>
    <p:extLst>
      <p:ext uri="{BB962C8B-B14F-4D97-AF65-F5344CB8AC3E}">
        <p14:creationId xmlns:p14="http://schemas.microsoft.com/office/powerpoint/2010/main" val="286566700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7E497-558F-42A8-8342-8590A4DBF8C3}"/>
              </a:ext>
            </a:extLst>
          </p:cNvPr>
          <p:cNvSpPr>
            <a:spLocks noGrp="1"/>
          </p:cNvSpPr>
          <p:nvPr>
            <p:ph idx="1"/>
          </p:nvPr>
        </p:nvSpPr>
        <p:spPr>
          <a:xfrm>
            <a:off x="838200" y="630315"/>
            <a:ext cx="10515600" cy="5546648"/>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这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个层次结构，就有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个判断矩阵：</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要用同前文一样的层次分析法步骤计算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遍。需要重复做多次同一种计算过程，一个好办法是，将该计算过程封装成</a:t>
            </a:r>
            <a:r>
              <a:rPr lang="zh-CN" altLang="en-US" dirty="0">
                <a:latin typeface="黑体" panose="02010609060101010101" pitchFamily="49" charset="-122"/>
                <a:ea typeface="黑体" panose="02010609060101010101" pitchFamily="49" charset="-122"/>
              </a:rPr>
              <a:t>函数</a:t>
            </a:r>
            <a:r>
              <a:rPr lang="zh-CN" altLang="en-US" dirty="0">
                <a:latin typeface="Adobe 宋体 Std L" panose="02020300000000000000" pitchFamily="18" charset="-122"/>
                <a:ea typeface="Adobe 宋体 Std L" panose="02020300000000000000" pitchFamily="18" charset="-122"/>
              </a:rPr>
              <a:t>，就能方便多次使用了。</a:t>
            </a:r>
          </a:p>
        </p:txBody>
      </p:sp>
      <p:pic>
        <p:nvPicPr>
          <p:cNvPr id="10242" name="Picture 2">
            <a:extLst>
              <a:ext uri="{FF2B5EF4-FFF2-40B4-BE49-F238E27FC236}">
                <a16:creationId xmlns:a16="http://schemas.microsoft.com/office/drawing/2014/main" id="{A81D386B-D838-4AE3-8824-549AD6C33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219" y="1246049"/>
            <a:ext cx="8419562" cy="307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1576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915F5C-B779-439C-BEE2-1379FBFFDDAC}"/>
              </a:ext>
            </a:extLst>
          </p:cNvPr>
          <p:cNvSpPr>
            <a:spLocks noGrp="1"/>
          </p:cNvSpPr>
          <p:nvPr>
            <p:ph idx="1"/>
          </p:nvPr>
        </p:nvSpPr>
        <p:spPr>
          <a:xfrm>
            <a:off x="838200" y="807868"/>
            <a:ext cx="10515600" cy="5369095"/>
          </a:xfrm>
        </p:spPr>
        <p:txBody>
          <a:bodyPr/>
          <a:lstStyle/>
          <a:p>
            <a:pPr marL="0" indent="0">
              <a:buNone/>
            </a:pPr>
            <a:r>
              <a:rPr lang="en-US" altLang="zh-CN" dirty="0"/>
              <a:t>(1) </a:t>
            </a:r>
            <a:r>
              <a:rPr lang="zh-CN" altLang="en-US" dirty="0"/>
              <a:t>自定义函数</a:t>
            </a:r>
          </a:p>
          <a:p>
            <a:pPr marL="0" indent="0">
              <a:buNone/>
            </a:pPr>
            <a:r>
              <a:rPr lang="zh-CN" altLang="en-US" dirty="0">
                <a:latin typeface="Adobe 宋体 Std L" panose="02020300000000000000" pitchFamily="18" charset="-122"/>
                <a:ea typeface="Adobe 宋体 Std L" panose="02020300000000000000" pitchFamily="18" charset="-122"/>
              </a:rPr>
              <a:t>        想要自定义一个函数，能够实现“一个层次结构的层次分析法的计算”的功能。</a:t>
            </a:r>
          </a:p>
          <a:p>
            <a:r>
              <a:rPr lang="zh-CN" altLang="en-US" dirty="0">
                <a:latin typeface="黑体" panose="02010609060101010101" pitchFamily="49" charset="-122"/>
                <a:ea typeface="黑体" panose="02010609060101010101" pitchFamily="49" charset="-122"/>
              </a:rPr>
              <a:t>第一步，分析输入和输出，设计函数外形：</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输入有几个 ，分别是什么，适合用什么数据类型存放；</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输出有几个，分别是什么，适合用什么数据类型存放。</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本问题，</a:t>
            </a:r>
            <a:r>
              <a:rPr lang="zh-CN" altLang="en-US" dirty="0">
                <a:latin typeface="黑体" panose="02010609060101010101" pitchFamily="49" charset="-122"/>
                <a:ea typeface="黑体" panose="02010609060101010101" pitchFamily="49" charset="-122"/>
              </a:rPr>
              <a:t>输入有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个</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判断矩阵</a:t>
            </a:r>
            <a:r>
              <a:rPr lang="zh-CN" altLang="en-US" dirty="0">
                <a:latin typeface="Adobe 宋体 Std L" panose="02020300000000000000" pitchFamily="18" charset="-122"/>
                <a:ea typeface="Adobe 宋体 Std L" panose="02020300000000000000" pitchFamily="18" charset="-122"/>
              </a:rPr>
              <a:t>（用矩阵存放）；</a:t>
            </a: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黑体" panose="02010609060101010101" pitchFamily="49" charset="-122"/>
                <a:ea typeface="黑体" panose="02010609060101010101" pitchFamily="49" charset="-122"/>
              </a:rPr>
              <a:t>输出有 </a:t>
            </a: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个</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权重向量</a:t>
            </a:r>
            <a:r>
              <a:rPr lang="zh-CN" altLang="en-US" dirty="0">
                <a:latin typeface="Adobe 宋体 Std L" panose="02020300000000000000" pitchFamily="18" charset="-122"/>
                <a:ea typeface="Adobe 宋体 Std L" panose="02020300000000000000" pitchFamily="18" charset="-122"/>
              </a:rPr>
              <a:t>（用向量存放）、</a:t>
            </a:r>
            <a:r>
              <a:rPr lang="zh-CN" altLang="en-US" b="1" dirty="0">
                <a:latin typeface="Adobe 宋体 Std L" panose="02020300000000000000" pitchFamily="18" charset="-122"/>
                <a:ea typeface="Adobe 宋体 Std L" panose="02020300000000000000" pitchFamily="18" charset="-122"/>
              </a:rPr>
              <a:t>最大特征值</a:t>
            </a:r>
            <a:r>
              <a:rPr lang="zh-CN" altLang="en-US" dirty="0">
                <a:latin typeface="Adobe 宋体 Std L" panose="02020300000000000000" pitchFamily="18" charset="-122"/>
                <a:ea typeface="Adobe 宋体 Std L" panose="02020300000000000000" pitchFamily="18" charset="-122"/>
              </a:rPr>
              <a:t>（浮点数存放）、</a:t>
            </a:r>
            <a:r>
              <a:rPr lang="zh-CN" altLang="en-US" b="1" dirty="0">
                <a:latin typeface="Adobe 宋体 Std L" panose="02020300000000000000" pitchFamily="18" charset="-122"/>
                <a:ea typeface="Adobe 宋体 Std L" panose="02020300000000000000" pitchFamily="18" charset="-122"/>
              </a:rPr>
              <a:t>一致性指标</a:t>
            </a:r>
            <a:r>
              <a:rPr lang="zh-CN" altLang="en-US" dirty="0">
                <a:latin typeface="Adobe 宋体 Std L" panose="02020300000000000000" pitchFamily="18" charset="-122"/>
                <a:ea typeface="Adobe 宋体 Std L" panose="02020300000000000000" pitchFamily="18" charset="-122"/>
              </a:rPr>
              <a:t>（浮点数存放）、</a:t>
            </a:r>
            <a:r>
              <a:rPr lang="zh-CN" altLang="en-US" b="1" dirty="0">
                <a:latin typeface="Adobe 宋体 Std L" panose="02020300000000000000" pitchFamily="18" charset="-122"/>
                <a:ea typeface="Adobe 宋体 Std L" panose="02020300000000000000" pitchFamily="18" charset="-122"/>
              </a:rPr>
              <a:t>一致性比率</a:t>
            </a:r>
            <a:r>
              <a:rPr lang="zh-CN" altLang="en-US" dirty="0">
                <a:latin typeface="Adobe 宋体 Std L" panose="02020300000000000000" pitchFamily="18" charset="-122"/>
                <a:ea typeface="Adobe 宋体 Std L" panose="02020300000000000000" pitchFamily="18" charset="-122"/>
              </a:rPr>
              <a:t>（浮点数存放）。</a:t>
            </a:r>
          </a:p>
        </p:txBody>
      </p:sp>
    </p:spTree>
    <p:extLst>
      <p:ext uri="{BB962C8B-B14F-4D97-AF65-F5344CB8AC3E}">
        <p14:creationId xmlns:p14="http://schemas.microsoft.com/office/powerpoint/2010/main" val="19033215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E571FD-2A60-4ADA-B587-8174D21FC5F7}"/>
              </a:ext>
            </a:extLst>
          </p:cNvPr>
          <p:cNvSpPr>
            <a:spLocks noGrp="1"/>
          </p:cNvSpPr>
          <p:nvPr>
            <p:ph idx="1"/>
          </p:nvPr>
        </p:nvSpPr>
        <p:spPr>
          <a:xfrm>
            <a:off x="838200" y="1253331"/>
            <a:ext cx="10515600" cy="4351338"/>
          </a:xfrm>
        </p:spPr>
        <p:txBody>
          <a:bodyPr/>
          <a:lstStyle/>
          <a:p>
            <a:pPr marL="0" indent="0">
              <a:spcAft>
                <a:spcPts val="1800"/>
              </a:spcAft>
              <a:buNone/>
            </a:pPr>
            <a:r>
              <a:rPr lang="zh-CN" altLang="en-US" dirty="0">
                <a:latin typeface="Adobe 宋体 Std L" panose="02020300000000000000" pitchFamily="18" charset="-122"/>
                <a:ea typeface="Adobe 宋体 Std L" panose="02020300000000000000" pitchFamily="18" charset="-122"/>
              </a:rPr>
              <a:t>基于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自定义函数的语法，设计自定义函数的外形：</a:t>
            </a:r>
          </a:p>
          <a:p>
            <a:pPr marL="0" indent="0">
              <a:buNone/>
            </a:pPr>
            <a:r>
              <a:rPr lang="en-US" altLang="zh-CN" dirty="0">
                <a:latin typeface="Courier New" panose="02070309020205020404" pitchFamily="49" charset="0"/>
                <a:cs typeface="Courier New" panose="02070309020205020404" pitchFamily="49" charset="0"/>
              </a:rPr>
              <a:t>function [W,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实现单层次结构的层次分析法</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输入</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A</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为成对比较矩阵</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输出</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W</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为权重向量</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err="1">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Lmax</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为最大特征值</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CI</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为一致性指标</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CR</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为一致性比率</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endParaRPr lang="zh-CN" altLang="en-US" dirty="0"/>
          </a:p>
          <a:p>
            <a:pPr marL="0" indent="0">
              <a:buNone/>
            </a:pPr>
            <a:r>
              <a:rPr lang="zh-CN" altLang="en-US" dirty="0">
                <a:latin typeface="+mn-ea"/>
              </a:rPr>
              <a:t>注：</a:t>
            </a:r>
            <a:r>
              <a:rPr lang="zh-CN" altLang="en-US" dirty="0">
                <a:latin typeface="Adobe 宋体 Std L" panose="02020300000000000000" pitchFamily="18" charset="-122"/>
                <a:ea typeface="Adobe 宋体 Std L" panose="02020300000000000000" pitchFamily="18" charset="-122"/>
              </a:rPr>
              <a:t>函数名和变量可以随便起名，但是建议用有含义的单词。另外，为函数增加注释是一个好习惯。这些都是为了代码的可读性，以及便于让别人使用。</a:t>
            </a:r>
          </a:p>
          <a:p>
            <a:endParaRPr lang="zh-CN" altLang="en-US" dirty="0"/>
          </a:p>
        </p:txBody>
      </p:sp>
    </p:spTree>
    <p:extLst>
      <p:ext uri="{BB962C8B-B14F-4D97-AF65-F5344CB8AC3E}">
        <p14:creationId xmlns:p14="http://schemas.microsoft.com/office/powerpoint/2010/main" val="34407591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BB4500-2A3F-4758-86EC-170D67D6DF19}"/>
              </a:ext>
            </a:extLst>
          </p:cNvPr>
          <p:cNvSpPr>
            <a:spLocks noGrp="1"/>
          </p:cNvSpPr>
          <p:nvPr>
            <p:ph idx="1"/>
          </p:nvPr>
        </p:nvSpPr>
        <p:spPr>
          <a:xfrm>
            <a:off x="838200" y="1443885"/>
            <a:ext cx="10515600" cy="4351338"/>
          </a:xfrm>
        </p:spPr>
        <p:txBody>
          <a:bodyPr/>
          <a:lstStyle/>
          <a:p>
            <a:pPr>
              <a:spcAft>
                <a:spcPts val="1200"/>
              </a:spcAft>
            </a:pPr>
            <a:r>
              <a:rPr lang="zh-CN" altLang="en-US" dirty="0"/>
              <a:t>第二步，借助简单实例，梳理功能的实现过程</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前文所做的全部计算，就是这个过程：</a:t>
            </a:r>
            <a:r>
              <a:rPr lang="zh-CN" altLang="en-US" dirty="0">
                <a:latin typeface="黑体" panose="02010609060101010101" pitchFamily="49" charset="-122"/>
                <a:ea typeface="黑体" panose="02010609060101010101" pitchFamily="49" charset="-122"/>
              </a:rPr>
              <a:t>拿一组具体的输入，这里是判断矩阵 ，分析怎么到达想要的那</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个返回值结果的</a:t>
            </a:r>
            <a:r>
              <a:rPr lang="zh-CN" altLang="en-US" dirty="0">
                <a:latin typeface="Adobe 宋体 Std L" panose="02020300000000000000" pitchFamily="18" charset="-122"/>
                <a:ea typeface="Adobe 宋体 Std L" panose="02020300000000000000" pitchFamily="18" charset="-122"/>
              </a:rPr>
              <a:t>。</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复杂的功能，就需要更耐心地梳理和思考，甚至借助一些算法，当然也离不开逐代码片段的调试。</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r>
              <a:rPr lang="zh-CN" altLang="en-US" dirty="0">
                <a:latin typeface="+mn-ea"/>
              </a:rPr>
              <a:t>注：</a:t>
            </a:r>
            <a:r>
              <a:rPr lang="zh-CN" altLang="en-US" dirty="0">
                <a:latin typeface="Adobe 宋体 Std L" panose="02020300000000000000" pitchFamily="18" charset="-122"/>
                <a:ea typeface="Adobe 宋体 Std L" panose="02020300000000000000" pitchFamily="18" charset="-122"/>
              </a:rPr>
              <a:t>把一个具体的输入，调试通过，得到正确的返回值结果，这一步骤很有必要。</a:t>
            </a:r>
          </a:p>
          <a:p>
            <a:endParaRPr lang="zh-CN" altLang="en-US" dirty="0"/>
          </a:p>
        </p:txBody>
      </p:sp>
    </p:spTree>
    <p:extLst>
      <p:ext uri="{BB962C8B-B14F-4D97-AF65-F5344CB8AC3E}">
        <p14:creationId xmlns:p14="http://schemas.microsoft.com/office/powerpoint/2010/main" val="104723346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DA5E58-AAB2-4F3F-BB46-24C2798040BD}"/>
              </a:ext>
            </a:extLst>
          </p:cNvPr>
          <p:cNvSpPr>
            <a:spLocks noGrp="1"/>
          </p:cNvSpPr>
          <p:nvPr>
            <p:ph idx="1"/>
          </p:nvPr>
        </p:nvSpPr>
        <p:spPr>
          <a:xfrm>
            <a:off x="713912" y="395057"/>
            <a:ext cx="10515600" cy="6462943"/>
          </a:xfrm>
        </p:spPr>
        <p:txBody>
          <a:bodyPr/>
          <a:lstStyle/>
          <a:p>
            <a:r>
              <a:rPr lang="zh-CN" altLang="en-US" dirty="0"/>
              <a:t>第三步，将第二步的代码封装到函数体</a:t>
            </a:r>
          </a:p>
          <a:p>
            <a:pPr marL="0" indent="0">
              <a:buNone/>
            </a:pPr>
            <a:r>
              <a:rPr lang="en-US" altLang="zh-CN" dirty="0">
                <a:latin typeface="Courier New" panose="02070309020205020404" pitchFamily="49" charset="0"/>
                <a:cs typeface="Courier New" panose="02070309020205020404" pitchFamily="49" charset="0"/>
              </a:rPr>
              <a:t>function [W,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实现用方根法近似求解单层次结构的层次分析法</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输入</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en-US" altLang="zh-CN" dirty="0">
                <a:solidFill>
                  <a:srgbClr val="00B050"/>
                </a:solidFill>
                <a:latin typeface="Courier New" panose="02070309020205020404" pitchFamily="49" charset="0"/>
                <a:cs typeface="Courier New" panose="02070309020205020404" pitchFamily="49" charset="0"/>
              </a:rPr>
              <a:t> A</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为成对比较矩阵</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输出</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en-US" altLang="zh-CN" dirty="0">
                <a:solidFill>
                  <a:srgbClr val="00B050"/>
                </a:solidFill>
                <a:latin typeface="Courier New" panose="02070309020205020404" pitchFamily="49" charset="0"/>
                <a:cs typeface="Courier New" panose="02070309020205020404" pitchFamily="49" charset="0"/>
              </a:rPr>
              <a:t> W</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为权重向量</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err="1">
                <a:solidFill>
                  <a:srgbClr val="00B050"/>
                </a:solidFill>
                <a:latin typeface="Courier New" panose="02070309020205020404" pitchFamily="49" charset="0"/>
                <a:cs typeface="Courier New" panose="02070309020205020404" pitchFamily="49" charset="0"/>
              </a:rPr>
              <a:t>Lmax</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为最大特征值</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cs typeface="Courier New" panose="02070309020205020404" pitchFamily="49" charset="0"/>
              </a:rPr>
              <a:t>CI</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为一致性指标</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cs typeface="Courier New" panose="02070309020205020404" pitchFamily="49" charset="0"/>
              </a:rPr>
              <a:t>CR</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为一致性比率</a:t>
            </a:r>
          </a:p>
          <a:p>
            <a:pPr marL="0" indent="0">
              <a:buNone/>
            </a:pPr>
            <a:r>
              <a:rPr lang="en-US" altLang="zh-CN" dirty="0">
                <a:latin typeface="Courier New" panose="02070309020205020404" pitchFamily="49" charset="0"/>
                <a:cs typeface="Courier New" panose="02070309020205020404" pitchFamily="49" charset="0"/>
              </a:rPr>
              <a:t>W = prod(A, 2);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计算每一行乘积</a:t>
            </a:r>
          </a:p>
          <a:p>
            <a:pPr marL="0" indent="0">
              <a:buNone/>
            </a:pPr>
            <a:r>
              <a:rPr lang="en-US" altLang="zh-CN" dirty="0">
                <a:latin typeface="Courier New" panose="02070309020205020404" pitchFamily="49" charset="0"/>
                <a:cs typeface="Courier New" panose="02070309020205020404" pitchFamily="49" charset="0"/>
              </a:rPr>
              <a:t>n = size(A,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矩阵行数</a:t>
            </a:r>
          </a:p>
          <a:p>
            <a:pPr marL="0" indent="0">
              <a:buNone/>
            </a:pPr>
            <a:r>
              <a:rPr lang="en-US" altLang="zh-CN" dirty="0">
                <a:latin typeface="Courier New" panose="02070309020205020404" pitchFamily="49" charset="0"/>
                <a:cs typeface="Courier New" panose="02070309020205020404" pitchFamily="49" charset="0"/>
              </a:rPr>
              <a:t>W = </a:t>
            </a:r>
            <a:r>
              <a:rPr lang="en-US" altLang="zh-CN" dirty="0" err="1">
                <a:latin typeface="Courier New" panose="02070309020205020404" pitchFamily="49" charset="0"/>
                <a:cs typeface="Courier New" panose="02070309020205020404" pitchFamily="49" charset="0"/>
              </a:rPr>
              <a:t>nthroot</a:t>
            </a:r>
            <a:r>
              <a:rPr lang="en-US" altLang="zh-CN" dirty="0">
                <a:latin typeface="Courier New" panose="02070309020205020404" pitchFamily="49" charset="0"/>
                <a:cs typeface="Courier New" panose="02070309020205020404" pitchFamily="49" charset="0"/>
              </a:rPr>
              <a:t>(W, 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a:t>
            </a:r>
            <a:r>
              <a:rPr lang="en-US" altLang="zh-CN" dirty="0">
                <a:solidFill>
                  <a:srgbClr val="00B050"/>
                </a:solidFill>
                <a:latin typeface="Courier New" panose="02070309020205020404" pitchFamily="49" charset="0"/>
                <a:cs typeface="Courier New" panose="02070309020205020404" pitchFamily="49" charset="0"/>
              </a:rPr>
              <a:t>n</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次方根</a:t>
            </a:r>
          </a:p>
          <a:p>
            <a:pPr marL="0" indent="0">
              <a:buNone/>
            </a:pPr>
            <a:r>
              <a:rPr lang="en-US" altLang="zh-CN" dirty="0">
                <a:latin typeface="Courier New" panose="02070309020205020404" pitchFamily="49" charset="0"/>
                <a:cs typeface="Courier New" panose="02070309020205020404" pitchFamily="49" charset="0"/>
              </a:rPr>
              <a:t>W = W / sum(W);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标准化处理</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计算特征向量</a:t>
            </a:r>
          </a:p>
          <a:p>
            <a:pPr marL="0" indent="0">
              <a:buNone/>
            </a:pP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mean((A * W) ./ 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计算最大特征值</a:t>
            </a:r>
          </a:p>
          <a:p>
            <a:pPr marL="0" indent="0">
              <a:buNone/>
            </a:pPr>
            <a:r>
              <a:rPr lang="en-US" altLang="zh-CN" dirty="0">
                <a:latin typeface="Courier New" panose="02070309020205020404" pitchFamily="49" charset="0"/>
                <a:cs typeface="Courier New" panose="02070309020205020404" pitchFamily="49" charset="0"/>
              </a:rPr>
              <a:t>CI =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n) / (n - 1);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计算一致性指标</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en-US" altLang="zh-CN" dirty="0" err="1">
                <a:solidFill>
                  <a:srgbClr val="00B050"/>
                </a:solidFill>
                <a:latin typeface="Courier New" panose="02070309020205020404" pitchFamily="49" charset="0"/>
                <a:cs typeface="Courier New" panose="02070309020205020404" pitchFamily="49" charset="0"/>
              </a:rPr>
              <a:t>Saaty</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随机一致性指标值</a:t>
            </a:r>
          </a:p>
          <a:p>
            <a:pPr marL="0" indent="0">
              <a:buNone/>
            </a:pPr>
            <a:r>
              <a:rPr lang="en-US" altLang="zh-CN" dirty="0">
                <a:latin typeface="Courier New" panose="02070309020205020404" pitchFamily="49" charset="0"/>
                <a:cs typeface="Courier New" panose="02070309020205020404" pitchFamily="49" charset="0"/>
              </a:rPr>
              <a:t>RI = [0 0 0.58 0.90 1.12 1.24 1.32 1.41 1.45 1.49 1.51]; </a:t>
            </a:r>
          </a:p>
          <a:p>
            <a:pPr marL="0" indent="0">
              <a:buNone/>
            </a:pPr>
            <a:r>
              <a:rPr lang="en-US" altLang="zh-CN" dirty="0">
                <a:latin typeface="Courier New" panose="02070309020205020404" pitchFamily="49" charset="0"/>
                <a:cs typeface="Courier New" panose="02070309020205020404" pitchFamily="49" charset="0"/>
              </a:rPr>
              <a:t>CR = CI / RI(n);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计算一致性比率</a:t>
            </a:r>
          </a:p>
          <a:p>
            <a:endParaRPr lang="zh-CN" altLang="en-US" dirty="0"/>
          </a:p>
        </p:txBody>
      </p:sp>
    </p:spTree>
    <p:extLst>
      <p:ext uri="{BB962C8B-B14F-4D97-AF65-F5344CB8AC3E}">
        <p14:creationId xmlns:p14="http://schemas.microsoft.com/office/powerpoint/2010/main" val="297007499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ACB2CB-000A-40E1-8E0B-A02E92E7A071}"/>
              </a:ext>
            </a:extLst>
          </p:cNvPr>
          <p:cNvSpPr>
            <a:spLocks noGrp="1"/>
          </p:cNvSpPr>
          <p:nvPr>
            <p:ph idx="1"/>
          </p:nvPr>
        </p:nvSpPr>
        <p:spPr>
          <a:xfrm>
            <a:off x="838200" y="807868"/>
            <a:ext cx="10515600" cy="5369095"/>
          </a:xfrm>
        </p:spPr>
        <p:txBody>
          <a:bodyPr/>
          <a:lstStyle/>
          <a:p>
            <a:pPr>
              <a:lnSpc>
                <a:spcPct val="120000"/>
              </a:lnSpc>
            </a:pPr>
            <a:r>
              <a:rPr lang="zh-CN" altLang="en-US" dirty="0">
                <a:latin typeface="黑体" panose="02010609060101010101" pitchFamily="49" charset="-122"/>
                <a:ea typeface="黑体" panose="02010609060101010101" pitchFamily="49" charset="-122"/>
              </a:rPr>
              <a:t>发现没有？</a:t>
            </a:r>
            <a:r>
              <a:rPr lang="zh-CN" altLang="en-US" dirty="0">
                <a:latin typeface="Adobe 宋体 Std L" panose="02020300000000000000" pitchFamily="18" charset="-122"/>
                <a:ea typeface="Adobe 宋体 Std L" panose="02020300000000000000" pitchFamily="18" charset="-122"/>
              </a:rPr>
              <a:t>就是前面梳理过程的代码原样复制过来的！原来的变量赋值语句不需要了，只需要形参。另外，为行尾没有分号的行添加了分号，函数不需要输出中间结果。</a:t>
            </a:r>
          </a:p>
          <a:p>
            <a:pPr>
              <a:lnSpc>
                <a:spcPct val="120000"/>
              </a:lnSpc>
            </a:pPr>
            <a:r>
              <a:rPr lang="zh-CN" altLang="en-US" dirty="0">
                <a:latin typeface="Adobe 宋体 Std L" panose="02020300000000000000" pitchFamily="18" charset="-122"/>
                <a:ea typeface="Adobe 宋体 Std L" panose="02020300000000000000" pitchFamily="18" charset="-122"/>
              </a:rPr>
              <a:t>这就完成了自定义函数，实现“一个层次结构的层次分析法的计算”的功能。</a:t>
            </a:r>
            <a:endParaRPr lang="en-US" altLang="zh-CN" dirty="0">
              <a:latin typeface="Adobe 宋体 Std L" panose="02020300000000000000" pitchFamily="18" charset="-122"/>
              <a:ea typeface="Adobe 宋体 Std L" panose="02020300000000000000" pitchFamily="18" charset="-122"/>
            </a:endParaRPr>
          </a:p>
          <a:p>
            <a:pPr marL="0" indent="0">
              <a:lnSpc>
                <a:spcPct val="150000"/>
              </a:lnSpc>
              <a:buNone/>
            </a:pPr>
            <a:r>
              <a:rPr lang="en-US" altLang="zh-CN" dirty="0"/>
              <a:t>(2) </a:t>
            </a:r>
            <a:r>
              <a:rPr lang="zh-CN" altLang="en-US" dirty="0"/>
              <a:t>调用自定义函数</a:t>
            </a:r>
          </a:p>
          <a:p>
            <a:pPr>
              <a:lnSpc>
                <a:spcPct val="120000"/>
              </a:lnSpc>
            </a:pP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自定义函数保存为与函数名同名的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.m</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文件，这里是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aAHP.m</a:t>
            </a:r>
            <a:endParaRPr lang="en-US" altLang="zh-CN" dirty="0">
              <a:latin typeface="Times New Roman" panose="02020603050405020304" pitchFamily="18" charset="0"/>
              <a:ea typeface="Adobe 宋体 Std L" panose="02020300000000000000" pitchFamily="18" charset="-122"/>
              <a:cs typeface="Times New Roman" panose="02020603050405020304" pitchFamily="18" charset="0"/>
            </a:endParaRPr>
          </a:p>
          <a:p>
            <a:pPr>
              <a:lnSpc>
                <a:spcPct val="120000"/>
              </a:lnSpc>
            </a:pPr>
            <a:r>
              <a:rPr lang="zh-CN" altLang="en-US" dirty="0">
                <a:latin typeface="Adobe 宋体 Std L" panose="02020300000000000000" pitchFamily="18" charset="-122"/>
                <a:ea typeface="Adobe 宋体 Std L" panose="02020300000000000000" pitchFamily="18" charset="-122"/>
              </a:rPr>
              <a:t>确保该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aAHP.m</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文件在当前路径下，即确保该文件在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界面左侧的“当前文件夹”窗口能看到它，如下图所示。那么就可以使用该函数。</a:t>
            </a:r>
          </a:p>
          <a:p>
            <a:endParaRPr lang="zh-CN" altLang="en-US" dirty="0"/>
          </a:p>
        </p:txBody>
      </p:sp>
    </p:spTree>
    <p:extLst>
      <p:ext uri="{BB962C8B-B14F-4D97-AF65-F5344CB8AC3E}">
        <p14:creationId xmlns:p14="http://schemas.microsoft.com/office/powerpoint/2010/main" val="142921997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2B117D-169E-4614-B0C3-AD88ECCD38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9213" y="600364"/>
            <a:ext cx="9573574" cy="5657271"/>
          </a:xfrm>
          <a:prstGeom prst="rect">
            <a:avLst/>
          </a:prstGeom>
          <a:noFill/>
          <a:ln>
            <a:noFill/>
          </a:ln>
        </p:spPr>
      </p:pic>
    </p:spTree>
    <p:extLst>
      <p:ext uri="{BB962C8B-B14F-4D97-AF65-F5344CB8AC3E}">
        <p14:creationId xmlns:p14="http://schemas.microsoft.com/office/powerpoint/2010/main" val="9910128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1BBB68-E3CB-445D-A945-184CE8CDF13C}"/>
              </a:ext>
            </a:extLst>
          </p:cNvPr>
          <p:cNvSpPr>
            <a:spLocks noGrp="1"/>
          </p:cNvSpPr>
          <p:nvPr>
            <p:ph idx="1"/>
          </p:nvPr>
        </p:nvSpPr>
        <p:spPr>
          <a:xfrm>
            <a:off x="838200" y="710214"/>
            <a:ext cx="10515600" cy="6027937"/>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以前文的矩阵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为例，测试自定义的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函数：</a:t>
            </a:r>
            <a:r>
              <a:rPr lang="zh-CN" altLang="en-US" dirty="0"/>
              <a:t> </a:t>
            </a:r>
          </a:p>
          <a:p>
            <a:pPr marL="0" indent="0">
              <a:spcBef>
                <a:spcPts val="1800"/>
              </a:spcBef>
              <a:spcAft>
                <a:spcPts val="1800"/>
              </a:spcAft>
              <a:buNone/>
            </a:pPr>
            <a:r>
              <a:rPr lang="en-US" altLang="zh-CN" dirty="0">
                <a:latin typeface="Courier New" panose="02070309020205020404" pitchFamily="49" charset="0"/>
                <a:cs typeface="Courier New" panose="02070309020205020404" pitchFamily="49" charset="0"/>
              </a:rPr>
              <a:t>[W,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zh-CN" altLang="en-US" dirty="0"/>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W = 0.2636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0.4758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0.0538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0.0981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0.1087</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a:t>
            </a:r>
            <a:r>
              <a:rPr lang="en-US" altLang="zh-CN" dirty="0" err="1">
                <a:solidFill>
                  <a:schemeClr val="accent2"/>
                </a:solidFill>
                <a:latin typeface="Courier New" panose="02070309020205020404" pitchFamily="49" charset="0"/>
                <a:cs typeface="Courier New" panose="02070309020205020404" pitchFamily="49" charset="0"/>
              </a:rPr>
              <a:t>Lmax</a:t>
            </a:r>
            <a:r>
              <a:rPr lang="en-US" altLang="zh-CN" dirty="0">
                <a:solidFill>
                  <a:schemeClr val="accent2"/>
                </a:solidFill>
                <a:latin typeface="Courier New" panose="02070309020205020404" pitchFamily="49" charset="0"/>
                <a:cs typeface="Courier New" panose="02070309020205020404" pitchFamily="49" charset="0"/>
              </a:rPr>
              <a:t> =  5.0721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CI =  0.0180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CR =  0.0161</a:t>
            </a:r>
          </a:p>
          <a:p>
            <a:endParaRPr lang="zh-CN" altLang="en-US" dirty="0"/>
          </a:p>
        </p:txBody>
      </p:sp>
    </p:spTree>
    <p:extLst>
      <p:ext uri="{BB962C8B-B14F-4D97-AF65-F5344CB8AC3E}">
        <p14:creationId xmlns:p14="http://schemas.microsoft.com/office/powerpoint/2010/main" val="324466806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F42BC4-5AB8-49F9-B7E3-8E76B66A151B}"/>
              </a:ext>
            </a:extLst>
          </p:cNvPr>
          <p:cNvSpPr>
            <a:spLocks noGrp="1"/>
          </p:cNvSpPr>
          <p:nvPr>
            <p:ph idx="1"/>
          </p:nvPr>
        </p:nvSpPr>
        <p:spPr>
          <a:xfrm>
            <a:off x="838200" y="763480"/>
            <a:ext cx="10515600" cy="5413483"/>
          </a:xfrm>
        </p:spPr>
        <p:txBody>
          <a:bodyPr/>
          <a:lstStyle/>
          <a:p>
            <a:r>
              <a:rPr lang="zh-CN" altLang="en-US" dirty="0">
                <a:latin typeface="Adobe 宋体 Std L" panose="02020300000000000000" pitchFamily="18" charset="-122"/>
                <a:ea typeface="Adobe 宋体 Std L" panose="02020300000000000000" pitchFamily="18" charset="-122"/>
              </a:rPr>
              <a:t>有了该函数，就是有了可以实现“一个层次结构的层次分析法的计算”的“模具”，该“模具”只要提供判断矩阵给它，它就能返回：权向量、最大特征值、一致性指标、一致性比率。</a:t>
            </a:r>
          </a:p>
          <a:p>
            <a:r>
              <a:rPr lang="zh-CN" altLang="en-US" dirty="0">
                <a:latin typeface="Adobe 宋体 Std L" panose="02020300000000000000" pitchFamily="18" charset="-122"/>
                <a:ea typeface="Adobe 宋体 Std L" panose="02020300000000000000" pitchFamily="18" charset="-122"/>
              </a:rPr>
              <a:t>再要用层次分析法求权向量、一致性比率等，只需要准备判断矩阵即可，甚至不用关心函数内部是如何实现的，就能使用该函数完成想要的计算功能。</a:t>
            </a:r>
            <a:endParaRPr lang="en-US" altLang="zh-CN" dirty="0">
              <a:latin typeface="Adobe 宋体 Std L" panose="02020300000000000000" pitchFamily="18" charset="-122"/>
              <a:ea typeface="Adobe 宋体 Std L" panose="02020300000000000000" pitchFamily="18" charset="-122"/>
            </a:endParaRPr>
          </a:p>
          <a:p>
            <a:r>
              <a:rPr lang="zh-CN" altLang="en-US" dirty="0">
                <a:latin typeface="Adobe 宋体 Std L" panose="02020300000000000000" pitchFamily="18" charset="-122"/>
                <a:ea typeface="Adobe 宋体 Std L" panose="02020300000000000000" pitchFamily="18" charset="-122"/>
              </a:rPr>
              <a:t>编程中使用函数的好处是，可以避免写大量重复代码，可以批量地完成操作：</a:t>
            </a:r>
            <a:endParaRPr lang="zh-CN" altLang="en-US" dirty="0">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B1 = [ 1  2   5;</a:t>
            </a:r>
          </a:p>
          <a:p>
            <a:pPr marL="0" indent="0">
              <a:buNone/>
            </a:pPr>
            <a:r>
              <a:rPr lang="en-US" altLang="zh-CN" dirty="0">
                <a:latin typeface="Courier New" panose="02070309020205020404" pitchFamily="49" charset="0"/>
                <a:cs typeface="Courier New" panose="02070309020205020404" pitchFamily="49" charset="0"/>
              </a:rPr>
              <a:t>        1/2 1   2;</a:t>
            </a:r>
          </a:p>
          <a:p>
            <a:pPr marL="0" indent="0">
              <a:buNone/>
            </a:pPr>
            <a:r>
              <a:rPr lang="en-US" altLang="zh-CN" dirty="0">
                <a:latin typeface="Courier New" panose="02070309020205020404" pitchFamily="49" charset="0"/>
                <a:cs typeface="Courier New" panose="02070309020205020404" pitchFamily="49" charset="0"/>
              </a:rPr>
              <a:t>        1/5 1/2 1];</a:t>
            </a:r>
          </a:p>
          <a:p>
            <a:pPr marL="0" indent="0">
              <a:buNone/>
            </a:pPr>
            <a:r>
              <a:rPr lang="en-US" altLang="zh-CN" dirty="0">
                <a:latin typeface="Courier New" panose="02070309020205020404" pitchFamily="49" charset="0"/>
                <a:cs typeface="Courier New" panose="02070309020205020404" pitchFamily="49" charset="0"/>
              </a:rPr>
              <a:t>  B2 = [1 1/3 1/8;</a:t>
            </a:r>
          </a:p>
          <a:p>
            <a:pPr marL="0" indent="0">
              <a:buNone/>
            </a:pPr>
            <a:r>
              <a:rPr lang="en-US" altLang="zh-CN" dirty="0">
                <a:latin typeface="Courier New" panose="02070309020205020404" pitchFamily="49" charset="0"/>
                <a:cs typeface="Courier New" panose="02070309020205020404" pitchFamily="49" charset="0"/>
              </a:rPr>
              <a:t>        3  1  1/3;</a:t>
            </a:r>
          </a:p>
          <a:p>
            <a:pPr marL="0" indent="0">
              <a:buNone/>
            </a:pPr>
            <a:r>
              <a:rPr lang="en-US" altLang="zh-CN" dirty="0">
                <a:latin typeface="Courier New" panose="02070309020205020404" pitchFamily="49" charset="0"/>
                <a:cs typeface="Courier New" panose="02070309020205020404" pitchFamily="49" charset="0"/>
              </a:rPr>
              <a:t>        8  3   1];</a:t>
            </a:r>
          </a:p>
          <a:p>
            <a:endParaRPr lang="zh-CN" altLang="en-US" dirty="0"/>
          </a:p>
        </p:txBody>
      </p:sp>
    </p:spTree>
    <p:extLst>
      <p:ext uri="{BB962C8B-B14F-4D97-AF65-F5344CB8AC3E}">
        <p14:creationId xmlns:p14="http://schemas.microsoft.com/office/powerpoint/2010/main" val="277489091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EA7C69-DE80-4966-BAC8-FDC8EB220AF3}"/>
              </a:ext>
            </a:extLst>
          </p:cNvPr>
          <p:cNvSpPr>
            <a:spLocks noGrp="1"/>
          </p:cNvSpPr>
          <p:nvPr>
            <p:ph idx="1"/>
          </p:nvPr>
        </p:nvSpPr>
        <p:spPr>
          <a:xfrm>
            <a:off x="1033508" y="386179"/>
            <a:ext cx="10515600" cy="6471821"/>
          </a:xfrm>
        </p:spPr>
        <p:txBody>
          <a:bodyPr/>
          <a:lstStyle/>
          <a:p>
            <a:pPr marL="0" indent="0">
              <a:buNone/>
            </a:pPr>
            <a:r>
              <a:rPr lang="en-US" altLang="zh-CN" dirty="0">
                <a:latin typeface="Courier New" panose="02070309020205020404" pitchFamily="49" charset="0"/>
                <a:cs typeface="Courier New" panose="02070309020205020404" pitchFamily="49" charset="0"/>
              </a:rPr>
              <a:t>B3 = [ 1   1  3;</a:t>
            </a:r>
          </a:p>
          <a:p>
            <a:pPr marL="0" indent="0">
              <a:buNone/>
            </a:pPr>
            <a:r>
              <a:rPr lang="en-US" altLang="zh-CN" dirty="0">
                <a:latin typeface="Courier New" panose="02070309020205020404" pitchFamily="49" charset="0"/>
                <a:cs typeface="Courier New" panose="02070309020205020404" pitchFamily="49" charset="0"/>
              </a:rPr>
              <a:t>       1   1  3;</a:t>
            </a:r>
          </a:p>
          <a:p>
            <a:pPr marL="0" indent="0">
              <a:buNone/>
            </a:pPr>
            <a:r>
              <a:rPr lang="en-US" altLang="zh-CN" dirty="0">
                <a:latin typeface="Courier New" panose="02070309020205020404" pitchFamily="49" charset="0"/>
                <a:cs typeface="Courier New" panose="02070309020205020404" pitchFamily="49" charset="0"/>
              </a:rPr>
              <a:t>      1/3 1/3 1]; </a:t>
            </a:r>
          </a:p>
          <a:p>
            <a:pPr marL="0" indent="0">
              <a:buNone/>
            </a:pPr>
            <a:r>
              <a:rPr lang="en-US" altLang="zh-CN" dirty="0">
                <a:latin typeface="Courier New" panose="02070309020205020404" pitchFamily="49" charset="0"/>
                <a:cs typeface="Courier New" panose="02070309020205020404" pitchFamily="49" charset="0"/>
              </a:rPr>
              <a:t>B4 = [ 1  3 4;</a:t>
            </a:r>
          </a:p>
          <a:p>
            <a:pPr marL="0" indent="0">
              <a:buNone/>
            </a:pPr>
            <a:r>
              <a:rPr lang="en-US" altLang="zh-CN" dirty="0">
                <a:latin typeface="Courier New" panose="02070309020205020404" pitchFamily="49" charset="0"/>
                <a:cs typeface="Courier New" panose="02070309020205020404" pitchFamily="49" charset="0"/>
              </a:rPr>
              <a:t>      1/3 1 1;</a:t>
            </a:r>
          </a:p>
          <a:p>
            <a:pPr marL="0" indent="0">
              <a:buNone/>
            </a:pPr>
            <a:r>
              <a:rPr lang="en-US" altLang="zh-CN" dirty="0">
                <a:latin typeface="Courier New" panose="02070309020205020404" pitchFamily="49" charset="0"/>
                <a:cs typeface="Courier New" panose="02070309020205020404" pitchFamily="49" charset="0"/>
              </a:rPr>
              <a:t>      1/4 1 1];</a:t>
            </a:r>
          </a:p>
          <a:p>
            <a:pPr marL="0" indent="0">
              <a:buNone/>
            </a:pPr>
            <a:r>
              <a:rPr lang="en-US" altLang="zh-CN" dirty="0">
                <a:latin typeface="Courier New" panose="02070309020205020404" pitchFamily="49" charset="0"/>
                <a:cs typeface="Courier New" panose="02070309020205020404" pitchFamily="49" charset="0"/>
              </a:rPr>
              <a:t>B5 = [1 1 1/4;</a:t>
            </a:r>
          </a:p>
          <a:p>
            <a:pPr marL="0" indent="0">
              <a:buNone/>
            </a:pPr>
            <a:r>
              <a:rPr lang="en-US" altLang="zh-CN" dirty="0">
                <a:latin typeface="Courier New" panose="02070309020205020404" pitchFamily="49" charset="0"/>
                <a:cs typeface="Courier New" panose="02070309020205020404" pitchFamily="49" charset="0"/>
              </a:rPr>
              <a:t>      1 1 1/4;</a:t>
            </a:r>
          </a:p>
          <a:p>
            <a:pPr marL="0" indent="0">
              <a:buNone/>
            </a:pPr>
            <a:r>
              <a:rPr lang="en-US" altLang="zh-CN" dirty="0">
                <a:latin typeface="Courier New" panose="02070309020205020404" pitchFamily="49" charset="0"/>
                <a:cs typeface="Courier New" panose="02070309020205020404" pitchFamily="49" charset="0"/>
              </a:rPr>
              <a:t>      4 4  1 ];</a:t>
            </a:r>
          </a:p>
          <a:p>
            <a:pPr marL="0" indent="0">
              <a:buNone/>
            </a:pPr>
            <a:r>
              <a:rPr lang="en-US" altLang="zh-CN" dirty="0">
                <a:latin typeface="Courier New" panose="02070309020205020404" pitchFamily="49" charset="0"/>
                <a:cs typeface="Courier New" panose="02070309020205020404" pitchFamily="49" charset="0"/>
              </a:rPr>
              <a:t>[W1, Lmax1, CI1, CR1]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(B1);</a:t>
            </a:r>
          </a:p>
          <a:p>
            <a:pPr marL="0" indent="0">
              <a:buNone/>
            </a:pPr>
            <a:r>
              <a:rPr lang="en-US" altLang="zh-CN" dirty="0">
                <a:latin typeface="Courier New" panose="02070309020205020404" pitchFamily="49" charset="0"/>
                <a:cs typeface="Courier New" panose="02070309020205020404" pitchFamily="49" charset="0"/>
              </a:rPr>
              <a:t>[W2, Lmax2, CI2, CR2]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(B2);</a:t>
            </a:r>
          </a:p>
          <a:p>
            <a:pPr marL="0" indent="0">
              <a:buNone/>
            </a:pPr>
            <a:r>
              <a:rPr lang="en-US" altLang="zh-CN" dirty="0">
                <a:latin typeface="Courier New" panose="02070309020205020404" pitchFamily="49" charset="0"/>
                <a:cs typeface="Courier New" panose="02070309020205020404" pitchFamily="49" charset="0"/>
              </a:rPr>
              <a:t>[W3, Lmax3, CI3, CR3]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(B3);</a:t>
            </a:r>
          </a:p>
          <a:p>
            <a:pPr marL="0" indent="0">
              <a:buNone/>
            </a:pPr>
            <a:r>
              <a:rPr lang="en-US" altLang="zh-CN" dirty="0">
                <a:latin typeface="Courier New" panose="02070309020205020404" pitchFamily="49" charset="0"/>
                <a:cs typeface="Courier New" panose="02070309020205020404" pitchFamily="49" charset="0"/>
              </a:rPr>
              <a:t>[W4, Lmax4, CI4, CR4]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(B4);</a:t>
            </a:r>
          </a:p>
          <a:p>
            <a:pPr marL="0" indent="0">
              <a:buNone/>
            </a:pPr>
            <a:r>
              <a:rPr lang="en-US" altLang="zh-CN" dirty="0">
                <a:latin typeface="Courier New" panose="02070309020205020404" pitchFamily="49" charset="0"/>
                <a:cs typeface="Courier New" panose="02070309020205020404" pitchFamily="49" charset="0"/>
              </a:rPr>
              <a:t>[W5, Lmax5, CI5, CR5]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(B5);</a:t>
            </a:r>
          </a:p>
          <a:p>
            <a:endParaRPr lang="zh-CN" altLang="en-US" dirty="0"/>
          </a:p>
        </p:txBody>
      </p:sp>
    </p:spTree>
    <p:extLst>
      <p:ext uri="{BB962C8B-B14F-4D97-AF65-F5344CB8AC3E}">
        <p14:creationId xmlns:p14="http://schemas.microsoft.com/office/powerpoint/2010/main" val="115674935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FAD9B-6A0F-44BD-8272-3DC092FB2686}"/>
              </a:ext>
            </a:extLst>
          </p:cNvPr>
          <p:cNvSpPr>
            <a:spLocks noGrp="1"/>
          </p:cNvSpPr>
          <p:nvPr>
            <p:ph type="title"/>
          </p:nvPr>
        </p:nvSpPr>
        <p:spPr/>
        <p:txBody>
          <a:bodyPr/>
          <a:lstStyle/>
          <a:p>
            <a:r>
              <a:rPr lang="zh-CN" altLang="en-US" sz="3600" dirty="0"/>
              <a:t>一</a:t>
            </a:r>
            <a:r>
              <a:rPr lang="en-US" altLang="zh-CN" sz="3600" dirty="0"/>
              <a:t>. </a:t>
            </a:r>
            <a:r>
              <a:rPr lang="zh-CN" altLang="en-US" sz="3600" dirty="0"/>
              <a:t>层次分析法简介</a:t>
            </a:r>
          </a:p>
        </p:txBody>
      </p:sp>
      <p:sp>
        <p:nvSpPr>
          <p:cNvPr id="3" name="内容占位符 2">
            <a:extLst>
              <a:ext uri="{FF2B5EF4-FFF2-40B4-BE49-F238E27FC236}">
                <a16:creationId xmlns:a16="http://schemas.microsoft.com/office/drawing/2014/main" id="{E32E6FD8-D951-41DE-84DE-753E7D4C6775}"/>
              </a:ext>
            </a:extLst>
          </p:cNvPr>
          <p:cNvSpPr>
            <a:spLocks noGrp="1"/>
          </p:cNvSpPr>
          <p:nvPr>
            <p:ph idx="1"/>
          </p:nvPr>
        </p:nvSpPr>
        <p:spPr>
          <a:xfrm>
            <a:off x="713913" y="1568172"/>
            <a:ext cx="10515600" cy="5480698"/>
          </a:xfrm>
        </p:spPr>
        <p:txBody>
          <a:bodyPr/>
          <a:lstStyle/>
          <a:p>
            <a:pPr>
              <a:lnSpc>
                <a:spcPct val="110000"/>
              </a:lnSpc>
            </a:pPr>
            <a:r>
              <a:rPr lang="zh-CN" altLang="en-US" dirty="0">
                <a:effectLst/>
                <a:latin typeface="黑体" panose="02010609060101010101" pitchFamily="49" charset="-122"/>
                <a:ea typeface="黑体" panose="02010609060101010101" pitchFamily="49" charset="-122"/>
                <a:cs typeface="宋体" panose="02010600030101010101" pitchFamily="2" charset="-122"/>
              </a:rPr>
              <a:t>层次分析法</a:t>
            </a:r>
            <a:r>
              <a:rPr lang="zh-CN" altLang="en-US" dirty="0">
                <a:effectLst/>
                <a:ea typeface="宋体" panose="02010600030101010101" pitchFamily="2" charset="-122"/>
                <a:cs typeface="宋体" panose="02010600030101010101" pitchFamily="2" charset="-122"/>
              </a:rPr>
              <a:t>（</a:t>
            </a:r>
            <a:r>
              <a:rPr lang="en-US" altLang="zh-CN" dirty="0">
                <a:effectLst/>
                <a:ea typeface="宋体" panose="02010600030101010101" pitchFamily="2" charset="-122"/>
                <a:cs typeface="宋体" panose="02010600030101010101" pitchFamily="2" charset="-122"/>
              </a:rPr>
              <a:t>AHP</a:t>
            </a:r>
            <a:r>
              <a:rPr lang="zh-CN" altLang="en-US" dirty="0">
                <a:effectLst/>
                <a:ea typeface="宋体" panose="02010600030101010101" pitchFamily="2" charset="-122"/>
                <a:cs typeface="宋体" panose="02010600030101010101" pitchFamily="2" charset="-122"/>
              </a:rPr>
              <a:t>）是美国运筹学家 </a:t>
            </a:r>
            <a:r>
              <a:rPr lang="en-US" altLang="zh-CN" dirty="0" err="1">
                <a:effectLst/>
                <a:ea typeface="宋体" panose="02010600030101010101" pitchFamily="2" charset="-122"/>
                <a:cs typeface="宋体" panose="02010600030101010101" pitchFamily="2" charset="-122"/>
              </a:rPr>
              <a:t>Saaty</a:t>
            </a:r>
            <a:r>
              <a:rPr lang="en-US" altLang="zh-CN" dirty="0">
                <a:effectLst/>
                <a:ea typeface="宋体" panose="02010600030101010101" pitchFamily="2" charset="-122"/>
                <a:cs typeface="宋体" panose="02010600030101010101" pitchFamily="2" charset="-122"/>
              </a:rPr>
              <a:t> </a:t>
            </a:r>
            <a:r>
              <a:rPr lang="zh-CN" altLang="en-US" dirty="0">
                <a:effectLst/>
                <a:ea typeface="宋体" panose="02010600030101010101" pitchFamily="2" charset="-122"/>
                <a:cs typeface="宋体" panose="02010600030101010101" pitchFamily="2" charset="-122"/>
              </a:rPr>
              <a:t>于 </a:t>
            </a:r>
            <a:r>
              <a:rPr lang="en-US" altLang="zh-CN" dirty="0">
                <a:effectLst/>
                <a:ea typeface="宋体" panose="02010600030101010101" pitchFamily="2" charset="-122"/>
                <a:cs typeface="宋体" panose="02010600030101010101" pitchFamily="2" charset="-122"/>
              </a:rPr>
              <a:t>20 </a:t>
            </a:r>
            <a:r>
              <a:rPr lang="zh-CN" altLang="en-US" dirty="0">
                <a:effectLst/>
                <a:ea typeface="宋体" panose="02010600030101010101" pitchFamily="2" charset="-122"/>
                <a:cs typeface="宋体" panose="02010600030101010101" pitchFamily="2" charset="-122"/>
              </a:rPr>
              <a:t>世纪 </a:t>
            </a:r>
            <a:r>
              <a:rPr lang="en-US" altLang="zh-CN" dirty="0">
                <a:effectLst/>
                <a:ea typeface="宋体" panose="02010600030101010101" pitchFamily="2" charset="-122"/>
                <a:cs typeface="宋体" panose="02010600030101010101" pitchFamily="2" charset="-122"/>
              </a:rPr>
              <a:t>70 </a:t>
            </a:r>
            <a:r>
              <a:rPr lang="zh-CN" altLang="en-US" dirty="0">
                <a:effectLst/>
                <a:ea typeface="宋体" panose="02010600030101010101" pitchFamily="2" charset="-122"/>
                <a:cs typeface="宋体" panose="02010600030101010101" pitchFamily="2" charset="-122"/>
              </a:rPr>
              <a:t>年代，应用网络系统理论和多目标综合评价方法，提出的一种层次权重决策分析方法。它是将与决策总是有关的元素分解成目标、准则、方案等层次，在此基础之上进行定性和定量分析的决策方法。 </a:t>
            </a:r>
          </a:p>
          <a:p>
            <a:pPr>
              <a:lnSpc>
                <a:spcPct val="110000"/>
              </a:lnSpc>
            </a:pPr>
            <a:r>
              <a:rPr lang="en-US" altLang="zh-CN" dirty="0">
                <a:ea typeface="宋体" panose="02010600030101010101" pitchFamily="2" charset="-122"/>
              </a:rPr>
              <a:t>AHP</a:t>
            </a:r>
            <a:r>
              <a:rPr lang="zh-CN" altLang="en-US" dirty="0">
                <a:effectLst/>
                <a:ea typeface="宋体" panose="02010600030101010101" pitchFamily="2" charset="-122"/>
                <a:cs typeface="宋体" panose="02010600030101010101" pitchFamily="2" charset="-122"/>
              </a:rPr>
              <a:t>的特点是在对复杂的决策问题的本质、影响因素及其内在关系等进行深入分析的基础上，利用较少的定量信息使决策的思维过程数学化，从而为多目标、多准则或无结构特性的复杂决策问题提供简便的决策方法。尤其适合于对决策结果难于直接准确量化的情形。</a:t>
            </a:r>
          </a:p>
          <a:p>
            <a:pPr>
              <a:lnSpc>
                <a:spcPct val="110000"/>
              </a:lnSpc>
            </a:pPr>
            <a:r>
              <a:rPr lang="en-US" altLang="zh-CN" dirty="0">
                <a:ea typeface="宋体" panose="02010600030101010101" pitchFamily="2" charset="-122"/>
              </a:rPr>
              <a:t>AHP</a:t>
            </a:r>
            <a:r>
              <a:rPr lang="zh-CN" altLang="en-US" dirty="0">
                <a:effectLst/>
                <a:ea typeface="宋体" panose="02010600030101010101" pitchFamily="2" charset="-122"/>
                <a:cs typeface="宋体" panose="02010600030101010101" pitchFamily="2" charset="-122"/>
              </a:rPr>
              <a:t>合理地将定性与定量决策结合起来，按照思维、心理的规律把决策过程细致化（层次化、数量化），广泛地应用到处理复杂的决策问题，而决策是基于该方法计算出的权重，所以也常用来确定指标的权重。</a:t>
            </a:r>
          </a:p>
        </p:txBody>
      </p:sp>
    </p:spTree>
    <p:extLst>
      <p:ext uri="{BB962C8B-B14F-4D97-AF65-F5344CB8AC3E}">
        <p14:creationId xmlns:p14="http://schemas.microsoft.com/office/powerpoint/2010/main" val="9180050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A588A1-5179-4B67-BDD4-6A1E7D7A215C}"/>
              </a:ext>
            </a:extLst>
          </p:cNvPr>
          <p:cNvSpPr>
            <a:spLocks noGrp="1"/>
          </p:cNvSpPr>
          <p:nvPr>
            <p:ph idx="1"/>
          </p:nvPr>
        </p:nvSpPr>
        <p:spPr>
          <a:xfrm>
            <a:off x="838200" y="665825"/>
            <a:ext cx="10515600" cy="5511138"/>
          </a:xfrm>
        </p:spPr>
        <p:txBody>
          <a:bodyPr/>
          <a:lstStyle/>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合并结果</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向量按行</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列拼接</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rlts3 = [W1 W2 W3 W4 W5; Lmax1 Lmax2 Lmax3 Lmax4 Lmax5; </a:t>
            </a:r>
          </a:p>
          <a:p>
            <a:pPr marL="0" indent="0">
              <a:buNone/>
            </a:pPr>
            <a:r>
              <a:rPr lang="en-US" altLang="zh-CN" dirty="0">
                <a:latin typeface="Courier New" panose="02070309020205020404" pitchFamily="49" charset="0"/>
                <a:cs typeface="Courier New" panose="02070309020205020404" pitchFamily="49" charset="0"/>
              </a:rPr>
              <a:t>         CI1 CI2 CI3 CI4 CI5; CR1 CR2 CR3 CR4 CR5];   </a:t>
            </a:r>
            <a:endParaRPr lang="zh-CN" altLang="en-US"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round(rlts3, 3)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保留小数点后</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3</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位</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zh-CN" altLang="en-US" dirty="0"/>
              <a:t>运行结果：</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ans = 0.5950    0.0820    0.4290    0.6340    0.1670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0.2760    0.2360    0.4290    0.1920    0.1670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0.1280    0.6820    0.1430    0.1740    0.6670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3.0060    3.0020    3.0000    3.0090    3.0000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0.0030    0.0010       0      0.0050       0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0.0050    0.0010       0      0.0080       0</a:t>
            </a:r>
          </a:p>
          <a:p>
            <a:endParaRPr lang="zh-CN" altLang="en-US" dirty="0"/>
          </a:p>
        </p:txBody>
      </p:sp>
    </p:spTree>
    <p:extLst>
      <p:ext uri="{BB962C8B-B14F-4D97-AF65-F5344CB8AC3E}">
        <p14:creationId xmlns:p14="http://schemas.microsoft.com/office/powerpoint/2010/main" val="171240487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045B7D-3C21-4006-A89A-17C982A3305A}"/>
              </a:ext>
            </a:extLst>
          </p:cNvPr>
          <p:cNvSpPr>
            <a:spLocks noGrp="1"/>
          </p:cNvSpPr>
          <p:nvPr>
            <p:ph idx="1"/>
          </p:nvPr>
        </p:nvSpPr>
        <p:spPr>
          <a:xfrm>
            <a:off x="838200" y="656948"/>
            <a:ext cx="10515600" cy="552001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其中，                    为方案层（旅游地）对准则层（</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个因素）的权向量。</a:t>
            </a:r>
            <a:endParaRPr lang="zh-CN" altLang="en-US" dirty="0"/>
          </a:p>
        </p:txBody>
      </p:sp>
      <p:pic>
        <p:nvPicPr>
          <p:cNvPr id="4" name="图片 3">
            <a:extLst>
              <a:ext uri="{FF2B5EF4-FFF2-40B4-BE49-F238E27FC236}">
                <a16:creationId xmlns:a16="http://schemas.microsoft.com/office/drawing/2014/main" id="{C363A3A3-E556-4C28-A049-8647C765D226}"/>
              </a:ext>
            </a:extLst>
          </p:cNvPr>
          <p:cNvPicPr>
            <a:picLocks noChangeAspect="1"/>
          </p:cNvPicPr>
          <p:nvPr/>
        </p:nvPicPr>
        <p:blipFill>
          <a:blip r:embed="rId2"/>
          <a:stretch>
            <a:fillRect/>
          </a:stretch>
        </p:blipFill>
        <p:spPr>
          <a:xfrm>
            <a:off x="838200" y="656948"/>
            <a:ext cx="9696657" cy="4347394"/>
          </a:xfrm>
          <a:prstGeom prst="rect">
            <a:avLst/>
          </a:prstGeom>
        </p:spPr>
      </p:pic>
      <p:pic>
        <p:nvPicPr>
          <p:cNvPr id="11266" name="Picture 2">
            <a:extLst>
              <a:ext uri="{FF2B5EF4-FFF2-40B4-BE49-F238E27FC236}">
                <a16:creationId xmlns:a16="http://schemas.microsoft.com/office/drawing/2014/main" id="{FE9FC45F-58C9-426A-BF0C-92702605DA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5351" y="5160593"/>
            <a:ext cx="1387445" cy="53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211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0AB904-DDB9-4DA9-A90D-E4DE5549A497}"/>
                  </a:ext>
                </a:extLst>
              </p:cNvPr>
              <p:cNvSpPr>
                <a:spLocks noGrp="1"/>
              </p:cNvSpPr>
              <p:nvPr>
                <p:ph idx="1"/>
              </p:nvPr>
            </p:nvSpPr>
            <p:spPr>
              <a:xfrm>
                <a:off x="656949" y="612559"/>
                <a:ext cx="10830756" cy="5564404"/>
              </a:xfrm>
            </p:spPr>
            <p:txBody>
              <a:bodyPr/>
              <a:lstStyle/>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需要向上做合成（矩阵乘法），得到方案层（旅游地）对目标层（选择旅游地）的组合权重：</a:t>
                </a:r>
              </a:p>
              <a:p>
                <a:pPr marL="0" indent="0">
                  <a:lnSpc>
                    <a:spcPct val="110000"/>
                  </a:lnSpc>
                  <a:buNone/>
                </a:pPr>
                <a:endParaRPr lang="zh-CN" altLang="en-US" dirty="0">
                  <a:latin typeface="Adobe 宋体 Std L" panose="02020300000000000000" pitchFamily="18" charset="-122"/>
                  <a:ea typeface="Adobe 宋体 Std L" panose="02020300000000000000" pitchFamily="18" charset="-122"/>
                </a:endParaRPr>
              </a:p>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其中，</a:t>
                </a:r>
                <a14:m>
                  <m:oMath xmlns:m="http://schemas.openxmlformats.org/officeDocument/2006/math">
                    <m:sSup>
                      <m:sSupPr>
                        <m:ctrlPr>
                          <a:rPr lang="en-US" altLang="zh-CN" i="1" smtClean="0">
                            <a:latin typeface="Cambria Math" panose="02040503050406030204" pitchFamily="18" charset="0"/>
                            <a:ea typeface="Adobe 宋体 Std L" panose="02020300000000000000" pitchFamily="18" charset="-122"/>
                          </a:rPr>
                        </m:ctrlPr>
                      </m:sSupPr>
                      <m:e>
                        <m:r>
                          <a:rPr lang="en-US" altLang="zh-CN" b="0" i="1" smtClean="0">
                            <a:latin typeface="Cambria Math" panose="02040503050406030204" pitchFamily="18" charset="0"/>
                            <a:ea typeface="Adobe 宋体 Std L" panose="02020300000000000000" pitchFamily="18" charset="-122"/>
                          </a:rPr>
                          <m:t>𝑤</m:t>
                        </m:r>
                      </m:e>
                      <m:sup>
                        <m:r>
                          <a:rPr lang="en-US" altLang="zh-CN" b="0" i="1" smtClean="0">
                            <a:latin typeface="Cambria Math" panose="02040503050406030204" pitchFamily="18" charset="0"/>
                            <a:ea typeface="Adobe 宋体 Std L" panose="02020300000000000000" pitchFamily="18" charset="-122"/>
                          </a:rPr>
                          <m:t>(2)</m:t>
                        </m:r>
                      </m:sup>
                    </m:sSup>
                  </m:oMath>
                </a14:m>
                <a:r>
                  <a:rPr lang="zh-CN" altLang="en-US" dirty="0">
                    <a:latin typeface="Adobe 宋体 Std L" panose="02020300000000000000" pitchFamily="18" charset="-122"/>
                    <a:ea typeface="Adobe 宋体 Std L" panose="02020300000000000000" pitchFamily="18" charset="-122"/>
                  </a:rPr>
                  <a:t> 为前文得到的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个因素的权重向量。</a:t>
                </a:r>
              </a:p>
              <a:p>
                <a:pPr marL="0" indent="0">
                  <a:spcBef>
                    <a:spcPts val="1800"/>
                  </a:spcBef>
                  <a:spcAft>
                    <a:spcPts val="1800"/>
                  </a:spcAft>
                  <a:buNone/>
                </a:pPr>
                <a:r>
                  <a:rPr lang="en-US" altLang="zh-CN" dirty="0">
                    <a:latin typeface="Courier New" panose="02070309020205020404" pitchFamily="49" charset="0"/>
                    <a:cs typeface="Courier New" panose="02070309020205020404" pitchFamily="49" charset="0"/>
                  </a:rPr>
                  <a:t> </a:t>
                </a:r>
                <a:r>
                  <a:rPr lang="pl-PL" altLang="zh-CN" dirty="0">
                    <a:latin typeface="Courier New" panose="02070309020205020404" pitchFamily="49" charset="0"/>
                    <a:cs typeface="Courier New" panose="02070309020205020404" pitchFamily="49" charset="0"/>
                  </a:rPr>
                  <a:t>w = rlts3(1:3,:) * W</a:t>
                </a:r>
              </a:p>
              <a:p>
                <a:pPr marL="0" indent="0">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solidFill>
                      <a:schemeClr val="accent2"/>
                    </a:solidFill>
                    <a:latin typeface="Courier New" panose="02070309020205020404" pitchFamily="49" charset="0"/>
                    <a:cs typeface="Courier New" panose="02070309020205020404" pitchFamily="49" charset="0"/>
                  </a:rPr>
                  <a:t>    </a:t>
                </a:r>
                <a:r>
                  <a:rPr lang="pl-PL" altLang="zh-CN" dirty="0">
                    <a:solidFill>
                      <a:schemeClr val="accent2"/>
                    </a:solidFill>
                    <a:latin typeface="Courier New" panose="02070309020205020404" pitchFamily="49" charset="0"/>
                    <a:cs typeface="Courier New" panose="02070309020205020404" pitchFamily="49" charset="0"/>
                  </a:rPr>
                  <a:t>w = 0.2993</a:t>
                </a:r>
              </a:p>
              <a:p>
                <a:pPr marL="0" indent="0">
                  <a:buNone/>
                </a:pPr>
                <a:r>
                  <a:rPr lang="pl-PL" altLang="zh-CN" dirty="0">
                    <a:solidFill>
                      <a:schemeClr val="accent2"/>
                    </a:solidFill>
                    <a:latin typeface="Courier New" panose="02070309020205020404" pitchFamily="49" charset="0"/>
                    <a:cs typeface="Courier New" panose="02070309020205020404" pitchFamily="49" charset="0"/>
                  </a:rPr>
                  <a:t>        0.2453</a:t>
                </a:r>
              </a:p>
              <a:p>
                <a:pPr marL="0" indent="0">
                  <a:buNone/>
                </a:pPr>
                <a:r>
                  <a:rPr lang="pl-PL" altLang="zh-CN" dirty="0">
                    <a:solidFill>
                      <a:schemeClr val="accent2"/>
                    </a:solidFill>
                    <a:latin typeface="Courier New" panose="02070309020205020404" pitchFamily="49" charset="0"/>
                    <a:cs typeface="Courier New" panose="02070309020205020404" pitchFamily="49" charset="0"/>
                  </a:rPr>
                  <a:t>        0.4554</a:t>
                </a:r>
              </a:p>
              <a:p>
                <a:pPr marL="0" indent="0">
                  <a:buNone/>
                </a:pPr>
                <a:r>
                  <a:rPr lang="zh-CN" altLang="en-US" dirty="0">
                    <a:latin typeface="Adobe 宋体 Std L" panose="02020300000000000000" pitchFamily="18" charset="-122"/>
                    <a:ea typeface="Adobe 宋体 Std L" panose="02020300000000000000" pitchFamily="18" charset="-122"/>
                  </a:rPr>
                  <a:t>        该权重向量就是方案层（</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个旅游地）对目标层（选择旅游地）的权重。其中，第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个权重最大为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0.4554</a:t>
                </a:r>
                <a:r>
                  <a:rPr lang="zh-CN" altLang="en-US" dirty="0">
                    <a:latin typeface="Adobe 宋体 Std L" panose="02020300000000000000" pitchFamily="18" charset="-122"/>
                    <a:ea typeface="Adobe 宋体 Std L" panose="02020300000000000000" pitchFamily="18" charset="-122"/>
                  </a:rPr>
                  <a:t>，所以应该选择第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个旅游地，作为最佳旅游地。</a:t>
                </a:r>
              </a:p>
            </p:txBody>
          </p:sp>
        </mc:Choice>
        <mc:Fallback xmlns="">
          <p:sp>
            <p:nvSpPr>
              <p:cNvPr id="3" name="内容占位符 2">
                <a:extLst>
                  <a:ext uri="{FF2B5EF4-FFF2-40B4-BE49-F238E27FC236}">
                    <a16:creationId xmlns:a16="http://schemas.microsoft.com/office/drawing/2014/main" id="{B40AB904-DDB9-4DA9-A90D-E4DE5549A497}"/>
                  </a:ext>
                </a:extLst>
              </p:cNvPr>
              <p:cNvSpPr>
                <a:spLocks noGrp="1" noRot="1" noChangeAspect="1" noMove="1" noResize="1" noEditPoints="1" noAdjustHandles="1" noChangeArrowheads="1" noChangeShapeType="1" noTextEdit="1"/>
              </p:cNvSpPr>
              <p:nvPr>
                <p:ph idx="1"/>
              </p:nvPr>
            </p:nvSpPr>
            <p:spPr>
              <a:xfrm>
                <a:off x="656949" y="612559"/>
                <a:ext cx="10830756" cy="5564404"/>
              </a:xfrm>
              <a:blipFill>
                <a:blip r:embed="rId2"/>
                <a:stretch>
                  <a:fillRect/>
                </a:stretch>
              </a:blipFill>
            </p:spPr>
            <p:txBody>
              <a:bodyPr/>
              <a:lstStyle/>
              <a:p>
                <a:r>
                  <a:rPr lang="zh-CN" altLang="en-US">
                    <a:noFill/>
                  </a:rPr>
                  <a:t> </a:t>
                </a:r>
              </a:p>
            </p:txBody>
          </p:sp>
        </mc:Fallback>
      </mc:AlternateContent>
      <p:pic>
        <p:nvPicPr>
          <p:cNvPr id="12290" name="Picture 2">
            <a:extLst>
              <a:ext uri="{FF2B5EF4-FFF2-40B4-BE49-F238E27FC236}">
                <a16:creationId xmlns:a16="http://schemas.microsoft.com/office/drawing/2014/main" id="{22143AC7-E6CA-4853-AF31-09BB44969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5843" y="1329122"/>
            <a:ext cx="2561733" cy="6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9251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F3C67-E16C-4EBF-805A-3269AA20C716}"/>
              </a:ext>
            </a:extLst>
          </p:cNvPr>
          <p:cNvSpPr>
            <a:spLocks noGrp="1"/>
          </p:cNvSpPr>
          <p:nvPr>
            <p:ph type="title"/>
          </p:nvPr>
        </p:nvSpPr>
        <p:spPr>
          <a:xfrm>
            <a:off x="838200" y="365126"/>
            <a:ext cx="10515600" cy="886626"/>
          </a:xfrm>
        </p:spPr>
        <p:txBody>
          <a:bodyPr/>
          <a:lstStyle/>
          <a:p>
            <a:r>
              <a:rPr lang="zh-CN" altLang="en-US" sz="3600" dirty="0"/>
              <a:t>补充：精确版本的</a:t>
            </a:r>
            <a:r>
              <a:rPr lang="en-US" altLang="zh-CN" sz="3600" dirty="0"/>
              <a:t>AHP</a:t>
            </a:r>
            <a:endParaRPr lang="zh-CN" altLang="en-US" sz="3600" dirty="0"/>
          </a:p>
        </p:txBody>
      </p:sp>
      <p:sp>
        <p:nvSpPr>
          <p:cNvPr id="3" name="内容占位符 2">
            <a:extLst>
              <a:ext uri="{FF2B5EF4-FFF2-40B4-BE49-F238E27FC236}">
                <a16:creationId xmlns:a16="http://schemas.microsoft.com/office/drawing/2014/main" id="{392383C9-1C44-4D59-AC96-80B3A3176EDE}"/>
              </a:ext>
            </a:extLst>
          </p:cNvPr>
          <p:cNvSpPr>
            <a:spLocks noGrp="1"/>
          </p:cNvSpPr>
          <p:nvPr>
            <p:ph idx="1"/>
          </p:nvPr>
        </p:nvSpPr>
        <p:spPr>
          <a:xfrm>
            <a:off x="584816" y="1251752"/>
            <a:ext cx="11022367" cy="5517472"/>
          </a:xfrm>
        </p:spPr>
        <p:txBody>
          <a:bodyPr/>
          <a:lstStyle/>
          <a:p>
            <a:pPr marL="0" indent="0">
              <a:buNone/>
            </a:pP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自带的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eig</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函数，可直接计算矩阵的所有特征值与特征向量，执行：</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[V,D] = </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eig</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(A)</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返回值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D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的主对角线元素为矩阵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的特征值，</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V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的各列分别为对应的特征向量。</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对于正互反矩阵，其最大特征值必为实的，且位于第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个位置，用取最大函数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max()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找出来，并记录其索引：</a:t>
            </a:r>
          </a:p>
          <a:p>
            <a:pPr marL="0" indent="0">
              <a:buNone/>
            </a:pPr>
            <a:r>
              <a:rPr lang="zh-CN" altLang="en-US"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Lmax,ind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 max(</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diag</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(D));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求最大特征值及其位置</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Lmax</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最大特征值</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用该索引再取出对应的特征向量，再做归一化得到权向量：</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W = V(:,</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 sum(V(:,</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最大特征值对应的特征向量做归一化</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即权向量</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       用上述内容替换自定义的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函数的相应部分，就可以得到精确版本的层次分析法，可保存为</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AHP()</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函数（请读者自行练习）。</a:t>
            </a:r>
          </a:p>
        </p:txBody>
      </p:sp>
    </p:spTree>
    <p:extLst>
      <p:ext uri="{BB962C8B-B14F-4D97-AF65-F5344CB8AC3E}">
        <p14:creationId xmlns:p14="http://schemas.microsoft.com/office/powerpoint/2010/main" val="49636631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787F9-8E45-4444-B6FA-0F66CDD6EBED}"/>
              </a:ext>
            </a:extLst>
          </p:cNvPr>
          <p:cNvSpPr>
            <a:spLocks noGrp="1"/>
          </p:cNvSpPr>
          <p:nvPr>
            <p:ph type="title"/>
          </p:nvPr>
        </p:nvSpPr>
        <p:spPr/>
        <p:txBody>
          <a:bodyPr/>
          <a:lstStyle/>
          <a:p>
            <a:r>
              <a:rPr lang="zh-CN" altLang="en-US" sz="4000" dirty="0"/>
              <a:t>主要参考文献</a:t>
            </a:r>
          </a:p>
        </p:txBody>
      </p:sp>
      <p:sp>
        <p:nvSpPr>
          <p:cNvPr id="3" name="内容占位符 2">
            <a:extLst>
              <a:ext uri="{FF2B5EF4-FFF2-40B4-BE49-F238E27FC236}">
                <a16:creationId xmlns:a16="http://schemas.microsoft.com/office/drawing/2014/main" id="{0C1FADFD-6A28-4030-8C4C-D8FA94617929}"/>
              </a:ext>
            </a:extLst>
          </p:cNvPr>
          <p:cNvSpPr>
            <a:spLocks noGrp="1"/>
          </p:cNvSpPr>
          <p:nvPr>
            <p:ph idx="1"/>
          </p:nvPr>
        </p:nvSpPr>
        <p:spPr>
          <a:xfrm>
            <a:off x="838200" y="1473693"/>
            <a:ext cx="10515600" cy="4703270"/>
          </a:xfrm>
        </p:spPr>
        <p:txBody>
          <a:bodyPr/>
          <a:lstStyle/>
          <a:p>
            <a:pPr marL="457200" indent="-457200">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r>
              <a:rPr lang="zh-CN" altLang="en-US" dirty="0"/>
              <a:t>（即将出版）</a:t>
            </a:r>
            <a:r>
              <a:rPr lang="en-US" altLang="zh-CN" dirty="0"/>
              <a:t>.</a:t>
            </a:r>
          </a:p>
          <a:p>
            <a:pPr marL="457200" indent="-457200">
              <a:buFont typeface="+mj-lt"/>
              <a:buAutoNum type="arabicPeriod"/>
            </a:pPr>
            <a:r>
              <a:rPr lang="zh-CN" altLang="en-US" dirty="0"/>
              <a:t>么焕民，数学建模（层次分析法），智慧树平台在线课程</a:t>
            </a:r>
            <a:r>
              <a:rPr lang="en-US" altLang="zh-CN" dirty="0"/>
              <a:t>.</a:t>
            </a:r>
          </a:p>
          <a:p>
            <a:endParaRPr lang="zh-CN" altLang="en-US" dirty="0"/>
          </a:p>
        </p:txBody>
      </p:sp>
    </p:spTree>
    <p:extLst>
      <p:ext uri="{BB962C8B-B14F-4D97-AF65-F5344CB8AC3E}">
        <p14:creationId xmlns:p14="http://schemas.microsoft.com/office/powerpoint/2010/main" val="226433367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4FB96-43DE-43B5-9F02-AFABA166A8EE}"/>
              </a:ext>
            </a:extLst>
          </p:cNvPr>
          <p:cNvSpPr>
            <a:spLocks noGrp="1"/>
          </p:cNvSpPr>
          <p:nvPr>
            <p:ph type="title"/>
          </p:nvPr>
        </p:nvSpPr>
        <p:spPr/>
        <p:txBody>
          <a:bodyPr/>
          <a:lstStyle/>
          <a:p>
            <a:r>
              <a:rPr lang="en-US" altLang="zh-CN" sz="3200" dirty="0"/>
              <a:t>AHP</a:t>
            </a:r>
            <a:r>
              <a:rPr lang="zh-CN" altLang="en-US" sz="3200" dirty="0"/>
              <a:t>优点：</a:t>
            </a:r>
          </a:p>
        </p:txBody>
      </p:sp>
      <p:sp>
        <p:nvSpPr>
          <p:cNvPr id="3" name="内容占位符 2">
            <a:extLst>
              <a:ext uri="{FF2B5EF4-FFF2-40B4-BE49-F238E27FC236}">
                <a16:creationId xmlns:a16="http://schemas.microsoft.com/office/drawing/2014/main" id="{2772F2A9-51B6-4CC1-AE54-65AED1D64D2B}"/>
              </a:ext>
            </a:extLst>
          </p:cNvPr>
          <p:cNvSpPr>
            <a:spLocks noGrp="1"/>
          </p:cNvSpPr>
          <p:nvPr>
            <p:ph idx="1"/>
          </p:nvPr>
        </p:nvSpPr>
        <p:spPr>
          <a:xfrm>
            <a:off x="838200" y="1429305"/>
            <a:ext cx="10515600" cy="4747658"/>
          </a:xfrm>
        </p:spPr>
        <p:txBody>
          <a:bodyPr/>
          <a:lstStyle/>
          <a:p>
            <a:pPr marL="0" indent="0">
              <a:buNone/>
            </a:pPr>
            <a:r>
              <a:rPr lang="en-US" altLang="zh-CN" dirty="0"/>
              <a:t>(1) </a:t>
            </a:r>
            <a:r>
              <a:rPr lang="zh-CN" altLang="en-US" dirty="0"/>
              <a:t>系统性的分析方法</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是一种系统分析工具，把研究对象作为一个系统，按照分解、比较判断、综合的思维方式进行决策，可用于对无结构特性的系统评价以及多目标、多准则、多时期等的系统评价。</a:t>
            </a:r>
          </a:p>
          <a:p>
            <a:pPr marL="0" indent="0">
              <a:buNone/>
            </a:pPr>
            <a:r>
              <a:rPr lang="en-US" altLang="zh-CN" dirty="0"/>
              <a:t>(2) </a:t>
            </a:r>
            <a:r>
              <a:rPr lang="zh-CN" altLang="en-US" dirty="0"/>
              <a:t>简洁实用的决策方法</a:t>
            </a:r>
          </a:p>
          <a:p>
            <a:pPr marL="0" indent="0">
              <a:buNone/>
            </a:pPr>
            <a:r>
              <a:rPr lang="zh-CN" altLang="en-US" dirty="0">
                <a:latin typeface="宋体" panose="02010600030101010101" pitchFamily="2" charset="-122"/>
                <a:ea typeface="宋体" panose="02010600030101010101" pitchFamily="2" charset="-122"/>
              </a:rPr>
              <a:t>    把定性方法与定量方法有机地结合起来，使复杂的系统分解，能将人们的思维过程数学化、系统化，把多目标、多准则又难以全部量化处理的决策问题化为多层次单目标问题，通过两两比较确定同一层次元素相对上一层次元素的数量关系后，最后进行简单的数学运算，简单且容易实现。</a:t>
            </a:r>
          </a:p>
          <a:p>
            <a:pPr marL="0" indent="0">
              <a:buNone/>
            </a:pPr>
            <a:r>
              <a:rPr lang="en-US" altLang="zh-CN" dirty="0"/>
              <a:t>(3) </a:t>
            </a:r>
            <a:r>
              <a:rPr lang="zh-CN" altLang="en-US" dirty="0"/>
              <a:t>所需定量数据信息较少</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主要是从评价者对评价问题的本质、要素的理解出发，可以不需要量化数据，根据定性的分析和判断即可完成。</a:t>
            </a:r>
          </a:p>
          <a:p>
            <a:endParaRPr lang="zh-CN" altLang="en-US" dirty="0"/>
          </a:p>
        </p:txBody>
      </p:sp>
    </p:spTree>
    <p:extLst>
      <p:ext uri="{BB962C8B-B14F-4D97-AF65-F5344CB8AC3E}">
        <p14:creationId xmlns:p14="http://schemas.microsoft.com/office/powerpoint/2010/main" val="330331775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9782-7529-4DD3-B5D8-A1CFBB173475}"/>
              </a:ext>
            </a:extLst>
          </p:cNvPr>
          <p:cNvSpPr>
            <a:spLocks noGrp="1"/>
          </p:cNvSpPr>
          <p:nvPr>
            <p:ph type="title"/>
          </p:nvPr>
        </p:nvSpPr>
        <p:spPr>
          <a:xfrm>
            <a:off x="838200" y="365125"/>
            <a:ext cx="10515600" cy="975403"/>
          </a:xfrm>
        </p:spPr>
        <p:txBody>
          <a:bodyPr/>
          <a:lstStyle/>
          <a:p>
            <a:r>
              <a:rPr lang="en-US" altLang="zh-CN" sz="3200" dirty="0"/>
              <a:t>AHP</a:t>
            </a:r>
            <a:r>
              <a:rPr lang="zh-CN" altLang="en-US" sz="3200" dirty="0"/>
              <a:t>缺点</a:t>
            </a:r>
          </a:p>
        </p:txBody>
      </p:sp>
      <p:sp>
        <p:nvSpPr>
          <p:cNvPr id="3" name="内容占位符 2">
            <a:extLst>
              <a:ext uri="{FF2B5EF4-FFF2-40B4-BE49-F238E27FC236}">
                <a16:creationId xmlns:a16="http://schemas.microsoft.com/office/drawing/2014/main" id="{6A9FD91C-71CB-4D7E-BAB7-CFD13604F589}"/>
              </a:ext>
            </a:extLst>
          </p:cNvPr>
          <p:cNvSpPr>
            <a:spLocks noGrp="1"/>
          </p:cNvSpPr>
          <p:nvPr>
            <p:ph idx="1"/>
          </p:nvPr>
        </p:nvSpPr>
        <p:spPr>
          <a:xfrm>
            <a:off x="838200" y="1260629"/>
            <a:ext cx="10515600" cy="4916334"/>
          </a:xfrm>
        </p:spPr>
        <p:txBody>
          <a:bodyPr/>
          <a:lstStyle/>
          <a:p>
            <a:pPr marL="0" indent="0">
              <a:buNone/>
            </a:pPr>
            <a:r>
              <a:rPr lang="en-US" altLang="zh-CN" dirty="0"/>
              <a:t>(1) </a:t>
            </a:r>
            <a:r>
              <a:rPr lang="zh-CN" altLang="en-US" dirty="0"/>
              <a:t>不能为决策提供新方案</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的作用是只能从主观的原有方案中进行选取，而不能为决策者提供解决问题的新方案。</a:t>
            </a:r>
          </a:p>
          <a:p>
            <a:pPr marL="0" indent="0">
              <a:buNone/>
            </a:pPr>
            <a:r>
              <a:rPr lang="en-US" altLang="zh-CN" dirty="0"/>
              <a:t>(2) </a:t>
            </a:r>
            <a:r>
              <a:rPr lang="zh-CN" altLang="en-US" dirty="0"/>
              <a:t>定量数据较少，定性和主观判断成分多，不易令人信服</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是模拟人脑的决策方式，带有较多的定性和主观色彩，不如严格数学论证和定量方法更让人信服。</a:t>
            </a:r>
          </a:p>
          <a:p>
            <a:pPr marL="0" indent="0">
              <a:buNone/>
            </a:pPr>
            <a:r>
              <a:rPr lang="en-US" altLang="zh-CN" dirty="0"/>
              <a:t>(3) </a:t>
            </a:r>
            <a:r>
              <a:rPr lang="zh-CN" altLang="en-US" dirty="0"/>
              <a:t>指标过多时，权重难以确定</a:t>
            </a:r>
          </a:p>
          <a:p>
            <a:pPr marL="0" indent="0">
              <a:buNone/>
            </a:pPr>
            <a:r>
              <a:rPr lang="zh-CN" altLang="en-US" dirty="0">
                <a:latin typeface="宋体" panose="02010600030101010101" pitchFamily="2" charset="-122"/>
                <a:ea typeface="宋体" panose="02010600030101010101" pitchFamily="2" charset="-122"/>
              </a:rPr>
              <a:t>    指标的增加就意味着要构造层次更深、数量更多、规模更庞大的判断矩阵，判断的一致性可能会有问题。</a:t>
            </a:r>
          </a:p>
          <a:p>
            <a:endParaRPr lang="zh-CN" altLang="en-US" dirty="0"/>
          </a:p>
        </p:txBody>
      </p:sp>
    </p:spTree>
    <p:extLst>
      <p:ext uri="{BB962C8B-B14F-4D97-AF65-F5344CB8AC3E}">
        <p14:creationId xmlns:p14="http://schemas.microsoft.com/office/powerpoint/2010/main" val="6316785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9359F1-0A23-46D0-9395-3E991415B5FE}"/>
              </a:ext>
            </a:extLst>
          </p:cNvPr>
          <p:cNvSpPr>
            <a:spLocks noGrp="1"/>
          </p:cNvSpPr>
          <p:nvPr>
            <p:ph idx="1"/>
          </p:nvPr>
        </p:nvSpPr>
        <p:spPr>
          <a:xfrm>
            <a:off x="838200" y="1253331"/>
            <a:ext cx="10515600" cy="4351338"/>
          </a:xfrm>
        </p:spPr>
        <p:txBody>
          <a:bodyPr/>
          <a:lstStyle/>
          <a:p>
            <a:pPr marL="342900" lvl="0" indent="-342900" algn="l">
              <a:lnSpc>
                <a:spcPct val="120000"/>
              </a:lnSpc>
              <a:buFont typeface="宋体" panose="02010600030101010101" pitchFamily="2" charset="-122"/>
              <a:buChar char="·"/>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实际使用</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，需要通过问卷的方式，找若干专家进行两两比较或对因素重要性进行打分，据此得到成对比较矩阵。</a:t>
            </a: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342900" lvl="0" indent="-342900" algn="l">
              <a:lnSpc>
                <a:spcPct val="120000"/>
              </a:lnSpc>
              <a:buFont typeface="宋体" panose="02010600030101010101" pitchFamily="2" charset="-122"/>
              <a:buChar char="·"/>
            </a:pP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常用作是确定综合评价模型中指标的权重的方法，不需要定量数据，根据指标做定性比较再做</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合成就能得到权重。但建模竞赛时只能依赖于队员主观比较，使得结果主观性太强不被评审所认可。所以，建模竞赛时应当避免将层次分析法作为决策的主模型或赋权的唯一方法。</a:t>
            </a:r>
            <a:endParaRPr lang="zh-CN" altLang="en-US" dirty="0"/>
          </a:p>
        </p:txBody>
      </p:sp>
      <p:sp>
        <p:nvSpPr>
          <p:cNvPr id="4" name="标题 1">
            <a:extLst>
              <a:ext uri="{FF2B5EF4-FFF2-40B4-BE49-F238E27FC236}">
                <a16:creationId xmlns:a16="http://schemas.microsoft.com/office/drawing/2014/main" id="{BB9F8DC2-E9DE-46FA-8570-4F0694F35C20}"/>
              </a:ext>
            </a:extLst>
          </p:cNvPr>
          <p:cNvSpPr>
            <a:spLocks noGrp="1"/>
          </p:cNvSpPr>
          <p:nvPr>
            <p:ph type="title"/>
          </p:nvPr>
        </p:nvSpPr>
        <p:spPr>
          <a:xfrm>
            <a:off x="838200" y="365125"/>
            <a:ext cx="10515600" cy="975403"/>
          </a:xfrm>
        </p:spPr>
        <p:txBody>
          <a:bodyPr/>
          <a:lstStyle/>
          <a:p>
            <a:r>
              <a:rPr lang="en-US" altLang="zh-CN" sz="3600" dirty="0"/>
              <a:t>AHP</a:t>
            </a:r>
            <a:r>
              <a:rPr lang="zh-CN" altLang="en-US" sz="3600" dirty="0"/>
              <a:t>注意事项</a:t>
            </a:r>
          </a:p>
        </p:txBody>
      </p:sp>
    </p:spTree>
    <p:extLst>
      <p:ext uri="{BB962C8B-B14F-4D97-AF65-F5344CB8AC3E}">
        <p14:creationId xmlns:p14="http://schemas.microsoft.com/office/powerpoint/2010/main" val="21024561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39111-ED79-44FE-BA82-E2CD00A7FC47}"/>
              </a:ext>
            </a:extLst>
          </p:cNvPr>
          <p:cNvSpPr>
            <a:spLocks noGrp="1"/>
          </p:cNvSpPr>
          <p:nvPr>
            <p:ph type="title"/>
          </p:nvPr>
        </p:nvSpPr>
        <p:spPr/>
        <p:txBody>
          <a:bodyPr/>
          <a:lstStyle/>
          <a:p>
            <a:r>
              <a:rPr lang="zh-CN" altLang="en-US" sz="3600" dirty="0">
                <a:latin typeface="+mn-ea"/>
                <a:ea typeface="+mn-ea"/>
              </a:rPr>
              <a:t>二</a:t>
            </a:r>
            <a:r>
              <a:rPr lang="en-US" altLang="zh-CN" sz="3600" dirty="0">
                <a:latin typeface="+mn-ea"/>
                <a:ea typeface="+mn-ea"/>
              </a:rPr>
              <a:t>. AHP</a:t>
            </a:r>
            <a:r>
              <a:rPr lang="zh-CN" altLang="en-US" sz="3600" dirty="0">
                <a:latin typeface="+mn-ea"/>
                <a:ea typeface="+mn-ea"/>
              </a:rPr>
              <a:t>算法步骤</a:t>
            </a:r>
          </a:p>
        </p:txBody>
      </p:sp>
      <p:sp>
        <p:nvSpPr>
          <p:cNvPr id="3" name="内容占位符 2">
            <a:extLst>
              <a:ext uri="{FF2B5EF4-FFF2-40B4-BE49-F238E27FC236}">
                <a16:creationId xmlns:a16="http://schemas.microsoft.com/office/drawing/2014/main" id="{4B566091-F753-4A47-B645-0D49678197C7}"/>
              </a:ext>
            </a:extLst>
          </p:cNvPr>
          <p:cNvSpPr>
            <a:spLocks noGrp="1"/>
          </p:cNvSpPr>
          <p:nvPr>
            <p:ph idx="1"/>
          </p:nvPr>
        </p:nvSpPr>
        <p:spPr>
          <a:xfrm>
            <a:off x="838200" y="1596325"/>
            <a:ext cx="10515600" cy="4580638"/>
          </a:xfrm>
        </p:spPr>
        <p:txBody>
          <a:bodyPr/>
          <a:lstStyle/>
          <a:p>
            <a:pPr indent="0" algn="just">
              <a:spcBef>
                <a:spcPts val="780"/>
              </a:spcBef>
              <a:spcAft>
                <a:spcPts val="780"/>
              </a:spcAft>
              <a:buNone/>
            </a:pPr>
            <a:r>
              <a:rPr lang="en-US" altLang="zh-CN" sz="3200" b="1" dirty="0">
                <a:effectLst/>
                <a:latin typeface="+mn-ea"/>
                <a:cs typeface="宋体" panose="02010600030101010101" pitchFamily="2" charset="-122"/>
              </a:rPr>
              <a:t>1. </a:t>
            </a:r>
            <a:r>
              <a:rPr lang="zh-CN" altLang="zh-CN" sz="3200" b="1" dirty="0">
                <a:effectLst/>
                <a:latin typeface="+mn-ea"/>
                <a:cs typeface="宋体" panose="02010600030101010101" pitchFamily="2" charset="-122"/>
              </a:rPr>
              <a:t>建立层次结构</a:t>
            </a:r>
            <a:endParaRPr lang="zh-CN" altLang="zh-CN" sz="3200" dirty="0">
              <a:effectLst/>
              <a:latin typeface="+mn-ea"/>
              <a:cs typeface="宋体" panose="02010600030101010101" pitchFamily="2" charset="-122"/>
            </a:endParaRPr>
          </a:p>
          <a:p>
            <a:pPr indent="0" algn="just">
              <a:spcBef>
                <a:spcPts val="780"/>
              </a:spcBef>
              <a:spcAft>
                <a:spcPts val="780"/>
              </a:spcAft>
              <a:buNone/>
            </a:pPr>
            <a:r>
              <a:rPr lang="en-US" altLang="zh-CN"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在深入分析实际问题的基础上，将有关的各个因素按照不同属性自上而下地分解成若干层次，同一层的诸因素从属于上一层的因素或对上层因素有影响，同时又支配下一层的因素或受到下层因素的作用。</a:t>
            </a:r>
          </a:p>
          <a:p>
            <a:pPr indent="0" algn="just">
              <a:spcBef>
                <a:spcPts val="780"/>
              </a:spcBef>
              <a:spcAft>
                <a:spcPts val="780"/>
              </a:spcAft>
              <a:buNone/>
            </a:pPr>
            <a:r>
              <a:rPr lang="en-US" altLang="zh-CN"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最上层为目标层，通常只有一个因素，最下层通常为方案或对象层，中间可以有一个或多个层次，通常为准则或指标层。</a:t>
            </a:r>
          </a:p>
          <a:p>
            <a:pPr indent="0" algn="just">
              <a:spcBef>
                <a:spcPts val="780"/>
              </a:spcBef>
              <a:spcAft>
                <a:spcPts val="780"/>
              </a:spcAft>
              <a:buNone/>
            </a:pPr>
            <a:r>
              <a:rPr lang="en-US" altLang="zh-CN" b="1"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b="1" dirty="0">
                <a:effectLst/>
                <a:latin typeface="Times New Roman" panose="02020603050405020304" pitchFamily="18" charset="0"/>
                <a:ea typeface="宋体" panose="02010600030101010101" pitchFamily="2" charset="-122"/>
                <a:cs typeface="宋体" panose="02010600030101010101" pitchFamily="2" charset="-122"/>
              </a:rPr>
              <a:t>注：</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准则层一般</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5~7</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个因素为好，当准则过多时（譬如多于</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个）应进一步分解出子准则层。</a:t>
            </a:r>
          </a:p>
          <a:p>
            <a:endParaRPr lang="zh-CN" altLang="en-US" dirty="0"/>
          </a:p>
        </p:txBody>
      </p:sp>
    </p:spTree>
    <p:extLst>
      <p:ext uri="{BB962C8B-B14F-4D97-AF65-F5344CB8AC3E}">
        <p14:creationId xmlns:p14="http://schemas.microsoft.com/office/powerpoint/2010/main" val="225021646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C10030B-BB90-4203-850C-D33CFB9ADBA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135" y="1027906"/>
            <a:ext cx="6114080" cy="4351338"/>
          </a:xfrm>
          <a:prstGeom prst="rect">
            <a:avLst/>
          </a:prstGeom>
          <a:noFill/>
          <a:ln>
            <a:noFill/>
          </a:ln>
        </p:spPr>
      </p:pic>
      <p:sp>
        <p:nvSpPr>
          <p:cNvPr id="7" name="文本框 6">
            <a:extLst>
              <a:ext uri="{FF2B5EF4-FFF2-40B4-BE49-F238E27FC236}">
                <a16:creationId xmlns:a16="http://schemas.microsoft.com/office/drawing/2014/main" id="{A26F877B-DD85-4DB3-9B87-7B05771081D9}"/>
              </a:ext>
            </a:extLst>
          </p:cNvPr>
          <p:cNvSpPr txBox="1"/>
          <p:nvPr/>
        </p:nvSpPr>
        <p:spPr>
          <a:xfrm>
            <a:off x="4094825" y="5710107"/>
            <a:ext cx="6130030" cy="369332"/>
          </a:xfrm>
          <a:prstGeom prst="rect">
            <a:avLst/>
          </a:prstGeom>
          <a:noFill/>
        </p:spPr>
        <p:txBody>
          <a:bodyPr wrap="square">
            <a:spAutoFit/>
          </a:bodyPr>
          <a:lstStyle/>
          <a:p>
            <a:r>
              <a:rPr lang="zh-CN" altLang="en-US"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2.1 </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层次结构</a:t>
            </a:r>
            <a:r>
              <a:rPr lang="zh-CN" altLang="en-US" dirty="0">
                <a:latin typeface="Times New Roman" panose="02020603050405020304" pitchFamily="18" charset="0"/>
                <a:ea typeface="宋体" panose="02010600030101010101" pitchFamily="2" charset="-122"/>
                <a:cs typeface="宋体" panose="02010600030101010101" pitchFamily="2" charset="-122"/>
              </a:rPr>
              <a:t>示意</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图</a:t>
            </a:r>
            <a:endParaRPr lang="zh-CN" altLang="en-US" dirty="0"/>
          </a:p>
        </p:txBody>
      </p:sp>
    </p:spTree>
    <p:extLst>
      <p:ext uri="{BB962C8B-B14F-4D97-AF65-F5344CB8AC3E}">
        <p14:creationId xmlns:p14="http://schemas.microsoft.com/office/powerpoint/2010/main" val="8286277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4214</Words>
  <Application>Microsoft Office PowerPoint</Application>
  <PresentationFormat>宽屏</PresentationFormat>
  <Paragraphs>312</Paragraphs>
  <Slides>44</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9" baseType="lpstr">
      <vt:lpstr>Adobe 黑体 Std R</vt:lpstr>
      <vt:lpstr>Adobe 宋体 Std L</vt:lpstr>
      <vt:lpstr>Yuanti SC</vt:lpstr>
      <vt:lpstr>仿宋</vt:lpstr>
      <vt:lpstr>黑体</vt:lpstr>
      <vt:lpstr>华文楷体</vt:lpstr>
      <vt:lpstr>宋体</vt:lpstr>
      <vt:lpstr>微软雅黑</vt:lpstr>
      <vt:lpstr>Arial</vt:lpstr>
      <vt:lpstr>Calibri</vt:lpstr>
      <vt:lpstr>Cambria Math</vt:lpstr>
      <vt:lpstr>Courier New</vt:lpstr>
      <vt:lpstr>Times New Roman</vt:lpstr>
      <vt:lpstr>第一PPT，www.1ppt.com</vt:lpstr>
      <vt:lpstr>Equation</vt:lpstr>
      <vt:lpstr>PowerPoint 演示文稿</vt:lpstr>
      <vt:lpstr>PowerPoint 演示文稿</vt:lpstr>
      <vt:lpstr>层次分析法为例，讲解如何从算法到代码</vt:lpstr>
      <vt:lpstr>一. 层次分析法简介</vt:lpstr>
      <vt:lpstr>AHP优点：</vt:lpstr>
      <vt:lpstr>AHP缺点</vt:lpstr>
      <vt:lpstr>AHP注意事项</vt:lpstr>
      <vt:lpstr>二. AHP算法步骤</vt:lpstr>
      <vt:lpstr>PowerPoint 演示文稿</vt:lpstr>
      <vt:lpstr>2. 构造判断矩阵</vt:lpstr>
      <vt:lpstr>PowerPoint 演示文稿</vt:lpstr>
      <vt:lpstr>3.计算权向量及一致性检验</vt:lpstr>
      <vt:lpstr>PowerPoint 演示文稿</vt:lpstr>
      <vt:lpstr>PowerPoint 演示文稿</vt:lpstr>
      <vt:lpstr>PowerPoint 演示文稿</vt:lpstr>
      <vt:lpstr>4. 计算组合权向量并做组合一致性检验 </vt:lpstr>
      <vt:lpstr>三. 案例：旅游地选择</vt:lpstr>
      <vt:lpstr>1. 建立层次结构</vt:lpstr>
      <vt:lpstr>2. 构造判断矩阵</vt:lpstr>
      <vt:lpstr>PowerPoint 演示文稿</vt:lpstr>
      <vt:lpstr>3. 计算权向量及一致性检验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补充：精确版本的AHP</vt:lpstr>
      <vt:lpstr>主要参考文献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2022-10-11T02:08:40Z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