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82" r:id="rId4"/>
    <p:sldId id="283" r:id="rId5"/>
    <p:sldId id="329" r:id="rId6"/>
    <p:sldId id="330" r:id="rId7"/>
    <p:sldId id="284" r:id="rId8"/>
    <p:sldId id="285" r:id="rId9"/>
    <p:sldId id="332" r:id="rId10"/>
    <p:sldId id="333" r:id="rId11"/>
    <p:sldId id="367" r:id="rId12"/>
    <p:sldId id="368" r:id="rId13"/>
    <p:sldId id="334" r:id="rId14"/>
    <p:sldId id="336" r:id="rId15"/>
    <p:sldId id="338" r:id="rId16"/>
    <p:sldId id="339" r:id="rId17"/>
    <p:sldId id="340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407" r:id="rId35"/>
    <p:sldId id="385" r:id="rId36"/>
    <p:sldId id="386" r:id="rId37"/>
    <p:sldId id="387" r:id="rId38"/>
    <p:sldId id="388" r:id="rId39"/>
    <p:sldId id="390" r:id="rId40"/>
    <p:sldId id="389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366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1600" y="-2857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116427"/>
            <a:ext cx="2864485" cy="2848003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13866" y="2104600"/>
            <a:ext cx="758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07</a:t>
            </a:r>
            <a:r>
              <a:rPr lang="zh-CN" altLang="en-US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优化模型进阶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3665" y="295564"/>
            <a:ext cx="2864485" cy="2848003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311892" y="4004925"/>
            <a:ext cx="2864485" cy="2848003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5333702" y="355557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7C5922-278B-F8BA-7285-C0400C7B6691}"/>
              </a:ext>
            </a:extLst>
          </p:cNvPr>
          <p:cNvSpPr txBox="1"/>
          <p:nvPr/>
        </p:nvSpPr>
        <p:spPr>
          <a:xfrm>
            <a:off x="450850" y="717559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6C5B-6BEB-4425-B885-03F69B66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9" y="758717"/>
            <a:ext cx="10515600" cy="5819636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2. </a:t>
            </a:r>
            <a:r>
              <a:rPr lang="zh-CN" altLang="en-US" sz="3200" dirty="0">
                <a:solidFill>
                  <a:srgbClr val="0070C0"/>
                </a:solidFill>
              </a:rPr>
              <a:t>处理特殊约束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两个约束至少有一个成立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约束                 或                 至少有一个成立，经线性化处理可转化为：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注：类似地可推广到多个约束。</a:t>
            </a:r>
            <a:endParaRPr lang="en-US" altLang="zh-CN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94" y="221530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04" y="2206422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13B3363-B294-4E60-AD68-24433736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35" y="3021218"/>
            <a:ext cx="3278941" cy="228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6C5B-6BEB-4425-B885-03F69B66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9" y="758717"/>
            <a:ext cx="10515600" cy="58196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两个约束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只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有一个成立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约束                 或                 只有一个成立，经线性化处理可转化为：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                             </a:t>
            </a:r>
            <a:r>
              <a:rPr lang="zh-CN" altLang="en-US" dirty="0"/>
              <a:t>进一步简化：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注：类似地可推广到多个约束。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93" y="165427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7" y="1654273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332CA19-588C-49FF-9D14-1D14ADFE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7" y="2552121"/>
            <a:ext cx="3202533" cy="223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F783F315-A6F6-44A6-86FA-66004D5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6" y="2552121"/>
            <a:ext cx="3250047" cy="17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1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E36C5B-6BEB-4425-B885-03F69B66E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758717"/>
                <a:ext cx="10515600" cy="581963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(3)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如果一个约束成立，则另一个约束成立</a:t>
                </a:r>
                <a:endParaRPr lang="zh-CN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若约束                 成立，则约束                 成立，经线性化处理可转化为：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:r>
                  <a:rPr lang="zh-CN" altLang="en-US" dirty="0"/>
                  <a:t>先后作业（工序问题），通过两个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决策变量，想表示工序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）必须在工序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）之前：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E36C5B-6BEB-4425-B885-03F69B66E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758717"/>
                <a:ext cx="10515600" cy="58196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7" y="165427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32" y="1654273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03DC30B-193C-44FD-9A66-A853DEB9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2" y="2514443"/>
            <a:ext cx="3125536" cy="21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B28F791-715E-4E04-A384-A7793BB0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57" y="6025409"/>
            <a:ext cx="1012486" cy="55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1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CB92-577B-46E0-A95E-50E73CBE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3.</a:t>
            </a:r>
            <a:r>
              <a:rPr lang="zh-CN" altLang="en-US" sz="3200" dirty="0">
                <a:solidFill>
                  <a:srgbClr val="0070C0"/>
                </a:solidFill>
              </a:rPr>
              <a:t> 分段线性函数建模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C3F1E-2ED4-4101-8926-FF667AA8A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(1) </a:t>
                </a:r>
                <a:r>
                  <a:rPr lang="zh-CN" altLang="en-US" sz="2800" dirty="0"/>
                  <a:t>固定成本约束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在生产或库存问题中，通常会考虑固定成本和可变成本，即只要产量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就有一个固定成本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和可变成本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所以，成本函数就是：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实际上这是二选一约束，引入一个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和一个足够大数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，可表示为：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C3F1E-2ED4-4101-8926-FF667AA8A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F47FFBF-C161-4002-8AFC-161DF513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87" y="3079579"/>
            <a:ext cx="3414144" cy="119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F450DEA-C215-411F-84FE-A9F0C630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12" y="5075159"/>
            <a:ext cx="2980332" cy="106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4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2A9E-2BFF-460D-848C-55265A78C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3881"/>
                <a:ext cx="10515600" cy="626427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dirty="0"/>
                  <a:t>(2) </a:t>
                </a:r>
                <a:r>
                  <a:rPr lang="zh-CN" altLang="en-US" sz="2800" dirty="0"/>
                  <a:t>分段线性连续函数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规模收益、边际成本等增加或减少时，就会出现分段线性函数。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段线性函数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的分点为                           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可表示：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:r>
                  <a:rPr lang="en-US" altLang="zh-CN" dirty="0"/>
                  <a:t>0-1 </a:t>
                </a:r>
                <a:r>
                  <a:rPr lang="zh-CN" altLang="en-US" dirty="0"/>
                  <a:t>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满足：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注：分段线性函数还可用于近似逼近非线性函数。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2A9E-2BFF-460D-848C-55265A78C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3881"/>
                <a:ext cx="10515600" cy="62642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C11B-766E-4AB5-89D8-858D10D8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68" y="1708172"/>
            <a:ext cx="2285070" cy="5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DF1F6E6-81E2-49C5-84DF-098BEFDE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17" y="2261947"/>
            <a:ext cx="2313062" cy="170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2172E0-F2F0-4759-A36E-F38F68BC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05" y="4550552"/>
            <a:ext cx="6501283" cy="5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7EA5486-7AC1-4364-8505-DD108D05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31" y="5059109"/>
            <a:ext cx="3967630" cy="47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A2525C-FA3D-41A5-B9E3-471F1540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24" y="5635906"/>
            <a:ext cx="4370443" cy="5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E45-ECA0-4FBE-B1CA-AE047CC2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578"/>
            <a:ext cx="10515600" cy="815605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二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zh-CN" altLang="en-US" sz="3200" dirty="0">
                <a:solidFill>
                  <a:srgbClr val="FF0000"/>
                </a:solidFill>
              </a:rPr>
              <a:t>案例：露天矿生产车辆安排（</a:t>
            </a:r>
            <a:r>
              <a:rPr lang="en-US" altLang="zh-CN" sz="3200" dirty="0">
                <a:solidFill>
                  <a:srgbClr val="FF0000"/>
                </a:solidFill>
              </a:rPr>
              <a:t>03B)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D6193-2534-41C2-84EA-5D2A1D1F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611"/>
            <a:ext cx="10515600" cy="5285389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1. </a:t>
            </a:r>
            <a:r>
              <a:rPr lang="zh-CN" altLang="en-US" sz="3200" dirty="0">
                <a:solidFill>
                  <a:srgbClr val="0070C0"/>
                </a:solidFill>
              </a:rPr>
              <a:t>问题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dirty="0"/>
              <a:t>许多现代化铁矿是露天开采的，它的生产主要是由电铲装车、自卸卡车运输来完成。提高电铲和卡车利用率是增加露天矿经济效益的首要任务。</a:t>
            </a:r>
          </a:p>
          <a:p>
            <a:r>
              <a:rPr lang="zh-CN" altLang="en-US" dirty="0"/>
              <a:t>露天矿里有若干个爆破生成的石料堆，每堆称为一个铲位，每个铲位已预先根据铁含量将石料分成矿石和岩石。一般来说，平均铁含量不低于</a:t>
            </a:r>
            <a:r>
              <a:rPr lang="en-US" altLang="zh-CN" dirty="0"/>
              <a:t>25%</a:t>
            </a:r>
            <a:r>
              <a:rPr lang="zh-CN" altLang="en-US" dirty="0"/>
              <a:t>的为矿石，否则为岩石。每个铲位的矿石、岩石数量，以及矿石的平均铁含量（品位）都是已知的。每个铲位至多能安置一台电铲，电铲的平均装车时间为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</a:p>
          <a:p>
            <a:r>
              <a:rPr lang="zh-CN" altLang="en-US" dirty="0"/>
              <a:t>卸货地点（卸点）有卸矿石的矿石漏、</a:t>
            </a:r>
            <a:r>
              <a:rPr lang="en-US" altLang="zh-CN" dirty="0"/>
              <a:t>2</a:t>
            </a:r>
            <a:r>
              <a:rPr lang="zh-CN" altLang="en-US" dirty="0"/>
              <a:t>个铁路倒装场（倒装场）和卸岩石的岩石漏、岩场等，每个卸点都有各自的产量要求。从保护国家资源的角度及矿山的经济效益考虑，应该尽量把矿石按矿石卸点需要的铁含量都有品位限制（均为</a:t>
            </a:r>
            <a:r>
              <a:rPr lang="en-US" altLang="zh-CN" dirty="0"/>
              <a:t>29.5%±1%</a:t>
            </a:r>
            <a:r>
              <a:rPr lang="zh-CN" altLang="en-US" dirty="0"/>
              <a:t>）搭配起来送到卸点，搭配的量在一个班次（</a:t>
            </a:r>
            <a:r>
              <a:rPr lang="en-US" altLang="zh-CN" dirty="0"/>
              <a:t>8</a:t>
            </a:r>
            <a:r>
              <a:rPr lang="zh-CN" altLang="en-US" dirty="0"/>
              <a:t>小时）内满足品位限制即可。从长远看，卸点可以移动，但一个班次内不变。卡车的平均卸车时间为</a:t>
            </a:r>
            <a:r>
              <a:rPr lang="en-US" altLang="zh-CN" dirty="0"/>
              <a:t>3</a:t>
            </a:r>
            <a:r>
              <a:rPr lang="zh-CN" altLang="en-US" dirty="0"/>
              <a:t>分钟。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BF7FC-E398-4F88-8E54-E50EAAE4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575177"/>
          </a:xfrm>
        </p:spPr>
        <p:txBody>
          <a:bodyPr/>
          <a:lstStyle/>
          <a:p>
            <a:r>
              <a:rPr lang="zh-CN" altLang="en-US" dirty="0"/>
              <a:t>所用卡车载重量为</a:t>
            </a:r>
            <a:r>
              <a:rPr lang="en-US" altLang="zh-CN" dirty="0"/>
              <a:t>154</a:t>
            </a:r>
            <a:r>
              <a:rPr lang="zh-CN" altLang="en-US" dirty="0"/>
              <a:t>吨，平均时速</a:t>
            </a:r>
            <a:r>
              <a:rPr lang="en-US" altLang="zh-CN" dirty="0"/>
              <a:t>28</a:t>
            </a:r>
            <a:r>
              <a:rPr lang="zh-CN" altLang="en-US" dirty="0"/>
              <a:t>。卡车的耗油量很大，每个班次每台车消耗近</a:t>
            </a:r>
            <a:r>
              <a:rPr lang="en-US" altLang="zh-CN" dirty="0"/>
              <a:t>1</a:t>
            </a:r>
            <a:r>
              <a:rPr lang="zh-CN" altLang="en-US" dirty="0"/>
              <a:t>吨柴油。发动机点火时需要消耗相当多的电瓶能量，故一个班次中不熄火。卡车在等待时所耗费的能量也是相当可观的，原则上在安排时不应发生卡车等待的情况。电铲和卸点都不能同时为两辆及两辆以上卡车服务。卡车每次都是满载运输。</a:t>
            </a:r>
          </a:p>
          <a:p>
            <a:r>
              <a:rPr lang="zh-CN" altLang="en-US" dirty="0"/>
              <a:t>每个铲位到每个卸点的道路都是专用的宽</a:t>
            </a:r>
            <a:r>
              <a:rPr lang="en-US" altLang="zh-CN" dirty="0"/>
              <a:t>60</a:t>
            </a:r>
            <a:r>
              <a:rPr lang="zh-CN" altLang="en-US" dirty="0"/>
              <a:t>的双向车道，不会出现堵车现象，每段道路的里程都已知。</a:t>
            </a:r>
          </a:p>
          <a:p>
            <a:r>
              <a:rPr lang="zh-CN" altLang="en-US" dirty="0"/>
              <a:t>制定一个班次的生产计划：出动几台电铲，分别在哪些铲位上；出动几辆卡车，分别在哪些路线上各运输多少次（不用考虑排时计划）。一个合格的计划要在卡车不等待条件下满足产量和质量（品位）要求，而一个好的计划还应该考虑下面两条原则之一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）总运量（吨公里）最小，同时出动最少的卡车，从而运输成本最小；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）利用现有车辆运输，获得最大的产量（岩石产量优先；在产量相同的情况下，取总运量最小的解）。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AD99FD3-5896-4D18-88AC-BDFEA5D7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8"/>
            <a:ext cx="10515600" cy="5670936"/>
          </a:xfrm>
        </p:spPr>
        <p:txBody>
          <a:bodyPr/>
          <a:lstStyle/>
          <a:p>
            <a:r>
              <a:rPr lang="zh-CN" altLang="en-US" dirty="0"/>
              <a:t>请就两条原则分别建立数学模型，并给出一个班次生产计划的快速算法。针对下面的实例，给出具体的生产计划、相应的总运量及岩石和矿石产量。</a:t>
            </a:r>
          </a:p>
          <a:p>
            <a:r>
              <a:rPr lang="zh-CN" altLang="en-US" dirty="0"/>
              <a:t>某露天矿有铲位</a:t>
            </a:r>
            <a:r>
              <a:rPr lang="en-US" altLang="zh-CN" dirty="0"/>
              <a:t>10</a:t>
            </a:r>
            <a:r>
              <a:rPr lang="zh-CN" altLang="en-US" dirty="0"/>
              <a:t>个，卸点</a:t>
            </a:r>
            <a:r>
              <a:rPr lang="en-US" altLang="zh-CN" dirty="0"/>
              <a:t>5</a:t>
            </a:r>
            <a:r>
              <a:rPr lang="zh-CN" altLang="en-US" dirty="0"/>
              <a:t>个，现有铲车</a:t>
            </a:r>
            <a:r>
              <a:rPr lang="en-US" altLang="zh-CN" dirty="0"/>
              <a:t>7</a:t>
            </a:r>
            <a:r>
              <a:rPr lang="zh-CN" altLang="en-US" dirty="0"/>
              <a:t>台，卡车</a:t>
            </a:r>
            <a:r>
              <a:rPr lang="en-US" altLang="zh-CN" dirty="0"/>
              <a:t>20</a:t>
            </a:r>
            <a:r>
              <a:rPr lang="zh-CN" altLang="en-US" dirty="0"/>
              <a:t>辆。各卸点一个班次的产量要求：矿石漏</a:t>
            </a:r>
            <a:r>
              <a:rPr lang="en-US" altLang="zh-CN" dirty="0"/>
              <a:t>1.2</a:t>
            </a:r>
            <a:r>
              <a:rPr lang="zh-CN" altLang="en-US" dirty="0"/>
              <a:t>万吨、倒装场</a:t>
            </a:r>
            <a:r>
              <a:rPr lang="en-US" altLang="zh-CN" dirty="0"/>
              <a:t>Ⅰ1.3</a:t>
            </a:r>
            <a:r>
              <a:rPr lang="zh-CN" altLang="en-US" dirty="0"/>
              <a:t>万吨、岩场</a:t>
            </a:r>
            <a:r>
              <a:rPr lang="en-US" altLang="zh-CN" dirty="0"/>
              <a:t>1.3</a:t>
            </a:r>
            <a:r>
              <a:rPr lang="zh-CN" altLang="en-US" dirty="0"/>
              <a:t>万吨、岩石漏</a:t>
            </a:r>
            <a:r>
              <a:rPr lang="en-US" altLang="zh-CN" dirty="0"/>
              <a:t>1.9</a:t>
            </a:r>
            <a:r>
              <a:rPr lang="zh-CN" altLang="en-US" dirty="0"/>
              <a:t>万吨、倒装场</a:t>
            </a:r>
            <a:r>
              <a:rPr lang="en-US" altLang="zh-CN" dirty="0"/>
              <a:t>Ⅱ1.3</a:t>
            </a:r>
            <a:r>
              <a:rPr lang="zh-CN" altLang="en-US" dirty="0"/>
              <a:t>万吨。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48CCA5-F7DF-469D-99B6-699E15234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4" y="2408238"/>
            <a:ext cx="4542072" cy="394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A24895-E3B8-4904-8887-8850FAFBDA77}"/>
              </a:ext>
            </a:extLst>
          </p:cNvPr>
          <p:cNvSpPr txBox="1"/>
          <p:nvPr/>
        </p:nvSpPr>
        <p:spPr>
          <a:xfrm>
            <a:off x="3171547" y="6351972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0670" algn="ctr"/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7-2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各铲位、卸点位置示意图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8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C23A97-7BCE-4345-A421-5715C958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93" y="842455"/>
            <a:ext cx="10240016" cy="2586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AA965F-539C-47C1-A90A-2EE4299D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93" y="3755116"/>
            <a:ext cx="10260764" cy="19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6155-46AE-46F1-BC87-FAD88A49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2. </a:t>
            </a:r>
            <a:r>
              <a:rPr lang="zh-CN" altLang="en-US" sz="3200" dirty="0">
                <a:solidFill>
                  <a:srgbClr val="0070C0"/>
                </a:solidFill>
              </a:rPr>
              <a:t>问题分析与假设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4273-01CE-4788-A4C1-EBAC6305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107835"/>
          </a:xfrm>
        </p:spPr>
        <p:txBody>
          <a:bodyPr/>
          <a:lstStyle/>
          <a:p>
            <a:r>
              <a:rPr lang="zh-CN" altLang="en-US" dirty="0"/>
              <a:t>这是经典运输问题的扩展：</a:t>
            </a:r>
          </a:p>
          <a:p>
            <a:pPr marL="0" indent="0">
              <a:buNone/>
            </a:pPr>
            <a:r>
              <a:rPr lang="en-US" altLang="zh-CN" dirty="0"/>
              <a:t>    1) </a:t>
            </a:r>
            <a:r>
              <a:rPr lang="zh-CN" altLang="en-US" dirty="0"/>
              <a:t>运输矿石与岩石两种物资</a:t>
            </a:r>
          </a:p>
          <a:p>
            <a:pPr marL="0" indent="0">
              <a:buNone/>
            </a:pPr>
            <a:r>
              <a:rPr lang="en-US" altLang="zh-CN" dirty="0"/>
              <a:t>    2) </a:t>
            </a:r>
            <a:r>
              <a:rPr lang="zh-CN" altLang="en-US" dirty="0"/>
              <a:t>产量大于销量</a:t>
            </a:r>
          </a:p>
          <a:p>
            <a:pPr marL="0" indent="0">
              <a:buNone/>
            </a:pPr>
            <a:r>
              <a:rPr lang="en-US" altLang="zh-CN" dirty="0"/>
              <a:t>    3) </a:t>
            </a:r>
            <a:r>
              <a:rPr lang="zh-CN" altLang="en-US" dirty="0"/>
              <a:t>有品位约束，矿石需要搭配运输 </a:t>
            </a:r>
          </a:p>
          <a:p>
            <a:pPr marL="0" indent="0">
              <a:buNone/>
            </a:pPr>
            <a:r>
              <a:rPr lang="en-US" altLang="zh-CN" dirty="0"/>
              <a:t>    4) </a:t>
            </a:r>
            <a:r>
              <a:rPr lang="zh-CN" altLang="en-US" dirty="0"/>
              <a:t>产地、销地都有单位时间流量限制 </a:t>
            </a:r>
          </a:p>
          <a:p>
            <a:pPr marL="0" indent="0">
              <a:buNone/>
            </a:pPr>
            <a:r>
              <a:rPr lang="en-US" altLang="zh-CN" dirty="0"/>
              <a:t>    5) </a:t>
            </a:r>
            <a:r>
              <a:rPr lang="zh-CN" altLang="en-US" dirty="0"/>
              <a:t>运输车辆相同，均满载，</a:t>
            </a:r>
            <a:r>
              <a:rPr lang="en-US" altLang="zh-CN" dirty="0"/>
              <a:t>154</a:t>
            </a:r>
            <a:r>
              <a:rPr lang="zh-CN" altLang="en-US" dirty="0"/>
              <a:t>吨</a:t>
            </a:r>
            <a:r>
              <a:rPr lang="en-US" altLang="zh-CN" dirty="0"/>
              <a:t>/</a:t>
            </a:r>
            <a:r>
              <a:rPr lang="zh-CN" altLang="en-US" dirty="0"/>
              <a:t>车 </a:t>
            </a:r>
          </a:p>
          <a:p>
            <a:pPr marL="0" indent="0">
              <a:buNone/>
            </a:pPr>
            <a:r>
              <a:rPr lang="en-US" altLang="zh-CN" dirty="0"/>
              <a:t>    6) </a:t>
            </a:r>
            <a:r>
              <a:rPr lang="zh-CN" altLang="en-US" dirty="0"/>
              <a:t>铲位数多于铲车数（</a:t>
            </a:r>
            <a:r>
              <a:rPr lang="en-US" altLang="zh-CN" dirty="0"/>
              <a:t>7</a:t>
            </a:r>
            <a:r>
              <a:rPr lang="zh-CN" altLang="en-US" dirty="0"/>
              <a:t>台），需要选择不多于</a:t>
            </a:r>
            <a:r>
              <a:rPr lang="en-US" altLang="zh-CN" dirty="0"/>
              <a:t>7</a:t>
            </a:r>
            <a:r>
              <a:rPr lang="zh-CN" altLang="en-US" dirty="0"/>
              <a:t>个最优铲位</a:t>
            </a:r>
          </a:p>
          <a:p>
            <a:pPr marL="0" indent="0">
              <a:buNone/>
            </a:pPr>
            <a:r>
              <a:rPr lang="en-US" altLang="zh-CN" dirty="0"/>
              <a:t>    7) </a:t>
            </a:r>
            <a:r>
              <a:rPr lang="zh-CN" altLang="en-US" dirty="0"/>
              <a:t>求出各条路线上派出的车辆数及安排</a:t>
            </a:r>
          </a:p>
          <a:p>
            <a:r>
              <a:rPr lang="zh-CN" altLang="en-US" dirty="0"/>
              <a:t>每个运输问题都对应着一个线性规划问题，条件 </a:t>
            </a:r>
            <a:r>
              <a:rPr lang="en-US" altLang="zh-CN" dirty="0"/>
              <a:t>1)-4)</a:t>
            </a:r>
            <a:r>
              <a:rPr lang="zh-CN" altLang="en-US" dirty="0"/>
              <a:t>可以通过变量设计、调整约束条件实现；条件</a:t>
            </a:r>
            <a:r>
              <a:rPr lang="en-US" altLang="zh-CN" dirty="0"/>
              <a:t>5)</a:t>
            </a:r>
            <a:r>
              <a:rPr lang="zh-CN" altLang="en-US" dirty="0"/>
              <a:t>是整数要求，从而包含整数规划；条件</a:t>
            </a:r>
            <a:r>
              <a:rPr lang="en-US" altLang="zh-CN" dirty="0"/>
              <a:t>6)</a:t>
            </a:r>
            <a:r>
              <a:rPr lang="zh-CN" altLang="en-US" dirty="0"/>
              <a:t>通过引入</a:t>
            </a:r>
            <a:r>
              <a:rPr lang="en-US" altLang="zh-CN" dirty="0"/>
              <a:t>0-1</a:t>
            </a:r>
            <a:r>
              <a:rPr lang="zh-CN" altLang="en-US" dirty="0"/>
              <a:t>决策变量来刻画。</a:t>
            </a:r>
          </a:p>
        </p:txBody>
      </p:sp>
    </p:spTree>
    <p:extLst>
      <p:ext uri="{BB962C8B-B14F-4D97-AF65-F5344CB8AC3E}">
        <p14:creationId xmlns:p14="http://schemas.microsoft.com/office/powerpoint/2010/main" val="9296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903219" y="256486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优化建模技术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096000" y="256486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918856" y="3197309"/>
            <a:ext cx="42314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案例：露天矿生产车辆安排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· Lingo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Excel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交互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·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多目标规划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109612" y="3218832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E0D58-72B8-4357-8CEF-A210FEB9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256"/>
            <a:ext cx="10515600" cy="5324707"/>
          </a:xfrm>
        </p:spPr>
        <p:txBody>
          <a:bodyPr/>
          <a:lstStyle/>
          <a:p>
            <a:r>
              <a:rPr lang="zh-CN" altLang="en-US" dirty="0"/>
              <a:t>从目标角度来看，这是一个多目标规划问题。</a:t>
            </a:r>
          </a:p>
          <a:p>
            <a:r>
              <a:rPr lang="zh-CN" altLang="en-US" b="1" dirty="0"/>
              <a:t>问题一的主要目标：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① 总运量最小；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② 总路程最小；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③ 出动卡车最少。</a:t>
            </a:r>
            <a:endParaRPr lang="en-US" altLang="zh-CN" dirty="0"/>
          </a:p>
          <a:p>
            <a:r>
              <a:rPr lang="zh-CN" altLang="en-US" dirty="0"/>
              <a:t>仔细分析可知，① 与② 是第一层目标（优先级更高），且二者基本等价，于是只用 ① 作为第一层目标，根据其结果再优化③派车。</a:t>
            </a:r>
          </a:p>
          <a:p>
            <a:r>
              <a:rPr lang="zh-CN" altLang="en-US" b="1" dirty="0"/>
              <a:t>问题二的主要目标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④ 岩石产量最大；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⑤ 矿石产量最大；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⑥ 总运量最小。</a:t>
            </a:r>
            <a:endParaRPr lang="en-US" altLang="zh-CN" dirty="0"/>
          </a:p>
          <a:p>
            <a:r>
              <a:rPr lang="zh-CN" altLang="en-US" dirty="0"/>
              <a:t>根据提意，优先级依次排列。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8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8CDE0-449B-47B5-A65E-0B803D76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503"/>
            <a:ext cx="10515600" cy="4136993"/>
          </a:xfrm>
        </p:spPr>
        <p:txBody>
          <a:bodyPr/>
          <a:lstStyle/>
          <a:p>
            <a:r>
              <a:rPr lang="zh-CN" altLang="en-US" b="1" dirty="0"/>
              <a:t>问题假设：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卡车在一个班次中不发生等待或熄火重启的情况；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en-US" altLang="zh-CN" dirty="0"/>
              <a:t>  </a:t>
            </a:r>
            <a:r>
              <a:rPr lang="zh-CN" altLang="en-US" dirty="0"/>
              <a:t>在铲位或卸点处由两条线路造成的冲突问题，只要平均时间能完成任务，就认为不冲突，不进行具体排时计划；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3</a:t>
            </a:r>
            <a:r>
              <a:rPr lang="en-US" altLang="zh-CN" dirty="0"/>
              <a:t>  </a:t>
            </a:r>
            <a:r>
              <a:rPr lang="zh-CN" altLang="en-US" dirty="0"/>
              <a:t>空载和重载的速度都为</a:t>
            </a:r>
            <a:r>
              <a:rPr lang="en-US" altLang="zh-CN" dirty="0"/>
              <a:t>28km/h</a:t>
            </a:r>
            <a:r>
              <a:rPr lang="zh-CN" altLang="en-US" dirty="0"/>
              <a:t>，但油耗相差很大；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卡车可以提前退出系统。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6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9E9F-C145-45F2-B57E-E1C54B6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3. </a:t>
            </a:r>
            <a:r>
              <a:rPr lang="zh-CN" altLang="en-US" sz="3200" dirty="0">
                <a:solidFill>
                  <a:srgbClr val="0070C0"/>
                </a:solidFill>
              </a:rPr>
              <a:t>基于整数规划的最优调运方案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58CA9-850B-4BB1-B1C0-8EC08A09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40"/>
                <a:ext cx="10515600" cy="48009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）引入变量符号</a:t>
                </a:r>
                <a:endParaRPr lang="en-US" altLang="zh-CN" sz="2800" b="1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=1, ⋯,10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个铲位；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=1,⋯,5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个卸点，即矿石漏、倒装场</a:t>
                </a:r>
                <a:r>
                  <a:rPr lang="en-US" altLang="zh-CN" dirty="0"/>
                  <a:t>Ⅰ</a:t>
                </a:r>
                <a:r>
                  <a:rPr lang="zh-CN" altLang="en-US" dirty="0"/>
                  <a:t>、岩场、岩石漏、倒装场</a:t>
                </a:r>
                <a:r>
                  <a:rPr lang="en-US" altLang="zh-CN" dirty="0"/>
                  <a:t>Ⅱ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1,2,5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是矿石，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3,4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是岩石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：从号铲位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的石料运量（车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次），运到岩石漏和岩场的是岩石，运到其余处的是矿石；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的距离（</a:t>
                </a:r>
                <a:r>
                  <a:rPr lang="en-US" altLang="zh-CN" dirty="0"/>
                  <a:t>km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路线上运行一个周期平均所需时间（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最多能运行的平均卡车数（辆）；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，一辆车一个班次中最多可运行次数（次）；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58CA9-850B-4BB1-B1C0-8EC08A09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40"/>
                <a:ext cx="10515600" cy="48009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7836C-F173-4242-A765-D040B7461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135510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                   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为铲位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矿石铁含量（</a:t>
                </a:r>
                <a:r>
                  <a:rPr lang="en-US" altLang="zh-CN" dirty="0"/>
                  <a:t>%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                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为卸点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任务需求（车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次）；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的铁矿石储量（万吨）；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的岩石储量（万吨）；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b="1" dirty="0"/>
                  <a:t>目标函数</a:t>
                </a:r>
                <a:r>
                  <a:rPr lang="zh-CN" altLang="en-US" dirty="0"/>
                  <a:t>：重载运输的总运量（吨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公里）最小。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7836C-F173-4242-A765-D040B7461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135510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D74B7C3-6A67-4929-9389-1CE11861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9" y="1235584"/>
            <a:ext cx="2109710" cy="5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C7C8340-3392-425C-A7F3-1A7847EC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53" y="1708261"/>
            <a:ext cx="1915752" cy="5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9A0EEA-55E3-4203-9551-31D789B8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9" y="3251934"/>
            <a:ext cx="3506951" cy="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5657D1-D600-4897-B715-7729C307F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9293"/>
                <a:ext cx="10515600" cy="60279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约束条件</a:t>
                </a:r>
                <a:endParaRPr lang="en-US" altLang="zh-CN" sz="2800" b="1" dirty="0"/>
              </a:p>
              <a:p>
                <a:r>
                  <a:rPr lang="zh-CN" altLang="en-US" b="1" dirty="0"/>
                  <a:t>道路能力约束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由于一个铲位（卸点）不能同时为两辆车服务，所以一条线路上最多同时运行的卡车数是受限制的。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卡车在铲位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路线上运行一个周期平均所需时间为：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                                     (min)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/>
                  <a:t>由于装车时间 </a:t>
                </a:r>
                <a:r>
                  <a:rPr lang="en-US" altLang="zh-CN" dirty="0"/>
                  <a:t>5 min</a:t>
                </a:r>
                <a:r>
                  <a:rPr lang="zh-CN" altLang="en-US" dirty="0"/>
                  <a:t>大于卸车时间 </a:t>
                </a:r>
                <a:r>
                  <a:rPr lang="en-US" altLang="zh-CN" dirty="0"/>
                  <a:t>3 min</a:t>
                </a:r>
                <a:r>
                  <a:rPr lang="zh-CN" altLang="en-US" dirty="0"/>
                  <a:t>，所以，该线路上卡车不等待条件下最多同时运行的卡车数为：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      为向下取整。比如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zh-CN" altLang="en-US" dirty="0"/>
                  <a:t>，则最多不能超过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辆，不然会因装车而等待！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5657D1-D600-4897-B715-7729C307F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9293"/>
                <a:ext cx="10515600" cy="602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666A101-7C33-4954-BF3B-B9D1F2B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67" y="2952780"/>
            <a:ext cx="5221034" cy="9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6677FA4-4BB1-42E7-B1E6-052B7CAD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4" y="4770483"/>
            <a:ext cx="1396394" cy="10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E08580-6B42-40BF-A199-EDB8724D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08" y="5747480"/>
            <a:ext cx="470559" cy="55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73C8B5-4014-4159-B126-AA7D3324C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2533"/>
                <a:ext cx="10515600" cy="5592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同样，每辆卡车一个班次中在该路线上最多可运行的次数为：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因为铲位只有一个电铲，这些车不能同时装车，所以要减去等待装车的时间。则一个班次中该固定线路上最多能运行的总车次大约为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b="1" dirty="0"/>
                  <a:t>电铲能力约束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因为一台电铲不能同时为两辆卡车服务，所以一台电铲在一个班次中的最大可能产量为：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                                                                （车）</a:t>
                </a:r>
              </a:p>
              <a:p>
                <a:r>
                  <a:rPr lang="zh-CN" altLang="en-US" b="1" dirty="0"/>
                  <a:t>卸点能力约束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卸点的最大吞吐量为每小时 </a:t>
                </a:r>
                <a:r>
                  <a:rPr lang="en-US" altLang="zh-CN" dirty="0"/>
                  <a:t>60/3=20 </a:t>
                </a:r>
                <a:r>
                  <a:rPr lang="zh-CN" altLang="en-US" dirty="0"/>
                  <a:t>车次，故一个卸点在一个班次最大可能的产量为 </a:t>
                </a:r>
                <a:r>
                  <a:rPr lang="en-US" altLang="zh-CN" dirty="0"/>
                  <a:t>8×20=160</a:t>
                </a:r>
                <a:r>
                  <a:rPr lang="zh-CN" altLang="en-US" dirty="0"/>
                  <a:t>（车）。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73C8B5-4014-4159-B126-AA7D3324C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2533"/>
                <a:ext cx="10515600" cy="55929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4638EE8-2681-4B00-88B4-44EBCE70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79" y="1139517"/>
            <a:ext cx="3352434" cy="11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AD894B4-E3C3-459A-8836-DA2A5FC3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4498452"/>
            <a:ext cx="2288915" cy="47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B3235-2E82-4666-811B-3A49F524D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8889"/>
                <a:ext cx="10515600" cy="4811697"/>
              </a:xfrm>
            </p:spPr>
            <p:txBody>
              <a:bodyPr/>
              <a:lstStyle/>
              <a:p>
                <a:r>
                  <a:rPr lang="zh-CN" altLang="en-US" b="1" dirty="0"/>
                  <a:t>铲位储量约束</a:t>
                </a:r>
                <a:r>
                  <a:rPr lang="zh-CN" altLang="en-US" dirty="0"/>
                  <a:t>：铲位的矿石和岩石产量都不能超过相应的储量。</a:t>
                </a:r>
              </a:p>
              <a:p>
                <a:r>
                  <a:rPr lang="zh-CN" altLang="en-US" b="1" dirty="0"/>
                  <a:t>卸点任务需求约束</a:t>
                </a:r>
                <a:r>
                  <a:rPr lang="zh-CN" altLang="en-US" dirty="0"/>
                  <a:t>：各卸点的产量大于等于该卸点的任务要求：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b="1" dirty="0"/>
                  <a:t>铁含量约束</a:t>
                </a:r>
                <a:r>
                  <a:rPr lang="zh-CN" altLang="en-US" dirty="0"/>
                  <a:t>：各矿石卸点的平均品位要求都在指定的范围内。</a:t>
                </a:r>
              </a:p>
              <a:p>
                <a:r>
                  <a:rPr lang="zh-CN" altLang="en-US" b="1" dirty="0"/>
                  <a:t>电铲数量约束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通过引入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决策变量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来标志各个铲位是否有电铲。</a:t>
                </a:r>
              </a:p>
              <a:p>
                <a:r>
                  <a:rPr lang="zh-CN" altLang="en-US" b="1" dirty="0"/>
                  <a:t>卡车数量约束</a:t>
                </a:r>
                <a:r>
                  <a:rPr lang="zh-CN" altLang="en-US" dirty="0"/>
                  <a:t>：卡车总数不超过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辆</a:t>
                </a:r>
              </a:p>
              <a:p>
                <a:r>
                  <a:rPr lang="zh-CN" altLang="en-US" b="1" dirty="0"/>
                  <a:t>整数约束</a:t>
                </a:r>
                <a:r>
                  <a:rPr lang="zh-CN" altLang="en-US" dirty="0"/>
                  <a:t>：车流量为非负整数，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变量。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B3235-2E82-4666-811B-3A49F524D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8889"/>
                <a:ext cx="10515600" cy="48116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093505C-6CD6-43D9-81EC-09B9B366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43" y="1906170"/>
            <a:ext cx="6221222" cy="4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4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45AE2C9-68BD-4CBA-815C-E5B9F077FD95}"/>
              </a:ext>
            </a:extLst>
          </p:cNvPr>
          <p:cNvSpPr txBox="1"/>
          <p:nvPr/>
        </p:nvSpPr>
        <p:spPr>
          <a:xfrm>
            <a:off x="428348" y="189351"/>
            <a:ext cx="6522868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建立整数规划模型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45920B-DC29-4DAB-8098-735A08D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1" y="1043733"/>
            <a:ext cx="9243661" cy="58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15113E-3635-4023-BE30-B335CAB9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87" y="477645"/>
            <a:ext cx="8488804" cy="25496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60F9AE-725A-4A39-85BC-B8976EDE2C13}"/>
              </a:ext>
            </a:extLst>
          </p:cNvPr>
          <p:cNvSpPr txBox="1"/>
          <p:nvPr/>
        </p:nvSpPr>
        <p:spPr>
          <a:xfrm>
            <a:off x="1110548" y="3429000"/>
            <a:ext cx="848880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(4) Lingo</a:t>
            </a:r>
            <a:r>
              <a:rPr lang="zh-CN" altLang="en-US" sz="2800" b="1" dirty="0"/>
              <a:t>求解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集合段：</a:t>
            </a:r>
            <a:endParaRPr lang="en-US" altLang="zh-CN" sz="2400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1..10 /: p, K, Y, z;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1..5 /: q;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link(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a, b, c, t, 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F4F0D-934B-42AF-907D-F214FA63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数据段（与</a:t>
            </a:r>
            <a:r>
              <a:rPr lang="en-US" altLang="zh-CN" b="1" dirty="0"/>
              <a:t>Excel</a:t>
            </a:r>
            <a:r>
              <a:rPr lang="zh-CN" altLang="en-US" b="1" dirty="0"/>
              <a:t>交互数据，</a:t>
            </a:r>
            <a:r>
              <a:rPr lang="zh-CN" altLang="en-US" b="1" dirty="0">
                <a:solidFill>
                  <a:srgbClr val="FF0000"/>
                </a:solidFill>
              </a:rPr>
              <a:t>务必要保证所操作的</a:t>
            </a:r>
            <a:r>
              <a:rPr lang="en-US" altLang="zh-CN" b="1" dirty="0">
                <a:solidFill>
                  <a:srgbClr val="FF0000"/>
                </a:solidFill>
              </a:rPr>
              <a:t>Excel</a:t>
            </a:r>
            <a:r>
              <a:rPr lang="zh-CN" altLang="en-US" b="1" dirty="0">
                <a:solidFill>
                  <a:srgbClr val="FF0000"/>
                </a:solidFill>
              </a:rPr>
              <a:t>文件是打开状态！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28;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卡车平均车速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= 1.2 1.3 1.3 1.9 1.3 ;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点任务需求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B2:F11);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B15:K15);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B16:K16);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B17:K17);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将结果写入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B3:F12) = x;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H3:L12) = t;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N3:R12) = b;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517-A1F8-4E6E-824E-DE7B2E8E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62" y="73798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以“露天矿生产的车辆安排（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03B</a:t>
            </a: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题）”为例阐述：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38" y="2063550"/>
            <a:ext cx="10631750" cy="2757024"/>
          </a:xfrm>
        </p:spPr>
        <p:txBody>
          <a:bodyPr/>
          <a:lstStyle/>
          <a:p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从机理和常识的角度去思考，建立复杂优化模型；</a:t>
            </a:r>
          </a:p>
          <a:p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复杂优化模型的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Lingo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求解；</a:t>
            </a:r>
          </a:p>
          <a:p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Lingo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Excel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的数据交互。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E1E0A-D416-42E5-839D-78EC32D1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484505"/>
          </a:xfrm>
        </p:spPr>
        <p:txBody>
          <a:bodyPr/>
          <a:lstStyle/>
          <a:p>
            <a:pPr indent="0" algn="just">
              <a:buNone/>
            </a:pPr>
            <a:endParaRPr lang="en-US" altLang="zh-C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en-US" b="1" dirty="0"/>
              <a:t>计算段：</a:t>
            </a:r>
            <a:endParaRPr lang="en-US" altLang="zh-C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t = 120 * c / v + 8;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 / 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b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((485 - 5 * a) / t));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4387C-9F9A-4E46-A2E7-5B2A397A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497150"/>
            <a:ext cx="10515600" cy="6059010"/>
          </a:xfrm>
        </p:spPr>
        <p:txBody>
          <a:bodyPr/>
          <a:lstStyle/>
          <a:p>
            <a:pPr indent="0" algn="just">
              <a:buNone/>
            </a:pPr>
            <a:r>
              <a:rPr lang="zh-CN" altLang="en-US" b="1" dirty="0"/>
              <a:t>模型段：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min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* 154 * c);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&lt;= a * b);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道路能力约束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j)) &lt;= z(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96);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j)) &lt;= 160);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x(i,1) + x(i,2) + x(i,5) &lt;= 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x(i,3) + x(i,4) &lt;= Y(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@sum(cai(i):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&gt;= q(j) * 10000 / 154);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点任务需求约束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- 30.5)) &lt;= 0;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- 28.5)) &gt;= 0);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z)&lt;=7;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/ b) &lt;= 20;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(x));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(z));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0-1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19FA9-9B59-4484-A18A-560376B1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76327"/>
          </a:xfrm>
        </p:spPr>
        <p:txBody>
          <a:bodyPr/>
          <a:lstStyle/>
          <a:p>
            <a:pPr indent="0" algn="just">
              <a:buNone/>
            </a:pPr>
            <a:r>
              <a:rPr lang="zh-CN" altLang="en-US" b="1" dirty="0">
                <a:effectLst/>
                <a:latin typeface="+mn-ea"/>
                <a:cs typeface="宋体" panose="02010600030101010101" pitchFamily="2" charset="-122"/>
              </a:rPr>
              <a:t>运行结果（部分）：</a:t>
            </a:r>
            <a:endParaRPr lang="en-US" altLang="zh-CN" b="1" dirty="0">
              <a:effectLst/>
              <a:latin typeface="+mn-ea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Objective value:                85628.62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69BA0-EA44-44A1-A941-E3AB2754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25" y="2050406"/>
            <a:ext cx="6714149" cy="43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7A521D-E3B6-4EB4-9EB6-6478297B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064" y="1190859"/>
            <a:ext cx="7281871" cy="46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BF50F9-3115-462D-A5BE-D2328BEF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67" y="996086"/>
            <a:ext cx="6484313" cy="48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53A4-A8B6-42AA-BDCC-29F4B8AF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63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到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进一步计算：</a:t>
            </a:r>
            <a:endParaRPr lang="en-US" altLang="zh-CN" sz="2000" dirty="0">
              <a:solidFill>
                <a:srgbClr val="00B05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点的运量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'B3:F12');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点一个周期需要的时间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'H3:L12');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一个班次中从第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点最多可运行的次数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'N3:R12');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'B2:F11');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一个班次从第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点一辆车最多能跑的趟数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 = floor(60 * 8 ./ t);     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1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A9EB0-FEE8-4CE0-80F6-E574D30B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767989"/>
            <a:ext cx="10515600" cy="360868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total = sum(sum(x));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总车次数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che_all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 ./ b));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需要的卡车数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sum(sum(x(:,[1 2 5])));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运矿石的车数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sum(sum(x(:,3:4)));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运岩石的车数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dun_k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154 *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运矿石的吨数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dun_y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154 *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运岩石的吨数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che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= x ./ n;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每条线路需要的</a:t>
            </a:r>
            <a:r>
              <a:rPr lang="zh-CN" altLang="zh-CN" sz="2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5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6F634-2450-43CE-9EC6-AEBBE8A8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664899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保存数据结果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[I,J] = find(x ~= 0);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 = find( x~=0 );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table(I, J, x(Ind), c(Ind), t(Ind), n(Ind),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(Ind),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 = {'I','J','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运量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时间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趟数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'});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rlts.ZhengCheShu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floor(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rlts.YuShu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- floor(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sortrows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 'I');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rlts.ID = [1:12]';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rlts.Properties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{'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运量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时间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趟数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余数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','ID'}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writetable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'results1_2.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198506-912D-4AE3-8ADC-DD8E5324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05" y="964213"/>
            <a:ext cx="8363989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8D589-69AE-408D-96FC-4FA597C1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560956"/>
            <a:ext cx="10515600" cy="851116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4. </a:t>
            </a:r>
            <a:r>
              <a:rPr lang="zh-CN" altLang="en-US" sz="3200" dirty="0">
                <a:solidFill>
                  <a:srgbClr val="0070C0"/>
                </a:solidFill>
              </a:rPr>
              <a:t>最优调运方案下的派车计划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43942-EBF4-49A3-8874-AC564FD87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8708"/>
                <a:ext cx="10515600" cy="45068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/>
                  <a:t>(1) </a:t>
                </a:r>
                <a:r>
                  <a:rPr lang="zh-CN" altLang="en-US" sz="2800" b="1" dirty="0"/>
                  <a:t>问题分析</a:t>
                </a:r>
                <a:endParaRPr lang="en-US" altLang="zh-CN" sz="2800" b="1" dirty="0"/>
              </a:p>
              <a:p>
                <a:r>
                  <a:rPr lang="zh-CN" altLang="en-US" dirty="0"/>
                  <a:t>有了最优调运方案，还需进一步给出具体的派车计划：即出动多少卡车？分别在哪些线路上各运输多少次？</a:t>
                </a:r>
              </a:p>
              <a:p>
                <a:r>
                  <a:rPr lang="zh-CN" altLang="en-US" dirty="0"/>
                  <a:t>最优调运方案，共有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条路线上有运量，故派车方案只需针对这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条路。</a:t>
                </a:r>
              </a:p>
              <a:p>
                <a:r>
                  <a:rPr lang="zh-CN" altLang="en-US" dirty="0"/>
                  <a:t>从表</a:t>
                </a:r>
                <a:r>
                  <a:rPr lang="en-US" altLang="zh-CN" dirty="0"/>
                  <a:t>7-6</a:t>
                </a:r>
                <a:r>
                  <a:rPr lang="zh-CN" altLang="en-US" dirty="0"/>
                  <a:t>可知，各路线上需要的卡车数都小于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，最大为</a:t>
                </a:r>
                <a:r>
                  <a:rPr lang="en-US" altLang="zh-CN" dirty="0"/>
                  <a:t>1.867</a:t>
                </a:r>
                <a:r>
                  <a:rPr lang="zh-CN" altLang="en-US" dirty="0"/>
                  <a:t>，若安排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辆卡车，则不需要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小时就能完成运输任务。</a:t>
                </a:r>
              </a:p>
              <a:p>
                <a:r>
                  <a:rPr lang="zh-CN" altLang="en-US" dirty="0"/>
                  <a:t>铲位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的路线记为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其上一辆卡车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小时最多允许趟数为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，令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              为路线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上需要的卡车数，若恰好是整数，则该线路安排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辆卡车；若不是整数，先安排        辆卡车（向下取整），即先安排 </a:t>
                </a:r>
                <a:r>
                  <a:rPr lang="en-US" altLang="zh-CN" dirty="0"/>
                  <a:t>7 </a:t>
                </a:r>
                <a:r>
                  <a:rPr lang="zh-CN" altLang="en-US" dirty="0"/>
                  <a:t>辆卡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车（它们在一个班次内固定在一条路线运行）。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43942-EBF4-49A3-8874-AC564FD87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8708"/>
                <a:ext cx="10515600" cy="45068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7034CA7-4CD6-4104-94DF-25BF140D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6" y="4606186"/>
            <a:ext cx="1447061" cy="4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09ACD09-E6A2-4BFD-993F-05432C49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23" y="5008305"/>
            <a:ext cx="634431" cy="49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8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优化建模技术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6FD8-D951-41DE-84DE-753E7D4C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377302"/>
            <a:ext cx="10515600" cy="54806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3200" b="1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处理特殊目标函数</a:t>
            </a:r>
            <a:endParaRPr lang="en-US" altLang="zh-CN" sz="3200" b="1" dirty="0">
              <a:solidFill>
                <a:srgbClr val="0070C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en-US" sz="2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目标函数中含取最大（最小）</a:t>
            </a:r>
            <a:endParaRPr lang="en-US" altLang="zh-CN" sz="2800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ea typeface="宋体" panose="02010600030101010101" pitchFamily="2" charset="-122"/>
                <a:cs typeface="宋体" panose="02010600030101010101" pitchFamily="2" charset="-122"/>
              </a:rPr>
              <a:t>   引入新变量：                                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，将模型转化为线性：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 dirty="0"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“max min”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 类似处理（略）。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D2D44-E5E5-4D06-828B-32F46788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78" y="2702865"/>
            <a:ext cx="3568560" cy="122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AF5A65D-9F95-470E-9FDB-7D0A2F04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52" y="4085064"/>
            <a:ext cx="2697962" cy="71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67E044-86D6-4EAB-9A14-85DC3E07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91" y="4720007"/>
            <a:ext cx="2326818" cy="152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640654-35D7-4B13-A8C3-6C322F213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6847"/>
                <a:ext cx="10515600" cy="544011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对余数部分                       （均小于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）进行优化派车。让一辆卡车在一个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班次内分别去不同路线完成这些路线上的零碎任务（指不足一辆车运输</a:t>
                </a:r>
                <a:r>
                  <a:rPr lang="en-US" altLang="zh-CN" dirty="0"/>
                  <a:t>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小时的任务），使这些零碎任务加起来接近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但不超过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，也就是对零碎任 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务进行“组合”优化，每组的和不超过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，使总的组数最少。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因为总共需要的卡车数为 </a:t>
                </a:r>
                <a:r>
                  <a:rPr lang="en-US" altLang="zh-CN" dirty="0"/>
                  <a:t>12.801</a:t>
                </a:r>
                <a:r>
                  <a:rPr lang="zh-CN" altLang="en-US" dirty="0"/>
                  <a:t>，故如果能安排 </a:t>
                </a:r>
                <a:r>
                  <a:rPr lang="en-US" altLang="zh-CN" dirty="0"/>
                  <a:t>13 </a:t>
                </a:r>
                <a:r>
                  <a:rPr lang="zh-CN" altLang="en-US" dirty="0"/>
                  <a:t>辆卡车来运输，则一定可以完成任务。可以将该问题想象成一个装箱问题：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现有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个小于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=1,⋯,12</m:t>
                    </m:r>
                  </m:oMath>
                </a14:m>
                <a:r>
                  <a:rPr lang="zh-CN" altLang="en-US" dirty="0"/>
                  <a:t>，进行分组，每组包括大小不等的若干个，每组的和不超过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（派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辆卡车）或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（派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辆卡车），这里限制每个任务最多由两辆车合作完成。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640654-35D7-4B13-A8C3-6C322F213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6847"/>
                <a:ext cx="10515600" cy="54401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A3CBD89B-9903-44D4-B106-028A12E7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96" y="736847"/>
            <a:ext cx="2061696" cy="6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1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CA3A7F-BBA7-4B41-AFF5-A66252247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963"/>
                <a:ext cx="10515600" cy="6681274"/>
              </a:xfrm>
            </p:spPr>
            <p:txBody>
              <a:bodyPr/>
              <a:lstStyle/>
              <a:p>
                <a:r>
                  <a:rPr lang="en-US" altLang="zh-CN" sz="2800" dirty="0"/>
                  <a:t>(2) </a:t>
                </a:r>
                <a:r>
                  <a:rPr lang="zh-CN" altLang="en-US" sz="2800" dirty="0"/>
                  <a:t>（一维）装箱问题</a:t>
                </a:r>
                <a:endParaRPr lang="en-US" altLang="zh-CN" sz="2800" dirty="0"/>
              </a:p>
              <a:p>
                <a:r>
                  <a:rPr lang="zh-CN" altLang="en-US" dirty="0"/>
                  <a:t>有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个长度为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（均小于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）的物品，和若干个长度为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的箱子，把所有物品全部装入箱子，使得所用箱子的长度之和尽可能小。</a:t>
                </a:r>
              </a:p>
              <a:p>
                <a:r>
                  <a:rPr lang="zh-CN" altLang="en-US" dirty="0"/>
                  <a:t>装箱问题可以用整数规划来求解，引入决策变量：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建立装箱问题的规划模型：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CA3A7F-BBA7-4B41-AFF5-A66252247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963"/>
                <a:ext cx="10515600" cy="66812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C9DF185-00A3-4B47-974B-103DD6B4C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87" y="2045037"/>
            <a:ext cx="7973152" cy="104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E719A76-F7E5-4668-9F85-8E72AFC6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4" y="3095463"/>
            <a:ext cx="4006358" cy="381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76B2-C557-46A9-A294-46D8308C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2"/>
            <a:ext cx="10515600" cy="5726097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b="1" dirty="0">
                <a:effectLst/>
                <a:latin typeface="+mn-ea"/>
                <a:cs typeface="Times New Roman" panose="02020603050405020304" pitchFamily="18" charset="0"/>
              </a:rPr>
              <a:t>Lingo</a:t>
            </a:r>
            <a:r>
              <a:rPr lang="zh-CN" altLang="en-US" b="1" dirty="0">
                <a:effectLst/>
                <a:latin typeface="+mn-ea"/>
                <a:cs typeface="Times New Roman" panose="02020603050405020304" pitchFamily="18" charset="0"/>
              </a:rPr>
              <a:t>求解：</a:t>
            </a:r>
            <a:endParaRPr lang="en-US" altLang="zh-CN" b="1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num/ 1..12 /: y, w;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link(num, num): s;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= 0.841 0.867 0.077 0.684 0.229 0.1 0.162 0.862 0.842 0.314 0.333 0.489;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(results1_3.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A1:L12) = s;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(num: y);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(num(j):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(num(i): w(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s(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y(j));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(num(i):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(num(j): s(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(num: y &lt;= 2;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4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ABCA1-E559-47BF-ABEF-FF973FBB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Objective value:                              6.000000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转入</a:t>
            </a:r>
            <a:r>
              <a:rPr lang="en-US" altLang="zh-CN" b="1" dirty="0" err="1"/>
              <a:t>Matlab</a:t>
            </a:r>
            <a:r>
              <a:rPr lang="zh-CN" altLang="en-US" b="1" dirty="0"/>
              <a:t>对具体结果做汇总计算：</a:t>
            </a:r>
            <a:endParaRPr lang="en-US" altLang="zh-CN" b="1" dirty="0"/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读入装箱问题结果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'A1:L12');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'A15:L15');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'A18:L18');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[I,J] = find(s == 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= table(I, J, y(J)', w(I)',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{'ID',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箱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'w'})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9A285-C5AE-48FC-B80B-83D1F597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ID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车数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 w  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__    __    ____    ______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           7          2            1           0.1622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11          2            1           0.3333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12          2            1           0.4894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 2          3            1           0.8667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6          3            1           0.1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1          7            2           0.8409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        9          7            2           0.8421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10          7            2           0.3143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 4          8            1           0.6842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5          8            1           0.2286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3          9            1           0.0769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8          9            1           0.8621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BFD1A4-EB9C-4E1E-8998-A21E2556D1B0}"/>
              </a:ext>
            </a:extLst>
          </p:cNvPr>
          <p:cNvSpPr txBox="1"/>
          <p:nvPr/>
        </p:nvSpPr>
        <p:spPr>
          <a:xfrm>
            <a:off x="5928805" y="2030796"/>
            <a:ext cx="6130030" cy="279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{7,11,12}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2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{2,6}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3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{1,9,10}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7</a:t>
            </a:r>
            <a:r>
              <a:rPr lang="zh-CN" altLang="en-US" sz="2400" dirty="0"/>
              <a:t>，派</a:t>
            </a:r>
            <a:r>
              <a:rPr lang="en-US" altLang="zh-CN" sz="2400" dirty="0"/>
              <a:t>2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{4,5}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8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{3,8}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9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辆卡车。</a:t>
            </a:r>
          </a:p>
        </p:txBody>
      </p:sp>
    </p:spTree>
    <p:extLst>
      <p:ext uri="{BB962C8B-B14F-4D97-AF65-F5344CB8AC3E}">
        <p14:creationId xmlns:p14="http://schemas.microsoft.com/office/powerpoint/2010/main" val="26885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8B32-650C-49E6-981F-EE511CE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</p:spPr>
        <p:txBody>
          <a:bodyPr/>
          <a:lstStyle/>
          <a:p>
            <a:r>
              <a:rPr lang="zh-CN" altLang="en-US" sz="2400" dirty="0"/>
              <a:t>那么每个箱的总任务量是多少呢？做分组汇总：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grpstats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箱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','sum','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DataVars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',‘w’)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 </a:t>
            </a:r>
            <a:r>
              <a:rPr lang="en-US" altLang="zh-CN" sz="2000" dirty="0" err="1">
                <a:solidFill>
                  <a:srgbClr val="D35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GroupCount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sum_w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 __     _________     ______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   2         3          0.9849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3         2          0.9667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7         3          1.9973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8         2          0.9128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9         2          0.939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这就是 </a:t>
            </a:r>
            <a:r>
              <a:rPr lang="en-US" altLang="zh-CN" dirty="0"/>
              <a:t>6 </a:t>
            </a:r>
            <a:r>
              <a:rPr lang="zh-CN" altLang="en-US" dirty="0"/>
              <a:t>辆卡车分别的运量，每辆都很接近</a:t>
            </a:r>
            <a:r>
              <a:rPr lang="en-US" altLang="zh-CN" dirty="0"/>
              <a:t>1</a:t>
            </a:r>
            <a:r>
              <a:rPr lang="zh-CN" altLang="en-US" dirty="0"/>
              <a:t>，几乎没有浪费卡车资源。</a:t>
            </a:r>
          </a:p>
        </p:txBody>
      </p:sp>
    </p:spTree>
    <p:extLst>
      <p:ext uri="{BB962C8B-B14F-4D97-AF65-F5344CB8AC3E}">
        <p14:creationId xmlns:p14="http://schemas.microsoft.com/office/powerpoint/2010/main" val="6738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51BCE-DBCA-4469-8FF8-C25BF0F7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379"/>
            <a:ext cx="10515600" cy="5333584"/>
          </a:xfrm>
        </p:spPr>
        <p:txBody>
          <a:bodyPr/>
          <a:lstStyle/>
          <a:p>
            <a:r>
              <a:rPr lang="zh-CN" altLang="en-US" dirty="0"/>
              <a:t>最后，确定每个任务对应的路线，即根据任务号对应回前面的结果表，找到对应的铲位和卸点：</a:t>
            </a:r>
            <a:endParaRPr lang="en-US" altLang="zh-CN" dirty="0"/>
          </a:p>
          <a:p>
            <a:pPr indent="0" algn="l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readtable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('results1_2.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VariableNamingRule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'preserve');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=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1(:, {'ID','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'});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= join(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2,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1, 'Keys', 'ID')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6FE3-D703-41D7-83CF-A728ED47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3"/>
          </a:xfrm>
        </p:spPr>
        <p:txBody>
          <a:bodyPr/>
          <a:lstStyle/>
          <a:p>
            <a:pPr indent="0">
              <a:buNone/>
            </a:pPr>
            <a:r>
              <a:rPr lang="zh-CN" altLang="en-US" dirty="0">
                <a:effectLst/>
                <a:latin typeface="+mn-ea"/>
                <a:cs typeface="宋体" panose="02010600030101010101" pitchFamily="2" charset="-122"/>
              </a:rPr>
              <a:t>运行结果：</a:t>
            </a:r>
            <a:endParaRPr lang="en-US" altLang="zh-CN" dirty="0">
              <a:effectLst/>
              <a:latin typeface="+mn-ea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车数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 w      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铲位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卸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    __    ____    ______    ____    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7    2      1      0.1622      4      2  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11    2      1      0.3333     10      3  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12    2      1      0.4894     10      5  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2    3      1      0.8667      2      1  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6    3      1        0.1       3      5  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1    7      2       0.8409     1      4  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9    7      2       0.8421     9      3  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10    7      2       0.3143    10      1  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4    8      1       0.6842     2      5  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5    8      1       0.2286     3      4  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3    9      1       0.0769     2      2  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8    9      1       0.8621     8      1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  根据该结果，就可以安排具体的卡车运输方案了。</a:t>
            </a:r>
          </a:p>
        </p:txBody>
      </p:sp>
    </p:spTree>
    <p:extLst>
      <p:ext uri="{BB962C8B-B14F-4D97-AF65-F5344CB8AC3E}">
        <p14:creationId xmlns:p14="http://schemas.microsoft.com/office/powerpoint/2010/main" val="36854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69F96-8D9F-4A09-8EB8-FF55D9C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5.</a:t>
            </a:r>
            <a:r>
              <a:rPr lang="zh-CN" altLang="en-US" sz="3200" dirty="0">
                <a:solidFill>
                  <a:srgbClr val="0070C0"/>
                </a:solidFill>
              </a:rPr>
              <a:t>多目标规划模型的序贯解法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AB701-4F29-459D-AB66-6786FF00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问题二分析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问题二的原则是：利用现有车辆运输，获得最大的产量（岩石产量优先，在产量相同的情况下，取总运量最小的解）。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按照该原则，可以建立一个多目标规划模型。在问题一模型的基础上，去掉关于卸点需求的约束条件。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目标函数有</a:t>
            </a:r>
            <a:r>
              <a:rPr lang="en-US" altLang="zh-CN" dirty="0"/>
              <a:t>3</a:t>
            </a:r>
            <a:r>
              <a:rPr lang="zh-CN" altLang="en-US" dirty="0"/>
              <a:t>个：①</a:t>
            </a:r>
            <a:r>
              <a:rPr lang="en-US" altLang="zh-CN" dirty="0"/>
              <a:t> </a:t>
            </a:r>
            <a:r>
              <a:rPr lang="zh-CN" altLang="en-US" dirty="0"/>
              <a:t>岩石产量最大；②</a:t>
            </a:r>
            <a:r>
              <a:rPr lang="en-US" altLang="zh-CN" dirty="0"/>
              <a:t> </a:t>
            </a:r>
            <a:r>
              <a:rPr lang="zh-CN" altLang="en-US" dirty="0"/>
              <a:t>矿石产量最大；③</a:t>
            </a:r>
            <a:r>
              <a:rPr lang="en-US" altLang="zh-CN" dirty="0"/>
              <a:t> </a:t>
            </a:r>
            <a:r>
              <a:rPr lang="zh-CN" altLang="en-US" dirty="0"/>
              <a:t>总运量（吨</a:t>
            </a:r>
            <a:r>
              <a:rPr lang="en-US" altLang="zh-CN" dirty="0"/>
              <a:t>·</a:t>
            </a:r>
            <a:r>
              <a:rPr lang="zh-CN" altLang="en-US" dirty="0"/>
              <a:t>公里）最小。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综上，建立多目标规划模型：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6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7C7510-9844-4D5D-9678-CBE1F665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20" y="743620"/>
            <a:ext cx="9948759" cy="57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2F2A9-51B6-4CC1-AE54-65AED1D64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5724"/>
                <a:ext cx="10515600" cy="6112276"/>
              </a:xfrm>
            </p:spPr>
            <p:txBody>
              <a:bodyPr/>
              <a:lstStyle/>
              <a:p>
                <a:r>
                  <a:rPr lang="zh-CN" altLang="en-US" dirty="0"/>
                  <a:t>对于“</a:t>
                </a:r>
                <a:r>
                  <a:rPr lang="en-US" altLang="zh-CN" dirty="0"/>
                  <a:t>max </a:t>
                </a:r>
                <a:r>
                  <a:rPr lang="en-US" altLang="zh-CN" dirty="0" err="1"/>
                  <a:t>max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引入                                 ，模型可转化为：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是足够大的数（够用前提下越小越好）。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2F2A9-51B6-4CC1-AE54-65AED1D64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5724"/>
                <a:ext cx="10515600" cy="61122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A67388D-084D-45FC-9359-4B61DA84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02" y="1080546"/>
            <a:ext cx="3438596" cy="116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5DE4658-CC1E-4E1B-8576-4E37AD61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97" y="2435657"/>
            <a:ext cx="2735275" cy="7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DCA3F7-43CC-495E-93E8-FCCDFD79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83" y="3079289"/>
            <a:ext cx="5324163" cy="30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93AC8C-4BD5-4F42-863F-4215AE3B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3" y="1316269"/>
            <a:ext cx="9673893" cy="43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1CC93-79C3-4230-904C-1B66EAB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(3) Lingo </a:t>
            </a:r>
            <a:r>
              <a:rPr lang="zh-CN" altLang="en-US" sz="2800" b="1" dirty="0"/>
              <a:t>求解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题目已经给出三个目标的优先级别，适合用序贯法求解，其核心是根据优先级的先后次序，将目标规划问题分解成一系列的单目标规划问题，然后再依次求解。序贯法一般步骤为：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确定目标的优先级；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(ii) </a:t>
            </a:r>
            <a:r>
              <a:rPr lang="zh-CN" altLang="en-US" dirty="0"/>
              <a:t>求出第</a:t>
            </a:r>
            <a:r>
              <a:rPr lang="en-US" altLang="zh-CN" dirty="0"/>
              <a:t>1</a:t>
            </a:r>
            <a:r>
              <a:rPr lang="zh-CN" altLang="en-US" dirty="0"/>
              <a:t>级目标最优值；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(iii) </a:t>
            </a:r>
            <a:r>
              <a:rPr lang="zh-CN" altLang="en-US" dirty="0"/>
              <a:t>以第</a:t>
            </a:r>
            <a:r>
              <a:rPr lang="en-US" altLang="zh-CN" dirty="0"/>
              <a:t>1</a:t>
            </a:r>
            <a:r>
              <a:rPr lang="zh-CN" altLang="en-US" dirty="0"/>
              <a:t>级单目标等于最优值为约束，求第</a:t>
            </a:r>
            <a:r>
              <a:rPr lang="en-US" altLang="zh-CN" dirty="0"/>
              <a:t>2</a:t>
            </a:r>
            <a:r>
              <a:rPr lang="zh-CN" altLang="en-US" dirty="0"/>
              <a:t>级目标最优值；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(iv) </a:t>
            </a:r>
            <a:r>
              <a:rPr lang="zh-CN" altLang="en-US" dirty="0"/>
              <a:t>以第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级单目标等于其最优值为约束，求第</a:t>
            </a:r>
            <a:r>
              <a:rPr lang="en-US" altLang="zh-CN" dirty="0"/>
              <a:t>3</a:t>
            </a:r>
            <a:r>
              <a:rPr lang="zh-CN" altLang="en-US" dirty="0"/>
              <a:t>级目标最优。以此类推。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5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31FA1-A2D3-48D0-9B43-29CE8414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0"/>
            <a:ext cx="10515600" cy="5921406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 /1..3/: g;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/1..10/: p, K, Y, z;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/1..5 /: q;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a, b, c, t, 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28; 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卡车平均车速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B2:F11);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B15:K15);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B16:K16);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B17:K17);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@text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@table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(x);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在结果中以二维表形式输出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BF88B-40B2-44D5-A12C-49C7FBEF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524"/>
            <a:ext cx="10515600" cy="5687420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t = 120 * c / v + 8;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 / 5);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b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((485 - 5 * a) / t));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obj1: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[mobj1] max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 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obj2: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[mobj2]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#eq# 1 #or# j #eq# 2 #or# j #eq# 5: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obj3: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[mobj3]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154 * c * x);  </a:t>
            </a: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00988-08BB-4E5E-AD5B-B1FC6CDD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6010182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&lt;= a * b);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道路能力约束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@sum(xie(j):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z(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96);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@sum(cai(i):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160);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x(i,1) + x(i,2) + x(i,5) &lt;= 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x(i,3) + x(i,4) &lt;= Y(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 | j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- 30.5)) &lt;= 0;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- 28.5)) &gt;= 0);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/ b) &lt;= 20;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z) &lt;= 7; 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(x));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(z));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0-1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0187-E849-4ADF-9213-21D12A34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5448994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con1: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将目标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g(1);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con2: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将目标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g(2);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(obj1, con);  g(1) =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(obj2, con, con1);  g(2) =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(obj3, con, con1, con2);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0A464-A6C0-4D7C-A93A-B530BC95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948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运行结果：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Objective value:                                320.0000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                </a:t>
            </a: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1              2                3             4              5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1   0.000000  0.000000  78.00000  3.000000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2   0.000000  0.000000  67.00000  4.000000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3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4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5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6   0.000000  0.000000  15.00000  72.00000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7   0.000000  0.000000  0.000000  7.000000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8   0.000000  0.000000  0.000000  74.00000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9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 10  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该矩阵就是最优调用方案，具体的派车计划与前文类似（略）。</a:t>
            </a:r>
          </a:p>
        </p:txBody>
      </p:sp>
    </p:spTree>
    <p:extLst>
      <p:ext uri="{BB962C8B-B14F-4D97-AF65-F5344CB8AC3E}">
        <p14:creationId xmlns:p14="http://schemas.microsoft.com/office/powerpoint/2010/main" val="1040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87F9-8E45-4444-B6FA-0F66CDD6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ADFD-6A28-4030-8C4C-D8FA9461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035"/>
            <a:ext cx="10515600" cy="4338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肖华勇，周吕文</a:t>
            </a:r>
            <a:r>
              <a:rPr lang="en-US" altLang="zh-CN" dirty="0"/>
              <a:t>, </a:t>
            </a:r>
            <a:r>
              <a:rPr lang="zh-CN" altLang="en-US" dirty="0"/>
              <a:t>赵松</a:t>
            </a:r>
            <a:r>
              <a:rPr lang="en-US" altLang="zh-CN" dirty="0"/>
              <a:t>. </a:t>
            </a:r>
            <a:r>
              <a:rPr lang="zh-CN" altLang="en-US" dirty="0"/>
              <a:t>大学生数学建模竞赛指南</a:t>
            </a:r>
            <a:r>
              <a:rPr lang="en-US" altLang="zh-CN" dirty="0"/>
              <a:t>. </a:t>
            </a:r>
            <a:r>
              <a:rPr lang="zh-CN" altLang="en-US" dirty="0"/>
              <a:t>电子工业出版社，</a:t>
            </a:r>
            <a:r>
              <a:rPr lang="en-US" altLang="zh-CN" dirty="0"/>
              <a:t>2015.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司守奎，孙玺菁</a:t>
            </a:r>
            <a:r>
              <a:rPr lang="en-US" altLang="zh-CN" dirty="0"/>
              <a:t>. LINGO</a:t>
            </a:r>
            <a:r>
              <a:rPr lang="zh-CN" altLang="en-US" dirty="0"/>
              <a:t>软件及应用</a:t>
            </a:r>
            <a:r>
              <a:rPr lang="en-US" altLang="zh-CN" dirty="0"/>
              <a:t>. </a:t>
            </a:r>
            <a:r>
              <a:rPr lang="zh-CN" altLang="en-US" dirty="0"/>
              <a:t>国防工业出版社，</a:t>
            </a:r>
            <a:r>
              <a:rPr lang="en-US" altLang="zh-CN" dirty="0"/>
              <a:t>2017.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FD91C-71CB-4D7E-BAB7-CFD13604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/>
          <a:lstStyle/>
          <a:p>
            <a:r>
              <a:rPr lang="zh-CN" altLang="en-US" dirty="0"/>
              <a:t>对于“</a:t>
            </a:r>
            <a:r>
              <a:rPr lang="en-US" altLang="zh-CN" dirty="0"/>
              <a:t>min </a:t>
            </a:r>
            <a:r>
              <a:rPr lang="en-US" altLang="zh-CN" dirty="0" err="1"/>
              <a:t>min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类似处理，得到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C580D2-BB2F-472A-9BAC-F6DE2B52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02" y="1249224"/>
            <a:ext cx="3200077" cy="11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325CEF4-E524-4205-AF81-14BACE9F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63" y="3357965"/>
            <a:ext cx="5164180" cy="294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6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359F1-0A23-46D0-9395-3E991415B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767"/>
                <a:ext cx="10515600" cy="5764938"/>
              </a:xfrm>
            </p:spPr>
            <p:txBody>
              <a:bodyPr/>
              <a:lstStyle/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目标函数中含有绝对值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                     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引入两个新的非负向量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𝒖</m:t>
                    </m:r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满足：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转化为：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359F1-0A23-46D0-9395-3E991415B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767"/>
                <a:ext cx="10515600" cy="5764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19C1409-CB7B-455B-9485-A164E782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26" y="1318658"/>
            <a:ext cx="2516019" cy="13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FC52EFE-E6FD-4BE3-82D9-2DD7D768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98" y="2505261"/>
            <a:ext cx="2462919" cy="19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8E30FC1-7D78-4EA5-A1A2-24B3058B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19" y="4361325"/>
            <a:ext cx="3452982" cy="22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566091-F753-4A47-B645-0D4967819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113"/>
                <a:ext cx="10515600" cy="5859262"/>
              </a:xfrm>
            </p:spPr>
            <p:txBody>
              <a:bodyPr/>
              <a:lstStyle/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zh-CN" altLang="en-US" sz="3200" dirty="0">
                    <a:effectLst/>
                    <a:latin typeface="+mn-ea"/>
                    <a:cs typeface="宋体" panose="02010600030101010101" pitchFamily="2" charset="-122"/>
                  </a:rPr>
                  <a:t> </a:t>
                </a:r>
                <a:r>
                  <a:rPr lang="en-US" altLang="zh-CN" sz="3200" dirty="0">
                    <a:effectLst/>
                    <a:latin typeface="+mn-ea"/>
                    <a:cs typeface="宋体" panose="02010600030101010101" pitchFamily="2" charset="-122"/>
                  </a:rPr>
                  <a:t>(3) </a:t>
                </a:r>
                <a:r>
                  <a:rPr lang="zh-CN" altLang="en-US" sz="3200" dirty="0">
                    <a:effectLst/>
                    <a:latin typeface="+mn-ea"/>
                    <a:cs typeface="宋体" panose="02010600030101010101" pitchFamily="2" charset="-122"/>
                  </a:rPr>
                  <a:t>分式目标函数</a:t>
                </a:r>
                <a:endParaRPr lang="en-US" altLang="zh-CN" sz="3200" dirty="0"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令                            ，记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zh-CN" altLang="en-US" dirty="0"/>
                  <a:t> ，得到（注意多了一个新约束）：</a:t>
                </a: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  </a:t>
                </a:r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注：求解完再换回。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566091-F753-4A47-B645-0D4967819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113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B70C7B49-BD73-44FF-A62F-4341747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96" y="1246049"/>
            <a:ext cx="2429647" cy="194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E3E4550-CEB0-4D60-AFE8-C540247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16" y="3354242"/>
            <a:ext cx="2248827" cy="9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8F7BDEF-BA0F-4B02-9C87-1E7CFD37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06" y="4059201"/>
            <a:ext cx="2430437" cy="21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567F4-1B26-43F4-80F3-61F9D660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5244808"/>
          </a:xfrm>
        </p:spPr>
        <p:txBody>
          <a:bodyPr/>
          <a:lstStyle/>
          <a:p>
            <a:r>
              <a:rPr lang="en-US" altLang="zh-CN" sz="28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(4) </a:t>
            </a:r>
            <a:r>
              <a:rPr lang="zh-CN" altLang="en-US" sz="28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处理二值变量的乘积项</a:t>
            </a:r>
            <a:endParaRPr lang="en-US" altLang="zh-CN" sz="28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决策变量                      ，要线性化二次交叉项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令                 ，同时添加如下约束：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注：该方法会增加决策变量数量量级。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6DBF37-9A98-458F-A18A-F9B5AD00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7" y="1583402"/>
            <a:ext cx="1912814" cy="5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D017B21-5930-4AD2-A843-B3B778DD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30" y="1574524"/>
            <a:ext cx="654797" cy="5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859603A-F3FA-4E74-9DBB-843AE2DB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21" y="2234648"/>
            <a:ext cx="1385538" cy="5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08B94BD9-034A-468E-A0E5-09972E19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86" y="3120825"/>
            <a:ext cx="1735466" cy="233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5614</Words>
  <Application>Microsoft Office PowerPoint</Application>
  <PresentationFormat>宽屏</PresentationFormat>
  <Paragraphs>423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Adobe 宋体 Std L</vt:lpstr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PowerPoint 演示文稿</vt:lpstr>
      <vt:lpstr>PowerPoint 演示文稿</vt:lpstr>
      <vt:lpstr>以“露天矿生产的车辆安排（03B题）”为例阐述：</vt:lpstr>
      <vt:lpstr>一. 优化建模技术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分段线性函数建模</vt:lpstr>
      <vt:lpstr>PowerPoint 演示文稿</vt:lpstr>
      <vt:lpstr>二. 案例：露天矿生产车辆安排（03B)</vt:lpstr>
      <vt:lpstr>PowerPoint 演示文稿</vt:lpstr>
      <vt:lpstr>PowerPoint 演示文稿</vt:lpstr>
      <vt:lpstr>PowerPoint 演示文稿</vt:lpstr>
      <vt:lpstr>2. 问题分析与假设</vt:lpstr>
      <vt:lpstr>PowerPoint 演示文稿</vt:lpstr>
      <vt:lpstr>PowerPoint 演示文稿</vt:lpstr>
      <vt:lpstr>3. 基于整数规划的最优调运方案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最优调运方案下的派车计划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5.多目标规划模型的序贯解法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2022-10-11T02:04:08Z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