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73"/>
  </p:notesMasterIdLst>
  <p:sldIdLst>
    <p:sldId id="256" r:id="rId2"/>
    <p:sldId id="257" r:id="rId3"/>
    <p:sldId id="282" r:id="rId4"/>
    <p:sldId id="563" r:id="rId5"/>
    <p:sldId id="283" r:id="rId6"/>
    <p:sldId id="564" r:id="rId7"/>
    <p:sldId id="284" r:id="rId8"/>
    <p:sldId id="285" r:id="rId9"/>
    <p:sldId id="287" r:id="rId10"/>
    <p:sldId id="288" r:id="rId11"/>
    <p:sldId id="289" r:id="rId12"/>
    <p:sldId id="290" r:id="rId13"/>
    <p:sldId id="331" r:id="rId14"/>
    <p:sldId id="332" r:id="rId15"/>
    <p:sldId id="569" r:id="rId16"/>
    <p:sldId id="333" r:id="rId17"/>
    <p:sldId id="566" r:id="rId18"/>
    <p:sldId id="291" r:id="rId19"/>
    <p:sldId id="334" r:id="rId20"/>
    <p:sldId id="335" r:id="rId21"/>
    <p:sldId id="336" r:id="rId22"/>
    <p:sldId id="567" r:id="rId23"/>
    <p:sldId id="338" r:id="rId24"/>
    <p:sldId id="568" r:id="rId25"/>
    <p:sldId id="339" r:id="rId26"/>
    <p:sldId id="340" r:id="rId27"/>
    <p:sldId id="341" r:id="rId28"/>
    <p:sldId id="570" r:id="rId29"/>
    <p:sldId id="342" r:id="rId30"/>
    <p:sldId id="343" r:id="rId31"/>
    <p:sldId id="344" r:id="rId32"/>
    <p:sldId id="345" r:id="rId33"/>
    <p:sldId id="346" r:id="rId34"/>
    <p:sldId id="298" r:id="rId35"/>
    <p:sldId id="299" r:id="rId36"/>
    <p:sldId id="571" r:id="rId37"/>
    <p:sldId id="347" r:id="rId38"/>
    <p:sldId id="348" r:id="rId39"/>
    <p:sldId id="572" r:id="rId40"/>
    <p:sldId id="350" r:id="rId41"/>
    <p:sldId id="351" r:id="rId42"/>
    <p:sldId id="303" r:id="rId43"/>
    <p:sldId id="573" r:id="rId44"/>
    <p:sldId id="574" r:id="rId45"/>
    <p:sldId id="353" r:id="rId46"/>
    <p:sldId id="354" r:id="rId47"/>
    <p:sldId id="355" r:id="rId48"/>
    <p:sldId id="356" r:id="rId49"/>
    <p:sldId id="357" r:id="rId50"/>
    <p:sldId id="358" r:id="rId51"/>
    <p:sldId id="359" r:id="rId52"/>
    <p:sldId id="360" r:id="rId53"/>
    <p:sldId id="361" r:id="rId54"/>
    <p:sldId id="362" r:id="rId55"/>
    <p:sldId id="363" r:id="rId56"/>
    <p:sldId id="364" r:id="rId57"/>
    <p:sldId id="365" r:id="rId58"/>
    <p:sldId id="576" r:id="rId59"/>
    <p:sldId id="575" r:id="rId60"/>
    <p:sldId id="366" r:id="rId61"/>
    <p:sldId id="367" r:id="rId62"/>
    <p:sldId id="368" r:id="rId63"/>
    <p:sldId id="577" r:id="rId64"/>
    <p:sldId id="369" r:id="rId65"/>
    <p:sldId id="370" r:id="rId66"/>
    <p:sldId id="371" r:id="rId67"/>
    <p:sldId id="578" r:id="rId68"/>
    <p:sldId id="579" r:id="rId69"/>
    <p:sldId id="580" r:id="rId70"/>
    <p:sldId id="581" r:id="rId71"/>
    <p:sldId id="582" r:id="rId72"/>
  </p:sldIdLst>
  <p:sldSz cx="12192000" cy="6858000"/>
  <p:notesSz cx="6858000" cy="9144000"/>
  <p:custDataLst>
    <p:tags r:id="rId7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0A08D"/>
    <a:srgbClr val="DCE0DE"/>
    <a:srgbClr val="EBF0EF"/>
    <a:srgbClr val="C0C9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4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2022/10/11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2022/10/11</a:t>
            </a:fld>
            <a:endParaRPr lang="zh-CN" altLang="en-US" dirty="0"/>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2022/10/11</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p>
            <a:r>
              <a:rPr lang="zh-CN" altLang="en-US" dirty="0"/>
              <a:t>单击此处编辑母版标题样式</a:t>
            </a:r>
          </a:p>
        </p:txBody>
      </p:sp>
      <p:sp>
        <p:nvSpPr>
          <p:cNvPr id="3" name="内容占位符 2"/>
          <p:cNvSpPr>
            <a:spLocks noGrp="1"/>
          </p:cNvSpPr>
          <p:nvPr>
            <p:ph idx="1"/>
          </p:nvPr>
        </p:nvSpPr>
        <p:spPr>
          <a:xfrm>
            <a:off x="838200" y="1825625"/>
            <a:ext cx="10515600" cy="4351338"/>
          </a:xfr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2022/10/11</a:t>
            </a:fld>
            <a:endParaRPr lang="zh-CN" altLang="en-US" dirty="0"/>
          </a:p>
        </p:txBody>
      </p:sp>
      <p:sp>
        <p:nvSpPr>
          <p:cNvPr id="5" name="页脚占位符 4"/>
          <p:cNvSpPr>
            <a:spLocks noGrp="1"/>
          </p:cNvSpPr>
          <p:nvPr>
            <p:ph type="ftr" sz="quarter" idx="11"/>
          </p:nvPr>
        </p:nvSpPr>
        <p:spPr>
          <a:xfrm>
            <a:off x="4038600" y="6356350"/>
            <a:ext cx="4114800" cy="365125"/>
          </a:xfrm>
        </p:spPr>
        <p:txBody>
          <a:bodyPr/>
          <a:lstStyle/>
          <a:p>
            <a:endParaRPr lang="zh-CN" altLang="en-US" dirty="0"/>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20DD7636-5BE1-44BC-BB5F-15739D9E18E1}" type="datetimeFigureOut">
              <a:rPr lang="zh-CN" altLang="en-US" smtClean="0"/>
              <a:t>2022/10/11</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2022/10/11</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2022/10/11</a:t>
            </a:fld>
            <a:endParaRPr lang="zh-CN" altLang="en-US"/>
          </a:p>
        </p:txBody>
      </p:sp>
      <p:sp>
        <p:nvSpPr>
          <p:cNvPr id="8" name="页脚占位符 7"/>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a:xfrm>
            <a:off x="838200" y="6356350"/>
            <a:ext cx="2743200" cy="365125"/>
          </a:xfrm>
        </p:spPr>
        <p:txBody>
          <a:bodyPr/>
          <a:lstStyle/>
          <a:p>
            <a:fld id="{20DD7636-5BE1-44BC-BB5F-15739D9E18E1}" type="datetimeFigureOut">
              <a:rPr lang="zh-CN" altLang="en-US" smtClean="0"/>
              <a:t>2022/10/11</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2022/10/11</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p:spPr>
        <p:txBody>
          <a:bodyPr/>
          <a:lstStyle/>
          <a:p>
            <a:fld id="{9EFD9D74-47D9-4702-A33C-335B63B48DBF}" type="datetimeFigureOut">
              <a:rPr lang="zh-CN" altLang="en-US" smtClean="0"/>
              <a:t>2022/10/11</a:t>
            </a:fld>
            <a:endParaRPr lang="zh-CN" altLang="en-US" dirty="0"/>
          </a:p>
        </p:txBody>
      </p:sp>
      <p:sp>
        <p:nvSpPr>
          <p:cNvPr id="6" name="页脚占位符 5"/>
          <p:cNvSpPr>
            <a:spLocks noGrp="1"/>
          </p:cNvSpPr>
          <p:nvPr>
            <p:ph type="ftr" sz="quarter" idx="11"/>
          </p:nvPr>
        </p:nvSpPr>
        <p:spPr>
          <a:xfrm>
            <a:off x="4038600" y="6356350"/>
            <a:ext cx="4114800" cy="365125"/>
          </a:xfrm>
        </p:spPr>
        <p:txBody>
          <a:bodyPr/>
          <a:lstStyle/>
          <a:p>
            <a:endParaRPr lang="zh-CN" altLang="en-US" dirty="0"/>
          </a:p>
        </p:txBody>
      </p:sp>
      <p:sp>
        <p:nvSpPr>
          <p:cNvPr id="7" name="灯片编号占位符 6"/>
          <p:cNvSpPr>
            <a:spLocks noGrp="1"/>
          </p:cNvSpPr>
          <p:nvPr>
            <p:ph type="sldNum" sz="quarter" idx="12"/>
          </p:nvPr>
        </p:nvSpPr>
        <p:spPr>
          <a:xfrm>
            <a:off x="8610600" y="6356350"/>
            <a:ext cx="2743200" cy="365125"/>
          </a:xfrm>
        </p:spPr>
        <p:txBody>
          <a:body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2022/10/11</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矩形 4"/>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
        <p:nvSpPr>
          <p:cNvPr id="2"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7620" y="-1270"/>
            <a:ext cx="12261215" cy="6946265"/>
          </a:xfrm>
          <a:prstGeom prst="rect">
            <a:avLst/>
          </a:prstGeom>
          <a:gradFill>
            <a:gsLst>
              <a:gs pos="0">
                <a:srgbClr val="EBF0EF"/>
              </a:gs>
              <a:gs pos="100000">
                <a:srgbClr val="DCE0DE"/>
              </a:gs>
            </a:gsLst>
            <a:lin ang="30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5.wmf"/><Relationship Id="rId2"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12.bin"/><Relationship Id="rId5" Type="http://schemas.openxmlformats.org/officeDocument/2006/relationships/image" Target="../media/image14.wmf"/><Relationship Id="rId4"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18.wmf"/><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15.bin"/><Relationship Id="rId5" Type="http://schemas.openxmlformats.org/officeDocument/2006/relationships/image" Target="../media/image17.wmf"/><Relationship Id="rId4"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20.wmf"/><Relationship Id="rId7" Type="http://schemas.openxmlformats.org/officeDocument/2006/relationships/image" Target="../media/image22.wmf"/><Relationship Id="rId2" Type="http://schemas.openxmlformats.org/officeDocument/2006/relationships/oleObject" Target="../embeddings/oleObject16.bin"/><Relationship Id="rId1" Type="http://schemas.openxmlformats.org/officeDocument/2006/relationships/slideLayout" Target="../slideLayouts/slideLayout10.xml"/><Relationship Id="rId6" Type="http://schemas.openxmlformats.org/officeDocument/2006/relationships/oleObject" Target="../embeddings/oleObject18.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3.wmf"/></Relationships>
</file>

<file path=ppt/slides/_rels/slide17.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1.bin"/><Relationship Id="rId1" Type="http://schemas.openxmlformats.org/officeDocument/2006/relationships/slideLayout" Target="../slideLayouts/slideLayout10.xml"/><Relationship Id="rId4" Type="http://schemas.openxmlformats.org/officeDocument/2006/relationships/image" Target="../media/image26.jpeg"/></Relationships>
</file>

<file path=ppt/slides/_rels/slide18.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8.png"/><Relationship Id="rId1" Type="http://schemas.openxmlformats.org/officeDocument/2006/relationships/slideLayout" Target="../slideLayouts/slideLayout10.xml"/><Relationship Id="rId5" Type="http://schemas.openxmlformats.org/officeDocument/2006/relationships/image" Target="../media/image30.wmf"/><Relationship Id="rId4" Type="http://schemas.openxmlformats.org/officeDocument/2006/relationships/image" Target="../media/image29.wmf"/></Relationships>
</file>

<file path=ppt/slides/_rels/slide21.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2.png"/><Relationship Id="rId1" Type="http://schemas.openxmlformats.org/officeDocument/2006/relationships/slideLayout" Target="../slideLayouts/slideLayout10.xml"/><Relationship Id="rId4" Type="http://schemas.openxmlformats.org/officeDocument/2006/relationships/image" Target="../media/image32.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slideLayout" Target="../slideLayouts/slideLayout10.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slides/_rels/slide27.xml.rels><?xml version="1.0" encoding="UTF-8" standalone="yes"?>
<Relationships xmlns="http://schemas.openxmlformats.org/package/2006/relationships"><Relationship Id="rId3" Type="http://schemas.openxmlformats.org/officeDocument/2006/relationships/image" Target="../media/image40.wmf"/><Relationship Id="rId7" Type="http://schemas.openxmlformats.org/officeDocument/2006/relationships/image" Target="../media/image44.wmf"/><Relationship Id="rId2" Type="http://schemas.openxmlformats.org/officeDocument/2006/relationships/image" Target="../media/image39.wmf"/><Relationship Id="rId1" Type="http://schemas.openxmlformats.org/officeDocument/2006/relationships/slideLayout" Target="../slideLayouts/slideLayout10.xml"/><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slides/_rels/slide28.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5.png"/><Relationship Id="rId1" Type="http://schemas.openxmlformats.org/officeDocument/2006/relationships/slideLayout" Target="../slideLayouts/slideLayout10.xml"/><Relationship Id="rId5" Type="http://schemas.openxmlformats.org/officeDocument/2006/relationships/image" Target="../media/image47.wmf"/><Relationship Id="rId4" Type="http://schemas.openxmlformats.org/officeDocument/2006/relationships/image" Target="../media/image46.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50.png"/><Relationship Id="rId1" Type="http://schemas.openxmlformats.org/officeDocument/2006/relationships/slideLayout" Target="../slideLayouts/slideLayout10.xml"/><Relationship Id="rId4" Type="http://schemas.openxmlformats.org/officeDocument/2006/relationships/image" Target="../media/image50.wmf"/></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wmf"/><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5.wmf"/><Relationship Id="rId4" Type="http://schemas.openxmlformats.org/officeDocument/2006/relationships/image" Target="../media/image54.wmf"/></Relationships>
</file>

<file path=ppt/slides/_rels/slide36.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slides/_rels/slide37.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slideLayout" Target="../slideLayouts/slideLayout10.xml"/><Relationship Id="rId4" Type="http://schemas.openxmlformats.org/officeDocument/2006/relationships/image" Target="../media/image62.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image" Target="../media/image63.png"/><Relationship Id="rId1" Type="http://schemas.openxmlformats.org/officeDocument/2006/relationships/slideLayout" Target="../slideLayouts/slideLayout10.xml"/><Relationship Id="rId6" Type="http://schemas.openxmlformats.org/officeDocument/2006/relationships/image" Target="../media/image64.wmf"/><Relationship Id="rId5" Type="http://schemas.openxmlformats.org/officeDocument/2006/relationships/oleObject" Target="../embeddings/oleObject23.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25.bin"/></Relationships>
</file>

<file path=ppt/slides/_rels/slide46.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image" Target="../media/image68.png"/><Relationship Id="rId1" Type="http://schemas.openxmlformats.org/officeDocument/2006/relationships/slideLayout" Target="../slideLayouts/slideLayout10.xml"/><Relationship Id="rId6" Type="http://schemas.openxmlformats.org/officeDocument/2006/relationships/image" Target="../media/image68.wmf"/><Relationship Id="rId5" Type="http://schemas.openxmlformats.org/officeDocument/2006/relationships/oleObject" Target="../embeddings/oleObject27.bin"/><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29.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oleObject" Target="../embeddings/oleObject30.bin"/><Relationship Id="rId1" Type="http://schemas.openxmlformats.org/officeDocument/2006/relationships/slideLayout" Target="../slideLayouts/slideLayout10.xml"/><Relationship Id="rId6" Type="http://schemas.openxmlformats.org/officeDocument/2006/relationships/image" Target="../media/image75.png"/><Relationship Id="rId5" Type="http://schemas.openxmlformats.org/officeDocument/2006/relationships/image" Target="../media/image72.wmf"/><Relationship Id="rId4" Type="http://schemas.openxmlformats.org/officeDocument/2006/relationships/oleObject" Target="../embeddings/oleObject31.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image" Target="../media/image73.wmf"/><Relationship Id="rId7" Type="http://schemas.openxmlformats.org/officeDocument/2006/relationships/image" Target="../media/image75.wmf"/><Relationship Id="rId12" Type="http://schemas.openxmlformats.org/officeDocument/2006/relationships/image" Target="../media/image81.png"/><Relationship Id="rId2" Type="http://schemas.openxmlformats.org/officeDocument/2006/relationships/oleObject" Target="../embeddings/oleObject32.bin"/><Relationship Id="rId1" Type="http://schemas.openxmlformats.org/officeDocument/2006/relationships/slideLayout" Target="../slideLayouts/slideLayout10.xml"/><Relationship Id="rId6" Type="http://schemas.openxmlformats.org/officeDocument/2006/relationships/oleObject" Target="../embeddings/oleObject34.bin"/><Relationship Id="rId11" Type="http://schemas.openxmlformats.org/officeDocument/2006/relationships/image" Target="../media/image77.wmf"/><Relationship Id="rId5" Type="http://schemas.openxmlformats.org/officeDocument/2006/relationships/image" Target="../media/image74.w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76.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image" Target="../media/image78.wmf"/><Relationship Id="rId7" Type="http://schemas.openxmlformats.org/officeDocument/2006/relationships/image" Target="../media/image80.wmf"/><Relationship Id="rId2" Type="http://schemas.openxmlformats.org/officeDocument/2006/relationships/oleObject" Target="../embeddings/oleObject37.bin"/><Relationship Id="rId1" Type="http://schemas.openxmlformats.org/officeDocument/2006/relationships/slideLayout" Target="../slideLayouts/slideLayout10.xml"/><Relationship Id="rId6" Type="http://schemas.openxmlformats.org/officeDocument/2006/relationships/oleObject" Target="../embeddings/oleObject39.bin"/><Relationship Id="rId5" Type="http://schemas.openxmlformats.org/officeDocument/2006/relationships/image" Target="../media/image79.wmf"/><Relationship Id="rId4" Type="http://schemas.openxmlformats.org/officeDocument/2006/relationships/oleObject" Target="../embeddings/oleObject38.bin"/><Relationship Id="rId9" Type="http://schemas.openxmlformats.org/officeDocument/2006/relationships/image" Target="../media/image81.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oleObject" Target="../embeddings/oleObject41.bin"/><Relationship Id="rId1" Type="http://schemas.openxmlformats.org/officeDocument/2006/relationships/slideLayout" Target="../slideLayouts/slideLayout10.xml"/><Relationship Id="rId6" Type="http://schemas.openxmlformats.org/officeDocument/2006/relationships/image" Target="../media/image83.wmf"/><Relationship Id="rId5" Type="http://schemas.openxmlformats.org/officeDocument/2006/relationships/oleObject" Target="../embeddings/oleObject42.bin"/><Relationship Id="rId4" Type="http://schemas.openxmlformats.org/officeDocument/2006/relationships/image" Target="../media/image8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9.png"/><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91.png"/><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86.wmf"/><Relationship Id="rId7" Type="http://schemas.openxmlformats.org/officeDocument/2006/relationships/image" Target="../media/image88.wmf"/><Relationship Id="rId2" Type="http://schemas.openxmlformats.org/officeDocument/2006/relationships/oleObject" Target="../embeddings/oleObject43.bin"/><Relationship Id="rId1" Type="http://schemas.openxmlformats.org/officeDocument/2006/relationships/slideLayout" Target="../slideLayouts/slideLayout10.xml"/><Relationship Id="rId6" Type="http://schemas.openxmlformats.org/officeDocument/2006/relationships/oleObject" Target="../embeddings/oleObject45.bin"/><Relationship Id="rId5" Type="http://schemas.openxmlformats.org/officeDocument/2006/relationships/image" Target="../media/image87.wmf"/><Relationship Id="rId4" Type="http://schemas.openxmlformats.org/officeDocument/2006/relationships/oleObject" Target="../embeddings/oleObject44.bin"/></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oleObject" Target="../embeddings/oleObject46.bin"/><Relationship Id="rId1" Type="http://schemas.openxmlformats.org/officeDocument/2006/relationships/slideLayout" Target="../slideLayouts/slideLayout10.xml"/><Relationship Id="rId4" Type="http://schemas.openxmlformats.org/officeDocument/2006/relationships/image" Target="../media/image98.png"/></Relationships>
</file>

<file path=ppt/slides/_rels/slide63.x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oleObject" Target="../embeddings/oleObject47.bin"/><Relationship Id="rId1" Type="http://schemas.openxmlformats.org/officeDocument/2006/relationships/slideLayout" Target="../slideLayouts/slideLayout10.xml"/><Relationship Id="rId6" Type="http://schemas.openxmlformats.org/officeDocument/2006/relationships/image" Target="../media/image101.png"/><Relationship Id="rId5" Type="http://schemas.openxmlformats.org/officeDocument/2006/relationships/image" Target="../media/image91.wmf"/><Relationship Id="rId4" Type="http://schemas.openxmlformats.org/officeDocument/2006/relationships/oleObject" Target="../embeddings/oleObject48.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97.wmf"/><Relationship Id="rId3" Type="http://schemas.openxmlformats.org/officeDocument/2006/relationships/image" Target="../media/image92.wmf"/><Relationship Id="rId7" Type="http://schemas.openxmlformats.org/officeDocument/2006/relationships/image" Target="../media/image94.wmf"/><Relationship Id="rId12" Type="http://schemas.openxmlformats.org/officeDocument/2006/relationships/oleObject" Target="../embeddings/oleObject54.bin"/><Relationship Id="rId2" Type="http://schemas.openxmlformats.org/officeDocument/2006/relationships/oleObject" Target="../embeddings/oleObject49.bin"/><Relationship Id="rId1" Type="http://schemas.openxmlformats.org/officeDocument/2006/relationships/slideLayout" Target="../slideLayouts/slideLayout10.xml"/><Relationship Id="rId6" Type="http://schemas.openxmlformats.org/officeDocument/2006/relationships/oleObject" Target="../embeddings/oleObject51.bin"/><Relationship Id="rId11" Type="http://schemas.openxmlformats.org/officeDocument/2006/relationships/image" Target="../media/image96.wmf"/><Relationship Id="rId5" Type="http://schemas.openxmlformats.org/officeDocument/2006/relationships/image" Target="../media/image93.wmf"/><Relationship Id="rId15" Type="http://schemas.openxmlformats.org/officeDocument/2006/relationships/image" Target="../media/image98.w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95.wmf"/><Relationship Id="rId14" Type="http://schemas.openxmlformats.org/officeDocument/2006/relationships/oleObject" Target="../embeddings/oleObject55.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7.wmf"/><Relationship Id="rId4" Type="http://schemas.openxmlformats.org/officeDocument/2006/relationships/oleObject" Target="../embeddings/oleObject5.bin"/><Relationship Id="rId9" Type="http://schemas.openxmlformats.org/officeDocument/2006/relationships/image" Target="../media/image9.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1359" y="1165"/>
            <a:ext cx="12293600" cy="6915150"/>
          </a:xfrm>
          <a:prstGeom prst="rect">
            <a:avLst/>
          </a:prstGeom>
        </p:spPr>
      </p:pic>
      <p:sp>
        <p:nvSpPr>
          <p:cNvPr id="15" name="椭圆 14"/>
          <p:cNvSpPr/>
          <p:nvPr/>
        </p:nvSpPr>
        <p:spPr>
          <a:xfrm>
            <a:off x="6349365" y="2176466"/>
            <a:ext cx="2864485" cy="2787964"/>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544964" y="2315777"/>
            <a:ext cx="10097292" cy="923330"/>
          </a:xfrm>
          <a:prstGeom prst="rect">
            <a:avLst/>
          </a:prstGeom>
          <a:noFill/>
        </p:spPr>
        <p:txBody>
          <a:bodyPr wrap="square" rtlCol="0">
            <a:spAutoFit/>
          </a:bodyPr>
          <a:lstStyle/>
          <a:p>
            <a:r>
              <a:rPr lang="zh-CN" altLang="en-US" sz="5400" b="1" dirty="0">
                <a:solidFill>
                  <a:srgbClr val="FF0000"/>
                </a:solidFill>
                <a:latin typeface="仿宋" panose="02010609060101010101" pitchFamily="49" charset="-122"/>
                <a:ea typeface="仿宋" panose="02010609060101010101" pitchFamily="49" charset="-122"/>
              </a:rPr>
              <a:t>第</a:t>
            </a:r>
            <a:r>
              <a:rPr lang="en-US" altLang="zh-CN" sz="5400" b="1" dirty="0">
                <a:solidFill>
                  <a:srgbClr val="FF0000"/>
                </a:solidFill>
                <a:latin typeface="仿宋" panose="02010609060101010101" pitchFamily="49" charset="-122"/>
                <a:ea typeface="仿宋" panose="02010609060101010101" pitchFamily="49" charset="-122"/>
              </a:rPr>
              <a:t>08</a:t>
            </a:r>
            <a:r>
              <a:rPr lang="zh-CN" altLang="en-US" sz="5400" b="1" dirty="0">
                <a:solidFill>
                  <a:srgbClr val="FF0000"/>
                </a:solidFill>
                <a:latin typeface="仿宋" panose="02010609060101010101" pitchFamily="49" charset="-122"/>
                <a:ea typeface="仿宋" panose="02010609060101010101" pitchFamily="49" charset="-122"/>
              </a:rPr>
              <a:t>讲 经典</a:t>
            </a:r>
            <a:r>
              <a:rPr lang="zh-CN" altLang="zh-CN" sz="5400" b="1" dirty="0">
                <a:solidFill>
                  <a:srgbClr val="FF0000"/>
                </a:solidFill>
                <a:latin typeface="仿宋" panose="02010609060101010101" pitchFamily="49" charset="-122"/>
                <a:ea typeface="仿宋" panose="02010609060101010101" pitchFamily="49" charset="-122"/>
              </a:rPr>
              <a:t>评价模型</a:t>
            </a:r>
            <a:endParaRPr lang="zh-CN" altLang="en-US" sz="5400" b="1" dirty="0">
              <a:solidFill>
                <a:srgbClr val="FF0000"/>
              </a:solidFill>
              <a:latin typeface="仿宋" panose="02010609060101010101" pitchFamily="49" charset="-122"/>
              <a:ea typeface="仿宋" panose="02010609060101010101" pitchFamily="49" charset="-122"/>
            </a:endParaRPr>
          </a:p>
        </p:txBody>
      </p:sp>
      <p:cxnSp>
        <p:nvCxnSpPr>
          <p:cNvPr id="10" name="直接连接符 9"/>
          <p:cNvCxnSpPr/>
          <p:nvPr/>
        </p:nvCxnSpPr>
        <p:spPr>
          <a:xfrm flipH="1">
            <a:off x="6604635" y="3949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6934200" y="499364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6826885" y="5362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823075" y="-2222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6684645" y="2002790"/>
            <a:ext cx="2864485" cy="3115945"/>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0" y="111171"/>
            <a:ext cx="2864485" cy="2787964"/>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9293860" y="3904702"/>
            <a:ext cx="2864485" cy="293254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50850" y="2233930"/>
            <a:ext cx="473075" cy="51498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0945495" y="4478655"/>
            <a:ext cx="473075" cy="51498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865883" y="3596532"/>
            <a:ext cx="184731" cy="1015663"/>
          </a:xfrm>
          <a:prstGeom prst="rect">
            <a:avLst/>
          </a:prstGeom>
          <a:noFill/>
        </p:spPr>
        <p:txBody>
          <a:bodyPr wrap="none" rtlCol="0">
            <a:spAutoFit/>
          </a:bodyPr>
          <a:lstStyle/>
          <a:p>
            <a:endParaRPr lang="zh-CN" altLang="en-US" sz="6000" dirty="0">
              <a:solidFill>
                <a:srgbClr val="C00000"/>
              </a:solidFill>
              <a:latin typeface="华文楷体" panose="02010600040101010101" pitchFamily="2" charset="-122"/>
              <a:ea typeface="华文楷体" panose="02010600040101010101" pitchFamily="2" charset="-122"/>
            </a:endParaRPr>
          </a:p>
        </p:txBody>
      </p:sp>
      <p:sp>
        <p:nvSpPr>
          <p:cNvPr id="7" name="文本框 6"/>
          <p:cNvSpPr txBox="1"/>
          <p:nvPr/>
        </p:nvSpPr>
        <p:spPr>
          <a:xfrm>
            <a:off x="5525534" y="3743586"/>
            <a:ext cx="1723549" cy="707886"/>
          </a:xfrm>
          <a:prstGeom prst="rect">
            <a:avLst/>
          </a:prstGeom>
          <a:noFill/>
        </p:spPr>
        <p:txBody>
          <a:bodyPr wrap="none" rtlCol="0">
            <a:spAutoFit/>
          </a:bodyPr>
          <a:lstStyle/>
          <a:p>
            <a:r>
              <a:rPr lang="zh-CN" altLang="en-US" sz="4000" dirty="0">
                <a:solidFill>
                  <a:srgbClr val="FF0000"/>
                </a:solidFill>
                <a:latin typeface="楷体" panose="02010609060101010101" pitchFamily="49" charset="-122"/>
                <a:ea typeface="楷体" panose="02010609060101010101" pitchFamily="49" charset="-122"/>
              </a:rPr>
              <a:t>徐志丹</a:t>
            </a:r>
            <a:endParaRPr lang="zh-CN" altLang="en-US" sz="4000" dirty="0">
              <a:latin typeface="楷体" panose="02010609060101010101" pitchFamily="49" charset="-122"/>
              <a:ea typeface="楷体" panose="02010609060101010101" pitchFamily="49" charset="-122"/>
            </a:endParaRPr>
          </a:p>
        </p:txBody>
      </p:sp>
      <p:sp>
        <p:nvSpPr>
          <p:cNvPr id="8" name="文本框 7">
            <a:extLst>
              <a:ext uri="{FF2B5EF4-FFF2-40B4-BE49-F238E27FC236}">
                <a16:creationId xmlns:a16="http://schemas.microsoft.com/office/drawing/2014/main" id="{19199838-85C5-8077-F992-86CFB1B7DC21}"/>
              </a:ext>
            </a:extLst>
          </p:cNvPr>
          <p:cNvSpPr txBox="1"/>
          <p:nvPr/>
        </p:nvSpPr>
        <p:spPr>
          <a:xfrm>
            <a:off x="450850" y="717559"/>
            <a:ext cx="7058343" cy="461665"/>
          </a:xfrm>
          <a:prstGeom prst="rect">
            <a:avLst/>
          </a:prstGeom>
          <a:noFill/>
        </p:spPr>
        <p:txBody>
          <a:bodyPr wrap="none" rtlCol="0">
            <a:spAutoFit/>
          </a:bodyPr>
          <a:lstStyle/>
          <a:p>
            <a:r>
              <a:rPr lang="zh-CN" altLang="en-US" sz="2400" dirty="0">
                <a:solidFill>
                  <a:srgbClr val="C00000"/>
                </a:solidFill>
              </a:rPr>
              <a:t>张敬信</a:t>
            </a:r>
            <a:r>
              <a:rPr lang="en-US" altLang="zh-CN" sz="2400" dirty="0">
                <a:solidFill>
                  <a:srgbClr val="C00000"/>
                </a:solidFill>
              </a:rPr>
              <a:t>-《</a:t>
            </a:r>
            <a:r>
              <a:rPr lang="zh-CN" altLang="en-US" sz="2400" dirty="0">
                <a:solidFill>
                  <a:srgbClr val="C00000"/>
                </a:solidFill>
              </a:rPr>
              <a:t>数学建模：算法与编程实现</a:t>
            </a:r>
            <a:r>
              <a:rPr lang="en-US" altLang="zh-CN" sz="2400" dirty="0">
                <a:solidFill>
                  <a:srgbClr val="C00000"/>
                </a:solidFill>
              </a:rPr>
              <a:t>》</a:t>
            </a:r>
            <a:r>
              <a:rPr lang="zh-CN" altLang="en-US" sz="2400" dirty="0">
                <a:solidFill>
                  <a:srgbClr val="C00000"/>
                </a:solidFill>
              </a:rPr>
              <a:t>，配套课件</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childTnLst>
                          </p:cTn>
                        </p:par>
                        <p:par>
                          <p:cTn id="40" fill="hold">
                            <p:stCondLst>
                              <p:cond delay="1000"/>
                            </p:stCondLst>
                            <p:childTnLst>
                              <p:par>
                                <p:cTn id="41" presetID="42" presetClass="entr" presetSubtype="0"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1000"/>
                                        <p:tgtEl>
                                          <p:spTgt spid="3"/>
                                        </p:tgtEl>
                                      </p:cBhvr>
                                    </p:animEffect>
                                    <p:anim calcmode="lin" valueType="num">
                                      <p:cBhvr>
                                        <p:cTn id="44" dur="1000" fill="hold"/>
                                        <p:tgtEl>
                                          <p:spTgt spid="3"/>
                                        </p:tgtEl>
                                        <p:attrNameLst>
                                          <p:attrName>ppt_x</p:attrName>
                                        </p:attrNameLst>
                                      </p:cBhvr>
                                      <p:tavLst>
                                        <p:tav tm="0">
                                          <p:val>
                                            <p:strVal val="#ppt_x"/>
                                          </p:val>
                                        </p:tav>
                                        <p:tav tm="100000">
                                          <p:val>
                                            <p:strVal val="#ppt_x"/>
                                          </p:val>
                                        </p:tav>
                                      </p:tavLst>
                                    </p:anim>
                                    <p:anim calcmode="lin" valueType="num">
                                      <p:cBhvr>
                                        <p:cTn id="45" dur="1000" fill="hold"/>
                                        <p:tgtEl>
                                          <p:spTgt spid="3"/>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1000"/>
                                        <p:tgtEl>
                                          <p:spTgt spid="4"/>
                                        </p:tgtEl>
                                      </p:cBhvr>
                                    </p:animEffect>
                                    <p:anim calcmode="lin" valueType="num">
                                      <p:cBhvr>
                                        <p:cTn id="49" dur="1000" fill="hold"/>
                                        <p:tgtEl>
                                          <p:spTgt spid="4"/>
                                        </p:tgtEl>
                                        <p:attrNameLst>
                                          <p:attrName>ppt_x</p:attrName>
                                        </p:attrNameLst>
                                      </p:cBhvr>
                                      <p:tavLst>
                                        <p:tav tm="0">
                                          <p:val>
                                            <p:strVal val="#ppt_x"/>
                                          </p:val>
                                        </p:tav>
                                        <p:tav tm="100000">
                                          <p:val>
                                            <p:strVal val="#ppt_x"/>
                                          </p:val>
                                        </p:tav>
                                      </p:tavLst>
                                    </p:anim>
                                    <p:anim calcmode="lin" valueType="num">
                                      <p:cBhvr>
                                        <p:cTn id="50" dur="1000" fill="hold"/>
                                        <p:tgtEl>
                                          <p:spTgt spid="4"/>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1000"/>
                                        <p:tgtEl>
                                          <p:spTgt spid="5"/>
                                        </p:tgtEl>
                                      </p:cBhvr>
                                    </p:animEffect>
                                    <p:anim calcmode="lin" valueType="num">
                                      <p:cBhvr>
                                        <p:cTn id="54" dur="1000" fill="hold"/>
                                        <p:tgtEl>
                                          <p:spTgt spid="5"/>
                                        </p:tgtEl>
                                        <p:attrNameLst>
                                          <p:attrName>ppt_x</p:attrName>
                                        </p:attrNameLst>
                                      </p:cBhvr>
                                      <p:tavLst>
                                        <p:tav tm="0">
                                          <p:val>
                                            <p:strVal val="#ppt_x"/>
                                          </p:val>
                                        </p:tav>
                                        <p:tav tm="100000">
                                          <p:val>
                                            <p:strVal val="#ppt_x"/>
                                          </p:val>
                                        </p:tav>
                                      </p:tavLst>
                                    </p:anim>
                                    <p:anim calcmode="lin" valueType="num">
                                      <p:cBhvr>
                                        <p:cTn id="55" dur="1000" fill="hold"/>
                                        <p:tgtEl>
                                          <p:spTgt spid="5"/>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1000"/>
                                        <p:tgtEl>
                                          <p:spTgt spid="14"/>
                                        </p:tgtEl>
                                      </p:cBhvr>
                                    </p:animEffect>
                                    <p:anim calcmode="lin" valueType="num">
                                      <p:cBhvr>
                                        <p:cTn id="59" dur="1000" fill="hold"/>
                                        <p:tgtEl>
                                          <p:spTgt spid="14"/>
                                        </p:tgtEl>
                                        <p:attrNameLst>
                                          <p:attrName>ppt_x</p:attrName>
                                        </p:attrNameLst>
                                      </p:cBhvr>
                                      <p:tavLst>
                                        <p:tav tm="0">
                                          <p:val>
                                            <p:strVal val="#ppt_x"/>
                                          </p:val>
                                        </p:tav>
                                        <p:tav tm="100000">
                                          <p:val>
                                            <p:strVal val="#ppt_x"/>
                                          </p:val>
                                        </p:tav>
                                      </p:tavLst>
                                    </p:anim>
                                    <p:anim calcmode="lin" valueType="num">
                                      <p:cBhvr>
                                        <p:cTn id="6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8" grpId="0"/>
      <p:bldP spid="2" grpId="0" animBg="1"/>
      <p:bldP spid="3" grpId="0" bldLvl="0" animBg="1"/>
      <p:bldP spid="4" grpId="0" bldLvl="0" animBg="1"/>
      <p:bldP spid="5" grpId="0" bldLvl="0" animBg="1"/>
      <p:bldP spid="1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67293" y="308796"/>
            <a:ext cx="10515600" cy="6482621"/>
          </a:xfrm>
        </p:spPr>
        <p:txBody>
          <a:bodyPr/>
          <a:lstStyle/>
          <a:p>
            <a:pPr marL="0" indent="0">
              <a:lnSpc>
                <a:spcPct val="80000"/>
              </a:lnSpc>
              <a:buNone/>
            </a:pPr>
            <a:r>
              <a:rPr lang="zh-CN" altLang="zh-CN" dirty="0">
                <a:solidFill>
                  <a:srgbClr val="FF0000"/>
                </a:solidFill>
                <a:latin typeface="+mn-ea"/>
                <a:cs typeface="Courier New" panose="02070309020205020404" pitchFamily="49" charset="0"/>
              </a:rPr>
              <a:t>先定义区间型转换函数</a:t>
            </a:r>
            <a:r>
              <a:rPr lang="zh-CN" altLang="en-US" dirty="0">
                <a:solidFill>
                  <a:srgbClr val="FF0000"/>
                </a:solidFill>
                <a:latin typeface="+mn-ea"/>
                <a:cs typeface="Courier New" panose="02070309020205020404" pitchFamily="49" charset="0"/>
              </a:rPr>
              <a:t>：</a:t>
            </a:r>
            <a:endParaRPr lang="zh-CN" altLang="zh-CN" dirty="0">
              <a:solidFill>
                <a:srgbClr val="FF0000"/>
              </a:solidFill>
              <a:latin typeface="+mn-ea"/>
              <a:cs typeface="Courier New" panose="02070309020205020404" pitchFamily="49" charset="0"/>
            </a:endParaRPr>
          </a:p>
          <a:p>
            <a:pPr marL="0" indent="0">
              <a:lnSpc>
                <a:spcPct val="100000"/>
              </a:lnSpc>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function y =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IntervalType</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x,a,b</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p>
          <a:p>
            <a:pPr marL="0" indent="0">
              <a:lnSpc>
                <a:spcPct val="100000"/>
              </a:lnSpc>
              <a:buNone/>
            </a:pP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区间型数据转换</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solidFill>
                  <a:srgbClr val="00B050"/>
                </a:solidFill>
                <a:latin typeface="Courier New" panose="02070309020205020404" pitchFamily="49" charset="0"/>
                <a:ea typeface="宋体" panose="02010600030101010101" pitchFamily="2" charset="-122"/>
                <a:cs typeface="Courier New" panose="02070309020205020404" pitchFamily="49" charset="0"/>
              </a:rPr>
              <a:t>a,b</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为最优区间</a:t>
            </a:r>
          </a:p>
          <a:p>
            <a:pPr marL="0" indent="0">
              <a:lnSpc>
                <a:spcPct val="100000"/>
              </a:lnSpc>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M = max(a-min(x), max(x)-b);</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lnSpc>
                <a:spcPct val="100000"/>
              </a:lnSpc>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n = size(x);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x </a:t>
            </a:r>
            <a:r>
              <a:rPr lang="zh-CN" altLang="en-US"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为列向量</a:t>
            </a:r>
            <a:endPar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endParaRPr>
          </a:p>
          <a:p>
            <a:pPr marL="0" indent="0">
              <a:lnSpc>
                <a:spcPct val="100000"/>
              </a:lnSpc>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for i=1:n</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lnSpc>
                <a:spcPct val="100000"/>
              </a:lnSpc>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if x(i) &lt; a</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lnSpc>
                <a:spcPct val="100000"/>
              </a:lnSpc>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y(i) = 1 - (a-x(i))/M;</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lnSpc>
                <a:spcPct val="100000"/>
              </a:lnSpc>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elseif</a:t>
            </a:r>
            <a:r>
              <a:rPr lang="en-US" altLang="zh-CN" sz="2000" dirty="0">
                <a:latin typeface="Courier New" panose="02070309020205020404" pitchFamily="49" charset="0"/>
                <a:ea typeface="宋体" panose="02010600030101010101" pitchFamily="2" charset="-122"/>
                <a:cs typeface="Courier New" panose="02070309020205020404" pitchFamily="49" charset="0"/>
              </a:rPr>
              <a:t> x(i) &lt;= b</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lnSpc>
                <a:spcPct val="100000"/>
              </a:lnSpc>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y(i) = 1;</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lnSpc>
                <a:spcPct val="100000"/>
              </a:lnSpc>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else</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lnSpc>
                <a:spcPct val="100000"/>
              </a:lnSpc>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y(i) = 1 - (x(i)-b)/M;</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lnSpc>
                <a:spcPct val="100000"/>
              </a:lnSpc>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end</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lnSpc>
                <a:spcPct val="100000"/>
              </a:lnSpc>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end</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lnSpc>
                <a:spcPct val="100000"/>
              </a:lnSpc>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y = y';</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28980"/>
            <a:ext cx="10515600" cy="4351338"/>
          </a:xfrm>
        </p:spPr>
        <p:txBody>
          <a:bodyPr/>
          <a:lstStyle/>
          <a:p>
            <a:pPr marL="0" indent="0" algn="just">
              <a:lnSpc>
                <a:spcPct val="150000"/>
              </a:lnSpc>
              <a:buNone/>
            </a:pPr>
            <a:r>
              <a:rPr lang="zh-CN" altLang="zh-CN" dirty="0">
                <a:latin typeface="+mn-ea"/>
                <a:cs typeface="Courier New" panose="02070309020205020404" pitchFamily="49" charset="0"/>
              </a:rPr>
              <a:t>该函数的函数体包含了分支结构（</a:t>
            </a:r>
            <a:r>
              <a:rPr lang="en-US" altLang="zh-CN" dirty="0">
                <a:latin typeface="+mn-ea"/>
                <a:cs typeface="Courier New" panose="02070309020205020404" pitchFamily="49" charset="0"/>
              </a:rPr>
              <a:t>if-else</a:t>
            </a:r>
            <a:r>
              <a:rPr lang="zh-CN" altLang="zh-CN" dirty="0">
                <a:latin typeface="+mn-ea"/>
                <a:cs typeface="Courier New" panose="02070309020205020404" pitchFamily="49" charset="0"/>
              </a:rPr>
              <a:t>）和循环结构（</a:t>
            </a:r>
            <a:r>
              <a:rPr lang="en-US" altLang="zh-CN" dirty="0">
                <a:latin typeface="+mn-ea"/>
                <a:cs typeface="Courier New" panose="02070309020205020404" pitchFamily="49" charset="0"/>
              </a:rPr>
              <a:t>for</a:t>
            </a:r>
            <a:r>
              <a:rPr lang="zh-CN" altLang="zh-CN" dirty="0">
                <a:latin typeface="+mn-ea"/>
                <a:cs typeface="Courier New" panose="02070309020205020404" pitchFamily="49" charset="0"/>
              </a:rPr>
              <a:t>），这两种结构是编程中最常用的结构化语句。</a:t>
            </a:r>
            <a:endParaRPr lang="en-US" altLang="zh-CN" dirty="0">
              <a:latin typeface="+mn-ea"/>
              <a:cs typeface="Courier New" panose="02070309020205020404" pitchFamily="49" charset="0"/>
            </a:endParaRPr>
          </a:p>
          <a:p>
            <a:pPr marL="0" indent="0" algn="just">
              <a:lnSpc>
                <a:spcPct val="150000"/>
              </a:lnSpc>
              <a:buNone/>
            </a:pPr>
            <a:r>
              <a:rPr lang="zh-CN" altLang="zh-CN" dirty="0">
                <a:latin typeface="+mn-ea"/>
                <a:cs typeface="Courier New" panose="02070309020205020404" pitchFamily="49" charset="0"/>
              </a:rPr>
              <a:t>下面调用该函数转换温度数据：</a:t>
            </a:r>
          </a:p>
          <a:p>
            <a:pPr marL="0" indent="0" algn="just">
              <a:lnSpc>
                <a:spcPct val="150000"/>
              </a:lnSpc>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T = [35.2 35.8 36.6 37.1 37.8 38.4]’;</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lgn="just">
              <a:lnSpc>
                <a:spcPct val="150000"/>
              </a:lnSpc>
              <a:buNone/>
            </a:pPr>
            <a:r>
              <a:rPr lang="en-US" altLang="zh-CN" sz="2000" dirty="0" err="1">
                <a:latin typeface="Courier New" panose="02070309020205020404" pitchFamily="49" charset="0"/>
                <a:ea typeface="宋体" panose="02010600030101010101" pitchFamily="2" charset="-122"/>
                <a:cs typeface="Courier New" panose="02070309020205020404" pitchFamily="49" charset="0"/>
              </a:rPr>
              <a:t>IntervalType</a:t>
            </a:r>
            <a:r>
              <a:rPr lang="en-US" altLang="zh-CN" sz="2000" dirty="0">
                <a:latin typeface="Courier New" panose="02070309020205020404" pitchFamily="49" charset="0"/>
                <a:ea typeface="宋体" panose="02010600030101010101" pitchFamily="2" charset="-122"/>
                <a:cs typeface="Courier New" panose="02070309020205020404" pitchFamily="49" charset="0"/>
              </a:rPr>
              <a:t>(T,36,37)</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lgn="just">
              <a:lnSpc>
                <a:spcPct val="150000"/>
              </a:lnSpc>
              <a:buNone/>
            </a:pPr>
            <a:r>
              <a:rPr lang="zh-CN" altLang="zh-CN" dirty="0">
                <a:latin typeface="+mn-ea"/>
                <a:cs typeface="Courier New" panose="02070309020205020404" pitchFamily="49" charset="0"/>
              </a:rPr>
              <a:t>运行结果：</a:t>
            </a:r>
          </a:p>
          <a:p>
            <a:pPr marL="0" indent="0" algn="just">
              <a:buNone/>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solidFill>
                  <a:schemeClr val="accent2"/>
                </a:solidFill>
                <a:latin typeface="Courier New" panose="02070309020205020404" pitchFamily="49" charset="0"/>
                <a:ea typeface="宋体" panose="02010600030101010101" pitchFamily="2" charset="-122"/>
                <a:cs typeface="Courier New" panose="02070309020205020404" pitchFamily="49" charset="0"/>
              </a:rPr>
              <a:t>ans</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 0.4286  0.8571  1.0000  0.9286  0.4286  0</a:t>
            </a:r>
            <a:endParaRPr lang="zh-CN"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endParaRPr>
          </a:p>
          <a:p>
            <a:pPr marL="0" indent="0" algn="just">
              <a:buNone/>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1532" y="566981"/>
            <a:ext cx="10515600" cy="5630611"/>
          </a:xfrm>
        </p:spPr>
        <p:txBody>
          <a:bodyPr/>
          <a:lstStyle/>
          <a:p>
            <a:pPr indent="0">
              <a:lnSpc>
                <a:spcPct val="150000"/>
              </a:lnSpc>
              <a:buNone/>
            </a:pPr>
            <a:r>
              <a:rPr lang="en-US" altLang="zh-CN" sz="2800" b="1" dirty="0">
                <a:solidFill>
                  <a:srgbClr val="7030A0"/>
                </a:solidFill>
                <a:latin typeface="微软雅黑" panose="020B0503020204020204" pitchFamily="34" charset="-122"/>
                <a:ea typeface="微软雅黑" panose="020B0503020204020204" pitchFamily="34" charset="-122"/>
              </a:rPr>
              <a:t>2. </a:t>
            </a:r>
            <a:r>
              <a:rPr lang="zh-CN" altLang="zh-CN" sz="2800" b="1" dirty="0">
                <a:solidFill>
                  <a:srgbClr val="7030A0"/>
                </a:solidFill>
                <a:latin typeface="微软雅黑" panose="020B0503020204020204" pitchFamily="34" charset="-122"/>
                <a:ea typeface="微软雅黑" panose="020B0503020204020204" pitchFamily="34" charset="-122"/>
              </a:rPr>
              <a:t>无量纲化处理</a:t>
            </a:r>
            <a:endParaRPr lang="en-US" altLang="zh-CN" sz="2800" b="1" dirty="0">
              <a:solidFill>
                <a:srgbClr val="7030A0"/>
              </a:solidFill>
              <a:latin typeface="微软雅黑" panose="020B0503020204020204" pitchFamily="34" charset="-122"/>
              <a:ea typeface="微软雅黑" panose="020B0503020204020204" pitchFamily="34" charset="-122"/>
            </a:endParaRPr>
          </a:p>
          <a:p>
            <a:pPr indent="0">
              <a:lnSpc>
                <a:spcPct val="150000"/>
              </a:lnSpc>
              <a:buNone/>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指标数据要先做一致化处理，之后不同指标的数据往往仍有着各自不同的单位和数量级，使得这些指标之间存在着不可公度性。</a:t>
            </a:r>
            <a:endParaRPr lang="en-US" altLang="zh-CN" dirty="0">
              <a:latin typeface="微软雅黑" panose="020B0503020204020204" pitchFamily="34" charset="-122"/>
              <a:ea typeface="微软雅黑" panose="020B0503020204020204" pitchFamily="34" charset="-122"/>
            </a:endParaRPr>
          </a:p>
          <a:p>
            <a:pPr indent="0">
              <a:lnSpc>
                <a:spcPct val="150000"/>
              </a:lnSpc>
              <a:buNone/>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无量纲化处理，又称为指标数据的标准化或规范化处理。常用方法：标准差法、极值差法和功效系数法等。</a:t>
            </a:r>
          </a:p>
          <a:p>
            <a:pPr marL="571500" indent="-342900"/>
            <a:r>
              <a:rPr lang="zh-CN" altLang="zh-CN" b="1" dirty="0"/>
              <a:t>标准差法</a:t>
            </a:r>
            <a:endParaRPr lang="en-US" altLang="zh-CN" b="1" dirty="0"/>
          </a:p>
          <a:p>
            <a:pPr marL="571500" indent="-342900"/>
            <a:endParaRPr lang="en-US" altLang="zh-CN" b="1" dirty="0"/>
          </a:p>
          <a:p>
            <a:pPr indent="0">
              <a:buNone/>
            </a:pPr>
            <a:endParaRPr lang="zh-CN" altLang="zh-CN" b="1" dirty="0"/>
          </a:p>
          <a:p>
            <a:pPr indent="0">
              <a:buNone/>
            </a:pPr>
            <a:endParaRPr lang="en-US" altLang="zh-CN" dirty="0"/>
          </a:p>
          <a:p>
            <a:pPr indent="0">
              <a:buNone/>
            </a:pPr>
            <a:endParaRPr lang="zh-CN" altLang="en-US" dirty="0"/>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496692077"/>
              </p:ext>
            </p:extLst>
          </p:nvPr>
        </p:nvGraphicFramePr>
        <p:xfrm>
          <a:off x="3803492" y="4226587"/>
          <a:ext cx="4777822" cy="971102"/>
        </p:xfrm>
        <a:graphic>
          <a:graphicData uri="http://schemas.openxmlformats.org/presentationml/2006/ole">
            <mc:AlternateContent xmlns:mc="http://schemas.openxmlformats.org/markup-compatibility/2006">
              <mc:Choice xmlns:v="urn:schemas-microsoft-com:vml" Requires="v">
                <p:oleObj name="Equation" r:id="rId2" imgW="2336800" imgH="469900" progId="Equation.DSMT4">
                  <p:embed/>
                </p:oleObj>
              </mc:Choice>
              <mc:Fallback>
                <p:oleObj name="Equation" r:id="rId2" imgW="2336800" imgH="4699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3492" y="4226587"/>
                        <a:ext cx="4777822" cy="971102"/>
                      </a:xfrm>
                      <a:prstGeom prst="rect">
                        <a:avLst/>
                      </a:prstGeom>
                      <a:noFill/>
                    </p:spPr>
                  </p:pic>
                </p:oleObj>
              </mc:Fallback>
            </mc:AlternateContent>
          </a:graphicData>
        </a:graphic>
      </p:graphicFrame>
      <p:sp>
        <p:nvSpPr>
          <p:cNvPr id="14" name="矩形 13"/>
          <p:cNvSpPr/>
          <p:nvPr/>
        </p:nvSpPr>
        <p:spPr>
          <a:xfrm>
            <a:off x="879287" y="4282467"/>
            <a:ext cx="10237695" cy="1938992"/>
          </a:xfrm>
          <a:prstGeom prst="rect">
            <a:avLst/>
          </a:prstGeom>
        </p:spPr>
        <p:txBody>
          <a:bodyPr wrap="square">
            <a:spAutoFit/>
          </a:bodyPr>
          <a:lstStyle/>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其中，   和     分别为指标数据的均值和标准差。标准化处理后的数据，均值和均方差分别为 </a:t>
            </a:r>
            <a:r>
              <a:rPr lang="en-US" altLang="zh-CN" sz="2400" dirty="0">
                <a:latin typeface="微软雅黑" panose="020B0503020204020204" pitchFamily="34" charset="-122"/>
                <a:ea typeface="微软雅黑" panose="020B0503020204020204" pitchFamily="34" charset="-122"/>
              </a:rPr>
              <a:t>0 </a:t>
            </a:r>
            <a:r>
              <a:rPr lang="zh-CN" altLang="en-US" sz="2400" dirty="0">
                <a:latin typeface="微软雅黑" panose="020B0503020204020204" pitchFamily="34" charset="-122"/>
                <a:ea typeface="微软雅黑" panose="020B0503020204020204" pitchFamily="34" charset="-122"/>
              </a:rPr>
              <a:t>和 </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p>
        </p:txBody>
      </p:sp>
      <p:sp>
        <p:nvSpPr>
          <p:cNvPr id="15"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161120519"/>
              </p:ext>
            </p:extLst>
          </p:nvPr>
        </p:nvGraphicFramePr>
        <p:xfrm>
          <a:off x="1795730" y="5381557"/>
          <a:ext cx="311972" cy="450626"/>
        </p:xfrm>
        <a:graphic>
          <a:graphicData uri="http://schemas.openxmlformats.org/presentationml/2006/ole">
            <mc:AlternateContent xmlns:mc="http://schemas.openxmlformats.org/markup-compatibility/2006">
              <mc:Choice xmlns:v="urn:schemas-microsoft-com:vml" Requires="v">
                <p:oleObj name="Equation" r:id="rId4" imgW="165100" imgH="241300" progId="Equation.DSMT4">
                  <p:embed/>
                </p:oleObj>
              </mc:Choice>
              <mc:Fallback>
                <p:oleObj name="Equation" r:id="rId4" imgW="165100" imgH="241300"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730" y="5381557"/>
                        <a:ext cx="311972" cy="450626"/>
                      </a:xfrm>
                      <a:prstGeom prst="rect">
                        <a:avLst/>
                      </a:prstGeom>
                      <a:noFill/>
                    </p:spPr>
                  </p:pic>
                </p:oleObj>
              </mc:Fallback>
            </mc:AlternateContent>
          </a:graphicData>
        </a:graphic>
      </p:graphicFrame>
      <p:sp>
        <p:nvSpPr>
          <p:cNvPr id="17" name="Rectangle 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2093740023"/>
              </p:ext>
            </p:extLst>
          </p:nvPr>
        </p:nvGraphicFramePr>
        <p:xfrm>
          <a:off x="2491950" y="5325714"/>
          <a:ext cx="346038" cy="562312"/>
        </p:xfrm>
        <a:graphic>
          <a:graphicData uri="http://schemas.openxmlformats.org/presentationml/2006/ole">
            <mc:AlternateContent xmlns:mc="http://schemas.openxmlformats.org/markup-compatibility/2006">
              <mc:Choice xmlns:v="urn:schemas-microsoft-com:vml" Requires="v">
                <p:oleObj name="Equation" r:id="rId6" imgW="152400" imgH="241300" progId="Equation.DSMT4">
                  <p:embed/>
                </p:oleObj>
              </mc:Choice>
              <mc:Fallback>
                <p:oleObj name="Equation" r:id="rId6" imgW="152400" imgH="241300" progId="Equation.DSMT4">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1950" y="5325714"/>
                        <a:ext cx="346038" cy="562312"/>
                      </a:xfrm>
                      <a:prstGeom prst="rect">
                        <a:avLst/>
                      </a:prstGeom>
                      <a:noFill/>
                    </p:spPr>
                  </p:pic>
                </p:oleObj>
              </mc:Fallback>
            </mc:AlternateContent>
          </a:graphicData>
        </a:graphic>
      </p:graphicFrame>
      <p:sp>
        <p:nvSpPr>
          <p:cNvPr id="19" name="Rectangle 1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Rectangle 1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3205" y="2506662"/>
            <a:ext cx="10403352" cy="4351338"/>
          </a:xfrm>
        </p:spPr>
        <p:txBody>
          <a:bodyPr/>
          <a:lstStyle/>
          <a:p>
            <a:pPr marL="571500" indent="-342900"/>
            <a:r>
              <a:rPr lang="zh-CN" altLang="zh-CN" b="1" dirty="0"/>
              <a:t>功效系数法</a:t>
            </a:r>
          </a:p>
          <a:p>
            <a:pPr marL="571500" indent="-342900"/>
            <a:endParaRPr lang="en-US" altLang="zh-CN" b="1" dirty="0"/>
          </a:p>
          <a:p>
            <a:pPr indent="0">
              <a:buNone/>
            </a:pPr>
            <a:endParaRPr lang="en-US" altLang="zh-CN" b="1" dirty="0"/>
          </a:p>
          <a:p>
            <a:pPr indent="0">
              <a:buNone/>
            </a:pPr>
            <a:endParaRPr lang="zh-CN" altLang="zh-CN" b="1" dirty="0"/>
          </a:p>
          <a:p>
            <a:pPr indent="0">
              <a:lnSpc>
                <a:spcPct val="100000"/>
              </a:lnSpc>
              <a:buNone/>
            </a:pPr>
            <a:r>
              <a:rPr lang="zh-CN" altLang="en-US" dirty="0">
                <a:latin typeface="+mn-ea"/>
                <a:cs typeface="Times New Roman" panose="02020603050405020304" pitchFamily="18" charset="0"/>
              </a:rPr>
              <a:t>其中，</a:t>
            </a:r>
            <a:r>
              <a:rPr lang="en-US" altLang="zh-CN" dirty="0">
                <a:latin typeface="+mn-ea"/>
                <a:cs typeface="Times New Roman" panose="02020603050405020304" pitchFamily="18" charset="0"/>
              </a:rPr>
              <a:t>c  </a:t>
            </a:r>
            <a:r>
              <a:rPr lang="zh-CN" altLang="en-US" dirty="0">
                <a:latin typeface="+mn-ea"/>
                <a:cs typeface="Times New Roman" panose="02020603050405020304" pitchFamily="18" charset="0"/>
              </a:rPr>
              <a:t>和 </a:t>
            </a:r>
            <a:r>
              <a:rPr lang="en-US" altLang="zh-CN" dirty="0">
                <a:latin typeface="+mn-ea"/>
                <a:cs typeface="Times New Roman" panose="02020603050405020304" pitchFamily="18" charset="0"/>
              </a:rPr>
              <a:t>d  </a:t>
            </a:r>
            <a:r>
              <a:rPr lang="zh-CN" altLang="en-US" dirty="0">
                <a:latin typeface="+mn-ea"/>
                <a:cs typeface="Times New Roman" panose="02020603050405020304" pitchFamily="18" charset="0"/>
              </a:rPr>
              <a:t>均为确定的常数，分别表示“平移量”和“放缩量”，即“放大”或“缩小”倍数。</a:t>
            </a:r>
          </a:p>
          <a:p>
            <a:pPr indent="0">
              <a:lnSpc>
                <a:spcPct val="100000"/>
              </a:lnSpc>
              <a:buNone/>
            </a:pPr>
            <a:r>
              <a:rPr lang="zh-CN" altLang="en-US" dirty="0">
                <a:latin typeface="+mn-ea"/>
                <a:cs typeface="Times New Roman" panose="02020603050405020304" pitchFamily="18" charset="0"/>
              </a:rPr>
              <a:t>      经功效系数法变换的数据，线性变换（放缩、平移）到</a:t>
            </a:r>
            <a:r>
              <a:rPr lang="en-US" altLang="zh-CN" dirty="0">
                <a:latin typeface="+mn-ea"/>
                <a:cs typeface="Times New Roman" panose="02020603050405020304" pitchFamily="18" charset="0"/>
              </a:rPr>
              <a:t>[c, </a:t>
            </a:r>
            <a:r>
              <a:rPr lang="en-US" altLang="zh-CN" dirty="0" err="1">
                <a:latin typeface="+mn-ea"/>
                <a:cs typeface="Times New Roman" panose="02020603050405020304" pitchFamily="18" charset="0"/>
              </a:rPr>
              <a:t>c+d</a:t>
            </a:r>
            <a:r>
              <a:rPr lang="en-US" altLang="zh-CN" dirty="0">
                <a:latin typeface="+mn-ea"/>
                <a:cs typeface="Times New Roman" panose="02020603050405020304" pitchFamily="18" charset="0"/>
              </a:rPr>
              <a:t>]. </a:t>
            </a:r>
            <a:r>
              <a:rPr lang="zh-CN" altLang="en-US" dirty="0">
                <a:latin typeface="+mn-ea"/>
                <a:cs typeface="Times New Roman" panose="02020603050405020304" pitchFamily="18" charset="0"/>
              </a:rPr>
              <a:t>比如若取</a:t>
            </a:r>
            <a:r>
              <a:rPr lang="en-US" altLang="zh-CN" dirty="0">
                <a:latin typeface="+mn-ea"/>
                <a:cs typeface="Times New Roman" panose="02020603050405020304" pitchFamily="18" charset="0"/>
              </a:rPr>
              <a:t>c=60, d=40</a:t>
            </a:r>
            <a:r>
              <a:rPr lang="zh-CN" altLang="en-US" dirty="0">
                <a:latin typeface="+mn-ea"/>
                <a:cs typeface="Times New Roman" panose="02020603050405020304" pitchFamily="18" charset="0"/>
              </a:rPr>
              <a:t>，则                    </a:t>
            </a:r>
            <a:r>
              <a:rPr lang="en-US" altLang="zh-CN" dirty="0">
                <a:latin typeface="+mn-ea"/>
                <a:cs typeface="Times New Roman" panose="02020603050405020304" pitchFamily="18" charset="0"/>
              </a:rPr>
              <a:t>. </a:t>
            </a:r>
          </a:p>
          <a:p>
            <a:pPr indent="0">
              <a:buNone/>
            </a:pPr>
            <a:endParaRPr lang="en-US" altLang="zh-CN" dirty="0"/>
          </a:p>
          <a:p>
            <a:pPr indent="0">
              <a:buNone/>
            </a:pPr>
            <a:endParaRPr lang="zh-CN" altLang="en-US" dirty="0"/>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7" name="Rectangle 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Rectangle 1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Rectangle 1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961343154"/>
              </p:ext>
            </p:extLst>
          </p:nvPr>
        </p:nvGraphicFramePr>
        <p:xfrm>
          <a:off x="2830510" y="3078396"/>
          <a:ext cx="6530975" cy="1092200"/>
        </p:xfrm>
        <a:graphic>
          <a:graphicData uri="http://schemas.openxmlformats.org/presentationml/2006/ole">
            <mc:AlternateContent xmlns:mc="http://schemas.openxmlformats.org/markup-compatibility/2006">
              <mc:Choice xmlns:v="urn:schemas-microsoft-com:vml" Requires="v">
                <p:oleObj name="Equation" r:id="rId2" imgW="3238500" imgH="533400" progId="Equation.DSMT4">
                  <p:embed/>
                </p:oleObj>
              </mc:Choice>
              <mc:Fallback>
                <p:oleObj name="Equation" r:id="rId2" imgW="3238500" imgH="5334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0510" y="3078396"/>
                        <a:ext cx="6530975" cy="1092200"/>
                      </a:xfrm>
                      <a:prstGeom prst="rect">
                        <a:avLst/>
                      </a:prstGeom>
                      <a:noFill/>
                    </p:spPr>
                  </p:pic>
                </p:oleObj>
              </mc:Fallback>
            </mc:AlternateContent>
          </a:graphicData>
        </a:graphic>
      </p:graphicFrame>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102335582"/>
              </p:ext>
            </p:extLst>
          </p:nvPr>
        </p:nvGraphicFramePr>
        <p:xfrm>
          <a:off x="4139355" y="5548201"/>
          <a:ext cx="1635641" cy="464671"/>
        </p:xfrm>
        <a:graphic>
          <a:graphicData uri="http://schemas.openxmlformats.org/presentationml/2006/ole">
            <mc:AlternateContent xmlns:mc="http://schemas.openxmlformats.org/markup-compatibility/2006">
              <mc:Choice xmlns:v="urn:schemas-microsoft-com:vml" Requires="v">
                <p:oleObj name="Equation" r:id="rId4" imgW="838200" imgH="241300" progId="Equation.DSMT4">
                  <p:embed/>
                </p:oleObj>
              </mc:Choice>
              <mc:Fallback>
                <p:oleObj name="Equation" r:id="rId4" imgW="838200" imgH="2413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355" y="5548201"/>
                        <a:ext cx="1635641" cy="464671"/>
                      </a:xfrm>
                      <a:prstGeom prst="rect">
                        <a:avLst/>
                      </a:prstGeom>
                      <a:noFill/>
                    </p:spPr>
                  </p:pic>
                </p:oleObj>
              </mc:Fallback>
            </mc:AlternateContent>
          </a:graphicData>
        </a:graphic>
      </p:graphicFrame>
      <p:sp>
        <p:nvSpPr>
          <p:cNvPr id="9" name="文本框 8">
            <a:extLst>
              <a:ext uri="{FF2B5EF4-FFF2-40B4-BE49-F238E27FC236}">
                <a16:creationId xmlns:a16="http://schemas.microsoft.com/office/drawing/2014/main" id="{EBAA9C99-5CD6-889E-C7F0-708573765680}"/>
              </a:ext>
            </a:extLst>
          </p:cNvPr>
          <p:cNvSpPr txBox="1"/>
          <p:nvPr/>
        </p:nvSpPr>
        <p:spPr>
          <a:xfrm>
            <a:off x="1044876" y="697111"/>
            <a:ext cx="8533231" cy="1569660"/>
          </a:xfrm>
          <a:prstGeom prst="rect">
            <a:avLst/>
          </a:prstGeom>
          <a:noFill/>
        </p:spPr>
        <p:txBody>
          <a:bodyPr wrap="square">
            <a:spAutoFit/>
          </a:bodyPr>
          <a:lstStyle/>
          <a:p>
            <a:pPr marL="342900" indent="-342900">
              <a:buFont typeface="Arial" panose="020B0604020202020204" pitchFamily="34" charset="0"/>
              <a:buChar char="•"/>
            </a:pPr>
            <a:r>
              <a:rPr lang="zh-CN" altLang="zh-CN" sz="2400" b="1" dirty="0"/>
              <a:t>极值差法</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a:latin typeface="微软雅黑" panose="020B0503020204020204" pitchFamily="34" charset="-122"/>
                <a:ea typeface="微软雅黑" panose="020B0503020204020204" pitchFamily="34" charset="-122"/>
              </a:rPr>
              <a:t>归一化是将数据线性（等比例）放缩到</a:t>
            </a:r>
            <a:r>
              <a:rPr lang="en-US" altLang="zh-CN" sz="2400" dirty="0">
                <a:latin typeface="微软雅黑" panose="020B0503020204020204" pitchFamily="34" charset="-122"/>
                <a:ea typeface="微软雅黑" panose="020B0503020204020204" pitchFamily="34" charset="-122"/>
              </a:rPr>
              <a:t>[0,1] </a:t>
            </a:r>
            <a:r>
              <a:rPr lang="zh-CN" altLang="en-US" sz="2400" dirty="0">
                <a:latin typeface="宋体" panose="02010600030101010101" pitchFamily="2" charset="-122"/>
                <a:ea typeface="宋体" panose="02010600030101010101" pitchFamily="2" charset="-122"/>
              </a:rPr>
              <a:t>。</a:t>
            </a:r>
          </a:p>
        </p:txBody>
      </p:sp>
      <p:graphicFrame>
        <p:nvGraphicFramePr>
          <p:cNvPr id="11" name="对象 10">
            <a:extLst>
              <a:ext uri="{FF2B5EF4-FFF2-40B4-BE49-F238E27FC236}">
                <a16:creationId xmlns:a16="http://schemas.microsoft.com/office/drawing/2014/main" id="{7E72C056-B3E3-A121-4071-E4CA06878697}"/>
              </a:ext>
            </a:extLst>
          </p:cNvPr>
          <p:cNvGraphicFramePr>
            <a:graphicFrameLocks noChangeAspect="1"/>
          </p:cNvGraphicFramePr>
          <p:nvPr>
            <p:extLst>
              <p:ext uri="{D42A27DB-BD31-4B8C-83A1-F6EECF244321}">
                <p14:modId xmlns:p14="http://schemas.microsoft.com/office/powerpoint/2010/main" val="69422218"/>
              </p:ext>
            </p:extLst>
          </p:nvPr>
        </p:nvGraphicFramePr>
        <p:xfrm>
          <a:off x="3437389" y="845128"/>
          <a:ext cx="5317215" cy="996978"/>
        </p:xfrm>
        <a:graphic>
          <a:graphicData uri="http://schemas.openxmlformats.org/presentationml/2006/ole">
            <mc:AlternateContent xmlns:mc="http://schemas.openxmlformats.org/markup-compatibility/2006">
              <mc:Choice xmlns:v="urn:schemas-microsoft-com:vml" Requires="v">
                <p:oleObj name="Equation" r:id="rId6" imgW="2882900" imgH="533400" progId="Equation.DSMT4">
                  <p:embed/>
                </p:oleObj>
              </mc:Choice>
              <mc:Fallback>
                <p:oleObj name="Equation" r:id="rId6" imgW="2882900" imgH="533400" progId="Equation.DSMT4">
                  <p:embed/>
                  <p:pic>
                    <p:nvPicPr>
                      <p:cNvPr id="22" name="对象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7389" y="845128"/>
                        <a:ext cx="5317215" cy="996978"/>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838200" y="551543"/>
            <a:ext cx="10515600" cy="5775366"/>
          </a:xfrm>
        </p:spPr>
        <p:txBody>
          <a:bodyPr/>
          <a:lstStyle/>
          <a:p>
            <a:pPr marL="0" indent="0">
              <a:buNone/>
            </a:pPr>
            <a:r>
              <a:rPr lang="en-US" altLang="zh-CN" sz="2800" b="1" dirty="0">
                <a:solidFill>
                  <a:srgbClr val="7030A0"/>
                </a:solidFill>
              </a:rPr>
              <a:t>3. </a:t>
            </a:r>
            <a:r>
              <a:rPr lang="zh-CN" altLang="zh-CN" sz="2800" b="1" dirty="0">
                <a:solidFill>
                  <a:srgbClr val="7030A0"/>
                </a:solidFill>
              </a:rPr>
              <a:t>定性指标的量化</a:t>
            </a:r>
          </a:p>
          <a:p>
            <a:pPr marL="0" indent="0">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在实际中，很多问题都涉及到定性或模糊指标的定量处理，例如思想品德、各种满意度、学习能力等。有的指标是五个等级：</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 B, C, D, E</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，如何将其量化？若是</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 B+, C-, D+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等又如何合理量化？</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buNone/>
            </a:pPr>
            <a:r>
              <a:rPr lang="zh-CN" altLang="en-US" b="1" dirty="0"/>
              <a:t>（</a:t>
            </a:r>
            <a:r>
              <a:rPr lang="en-US" altLang="zh-CN" b="1" dirty="0"/>
              <a:t>1</a:t>
            </a:r>
            <a:r>
              <a:rPr lang="zh-CN" altLang="en-US" b="1" dirty="0"/>
              <a:t>）</a:t>
            </a:r>
            <a:r>
              <a:rPr lang="zh-CN" altLang="zh-CN" b="1" dirty="0"/>
              <a:t>线性量化</a:t>
            </a:r>
            <a:endParaRPr lang="en-US" altLang="zh-CN" b="1" dirty="0"/>
          </a:p>
          <a:p>
            <a:pPr marL="0" indent="0">
              <a:lnSpc>
                <a:spcPct val="150000"/>
              </a:lnSpc>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比如对某事物“满意度”的评价可分为：</a:t>
            </a:r>
          </a:p>
          <a:p>
            <a:pPr marL="0" indent="0" algn="ctr">
              <a:buNone/>
            </a:pPr>
            <a:r>
              <a:rPr lang="en-US"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很不满意，不太满意，较满意，满意，很满意</a:t>
            </a:r>
            <a:r>
              <a:rPr lang="en-US"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p>
          <a:p>
            <a:pPr marL="0" indent="0">
              <a:buNone/>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简单地分别对应为 </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0.2, 0.4, 0.6, 0.8, 1</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，就是线性量化。</a:t>
            </a:r>
            <a:endParaRPr lang="zh-CN" altLang="en-US" dirty="0"/>
          </a:p>
          <a:p>
            <a:pPr marL="0" indent="0">
              <a:buNone/>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838199" y="957943"/>
            <a:ext cx="10515600" cy="833912"/>
          </a:xfrm>
        </p:spPr>
        <p:txBody>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这实际上不止量化了</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5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个点，而是量化了所有等级之间，比如说度量</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较满意</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与</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满意</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之间的</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1/5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处，其量化值就是</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0.64</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p>
          <a:p>
            <a:pPr marL="0" indent="0">
              <a:buNone/>
            </a:pPr>
            <a:endParaRPr lang="zh-CN" altLang="en-US" dirty="0"/>
          </a:p>
          <a:p>
            <a:pPr marL="0" indent="0">
              <a:buNone/>
            </a:pPr>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6049" y="1935818"/>
            <a:ext cx="5479901" cy="411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3366673"/>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838199" y="551543"/>
            <a:ext cx="10661073" cy="5558971"/>
          </a:xfrm>
        </p:spPr>
        <p:txBody>
          <a:bodyPr/>
          <a:lstStyle/>
          <a:p>
            <a:pPr marL="0" indent="0">
              <a:buNone/>
            </a:pPr>
            <a:r>
              <a:rPr lang="zh-CN" altLang="en-US" b="1" dirty="0"/>
              <a:t>（</a:t>
            </a:r>
            <a:r>
              <a:rPr lang="en-US" altLang="zh-CN" b="1" dirty="0"/>
              <a:t>2</a:t>
            </a:r>
            <a:r>
              <a:rPr lang="zh-CN" altLang="en-US" b="1" dirty="0"/>
              <a:t>）</a:t>
            </a:r>
            <a:r>
              <a:rPr lang="zh-CN" altLang="zh-CN" b="1" dirty="0"/>
              <a:t>偏大型量化</a:t>
            </a:r>
          </a:p>
          <a:p>
            <a:pPr marL="0" indent="0">
              <a:lnSpc>
                <a:spcPct val="150000"/>
              </a:lnSpc>
              <a:buNone/>
            </a:pPr>
            <a:r>
              <a:rPr lang="zh-CN" altLang="en-US" dirty="0">
                <a:latin typeface="微软雅黑" panose="020B0503020204020204" pitchFamily="34" charset="-122"/>
                <a:ea typeface="微软雅黑" panose="020B0503020204020204" pitchFamily="34" charset="-122"/>
              </a:rPr>
              <a:t>         对应聘者的评语集为</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很差，差，一般，好，很好</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，对应的量化数值为</a:t>
            </a:r>
            <a:r>
              <a:rPr lang="en-US" altLang="zh-CN" dirty="0">
                <a:latin typeface="微软雅黑" panose="020B0503020204020204" pitchFamily="34" charset="-122"/>
                <a:ea typeface="微软雅黑" panose="020B0503020204020204" pitchFamily="34" charset="-122"/>
              </a:rPr>
              <a:t>{0.01,0.55,0.8,0.91,1}</a:t>
            </a:r>
            <a:r>
              <a:rPr lang="zh-CN" altLang="en-US" dirty="0">
                <a:latin typeface="微软雅黑" panose="020B0503020204020204" pitchFamily="34" charset="-122"/>
                <a:ea typeface="微软雅黑" panose="020B0503020204020204" pitchFamily="34" charset="-122"/>
              </a:rPr>
              <a:t>，这是一种偏大型量化。</a:t>
            </a:r>
          </a:p>
          <a:p>
            <a:pPr marL="0" indent="0">
              <a:lnSpc>
                <a:spcPct val="150000"/>
              </a:lnSpc>
              <a:buNone/>
            </a:pPr>
            <a:r>
              <a:rPr lang="zh-CN" altLang="en-US" dirty="0">
                <a:latin typeface="微软雅黑" panose="020B0503020204020204" pitchFamily="34" charset="-122"/>
                <a:ea typeface="微软雅黑" panose="020B0503020204020204" pitchFamily="34" charset="-122"/>
              </a:rPr>
              <a:t>    偏大型量化可采用模糊数学中的偏大型柯西分布和对数函数作为隶属函数：</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293707480"/>
              </p:ext>
            </p:extLst>
          </p:nvPr>
        </p:nvGraphicFramePr>
        <p:xfrm>
          <a:off x="2815693" y="2924453"/>
          <a:ext cx="5121598" cy="956782"/>
        </p:xfrm>
        <a:graphic>
          <a:graphicData uri="http://schemas.openxmlformats.org/presentationml/2006/ole">
            <mc:AlternateContent xmlns:mc="http://schemas.openxmlformats.org/markup-compatibility/2006">
              <mc:Choice xmlns:v="urn:schemas-microsoft-com:vml" Requires="v">
                <p:oleObj name="Equation" r:id="rId2" imgW="2603500" imgH="482600" progId="Equation.DSMT4">
                  <p:embed/>
                </p:oleObj>
              </mc:Choice>
              <mc:Fallback>
                <p:oleObj name="Equation" r:id="rId2" imgW="2603500" imgH="4826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693" y="2924453"/>
                        <a:ext cx="5121598" cy="956782"/>
                      </a:xfrm>
                      <a:prstGeom prst="rect">
                        <a:avLst/>
                      </a:prstGeom>
                      <a:noFill/>
                    </p:spPr>
                  </p:pic>
                </p:oleObj>
              </mc:Fallback>
            </mc:AlternateContent>
          </a:graphicData>
        </a:graphic>
      </p:graphicFrame>
      <p:sp>
        <p:nvSpPr>
          <p:cNvPr id="5" name="矩形 4"/>
          <p:cNvSpPr/>
          <p:nvPr/>
        </p:nvSpPr>
        <p:spPr>
          <a:xfrm>
            <a:off x="838199" y="4051379"/>
            <a:ext cx="10495878" cy="2092881"/>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其中              为待定常数。</a:t>
            </a:r>
            <a:endParaRPr lang="en-US" altLang="zh-CN" sz="2400" dirty="0">
              <a:latin typeface="微软雅黑" panose="020B0503020204020204" pitchFamily="34" charset="-122"/>
              <a:ea typeface="微软雅黑" panose="020B0503020204020204" pitchFamily="34" charset="-122"/>
            </a:endParaRPr>
          </a:p>
          <a:p>
            <a:pPr>
              <a:spcBef>
                <a:spcPts val="600"/>
              </a:spcBef>
              <a:spcAft>
                <a:spcPts val="600"/>
              </a:spcAft>
            </a:pPr>
            <a:r>
              <a:rPr lang="zh-CN" altLang="en-US" sz="2400" dirty="0">
                <a:latin typeface="微软雅黑" panose="020B0503020204020204" pitchFamily="34" charset="-122"/>
                <a:ea typeface="微软雅黑" panose="020B0503020204020204" pitchFamily="34" charset="-122"/>
              </a:rPr>
              <a:t>    根据实际情况这样取值关于量化取值：</a:t>
            </a:r>
          </a:p>
          <a:p>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“很差”，隶属度量化为 </a:t>
            </a:r>
            <a:r>
              <a:rPr lang="en-US" altLang="zh-CN" sz="2400" dirty="0">
                <a:latin typeface="微软雅黑" panose="020B0503020204020204" pitchFamily="34" charset="-122"/>
                <a:ea typeface="微软雅黑" panose="020B0503020204020204" pitchFamily="34" charset="-122"/>
              </a:rPr>
              <a:t>0.01</a:t>
            </a:r>
            <a:r>
              <a:rPr lang="zh-CN" altLang="en-US" sz="2400" dirty="0">
                <a:latin typeface="微软雅黑" panose="020B0503020204020204" pitchFamily="34" charset="-122"/>
                <a:ea typeface="微软雅黑" panose="020B0503020204020204" pitchFamily="34" charset="-122"/>
              </a:rPr>
              <a:t>，即               ；</a:t>
            </a:r>
          </a:p>
          <a:p>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“一般”，隶属度量化为 </a:t>
            </a:r>
            <a:r>
              <a:rPr lang="en-US" altLang="zh-CN" sz="2400" dirty="0">
                <a:latin typeface="微软雅黑" panose="020B0503020204020204" pitchFamily="34" charset="-122"/>
                <a:ea typeface="微软雅黑" panose="020B0503020204020204" pitchFamily="34" charset="-122"/>
              </a:rPr>
              <a:t>0.8</a:t>
            </a:r>
            <a:r>
              <a:rPr lang="zh-CN" altLang="en-US" sz="2400" dirty="0">
                <a:latin typeface="微软雅黑" panose="020B0503020204020204" pitchFamily="34" charset="-122"/>
                <a:ea typeface="微软雅黑" panose="020B0503020204020204" pitchFamily="34" charset="-122"/>
              </a:rPr>
              <a:t>，即               ；（用于两个方程）</a:t>
            </a:r>
          </a:p>
          <a:p>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“很好”，隶属度量化为１，即            </a:t>
            </a:r>
            <a:r>
              <a:rPr lang="en-US" altLang="zh-CN" sz="2400" dirty="0">
                <a:latin typeface="微软雅黑" panose="020B0503020204020204" pitchFamily="34" charset="-122"/>
                <a:ea typeface="微软雅黑" panose="020B0503020204020204" pitchFamily="34" charset="-122"/>
              </a:rPr>
              <a:t>.</a:t>
            </a:r>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999769440"/>
              </p:ext>
            </p:extLst>
          </p:nvPr>
        </p:nvGraphicFramePr>
        <p:xfrm>
          <a:off x="1636682" y="4124370"/>
          <a:ext cx="1085149" cy="379802"/>
        </p:xfrm>
        <a:graphic>
          <a:graphicData uri="http://schemas.openxmlformats.org/presentationml/2006/ole">
            <mc:AlternateContent xmlns:mc="http://schemas.openxmlformats.org/markup-compatibility/2006">
              <mc:Choice xmlns:v="urn:schemas-microsoft-com:vml" Requires="v">
                <p:oleObj name="Equation" r:id="rId4" imgW="571500" imgH="203200" progId="Equation.DSMT4">
                  <p:embed/>
                </p:oleObj>
              </mc:Choice>
              <mc:Fallback>
                <p:oleObj name="Equation" r:id="rId4" imgW="571500" imgH="2032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6682" y="4124370"/>
                        <a:ext cx="1085149" cy="379802"/>
                      </a:xfrm>
                      <a:prstGeom prst="rect">
                        <a:avLst/>
                      </a:prstGeom>
                      <a:noFill/>
                    </p:spPr>
                  </p:pic>
                </p:oleObj>
              </mc:Fallback>
            </mc:AlternateContent>
          </a:graphicData>
        </a:graphic>
      </p:graphicFrame>
      <p:sp>
        <p:nvSpPr>
          <p:cNvPr id="8"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776242613"/>
              </p:ext>
            </p:extLst>
          </p:nvPr>
        </p:nvGraphicFramePr>
        <p:xfrm>
          <a:off x="6086138" y="4971429"/>
          <a:ext cx="1365875" cy="382445"/>
        </p:xfrm>
        <a:graphic>
          <a:graphicData uri="http://schemas.openxmlformats.org/presentationml/2006/ole">
            <mc:AlternateContent xmlns:mc="http://schemas.openxmlformats.org/markup-compatibility/2006">
              <mc:Choice xmlns:v="urn:schemas-microsoft-com:vml" Requires="v">
                <p:oleObj name="Equation" r:id="rId6" imgW="711200" imgH="203200" progId="Equation.DSMT4">
                  <p:embed/>
                </p:oleObj>
              </mc:Choice>
              <mc:Fallback>
                <p:oleObj name="Equation" r:id="rId6" imgW="711200" imgH="2032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6138" y="4971429"/>
                        <a:ext cx="1365875" cy="382445"/>
                      </a:xfrm>
                      <a:prstGeom prst="rect">
                        <a:avLst/>
                      </a:prstGeom>
                      <a:noFill/>
                    </p:spPr>
                  </p:pic>
                </p:oleObj>
              </mc:Fallback>
            </mc:AlternateContent>
          </a:graphicData>
        </a:graphic>
      </p:graphicFrame>
      <p:sp>
        <p:nvSpPr>
          <p:cNvPr id="10"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340412734"/>
              </p:ext>
            </p:extLst>
          </p:nvPr>
        </p:nvGraphicFramePr>
        <p:xfrm>
          <a:off x="5920943" y="5353874"/>
          <a:ext cx="1256604" cy="382445"/>
        </p:xfrm>
        <a:graphic>
          <a:graphicData uri="http://schemas.openxmlformats.org/presentationml/2006/ole">
            <mc:AlternateContent xmlns:mc="http://schemas.openxmlformats.org/markup-compatibility/2006">
              <mc:Choice xmlns:v="urn:schemas-microsoft-com:vml" Requires="v">
                <p:oleObj name="Equation" r:id="rId8" imgW="660400" imgH="203200" progId="Equation.DSMT4">
                  <p:embed/>
                </p:oleObj>
              </mc:Choice>
              <mc:Fallback>
                <p:oleObj name="Equation" r:id="rId8" imgW="660400" imgH="20320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20943" y="5353874"/>
                        <a:ext cx="1256604" cy="382445"/>
                      </a:xfrm>
                      <a:prstGeom prst="rect">
                        <a:avLst/>
                      </a:prstGeom>
                      <a:noFill/>
                    </p:spPr>
                  </p:pic>
                </p:oleObj>
              </mc:Fallback>
            </mc:AlternateContent>
          </a:graphicData>
        </a:graphic>
      </p:graphicFrame>
      <p:sp>
        <p:nvSpPr>
          <p:cNvPr id="12" name="Rectangle 1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857804837"/>
              </p:ext>
            </p:extLst>
          </p:nvPr>
        </p:nvGraphicFramePr>
        <p:xfrm>
          <a:off x="5656375" y="5718318"/>
          <a:ext cx="997854" cy="374195"/>
        </p:xfrm>
        <a:graphic>
          <a:graphicData uri="http://schemas.openxmlformats.org/presentationml/2006/ole">
            <mc:AlternateContent xmlns:mc="http://schemas.openxmlformats.org/markup-compatibility/2006">
              <mc:Choice xmlns:v="urn:schemas-microsoft-com:vml" Requires="v">
                <p:oleObj name="Equation" r:id="rId10" imgW="533400" imgH="203200" progId="Equation.DSMT4">
                  <p:embed/>
                </p:oleObj>
              </mc:Choice>
              <mc:Fallback>
                <p:oleObj name="Equation" r:id="rId10" imgW="533400" imgH="203200"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56375" y="5718318"/>
                        <a:ext cx="997854" cy="374195"/>
                      </a:xfrm>
                      <a:prstGeom prst="rect">
                        <a:avLst/>
                      </a:prstGeom>
                      <a:noFill/>
                    </p:spPr>
                  </p:pic>
                </p:oleObj>
              </mc:Fallback>
            </mc:AlternateContent>
          </a:graphicData>
        </a:graphic>
      </p:graphicFrame>
      <p:sp>
        <p:nvSpPr>
          <p:cNvPr id="14" name="Rectangle 2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765462" y="960010"/>
            <a:ext cx="10661073" cy="4762576"/>
          </a:xfrm>
        </p:spPr>
        <p:txBody>
          <a:bodyPr/>
          <a:lstStyle/>
          <a:p>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个方程</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个未知数，可解出：</a:t>
            </a:r>
            <a:r>
              <a:rPr lang="en-US" altLang="zh-CN" sz="2400"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a:p>
            <a:endParaRPr lang="zh-CN" altLang="en-US" dirty="0">
              <a:latin typeface="宋体" panose="02010600030101010101" pitchFamily="2" charset="-122"/>
              <a:ea typeface="宋体" panose="02010600030101010101" pitchFamily="2"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1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Rectangle 2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2319084547"/>
              </p:ext>
            </p:extLst>
          </p:nvPr>
        </p:nvGraphicFramePr>
        <p:xfrm>
          <a:off x="3366392" y="1510195"/>
          <a:ext cx="5662416" cy="400373"/>
        </p:xfrm>
        <a:graphic>
          <a:graphicData uri="http://schemas.openxmlformats.org/presentationml/2006/ole">
            <mc:AlternateContent xmlns:mc="http://schemas.openxmlformats.org/markup-compatibility/2006">
              <mc:Choice xmlns:v="urn:schemas-microsoft-com:vml" Requires="v">
                <p:oleObj name="Equation" r:id="rId2" imgW="2832100" imgH="203200" progId="Equation.DSMT4">
                  <p:embed/>
                </p:oleObj>
              </mc:Choice>
              <mc:Fallback>
                <p:oleObj name="Equation" r:id="rId2" imgW="2832100" imgH="203200" progId="Equation.DSMT4">
                  <p:embed/>
                  <p:pic>
                    <p:nvPicPr>
                      <p:cNvPr id="15" name="对象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6392" y="1510195"/>
                        <a:ext cx="5662416" cy="400373"/>
                      </a:xfrm>
                      <a:prstGeom prst="rect">
                        <a:avLst/>
                      </a:prstGeom>
                      <a:noFill/>
                    </p:spPr>
                  </p:pic>
                </p:oleObj>
              </mc:Fallback>
            </mc:AlternateContent>
          </a:graphicData>
        </a:graphic>
      </p:graphicFrame>
      <p:pic>
        <p:nvPicPr>
          <p:cNvPr id="16" name="图片 1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8371" y="2109770"/>
            <a:ext cx="6355253" cy="4295356"/>
          </a:xfrm>
          <a:prstGeom prst="rect">
            <a:avLst/>
          </a:prstGeom>
          <a:noFill/>
          <a:ln>
            <a:noFill/>
          </a:ln>
        </p:spPr>
      </p:pic>
    </p:spTree>
    <p:extLst>
      <p:ext uri="{BB962C8B-B14F-4D97-AF65-F5344CB8AC3E}">
        <p14:creationId xmlns:p14="http://schemas.microsoft.com/office/powerpoint/2010/main" val="2792817396"/>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a:solidFill>
                  <a:srgbClr val="0070C0"/>
                </a:solidFill>
              </a:rPr>
              <a:t>二</a:t>
            </a:r>
            <a:r>
              <a:rPr lang="en-US" altLang="zh-CN" sz="3600" b="1" dirty="0">
                <a:solidFill>
                  <a:srgbClr val="0070C0"/>
                </a:solidFill>
              </a:rPr>
              <a:t>. </a:t>
            </a:r>
            <a:r>
              <a:rPr lang="zh-CN" altLang="zh-CN" sz="3600" b="1" dirty="0">
                <a:solidFill>
                  <a:srgbClr val="0070C0"/>
                </a:solidFill>
              </a:rPr>
              <a:t>主客观赋权法</a:t>
            </a:r>
            <a:endParaRPr lang="zh-CN" altLang="en-US" sz="3600" b="1" dirty="0">
              <a:solidFill>
                <a:srgbClr val="0070C0"/>
              </a:solidFill>
            </a:endParaRPr>
          </a:p>
        </p:txBody>
      </p:sp>
      <p:sp>
        <p:nvSpPr>
          <p:cNvPr id="3" name="内容占位符 2"/>
          <p:cNvSpPr>
            <a:spLocks noGrp="1"/>
          </p:cNvSpPr>
          <p:nvPr>
            <p:ph idx="1"/>
          </p:nvPr>
        </p:nvSpPr>
        <p:spPr>
          <a:xfrm>
            <a:off x="838200" y="1515197"/>
            <a:ext cx="10515600" cy="4977678"/>
          </a:xfrm>
        </p:spPr>
        <p:txBody>
          <a:bodyPr/>
          <a:lstStyle/>
          <a:p>
            <a:pPr marL="0" indent="0">
              <a:lnSpc>
                <a:spcPct val="100000"/>
              </a:lnSpc>
              <a:buNone/>
            </a:pPr>
            <a:r>
              <a:rPr lang="zh-CN" altLang="en-US" dirty="0">
                <a:latin typeface="微软雅黑" panose="020B0503020204020204" pitchFamily="34" charset="-122"/>
                <a:ea typeface="微软雅黑" panose="020B0503020204020204" pitchFamily="34" charset="-122"/>
              </a:rPr>
              <a:t>       对其上级指标来说，各评价指标之间的相对重要性是不同的，这是用权重来刻画的，权重介于</a:t>
            </a:r>
            <a:r>
              <a:rPr lang="en-US" altLang="zh-CN" dirty="0">
                <a:latin typeface="微软雅黑" panose="020B0503020204020204" pitchFamily="34" charset="-122"/>
                <a:ea typeface="微软雅黑" panose="020B0503020204020204" pitchFamily="34" charset="-122"/>
              </a:rPr>
              <a:t>0~1</a:t>
            </a:r>
            <a:r>
              <a:rPr lang="zh-CN" altLang="en-US" dirty="0">
                <a:latin typeface="微软雅黑" panose="020B0503020204020204" pitchFamily="34" charset="-122"/>
                <a:ea typeface="微软雅黑" panose="020B0503020204020204" pitchFamily="34" charset="-122"/>
              </a:rPr>
              <a:t>之间，且总和为 </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0" indent="0">
              <a:lnSpc>
                <a:spcPct val="100000"/>
              </a:lnSpc>
              <a:buNone/>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赋权法大体上分为两类：</a:t>
            </a:r>
          </a:p>
          <a:p>
            <a:pPr lvl="0">
              <a:lnSpc>
                <a:spcPct val="100000"/>
              </a:lnSpc>
            </a:pPr>
            <a:r>
              <a:rPr lang="zh-CN" altLang="zh-CN" b="1" dirty="0">
                <a:latin typeface="微软雅黑" panose="020B0503020204020204" pitchFamily="34" charset="-122"/>
                <a:ea typeface="微软雅黑" panose="020B0503020204020204" pitchFamily="34" charset="-122"/>
              </a:rPr>
              <a:t>主观赋权法</a:t>
            </a:r>
            <a:r>
              <a:rPr lang="zh-CN" altLang="zh-CN" dirty="0">
                <a:latin typeface="微软雅黑" panose="020B0503020204020204" pitchFamily="34" charset="-122"/>
                <a:ea typeface="微软雅黑" panose="020B0503020204020204" pitchFamily="34" charset="-122"/>
              </a:rPr>
              <a:t>：只依赖于专家或评判者的主观判断，再科学地综合汇总得到，代表性的有：</a:t>
            </a:r>
            <a:r>
              <a:rPr lang="zh-CN" altLang="zh-CN" dirty="0">
                <a:solidFill>
                  <a:srgbClr val="FF0000"/>
                </a:solidFill>
                <a:latin typeface="微软雅黑" panose="020B0503020204020204" pitchFamily="34" charset="-122"/>
                <a:ea typeface="微软雅黑" panose="020B0503020204020204" pitchFamily="34" charset="-122"/>
              </a:rPr>
              <a:t>层次分析法</a:t>
            </a:r>
            <a:r>
              <a:rPr lang="zh-CN" altLang="zh-CN" dirty="0">
                <a:latin typeface="微软雅黑" panose="020B0503020204020204" pitchFamily="34" charset="-122"/>
                <a:ea typeface="微软雅黑" panose="020B0503020204020204" pitchFamily="34" charset="-122"/>
              </a:rPr>
              <a:t>、德尔菲法（专家调查法）等。</a:t>
            </a:r>
          </a:p>
          <a:p>
            <a:pPr lvl="0">
              <a:lnSpc>
                <a:spcPct val="100000"/>
              </a:lnSpc>
            </a:pPr>
            <a:r>
              <a:rPr lang="zh-CN" altLang="zh-CN" b="1" dirty="0">
                <a:latin typeface="微软雅黑" panose="020B0503020204020204" pitchFamily="34" charset="-122"/>
                <a:ea typeface="微软雅黑" panose="020B0503020204020204" pitchFamily="34" charset="-122"/>
              </a:rPr>
              <a:t>客观赋权法</a:t>
            </a:r>
            <a:r>
              <a:rPr lang="zh-CN" altLang="zh-CN" dirty="0">
                <a:latin typeface="微软雅黑" panose="020B0503020204020204" pitchFamily="34" charset="-122"/>
                <a:ea typeface="微软雅黑" panose="020B0503020204020204" pitchFamily="34" charset="-122"/>
              </a:rPr>
              <a:t>：只依赖于指标数据本身结构信息，比如离散程度，做数学计算得到，代表性的有：</a:t>
            </a:r>
            <a:r>
              <a:rPr lang="zh-CN" altLang="zh-CN" dirty="0">
                <a:solidFill>
                  <a:srgbClr val="FF0000"/>
                </a:solidFill>
                <a:latin typeface="微软雅黑" panose="020B0503020204020204" pitchFamily="34" charset="-122"/>
                <a:ea typeface="微软雅黑" panose="020B0503020204020204" pitchFamily="34" charset="-122"/>
              </a:rPr>
              <a:t>熵权法、主成分分析法</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CRITIC</a:t>
            </a:r>
            <a:r>
              <a:rPr lang="zh-CN" altLang="en-US" dirty="0">
                <a:solidFill>
                  <a:srgbClr val="FF0000"/>
                </a:solidFill>
                <a:latin typeface="微软雅黑" panose="020B0503020204020204" pitchFamily="34" charset="-122"/>
                <a:ea typeface="微软雅黑" panose="020B0503020204020204" pitchFamily="34" charset="-122"/>
              </a:rPr>
              <a:t>权重</a:t>
            </a:r>
            <a:r>
              <a:rPr lang="zh-CN" altLang="zh-CN" dirty="0">
                <a:latin typeface="微软雅黑" panose="020B0503020204020204" pitchFamily="34" charset="-122"/>
                <a:ea typeface="微软雅黑" panose="020B0503020204020204" pitchFamily="34" charset="-122"/>
              </a:rPr>
              <a:t>等。</a:t>
            </a:r>
          </a:p>
          <a:p>
            <a:pPr marL="0" indent="0">
              <a:lnSpc>
                <a:spcPct val="100000"/>
              </a:lnSpc>
              <a:buNone/>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当然，更建议采用主客观相结合的综合赋权法。</a:t>
            </a:r>
            <a:endParaRPr lang="en-US" altLang="zh-CN" dirty="0">
              <a:latin typeface="微软雅黑" panose="020B0503020204020204" pitchFamily="34" charset="-122"/>
              <a:ea typeface="微软雅黑" panose="020B0503020204020204" pitchFamily="34" charset="-122"/>
            </a:endParaRPr>
          </a:p>
          <a:p>
            <a:pPr marL="0" indent="0">
              <a:lnSpc>
                <a:spcPct val="100000"/>
              </a:lnSpc>
              <a:buNone/>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以上每个指标的权重都是确定的，如果让每个指标的权重随指标值变化，即是指标值的函数</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，称为</a:t>
            </a:r>
            <a:r>
              <a:rPr lang="zh-CN" altLang="zh-CN" dirty="0">
                <a:solidFill>
                  <a:srgbClr val="FF0000"/>
                </a:solidFill>
                <a:latin typeface="微软雅黑" panose="020B0503020204020204" pitchFamily="34" charset="-122"/>
                <a:ea typeface="微软雅黑" panose="020B0503020204020204" pitchFamily="34" charset="-122"/>
              </a:rPr>
              <a:t>动态加权法</a:t>
            </a:r>
            <a:r>
              <a:rPr lang="zh-CN"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0" indent="0">
              <a:lnSpc>
                <a:spcPct val="100000"/>
              </a:lnSpc>
              <a:buNone/>
            </a:pPr>
            <a:r>
              <a:rPr lang="zh-CN" altLang="en-US"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特别注意：</a:t>
            </a:r>
            <a:r>
              <a:rPr lang="zh-CN" altLang="en-US" dirty="0">
                <a:latin typeface="微软雅黑" panose="020B0503020204020204" pitchFamily="34" charset="-122"/>
                <a:ea typeface="微软雅黑" panose="020B0503020204020204" pitchFamily="34" charset="-122"/>
              </a:rPr>
              <a:t>做加权合成时，只有相互独立的指标才能做线性加权！</a:t>
            </a:r>
            <a:endParaRPr lang="zh-CN" altLang="zh-CN" dirty="0">
              <a:latin typeface="微软雅黑" panose="020B0503020204020204" pitchFamily="34" charset="-122"/>
              <a:ea typeface="微软雅黑" panose="020B0503020204020204" pitchFamily="34" charset="-122"/>
            </a:endParaRPr>
          </a:p>
        </p:txBody>
      </p:sp>
      <p:pic>
        <p:nvPicPr>
          <p:cNvPr id="1026" name="Picture 2">
            <a:extLst>
              <a:ext uri="{FF2B5EF4-FFF2-40B4-BE49-F238E27FC236}">
                <a16:creationId xmlns:a16="http://schemas.microsoft.com/office/drawing/2014/main" id="{898F97A2-4E47-A273-4901-322A156A1F5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2981" y="5463453"/>
            <a:ext cx="951057" cy="475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pPr marL="0" indent="0">
              <a:buNone/>
            </a:pPr>
            <a:r>
              <a:rPr lang="en-US" altLang="zh-CN" sz="2800" b="1" dirty="0">
                <a:solidFill>
                  <a:srgbClr val="7030A0"/>
                </a:solidFill>
                <a:latin typeface="微软雅黑" panose="020B0503020204020204" pitchFamily="34" charset="-122"/>
                <a:ea typeface="微软雅黑" panose="020B0503020204020204" pitchFamily="34" charset="-122"/>
              </a:rPr>
              <a:t>1. </a:t>
            </a:r>
            <a:r>
              <a:rPr lang="zh-CN" altLang="zh-CN" sz="2800" b="1" dirty="0">
                <a:solidFill>
                  <a:srgbClr val="7030A0"/>
                </a:solidFill>
                <a:latin typeface="微软雅黑" panose="020B0503020204020204" pitchFamily="34" charset="-122"/>
                <a:ea typeface="微软雅黑" panose="020B0503020204020204" pitchFamily="34" charset="-122"/>
              </a:rPr>
              <a:t>层次分析法</a:t>
            </a:r>
            <a:endParaRPr lang="en-US" altLang="zh-CN" sz="2800" b="1" dirty="0">
              <a:solidFill>
                <a:srgbClr val="7030A0"/>
              </a:solidFill>
              <a:latin typeface="微软雅黑" panose="020B0503020204020204" pitchFamily="34" charset="-122"/>
              <a:ea typeface="微软雅黑" panose="020B0503020204020204" pitchFamily="34" charset="-122"/>
            </a:endParaRPr>
          </a:p>
          <a:p>
            <a:pPr marL="0" indent="0" algn="just">
              <a:buNone/>
            </a:pPr>
            <a:r>
              <a:rPr lang="en-US" altLang="zh-CN" b="1"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层次分析法是最常用的主观赋权法之一，层次分析法赋权，不需要指标数据，只需要有指标名字。评价指标体系已经给出了指标层次结构，相对于其上层指标，两两比较指标之间的相对重要性，得到判断矩阵，再代入层次分析法计算各指标权重即可。</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sz="2800" b="1" dirty="0">
                <a:solidFill>
                  <a:srgbClr val="7030A0"/>
                </a:solidFill>
                <a:latin typeface="微软雅黑" panose="020B0503020204020204" pitchFamily="34" charset="-122"/>
                <a:ea typeface="微软雅黑" panose="020B0503020204020204" pitchFamily="34" charset="-122"/>
              </a:rPr>
              <a:t>2. </a:t>
            </a:r>
            <a:r>
              <a:rPr lang="zh-CN" altLang="zh-CN" sz="2800" b="1" dirty="0">
                <a:solidFill>
                  <a:srgbClr val="7030A0"/>
                </a:solidFill>
                <a:latin typeface="微软雅黑" panose="020B0503020204020204" pitchFamily="34" charset="-122"/>
                <a:ea typeface="微软雅黑" panose="020B0503020204020204" pitchFamily="34" charset="-122"/>
              </a:rPr>
              <a:t>熵权法</a:t>
            </a:r>
          </a:p>
          <a:p>
            <a:pPr marL="0" indent="0" algn="just">
              <a:buNone/>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在信息论中，熵是对不确定性的一种度量。不确定性越大，熵就越大，包含的信息量越大；不确定性越小，熵就越小，包含的信息量就越小。根据熵的特性，可以通过计算熵值来判断一个事件的随机性及无序程度，也可以用熵值来判断某个指标的离散程度，指标的离散程度越大，该指标对综合评价的影响（权重）越大。想象一下，比如样本数据在某指标下取值都相等，则该指标对总体评价的影响（贡献）为</a:t>
            </a:r>
            <a:r>
              <a:rPr lang="en-US" altLang="zh-CN" dirty="0">
                <a:latin typeface="微软雅黑" panose="020B0503020204020204" pitchFamily="34" charset="-122"/>
                <a:ea typeface="微软雅黑" panose="020B0503020204020204" pitchFamily="34" charset="-122"/>
              </a:rPr>
              <a:t> 0</a:t>
            </a:r>
            <a:r>
              <a:rPr lang="zh-CN" altLang="zh-CN" dirty="0">
                <a:latin typeface="微软雅黑" panose="020B0503020204020204" pitchFamily="34" charset="-122"/>
                <a:ea typeface="微软雅黑" panose="020B0503020204020204" pitchFamily="34" charset="-122"/>
              </a:rPr>
              <a:t>，故其权重也应该为</a:t>
            </a:r>
            <a:r>
              <a:rPr lang="en-US" altLang="zh-CN" dirty="0">
                <a:latin typeface="微软雅黑" panose="020B0503020204020204" pitchFamily="34" charset="-122"/>
                <a:ea typeface="微软雅黑" panose="020B0503020204020204" pitchFamily="34" charset="-122"/>
              </a:rPr>
              <a:t> 0.</a:t>
            </a:r>
            <a:endParaRPr lang="zh-CN" altLang="zh-CN" dirty="0">
              <a:latin typeface="微软雅黑" panose="020B0503020204020204" pitchFamily="34" charset="-122"/>
              <a:ea typeface="微软雅黑" panose="020B0503020204020204" pitchFamily="34" charset="-122"/>
            </a:endParaRPr>
          </a:p>
          <a:p>
            <a:pPr marL="0" indent="0">
              <a:lnSpc>
                <a:spcPct val="150000"/>
              </a:lnSpc>
              <a:buNone/>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熵权法是一种客观赋权法，因为它仅依赖于数据本身的离散性。</a:t>
            </a:r>
          </a:p>
          <a:p>
            <a:endParaRPr lang="zh-CN" altLang="en-US"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9766" y="0"/>
            <a:ext cx="12293600" cy="6915150"/>
          </a:xfrm>
          <a:prstGeom prst="rect">
            <a:avLst/>
          </a:prstGeom>
        </p:spPr>
      </p:pic>
      <p:grpSp>
        <p:nvGrpSpPr>
          <p:cNvPr id="12" name="组合 11"/>
          <p:cNvGrpSpPr/>
          <p:nvPr/>
        </p:nvGrpSpPr>
        <p:grpSpPr>
          <a:xfrm>
            <a:off x="1680122" y="2273400"/>
            <a:ext cx="2629437" cy="2493177"/>
            <a:chOff x="3028" y="3041"/>
            <a:chExt cx="5420" cy="5361"/>
          </a:xfrm>
        </p:grpSpPr>
        <p:sp>
          <p:nvSpPr>
            <p:cNvPr id="9" name="椭圆 8"/>
            <p:cNvSpPr/>
            <p:nvPr/>
          </p:nvSpPr>
          <p:spPr>
            <a:xfrm>
              <a:off x="3028" y="3041"/>
              <a:ext cx="4511" cy="4907"/>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937" y="3495"/>
              <a:ext cx="4511" cy="4907"/>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32"/>
          <p:cNvSpPr txBox="1">
            <a:spLocks noChangeArrowheads="1"/>
          </p:cNvSpPr>
          <p:nvPr/>
        </p:nvSpPr>
        <p:spPr bwMode="auto">
          <a:xfrm>
            <a:off x="7719664" y="3567208"/>
            <a:ext cx="3717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zh-CN" altLang="zh-CN" sz="2400" b="1" dirty="0">
                <a:solidFill>
                  <a:schemeClr val="tx1">
                    <a:lumMod val="75000"/>
                    <a:lumOff val="25000"/>
                  </a:schemeClr>
                </a:solidFill>
                <a:latin typeface="仿宋" panose="02010609060101010101" pitchFamily="49" charset="-122"/>
                <a:ea typeface="仿宋" panose="02010609060101010101" pitchFamily="49" charset="-122"/>
                <a:cs typeface="Yuanti SC" charset="-122"/>
              </a:rPr>
              <a:t>理想解法</a:t>
            </a:r>
            <a:endParaRPr lang="zh-CN" altLang="en-US" sz="2400" b="1" dirty="0">
              <a:solidFill>
                <a:schemeClr val="tx1">
                  <a:lumMod val="75000"/>
                  <a:lumOff val="25000"/>
                </a:schemeClr>
              </a:solidFill>
              <a:latin typeface="仿宋" panose="02010609060101010101" pitchFamily="49" charset="-122"/>
              <a:ea typeface="仿宋" panose="02010609060101010101" pitchFamily="49" charset="-122"/>
              <a:cs typeface="Yuanti SC" charset="-122"/>
              <a:sym typeface="+mn-ea"/>
            </a:endParaRPr>
          </a:p>
        </p:txBody>
      </p:sp>
      <p:sp>
        <p:nvSpPr>
          <p:cNvPr id="14" name="TextBox 32"/>
          <p:cNvSpPr txBox="1">
            <a:spLocks noChangeArrowheads="1"/>
          </p:cNvSpPr>
          <p:nvPr/>
        </p:nvSpPr>
        <p:spPr bwMode="auto">
          <a:xfrm>
            <a:off x="7727284" y="4227627"/>
            <a:ext cx="37103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zh-CN" altLang="zh-CN" sz="2400" b="1" dirty="0">
                <a:solidFill>
                  <a:schemeClr val="tx1">
                    <a:lumMod val="75000"/>
                    <a:lumOff val="25000"/>
                  </a:schemeClr>
                </a:solidFill>
                <a:latin typeface="仿宋" panose="02010609060101010101" pitchFamily="49" charset="-122"/>
                <a:ea typeface="仿宋" panose="02010609060101010101" pitchFamily="49" charset="-122"/>
                <a:cs typeface="Yuanti SC" charset="-122"/>
              </a:rPr>
              <a:t>数据包络分析</a:t>
            </a:r>
            <a:endParaRPr lang="zh-CN" altLang="en-US" sz="2400" b="1" dirty="0">
              <a:solidFill>
                <a:schemeClr val="tx1">
                  <a:lumMod val="75000"/>
                  <a:lumOff val="25000"/>
                </a:schemeClr>
              </a:solidFill>
              <a:latin typeface="仿宋" panose="02010609060101010101" pitchFamily="49" charset="-122"/>
              <a:ea typeface="仿宋" panose="02010609060101010101" pitchFamily="49" charset="-122"/>
              <a:cs typeface="Yuanti SC" charset="-122"/>
              <a:sym typeface="+mn-ea"/>
            </a:endParaRPr>
          </a:p>
        </p:txBody>
      </p:sp>
      <p:sp>
        <p:nvSpPr>
          <p:cNvPr id="15" name="TextBox 32"/>
          <p:cNvSpPr txBox="1">
            <a:spLocks noChangeArrowheads="1"/>
          </p:cNvSpPr>
          <p:nvPr/>
        </p:nvSpPr>
        <p:spPr bwMode="auto">
          <a:xfrm>
            <a:off x="6928227" y="4227627"/>
            <a:ext cx="681677" cy="578882"/>
          </a:xfrm>
          <a:prstGeom prst="roundRect">
            <a:avLst/>
          </a:prstGeom>
          <a:solidFill>
            <a:srgbClr val="C0C9BE"/>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04</a:t>
            </a:r>
            <a:endParaRPr lang="zh-CN" altLang="en-US" sz="2800" b="1" dirty="0">
              <a:solidFill>
                <a:schemeClr val="bg1"/>
              </a:solidFill>
              <a:latin typeface="Yuanti SC" charset="-122"/>
              <a:ea typeface="Yuanti SC" charset="-122"/>
              <a:cs typeface="Yuanti SC" charset="-122"/>
            </a:endParaRPr>
          </a:p>
        </p:txBody>
      </p:sp>
      <p:sp>
        <p:nvSpPr>
          <p:cNvPr id="16" name="TextBox 32"/>
          <p:cNvSpPr txBox="1">
            <a:spLocks noChangeArrowheads="1"/>
          </p:cNvSpPr>
          <p:nvPr/>
        </p:nvSpPr>
        <p:spPr bwMode="auto">
          <a:xfrm>
            <a:off x="6928228" y="3577688"/>
            <a:ext cx="681677" cy="578882"/>
          </a:xfrm>
          <a:prstGeom prst="roundRect">
            <a:avLst/>
          </a:prstGeom>
          <a:solidFill>
            <a:srgbClr val="90A08D"/>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03</a:t>
            </a:r>
            <a:endParaRPr lang="zh-CN" altLang="en-US" sz="2800" b="1" dirty="0">
              <a:solidFill>
                <a:schemeClr val="bg1"/>
              </a:solidFill>
              <a:latin typeface="Yuanti SC" charset="-122"/>
              <a:ea typeface="Yuanti SC" charset="-122"/>
              <a:cs typeface="Yuanti SC" charset="-122"/>
            </a:endParaRPr>
          </a:p>
        </p:txBody>
      </p:sp>
      <p:sp>
        <p:nvSpPr>
          <p:cNvPr id="17" name="TextBox 32"/>
          <p:cNvSpPr txBox="1">
            <a:spLocks noChangeArrowheads="1"/>
          </p:cNvSpPr>
          <p:nvPr/>
        </p:nvSpPr>
        <p:spPr bwMode="auto">
          <a:xfrm>
            <a:off x="7704175" y="2269744"/>
            <a:ext cx="37928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zh-CN" altLang="zh-CN" sz="2400" b="1" dirty="0">
                <a:solidFill>
                  <a:schemeClr val="tx1">
                    <a:lumMod val="75000"/>
                    <a:lumOff val="25000"/>
                  </a:schemeClr>
                </a:solidFill>
                <a:latin typeface="仿宋" panose="02010609060101010101" pitchFamily="49" charset="-122"/>
                <a:ea typeface="仿宋" panose="02010609060101010101" pitchFamily="49" charset="-122"/>
                <a:cs typeface="Yuanti SC" charset="-122"/>
              </a:rPr>
              <a:t>数据指标预处理</a:t>
            </a:r>
            <a:endParaRPr lang="zh-CN" altLang="en-US" sz="2400" b="1" dirty="0">
              <a:solidFill>
                <a:schemeClr val="tx1">
                  <a:lumMod val="75000"/>
                  <a:lumOff val="25000"/>
                </a:schemeClr>
              </a:solidFill>
              <a:latin typeface="仿宋" panose="02010609060101010101" pitchFamily="49" charset="-122"/>
              <a:ea typeface="仿宋" panose="02010609060101010101" pitchFamily="49" charset="-122"/>
              <a:cs typeface="Yuanti SC" charset="-122"/>
              <a:sym typeface="+mn-ea"/>
            </a:endParaRPr>
          </a:p>
        </p:txBody>
      </p:sp>
      <p:sp>
        <p:nvSpPr>
          <p:cNvPr id="18" name="TextBox 32"/>
          <p:cNvSpPr txBox="1">
            <a:spLocks noChangeArrowheads="1"/>
          </p:cNvSpPr>
          <p:nvPr/>
        </p:nvSpPr>
        <p:spPr bwMode="auto">
          <a:xfrm>
            <a:off x="6896956" y="2269744"/>
            <a:ext cx="712949" cy="578882"/>
          </a:xfrm>
          <a:prstGeom prst="roundRect">
            <a:avLst/>
          </a:prstGeom>
          <a:solidFill>
            <a:srgbClr val="90A08D"/>
          </a:solidFill>
          <a:ln w="28575">
            <a:noFill/>
          </a:ln>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01</a:t>
            </a:r>
            <a:endParaRPr lang="zh-CN" altLang="en-US" sz="2800" b="1" dirty="0">
              <a:solidFill>
                <a:schemeClr val="bg1"/>
              </a:solidFill>
              <a:latin typeface="Yuanti SC" charset="-122"/>
              <a:ea typeface="Yuanti SC" charset="-122"/>
              <a:cs typeface="Yuanti SC" charset="-122"/>
            </a:endParaRPr>
          </a:p>
        </p:txBody>
      </p:sp>
      <p:sp>
        <p:nvSpPr>
          <p:cNvPr id="19" name="TextBox 32"/>
          <p:cNvSpPr txBox="1">
            <a:spLocks noChangeArrowheads="1"/>
          </p:cNvSpPr>
          <p:nvPr/>
        </p:nvSpPr>
        <p:spPr bwMode="auto">
          <a:xfrm>
            <a:off x="7719812" y="2902193"/>
            <a:ext cx="37928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zh-CN" altLang="zh-CN" sz="2400" b="1" dirty="0">
                <a:solidFill>
                  <a:schemeClr val="tx1">
                    <a:lumMod val="75000"/>
                    <a:lumOff val="25000"/>
                  </a:schemeClr>
                </a:solidFill>
                <a:latin typeface="仿宋" panose="02010609060101010101" pitchFamily="49" charset="-122"/>
                <a:ea typeface="仿宋" panose="02010609060101010101" pitchFamily="49" charset="-122"/>
                <a:cs typeface="Yuanti SC" charset="-122"/>
              </a:rPr>
              <a:t>主客观赋权法</a:t>
            </a:r>
            <a:endParaRPr lang="zh-CN" altLang="en-US" sz="2400" b="1" dirty="0">
              <a:solidFill>
                <a:schemeClr val="tx1">
                  <a:lumMod val="75000"/>
                  <a:lumOff val="25000"/>
                </a:schemeClr>
              </a:solidFill>
              <a:latin typeface="仿宋" panose="02010609060101010101" pitchFamily="49" charset="-122"/>
              <a:ea typeface="仿宋" panose="02010609060101010101" pitchFamily="49" charset="-122"/>
              <a:cs typeface="Yuanti SC" charset="-122"/>
              <a:sym typeface="+mn-ea"/>
            </a:endParaRPr>
          </a:p>
        </p:txBody>
      </p:sp>
      <p:sp>
        <p:nvSpPr>
          <p:cNvPr id="20" name="TextBox 32"/>
          <p:cNvSpPr txBox="1">
            <a:spLocks noChangeArrowheads="1"/>
          </p:cNvSpPr>
          <p:nvPr/>
        </p:nvSpPr>
        <p:spPr bwMode="auto">
          <a:xfrm>
            <a:off x="6912591" y="2923716"/>
            <a:ext cx="681677" cy="578882"/>
          </a:xfrm>
          <a:prstGeom prst="roundRect">
            <a:avLst/>
          </a:prstGeom>
          <a:solidFill>
            <a:srgbClr val="C0C9BE"/>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02</a:t>
            </a:r>
            <a:endParaRPr lang="zh-CN" altLang="en-US" sz="2800" b="1" dirty="0">
              <a:solidFill>
                <a:schemeClr val="bg1"/>
              </a:solidFill>
              <a:latin typeface="Yuanti SC" charset="-122"/>
              <a:ea typeface="Yuanti SC" charset="-122"/>
              <a:cs typeface="Yuanti SC" charset="-122"/>
            </a:endParaRPr>
          </a:p>
        </p:txBody>
      </p:sp>
      <p:sp>
        <p:nvSpPr>
          <p:cNvPr id="8" name="文本框 7"/>
          <p:cNvSpPr txBox="1"/>
          <p:nvPr/>
        </p:nvSpPr>
        <p:spPr>
          <a:xfrm>
            <a:off x="2710180" y="2074545"/>
            <a:ext cx="1009015" cy="2584450"/>
          </a:xfrm>
          <a:prstGeom prst="rect">
            <a:avLst/>
          </a:prstGeom>
          <a:noFill/>
        </p:spPr>
        <p:txBody>
          <a:bodyPr wrap="square" rtlCol="0">
            <a:spAutoFit/>
          </a:bodyPr>
          <a:lstStyle/>
          <a:p>
            <a:pPr algn="ctr">
              <a:lnSpc>
                <a:spcPct val="150000"/>
              </a:lnSpc>
            </a:pPr>
            <a:r>
              <a:rPr lang="zh-CN" altLang="en-US" sz="5400" dirty="0">
                <a:solidFill>
                  <a:prstClr val="black"/>
                </a:solidFill>
                <a:latin typeface="仿宋" panose="02010609060101010101" pitchFamily="49" charset="-122"/>
                <a:ea typeface="仿宋" panose="02010609060101010101" pitchFamily="49" charset="-122"/>
              </a:rPr>
              <a:t>目录</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5"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ppt_w</p:attrName>
                                        </p:attrNameLst>
                                      </p:cBhvr>
                                      <p:tavLst>
                                        <p:tav tm="0">
                                          <p:val>
                                            <p:strVal val="#ppt_w*0.70"/>
                                          </p:val>
                                        </p:tav>
                                        <p:tav tm="100000">
                                          <p:val>
                                            <p:strVal val="#ppt_w"/>
                                          </p:val>
                                        </p:tav>
                                      </p:tavLst>
                                    </p:anim>
                                    <p:anim calcmode="lin" valueType="num">
                                      <p:cBhvr>
                                        <p:cTn id="19" dur="1000" fill="hold"/>
                                        <p:tgtEl>
                                          <p:spTgt spid="11"/>
                                        </p:tgtEl>
                                        <p:attrNameLst>
                                          <p:attrName>ppt_h</p:attrName>
                                        </p:attrNameLst>
                                      </p:cBhvr>
                                      <p:tavLst>
                                        <p:tav tm="0">
                                          <p:val>
                                            <p:strVal val="#ppt_h"/>
                                          </p:val>
                                        </p:tav>
                                        <p:tav tm="100000">
                                          <p:val>
                                            <p:strVal val="#ppt_h"/>
                                          </p:val>
                                        </p:tav>
                                      </p:tavLst>
                                    </p:anim>
                                    <p:animEffect transition="in" filter="fade">
                                      <p:cBhvr>
                                        <p:cTn id="20" dur="1000"/>
                                        <p:tgtEl>
                                          <p:spTgt spid="11"/>
                                        </p:tgtEl>
                                      </p:cBhvr>
                                    </p:animEffect>
                                  </p:childTnLst>
                                </p:cTn>
                              </p:par>
                              <p:par>
                                <p:cTn id="21" presetID="55"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1000" fill="hold"/>
                                        <p:tgtEl>
                                          <p:spTgt spid="14"/>
                                        </p:tgtEl>
                                        <p:attrNameLst>
                                          <p:attrName>ppt_w</p:attrName>
                                        </p:attrNameLst>
                                      </p:cBhvr>
                                      <p:tavLst>
                                        <p:tav tm="0">
                                          <p:val>
                                            <p:strVal val="#ppt_w*0.70"/>
                                          </p:val>
                                        </p:tav>
                                        <p:tav tm="100000">
                                          <p:val>
                                            <p:strVal val="#ppt_w"/>
                                          </p:val>
                                        </p:tav>
                                      </p:tavLst>
                                    </p:anim>
                                    <p:anim calcmode="lin" valueType="num">
                                      <p:cBhvr>
                                        <p:cTn id="24" dur="1000" fill="hold"/>
                                        <p:tgtEl>
                                          <p:spTgt spid="14"/>
                                        </p:tgtEl>
                                        <p:attrNameLst>
                                          <p:attrName>ppt_h</p:attrName>
                                        </p:attrNameLst>
                                      </p:cBhvr>
                                      <p:tavLst>
                                        <p:tav tm="0">
                                          <p:val>
                                            <p:strVal val="#ppt_h"/>
                                          </p:val>
                                        </p:tav>
                                        <p:tav tm="100000">
                                          <p:val>
                                            <p:strVal val="#ppt_h"/>
                                          </p:val>
                                        </p:tav>
                                      </p:tavLst>
                                    </p:anim>
                                    <p:animEffect transition="in" filter="fade">
                                      <p:cBhvr>
                                        <p:cTn id="25" dur="1000"/>
                                        <p:tgtEl>
                                          <p:spTgt spid="14"/>
                                        </p:tgtEl>
                                      </p:cBhvr>
                                    </p:animEffect>
                                  </p:childTnLst>
                                </p:cTn>
                              </p:par>
                              <p:par>
                                <p:cTn id="26" presetID="55"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1000" fill="hold"/>
                                        <p:tgtEl>
                                          <p:spTgt spid="15"/>
                                        </p:tgtEl>
                                        <p:attrNameLst>
                                          <p:attrName>ppt_w</p:attrName>
                                        </p:attrNameLst>
                                      </p:cBhvr>
                                      <p:tavLst>
                                        <p:tav tm="0">
                                          <p:val>
                                            <p:strVal val="#ppt_w*0.70"/>
                                          </p:val>
                                        </p:tav>
                                        <p:tav tm="100000">
                                          <p:val>
                                            <p:strVal val="#ppt_w"/>
                                          </p:val>
                                        </p:tav>
                                      </p:tavLst>
                                    </p:anim>
                                    <p:anim calcmode="lin" valueType="num">
                                      <p:cBhvr>
                                        <p:cTn id="29" dur="1000" fill="hold"/>
                                        <p:tgtEl>
                                          <p:spTgt spid="15"/>
                                        </p:tgtEl>
                                        <p:attrNameLst>
                                          <p:attrName>ppt_h</p:attrName>
                                        </p:attrNameLst>
                                      </p:cBhvr>
                                      <p:tavLst>
                                        <p:tav tm="0">
                                          <p:val>
                                            <p:strVal val="#ppt_h"/>
                                          </p:val>
                                        </p:tav>
                                        <p:tav tm="100000">
                                          <p:val>
                                            <p:strVal val="#ppt_h"/>
                                          </p:val>
                                        </p:tav>
                                      </p:tavLst>
                                    </p:anim>
                                    <p:animEffect transition="in" filter="fade">
                                      <p:cBhvr>
                                        <p:cTn id="30" dur="1000"/>
                                        <p:tgtEl>
                                          <p:spTgt spid="15"/>
                                        </p:tgtEl>
                                      </p:cBhvr>
                                    </p:animEffect>
                                  </p:childTnLst>
                                </p:cTn>
                              </p:par>
                              <p:par>
                                <p:cTn id="31" presetID="55"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1000" fill="hold"/>
                                        <p:tgtEl>
                                          <p:spTgt spid="16"/>
                                        </p:tgtEl>
                                        <p:attrNameLst>
                                          <p:attrName>ppt_w</p:attrName>
                                        </p:attrNameLst>
                                      </p:cBhvr>
                                      <p:tavLst>
                                        <p:tav tm="0">
                                          <p:val>
                                            <p:strVal val="#ppt_w*0.70"/>
                                          </p:val>
                                        </p:tav>
                                        <p:tav tm="100000">
                                          <p:val>
                                            <p:strVal val="#ppt_w"/>
                                          </p:val>
                                        </p:tav>
                                      </p:tavLst>
                                    </p:anim>
                                    <p:anim calcmode="lin" valueType="num">
                                      <p:cBhvr>
                                        <p:cTn id="34" dur="1000" fill="hold"/>
                                        <p:tgtEl>
                                          <p:spTgt spid="16"/>
                                        </p:tgtEl>
                                        <p:attrNameLst>
                                          <p:attrName>ppt_h</p:attrName>
                                        </p:attrNameLst>
                                      </p:cBhvr>
                                      <p:tavLst>
                                        <p:tav tm="0">
                                          <p:val>
                                            <p:strVal val="#ppt_h"/>
                                          </p:val>
                                        </p:tav>
                                        <p:tav tm="100000">
                                          <p:val>
                                            <p:strVal val="#ppt_h"/>
                                          </p:val>
                                        </p:tav>
                                      </p:tavLst>
                                    </p:anim>
                                    <p:animEffect transition="in" filter="fade">
                                      <p:cBhvr>
                                        <p:cTn id="35" dur="1000"/>
                                        <p:tgtEl>
                                          <p:spTgt spid="16"/>
                                        </p:tgtEl>
                                      </p:cBhvr>
                                    </p:animEffect>
                                  </p:childTnLst>
                                </p:cTn>
                              </p:par>
                              <p:par>
                                <p:cTn id="36" presetID="55"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p:cTn id="38" dur="1000" fill="hold"/>
                                        <p:tgtEl>
                                          <p:spTgt spid="17"/>
                                        </p:tgtEl>
                                        <p:attrNameLst>
                                          <p:attrName>ppt_w</p:attrName>
                                        </p:attrNameLst>
                                      </p:cBhvr>
                                      <p:tavLst>
                                        <p:tav tm="0">
                                          <p:val>
                                            <p:strVal val="#ppt_w*0.70"/>
                                          </p:val>
                                        </p:tav>
                                        <p:tav tm="100000">
                                          <p:val>
                                            <p:strVal val="#ppt_w"/>
                                          </p:val>
                                        </p:tav>
                                      </p:tavLst>
                                    </p:anim>
                                    <p:anim calcmode="lin" valueType="num">
                                      <p:cBhvr>
                                        <p:cTn id="39" dur="1000" fill="hold"/>
                                        <p:tgtEl>
                                          <p:spTgt spid="17"/>
                                        </p:tgtEl>
                                        <p:attrNameLst>
                                          <p:attrName>ppt_h</p:attrName>
                                        </p:attrNameLst>
                                      </p:cBhvr>
                                      <p:tavLst>
                                        <p:tav tm="0">
                                          <p:val>
                                            <p:strVal val="#ppt_h"/>
                                          </p:val>
                                        </p:tav>
                                        <p:tav tm="100000">
                                          <p:val>
                                            <p:strVal val="#ppt_h"/>
                                          </p:val>
                                        </p:tav>
                                      </p:tavLst>
                                    </p:anim>
                                    <p:animEffect transition="in" filter="fade">
                                      <p:cBhvr>
                                        <p:cTn id="40" dur="1000"/>
                                        <p:tgtEl>
                                          <p:spTgt spid="17"/>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p:cTn id="43" dur="1000" fill="hold"/>
                                        <p:tgtEl>
                                          <p:spTgt spid="18"/>
                                        </p:tgtEl>
                                        <p:attrNameLst>
                                          <p:attrName>ppt_w</p:attrName>
                                        </p:attrNameLst>
                                      </p:cBhvr>
                                      <p:tavLst>
                                        <p:tav tm="0">
                                          <p:val>
                                            <p:strVal val="#ppt_w*0.70"/>
                                          </p:val>
                                        </p:tav>
                                        <p:tav tm="100000">
                                          <p:val>
                                            <p:strVal val="#ppt_w"/>
                                          </p:val>
                                        </p:tav>
                                      </p:tavLst>
                                    </p:anim>
                                    <p:anim calcmode="lin" valueType="num">
                                      <p:cBhvr>
                                        <p:cTn id="44" dur="1000" fill="hold"/>
                                        <p:tgtEl>
                                          <p:spTgt spid="18"/>
                                        </p:tgtEl>
                                        <p:attrNameLst>
                                          <p:attrName>ppt_h</p:attrName>
                                        </p:attrNameLst>
                                      </p:cBhvr>
                                      <p:tavLst>
                                        <p:tav tm="0">
                                          <p:val>
                                            <p:strVal val="#ppt_h"/>
                                          </p:val>
                                        </p:tav>
                                        <p:tav tm="100000">
                                          <p:val>
                                            <p:strVal val="#ppt_h"/>
                                          </p:val>
                                        </p:tav>
                                      </p:tavLst>
                                    </p:anim>
                                    <p:animEffect transition="in" filter="fade">
                                      <p:cBhvr>
                                        <p:cTn id="45" dur="1000"/>
                                        <p:tgtEl>
                                          <p:spTgt spid="18"/>
                                        </p:tgtEl>
                                      </p:cBhvr>
                                    </p:animEffect>
                                  </p:childTnLst>
                                </p:cTn>
                              </p:par>
                              <p:par>
                                <p:cTn id="46" presetID="55"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p:cTn id="48" dur="1000" fill="hold"/>
                                        <p:tgtEl>
                                          <p:spTgt spid="19"/>
                                        </p:tgtEl>
                                        <p:attrNameLst>
                                          <p:attrName>ppt_w</p:attrName>
                                        </p:attrNameLst>
                                      </p:cBhvr>
                                      <p:tavLst>
                                        <p:tav tm="0">
                                          <p:val>
                                            <p:strVal val="#ppt_w*0.70"/>
                                          </p:val>
                                        </p:tav>
                                        <p:tav tm="100000">
                                          <p:val>
                                            <p:strVal val="#ppt_w"/>
                                          </p:val>
                                        </p:tav>
                                      </p:tavLst>
                                    </p:anim>
                                    <p:anim calcmode="lin" valueType="num">
                                      <p:cBhvr>
                                        <p:cTn id="49" dur="1000" fill="hold"/>
                                        <p:tgtEl>
                                          <p:spTgt spid="19"/>
                                        </p:tgtEl>
                                        <p:attrNameLst>
                                          <p:attrName>ppt_h</p:attrName>
                                        </p:attrNameLst>
                                      </p:cBhvr>
                                      <p:tavLst>
                                        <p:tav tm="0">
                                          <p:val>
                                            <p:strVal val="#ppt_h"/>
                                          </p:val>
                                        </p:tav>
                                        <p:tav tm="100000">
                                          <p:val>
                                            <p:strVal val="#ppt_h"/>
                                          </p:val>
                                        </p:tav>
                                      </p:tavLst>
                                    </p:anim>
                                    <p:animEffect transition="in" filter="fade">
                                      <p:cBhvr>
                                        <p:cTn id="50" dur="1000"/>
                                        <p:tgtEl>
                                          <p:spTgt spid="19"/>
                                        </p:tgtEl>
                                      </p:cBhvr>
                                    </p:animEffect>
                                  </p:childTnLst>
                                </p:cTn>
                              </p:par>
                              <p:par>
                                <p:cTn id="51" presetID="55"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p:cTn id="53" dur="1000" fill="hold"/>
                                        <p:tgtEl>
                                          <p:spTgt spid="20"/>
                                        </p:tgtEl>
                                        <p:attrNameLst>
                                          <p:attrName>ppt_w</p:attrName>
                                        </p:attrNameLst>
                                      </p:cBhvr>
                                      <p:tavLst>
                                        <p:tav tm="0">
                                          <p:val>
                                            <p:strVal val="#ppt_w*0.70"/>
                                          </p:val>
                                        </p:tav>
                                        <p:tav tm="100000">
                                          <p:val>
                                            <p:strVal val="#ppt_w"/>
                                          </p:val>
                                        </p:tav>
                                      </p:tavLst>
                                    </p:anim>
                                    <p:anim calcmode="lin" valueType="num">
                                      <p:cBhvr>
                                        <p:cTn id="54" dur="1000" fill="hold"/>
                                        <p:tgtEl>
                                          <p:spTgt spid="20"/>
                                        </p:tgtEl>
                                        <p:attrNameLst>
                                          <p:attrName>ppt_h</p:attrName>
                                        </p:attrNameLst>
                                      </p:cBhvr>
                                      <p:tavLst>
                                        <p:tav tm="0">
                                          <p:val>
                                            <p:strVal val="#ppt_h"/>
                                          </p:val>
                                        </p:tav>
                                        <p:tav tm="100000">
                                          <p:val>
                                            <p:strVal val="#ppt_h"/>
                                          </p:val>
                                        </p:tav>
                                      </p:tavLst>
                                    </p:anim>
                                    <p:animEffect transition="in" filter="fade">
                                      <p:cBhvr>
                                        <p:cTn id="55"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bldLvl="0" animBg="1"/>
      <p:bldP spid="16" grpId="0" bldLvl="0" animBg="1"/>
      <p:bldP spid="17" grpId="0"/>
      <p:bldP spid="18" grpId="0" bldLvl="0" animBg="1"/>
      <p:bldP spid="19" grpId="0"/>
      <p:bldP spid="20" grpId="0" bldLvl="0" animBg="1"/>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sz="quarter" idx="13"/>
              </p:nvPr>
            </p:nvSpPr>
            <p:spPr/>
            <p:txBody>
              <a:bodyPr/>
              <a:lstStyle/>
              <a:p>
                <a:r>
                  <a:rPr lang="en-US" altLang="zh-CN" b="1" dirty="0">
                    <a:solidFill>
                      <a:srgbClr val="FF0000"/>
                    </a:solidFill>
                  </a:rPr>
                  <a:t> </a:t>
                </a:r>
                <a:r>
                  <a:rPr lang="zh-CN" altLang="zh-CN" b="1" dirty="0">
                    <a:solidFill>
                      <a:srgbClr val="FF0000"/>
                    </a:solidFill>
                  </a:rPr>
                  <a:t>算法步骤</a:t>
                </a:r>
                <a:endParaRPr lang="en-US" altLang="zh-CN" b="1" dirty="0">
                  <a:solidFill>
                    <a:srgbClr val="FF0000"/>
                  </a:solidFill>
                </a:endParaRPr>
              </a:p>
              <a:p>
                <a:pPr marL="0" indent="0">
                  <a:buNone/>
                </a:pP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设有</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lang="en-US" altLang="zh-CN" i="1">
                        <a:latin typeface="Cambria Math" panose="02040503050406030204"/>
                      </a:rPr>
                      <m:t>𝑛</m:t>
                    </m:r>
                  </m:oMath>
                </a14:m>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个评价对象（样本），</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lang="en-US" altLang="zh-CN" i="1">
                        <a:latin typeface="Cambria Math" panose="02040503050406030204"/>
                      </a:rPr>
                      <m:t>𝑚</m:t>
                    </m:r>
                  </m:oMath>
                </a14:m>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个评价指标，</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a:rPr>
                          <m:t>𝑥</m:t>
                        </m:r>
                      </m:e>
                      <m:sub>
                        <m:r>
                          <a:rPr lang="en-US" altLang="zh-CN" i="1">
                            <a:latin typeface="Cambria Math" panose="02040503050406030204"/>
                          </a:rPr>
                          <m:t>𝑖𝑗</m:t>
                        </m:r>
                      </m:sub>
                    </m:sSub>
                  </m:oMath>
                </a14:m>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为第</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a:rPr>
                      <m:t>𝑖</m:t>
                    </m:r>
                  </m:oMath>
                </a14:m>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个评价对象，第</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lang="en-US" altLang="zh-CN" i="1">
                        <a:latin typeface="Cambria Math" panose="02040503050406030204"/>
                      </a:rPr>
                      <m:t>𝑗</m:t>
                    </m:r>
                  </m:oMath>
                </a14:m>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个指标的具体取值</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𝑛</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𝑗</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𝑚</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p>
              <a:p>
                <a:pPr marL="0" indent="0">
                  <a:spcBef>
                    <a:spcPts val="1800"/>
                  </a:spcBef>
                  <a:buNone/>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数据预处理，同时做一致化和归一化</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预处理之后的数据</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仍记为</a:t>
                </a:r>
                <a14:m>
                  <m:oMath xmlns:m="http://schemas.openxmlformats.org/officeDocument/2006/math">
                    <m:sSub>
                      <m:sSubPr>
                        <m:ctrlPr>
                          <a:rPr lang="zh-CN"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i="1">
                            <a:latin typeface="Cambria Math" panose="02040503050406030204"/>
                          </a:rPr>
                          <m:t>𝑥</m:t>
                        </m:r>
                      </m:e>
                      <m:sub>
                        <m:r>
                          <a:rPr lang="en-US" altLang="zh-CN" i="1">
                            <a:latin typeface="Cambria Math" panose="02040503050406030204"/>
                          </a:rPr>
                          <m:t>𝑖𝑗</m:t>
                        </m:r>
                      </m:sub>
                    </m:sSub>
                    <m:r>
                      <a:rPr lang="zh-CN" altLang="en-US" i="1">
                        <a:latin typeface="Cambria Math" panose="02040503050406030204" pitchFamily="18" charset="0"/>
                      </a:rPr>
                      <m:t>；</m:t>
                    </m:r>
                  </m:oMath>
                </a14:m>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(2)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计算第</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lang="en-US" altLang="zh-CN">
                        <a:latin typeface="Cambria Math" panose="02040503050406030204"/>
                        <a:ea typeface="宋体" panose="02010600030101010101" pitchFamily="2" charset="-122"/>
                        <a:cs typeface="Times New Roman" panose="02020603050405020304" pitchFamily="18" charset="0"/>
                      </a:rPr>
                      <m:t>𝑗</m:t>
                    </m:r>
                  </m:oMath>
                </a14:m>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个指标下第</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lang="en-US" altLang="zh-CN">
                        <a:latin typeface="Cambria Math" panose="02040503050406030204"/>
                        <a:ea typeface="宋体" panose="02010600030101010101" pitchFamily="2" charset="-122"/>
                        <a:cs typeface="Times New Roman" panose="02020603050405020304" pitchFamily="18" charset="0"/>
                      </a:rPr>
                      <m:t>𝑖</m:t>
                    </m:r>
                  </m:oMath>
                </a14:m>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个样本指标值占的比重</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(3)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计算第</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lang="en-US" altLang="zh-CN">
                        <a:latin typeface="Cambria Math" panose="02040503050406030204"/>
                        <a:ea typeface="宋体" panose="02010600030101010101" pitchFamily="2" charset="-122"/>
                        <a:cs typeface="Times New Roman" panose="02020603050405020304" pitchFamily="18" charset="0"/>
                      </a:rPr>
                      <m:t>𝑗</m:t>
                    </m:r>
                  </m:oMath>
                </a14:m>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个指标的熵值</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(4)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计算信息熵的冗余度</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marL="0" indent="0">
                  <a:buNone/>
                </a:pPr>
                <a:endParaRPr lang="zh-CN" altLang="zh-CN" dirty="0"/>
              </a:p>
              <a:p>
                <a:pPr marL="0" indent="0">
                  <a:buNone/>
                </a:pP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sz="quarter" idx="13"/>
              </p:nvPr>
            </p:nvSpPr>
            <p:spPr>
              <a:blipFill>
                <a:blip r:embed="rId2"/>
                <a:stretch>
                  <a:fillRect/>
                </a:stretch>
              </a:blipFill>
            </p:spPr>
            <p:txBody>
              <a:bodyPr/>
              <a:lstStyle/>
              <a:p>
                <a:r>
                  <a:rPr lang="zh-CN" altLang="en-US">
                    <a:noFill/>
                  </a:rPr>
                  <a:t> </a:t>
                </a:r>
              </a:p>
            </p:txBody>
          </p:sp>
        </mc:Fallback>
      </mc:AlternateContent>
      <p:pic>
        <p:nvPicPr>
          <p:cNvPr id="1126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8933" y="2711232"/>
            <a:ext cx="4254134" cy="91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3779" y="4151743"/>
            <a:ext cx="5576772" cy="828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68412" y="5437993"/>
            <a:ext cx="3055176" cy="47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sz="quarter" idx="13"/>
              </p:nvPr>
            </p:nvSpPr>
            <p:spPr/>
            <p:txBody>
              <a:bodyPr/>
              <a:lstStyle/>
              <a:p>
                <a:pPr marL="0" indent="0">
                  <a:buNone/>
                </a:pPr>
                <a:r>
                  <a:rPr lang="en-US" altLang="zh-CN" dirty="0">
                    <a:latin typeface="微软雅黑" panose="020B0503020204020204" pitchFamily="34" charset="-122"/>
                    <a:ea typeface="微软雅黑" panose="020B0503020204020204" pitchFamily="34" charset="-122"/>
                  </a:rPr>
                  <a:t>(5) </a:t>
                </a:r>
                <a:r>
                  <a:rPr lang="zh-CN" altLang="zh-CN" dirty="0">
                    <a:latin typeface="微软雅黑" panose="020B0503020204020204" pitchFamily="34" charset="-122"/>
                    <a:ea typeface="微软雅黑" panose="020B0503020204020204" pitchFamily="34" charset="-122"/>
                  </a:rPr>
                  <a:t>归一化得到各个指标的权重</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只根据熵权做加权合成，计算各样本的综合得分</a:t>
                </a:r>
                <a:endParaRPr lang="en-US" altLang="zh-CN" dirty="0">
                  <a:latin typeface="微软雅黑" panose="020B0503020204020204" pitchFamily="34" charset="-122"/>
                  <a:ea typeface="微软雅黑" panose="020B0503020204020204" pitchFamily="34"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pPr marL="0" indent="0">
                  <a:lnSpc>
                    <a:spcPct val="150000"/>
                  </a:lnSpc>
                  <a:buNone/>
                </a:pPr>
                <a:r>
                  <a:rPr lang="zh-CN" altLang="zh-CN" dirty="0">
                    <a:latin typeface="微软雅黑" panose="020B0503020204020204" pitchFamily="34" charset="-122"/>
                    <a:ea typeface="微软雅黑" panose="020B0503020204020204" pitchFamily="34" charset="-122"/>
                  </a:rPr>
                  <a:t>注意，熵权法中涉及</a:t>
                </a:r>
                <a:r>
                  <a:rPr lang="en-US" altLang="zh-CN" dirty="0">
                    <a:latin typeface="微软雅黑" panose="020B0503020204020204" pitchFamily="34" charset="-122"/>
                    <a:ea typeface="微软雅黑" panose="020B0503020204020204" pitchFamily="34" charset="-122"/>
                  </a:rPr>
                  <a:t> </a:t>
                </a:r>
                <a14:m>
                  <m:oMath xmlns:m="http://schemas.openxmlformats.org/officeDocument/2006/math">
                    <m:func>
                      <m:funcPr>
                        <m:ctrlPr>
                          <a:rPr lang="en-US" altLang="zh-CN" b="0" i="1" smtClean="0">
                            <a:latin typeface="Cambria Math" panose="02040503050406030204" pitchFamily="18" charset="0"/>
                            <a:ea typeface="宋体" panose="02010600030101010101" pitchFamily="2" charset="-122"/>
                          </a:rPr>
                        </m:ctrlPr>
                      </m:funcPr>
                      <m:fName>
                        <m:r>
                          <m:rPr>
                            <m:sty m:val="p"/>
                          </m:rPr>
                          <a:rPr lang="en-US" altLang="zh-CN" b="0" i="0" smtClean="0">
                            <a:latin typeface="Cambria Math" panose="02040503050406030204" pitchFamily="18" charset="0"/>
                            <a:ea typeface="宋体" panose="02010600030101010101" pitchFamily="2" charset="-122"/>
                          </a:rPr>
                          <m:t>ln</m:t>
                        </m:r>
                      </m:fName>
                      <m:e>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Cambria Math" panose="02040503050406030204" pitchFamily="18" charset="0"/>
                              </a:rPr>
                              <m:t>∙</m:t>
                            </m:r>
                          </m:e>
                        </m:d>
                      </m:e>
                    </m:func>
                    <m:r>
                      <a:rPr lang="en-US" altLang="zh-CN" b="0" i="1" smtClean="0">
                        <a:latin typeface="Cambria Math" panose="02040503050406030204" pitchFamily="18" charset="0"/>
                        <a:ea typeface="Cambria Math" panose="02040503050406030204" pitchFamily="18" charset="0"/>
                      </a:rPr>
                      <m:t> </m:t>
                    </m:r>
                  </m:oMath>
                </a14:m>
                <a:r>
                  <a:rPr lang="zh-CN" altLang="zh-CN" dirty="0">
                    <a:latin typeface="微软雅黑" panose="020B0503020204020204" pitchFamily="34" charset="-122"/>
                    <a:ea typeface="微软雅黑" panose="020B0503020204020204" pitchFamily="34" charset="-122"/>
                  </a:rPr>
                  <a:t>运算，所以归一化不能出现</a:t>
                </a:r>
                <a:r>
                  <a:rPr lang="en-US" altLang="zh-CN" dirty="0">
                    <a:latin typeface="微软雅黑" panose="020B0503020204020204" pitchFamily="34" charset="-122"/>
                    <a:ea typeface="微软雅黑" panose="020B0503020204020204" pitchFamily="34" charset="-122"/>
                  </a:rPr>
                  <a:t> 0 </a:t>
                </a:r>
                <a:r>
                  <a:rPr lang="zh-CN" altLang="zh-CN"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 1</a:t>
                </a:r>
                <a:r>
                  <a:rPr lang="zh-CN" altLang="zh-CN" dirty="0">
                    <a:latin typeface="微软雅黑" panose="020B0503020204020204" pitchFamily="34" charset="-122"/>
                    <a:ea typeface="微软雅黑" panose="020B0503020204020204" pitchFamily="34" charset="-122"/>
                  </a:rPr>
                  <a:t>，为此把</a:t>
                </a:r>
                <a:r>
                  <a:rPr lang="en-US" altLang="zh-CN" dirty="0">
                    <a:latin typeface="微软雅黑" panose="020B0503020204020204" pitchFamily="34" charset="-122"/>
                    <a:ea typeface="微软雅黑" panose="020B0503020204020204" pitchFamily="34" charset="-122"/>
                  </a:rPr>
                  <a:t> [0, 1]</a:t>
                </a:r>
                <a:r>
                  <a:rPr lang="zh-CN" altLang="zh-CN" dirty="0">
                    <a:latin typeface="微软雅黑" panose="020B0503020204020204" pitchFamily="34" charset="-122"/>
                    <a:ea typeface="微软雅黑" panose="020B0503020204020204" pitchFamily="34" charset="-122"/>
                  </a:rPr>
                  <a:t>稍微收缩一下到</a:t>
                </a:r>
                <a:r>
                  <a:rPr lang="en-US" altLang="zh-CN" dirty="0">
                    <a:latin typeface="微软雅黑" panose="020B0503020204020204" pitchFamily="34" charset="-122"/>
                    <a:ea typeface="微软雅黑" panose="020B0503020204020204" pitchFamily="34" charset="-122"/>
                  </a:rPr>
                  <a:t> [0.002, 0.996].</a:t>
                </a:r>
                <a:endParaRPr lang="zh-CN"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宋体" panose="02010600030101010101" pitchFamily="2" charset="-122"/>
                  <a:ea typeface="宋体" panose="02010600030101010101" pitchFamily="2" charset="-122"/>
                </a:endParaRPr>
              </a:p>
              <a:p>
                <a:pPr marL="0" indent="0">
                  <a:buNone/>
                </a:pPr>
                <a:endParaRPr lang="zh-CN" altLang="en-US" dirty="0">
                  <a:latin typeface="宋体" panose="02010600030101010101" pitchFamily="2" charset="-122"/>
                  <a:ea typeface="宋体" panose="02010600030101010101" pitchFamily="2" charset="-122"/>
                </a:endParaRPr>
              </a:p>
            </p:txBody>
          </p:sp>
        </mc:Choice>
        <mc:Fallback xmlns="">
          <p:sp>
            <p:nvSpPr>
              <p:cNvPr id="2" name="内容占位符 1"/>
              <p:cNvSpPr>
                <a:spLocks noGrp="1" noRot="1" noChangeAspect="1" noMove="1" noResize="1" noEditPoints="1" noAdjustHandles="1" noChangeArrowheads="1" noChangeShapeType="1" noTextEdit="1"/>
              </p:cNvSpPr>
              <p:nvPr>
                <p:ph sz="quarter" idx="13"/>
              </p:nvPr>
            </p:nvSpPr>
            <p:spPr>
              <a:blipFill>
                <a:blip r:embed="rId2"/>
                <a:stretch>
                  <a:fillRect/>
                </a:stretch>
              </a:blipFill>
            </p:spPr>
            <p:txBody>
              <a:bodyPr/>
              <a:lstStyle/>
              <a:p>
                <a:r>
                  <a:rPr lang="zh-CN" altLang="en-US">
                    <a:noFill/>
                  </a:rPr>
                  <a:t> </a:t>
                </a:r>
              </a:p>
            </p:txBody>
          </p:sp>
        </mc:Fallback>
      </mc:AlternateContent>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0480" y="935742"/>
            <a:ext cx="3313354" cy="964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76528" y="2431228"/>
            <a:ext cx="3041259" cy="849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3A3A1F4-82CD-0B33-F6C0-76889758A5AD}"/>
              </a:ext>
            </a:extLst>
          </p:cNvPr>
          <p:cNvSpPr>
            <a:spLocks noGrp="1"/>
          </p:cNvSpPr>
          <p:nvPr>
            <p:ph sz="quarter" idx="13"/>
          </p:nvPr>
        </p:nvSpPr>
        <p:spPr>
          <a:xfrm>
            <a:off x="838200" y="551543"/>
            <a:ext cx="10515600" cy="5969330"/>
          </a:xfrm>
        </p:spPr>
        <p:txBody>
          <a:bodyPr/>
          <a:lstStyle/>
          <a:p>
            <a:pPr marL="0" indent="0">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MATLAB</a:t>
            </a:r>
            <a:r>
              <a:rPr lang="zh-CN"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代码：</a:t>
            </a:r>
            <a:endParaRPr lang="zh-CN"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function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s,w</a:t>
            </a:r>
            <a:r>
              <a:rPr lang="en-US" altLang="zh-CN" sz="2000" dirty="0">
                <a:latin typeface="Courier New" panose="02070309020205020404" pitchFamily="49" charset="0"/>
                <a:ea typeface="宋体" panose="02010600030101010101" pitchFamily="2" charset="-122"/>
                <a:cs typeface="Courier New" panose="02070309020205020404" pitchFamily="49" charset="0"/>
              </a:rPr>
              <a:t>] =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shang</a:t>
            </a:r>
            <a:r>
              <a:rPr lang="en-US" altLang="zh-CN" sz="2000" dirty="0">
                <a:latin typeface="Courier New" panose="02070309020205020404" pitchFamily="49" charset="0"/>
                <a:ea typeface="宋体" panose="02010600030101010101" pitchFamily="2" charset="-122"/>
                <a:cs typeface="Courier New" panose="02070309020205020404" pitchFamily="49" charset="0"/>
              </a:rPr>
              <a:t>(X, index) </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20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实现用熵权法计算各指标</a:t>
            </a:r>
            <a:r>
              <a:rPr lang="en-US" altLang="zh-CN" sz="20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0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列）的权重及各数据行的得分</a:t>
            </a:r>
          </a:p>
          <a:p>
            <a:pPr marL="0" indent="360363">
              <a:buNone/>
            </a:pPr>
            <a:r>
              <a:rPr lang="en-US" altLang="zh-CN" sz="20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 X</a:t>
            </a:r>
            <a:r>
              <a:rPr lang="zh-CN" altLang="zh-CN" sz="20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为指标数据</a:t>
            </a:r>
            <a:r>
              <a:rPr lang="en-US" altLang="zh-CN" sz="20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20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一行代表一个样本</a:t>
            </a:r>
            <a:r>
              <a:rPr lang="en-US" altLang="zh-CN" sz="20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20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每列对应一个指标</a:t>
            </a:r>
          </a:p>
          <a:p>
            <a:pPr marL="0" indent="360363">
              <a:buNone/>
            </a:pPr>
            <a:r>
              <a:rPr lang="en-US" altLang="zh-CN" sz="20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 index</a:t>
            </a:r>
            <a:r>
              <a:rPr lang="zh-CN" altLang="zh-CN" sz="20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指示向量，指示各列正向指标还是负向指标，</a:t>
            </a:r>
            <a:r>
              <a:rPr lang="en-US" altLang="zh-CN" sz="20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zh-CN" sz="20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表示正向指标，</a:t>
            </a:r>
            <a:r>
              <a:rPr lang="en-US" altLang="zh-CN" sz="20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zh-CN" sz="20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表示负向指标</a:t>
            </a:r>
          </a:p>
          <a:p>
            <a:pPr marL="0" indent="360363">
              <a:buNone/>
            </a:pPr>
            <a:r>
              <a:rPr lang="en-US" altLang="zh-CN" sz="20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 s</a:t>
            </a:r>
            <a:r>
              <a:rPr lang="zh-CN" altLang="zh-CN" sz="20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返回各行（样本）得分，</a:t>
            </a:r>
            <a:r>
              <a:rPr lang="en-US" altLang="zh-CN" sz="20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w</a:t>
            </a:r>
            <a:r>
              <a:rPr lang="zh-CN" altLang="zh-CN" sz="20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返回各列权重</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n,m</a:t>
            </a:r>
            <a:r>
              <a:rPr lang="en-US" altLang="zh-CN" sz="2000" dirty="0">
                <a:latin typeface="Courier New" panose="02070309020205020404" pitchFamily="49" charset="0"/>
                <a:ea typeface="宋体" panose="02010600030101010101" pitchFamily="2" charset="-122"/>
                <a:cs typeface="Courier New" panose="02070309020205020404" pitchFamily="49" charset="0"/>
              </a:rPr>
              <a:t>] = size(X);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n</a:t>
            </a:r>
            <a:r>
              <a:rPr lang="zh-CN" altLang="en-US"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个样本</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m</a:t>
            </a:r>
            <a:r>
              <a:rPr lang="zh-CN" altLang="en-US"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个指标</a:t>
            </a:r>
          </a:p>
          <a:p>
            <a:pPr marL="0" indent="360363">
              <a:buNone/>
            </a:pP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en-US"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数据归一化到</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[0.002,0.996]</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for j=1:m</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if index(j)==1   % </a:t>
            </a:r>
            <a:r>
              <a:rPr lang="zh-CN" altLang="en-US" sz="2000" dirty="0">
                <a:latin typeface="Courier New" panose="02070309020205020404" pitchFamily="49" charset="0"/>
                <a:ea typeface="宋体" panose="02010600030101010101" pitchFamily="2" charset="-122"/>
                <a:cs typeface="Courier New" panose="02070309020205020404" pitchFamily="49" charset="0"/>
              </a:rPr>
              <a:t>正向指标归一化</a:t>
            </a:r>
          </a:p>
          <a:p>
            <a:pPr marL="0" indent="360363">
              <a:buNone/>
            </a:pPr>
            <a:r>
              <a:rPr lang="zh-CN" altLang="en-US"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a:latin typeface="Courier New" panose="02070309020205020404" pitchFamily="49" charset="0"/>
                <a:ea typeface="宋体" panose="02010600030101010101" pitchFamily="2" charset="-122"/>
                <a:cs typeface="Courier New" panose="02070309020205020404" pitchFamily="49" charset="0"/>
              </a:rPr>
              <a:t>X(:,j) = rescale(X(:,j),1, 0.002, 0.996);</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else               % </a:t>
            </a:r>
            <a:r>
              <a:rPr lang="zh-CN" altLang="en-US" sz="2000" dirty="0">
                <a:latin typeface="Courier New" panose="02070309020205020404" pitchFamily="49" charset="0"/>
                <a:ea typeface="宋体" panose="02010600030101010101" pitchFamily="2" charset="-122"/>
                <a:cs typeface="Courier New" panose="02070309020205020404" pitchFamily="49" charset="0"/>
              </a:rPr>
              <a:t>负向指标归一化</a:t>
            </a:r>
          </a:p>
          <a:p>
            <a:pPr marL="0" indent="360363">
              <a:buNone/>
            </a:pPr>
            <a:r>
              <a:rPr lang="zh-CN" altLang="en-US"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a:latin typeface="Courier New" panose="02070309020205020404" pitchFamily="49" charset="0"/>
                <a:ea typeface="宋体" panose="02010600030101010101" pitchFamily="2" charset="-122"/>
                <a:cs typeface="Courier New" panose="02070309020205020404" pitchFamily="49" charset="0"/>
              </a:rPr>
              <a:t>X(:,j) = rescale(X(:,j), 2, 0.002, 0.996);</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end</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end</a:t>
            </a:r>
          </a:p>
          <a:p>
            <a:endParaRPr lang="zh-CN" altLang="en-US" dirty="0"/>
          </a:p>
        </p:txBody>
      </p:sp>
    </p:spTree>
    <p:extLst>
      <p:ext uri="{BB962C8B-B14F-4D97-AF65-F5344CB8AC3E}">
        <p14:creationId xmlns:p14="http://schemas.microsoft.com/office/powerpoint/2010/main" val="2274197249"/>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pPr marL="0" indent="360363">
              <a:buNone/>
            </a:pP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计算第</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j</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个指标下，第</a:t>
            </a:r>
            <a:r>
              <a:rPr lang="en-US" altLang="zh-CN" sz="2000" dirty="0" err="1">
                <a:solidFill>
                  <a:srgbClr val="00B050"/>
                </a:solidFill>
                <a:latin typeface="Courier New" panose="02070309020205020404" pitchFamily="49" charset="0"/>
                <a:ea typeface="宋体" panose="02010600030101010101" pitchFamily="2" charset="-122"/>
                <a:cs typeface="Courier New" panose="02070309020205020404" pitchFamily="49" charset="0"/>
              </a:rPr>
              <a:t>i</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个样本值占该指标的比重</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for j=1:m</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p(:,j) = X(:,j) / sum(X(:,j));</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end</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a:buNone/>
            </a:pP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计算第</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j</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个指标的熵值</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k = 1/log(n);</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for j=1:m</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e(j) = -k * sum(p(:,j) .* log(p(:,j)));</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end</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d = 1 - e;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计算信息熵冗余度</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w = d ./ sum(d);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归一化得到权重</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s = 100 * w * X';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计算综合得分</a:t>
            </a:r>
          </a:p>
          <a:p>
            <a:pPr marL="0" indent="0">
              <a:buNone/>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BD44C65-4DB1-990F-7890-0012A9BB5FBF}"/>
              </a:ext>
            </a:extLst>
          </p:cNvPr>
          <p:cNvSpPr>
            <a:spLocks noGrp="1"/>
          </p:cNvSpPr>
          <p:nvPr>
            <p:ph sz="quarter" idx="13"/>
          </p:nvPr>
        </p:nvSpPr>
        <p:spPr/>
        <p:txBody>
          <a:bodyPr/>
          <a:lstStyle/>
          <a:p>
            <a:pPr>
              <a:spcAft>
                <a:spcPts val="1200"/>
              </a:spcAft>
            </a:pPr>
            <a:r>
              <a:rPr lang="zh-CN" altLang="en-US" b="1" dirty="0"/>
              <a:t>测试：</a:t>
            </a:r>
            <a:r>
              <a:rPr lang="en-US" altLang="zh-CN" dirty="0"/>
              <a:t>2014</a:t>
            </a:r>
            <a:r>
              <a:rPr lang="zh-CN" altLang="en-US" dirty="0"/>
              <a:t>年</a:t>
            </a:r>
            <a:r>
              <a:rPr lang="en-US" altLang="zh-CN" dirty="0"/>
              <a:t>31</a:t>
            </a:r>
            <a:r>
              <a:rPr lang="zh-CN" altLang="en-US" dirty="0"/>
              <a:t>个省份的就业与劳动保障数据</a:t>
            </a:r>
            <a:r>
              <a:rPr lang="en-US" altLang="zh-CN" dirty="0"/>
              <a:t>, </a:t>
            </a:r>
            <a:r>
              <a:rPr lang="zh-CN" altLang="en-US" dirty="0"/>
              <a:t>包含</a:t>
            </a:r>
            <a:r>
              <a:rPr lang="en-US" altLang="zh-CN" dirty="0"/>
              <a:t>5</a:t>
            </a:r>
            <a:r>
              <a:rPr lang="zh-CN" altLang="en-US" dirty="0"/>
              <a:t>个指标：社会养老保险参保率、医疗保险参保率、失业保险参保率、工伤保险参保率、工伤事故发生率</a:t>
            </a:r>
            <a:r>
              <a:rPr lang="en-US" altLang="zh-CN" dirty="0"/>
              <a:t>, </a:t>
            </a:r>
            <a:r>
              <a:rPr lang="zh-CN" altLang="en-US" dirty="0"/>
              <a:t>其中第</a:t>
            </a:r>
            <a:r>
              <a:rPr lang="en-US" altLang="zh-CN" dirty="0"/>
              <a:t>5</a:t>
            </a:r>
            <a:r>
              <a:rPr lang="zh-CN" altLang="en-US" dirty="0"/>
              <a:t>个指标为负向指标。</a:t>
            </a:r>
            <a:endParaRPr lang="en-US" altLang="zh-CN" dirty="0"/>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load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Employment.mat</a:t>
            </a:r>
            <a:endParaRPr lang="en-US"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a:buNone/>
            </a:pPr>
            <a:r>
              <a:rPr lang="en-US" altLang="zh-CN" sz="2000" dirty="0" err="1">
                <a:latin typeface="Courier New" panose="02070309020205020404" pitchFamily="49" charset="0"/>
                <a:ea typeface="宋体" panose="02010600030101010101" pitchFamily="2" charset="-122"/>
                <a:cs typeface="Courier New" panose="02070309020205020404" pitchFamily="49" charset="0"/>
              </a:rPr>
              <a:t>ind</a:t>
            </a:r>
            <a:r>
              <a:rPr lang="en-US" altLang="zh-CN" sz="2000" dirty="0">
                <a:latin typeface="Courier New" panose="02070309020205020404" pitchFamily="49" charset="0"/>
                <a:ea typeface="宋体" panose="02010600030101010101" pitchFamily="2" charset="-122"/>
                <a:cs typeface="Courier New" panose="02070309020205020404" pitchFamily="49" charset="0"/>
              </a:rPr>
              <a:t> = [1 1 1 1 2];</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s,w</a:t>
            </a:r>
            <a:r>
              <a:rPr lang="en-US" altLang="zh-CN" sz="2000" dirty="0">
                <a:latin typeface="Courier New" panose="02070309020205020404" pitchFamily="49" charset="0"/>
                <a:ea typeface="宋体" panose="02010600030101010101" pitchFamily="2" charset="-122"/>
                <a:cs typeface="Courier New" panose="02070309020205020404" pitchFamily="49" charset="0"/>
              </a:rPr>
              <a:t>] =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shang</a:t>
            </a:r>
            <a:r>
              <a:rPr lang="en-US" altLang="zh-CN" sz="2000" dirty="0">
                <a:latin typeface="Courier New" panose="02070309020205020404" pitchFamily="49" charset="0"/>
                <a:ea typeface="宋体" panose="02010600030101010101" pitchFamily="2" charset="-122"/>
                <a:cs typeface="Courier New" panose="02070309020205020404" pitchFamily="49" charset="0"/>
              </a:rPr>
              <a:t>(X,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ind</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p>
          <a:p>
            <a:pPr marL="0" indent="0">
              <a:spcBef>
                <a:spcPts val="1200"/>
              </a:spcBef>
              <a:spcAft>
                <a:spcPts val="1200"/>
              </a:spcAft>
              <a:buNone/>
            </a:pPr>
            <a:r>
              <a:rPr lang="zh-CN" altLang="en-US" dirty="0">
                <a:solidFill>
                  <a:srgbClr val="FF0000"/>
                </a:solidFill>
              </a:rPr>
              <a:t>运行结果：</a:t>
            </a:r>
            <a:endParaRPr lang="en-US" altLang="zh-CN" dirty="0">
              <a:solidFill>
                <a:srgbClr val="FF0000"/>
              </a:solidFill>
            </a:endParaRPr>
          </a:p>
          <a:p>
            <a:pPr indent="0" algn="l">
              <a:buNone/>
            </a:pPr>
            <a:r>
              <a:rPr lang="en-US"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s =  32.0263   95.4273   45.9653   16.1772   25.2726   21.7485   42.1872   27.3849 </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0" algn="l">
              <a:buNone/>
            </a:pPr>
            <a:r>
              <a:rPr lang="en-US"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       24.2703   66.9309   43.0643   65.3858 9.3924  30.8704   20.1076  34.4128</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0" algn="l">
              <a:buNone/>
            </a:pPr>
            <a:r>
              <a:rPr lang="en-US"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       20.6635  21.8988   23.6046   68.8115   10.8006   36.0991   35.5698 </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0" algn="l">
              <a:buNone/>
            </a:pPr>
            <a:r>
              <a:rPr lang="en-US"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       20.4158  11.3374   10.6856   23.2583   12.5243   16.4323   21.6246  27.3803</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marL="0" indent="0">
              <a:buNone/>
            </a:pPr>
            <a:r>
              <a:rPr lang="en-US" altLang="zh-CN" sz="2000" dirty="0">
                <a:solidFill>
                  <a:srgbClr val="D35400"/>
                </a:solidFill>
                <a:effectLst/>
                <a:latin typeface="Times New Roman" panose="02020603050405020304" pitchFamily="18" charset="0"/>
                <a:ea typeface="宋体" panose="02010600030101010101" pitchFamily="2" charset="-122"/>
              </a:rPr>
              <a:t>    w  =  0.0896    0.2195    0.3330    0.3073    0.0506</a:t>
            </a:r>
            <a:endParaRPr lang="zh-CN" altLang="en-US" sz="2800" dirty="0"/>
          </a:p>
        </p:txBody>
      </p:sp>
    </p:spTree>
    <p:extLst>
      <p:ext uri="{BB962C8B-B14F-4D97-AF65-F5344CB8AC3E}">
        <p14:creationId xmlns:p14="http://schemas.microsoft.com/office/powerpoint/2010/main" val="708007060"/>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838200" y="551543"/>
            <a:ext cx="10515600" cy="5969330"/>
          </a:xfrm>
        </p:spPr>
        <p:txBody>
          <a:bodyPr/>
          <a:lstStyle/>
          <a:p>
            <a:pPr marL="0" indent="0">
              <a:buNone/>
            </a:pPr>
            <a:r>
              <a:rPr lang="en-US" altLang="zh-CN" sz="2800" b="1" dirty="0">
                <a:solidFill>
                  <a:srgbClr val="7030A0"/>
                </a:solidFill>
              </a:rPr>
              <a:t>3. </a:t>
            </a:r>
            <a:r>
              <a:rPr lang="zh-CN" altLang="zh-CN" sz="2800" b="1" dirty="0">
                <a:solidFill>
                  <a:srgbClr val="7030A0"/>
                </a:solidFill>
              </a:rPr>
              <a:t>主成分法</a:t>
            </a:r>
            <a:endParaRPr lang="en-US" altLang="zh-CN" sz="2800" b="1" dirty="0">
              <a:solidFill>
                <a:srgbClr val="7030A0"/>
              </a:solidFill>
            </a:endParaRPr>
          </a:p>
          <a:p>
            <a:pPr marL="0" indent="0">
              <a:lnSpc>
                <a:spcPct val="150000"/>
              </a:lnSpc>
              <a:buNone/>
            </a:pPr>
            <a:r>
              <a:rPr lang="en-US" altLang="zh-CN" dirty="0">
                <a:latin typeface="宋体" panose="02010600030101010101" pitchFamily="2" charset="-122"/>
                <a:ea typeface="宋体" panose="02010600030101010101" pitchFamily="2" charset="-122"/>
              </a:rPr>
              <a:t>    </a:t>
            </a:r>
            <a:r>
              <a:rPr lang="zh-CN" altLang="zh-CN" dirty="0">
                <a:latin typeface="+mn-ea"/>
                <a:cs typeface="Courier New" panose="02070309020205020404" pitchFamily="49" charset="0"/>
              </a:rPr>
              <a:t>主成分法</a:t>
            </a:r>
            <a:r>
              <a:rPr lang="zh-CN" altLang="zh-CN" dirty="0">
                <a:latin typeface="+mn-ea"/>
                <a:cs typeface="Times New Roman" panose="02020603050405020304" pitchFamily="18" charset="0"/>
              </a:rPr>
              <a:t>（</a:t>
            </a:r>
            <a:r>
              <a:rPr lang="en-US" altLang="zh-CN" dirty="0">
                <a:latin typeface="+mn-ea"/>
                <a:cs typeface="Times New Roman" panose="02020603050405020304" pitchFamily="18" charset="0"/>
              </a:rPr>
              <a:t>PCA</a:t>
            </a:r>
            <a:r>
              <a:rPr lang="zh-CN" altLang="zh-CN" dirty="0">
                <a:latin typeface="+mn-ea"/>
                <a:cs typeface="Times New Roman" panose="02020603050405020304" pitchFamily="18" charset="0"/>
              </a:rPr>
              <a:t>）</a:t>
            </a:r>
            <a:r>
              <a:rPr lang="zh-CN" altLang="zh-CN" dirty="0">
                <a:latin typeface="+mn-ea"/>
                <a:cs typeface="Courier New" panose="02070309020205020404" pitchFamily="49" charset="0"/>
              </a:rPr>
              <a:t>赋权主要通过对原始数据自身特征（相关性）的分析来确定权重系数，是一种完全客观的定量分析方法</a:t>
            </a:r>
            <a:r>
              <a:rPr lang="zh-CN" altLang="en-US" dirty="0">
                <a:latin typeface="+mn-ea"/>
                <a:cs typeface="Courier New" panose="02070309020205020404" pitchFamily="49" charset="0"/>
              </a:rPr>
              <a:t>。当</a:t>
            </a:r>
            <a:r>
              <a:rPr lang="zh-CN" altLang="zh-CN" dirty="0">
                <a:latin typeface="+mn-ea"/>
                <a:cs typeface="Courier New" panose="02070309020205020404" pitchFamily="49" charset="0"/>
              </a:rPr>
              <a:t>综合评价时选取的指标较多，且指标间有一定的相关性，所反映的信息在一定程度上有重叠</a:t>
            </a:r>
            <a:r>
              <a:rPr lang="zh-CN" altLang="en-US" dirty="0">
                <a:latin typeface="+mn-ea"/>
                <a:cs typeface="Courier New" panose="02070309020205020404" pitchFamily="49" charset="0"/>
              </a:rPr>
              <a:t>，可选择该方法。</a:t>
            </a:r>
            <a:endParaRPr lang="en-US" altLang="zh-CN" dirty="0">
              <a:latin typeface="+mn-ea"/>
              <a:cs typeface="Courier New" panose="02070309020205020404" pitchFamily="49" charset="0"/>
            </a:endParaRPr>
          </a:p>
          <a:p>
            <a:pPr>
              <a:lnSpc>
                <a:spcPct val="150000"/>
              </a:lnSpc>
            </a:pPr>
            <a:r>
              <a:rPr lang="en-US" altLang="zh-CN" b="1" dirty="0">
                <a:solidFill>
                  <a:srgbClr val="FF0000"/>
                </a:solidFill>
                <a:latin typeface="Times New Roman" panose="02020603050405020304" pitchFamily="18" charset="0"/>
                <a:cs typeface="Times New Roman" panose="02020603050405020304" pitchFamily="18" charset="0"/>
              </a:rPr>
              <a:t>PCA</a:t>
            </a:r>
            <a:r>
              <a:rPr lang="zh-CN" altLang="zh-CN" b="1" dirty="0">
                <a:solidFill>
                  <a:srgbClr val="FF0000"/>
                </a:solidFill>
                <a:latin typeface="Times New Roman" panose="02020603050405020304" pitchFamily="18" charset="0"/>
                <a:cs typeface="Times New Roman" panose="02020603050405020304" pitchFamily="18" charset="0"/>
              </a:rPr>
              <a:t>赋权算法步骤</a:t>
            </a:r>
            <a:r>
              <a:rPr lang="zh-CN" altLang="en-US" b="1" dirty="0">
                <a:solidFill>
                  <a:srgbClr val="FF0000"/>
                </a:solidFill>
                <a:latin typeface="Times New Roman" panose="02020603050405020304" pitchFamily="18" charset="0"/>
                <a:cs typeface="Times New Roman" panose="02020603050405020304" pitchFamily="18" charset="0"/>
              </a:rPr>
              <a:t>：</a:t>
            </a:r>
            <a:endParaRPr lang="en-US" altLang="zh-CN" b="1" dirty="0">
              <a:solidFill>
                <a:srgbClr val="FF0000"/>
              </a:solidFill>
              <a:latin typeface="Times New Roman" panose="02020603050405020304" pitchFamily="18" charset="0"/>
              <a:cs typeface="Times New Roman" panose="02020603050405020304" pitchFamily="18" charset="0"/>
            </a:endParaRPr>
          </a:p>
          <a:p>
            <a:pPr marL="0" indent="0">
              <a:lnSpc>
                <a:spcPct val="150000"/>
              </a:lnSpc>
              <a:buNone/>
            </a:pPr>
            <a:r>
              <a:rPr lang="zh-CN" altLang="zh-CN" dirty="0">
                <a:latin typeface="+mn-ea"/>
                <a:cs typeface="Times New Roman" panose="02020603050405020304" pitchFamily="18" charset="0"/>
              </a:rPr>
              <a:t>设有</a:t>
            </a:r>
            <a:r>
              <a:rPr lang="en-US" altLang="zh-CN" dirty="0">
                <a:latin typeface="+mn-ea"/>
                <a:cs typeface="Times New Roman" panose="02020603050405020304" pitchFamily="18" charset="0"/>
              </a:rPr>
              <a:t> n </a:t>
            </a:r>
            <a:r>
              <a:rPr lang="zh-CN" altLang="zh-CN" dirty="0">
                <a:latin typeface="+mn-ea"/>
                <a:cs typeface="Times New Roman" panose="02020603050405020304" pitchFamily="18" charset="0"/>
              </a:rPr>
              <a:t>个样本，</a:t>
            </a:r>
            <a:r>
              <a:rPr lang="en-US" altLang="zh-CN" dirty="0">
                <a:latin typeface="+mn-ea"/>
                <a:cs typeface="Times New Roman" panose="02020603050405020304" pitchFamily="18" charset="0"/>
              </a:rPr>
              <a:t> p </a:t>
            </a:r>
            <a:r>
              <a:rPr lang="zh-CN" altLang="zh-CN" dirty="0">
                <a:latin typeface="+mn-ea"/>
                <a:cs typeface="Times New Roman" panose="02020603050405020304" pitchFamily="18" charset="0"/>
              </a:rPr>
              <a:t>个指标（变量），</a:t>
            </a:r>
            <a:r>
              <a:rPr lang="zh-CN" altLang="en-US" dirty="0">
                <a:latin typeface="+mn-ea"/>
                <a:cs typeface="Times New Roman" panose="02020603050405020304" pitchFamily="18" charset="0"/>
              </a:rPr>
              <a:t>的</a:t>
            </a:r>
            <a:r>
              <a:rPr lang="zh-CN" altLang="zh-CN" dirty="0">
                <a:latin typeface="+mn-ea"/>
                <a:cs typeface="Times New Roman" panose="02020603050405020304" pitchFamily="18" charset="0"/>
              </a:rPr>
              <a:t>原始数据矩阵</a:t>
            </a:r>
            <a:r>
              <a:rPr lang="zh-CN" altLang="zh-CN" dirty="0">
                <a:latin typeface="+mn-ea"/>
              </a:rPr>
              <a:t>：</a:t>
            </a:r>
          </a:p>
          <a:p>
            <a:pPr>
              <a:lnSpc>
                <a:spcPct val="150000"/>
              </a:lnSpc>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331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3658" y="4733365"/>
            <a:ext cx="4744267" cy="1787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pPr marL="0" indent="0">
              <a:lnSpc>
                <a:spcPct val="150000"/>
              </a:lnSpc>
              <a:buNone/>
            </a:pPr>
            <a:r>
              <a:rPr lang="en-US" altLang="zh-CN" dirty="0">
                <a:latin typeface="微软雅黑" panose="020B0503020204020204" pitchFamily="34" charset="-122"/>
                <a:ea typeface="微软雅黑" panose="020B0503020204020204" pitchFamily="34" charset="-122"/>
              </a:rPr>
              <a:t>(1) </a:t>
            </a:r>
            <a:r>
              <a:rPr lang="zh-CN" altLang="zh-CN" dirty="0">
                <a:latin typeface="微软雅黑" panose="020B0503020204020204" pitchFamily="34" charset="-122"/>
                <a:ea typeface="微软雅黑" panose="020B0503020204020204" pitchFamily="34" charset="-122"/>
              </a:rPr>
              <a:t>对原始指标数据矩阵</a:t>
            </a:r>
            <a:r>
              <a:rPr lang="en-US" altLang="zh-CN" dirty="0">
                <a:latin typeface="微软雅黑" panose="020B0503020204020204" pitchFamily="34" charset="-122"/>
                <a:ea typeface="微软雅黑" panose="020B0503020204020204" pitchFamily="34" charset="-122"/>
              </a:rPr>
              <a:t> X </a:t>
            </a:r>
            <a:r>
              <a:rPr lang="zh-CN" altLang="zh-CN" dirty="0">
                <a:latin typeface="微软雅黑" panose="020B0503020204020204" pitchFamily="34" charset="-122"/>
                <a:ea typeface="微软雅黑" panose="020B0503020204020204" pitchFamily="34" charset="-122"/>
              </a:rPr>
              <a:t>做标准化（或中心化）处理，并计算标准化样本数据矩阵协方差矩阵</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其中</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宋体" panose="02010600030101010101" pitchFamily="2" charset="-122"/>
              <a:ea typeface="宋体" panose="02010600030101010101" pitchFamily="2" charset="-122"/>
            </a:endParaRPr>
          </a:p>
          <a:p>
            <a:pPr marL="0" indent="0">
              <a:lnSpc>
                <a:spcPct val="150000"/>
              </a:lnSpc>
              <a:buNone/>
            </a:pPr>
            <a:r>
              <a:rPr lang="en-US" altLang="zh-CN" dirty="0">
                <a:latin typeface="微软雅黑" panose="020B0503020204020204" pitchFamily="34" charset="-122"/>
                <a:ea typeface="微软雅黑" panose="020B0503020204020204" pitchFamily="34" charset="-122"/>
              </a:rPr>
              <a:t>(2) </a:t>
            </a:r>
            <a:r>
              <a:rPr lang="zh-CN" altLang="zh-CN" dirty="0">
                <a:latin typeface="微软雅黑" panose="020B0503020204020204" pitchFamily="34" charset="-122"/>
                <a:ea typeface="微软雅黑" panose="020B0503020204020204" pitchFamily="34" charset="-122"/>
              </a:rPr>
              <a:t>求出</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的特征值</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及相应的特征向量以及相应的正交化单位特征向量：</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宋体" panose="02010600030101010101" pitchFamily="2" charset="-122"/>
              <a:ea typeface="宋体" panose="02010600030101010101" pitchFamily="2" charset="-122"/>
            </a:endParaRPr>
          </a:p>
          <a:p>
            <a:pPr>
              <a:lnSpc>
                <a:spcPct val="150000"/>
              </a:lnSpc>
            </a:pPr>
            <a:endParaRPr lang="en-US" altLang="zh-CN" dirty="0">
              <a:latin typeface="宋体" panose="02010600030101010101" pitchFamily="2" charset="-122"/>
              <a:ea typeface="宋体" panose="02010600030101010101" pitchFamily="2" charset="-122"/>
            </a:endParaRPr>
          </a:p>
          <a:p>
            <a:pPr>
              <a:lnSpc>
                <a:spcPct val="150000"/>
              </a:lnSpc>
            </a:pPr>
            <a:endParaRPr lang="zh-CN" altLang="zh-CN" dirty="0">
              <a:latin typeface="宋体" panose="02010600030101010101" pitchFamily="2" charset="-122"/>
              <a:ea typeface="宋体" panose="02010600030101010101" pitchFamily="2" charset="-122"/>
            </a:endParaRPr>
          </a:p>
          <a:p>
            <a:pPr marL="0" indent="0">
              <a:lnSpc>
                <a:spcPct val="150000"/>
              </a:lnSpc>
              <a:buNone/>
            </a:pPr>
            <a:endParaRPr lang="zh-CN" altLang="zh-CN" dirty="0">
              <a:latin typeface="宋体" panose="02010600030101010101" pitchFamily="2" charset="-122"/>
              <a:ea typeface="宋体" panose="02010600030101010101" pitchFamily="2" charset="-122"/>
            </a:endParaRPr>
          </a:p>
          <a:p>
            <a:endParaRPr lang="zh-CN" altLang="en-US" dirty="0"/>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4814" y="1205444"/>
            <a:ext cx="1288698" cy="524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对象 46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2903" y="1753498"/>
            <a:ext cx="5003906" cy="848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对象 46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8309" y="2602193"/>
            <a:ext cx="369562" cy="407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对象 46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90023" y="2569238"/>
            <a:ext cx="2512779" cy="524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对象 46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90023" y="3331028"/>
            <a:ext cx="4553396" cy="2017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838200" y="1015131"/>
            <a:ext cx="10515600" cy="5082638"/>
          </a:xfrm>
        </p:spPr>
        <p:txBody>
          <a:bodyPr/>
          <a:lstStyle/>
          <a:p>
            <a:pPr marL="0" indent="0" algn="just">
              <a:buNone/>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(3)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选择主成分：在已确定的全部 </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个主成分中合理选择 </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个来实现最终的评价分析。一般用方差贡献率</a:t>
            </a:r>
          </a:p>
          <a:p>
            <a:pPr marL="0" indent="0">
              <a:buNone/>
            </a:pP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marL="0" indent="0">
              <a:buNone/>
            </a:pP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解释主成分</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所反映的信息量的大小，</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的确定是以累计贡献率</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marL="0" indent="0">
              <a:buNone/>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marL="0" indent="0" algn="just">
              <a:buNone/>
            </a:pP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达到足够大（一般在</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85%</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以上）为原则，另外还要同时考虑特征值大于</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、陡坡图、平行分析等原则。则前</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个主成分为：</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称为因子载荷</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p>
          <a:p>
            <a:endParaRPr lang="en-US" altLang="zh-CN" dirty="0"/>
          </a:p>
          <a:p>
            <a:endParaRPr lang="en-US" altLang="zh-CN" dirty="0"/>
          </a:p>
          <a:p>
            <a:endParaRPr lang="en-US" altLang="zh-CN" dirty="0"/>
          </a:p>
          <a:p>
            <a:endParaRPr lang="zh-CN" altLang="en-US" dirty="0"/>
          </a:p>
        </p:txBody>
      </p:sp>
      <p:pic>
        <p:nvPicPr>
          <p:cNvPr id="15362" name="对象 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0740" y="2200540"/>
            <a:ext cx="344246" cy="46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对象 47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0788" y="2311191"/>
            <a:ext cx="401343" cy="322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对象 47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6829" y="2632503"/>
            <a:ext cx="2158342" cy="923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对象 47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87818" y="4018690"/>
            <a:ext cx="401343" cy="322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对象 47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32184" y="4329985"/>
            <a:ext cx="5918549"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对象 47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89189" y="4780791"/>
            <a:ext cx="2144353"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对象 470">
            <a:extLst>
              <a:ext uri="{FF2B5EF4-FFF2-40B4-BE49-F238E27FC236}">
                <a16:creationId xmlns:a16="http://schemas.microsoft.com/office/drawing/2014/main" id="{00E484E5-116E-DE76-7353-CFA5D730D47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52217" y="1447104"/>
            <a:ext cx="1677141" cy="89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sz="quarter" idx="13"/>
              </p:nvPr>
            </p:nvSpPr>
            <p:spPr>
              <a:xfrm>
                <a:off x="838200" y="812800"/>
                <a:ext cx="10515600" cy="5297714"/>
              </a:xfrm>
            </p:spPr>
            <p:txBody>
              <a:bodyPr/>
              <a:lstStyle/>
              <a:p>
                <a:pPr marL="0" indent="0">
                  <a:buNone/>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计算指标在不同主成分线性组合中的系数：</a:t>
                </a:r>
              </a:p>
              <a:p>
                <a:pPr marL="0" indent="0">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5</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以主成分的方差贡献率对</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i="1" dirty="0">
                            <a:latin typeface="Cambria Math" panose="02040503050406030204" pitchFamily="18"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𝑏</m:t>
                        </m:r>
                      </m:e>
                      <m:sub>
                        <m:r>
                          <a:rPr lang="en-US" altLang="zh-CN" i="1" dirty="0">
                            <a:latin typeface="Cambria Math" panose="02040503050406030204" charset="0"/>
                            <a:ea typeface="宋体" panose="02010600030101010101" pitchFamily="2" charset="-122"/>
                            <a:cs typeface="Cambria Math" panose="02040503050406030204" charset="0"/>
                          </a:rPr>
                          <m:t>𝑗𝑖</m:t>
                        </m:r>
                        <m:r>
                          <a:rPr lang="en-US" altLang="zh-CN" i="1" dirty="0">
                            <a:latin typeface="Cambria Math" panose="02040503050406030204" charset="0"/>
                            <a:ea typeface="宋体" panose="02010600030101010101" pitchFamily="2" charset="-122"/>
                            <a:cs typeface="Cambria Math" panose="02040503050406030204" charset="0"/>
                          </a:rPr>
                          <m:t> </m:t>
                        </m:r>
                      </m:sub>
                    </m:sSub>
                  </m:oMath>
                </a14:m>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做加权平均，再做归一化得到各指标权重：</a:t>
                </a:r>
              </a:p>
              <a:p>
                <a:endParaRPr lang="zh-CN"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p>
              <a:p>
                <a:endParaRPr lang="en-US" altLang="zh-CN" dirty="0"/>
              </a:p>
              <a:p>
                <a:endParaRPr lang="en-US" altLang="zh-CN" dirty="0"/>
              </a:p>
              <a:p>
                <a:endParaRPr lang="en-US" altLang="zh-CN" dirty="0"/>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sz="quarter" idx="13"/>
              </p:nvPr>
            </p:nvSpPr>
            <p:spPr>
              <a:xfrm>
                <a:off x="838200" y="812800"/>
                <a:ext cx="10515600" cy="5297714"/>
              </a:xfrm>
              <a:blipFill>
                <a:blip r:embed="rId2"/>
                <a:stretch>
                  <a:fillRect/>
                </a:stretch>
              </a:blipFill>
            </p:spPr>
            <p:txBody>
              <a:bodyPr/>
              <a:lstStyle/>
              <a:p>
                <a:r>
                  <a:rPr lang="zh-CN" altLang="en-US">
                    <a:noFill/>
                  </a:rPr>
                  <a:t> </a:t>
                </a:r>
              </a:p>
            </p:txBody>
          </p:sp>
        </mc:Fallback>
      </mc:AlternateContent>
      <p:pic>
        <p:nvPicPr>
          <p:cNvPr id="1536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8578" y="1151766"/>
            <a:ext cx="3134843" cy="96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14603" y="2647216"/>
            <a:ext cx="4162793" cy="86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对象 48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25896" y="3746611"/>
            <a:ext cx="3740207" cy="85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0335751"/>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pPr marL="0" indent="0">
              <a:buNone/>
            </a:pPr>
            <a:r>
              <a:rPr lang="en-US" altLang="zh-CN" b="1" dirty="0">
                <a:solidFill>
                  <a:srgbClr val="FF0000"/>
                </a:solidFill>
                <a:latin typeface="Courier New" panose="02070309020205020404" pitchFamily="49" charset="0"/>
                <a:ea typeface="宋体" panose="02010600030101010101" pitchFamily="2" charset="-122"/>
                <a:cs typeface="Courier New" panose="02070309020205020404" pitchFamily="49" charset="0"/>
              </a:rPr>
              <a:t>R</a:t>
            </a:r>
            <a:r>
              <a:rPr lang="zh-CN" altLang="zh-CN" b="1" dirty="0">
                <a:solidFill>
                  <a:srgbClr val="FF0000"/>
                </a:solidFill>
                <a:latin typeface="Courier New" panose="02070309020205020404" pitchFamily="49" charset="0"/>
                <a:ea typeface="宋体" panose="02010600030101010101" pitchFamily="2" charset="-122"/>
                <a:cs typeface="Courier New" panose="02070309020205020404" pitchFamily="49" charset="0"/>
              </a:rPr>
              <a:t>语言代码：</a:t>
            </a:r>
          </a:p>
          <a:p>
            <a:pPr marL="0" indent="360363" latinLnBrk="1">
              <a:buNone/>
            </a:pPr>
            <a:r>
              <a:rPr lang="en-US" altLang="zh-CN" sz="2000" dirty="0" err="1">
                <a:latin typeface="Courier New" panose="02070309020205020404" pitchFamily="49" charset="0"/>
                <a:ea typeface="宋体" panose="02010600030101010101" pitchFamily="2" charset="-122"/>
                <a:cs typeface="Courier New" panose="02070309020205020404" pitchFamily="49" charset="0"/>
              </a:rPr>
              <a:t>PCA_Weight</a:t>
            </a:r>
            <a:r>
              <a:rPr lang="en-US" altLang="zh-CN" sz="2000" dirty="0">
                <a:latin typeface="Courier New" panose="02070309020205020404" pitchFamily="49" charset="0"/>
                <a:ea typeface="宋体" panose="02010600030101010101" pitchFamily="2" charset="-122"/>
                <a:cs typeface="Courier New" panose="02070309020205020404" pitchFamily="49" charset="0"/>
              </a:rPr>
              <a:t> = function(pc) {</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latinLnBrk="1">
              <a:buNone/>
            </a:pP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输入参数</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pc</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为</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psych</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包的主成分分析函数</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principal()</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的返回结果</a:t>
            </a:r>
          </a:p>
          <a:p>
            <a:pPr marL="0" indent="360363" latinLnBrk="1">
              <a:buNone/>
            </a:pP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返回结果为</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PCA</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权重及中间结果</a:t>
            </a:r>
          </a:p>
          <a:p>
            <a:pPr marL="0" indent="360363" latinLnBrk="1">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 = matrix(</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pc$loadings</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ncol</a:t>
            </a:r>
            <a:r>
              <a:rPr lang="en-US" altLang="zh-CN" sz="2000" dirty="0">
                <a:latin typeface="Courier New" panose="02070309020205020404" pitchFamily="49" charset="0"/>
                <a:ea typeface="宋体" panose="02010600030101010101" pitchFamily="2" charset="-122"/>
                <a:cs typeface="Courier New" panose="02070309020205020404" pitchFamily="49" charset="0"/>
              </a:rPr>
              <a:t> =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pc$factors</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latinLnBrk="1">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lambda =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pc$values</a:t>
            </a:r>
            <a:r>
              <a:rPr lang="en-US" altLang="zh-CN" sz="2000" dirty="0">
                <a:latin typeface="Courier New" panose="02070309020205020404" pitchFamily="49" charset="0"/>
                <a:ea typeface="宋体" panose="02010600030101010101" pitchFamily="2" charset="-122"/>
                <a:cs typeface="Courier New" panose="02070309020205020404" pitchFamily="49" charset="0"/>
              </a:rPr>
              <a:t>[1:ncol(A)]  </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latinLnBrk="1">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B = A /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sqrt</a:t>
            </a:r>
            <a:r>
              <a:rPr lang="en-US" altLang="zh-CN" sz="2000" dirty="0">
                <a:latin typeface="Courier New" panose="02070309020205020404" pitchFamily="49" charset="0"/>
                <a:ea typeface="宋体" panose="02010600030101010101" pitchFamily="2" charset="-122"/>
                <a:cs typeface="Courier New" panose="02070309020205020404" pitchFamily="49" charset="0"/>
              </a:rPr>
              <a:t>(matrix(rep(lambda, times =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nrow</a:t>
            </a:r>
            <a:r>
              <a:rPr lang="en-US" altLang="zh-CN" sz="2000" dirty="0">
                <a:latin typeface="Courier New" panose="02070309020205020404" pitchFamily="49" charset="0"/>
                <a:ea typeface="宋体" panose="02010600030101010101" pitchFamily="2" charset="-122"/>
                <a:cs typeface="Courier New" panose="02070309020205020404" pitchFamily="49" charset="0"/>
              </a:rPr>
              <a:t>(A)),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ncol</a:t>
            </a:r>
            <a:r>
              <a:rPr lang="en-US" altLang="zh-CN" sz="2000" dirty="0">
                <a:latin typeface="Courier New" panose="02070309020205020404" pitchFamily="49" charset="0"/>
                <a:ea typeface="宋体" panose="02010600030101010101" pitchFamily="2" charset="-122"/>
                <a:cs typeface="Courier New" panose="02070309020205020404" pitchFamily="49" charset="0"/>
              </a:rPr>
              <a:t> =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ncol</a:t>
            </a:r>
            <a:r>
              <a:rPr lang="en-US" altLang="zh-CN" sz="2000" dirty="0">
                <a:latin typeface="Courier New" panose="02070309020205020404" pitchFamily="49" charset="0"/>
                <a:ea typeface="宋体" panose="02010600030101010101" pitchFamily="2" charset="-122"/>
                <a:cs typeface="Courier New" panose="02070309020205020404" pitchFamily="49" charset="0"/>
              </a:rPr>
              <a:t>(A),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byrow</a:t>
            </a:r>
            <a:r>
              <a:rPr lang="en-US" altLang="zh-CN" sz="2000" dirty="0">
                <a:latin typeface="Courier New" panose="02070309020205020404" pitchFamily="49" charset="0"/>
                <a:ea typeface="宋体" panose="02010600030101010101" pitchFamily="2" charset="-122"/>
                <a:cs typeface="Courier New" panose="02070309020205020404" pitchFamily="49" charset="0"/>
              </a:rPr>
              <a:t> = TRUE))</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latinLnBrk="1">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varP</a:t>
            </a:r>
            <a:r>
              <a:rPr lang="en-US" altLang="zh-CN" sz="2000" dirty="0">
                <a:latin typeface="Courier New" panose="02070309020205020404" pitchFamily="49" charset="0"/>
                <a:ea typeface="宋体" panose="02010600030101010101" pitchFamily="2" charset="-122"/>
                <a:cs typeface="Courier New" panose="02070309020205020404" pitchFamily="49" charset="0"/>
              </a:rPr>
              <a:t> =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pc$Vaccounted</a:t>
            </a:r>
            <a:r>
              <a:rPr lang="en-US" altLang="zh-CN" sz="2000" dirty="0">
                <a:latin typeface="Courier New" panose="02070309020205020404" pitchFamily="49" charset="0"/>
                <a:ea typeface="宋体" panose="02010600030101010101" pitchFamily="2" charset="-122"/>
                <a:cs typeface="Courier New" panose="02070309020205020404" pitchFamily="49" charset="0"/>
              </a:rPr>
              <a:t>[2,]</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latinLnBrk="1">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beta = abs(B %*%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varP</a:t>
            </a:r>
            <a:r>
              <a:rPr lang="en-US" altLang="zh-CN" sz="2000" dirty="0">
                <a:latin typeface="Courier New" panose="02070309020205020404" pitchFamily="49" charset="0"/>
                <a:ea typeface="宋体" panose="02010600030101010101" pitchFamily="2" charset="-122"/>
                <a:cs typeface="Courier New" panose="02070309020205020404" pitchFamily="49" charset="0"/>
              </a:rPr>
              <a:t>) / sum(</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varP</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latinLnBrk="1">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w = beta / sum(beta)</a:t>
            </a:r>
            <a:endPar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endParaRPr>
          </a:p>
          <a:p>
            <a:pPr marL="0" indent="360363" latinLnBrk="1">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list(lambda = lambda, B = B, beta = beta[,1], w = w[,1])</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latinLnBrk="1">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19435"/>
          </a:xfrm>
        </p:spPr>
        <p:txBody>
          <a:bodyPr/>
          <a:lstStyle/>
          <a:p>
            <a:r>
              <a:rPr lang="zh-CN" altLang="zh-CN" sz="4000" b="1" dirty="0">
                <a:solidFill>
                  <a:srgbClr val="FF0000"/>
                </a:solidFill>
                <a:latin typeface="Times New Roman" panose="02020603050405020304" pitchFamily="18" charset="0"/>
                <a:ea typeface="宋体" panose="02010600030101010101" pitchFamily="2" charset="-122"/>
                <a:cs typeface="宋体" panose="02010600030101010101" pitchFamily="2" charset="-122"/>
              </a:rPr>
              <a:t>综合评价的</a:t>
            </a:r>
            <a:r>
              <a:rPr lang="en-US" altLang="zh-CN" sz="4000" b="1" dirty="0">
                <a:solidFill>
                  <a:srgbClr val="FF0000"/>
                </a:solidFill>
                <a:latin typeface="Times New Roman" panose="02020603050405020304" pitchFamily="18" charset="0"/>
                <a:ea typeface="宋体" panose="02010600030101010101" pitchFamily="2" charset="-122"/>
                <a:cs typeface="宋体" panose="02010600030101010101" pitchFamily="2" charset="-122"/>
              </a:rPr>
              <a:t>5</a:t>
            </a:r>
            <a:r>
              <a:rPr lang="zh-CN" altLang="zh-CN" sz="4000" b="1" dirty="0">
                <a:solidFill>
                  <a:srgbClr val="FF0000"/>
                </a:solidFill>
                <a:latin typeface="Times New Roman" panose="02020603050405020304" pitchFamily="18" charset="0"/>
                <a:ea typeface="宋体" panose="02010600030101010101" pitchFamily="2" charset="-122"/>
                <a:cs typeface="宋体" panose="02010600030101010101" pitchFamily="2" charset="-122"/>
              </a:rPr>
              <a:t>个要点</a:t>
            </a:r>
            <a:endParaRPr lang="zh-CN" altLang="en-US" sz="4000" b="1" dirty="0">
              <a:solidFill>
                <a:srgbClr val="FF0000"/>
              </a:solidFill>
              <a:latin typeface="Times New Roman" panose="02020603050405020304" pitchFamily="18" charset="0"/>
              <a:ea typeface="宋体" panose="02010600030101010101" pitchFamily="2" charset="-122"/>
              <a:cs typeface="宋体" panose="02010600030101010101" pitchFamily="2" charset="-122"/>
            </a:endParaRPr>
          </a:p>
        </p:txBody>
      </p:sp>
      <p:sp>
        <p:nvSpPr>
          <p:cNvPr id="3" name="内容占位符 2"/>
          <p:cNvSpPr>
            <a:spLocks noGrp="1"/>
          </p:cNvSpPr>
          <p:nvPr>
            <p:ph idx="1"/>
          </p:nvPr>
        </p:nvSpPr>
        <p:spPr>
          <a:xfrm>
            <a:off x="838200" y="1183392"/>
            <a:ext cx="10515600" cy="5473440"/>
          </a:xfrm>
        </p:spPr>
        <p:txBody>
          <a:bodyPr/>
          <a:lstStyle/>
          <a:p>
            <a:pPr>
              <a:lnSpc>
                <a:spcPct val="150000"/>
              </a:lnSpc>
            </a:pPr>
            <a:r>
              <a:rPr lang="zh-CN" altLang="zh-CN" b="1" dirty="0"/>
              <a:t>评价对象</a:t>
            </a:r>
            <a:r>
              <a:rPr lang="zh-CN" altLang="en-US" b="1" dirty="0"/>
              <a:t>：</a:t>
            </a:r>
            <a:r>
              <a:rPr lang="zh-CN" altLang="zh-CN" dirty="0"/>
              <a:t>属于同一类的，多个样本</a:t>
            </a:r>
            <a:r>
              <a:rPr lang="zh-CN" altLang="zh-CN" b="1" dirty="0">
                <a:effectLst/>
                <a:latin typeface="Times New Roman" panose="02020603050405020304" pitchFamily="18" charset="0"/>
                <a:ea typeface="宋体" panose="02010600030101010101" pitchFamily="2" charset="-122"/>
                <a:cs typeface="宋体" panose="02010600030101010101" pitchFamily="2" charset="-122"/>
              </a:rPr>
              <a:t>。</a:t>
            </a:r>
            <a:endParaRPr lang="en-US" altLang="zh-CN" b="1" dirty="0">
              <a:effectLst/>
              <a:latin typeface="Times New Roman" panose="02020603050405020304" pitchFamily="18" charset="0"/>
              <a:ea typeface="宋体" panose="02010600030101010101" pitchFamily="2" charset="-122"/>
              <a:cs typeface="宋体" panose="02010600030101010101" pitchFamily="2" charset="-122"/>
            </a:endParaRPr>
          </a:p>
          <a:p>
            <a:pPr algn="just">
              <a:lnSpc>
                <a:spcPct val="150000"/>
              </a:lnSpc>
            </a:pPr>
            <a:r>
              <a:rPr lang="zh-CN" altLang="zh-CN" b="1" dirty="0"/>
              <a:t>评价指标体系</a:t>
            </a:r>
            <a:r>
              <a:rPr lang="zh-CN" altLang="en-US" b="1" dirty="0">
                <a:latin typeface="Times New Roman" panose="02020603050405020304" pitchFamily="18" charset="0"/>
                <a:ea typeface="宋体" panose="02010600030101010101" pitchFamily="2" charset="-122"/>
                <a:cs typeface="宋体" panose="02010600030101010101" pitchFamily="2" charset="-122"/>
              </a:rPr>
              <a:t>：</a:t>
            </a:r>
            <a:r>
              <a:rPr lang="zh-CN" altLang="zh-CN" dirty="0"/>
              <a:t>要评价每个评价对象，需要考虑到能够反映它的不同的方面，不同方面可能又需要细化到下一级更具体的指标，围绕本评价所展开的整个树状的指标层次结构，就是</a:t>
            </a:r>
            <a:r>
              <a:rPr lang="zh-CN" altLang="zh-CN" b="1" dirty="0"/>
              <a:t>评价指标体系</a:t>
            </a:r>
            <a:endParaRPr lang="en-US" altLang="zh-CN" b="1" dirty="0"/>
          </a:p>
          <a:p>
            <a:pPr algn="just">
              <a:lnSpc>
                <a:spcPct val="150000"/>
              </a:lnSpc>
            </a:pPr>
            <a:r>
              <a:rPr lang="zh-CN" altLang="zh-CN" b="1" dirty="0"/>
              <a:t>收集指标数据并预处理</a:t>
            </a:r>
            <a:r>
              <a:rPr lang="zh-CN" altLang="en-US" b="1" dirty="0"/>
              <a:t>：</a:t>
            </a:r>
            <a:r>
              <a:rPr lang="zh-CN" altLang="zh-CN" dirty="0"/>
              <a:t>定量指标数据直接收集，定性指标就需要合理量化；数据还必须要做预处理，以解决数据量纲不同、方向不同问题</a:t>
            </a:r>
            <a:endParaRPr lang="en-US" altLang="zh-CN" b="1" dirty="0"/>
          </a:p>
          <a:p>
            <a:pPr>
              <a:lnSpc>
                <a:spcPct val="150000"/>
              </a:lnSpc>
            </a:pPr>
            <a:r>
              <a:rPr lang="zh-CN" altLang="zh-CN" b="1" dirty="0"/>
              <a:t>确定指标权重</a:t>
            </a:r>
            <a:r>
              <a:rPr lang="zh-CN" altLang="en-US" b="1" dirty="0"/>
              <a:t>：</a:t>
            </a:r>
            <a:r>
              <a:rPr lang="zh-CN" altLang="zh-CN" dirty="0"/>
              <a:t>一般有主观赋权法、客观赋权法</a:t>
            </a:r>
            <a:r>
              <a:rPr lang="zh-CN" altLang="en-US" dirty="0"/>
              <a:t>、组合赋权法</a:t>
            </a:r>
            <a:endParaRPr lang="en-US" altLang="zh-CN" b="1" dirty="0"/>
          </a:p>
          <a:p>
            <a:pPr algn="just">
              <a:lnSpc>
                <a:spcPct val="150000"/>
              </a:lnSpc>
            </a:pPr>
            <a:r>
              <a:rPr lang="zh-CN" altLang="zh-CN" b="1" dirty="0"/>
              <a:t>融入评价算法</a:t>
            </a:r>
            <a:r>
              <a:rPr lang="zh-CN" altLang="en-US" b="1" dirty="0"/>
              <a:t>：</a:t>
            </a:r>
            <a:r>
              <a:rPr lang="zh-CN" altLang="zh-CN" dirty="0"/>
              <a:t>模糊综合评价、</a:t>
            </a:r>
            <a:r>
              <a:rPr lang="en-US" altLang="zh-CN" dirty="0"/>
              <a:t>TOPSIS</a:t>
            </a:r>
            <a:r>
              <a:rPr lang="zh-CN" altLang="zh-CN" dirty="0"/>
              <a:t>法、</a:t>
            </a:r>
            <a:r>
              <a:rPr lang="en-US" altLang="zh-CN" dirty="0"/>
              <a:t>DEA</a:t>
            </a:r>
            <a:r>
              <a:rPr lang="zh-CN" altLang="zh-CN" dirty="0"/>
              <a:t>投入产出效率、灰色关联度</a:t>
            </a:r>
            <a:r>
              <a:rPr lang="zh-CN" altLang="en-US" dirty="0"/>
              <a:t>、秩和比法</a:t>
            </a:r>
            <a:r>
              <a:rPr lang="zh-CN" altLang="zh-CN" dirty="0"/>
              <a:t>等</a:t>
            </a:r>
          </a:p>
          <a:p>
            <a:endParaRPr lang="en-US" altLang="zh-CN" sz="2800" b="1" dirty="0">
              <a:effectLst/>
              <a:latin typeface="Times New Roman" panose="02020603050405020304" pitchFamily="18" charset="0"/>
              <a:ea typeface="宋体" panose="02010600030101010101" pitchFamily="2" charset="-122"/>
              <a:cs typeface="宋体" panose="02010600030101010101" pitchFamily="2" charset="-122"/>
            </a:endParaRPr>
          </a:p>
          <a:p>
            <a:pPr marL="0" indent="0">
              <a:buNone/>
            </a:pPr>
            <a:r>
              <a:rPr lang="zh-CN" altLang="en-US" sz="3200" dirty="0"/>
              <a:t>      </a:t>
            </a:r>
            <a:endParaRPr lang="zh-CN" altLang="en-US" sz="3600" b="1" dirty="0"/>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838200" y="758957"/>
            <a:ext cx="10515600" cy="6634752"/>
          </a:xfrm>
        </p:spPr>
        <p:txBody>
          <a:bodyPr/>
          <a:lstStyle/>
          <a:p>
            <a:pPr marL="0" indent="0">
              <a:buNone/>
            </a:pPr>
            <a:r>
              <a:rPr lang="zh-CN" altLang="zh-CN" dirty="0">
                <a:latin typeface="微软雅黑" panose="020B0503020204020204" pitchFamily="34" charset="-122"/>
                <a:ea typeface="微软雅黑" panose="020B0503020204020204" pitchFamily="34" charset="-122"/>
                <a:cs typeface="Courier New" panose="02070309020205020404" pitchFamily="49" charset="0"/>
              </a:rPr>
              <a:t>选择</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iris </a:t>
            </a:r>
            <a:r>
              <a:rPr lang="zh-CN" altLang="zh-CN" dirty="0">
                <a:latin typeface="微软雅黑" panose="020B0503020204020204" pitchFamily="34" charset="-122"/>
                <a:ea typeface="微软雅黑" panose="020B0503020204020204" pitchFamily="34" charset="-122"/>
                <a:cs typeface="Courier New" panose="02070309020205020404" pitchFamily="49" charset="0"/>
              </a:rPr>
              <a:t>数据的前</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4 </a:t>
            </a:r>
            <a:r>
              <a:rPr lang="zh-CN" altLang="zh-CN" dirty="0">
                <a:latin typeface="微软雅黑" panose="020B0503020204020204" pitchFamily="34" charset="-122"/>
                <a:ea typeface="微软雅黑" panose="020B0503020204020204" pitchFamily="34" charset="-122"/>
                <a:cs typeface="Courier New" panose="02070309020205020404" pitchFamily="49" charset="0"/>
              </a:rPr>
              <a:t>个数值变量来测试：</a:t>
            </a:r>
          </a:p>
          <a:p>
            <a:pPr marL="0" indent="360363" latinLnBrk="1">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library(psych)</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latinLnBrk="1">
              <a:buNone/>
            </a:pPr>
            <a:r>
              <a:rPr lang="en-US" altLang="zh-CN" sz="2000" dirty="0" err="1">
                <a:latin typeface="Courier New" panose="02070309020205020404" pitchFamily="49" charset="0"/>
                <a:ea typeface="宋体" panose="02010600030101010101" pitchFamily="2" charset="-122"/>
                <a:cs typeface="Courier New" panose="02070309020205020404" pitchFamily="49" charset="0"/>
              </a:rPr>
              <a:t>df</a:t>
            </a:r>
            <a:r>
              <a:rPr lang="en-US" altLang="zh-CN" sz="2000" dirty="0">
                <a:latin typeface="Courier New" panose="02070309020205020404" pitchFamily="49" charset="0"/>
                <a:ea typeface="宋体" panose="02010600030101010101" pitchFamily="2" charset="-122"/>
                <a:cs typeface="Courier New" panose="02070309020205020404" pitchFamily="49" charset="0"/>
              </a:rPr>
              <a:t> = iris[,-5]</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latinLnBrk="1">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pc = principal(</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df</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nfactors</a:t>
            </a:r>
            <a:r>
              <a:rPr lang="en-US" altLang="zh-CN" sz="2000" dirty="0">
                <a:latin typeface="Courier New" panose="02070309020205020404" pitchFamily="49" charset="0"/>
                <a:ea typeface="宋体" panose="02010600030101010101" pitchFamily="2" charset="-122"/>
                <a:cs typeface="Courier New" panose="02070309020205020404" pitchFamily="49" charset="0"/>
              </a:rPr>
              <a:t> = 2, </a:t>
            </a:r>
          </a:p>
          <a:p>
            <a:pPr marL="0" indent="360363" latinLnBrk="1">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rotate = "varimax")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en-US"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正交旋转法</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latinLnBrk="1">
              <a:buNone/>
            </a:pPr>
            <a:r>
              <a:rPr lang="en-US" altLang="zh-CN" sz="2000" dirty="0" err="1">
                <a:latin typeface="Courier New" panose="02070309020205020404" pitchFamily="49" charset="0"/>
                <a:ea typeface="宋体" panose="02010600030101010101" pitchFamily="2" charset="-122"/>
                <a:cs typeface="Courier New" panose="02070309020205020404" pitchFamily="49" charset="0"/>
              </a:rPr>
              <a:t>PCA_Weight</a:t>
            </a:r>
            <a:r>
              <a:rPr lang="en-US" altLang="zh-CN" sz="2000" dirty="0">
                <a:latin typeface="Courier New" panose="02070309020205020404" pitchFamily="49" charset="0"/>
                <a:ea typeface="宋体" panose="02010600030101010101" pitchFamily="2" charset="-122"/>
                <a:cs typeface="Courier New" panose="02070309020205020404" pitchFamily="49" charset="0"/>
              </a:rPr>
              <a:t>(pc)</a:t>
            </a:r>
          </a:p>
          <a:p>
            <a:pPr marL="0" indent="0">
              <a:buNone/>
            </a:pPr>
            <a:r>
              <a:rPr lang="zh-CN" altLang="zh-CN" b="1" dirty="0">
                <a:latin typeface="+mn-ea"/>
                <a:cs typeface="Courier New" panose="02070309020205020404" pitchFamily="49" charset="0"/>
              </a:rPr>
              <a:t>运行结果：</a:t>
            </a:r>
          </a:p>
          <a:p>
            <a:pPr marL="0" indent="0">
              <a:buNone/>
            </a:pPr>
            <a:endParaRPr lang="zh-CN" altLang="en-US" sz="1400" dirty="0"/>
          </a:p>
        </p:txBody>
      </p:sp>
      <p:pic>
        <p:nvPicPr>
          <p:cNvPr id="4" name="图片 3">
            <a:extLst>
              <a:ext uri="{FF2B5EF4-FFF2-40B4-BE49-F238E27FC236}">
                <a16:creationId xmlns:a16="http://schemas.microsoft.com/office/drawing/2014/main" id="{44BCC2F4-137C-238D-9C29-2B94E31DA0D9}"/>
              </a:ext>
            </a:extLst>
          </p:cNvPr>
          <p:cNvPicPr>
            <a:picLocks noChangeAspect="1"/>
          </p:cNvPicPr>
          <p:nvPr/>
        </p:nvPicPr>
        <p:blipFill>
          <a:blip r:embed="rId2"/>
          <a:stretch>
            <a:fillRect/>
          </a:stretch>
        </p:blipFill>
        <p:spPr>
          <a:xfrm>
            <a:off x="3564660" y="3429000"/>
            <a:ext cx="5062679" cy="33751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838200" y="551544"/>
            <a:ext cx="10515600" cy="3447802"/>
          </a:xfrm>
        </p:spPr>
        <p:txBody>
          <a:bodyPr/>
          <a:lstStyle/>
          <a:p>
            <a:pPr marL="0" indent="0">
              <a:buNone/>
            </a:pPr>
            <a:r>
              <a:rPr lang="en-US" altLang="zh-CN" sz="2800" b="1" dirty="0">
                <a:solidFill>
                  <a:srgbClr val="7030A0"/>
                </a:solidFill>
              </a:rPr>
              <a:t>4. </a:t>
            </a:r>
            <a:r>
              <a:rPr lang="zh-CN" altLang="zh-CN" sz="2800" b="1" dirty="0">
                <a:solidFill>
                  <a:srgbClr val="7030A0"/>
                </a:solidFill>
              </a:rPr>
              <a:t>动态加权法</a:t>
            </a:r>
            <a:endParaRPr lang="en-US" altLang="zh-CN" sz="2800" b="1" dirty="0">
              <a:solidFill>
                <a:srgbClr val="7030A0"/>
              </a:solidFill>
            </a:endParaRPr>
          </a:p>
          <a:p>
            <a:pPr marL="0" indent="0" algn="just">
              <a:lnSpc>
                <a:spcPct val="150000"/>
              </a:lnSpc>
              <a:buNone/>
            </a:pPr>
            <a:r>
              <a:rPr lang="en-US" altLang="zh-CN" dirty="0">
                <a:latin typeface="Times New Roman" panose="02020603050405020304" pitchFamily="18" charset="0"/>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有的评价指标，既要考虑“质差”又要考虑“量差”，即既要能体现不同指标之间的差异，也要能体现同指标的数量差异。例如，在长江水质评价时，考虑反映水质污染程度的最主要的四项指标：溶解氧（</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DO</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）、高锰酸盐指数（</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CODMn</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）、氨氮</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(NH3-N)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PH</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值；前三项指标又都根据标准值的区间范围分为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Ⅰ</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类、</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Ⅱ</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类、</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Ⅲ</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类、</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Ⅳ</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类、</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Ⅴ</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类、劣</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Ⅴ</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类。</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a:lnSpc>
                <a:spcPct val="150000"/>
              </a:lnSpc>
              <a:buNone/>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dirty="0">
              <a:solidFill>
                <a:srgbClr val="FF0000"/>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3998242883"/>
              </p:ext>
            </p:extLst>
          </p:nvPr>
        </p:nvGraphicFramePr>
        <p:xfrm>
          <a:off x="609599" y="4202855"/>
          <a:ext cx="10972801" cy="1673860"/>
        </p:xfrm>
        <a:graphic>
          <a:graphicData uri="http://schemas.openxmlformats.org/drawingml/2006/table">
            <a:tbl>
              <a:tblPr firstRow="1" firstCol="1" bandRow="1">
                <a:tableStyleId>{5C22544A-7EE6-4342-B048-85BDC9FD1C3A}</a:tableStyleId>
              </a:tblPr>
              <a:tblGrid>
                <a:gridCol w="3182112">
                  <a:extLst>
                    <a:ext uri="{9D8B030D-6E8A-4147-A177-3AD203B41FA5}">
                      <a16:colId xmlns:a16="http://schemas.microsoft.com/office/drawing/2014/main" val="20000"/>
                    </a:ext>
                  </a:extLst>
                </a:gridCol>
                <a:gridCol w="1255288">
                  <a:extLst>
                    <a:ext uri="{9D8B030D-6E8A-4147-A177-3AD203B41FA5}">
                      <a16:colId xmlns:a16="http://schemas.microsoft.com/office/drawing/2014/main" val="20001"/>
                    </a:ext>
                  </a:extLst>
                </a:gridCol>
                <a:gridCol w="1483523">
                  <a:extLst>
                    <a:ext uri="{9D8B030D-6E8A-4147-A177-3AD203B41FA5}">
                      <a16:colId xmlns:a16="http://schemas.microsoft.com/office/drawing/2014/main" val="20002"/>
                    </a:ext>
                  </a:extLst>
                </a:gridCol>
                <a:gridCol w="1084113">
                  <a:extLst>
                    <a:ext uri="{9D8B030D-6E8A-4147-A177-3AD203B41FA5}">
                      <a16:colId xmlns:a16="http://schemas.microsoft.com/office/drawing/2014/main" val="20003"/>
                    </a:ext>
                  </a:extLst>
                </a:gridCol>
                <a:gridCol w="1084113">
                  <a:extLst>
                    <a:ext uri="{9D8B030D-6E8A-4147-A177-3AD203B41FA5}">
                      <a16:colId xmlns:a16="http://schemas.microsoft.com/office/drawing/2014/main" val="20004"/>
                    </a:ext>
                  </a:extLst>
                </a:gridCol>
                <a:gridCol w="1198230">
                  <a:extLst>
                    <a:ext uri="{9D8B030D-6E8A-4147-A177-3AD203B41FA5}">
                      <a16:colId xmlns:a16="http://schemas.microsoft.com/office/drawing/2014/main" val="20005"/>
                    </a:ext>
                  </a:extLst>
                </a:gridCol>
                <a:gridCol w="1685422">
                  <a:extLst>
                    <a:ext uri="{9D8B030D-6E8A-4147-A177-3AD203B41FA5}">
                      <a16:colId xmlns:a16="http://schemas.microsoft.com/office/drawing/2014/main" val="20006"/>
                    </a:ext>
                  </a:extLst>
                </a:gridCol>
              </a:tblGrid>
              <a:tr h="314325">
                <a:tc gridSpan="7">
                  <a:txBody>
                    <a:bodyPr/>
                    <a:lstStyle/>
                    <a:p>
                      <a:pPr indent="280670" algn="ctr">
                        <a:spcBef>
                          <a:spcPts val="450"/>
                        </a:spcBef>
                        <a:spcAft>
                          <a:spcPts val="0"/>
                        </a:spcAft>
                      </a:pPr>
                      <a:r>
                        <a:rPr lang="zh-CN" sz="1600" dirty="0">
                          <a:effectLst/>
                        </a:rPr>
                        <a:t>表</a:t>
                      </a:r>
                      <a:r>
                        <a:rPr lang="en-US" altLang="zh-CN" sz="1600" dirty="0">
                          <a:effectLst/>
                        </a:rPr>
                        <a:t>1</a:t>
                      </a:r>
                      <a:r>
                        <a:rPr lang="en-US" sz="1600" dirty="0">
                          <a:effectLst/>
                        </a:rPr>
                        <a:t> </a:t>
                      </a:r>
                      <a:r>
                        <a:rPr lang="zh-CN" sz="1600" dirty="0">
                          <a:effectLst/>
                        </a:rPr>
                        <a:t>《地表水环境质量标准》（</a:t>
                      </a:r>
                      <a:r>
                        <a:rPr lang="en-US" sz="1600" dirty="0">
                          <a:effectLst/>
                        </a:rPr>
                        <a:t>GB3838—2002</a:t>
                      </a:r>
                      <a:r>
                        <a:rPr lang="zh-CN" sz="1600" dirty="0">
                          <a:effectLst/>
                        </a:rPr>
                        <a:t>）中</a:t>
                      </a:r>
                      <a:r>
                        <a:rPr lang="en-US" sz="1600" dirty="0">
                          <a:effectLst/>
                        </a:rPr>
                        <a:t>4</a:t>
                      </a:r>
                      <a:r>
                        <a:rPr lang="zh-CN" sz="1600" dirty="0">
                          <a:effectLst/>
                        </a:rPr>
                        <a:t>个主要项目标准限值</a:t>
                      </a:r>
                      <a:endParaRPr lang="zh-CN" sz="1600" dirty="0">
                        <a:effectLst/>
                        <a:latin typeface="Times New Roman" panose="02020603050405020304"/>
                        <a:ea typeface="宋体" panose="02010600030101010101" pitchFamily="2" charset="-122"/>
                        <a:cs typeface="宋体" panose="02010600030101010101" pitchFamily="2" charset="-122"/>
                      </a:endParaRPr>
                    </a:p>
                  </a:txBody>
                  <a:tcPr marL="57150" marR="57150"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262890">
                <a:tc>
                  <a:txBody>
                    <a:bodyPr/>
                    <a:lstStyle/>
                    <a:p>
                      <a:pPr indent="289560" algn="ctr">
                        <a:lnSpc>
                          <a:spcPts val="2005"/>
                        </a:lnSpc>
                        <a:spcAft>
                          <a:spcPts val="0"/>
                        </a:spcAft>
                      </a:pPr>
                      <a:r>
                        <a:rPr lang="zh-CN" sz="1400" spc="45" dirty="0">
                          <a:effectLst/>
                        </a:rPr>
                        <a:t>指</a:t>
                      </a:r>
                      <a:r>
                        <a:rPr lang="en-US" sz="1400" spc="45" dirty="0">
                          <a:effectLst/>
                        </a:rPr>
                        <a:t>  </a:t>
                      </a:r>
                      <a:r>
                        <a:rPr lang="zh-CN" sz="1400" spc="45" dirty="0">
                          <a:effectLst/>
                        </a:rPr>
                        <a:t>标</a:t>
                      </a:r>
                      <a:endParaRPr lang="zh-CN" sz="1400" dirty="0">
                        <a:effectLst/>
                        <a:latin typeface="Times New Roman" panose="02020603050405020304"/>
                        <a:cs typeface="宋体" panose="02010600030101010101" pitchFamily="2" charset="-122"/>
                      </a:endParaRPr>
                    </a:p>
                  </a:txBody>
                  <a:tcPr marL="57150" marR="57150" marT="0" marB="0"/>
                </a:tc>
                <a:tc>
                  <a:txBody>
                    <a:bodyPr/>
                    <a:lstStyle/>
                    <a:p>
                      <a:pPr indent="289560" algn="ctr">
                        <a:lnSpc>
                          <a:spcPts val="2005"/>
                        </a:lnSpc>
                        <a:spcAft>
                          <a:spcPts val="0"/>
                        </a:spcAft>
                      </a:pPr>
                      <a:r>
                        <a:rPr lang="en-US" sz="1600" spc="45" dirty="0">
                          <a:effectLst/>
                        </a:rPr>
                        <a:t>Ⅰ</a:t>
                      </a:r>
                      <a:r>
                        <a:rPr lang="zh-CN" sz="1600" spc="45" dirty="0">
                          <a:effectLst/>
                        </a:rPr>
                        <a:t>类</a:t>
                      </a:r>
                      <a:endParaRPr lang="zh-CN" sz="1600" dirty="0">
                        <a:effectLst/>
                        <a:latin typeface="Times New Roman" panose="02020603050405020304"/>
                        <a:cs typeface="宋体" panose="02010600030101010101" pitchFamily="2" charset="-122"/>
                      </a:endParaRPr>
                    </a:p>
                  </a:txBody>
                  <a:tcPr marL="57150" marR="57150" marT="0" marB="0"/>
                </a:tc>
                <a:tc>
                  <a:txBody>
                    <a:bodyPr/>
                    <a:lstStyle/>
                    <a:p>
                      <a:pPr indent="289560" algn="ctr">
                        <a:lnSpc>
                          <a:spcPts val="2005"/>
                        </a:lnSpc>
                        <a:spcAft>
                          <a:spcPts val="0"/>
                        </a:spcAft>
                      </a:pPr>
                      <a:r>
                        <a:rPr lang="en-US" sz="1600" spc="45">
                          <a:effectLst/>
                        </a:rPr>
                        <a:t>Ⅱ</a:t>
                      </a:r>
                      <a:r>
                        <a:rPr lang="zh-CN" sz="1600" spc="45">
                          <a:effectLst/>
                        </a:rPr>
                        <a:t>类</a:t>
                      </a:r>
                      <a:endParaRPr lang="zh-CN" sz="1600">
                        <a:effectLst/>
                        <a:latin typeface="Times New Roman" panose="02020603050405020304"/>
                        <a:cs typeface="宋体" panose="02010600030101010101" pitchFamily="2" charset="-122"/>
                      </a:endParaRPr>
                    </a:p>
                  </a:txBody>
                  <a:tcPr marL="57150" marR="57150" marT="0" marB="0"/>
                </a:tc>
                <a:tc>
                  <a:txBody>
                    <a:bodyPr/>
                    <a:lstStyle/>
                    <a:p>
                      <a:pPr indent="289560" algn="ctr">
                        <a:lnSpc>
                          <a:spcPts val="2005"/>
                        </a:lnSpc>
                        <a:spcAft>
                          <a:spcPts val="0"/>
                        </a:spcAft>
                      </a:pPr>
                      <a:r>
                        <a:rPr lang="en-US" sz="1600" spc="45">
                          <a:effectLst/>
                        </a:rPr>
                        <a:t>Ⅲ</a:t>
                      </a:r>
                      <a:r>
                        <a:rPr lang="zh-CN" sz="1600" spc="45">
                          <a:effectLst/>
                        </a:rPr>
                        <a:t>类</a:t>
                      </a:r>
                      <a:endParaRPr lang="zh-CN" sz="1600">
                        <a:effectLst/>
                        <a:latin typeface="Times New Roman" panose="02020603050405020304"/>
                        <a:cs typeface="宋体" panose="02010600030101010101" pitchFamily="2" charset="-122"/>
                      </a:endParaRPr>
                    </a:p>
                  </a:txBody>
                  <a:tcPr marL="57150" marR="57150" marT="0" marB="0"/>
                </a:tc>
                <a:tc>
                  <a:txBody>
                    <a:bodyPr/>
                    <a:lstStyle/>
                    <a:p>
                      <a:pPr indent="289560" algn="ctr">
                        <a:lnSpc>
                          <a:spcPts val="2005"/>
                        </a:lnSpc>
                        <a:spcAft>
                          <a:spcPts val="0"/>
                        </a:spcAft>
                      </a:pPr>
                      <a:r>
                        <a:rPr lang="en-US" sz="1600" spc="45">
                          <a:effectLst/>
                        </a:rPr>
                        <a:t>Ⅳ</a:t>
                      </a:r>
                      <a:r>
                        <a:rPr lang="zh-CN" sz="1600" spc="45">
                          <a:effectLst/>
                        </a:rPr>
                        <a:t>类</a:t>
                      </a:r>
                      <a:endParaRPr lang="zh-CN" sz="1600">
                        <a:effectLst/>
                        <a:latin typeface="Times New Roman" panose="02020603050405020304"/>
                        <a:cs typeface="宋体" panose="02010600030101010101" pitchFamily="2" charset="-122"/>
                      </a:endParaRPr>
                    </a:p>
                  </a:txBody>
                  <a:tcPr marL="57150" marR="57150" marT="0" marB="0"/>
                </a:tc>
                <a:tc>
                  <a:txBody>
                    <a:bodyPr/>
                    <a:lstStyle/>
                    <a:p>
                      <a:pPr indent="289560" algn="ctr">
                        <a:lnSpc>
                          <a:spcPts val="2005"/>
                        </a:lnSpc>
                        <a:spcAft>
                          <a:spcPts val="0"/>
                        </a:spcAft>
                      </a:pPr>
                      <a:r>
                        <a:rPr lang="en-US" sz="1600" spc="45">
                          <a:effectLst/>
                        </a:rPr>
                        <a:t>Ⅴ</a:t>
                      </a:r>
                      <a:r>
                        <a:rPr lang="zh-CN" sz="1600" spc="45">
                          <a:effectLst/>
                        </a:rPr>
                        <a:t>类</a:t>
                      </a:r>
                      <a:endParaRPr lang="zh-CN" sz="1600">
                        <a:effectLst/>
                        <a:latin typeface="Times New Roman" panose="02020603050405020304"/>
                        <a:cs typeface="宋体" panose="02010600030101010101" pitchFamily="2" charset="-122"/>
                      </a:endParaRPr>
                    </a:p>
                  </a:txBody>
                  <a:tcPr marL="57150" marR="57150" marT="0" marB="0"/>
                </a:tc>
                <a:tc>
                  <a:txBody>
                    <a:bodyPr/>
                    <a:lstStyle/>
                    <a:p>
                      <a:pPr indent="289560" algn="ctr">
                        <a:lnSpc>
                          <a:spcPts val="2005"/>
                        </a:lnSpc>
                        <a:spcAft>
                          <a:spcPts val="0"/>
                        </a:spcAft>
                      </a:pPr>
                      <a:r>
                        <a:rPr lang="zh-CN" sz="1600" spc="45">
                          <a:effectLst/>
                        </a:rPr>
                        <a:t>劣</a:t>
                      </a:r>
                      <a:r>
                        <a:rPr lang="en-US" sz="1600" spc="45">
                          <a:effectLst/>
                        </a:rPr>
                        <a:t>Ⅴ</a:t>
                      </a:r>
                      <a:r>
                        <a:rPr lang="zh-CN" sz="1600" spc="45">
                          <a:effectLst/>
                        </a:rPr>
                        <a:t>类</a:t>
                      </a:r>
                      <a:endParaRPr lang="zh-CN" sz="1600">
                        <a:effectLst/>
                        <a:latin typeface="Times New Roman" panose="02020603050405020304"/>
                        <a:cs typeface="宋体" panose="02010600030101010101" pitchFamily="2" charset="-122"/>
                      </a:endParaRPr>
                    </a:p>
                  </a:txBody>
                  <a:tcPr marL="57150" marR="57150" marT="0" marB="0"/>
                </a:tc>
                <a:extLst>
                  <a:ext uri="{0D108BD9-81ED-4DB2-BD59-A6C34878D82A}">
                    <a16:rowId xmlns:a16="http://schemas.microsoft.com/office/drawing/2014/main" val="10001"/>
                  </a:ext>
                </a:extLst>
              </a:tr>
              <a:tr h="303530">
                <a:tc>
                  <a:txBody>
                    <a:bodyPr/>
                    <a:lstStyle/>
                    <a:p>
                      <a:pPr indent="127000" algn="ctr">
                        <a:spcAft>
                          <a:spcPts val="0"/>
                        </a:spcAft>
                      </a:pPr>
                      <a:r>
                        <a:rPr lang="zh-CN" sz="1400" dirty="0">
                          <a:effectLst/>
                        </a:rPr>
                        <a:t>溶解氧</a:t>
                      </a:r>
                      <a:r>
                        <a:rPr lang="en-US" sz="1400" dirty="0">
                          <a:effectLst/>
                        </a:rPr>
                        <a:t>(DO)</a:t>
                      </a:r>
                      <a:endParaRPr lang="zh-CN" sz="1400" dirty="0">
                        <a:effectLst/>
                        <a:latin typeface="Times New Roman" panose="02020603050405020304"/>
                        <a:ea typeface="宋体" panose="02010600030101010101" pitchFamily="2" charset="-122"/>
                        <a:cs typeface="宋体" panose="02010600030101010101" pitchFamily="2" charset="-122"/>
                      </a:endParaRPr>
                    </a:p>
                  </a:txBody>
                  <a:tcPr marL="57150" marR="57150" marT="0" marB="0"/>
                </a:tc>
                <a:tc>
                  <a:txBody>
                    <a:bodyPr/>
                    <a:lstStyle/>
                    <a:p>
                      <a:pPr indent="289560" algn="ctr">
                        <a:lnSpc>
                          <a:spcPts val="2005"/>
                        </a:lnSpc>
                        <a:spcAft>
                          <a:spcPts val="0"/>
                        </a:spcAft>
                      </a:pPr>
                      <a:r>
                        <a:rPr lang="en-US" sz="1600" spc="45" dirty="0">
                          <a:effectLst/>
                        </a:rPr>
                        <a:t>[7.5,∞)</a:t>
                      </a:r>
                      <a:endParaRPr lang="zh-CN" sz="1600" dirty="0">
                        <a:effectLst/>
                        <a:latin typeface="Times New Roman" panose="02020603050405020304"/>
                        <a:cs typeface="宋体" panose="02010600030101010101" pitchFamily="2" charset="-122"/>
                      </a:endParaRPr>
                    </a:p>
                  </a:txBody>
                  <a:tcPr marL="57150" marR="57150" marT="0" marB="0"/>
                </a:tc>
                <a:tc>
                  <a:txBody>
                    <a:bodyPr/>
                    <a:lstStyle/>
                    <a:p>
                      <a:pPr indent="289560" algn="ctr">
                        <a:lnSpc>
                          <a:spcPts val="2005"/>
                        </a:lnSpc>
                        <a:spcAft>
                          <a:spcPts val="0"/>
                        </a:spcAft>
                      </a:pPr>
                      <a:r>
                        <a:rPr lang="en-US" sz="1600" spc="45" dirty="0">
                          <a:effectLst/>
                        </a:rPr>
                        <a:t>[6,7.5)</a:t>
                      </a:r>
                      <a:endParaRPr lang="zh-CN" sz="1600" dirty="0">
                        <a:effectLst/>
                        <a:latin typeface="Times New Roman" panose="02020603050405020304"/>
                        <a:cs typeface="宋体" panose="02010600030101010101" pitchFamily="2" charset="-122"/>
                      </a:endParaRPr>
                    </a:p>
                  </a:txBody>
                  <a:tcPr marL="57150" marR="57150" marT="0" marB="0"/>
                </a:tc>
                <a:tc>
                  <a:txBody>
                    <a:bodyPr/>
                    <a:lstStyle/>
                    <a:p>
                      <a:pPr indent="289560" algn="ctr">
                        <a:lnSpc>
                          <a:spcPts val="2005"/>
                        </a:lnSpc>
                        <a:spcAft>
                          <a:spcPts val="0"/>
                        </a:spcAft>
                      </a:pPr>
                      <a:r>
                        <a:rPr lang="en-US" sz="1600" spc="45">
                          <a:effectLst/>
                        </a:rPr>
                        <a:t>[5,6)</a:t>
                      </a:r>
                      <a:endParaRPr lang="zh-CN" sz="1600">
                        <a:effectLst/>
                        <a:latin typeface="Times New Roman" panose="02020603050405020304"/>
                        <a:cs typeface="宋体" panose="02010600030101010101" pitchFamily="2" charset="-122"/>
                      </a:endParaRPr>
                    </a:p>
                  </a:txBody>
                  <a:tcPr marL="57150" marR="57150" marT="0" marB="0"/>
                </a:tc>
                <a:tc>
                  <a:txBody>
                    <a:bodyPr/>
                    <a:lstStyle/>
                    <a:p>
                      <a:pPr indent="289560" algn="ctr">
                        <a:lnSpc>
                          <a:spcPts val="2005"/>
                        </a:lnSpc>
                        <a:spcAft>
                          <a:spcPts val="0"/>
                        </a:spcAft>
                      </a:pPr>
                      <a:r>
                        <a:rPr lang="en-US" sz="1600" spc="45">
                          <a:effectLst/>
                        </a:rPr>
                        <a:t>[3,5)</a:t>
                      </a:r>
                      <a:endParaRPr lang="zh-CN" sz="1600">
                        <a:effectLst/>
                        <a:latin typeface="Times New Roman" panose="02020603050405020304"/>
                        <a:cs typeface="宋体" panose="02010600030101010101" pitchFamily="2" charset="-122"/>
                      </a:endParaRPr>
                    </a:p>
                  </a:txBody>
                  <a:tcPr marL="57150" marR="57150" marT="0" marB="0"/>
                </a:tc>
                <a:tc>
                  <a:txBody>
                    <a:bodyPr/>
                    <a:lstStyle/>
                    <a:p>
                      <a:pPr indent="289560" algn="ctr">
                        <a:lnSpc>
                          <a:spcPts val="2005"/>
                        </a:lnSpc>
                        <a:spcAft>
                          <a:spcPts val="0"/>
                        </a:spcAft>
                      </a:pPr>
                      <a:r>
                        <a:rPr lang="en-US" sz="1600" spc="45">
                          <a:effectLst/>
                        </a:rPr>
                        <a:t>[2,3)</a:t>
                      </a:r>
                      <a:endParaRPr lang="zh-CN" sz="1600">
                        <a:effectLst/>
                        <a:latin typeface="Times New Roman" panose="02020603050405020304"/>
                        <a:cs typeface="宋体" panose="02010600030101010101" pitchFamily="2" charset="-122"/>
                      </a:endParaRPr>
                    </a:p>
                  </a:txBody>
                  <a:tcPr marL="57150" marR="57150" marT="0" marB="0"/>
                </a:tc>
                <a:tc>
                  <a:txBody>
                    <a:bodyPr/>
                    <a:lstStyle/>
                    <a:p>
                      <a:pPr indent="289560" algn="ctr">
                        <a:lnSpc>
                          <a:spcPts val="2005"/>
                        </a:lnSpc>
                        <a:spcAft>
                          <a:spcPts val="0"/>
                        </a:spcAft>
                      </a:pPr>
                      <a:r>
                        <a:rPr lang="en-US" sz="1600" spc="45">
                          <a:effectLst/>
                        </a:rPr>
                        <a:t>[0,2]</a:t>
                      </a:r>
                      <a:endParaRPr lang="zh-CN" sz="1600">
                        <a:effectLst/>
                        <a:latin typeface="Times New Roman" panose="02020603050405020304"/>
                        <a:cs typeface="宋体" panose="02010600030101010101" pitchFamily="2" charset="-122"/>
                      </a:endParaRPr>
                    </a:p>
                  </a:txBody>
                  <a:tcPr marL="57150" marR="57150" marT="0" marB="0"/>
                </a:tc>
                <a:extLst>
                  <a:ext uri="{0D108BD9-81ED-4DB2-BD59-A6C34878D82A}">
                    <a16:rowId xmlns:a16="http://schemas.microsoft.com/office/drawing/2014/main" val="10002"/>
                  </a:ext>
                </a:extLst>
              </a:tr>
              <a:tr h="254000">
                <a:tc>
                  <a:txBody>
                    <a:bodyPr/>
                    <a:lstStyle/>
                    <a:p>
                      <a:pPr indent="289560" algn="ctr">
                        <a:lnSpc>
                          <a:spcPts val="2005"/>
                        </a:lnSpc>
                        <a:spcAft>
                          <a:spcPts val="0"/>
                        </a:spcAft>
                      </a:pPr>
                      <a:r>
                        <a:rPr lang="zh-CN" sz="1400" spc="45">
                          <a:effectLst/>
                        </a:rPr>
                        <a:t>高锰酸盐指</a:t>
                      </a:r>
                      <a:r>
                        <a:rPr lang="en-US" sz="1400" spc="45">
                          <a:effectLst/>
                        </a:rPr>
                        <a:t>(CODMn)</a:t>
                      </a:r>
                      <a:endParaRPr lang="zh-CN" sz="1400">
                        <a:effectLst/>
                        <a:latin typeface="Times New Roman" panose="02020603050405020304"/>
                        <a:cs typeface="宋体" panose="02010600030101010101" pitchFamily="2" charset="-122"/>
                      </a:endParaRPr>
                    </a:p>
                  </a:txBody>
                  <a:tcPr marL="57150" marR="57150" marT="0" marB="0"/>
                </a:tc>
                <a:tc>
                  <a:txBody>
                    <a:bodyPr/>
                    <a:lstStyle/>
                    <a:p>
                      <a:pPr indent="289560" algn="ctr">
                        <a:lnSpc>
                          <a:spcPts val="2005"/>
                        </a:lnSpc>
                        <a:spcAft>
                          <a:spcPts val="0"/>
                        </a:spcAft>
                      </a:pPr>
                      <a:r>
                        <a:rPr lang="en-US" sz="1600" spc="45" dirty="0">
                          <a:effectLst/>
                        </a:rPr>
                        <a:t>(0,2]</a:t>
                      </a:r>
                      <a:endParaRPr lang="zh-CN" sz="1600" dirty="0">
                        <a:effectLst/>
                        <a:latin typeface="Times New Roman" panose="02020603050405020304"/>
                        <a:cs typeface="宋体" panose="02010600030101010101" pitchFamily="2" charset="-122"/>
                      </a:endParaRPr>
                    </a:p>
                  </a:txBody>
                  <a:tcPr marL="57150" marR="57150" marT="0" marB="0"/>
                </a:tc>
                <a:tc>
                  <a:txBody>
                    <a:bodyPr/>
                    <a:lstStyle/>
                    <a:p>
                      <a:pPr indent="289560" algn="ctr">
                        <a:lnSpc>
                          <a:spcPts val="2005"/>
                        </a:lnSpc>
                        <a:spcAft>
                          <a:spcPts val="0"/>
                        </a:spcAft>
                      </a:pPr>
                      <a:r>
                        <a:rPr lang="en-US" sz="1600" spc="45" dirty="0">
                          <a:effectLst/>
                        </a:rPr>
                        <a:t>(2,4]</a:t>
                      </a:r>
                      <a:endParaRPr lang="zh-CN" sz="1600" dirty="0">
                        <a:effectLst/>
                        <a:latin typeface="Times New Roman" panose="02020603050405020304"/>
                        <a:cs typeface="宋体" panose="02010600030101010101" pitchFamily="2" charset="-122"/>
                      </a:endParaRPr>
                    </a:p>
                  </a:txBody>
                  <a:tcPr marL="57150" marR="57150" marT="0" marB="0"/>
                </a:tc>
                <a:tc>
                  <a:txBody>
                    <a:bodyPr/>
                    <a:lstStyle/>
                    <a:p>
                      <a:pPr indent="289560" algn="ctr">
                        <a:lnSpc>
                          <a:spcPts val="2005"/>
                        </a:lnSpc>
                        <a:spcAft>
                          <a:spcPts val="0"/>
                        </a:spcAft>
                      </a:pPr>
                      <a:r>
                        <a:rPr lang="en-US" sz="1600" spc="45" dirty="0">
                          <a:effectLst/>
                        </a:rPr>
                        <a:t>(4,6]</a:t>
                      </a:r>
                      <a:endParaRPr lang="zh-CN" sz="1600" dirty="0">
                        <a:effectLst/>
                        <a:latin typeface="Times New Roman" panose="02020603050405020304"/>
                        <a:cs typeface="宋体" panose="02010600030101010101" pitchFamily="2" charset="-122"/>
                      </a:endParaRPr>
                    </a:p>
                  </a:txBody>
                  <a:tcPr marL="57150" marR="57150" marT="0" marB="0"/>
                </a:tc>
                <a:tc>
                  <a:txBody>
                    <a:bodyPr/>
                    <a:lstStyle/>
                    <a:p>
                      <a:pPr indent="289560" algn="ctr">
                        <a:lnSpc>
                          <a:spcPts val="2005"/>
                        </a:lnSpc>
                        <a:spcAft>
                          <a:spcPts val="0"/>
                        </a:spcAft>
                      </a:pPr>
                      <a:r>
                        <a:rPr lang="en-US" sz="1600" spc="45">
                          <a:effectLst/>
                        </a:rPr>
                        <a:t>(6,10]</a:t>
                      </a:r>
                      <a:endParaRPr lang="zh-CN" sz="1600">
                        <a:effectLst/>
                        <a:latin typeface="Times New Roman" panose="02020603050405020304"/>
                        <a:cs typeface="宋体" panose="02010600030101010101" pitchFamily="2" charset="-122"/>
                      </a:endParaRPr>
                    </a:p>
                  </a:txBody>
                  <a:tcPr marL="57150" marR="57150" marT="0" marB="0"/>
                </a:tc>
                <a:tc>
                  <a:txBody>
                    <a:bodyPr/>
                    <a:lstStyle/>
                    <a:p>
                      <a:pPr indent="289560" algn="ctr">
                        <a:lnSpc>
                          <a:spcPts val="2005"/>
                        </a:lnSpc>
                        <a:spcAft>
                          <a:spcPts val="0"/>
                        </a:spcAft>
                      </a:pPr>
                      <a:r>
                        <a:rPr lang="en-US" sz="1600" spc="45">
                          <a:effectLst/>
                        </a:rPr>
                        <a:t>(10,15]</a:t>
                      </a:r>
                      <a:endParaRPr lang="zh-CN" sz="1600">
                        <a:effectLst/>
                        <a:latin typeface="Times New Roman" panose="02020603050405020304"/>
                        <a:cs typeface="宋体" panose="02010600030101010101" pitchFamily="2" charset="-122"/>
                      </a:endParaRPr>
                    </a:p>
                  </a:txBody>
                  <a:tcPr marL="57150" marR="57150" marT="0" marB="0"/>
                </a:tc>
                <a:tc>
                  <a:txBody>
                    <a:bodyPr/>
                    <a:lstStyle/>
                    <a:p>
                      <a:pPr indent="289560" algn="ctr">
                        <a:lnSpc>
                          <a:spcPts val="2005"/>
                        </a:lnSpc>
                        <a:spcAft>
                          <a:spcPts val="0"/>
                        </a:spcAft>
                      </a:pPr>
                      <a:r>
                        <a:rPr lang="en-US" sz="1600" spc="45">
                          <a:effectLst/>
                        </a:rPr>
                        <a:t>(15, ∞)</a:t>
                      </a:r>
                      <a:endParaRPr lang="zh-CN" sz="1600">
                        <a:effectLst/>
                        <a:latin typeface="Times New Roman" panose="02020603050405020304"/>
                        <a:cs typeface="宋体" panose="02010600030101010101" pitchFamily="2" charset="-122"/>
                      </a:endParaRPr>
                    </a:p>
                  </a:txBody>
                  <a:tcPr marL="57150" marR="57150" marT="0" marB="0"/>
                </a:tc>
                <a:extLst>
                  <a:ext uri="{0D108BD9-81ED-4DB2-BD59-A6C34878D82A}">
                    <a16:rowId xmlns:a16="http://schemas.microsoft.com/office/drawing/2014/main" val="10003"/>
                  </a:ext>
                </a:extLst>
              </a:tr>
              <a:tr h="285115">
                <a:tc>
                  <a:txBody>
                    <a:bodyPr/>
                    <a:lstStyle/>
                    <a:p>
                      <a:pPr indent="289560" algn="ctr">
                        <a:lnSpc>
                          <a:spcPts val="2005"/>
                        </a:lnSpc>
                        <a:spcAft>
                          <a:spcPts val="0"/>
                        </a:spcAft>
                      </a:pPr>
                      <a:r>
                        <a:rPr lang="zh-CN" sz="1400" spc="45">
                          <a:effectLst/>
                        </a:rPr>
                        <a:t>氨氮（</a:t>
                      </a:r>
                      <a:r>
                        <a:rPr lang="en-US" sz="1400" spc="45">
                          <a:effectLst/>
                        </a:rPr>
                        <a:t>NH3-N</a:t>
                      </a:r>
                      <a:r>
                        <a:rPr lang="zh-CN" sz="1400" spc="45">
                          <a:effectLst/>
                        </a:rPr>
                        <a:t>）</a:t>
                      </a:r>
                      <a:endParaRPr lang="zh-CN" sz="1400">
                        <a:effectLst/>
                        <a:latin typeface="Times New Roman" panose="02020603050405020304"/>
                        <a:cs typeface="宋体" panose="02010600030101010101" pitchFamily="2" charset="-122"/>
                      </a:endParaRPr>
                    </a:p>
                  </a:txBody>
                  <a:tcPr marL="57150" marR="57150" marT="0" marB="0"/>
                </a:tc>
                <a:tc>
                  <a:txBody>
                    <a:bodyPr/>
                    <a:lstStyle/>
                    <a:p>
                      <a:pPr indent="289560" algn="ctr">
                        <a:lnSpc>
                          <a:spcPts val="2005"/>
                        </a:lnSpc>
                        <a:spcAft>
                          <a:spcPts val="0"/>
                        </a:spcAft>
                      </a:pPr>
                      <a:r>
                        <a:rPr lang="en-US" sz="1600" spc="45">
                          <a:effectLst/>
                        </a:rPr>
                        <a:t>(0,0.15]</a:t>
                      </a:r>
                      <a:endParaRPr lang="zh-CN" sz="1600">
                        <a:effectLst/>
                        <a:latin typeface="Times New Roman" panose="02020603050405020304"/>
                        <a:cs typeface="宋体" panose="02010600030101010101" pitchFamily="2" charset="-122"/>
                      </a:endParaRPr>
                    </a:p>
                  </a:txBody>
                  <a:tcPr marL="57150" marR="57150" marT="0" marB="0"/>
                </a:tc>
                <a:tc>
                  <a:txBody>
                    <a:bodyPr/>
                    <a:lstStyle/>
                    <a:p>
                      <a:pPr indent="289560" algn="ctr">
                        <a:lnSpc>
                          <a:spcPts val="2005"/>
                        </a:lnSpc>
                        <a:spcAft>
                          <a:spcPts val="0"/>
                        </a:spcAft>
                      </a:pPr>
                      <a:r>
                        <a:rPr lang="en-US" sz="1600" spc="45" dirty="0">
                          <a:effectLst/>
                        </a:rPr>
                        <a:t>(0.15,0.5]</a:t>
                      </a:r>
                      <a:endParaRPr lang="zh-CN" sz="1600" dirty="0">
                        <a:effectLst/>
                        <a:latin typeface="Times New Roman" panose="02020603050405020304"/>
                        <a:cs typeface="宋体" panose="02010600030101010101" pitchFamily="2" charset="-122"/>
                      </a:endParaRPr>
                    </a:p>
                  </a:txBody>
                  <a:tcPr marL="57150" marR="57150" marT="0" marB="0"/>
                </a:tc>
                <a:tc>
                  <a:txBody>
                    <a:bodyPr/>
                    <a:lstStyle/>
                    <a:p>
                      <a:pPr indent="289560" algn="ctr">
                        <a:lnSpc>
                          <a:spcPts val="2005"/>
                        </a:lnSpc>
                        <a:spcAft>
                          <a:spcPts val="0"/>
                        </a:spcAft>
                      </a:pPr>
                      <a:r>
                        <a:rPr lang="en-US" sz="1600" spc="45" dirty="0">
                          <a:effectLst/>
                        </a:rPr>
                        <a:t>(0.5,1]</a:t>
                      </a:r>
                      <a:endParaRPr lang="zh-CN" sz="1600" dirty="0">
                        <a:effectLst/>
                        <a:latin typeface="Times New Roman" panose="02020603050405020304"/>
                        <a:cs typeface="宋体" panose="02010600030101010101" pitchFamily="2" charset="-122"/>
                      </a:endParaRPr>
                    </a:p>
                  </a:txBody>
                  <a:tcPr marL="57150" marR="57150" marT="0" marB="0"/>
                </a:tc>
                <a:tc>
                  <a:txBody>
                    <a:bodyPr/>
                    <a:lstStyle/>
                    <a:p>
                      <a:pPr indent="289560" algn="ctr">
                        <a:lnSpc>
                          <a:spcPts val="2005"/>
                        </a:lnSpc>
                        <a:spcAft>
                          <a:spcPts val="0"/>
                        </a:spcAft>
                      </a:pPr>
                      <a:r>
                        <a:rPr lang="en-US" sz="1600" spc="45" dirty="0">
                          <a:effectLst/>
                        </a:rPr>
                        <a:t>(1,1.5]</a:t>
                      </a:r>
                      <a:endParaRPr lang="zh-CN" sz="1600" dirty="0">
                        <a:effectLst/>
                        <a:latin typeface="Times New Roman" panose="02020603050405020304"/>
                        <a:cs typeface="宋体" panose="02010600030101010101" pitchFamily="2" charset="-122"/>
                      </a:endParaRPr>
                    </a:p>
                  </a:txBody>
                  <a:tcPr marL="57150" marR="57150" marT="0" marB="0"/>
                </a:tc>
                <a:tc>
                  <a:txBody>
                    <a:bodyPr/>
                    <a:lstStyle/>
                    <a:p>
                      <a:pPr indent="289560" algn="ctr">
                        <a:lnSpc>
                          <a:spcPts val="2005"/>
                        </a:lnSpc>
                        <a:spcAft>
                          <a:spcPts val="0"/>
                        </a:spcAft>
                      </a:pPr>
                      <a:r>
                        <a:rPr lang="en-US" sz="1600" spc="45" dirty="0">
                          <a:effectLst/>
                        </a:rPr>
                        <a:t>(1.5,2]</a:t>
                      </a:r>
                      <a:endParaRPr lang="zh-CN" sz="1600" dirty="0">
                        <a:effectLst/>
                        <a:latin typeface="Times New Roman" panose="02020603050405020304"/>
                        <a:cs typeface="宋体" panose="02010600030101010101" pitchFamily="2" charset="-122"/>
                      </a:endParaRPr>
                    </a:p>
                  </a:txBody>
                  <a:tcPr marL="57150" marR="57150" marT="0" marB="0"/>
                </a:tc>
                <a:tc>
                  <a:txBody>
                    <a:bodyPr/>
                    <a:lstStyle/>
                    <a:p>
                      <a:pPr indent="289560" algn="ctr">
                        <a:lnSpc>
                          <a:spcPts val="2005"/>
                        </a:lnSpc>
                        <a:spcAft>
                          <a:spcPts val="0"/>
                        </a:spcAft>
                      </a:pPr>
                      <a:r>
                        <a:rPr lang="en-US" sz="1600" spc="45">
                          <a:effectLst/>
                        </a:rPr>
                        <a:t>(2, ∞)</a:t>
                      </a:r>
                      <a:endParaRPr lang="zh-CN" sz="1600">
                        <a:effectLst/>
                        <a:latin typeface="Times New Roman" panose="02020603050405020304"/>
                        <a:cs typeface="宋体" panose="02010600030101010101" pitchFamily="2" charset="-122"/>
                      </a:endParaRPr>
                    </a:p>
                  </a:txBody>
                  <a:tcPr marL="57150" marR="57150" marT="0" marB="0"/>
                </a:tc>
                <a:extLst>
                  <a:ext uri="{0D108BD9-81ED-4DB2-BD59-A6C34878D82A}">
                    <a16:rowId xmlns:a16="http://schemas.microsoft.com/office/drawing/2014/main" val="10004"/>
                  </a:ext>
                </a:extLst>
              </a:tr>
              <a:tr h="254000">
                <a:tc>
                  <a:txBody>
                    <a:bodyPr/>
                    <a:lstStyle/>
                    <a:p>
                      <a:pPr indent="289560" algn="ctr">
                        <a:lnSpc>
                          <a:spcPts val="2005"/>
                        </a:lnSpc>
                        <a:spcAft>
                          <a:spcPts val="0"/>
                        </a:spcAft>
                      </a:pPr>
                      <a:r>
                        <a:rPr lang="en-US" sz="1400" spc="45" dirty="0">
                          <a:effectLst/>
                        </a:rPr>
                        <a:t>PH</a:t>
                      </a:r>
                      <a:r>
                        <a:rPr lang="zh-CN" sz="1400" spc="45" dirty="0">
                          <a:effectLst/>
                        </a:rPr>
                        <a:t>值（无量纲）</a:t>
                      </a:r>
                      <a:endParaRPr lang="zh-CN" sz="1400" dirty="0">
                        <a:effectLst/>
                        <a:latin typeface="Times New Roman" panose="02020603050405020304"/>
                        <a:cs typeface="宋体" panose="02010600030101010101" pitchFamily="2" charset="-122"/>
                      </a:endParaRPr>
                    </a:p>
                  </a:txBody>
                  <a:tcPr marL="57150" marR="57150" marT="0" marB="0"/>
                </a:tc>
                <a:tc gridSpan="6">
                  <a:txBody>
                    <a:bodyPr/>
                    <a:lstStyle/>
                    <a:p>
                      <a:pPr indent="289560" algn="ctr">
                        <a:lnSpc>
                          <a:spcPts val="2005"/>
                        </a:lnSpc>
                        <a:spcAft>
                          <a:spcPts val="0"/>
                        </a:spcAft>
                      </a:pPr>
                      <a:r>
                        <a:rPr lang="en-US" sz="1600" spc="45" dirty="0">
                          <a:effectLst/>
                        </a:rPr>
                        <a:t>[6 , 9]</a:t>
                      </a:r>
                      <a:endParaRPr lang="zh-CN" sz="1600" dirty="0">
                        <a:effectLst/>
                        <a:latin typeface="Times New Roman" panose="02020603050405020304"/>
                        <a:cs typeface="宋体" panose="02010600030101010101" pitchFamily="2" charset="-122"/>
                      </a:endParaRPr>
                    </a:p>
                  </a:txBody>
                  <a:tcPr marL="57150" marR="57150" marT="0" marB="0"/>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sz="quarter" idx="13"/>
              </p:nvPr>
            </p:nvSpPr>
            <p:spPr>
              <a:xfrm>
                <a:off x="838200" y="551542"/>
                <a:ext cx="10515600" cy="6043221"/>
              </a:xfrm>
            </p:spPr>
            <p:txBody>
              <a:bodyPr/>
              <a:lstStyle/>
              <a:p>
                <a:pPr>
                  <a:lnSpc>
                    <a:spcPct val="150000"/>
                  </a:lnSpc>
                </a:pPr>
                <a:r>
                  <a:rPr lang="zh-CN" altLang="en-US" dirty="0">
                    <a:latin typeface="微软雅黑" panose="020B0503020204020204" pitchFamily="34" charset="-122"/>
                    <a:ea typeface="微软雅黑" panose="020B0503020204020204" pitchFamily="34" charset="-122"/>
                  </a:rPr>
                  <a:t>不同类别的水质有很大的差别，而且同一类别的水在污染物的含量上也有一定的差别。</a:t>
                </a:r>
                <a:r>
                  <a:rPr lang="zh-CN" altLang="zh-CN" dirty="0">
                    <a:latin typeface="微软雅黑" panose="020B0503020204020204" pitchFamily="34" charset="-122"/>
                    <a:ea typeface="微软雅黑" panose="020B0503020204020204" pitchFamily="34" charset="-122"/>
                  </a:rPr>
                  <a:t>这就需要变权</a:t>
                </a:r>
                <a:r>
                  <a:rPr lang="en-US" altLang="zh-CN" dirty="0">
                    <a:latin typeface="微软雅黑" panose="020B0503020204020204" pitchFamily="34" charset="-122"/>
                    <a:ea typeface="微软雅黑" panose="020B0503020204020204" pitchFamily="34" charset="-122"/>
                  </a:rPr>
                  <a:t>         , </a:t>
                </a:r>
                <a:r>
                  <a:rPr lang="zh-CN" altLang="zh-CN" dirty="0">
                    <a:latin typeface="微软雅黑" panose="020B0503020204020204" pitchFamily="34" charset="-122"/>
                    <a:ea typeface="微软雅黑" panose="020B0503020204020204" pitchFamily="34" charset="-122"/>
                  </a:rPr>
                  <a:t>称为动态加权函数，通过指标值</a:t>
                </a:r>
                <a14:m>
                  <m:oMath xmlns:m="http://schemas.openxmlformats.org/officeDocument/2006/math">
                    <m:r>
                      <a:rPr lang="en-US" altLang="zh-CN" i="1" dirty="0" smtClean="0">
                        <a:latin typeface="Cambria Math" panose="02040503050406030204" charset="0"/>
                        <a:ea typeface="宋体" panose="02010600030101010101" pitchFamily="2" charset="-122"/>
                        <a:cs typeface="Cambria Math" panose="02040503050406030204" charset="0"/>
                      </a:rPr>
                      <m:t> </m:t>
                    </m:r>
                    <m:r>
                      <a:rPr lang="en-US" altLang="zh-CN" i="1" dirty="0" smtClean="0">
                        <a:latin typeface="Cambria Math" panose="02040503050406030204" charset="0"/>
                        <a:ea typeface="宋体" panose="02010600030101010101" pitchFamily="2" charset="-122"/>
                        <a:cs typeface="Cambria Math" panose="02040503050406030204" charset="0"/>
                      </a:rPr>
                      <m:t>𝑥</m:t>
                    </m:r>
                    <m:r>
                      <a:rPr lang="en-US" altLang="zh-CN" i="1" dirty="0" smtClean="0">
                        <a:latin typeface="Cambria Math" panose="02040503050406030204" charset="0"/>
                        <a:ea typeface="宋体" panose="02010600030101010101" pitchFamily="2" charset="-122"/>
                        <a:cs typeface="Cambria Math" panose="02040503050406030204" charset="0"/>
                      </a:rPr>
                      <m:t> </m:t>
                    </m:r>
                  </m:oMath>
                </a14:m>
                <a:r>
                  <a:rPr lang="zh-CN" altLang="zh-CN" dirty="0">
                    <a:latin typeface="微软雅黑" panose="020B0503020204020204" pitchFamily="34" charset="-122"/>
                    <a:ea typeface="微软雅黑" panose="020B0503020204020204" pitchFamily="34" charset="-122"/>
                  </a:rPr>
                  <a:t>大小来反映“量差”对权重的影响，有了动态加权函数，做加权综合合成只需</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宋体" panose="02010600030101010101" pitchFamily="2" charset="-122"/>
                  <a:ea typeface="宋体" panose="02010600030101010101" pitchFamily="2" charset="-122"/>
                </a:endParaRPr>
              </a:p>
              <a:p>
                <a:pPr>
                  <a:lnSpc>
                    <a:spcPct val="150000"/>
                  </a:lnSpc>
                </a:pPr>
                <a:r>
                  <a:rPr lang="zh-CN" altLang="zh-CN" dirty="0">
                    <a:latin typeface="微软雅黑" panose="020B0503020204020204" pitchFamily="34" charset="-122"/>
                    <a:ea typeface="微软雅黑" panose="020B0503020204020204" pitchFamily="34" charset="-122"/>
                  </a:rPr>
                  <a:t>定权的指标权重是常数，无论指标值怎么变化，都是等高的一条直线；变权就是让权重随指标值的变化而变化起来。</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zh-CN" dirty="0">
                    <a:latin typeface="微软雅黑" panose="020B0503020204020204" pitchFamily="34" charset="-122"/>
                    <a:ea typeface="微软雅黑" panose="020B0503020204020204" pitchFamily="34" charset="-122"/>
                  </a:rPr>
                  <a:t>这类似于定性指标的量化处理，可以取线性变化，也可以取偏大型变化（即更偏爱大的权值，如分段变幂函数、偏大型正态分布函数、</a:t>
                </a:r>
                <a:r>
                  <a:rPr lang="en-US" altLang="zh-CN" dirty="0">
                    <a:latin typeface="微软雅黑" panose="020B0503020204020204" pitchFamily="34" charset="-122"/>
                    <a:ea typeface="微软雅黑" panose="020B0503020204020204" pitchFamily="34" charset="-122"/>
                  </a:rPr>
                  <a:t>S</a:t>
                </a:r>
                <a:r>
                  <a:rPr lang="zh-CN" altLang="zh-CN" dirty="0">
                    <a:latin typeface="微软雅黑" panose="020B0503020204020204" pitchFamily="34" charset="-122"/>
                    <a:ea typeface="微软雅黑" panose="020B0503020204020204" pitchFamily="34" charset="-122"/>
                  </a:rPr>
                  <a:t>型分布函数）、偏小型变化，即确定含待定参数的函数形式；再找几个特殊的指标值</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权值对，解方程组求出待定参数，从而确定权函数表达式。</a:t>
                </a:r>
              </a:p>
              <a:p>
                <a:pPr>
                  <a:lnSpc>
                    <a:spcPct val="150000"/>
                  </a:lnSpc>
                </a:pPr>
                <a:endParaRPr lang="zh-CN" altLang="zh-CN" dirty="0">
                  <a:latin typeface="宋体" panose="02010600030101010101" pitchFamily="2" charset="-122"/>
                  <a:ea typeface="宋体" panose="02010600030101010101" pitchFamily="2" charset="-122"/>
                </a:endParaRPr>
              </a:p>
              <a:p>
                <a:pPr marL="0" indent="0">
                  <a:buNone/>
                </a:pPr>
                <a:r>
                  <a:rPr lang="en-US" altLang="zh-CN" dirty="0"/>
                  <a:t>             </a:t>
                </a: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sz="quarter" idx="13"/>
              </p:nvPr>
            </p:nvSpPr>
            <p:spPr>
              <a:xfrm>
                <a:off x="838200" y="551542"/>
                <a:ext cx="10515600" cy="6043221"/>
              </a:xfrm>
              <a:blipFill>
                <a:blip r:embed="rId2"/>
                <a:stretch>
                  <a:fillRect/>
                </a:stretch>
              </a:blipFill>
            </p:spPr>
            <p:txBody>
              <a:bodyPr/>
              <a:lstStyle/>
              <a:p>
                <a:r>
                  <a:rPr lang="zh-CN" altLang="en-US">
                    <a:noFill/>
                  </a:rPr>
                  <a:t> </a:t>
                </a:r>
              </a:p>
            </p:txBody>
          </p:sp>
        </mc:Fallback>
      </mc:AlternateContent>
      <p:pic>
        <p:nvPicPr>
          <p:cNvPr id="174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7656" y="1225731"/>
            <a:ext cx="774117" cy="47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04446" y="2254417"/>
            <a:ext cx="3783107" cy="879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838200" y="527175"/>
            <a:ext cx="10515600" cy="2237839"/>
          </a:xfrm>
        </p:spPr>
        <p:txBody>
          <a:bodyPr/>
          <a:lstStyle/>
          <a:p>
            <a:pPr marL="0" indent="0" algn="just">
              <a:lnSpc>
                <a:spcPct val="150000"/>
              </a:lnSpc>
              <a:buNone/>
            </a:pPr>
            <a:r>
              <a:rPr lang="en-US" altLang="zh-CN" dirty="0">
                <a:latin typeface="宋体" panose="02010600030101010101" pitchFamily="2" charset="-122"/>
                <a:ea typeface="宋体" panose="02010600030101010101" pitchFamily="2" charset="-122"/>
              </a:rPr>
              <a:t>    </a:t>
            </a:r>
            <a:r>
              <a:rPr lang="zh-CN" altLang="zh-CN" dirty="0">
                <a:latin typeface="微软雅黑" panose="020B0503020204020204" pitchFamily="34" charset="-122"/>
                <a:ea typeface="微软雅黑" panose="020B0503020204020204" pitchFamily="34" charset="-122"/>
              </a:rPr>
              <a:t>另一种适合动态赋权的场景是，</a:t>
            </a:r>
            <a:r>
              <a:rPr lang="zh-CN" altLang="zh-CN" b="1" dirty="0">
                <a:latin typeface="微软雅黑" panose="020B0503020204020204" pitchFamily="34" charset="-122"/>
                <a:ea typeface="微软雅黑" panose="020B0503020204020204" pitchFamily="34" charset="-122"/>
              </a:rPr>
              <a:t>下级指标对上级指标的影响明显不是线性影响</a:t>
            </a:r>
            <a:r>
              <a:rPr lang="zh-CN" altLang="zh-CN" dirty="0">
                <a:latin typeface="微软雅黑" panose="020B0503020204020204" pitchFamily="34" charset="-122"/>
                <a:ea typeface="微软雅黑" panose="020B0503020204020204" pitchFamily="34" charset="-122"/>
              </a:rPr>
              <a:t>的时候。例如，韩中庚在“国赛</a:t>
            </a:r>
            <a:r>
              <a:rPr lang="en-US" altLang="zh-CN" dirty="0">
                <a:latin typeface="微软雅黑" panose="020B0503020204020204" pitchFamily="34" charset="-122"/>
                <a:ea typeface="微软雅黑" panose="020B0503020204020204" pitchFamily="34" charset="-122"/>
              </a:rPr>
              <a:t>20C</a:t>
            </a:r>
            <a:r>
              <a:rPr lang="zh-CN" altLang="zh-CN" dirty="0">
                <a:latin typeface="微软雅黑" panose="020B0503020204020204" pitchFamily="34" charset="-122"/>
                <a:ea typeface="微软雅黑" panose="020B0503020204020204" pitchFamily="34" charset="-122"/>
              </a:rPr>
              <a:t>题中小微企业的信贷策略”中，认为企业的综合实力与上游业务量、下游业务量、毛利润不是线性关系，采用了</a:t>
            </a:r>
            <a:r>
              <a:rPr lang="en-US" altLang="zh-CN" dirty="0">
                <a:latin typeface="微软雅黑" panose="020B0503020204020204" pitchFamily="34" charset="-122"/>
                <a:ea typeface="微软雅黑" panose="020B0503020204020204" pitchFamily="34" charset="-122"/>
              </a:rPr>
              <a:t> S </a:t>
            </a:r>
            <a:r>
              <a:rPr lang="zh-CN" altLang="zh-CN" dirty="0">
                <a:latin typeface="微软雅黑" panose="020B0503020204020204" pitchFamily="34" charset="-122"/>
                <a:ea typeface="微软雅黑" panose="020B0503020204020204" pitchFamily="34" charset="-122"/>
              </a:rPr>
              <a:t>型分布的动态加权函数：</a:t>
            </a:r>
            <a:endParaRPr lang="en-US" altLang="zh-CN"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dirty="0">
              <a:latin typeface="宋体" panose="02010600030101010101" pitchFamily="2" charset="-122"/>
              <a:ea typeface="宋体" panose="02010600030101010101" pitchFamily="2" charset="-122"/>
            </a:endParaRPr>
          </a:p>
          <a:p>
            <a:pPr marL="0" indent="0">
              <a:lnSpc>
                <a:spcPct val="150000"/>
              </a:lnSpc>
              <a:buNone/>
            </a:pPr>
            <a:endParaRPr lang="en-US" altLang="zh-CN" dirty="0">
              <a:latin typeface="宋体" panose="02010600030101010101" pitchFamily="2" charset="-122"/>
              <a:ea typeface="宋体" panose="02010600030101010101" pitchFamily="2" charset="-122"/>
            </a:endParaRPr>
          </a:p>
          <a:p>
            <a:pPr marL="0" indent="0">
              <a:lnSpc>
                <a:spcPct val="150000"/>
              </a:lnSpc>
              <a:buNone/>
            </a:pPr>
            <a:endParaRPr lang="zh-CN" altLang="zh-CN" dirty="0">
              <a:latin typeface="宋体" panose="02010600030101010101" pitchFamily="2" charset="-122"/>
              <a:ea typeface="宋体" panose="02010600030101010101" pitchFamily="2" charset="-122"/>
            </a:endParaRPr>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zh-CN" altLang="en-US"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6077" y="2682151"/>
            <a:ext cx="5599875" cy="1094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5723" y="3878304"/>
            <a:ext cx="5060553" cy="3159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a:solidFill>
                  <a:srgbClr val="0070C0"/>
                </a:solidFill>
              </a:rPr>
              <a:t>三</a:t>
            </a:r>
            <a:r>
              <a:rPr lang="en-US" altLang="zh-CN" sz="3600" b="1" dirty="0">
                <a:solidFill>
                  <a:srgbClr val="0070C0"/>
                </a:solidFill>
              </a:rPr>
              <a:t>.  </a:t>
            </a:r>
            <a:r>
              <a:rPr lang="zh-CN" altLang="zh-CN" sz="3600" b="1" dirty="0">
                <a:solidFill>
                  <a:srgbClr val="0070C0"/>
                </a:solidFill>
              </a:rPr>
              <a:t>理想解法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84411" y="1559989"/>
                <a:ext cx="10515600" cy="4351338"/>
              </a:xfrm>
            </p:spPr>
            <p:txBody>
              <a:bodyPr/>
              <a:lstStyle/>
              <a:p>
                <a:pPr marL="0" indent="0">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理想解法</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，也称为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TOPSIS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法，是一种多目标决策方法，能充分利用原始数据的信息，结果能精确地反映各评价对象之间的差距。其基本原理是：</a:t>
                </a:r>
              </a:p>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将</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𝑚</m:t>
                    </m:r>
                  </m:oMath>
                </a14:m>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个评价指标看成</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lang="en-US" altLang="zh-CN" i="1">
                        <a:latin typeface="Cambria Math" panose="02040503050406030204" pitchFamily="18" charset="0"/>
                        <a:ea typeface="微软雅黑" panose="020B0503020204020204" pitchFamily="34" charset="-122"/>
                        <a:cs typeface="Times New Roman" panose="02020603050405020304" pitchFamily="18" charset="0"/>
                      </a:rPr>
                      <m:t>𝑚</m:t>
                    </m:r>
                  </m:oMath>
                </a14:m>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条坐标轴，由此可以构造出一个</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lang="en-US" altLang="zh-CN" i="1">
                        <a:latin typeface="Cambria Math" panose="02040503050406030204" pitchFamily="18" charset="0"/>
                        <a:ea typeface="微软雅黑" panose="020B0503020204020204" pitchFamily="34" charset="-122"/>
                        <a:cs typeface="Times New Roman" panose="02020603050405020304" pitchFamily="18" charset="0"/>
                      </a:rPr>
                      <m:t>𝑚</m:t>
                    </m:r>
                  </m:oMath>
                </a14:m>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维空间，则每个评价对象依照其各项指标值就对应</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lang="en-US" altLang="zh-CN" i="1">
                        <a:latin typeface="Cambria Math" panose="02040503050406030204" pitchFamily="18" charset="0"/>
                        <a:ea typeface="微软雅黑" panose="020B0503020204020204" pitchFamily="34" charset="-122"/>
                        <a:cs typeface="Times New Roman" panose="02020603050405020304" pitchFamily="18" charset="0"/>
                      </a:rPr>
                      <m:t>𝑚</m:t>
                    </m:r>
                  </m:oMath>
                </a14:m>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维空间中一个坐标点；</a:t>
                </a:r>
              </a:p>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针对各项指标从所有评价对象中选出该指标的最优值（</a:t>
                </a:r>
                <a:r>
                  <a:rPr lang="zh-CN"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正理想解</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，对应最优坐标点）和最差值（</a:t>
                </a:r>
                <a:r>
                  <a:rPr lang="zh-CN"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负理想解</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，对应最差坐标点），依次求出各个待评价对象的坐标点分别到最优坐标点和最差坐标点的距离；</a:t>
                </a:r>
              </a:p>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距离正理想解越近越好，距离负理想解越越远越好，为此构造指标：相对接近度，每个评价对象的相对接近度，就是一种综合评价指标，可据此确定评价对象的优劣。</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84411" y="1559989"/>
                <a:ext cx="10515600" cy="4351338"/>
              </a:xfrm>
              <a:blipFill>
                <a:blip r:embed="rId2"/>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30624" y="747186"/>
                <a:ext cx="10515600" cy="6110814"/>
              </a:xfrm>
            </p:spPr>
            <p:txBody>
              <a:bodyPr/>
              <a:lstStyle/>
              <a:p>
                <a:pPr>
                  <a:lnSpc>
                    <a:spcPct val="150000"/>
                  </a:lnSpc>
                </a:pPr>
                <a:r>
                  <a:rPr lang="zh-CN" altLang="zh-CN" b="1" dirty="0">
                    <a:solidFill>
                      <a:srgbClr val="FF0000"/>
                    </a:solidFill>
                  </a:rPr>
                  <a:t>算法</a:t>
                </a:r>
                <a:r>
                  <a:rPr lang="zh-CN" altLang="en-US" b="1" dirty="0">
                    <a:solidFill>
                      <a:srgbClr val="FF0000"/>
                    </a:solidFill>
                  </a:rPr>
                  <a:t>步骤</a:t>
                </a:r>
                <a:endParaRPr lang="en-US" altLang="zh-CN" b="1" dirty="0">
                  <a:solidFill>
                    <a:srgbClr val="FF0000"/>
                  </a:solidFill>
                </a:endParaRPr>
              </a:p>
              <a:p>
                <a:pPr marL="0" indent="0" algn="just">
                  <a:lnSpc>
                    <a:spcPct val="150000"/>
                  </a:lnSpc>
                  <a:buNone/>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设</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 </a:t>
                </a:r>
                <a14:m>
                  <m:oMath xmlns:m="http://schemas.openxmlformats.org/officeDocument/2006/math">
                    <m:r>
                      <a:rPr lang="en-US" altLang="zh-CN" b="0" i="1" smtClean="0">
                        <a:latin typeface="Cambria Math" panose="02040503050406030204" pitchFamily="18" charset="0"/>
                        <a:ea typeface="宋体" panose="02010600030101010101" pitchFamily="2" charset="-122"/>
                      </a:rPr>
                      <m:t>𝑛</m:t>
                    </m:r>
                  </m:oMath>
                </a14:m>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个评价对象（样本）</a:t>
                </a:r>
                <a14:m>
                  <m:oMath xmlns:m="http://schemas.openxmlformats.org/officeDocument/2006/math">
                    <m:r>
                      <a:rPr lang="en-US" altLang="zh-CN" b="0" i="1" dirty="0" smtClean="0">
                        <a:latin typeface="Cambria Math" panose="02040503050406030204" pitchFamily="18" charset="0"/>
                        <a:ea typeface="宋体" panose="02010600030101010101" pitchFamily="2" charset="-122"/>
                      </a:rPr>
                      <m:t>𝑚</m:t>
                    </m:r>
                    <m:r>
                      <a:rPr lang="en-US" altLang="zh-CN" b="0" i="1" dirty="0" smtClean="0">
                        <a:latin typeface="Cambria Math" panose="02040503050406030204" pitchFamily="18" charset="0"/>
                        <a:ea typeface="宋体" panose="02010600030101010101" pitchFamily="2" charset="-122"/>
                      </a:rPr>
                      <m:t> </m:t>
                    </m:r>
                  </m:oMath>
                </a14:m>
                <a:r>
                  <a:rPr lang="zh-CN" altLang="zh-CN" dirty="0">
                    <a:latin typeface="微软雅黑" panose="020B0503020204020204" pitchFamily="34" charset="-122"/>
                    <a:ea typeface="微软雅黑" panose="020B0503020204020204" pitchFamily="34" charset="-122"/>
                  </a:rPr>
                  <a:t>个评价指标的数据构成的决策矩阵，每一列为一个指标的数据，每一行为一个样本的各个指标值。先对数据做预处理：一致化，对于负向、居中型、区间型指标，处理为一致数据，得到的数据，仍记为</a:t>
                </a:r>
                <a14:m>
                  <m:oMath xmlns:m="http://schemas.openxmlformats.org/officeDocument/2006/math">
                    <m:r>
                      <a:rPr lang="en-US" altLang="zh-CN" b="0" i="0" dirty="0" smtClean="0">
                        <a:latin typeface="Cambria Math" panose="02040503050406030204" pitchFamily="18" charset="0"/>
                        <a:ea typeface="宋体" panose="02010600030101010101" pitchFamily="2" charset="-122"/>
                      </a:rPr>
                      <m:t> </m:t>
                    </m:r>
                    <m:r>
                      <a:rPr lang="en-US" altLang="zh-CN" b="0" i="1" dirty="0" smtClean="0">
                        <a:latin typeface="Cambria Math" panose="02040503050406030204" pitchFamily="18" charset="0"/>
                        <a:ea typeface="宋体" panose="02010600030101010101" pitchFamily="2" charset="-122"/>
                      </a:rPr>
                      <m:t>𝐴</m:t>
                    </m:r>
                  </m:oMath>
                </a14:m>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rPr>
                  <a:t>数据无量纲化处理：规范化</a:t>
                </a:r>
                <a:endParaRPr lang="en-US" altLang="zh-CN" b="1" dirty="0">
                  <a:latin typeface="微软雅黑" panose="020B0503020204020204" pitchFamily="34" charset="-122"/>
                  <a:ea typeface="微软雅黑" panose="020B0503020204020204" pitchFamily="34"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pPr marL="0" indent="0" algn="just">
                  <a:lnSpc>
                    <a:spcPct val="150000"/>
                  </a:lnSpc>
                  <a:buNone/>
                </a:pPr>
                <a:r>
                  <a:rPr lang="zh-CN" altLang="zh-CN" dirty="0">
                    <a:latin typeface="微软雅黑" panose="020B0503020204020204" pitchFamily="34" charset="-122"/>
                    <a:ea typeface="微软雅黑" panose="020B0503020204020204" pitchFamily="34" charset="-122"/>
                  </a:rPr>
                  <a:t>记</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称为规范化决策矩阵，规范化法处理后，同一评价指标的各样本值的平方和为</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1, 适合</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TOPSIS</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法中计算欧氏距离。</a:t>
                </a: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30624" y="747186"/>
                <a:ext cx="10515600" cy="6110814"/>
              </a:xfrm>
              <a:blipFill>
                <a:blip r:embed="rId2"/>
                <a:stretch>
                  <a:fillRect/>
                </a:stretch>
              </a:blipFill>
            </p:spPr>
            <p:txBody>
              <a:bodyPr/>
              <a:lstStyle/>
              <a:p>
                <a:r>
                  <a:rPr lang="zh-CN" altLang="en-US">
                    <a:noFill/>
                  </a:rPr>
                  <a:t> </a:t>
                </a:r>
              </a:p>
            </p:txBody>
          </p:sp>
        </mc:Fallback>
      </mc:AlternateContent>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0380" y="1517107"/>
            <a:ext cx="1875635" cy="518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3489" y="4177014"/>
            <a:ext cx="4485021" cy="100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43805" y="5195947"/>
            <a:ext cx="1875634" cy="51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30624" y="747186"/>
                <a:ext cx="10515600" cy="4554487"/>
              </a:xfrm>
            </p:spPr>
            <p:txBody>
              <a:bodyPr/>
              <a:lstStyle/>
              <a:p>
                <a:pPr marL="0" indent="0">
                  <a:buNone/>
                </a:pPr>
                <a:r>
                  <a:rPr lang="en-US" altLang="zh-CN" b="1" dirty="0">
                    <a:latin typeface="微软雅黑" panose="020B0503020204020204" pitchFamily="34" charset="-122"/>
                    <a:ea typeface="微软雅黑" panose="020B0503020204020204" pitchFamily="34" charset="-122"/>
                  </a:rPr>
                  <a:t>(2) </a:t>
                </a:r>
                <a:r>
                  <a:rPr lang="zh-CN" altLang="zh-CN" b="1" dirty="0">
                    <a:latin typeface="微软雅黑" panose="020B0503020204020204" pitchFamily="34" charset="-122"/>
                    <a:ea typeface="微软雅黑" panose="020B0503020204020204" pitchFamily="34" charset="-122"/>
                  </a:rPr>
                  <a:t>计算加权决策矩阵</a:t>
                </a:r>
                <a:endParaRPr lang="en-US" altLang="zh-CN" b="1" dirty="0">
                  <a:latin typeface="微软雅黑" panose="020B0503020204020204" pitchFamily="34" charset="-122"/>
                  <a:ea typeface="微软雅黑" panose="020B0503020204020204" pitchFamily="34" charset="-122"/>
                </a:endParaRPr>
              </a:p>
              <a:p>
                <a:pPr marL="0" indent="0">
                  <a:lnSpc>
                    <a:spcPct val="150000"/>
                  </a:lnSpc>
                  <a:buNone/>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根据赋权法赋以合理的权重</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将</a:t>
                </a:r>
                <a14:m>
                  <m:oMath xmlns:m="http://schemas.openxmlformats.org/officeDocument/2006/math">
                    <m:r>
                      <a:rPr lang="en-US" altLang="zh-CN" b="0" i="0" smtClean="0">
                        <a:latin typeface="Cambria Math" panose="02040503050406030204" pitchFamily="18" charset="0"/>
                        <a:ea typeface="宋体" panose="02010600030101010101" pitchFamily="2" charset="-122"/>
                      </a:rPr>
                      <m:t> </m:t>
                    </m:r>
                    <m:r>
                      <a:rPr lang="en-US" altLang="zh-CN">
                        <a:latin typeface="Cambria Math" panose="02040503050406030204"/>
                        <a:ea typeface="宋体" panose="02010600030101010101" pitchFamily="2" charset="-122"/>
                      </a:rPr>
                      <m:t>𝐵</m:t>
                    </m:r>
                  </m:oMath>
                </a14:m>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的第</a:t>
                </a:r>
                <a:r>
                  <a:rPr lang="en-US" altLang="zh-CN" dirty="0">
                    <a:latin typeface="微软雅黑" panose="020B0503020204020204" pitchFamily="34" charset="-122"/>
                    <a:ea typeface="微软雅黑" panose="020B0503020204020204" pitchFamily="34" charset="-122"/>
                  </a:rPr>
                  <a:t> </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𝑗</m:t>
                    </m:r>
                  </m:oMath>
                </a14:m>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列乘以其权重</a:t>
                </a:r>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𝑤</m:t>
                        </m:r>
                      </m:e>
                      <m:sub>
                        <m:r>
                          <a:rPr lang="en-US" altLang="zh-CN" b="0" i="1" smtClean="0">
                            <a:latin typeface="Cambria Math" panose="02040503050406030204" pitchFamily="18" charset="0"/>
                            <a:ea typeface="微软雅黑" panose="020B0503020204020204" pitchFamily="34" charset="-122"/>
                          </a:rPr>
                          <m:t>𝑗</m:t>
                        </m:r>
                      </m:sub>
                    </m:sSub>
                  </m:oMath>
                </a14:m>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得到加权规范矩阵</a:t>
                </a:r>
                <a:r>
                  <a:rPr lang="zh-CN" altLang="en-US"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r>
                  <a:rPr lang="en-US" altLang="zh-CN" dirty="0">
                    <a:latin typeface="宋体" panose="02010600030101010101" pitchFamily="2" charset="-122"/>
                    <a:ea typeface="宋体" panose="02010600030101010101" pitchFamily="2" charset="-122"/>
                  </a:rPr>
                  <a:t> </a:t>
                </a:r>
                <a:endParaRPr lang="zh-CN" altLang="zh-CN" dirty="0">
                  <a:latin typeface="宋体" panose="02010600030101010101" pitchFamily="2" charset="-122"/>
                  <a:ea typeface="宋体" panose="02010600030101010101" pitchFamily="2" charset="-122"/>
                </a:endParaRPr>
              </a:p>
              <a:p>
                <a:pPr marL="0" indent="0">
                  <a:buNone/>
                </a:pPr>
                <a:endParaRPr lang="en-US" altLang="zh-CN" dirty="0"/>
              </a:p>
              <a:p>
                <a:pPr marL="0" indent="0">
                  <a:buNone/>
                </a:pPr>
                <a:r>
                  <a:rPr lang="en-US" altLang="zh-CN" b="1" dirty="0"/>
                  <a:t>(3) </a:t>
                </a:r>
                <a:r>
                  <a:rPr lang="zh-CN" altLang="en-US" b="1" dirty="0"/>
                  <a:t>确定正理想解 </a:t>
                </a:r>
                <a14:m>
                  <m:oMath xmlns:m="http://schemas.openxmlformats.org/officeDocument/2006/math">
                    <m:sSup>
                      <m:sSupPr>
                        <m:ctrlPr>
                          <a:rPr lang="en-US" altLang="zh-CN" b="1" i="1" dirty="0" smtClean="0">
                            <a:latin typeface="Cambria Math" panose="02040503050406030204" pitchFamily="18" charset="0"/>
                          </a:rPr>
                        </m:ctrlPr>
                      </m:sSupPr>
                      <m:e>
                        <m:r>
                          <a:rPr lang="en-US" altLang="zh-CN" b="1" i="1" dirty="0" smtClean="0">
                            <a:latin typeface="Cambria Math" panose="02040503050406030204" pitchFamily="18" charset="0"/>
                          </a:rPr>
                          <m:t>𝑪</m:t>
                        </m:r>
                      </m:e>
                      <m:sup>
                        <m:r>
                          <a:rPr lang="en-US" altLang="zh-CN" b="1" i="1" dirty="0" smtClean="0">
                            <a:latin typeface="Cambria Math" panose="02040503050406030204" pitchFamily="18" charset="0"/>
                          </a:rPr>
                          <m:t>∗</m:t>
                        </m:r>
                      </m:sup>
                    </m:sSup>
                  </m:oMath>
                </a14:m>
                <a:r>
                  <a:rPr lang="zh-CN" altLang="en-US" b="1" dirty="0"/>
                  <a:t> 和负理想解 </a:t>
                </a:r>
                <a14:m>
                  <m:oMath xmlns:m="http://schemas.openxmlformats.org/officeDocument/2006/math">
                    <m:sSup>
                      <m:sSupPr>
                        <m:ctrlPr>
                          <a:rPr lang="en-US" altLang="zh-CN" b="1" i="1" dirty="0">
                            <a:latin typeface="Cambria Math" panose="02040503050406030204" pitchFamily="18" charset="0"/>
                          </a:rPr>
                        </m:ctrlPr>
                      </m:sSupPr>
                      <m:e>
                        <m:r>
                          <a:rPr lang="en-US" altLang="zh-CN" b="1" i="1" dirty="0">
                            <a:latin typeface="Cambria Math" panose="02040503050406030204" pitchFamily="18" charset="0"/>
                          </a:rPr>
                          <m:t>𝑪</m:t>
                        </m:r>
                      </m:e>
                      <m:sup>
                        <m:r>
                          <a:rPr lang="en-US" altLang="zh-CN" b="1" i="1" dirty="0" smtClean="0">
                            <a:latin typeface="Cambria Math" panose="02040503050406030204" pitchFamily="18" charset="0"/>
                          </a:rPr>
                          <m:t>𝟎</m:t>
                        </m:r>
                      </m:sup>
                    </m:sSup>
                  </m:oMath>
                </a14:m>
                <a:r>
                  <a:rPr lang="zh-CN" altLang="en-US" b="1" dirty="0"/>
                  <a:t> </a:t>
                </a:r>
              </a:p>
              <a:p>
                <a:pPr marL="0" indent="0">
                  <a:buNone/>
                </a:pPr>
                <a:endParaRPr lang="zh-CN" altLang="en-US" dirty="0"/>
              </a:p>
              <a:p>
                <a:pPr marL="0" indent="0">
                  <a:buNone/>
                </a:pPr>
                <a:endParaRPr lang="zh-CN" altLang="en-US" dirty="0"/>
              </a:p>
              <a:p>
                <a:pPr marL="0" indent="0">
                  <a:buNone/>
                </a:pPr>
                <a:endParaRPr lang="zh-CN" altLang="en-US"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30624" y="747186"/>
                <a:ext cx="10515600" cy="4554487"/>
              </a:xfrm>
              <a:blipFill>
                <a:blip r:embed="rId2"/>
                <a:stretch>
                  <a:fillRect/>
                </a:stretch>
              </a:blipFill>
            </p:spPr>
            <p:txBody>
              <a:bodyPr/>
              <a:lstStyle/>
              <a:p>
                <a:r>
                  <a:rPr lang="zh-CN" altLang="en-US">
                    <a:noFill/>
                  </a:rPr>
                  <a:t> </a:t>
                </a:r>
              </a:p>
            </p:txBody>
          </p:sp>
        </mc:Fallback>
      </mc:AlternateContent>
      <p:pic>
        <p:nvPicPr>
          <p:cNvPr id="13320"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9761" y="1311191"/>
            <a:ext cx="2659408" cy="519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2"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2385" y="1939654"/>
            <a:ext cx="2893367" cy="155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4">
            <a:extLst>
              <a:ext uri="{FF2B5EF4-FFF2-40B4-BE49-F238E27FC236}">
                <a16:creationId xmlns:a16="http://schemas.microsoft.com/office/drawing/2014/main" id="{D595DA17-8418-53E5-D321-66F5C8B2BF2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83869" y="3857427"/>
            <a:ext cx="6131856" cy="591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5">
            <a:extLst>
              <a:ext uri="{FF2B5EF4-FFF2-40B4-BE49-F238E27FC236}">
                <a16:creationId xmlns:a16="http://schemas.microsoft.com/office/drawing/2014/main" id="{C295CBB3-379A-132B-38FC-A8FBFBD429E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91463" y="4439489"/>
            <a:ext cx="6024262" cy="591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0692043"/>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838200" y="1080656"/>
            <a:ext cx="10515600" cy="5306950"/>
          </a:xfrm>
        </p:spPr>
        <p:txBody>
          <a:bodyPr/>
          <a:lstStyle/>
          <a:p>
            <a:pPr marL="0" indent="0">
              <a:buNone/>
            </a:pPr>
            <a:r>
              <a:rPr lang="en-US" altLang="zh-CN" b="1" dirty="0">
                <a:latin typeface="微软雅黑" panose="020B0503020204020204" pitchFamily="34" charset="-122"/>
                <a:ea typeface="微软雅黑" panose="020B0503020204020204" pitchFamily="34" charset="-122"/>
              </a:rPr>
              <a:t>(4) </a:t>
            </a:r>
            <a:r>
              <a:rPr lang="zh-CN" altLang="zh-CN" b="1" dirty="0">
                <a:latin typeface="微软雅黑" panose="020B0503020204020204" pitchFamily="34" charset="-122"/>
                <a:ea typeface="微软雅黑" panose="020B0503020204020204" pitchFamily="34" charset="-122"/>
              </a:rPr>
              <a:t>计算各个样本到正理想解和负理想解的欧氏距离</a:t>
            </a:r>
            <a:endParaRPr lang="en-US" altLang="zh-CN" b="1" dirty="0">
              <a:latin typeface="微软雅黑" panose="020B0503020204020204" pitchFamily="34" charset="-122"/>
              <a:ea typeface="微软雅黑" panose="020B0503020204020204" pitchFamily="34" charset="-122"/>
            </a:endParaRPr>
          </a:p>
          <a:p>
            <a:endParaRPr lang="en-US" altLang="zh-CN" b="1" dirty="0">
              <a:latin typeface="宋体" panose="02010600030101010101" pitchFamily="2" charset="-122"/>
              <a:ea typeface="宋体" panose="02010600030101010101" pitchFamily="2" charset="-122"/>
            </a:endParaRPr>
          </a:p>
          <a:p>
            <a:endParaRPr lang="en-US" altLang="zh-CN" b="1" dirty="0">
              <a:latin typeface="宋体" panose="02010600030101010101" pitchFamily="2" charset="-122"/>
              <a:ea typeface="宋体" panose="02010600030101010101" pitchFamily="2" charset="-122"/>
            </a:endParaRPr>
          </a:p>
          <a:p>
            <a:endParaRPr lang="en-US" altLang="zh-CN" b="1" dirty="0">
              <a:latin typeface="宋体" panose="02010600030101010101" pitchFamily="2" charset="-122"/>
              <a:ea typeface="宋体" panose="02010600030101010101" pitchFamily="2" charset="-122"/>
            </a:endParaRPr>
          </a:p>
          <a:p>
            <a:endParaRPr lang="en-US" altLang="zh-CN" b="1" dirty="0">
              <a:latin typeface="宋体" panose="02010600030101010101" pitchFamily="2" charset="-122"/>
              <a:ea typeface="宋体" panose="02010600030101010101" pitchFamily="2" charset="-122"/>
            </a:endParaRPr>
          </a:p>
          <a:p>
            <a:pPr marL="0" indent="0">
              <a:buNone/>
            </a:pPr>
            <a:r>
              <a:rPr lang="en-US" altLang="zh-CN" b="1" dirty="0">
                <a:latin typeface="微软雅黑" panose="020B0503020204020204" pitchFamily="34" charset="-122"/>
                <a:ea typeface="微软雅黑" panose="020B0503020204020204" pitchFamily="34" charset="-122"/>
              </a:rPr>
              <a:t>(5) </a:t>
            </a:r>
            <a:r>
              <a:rPr lang="zh-CN" altLang="zh-CN" b="1" dirty="0">
                <a:latin typeface="微软雅黑" panose="020B0503020204020204" pitchFamily="34" charset="-122"/>
                <a:ea typeface="微软雅黑" panose="020B0503020204020204" pitchFamily="34" charset="-122"/>
              </a:rPr>
              <a:t>计算每个样本到理想解的相对接近度</a:t>
            </a:r>
            <a:endParaRPr lang="en-US" altLang="zh-CN" b="1" dirty="0">
              <a:latin typeface="微软雅黑" panose="020B0503020204020204" pitchFamily="34" charset="-122"/>
              <a:ea typeface="微软雅黑" panose="020B0503020204020204" pitchFamily="34" charset="-122"/>
            </a:endParaRPr>
          </a:p>
          <a:p>
            <a:pPr marL="0" indent="0">
              <a:buNone/>
            </a:pPr>
            <a:r>
              <a:rPr lang="en-US" altLang="zh-CN" dirty="0">
                <a:latin typeface="宋体" panose="02010600030101010101" pitchFamily="2" charset="-122"/>
                <a:ea typeface="宋体" panose="02010600030101010101" pitchFamily="2" charset="-122"/>
              </a:rPr>
              <a:t>    </a:t>
            </a:r>
            <a:r>
              <a:rPr lang="zh-CN" altLang="zh-CN" dirty="0">
                <a:latin typeface="微软雅黑" panose="020B0503020204020204" pitchFamily="34" charset="-122"/>
                <a:ea typeface="微软雅黑" panose="020B0503020204020204" pitchFamily="34" charset="-122"/>
              </a:rPr>
              <a:t>定义相对接近度如下</a:t>
            </a:r>
            <a:r>
              <a:rPr lang="zh-CN" altLang="en-US" dirty="0">
                <a:latin typeface="微软雅黑" panose="020B0503020204020204" pitchFamily="34" charset="-122"/>
                <a:ea typeface="微软雅黑" panose="020B0503020204020204" pitchFamily="34" charset="-122"/>
              </a:rPr>
              <a:t>，来</a:t>
            </a:r>
            <a:r>
              <a:rPr lang="zh-CN" altLang="zh-CN" dirty="0">
                <a:latin typeface="微软雅黑" panose="020B0503020204020204" pitchFamily="34" charset="-122"/>
                <a:ea typeface="微软雅黑" panose="020B0503020204020204" pitchFamily="34" charset="-122"/>
              </a:rPr>
              <a:t>评判各个评价对象的优劣</a:t>
            </a:r>
            <a:r>
              <a:rPr lang="zh-CN" altLang="en-US"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endParaRPr lang="zh-CN" altLang="zh-CN" b="1" dirty="0">
              <a:latin typeface="微软雅黑" panose="020B0503020204020204" pitchFamily="34" charset="-122"/>
              <a:ea typeface="微软雅黑" panose="020B0503020204020204" pitchFamily="34" charset="-122"/>
            </a:endParaRPr>
          </a:p>
          <a:p>
            <a:endParaRPr lang="zh-CN" altLang="zh-CN" b="1" dirty="0">
              <a:latin typeface="宋体" panose="02010600030101010101" pitchFamily="2" charset="-122"/>
              <a:ea typeface="宋体" panose="02010600030101010101" pitchFamily="2" charset="-122"/>
            </a:endParaRPr>
          </a:p>
          <a:p>
            <a:pPr marL="0" indent="0">
              <a:buNone/>
            </a:pPr>
            <a:endParaRPr lang="zh-CN" altLang="en-US" dirty="0">
              <a:latin typeface="宋体" panose="02010600030101010101" pitchFamily="2" charset="-122"/>
              <a:ea typeface="宋体" panose="02010600030101010101" pitchFamily="2" charset="-122"/>
            </a:endParaRPr>
          </a:p>
        </p:txBody>
      </p:sp>
      <p:pic>
        <p:nvPicPr>
          <p:cNvPr id="14342"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9507" y="1660324"/>
            <a:ext cx="6192985" cy="757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4061" y="2418160"/>
            <a:ext cx="6303876" cy="766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4974" y="4388686"/>
            <a:ext cx="3802049" cy="1033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838200" y="551543"/>
            <a:ext cx="10515600" cy="6089402"/>
          </a:xfrm>
        </p:spPr>
        <p:txBody>
          <a:bodyPr/>
          <a:lstStyle/>
          <a:p>
            <a:pPr marL="0" indent="0">
              <a:buNone/>
            </a:pPr>
            <a:r>
              <a:rPr lang="en-US" altLang="zh-CN" b="1" dirty="0">
                <a:solidFill>
                  <a:srgbClr val="FF0000"/>
                </a:solidFill>
                <a:latin typeface="Courier New" panose="02070309020205020404" pitchFamily="49" charset="0"/>
                <a:ea typeface="宋体" panose="02010600030101010101" pitchFamily="2" charset="-122"/>
                <a:cs typeface="Courier New" panose="02070309020205020404" pitchFamily="49" charset="0"/>
              </a:rPr>
              <a:t>MATLAB</a:t>
            </a:r>
            <a:r>
              <a:rPr lang="zh-CN" altLang="en-US" b="1" dirty="0">
                <a:solidFill>
                  <a:srgbClr val="FF0000"/>
                </a:solidFill>
                <a:latin typeface="Courier New" panose="02070309020205020404" pitchFamily="49" charset="0"/>
                <a:ea typeface="宋体" panose="02010600030101010101" pitchFamily="2" charset="-122"/>
                <a:cs typeface="Courier New" panose="02070309020205020404" pitchFamily="49" charset="0"/>
              </a:rPr>
              <a:t>代码</a:t>
            </a:r>
            <a:r>
              <a:rPr lang="zh-CN" altLang="zh-CN" b="1" dirty="0">
                <a:solidFill>
                  <a:srgbClr val="FF0000"/>
                </a:solidFill>
                <a:latin typeface="Courier New" panose="02070309020205020404" pitchFamily="49" charset="0"/>
                <a:ea typeface="宋体" panose="02010600030101010101" pitchFamily="2" charset="-122"/>
                <a:cs typeface="Courier New" panose="02070309020205020404" pitchFamily="49" charset="0"/>
              </a:rPr>
              <a:t>：</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function f = TOPSIS(</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A,w</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p>
          <a:p>
            <a:pPr marL="0" indent="360363">
              <a:buNone/>
            </a:pP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为决策矩阵</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w</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为各指标的权重向量</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n,m</a:t>
            </a:r>
            <a:r>
              <a:rPr lang="en-US" altLang="zh-CN" sz="2000" dirty="0">
                <a:latin typeface="Courier New" panose="02070309020205020404" pitchFamily="49" charset="0"/>
                <a:ea typeface="宋体" panose="02010600030101010101" pitchFamily="2" charset="-122"/>
                <a:cs typeface="Courier New" panose="02070309020205020404" pitchFamily="49" charset="0"/>
              </a:rPr>
              <a:t>] = size(A);</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for j=1:m</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B(:,j) = A(:,j) / norm(A(:,j));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规范化处理</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end</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C = B .*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repmat</a:t>
            </a:r>
            <a:r>
              <a:rPr lang="en-US" altLang="zh-CN" sz="2000" dirty="0">
                <a:latin typeface="Courier New" panose="02070309020205020404" pitchFamily="49" charset="0"/>
                <a:ea typeface="宋体" panose="02010600030101010101" pitchFamily="2" charset="-122"/>
                <a:cs typeface="Courier New" panose="02070309020205020404" pitchFamily="49" charset="0"/>
              </a:rPr>
              <a:t>(w,n,1);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加权规范矩阵</a:t>
            </a:r>
          </a:p>
          <a:p>
            <a:pPr marL="0" indent="360363">
              <a:buNone/>
            </a:pPr>
            <a:r>
              <a:rPr lang="en-US" altLang="zh-CN" sz="2000" dirty="0" err="1">
                <a:latin typeface="Courier New" panose="02070309020205020404" pitchFamily="49" charset="0"/>
                <a:ea typeface="宋体" panose="02010600030101010101" pitchFamily="2" charset="-122"/>
                <a:cs typeface="Courier New" panose="02070309020205020404" pitchFamily="49" charset="0"/>
              </a:rPr>
              <a:t>Cstar</a:t>
            </a:r>
            <a:r>
              <a:rPr lang="en-US" altLang="zh-CN" sz="2000" dirty="0">
                <a:latin typeface="Courier New" panose="02070309020205020404" pitchFamily="49" charset="0"/>
                <a:ea typeface="宋体" panose="02010600030101010101" pitchFamily="2" charset="-122"/>
                <a:cs typeface="Courier New" panose="02070309020205020404" pitchFamily="49" charset="0"/>
              </a:rPr>
              <a:t> = max(C);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按列取最大值</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求正理想解</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C0 = min(C);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按列取最小值</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求负理想解</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for i=1:n</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Sstar</a:t>
            </a:r>
            <a:r>
              <a:rPr lang="en-US" altLang="zh-CN" sz="2000" dirty="0">
                <a:latin typeface="Courier New" panose="02070309020205020404" pitchFamily="49" charset="0"/>
                <a:ea typeface="宋体" panose="02010600030101010101" pitchFamily="2" charset="-122"/>
                <a:cs typeface="Courier New" panose="02070309020205020404" pitchFamily="49" charset="0"/>
              </a:rPr>
              <a:t>(i) = norm(C(i,:) -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Cstar</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各样本到正理想解的距离</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S0(i) = norm(C(i,:) - C0);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各样本到负理想解的距离</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end</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175D981-BC3E-4922-86E4-EC20698DA59D}"/>
              </a:ext>
            </a:extLst>
          </p:cNvPr>
          <p:cNvSpPr>
            <a:spLocks noGrp="1"/>
          </p:cNvSpPr>
          <p:nvPr>
            <p:ph sz="quarter" idx="13"/>
          </p:nvPr>
        </p:nvSpPr>
        <p:spPr>
          <a:xfrm>
            <a:off x="838200" y="517237"/>
            <a:ext cx="10515600" cy="5593278"/>
          </a:xfrm>
        </p:spPr>
        <p:txBody>
          <a:bodyPr/>
          <a:lstStyle/>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f = S0 ./ (S0 +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Sstar</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相对接近度</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f = 100 * f / sum(f);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归一化到</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[0,100]</a:t>
            </a:r>
            <a:endPar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endParaRPr>
          </a:p>
          <a:p>
            <a:pPr>
              <a:lnSpc>
                <a:spcPct val="150000"/>
              </a:lnSpc>
            </a:pPr>
            <a:r>
              <a:rPr lang="zh-CN" altLang="en-US" dirty="0">
                <a:solidFill>
                  <a:srgbClr val="7030A0"/>
                </a:solidFill>
              </a:rPr>
              <a:t>案例：河流水质评价</a:t>
            </a:r>
          </a:p>
        </p:txBody>
      </p:sp>
      <p:graphicFrame>
        <p:nvGraphicFramePr>
          <p:cNvPr id="5" name="表格 4">
            <a:extLst>
              <a:ext uri="{FF2B5EF4-FFF2-40B4-BE49-F238E27FC236}">
                <a16:creationId xmlns:a16="http://schemas.microsoft.com/office/drawing/2014/main" id="{C07274C1-1D47-EFA6-163C-6EF3480346A5}"/>
              </a:ext>
            </a:extLst>
          </p:cNvPr>
          <p:cNvGraphicFramePr>
            <a:graphicFrameLocks noGrp="1"/>
          </p:cNvGraphicFramePr>
          <p:nvPr>
            <p:extLst>
              <p:ext uri="{D42A27DB-BD31-4B8C-83A1-F6EECF244321}">
                <p14:modId xmlns:p14="http://schemas.microsoft.com/office/powerpoint/2010/main" val="2719434282"/>
              </p:ext>
            </p:extLst>
          </p:nvPr>
        </p:nvGraphicFramePr>
        <p:xfrm>
          <a:off x="2067695" y="2004291"/>
          <a:ext cx="8056609" cy="4785942"/>
        </p:xfrm>
        <a:graphic>
          <a:graphicData uri="http://schemas.openxmlformats.org/drawingml/2006/table">
            <a:tbl>
              <a:tblPr firstRow="1" firstCol="1" bandRow="1">
                <a:tableStyleId>{5C22544A-7EE6-4342-B048-85BDC9FD1C3A}</a:tableStyleId>
              </a:tblPr>
              <a:tblGrid>
                <a:gridCol w="837888">
                  <a:extLst>
                    <a:ext uri="{9D8B030D-6E8A-4147-A177-3AD203B41FA5}">
                      <a16:colId xmlns:a16="http://schemas.microsoft.com/office/drawing/2014/main" val="20000"/>
                    </a:ext>
                  </a:extLst>
                </a:gridCol>
                <a:gridCol w="1640325">
                  <a:extLst>
                    <a:ext uri="{9D8B030D-6E8A-4147-A177-3AD203B41FA5}">
                      <a16:colId xmlns:a16="http://schemas.microsoft.com/office/drawing/2014/main" val="20001"/>
                    </a:ext>
                  </a:extLst>
                </a:gridCol>
                <a:gridCol w="1171431">
                  <a:extLst>
                    <a:ext uri="{9D8B030D-6E8A-4147-A177-3AD203B41FA5}">
                      <a16:colId xmlns:a16="http://schemas.microsoft.com/office/drawing/2014/main" val="20002"/>
                    </a:ext>
                  </a:extLst>
                </a:gridCol>
                <a:gridCol w="1890080">
                  <a:extLst>
                    <a:ext uri="{9D8B030D-6E8A-4147-A177-3AD203B41FA5}">
                      <a16:colId xmlns:a16="http://schemas.microsoft.com/office/drawing/2014/main" val="20003"/>
                    </a:ext>
                  </a:extLst>
                </a:gridCol>
                <a:gridCol w="2516885">
                  <a:extLst>
                    <a:ext uri="{9D8B030D-6E8A-4147-A177-3AD203B41FA5}">
                      <a16:colId xmlns:a16="http://schemas.microsoft.com/office/drawing/2014/main" val="20004"/>
                    </a:ext>
                  </a:extLst>
                </a:gridCol>
              </a:tblGrid>
              <a:tr h="227902">
                <a:tc>
                  <a:txBody>
                    <a:bodyPr/>
                    <a:lstStyle/>
                    <a:p>
                      <a:pPr indent="127000" algn="ctr">
                        <a:spcAft>
                          <a:spcPts val="0"/>
                        </a:spcAft>
                      </a:pPr>
                      <a:r>
                        <a:rPr lang="zh-CN" sz="1400" dirty="0">
                          <a:effectLst/>
                        </a:rPr>
                        <a:t>河流</a:t>
                      </a:r>
                      <a:endParaRPr lang="zh-CN" sz="1400" dirty="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zh-CN" sz="1400" dirty="0">
                          <a:effectLst/>
                        </a:rPr>
                        <a:t>含氧量</a:t>
                      </a:r>
                      <a:r>
                        <a:rPr lang="en-US" sz="1400" dirty="0">
                          <a:effectLst/>
                        </a:rPr>
                        <a:t>(ppm)</a:t>
                      </a:r>
                      <a:endParaRPr lang="zh-CN" sz="1400" dirty="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PH</a:t>
                      </a:r>
                      <a:r>
                        <a:rPr lang="zh-CN" sz="1400">
                          <a:effectLst/>
                        </a:rPr>
                        <a:t>值</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zh-CN" sz="1400">
                          <a:effectLst/>
                        </a:rPr>
                        <a:t>细菌总数</a:t>
                      </a:r>
                      <a:r>
                        <a:rPr lang="en-US" sz="1400">
                          <a:effectLst/>
                        </a:rPr>
                        <a:t>(</a:t>
                      </a:r>
                      <a:r>
                        <a:rPr lang="zh-CN" sz="1400">
                          <a:effectLst/>
                        </a:rPr>
                        <a:t>个</a:t>
                      </a:r>
                      <a:r>
                        <a:rPr lang="en-US" sz="1400">
                          <a:effectLst/>
                        </a:rPr>
                        <a:t>/ml)</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zh-CN" sz="1400">
                          <a:effectLst/>
                        </a:rPr>
                        <a:t>植物性营养物量</a:t>
                      </a:r>
                      <a:r>
                        <a:rPr lang="en-US" sz="1400">
                          <a:effectLst/>
                        </a:rPr>
                        <a:t>(ppm)</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extLst>
                  <a:ext uri="{0D108BD9-81ED-4DB2-BD59-A6C34878D82A}">
                    <a16:rowId xmlns:a16="http://schemas.microsoft.com/office/drawing/2014/main" val="10000"/>
                  </a:ext>
                </a:extLst>
              </a:tr>
              <a:tr h="227902">
                <a:tc>
                  <a:txBody>
                    <a:bodyPr/>
                    <a:lstStyle/>
                    <a:p>
                      <a:pPr indent="127000" algn="ctr">
                        <a:spcAft>
                          <a:spcPts val="0"/>
                        </a:spcAft>
                      </a:pPr>
                      <a:r>
                        <a:rPr lang="en-US" sz="1400" dirty="0">
                          <a:effectLst/>
                        </a:rPr>
                        <a:t>1</a:t>
                      </a:r>
                      <a:endParaRPr lang="zh-CN" sz="1400" dirty="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dirty="0">
                          <a:effectLst/>
                        </a:rPr>
                        <a:t>4.69</a:t>
                      </a:r>
                      <a:endParaRPr lang="zh-CN" sz="1400" dirty="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6.59</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51</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11.94</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extLst>
                  <a:ext uri="{0D108BD9-81ED-4DB2-BD59-A6C34878D82A}">
                    <a16:rowId xmlns:a16="http://schemas.microsoft.com/office/drawing/2014/main" val="10001"/>
                  </a:ext>
                </a:extLst>
              </a:tr>
              <a:tr h="227902">
                <a:tc>
                  <a:txBody>
                    <a:bodyPr/>
                    <a:lstStyle/>
                    <a:p>
                      <a:pPr indent="127000" algn="ctr">
                        <a:spcAft>
                          <a:spcPts val="0"/>
                        </a:spcAft>
                      </a:pPr>
                      <a:r>
                        <a:rPr lang="en-US" sz="1400" dirty="0">
                          <a:effectLst/>
                        </a:rPr>
                        <a:t>2</a:t>
                      </a:r>
                      <a:endParaRPr lang="zh-CN" sz="1400" dirty="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dirty="0">
                          <a:effectLst/>
                        </a:rPr>
                        <a:t>2.03</a:t>
                      </a:r>
                      <a:endParaRPr lang="zh-CN" sz="1400" dirty="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dirty="0">
                          <a:effectLst/>
                        </a:rPr>
                        <a:t>7.86</a:t>
                      </a:r>
                      <a:endParaRPr lang="zh-CN" sz="1400" dirty="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19</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6.46</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extLst>
                  <a:ext uri="{0D108BD9-81ED-4DB2-BD59-A6C34878D82A}">
                    <a16:rowId xmlns:a16="http://schemas.microsoft.com/office/drawing/2014/main" val="10002"/>
                  </a:ext>
                </a:extLst>
              </a:tr>
              <a:tr h="227902">
                <a:tc>
                  <a:txBody>
                    <a:bodyPr/>
                    <a:lstStyle/>
                    <a:p>
                      <a:pPr indent="127000" algn="ctr">
                        <a:spcAft>
                          <a:spcPts val="0"/>
                        </a:spcAft>
                      </a:pPr>
                      <a:r>
                        <a:rPr lang="en-US" sz="1400">
                          <a:effectLst/>
                        </a:rPr>
                        <a:t>3</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dirty="0">
                          <a:effectLst/>
                        </a:rPr>
                        <a:t>9.11</a:t>
                      </a:r>
                      <a:endParaRPr lang="zh-CN" sz="1400" dirty="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dirty="0">
                          <a:effectLst/>
                        </a:rPr>
                        <a:t>6.31</a:t>
                      </a:r>
                      <a:endParaRPr lang="zh-CN" sz="1400" dirty="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46</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8.91</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extLst>
                  <a:ext uri="{0D108BD9-81ED-4DB2-BD59-A6C34878D82A}">
                    <a16:rowId xmlns:a16="http://schemas.microsoft.com/office/drawing/2014/main" val="10003"/>
                  </a:ext>
                </a:extLst>
              </a:tr>
              <a:tr h="227902">
                <a:tc>
                  <a:txBody>
                    <a:bodyPr/>
                    <a:lstStyle/>
                    <a:p>
                      <a:pPr indent="127000" algn="ctr">
                        <a:spcAft>
                          <a:spcPts val="0"/>
                        </a:spcAft>
                      </a:pPr>
                      <a:r>
                        <a:rPr lang="en-US" sz="1400">
                          <a:effectLst/>
                        </a:rPr>
                        <a:t>4</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dirty="0">
                          <a:effectLst/>
                        </a:rPr>
                        <a:t>8.61</a:t>
                      </a:r>
                      <a:endParaRPr lang="zh-CN" sz="1400" dirty="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dirty="0">
                          <a:effectLst/>
                        </a:rPr>
                        <a:t>7.05</a:t>
                      </a:r>
                      <a:endParaRPr lang="zh-CN" sz="1400" dirty="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46</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26.43</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extLst>
                  <a:ext uri="{0D108BD9-81ED-4DB2-BD59-A6C34878D82A}">
                    <a16:rowId xmlns:a16="http://schemas.microsoft.com/office/drawing/2014/main" val="10004"/>
                  </a:ext>
                </a:extLst>
              </a:tr>
              <a:tr h="227902">
                <a:tc>
                  <a:txBody>
                    <a:bodyPr/>
                    <a:lstStyle/>
                    <a:p>
                      <a:pPr indent="127000" algn="ctr">
                        <a:spcAft>
                          <a:spcPts val="0"/>
                        </a:spcAft>
                      </a:pPr>
                      <a:r>
                        <a:rPr lang="en-US" sz="1400">
                          <a:effectLst/>
                        </a:rPr>
                        <a:t>5</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7.13</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dirty="0">
                          <a:effectLst/>
                        </a:rPr>
                        <a:t>6.5</a:t>
                      </a:r>
                      <a:endParaRPr lang="zh-CN" sz="1400" dirty="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50</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23.57</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extLst>
                  <a:ext uri="{0D108BD9-81ED-4DB2-BD59-A6C34878D82A}">
                    <a16:rowId xmlns:a16="http://schemas.microsoft.com/office/drawing/2014/main" val="10005"/>
                  </a:ext>
                </a:extLst>
              </a:tr>
              <a:tr h="227902">
                <a:tc>
                  <a:txBody>
                    <a:bodyPr/>
                    <a:lstStyle/>
                    <a:p>
                      <a:pPr indent="127000" algn="ctr">
                        <a:spcAft>
                          <a:spcPts val="0"/>
                        </a:spcAft>
                      </a:pPr>
                      <a:r>
                        <a:rPr lang="en-US" sz="1400">
                          <a:effectLst/>
                        </a:rPr>
                        <a:t>6</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2.39</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dirty="0">
                          <a:effectLst/>
                        </a:rPr>
                        <a:t>6.77</a:t>
                      </a:r>
                      <a:endParaRPr lang="zh-CN" sz="1400" dirty="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dirty="0">
                          <a:effectLst/>
                        </a:rPr>
                        <a:t>38</a:t>
                      </a:r>
                      <a:endParaRPr lang="zh-CN" sz="1400" dirty="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24.62</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extLst>
                  <a:ext uri="{0D108BD9-81ED-4DB2-BD59-A6C34878D82A}">
                    <a16:rowId xmlns:a16="http://schemas.microsoft.com/office/drawing/2014/main" val="10006"/>
                  </a:ext>
                </a:extLst>
              </a:tr>
              <a:tr h="227902">
                <a:tc>
                  <a:txBody>
                    <a:bodyPr/>
                    <a:lstStyle/>
                    <a:p>
                      <a:pPr indent="127000" algn="ctr">
                        <a:spcAft>
                          <a:spcPts val="0"/>
                        </a:spcAft>
                      </a:pPr>
                      <a:r>
                        <a:rPr lang="en-US" sz="1400">
                          <a:effectLst/>
                        </a:rPr>
                        <a:t>7</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7.69</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6.79</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dirty="0">
                          <a:effectLst/>
                        </a:rPr>
                        <a:t>38</a:t>
                      </a:r>
                      <a:endParaRPr lang="zh-CN" sz="1400" dirty="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6.01</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extLst>
                  <a:ext uri="{0D108BD9-81ED-4DB2-BD59-A6C34878D82A}">
                    <a16:rowId xmlns:a16="http://schemas.microsoft.com/office/drawing/2014/main" val="10007"/>
                  </a:ext>
                </a:extLst>
              </a:tr>
              <a:tr h="227902">
                <a:tc>
                  <a:txBody>
                    <a:bodyPr/>
                    <a:lstStyle/>
                    <a:p>
                      <a:pPr indent="127000" algn="ctr">
                        <a:spcAft>
                          <a:spcPts val="0"/>
                        </a:spcAft>
                      </a:pPr>
                      <a:r>
                        <a:rPr lang="en-US" sz="1400">
                          <a:effectLst/>
                        </a:rPr>
                        <a:t>8</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9.3</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6.81</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dirty="0">
                          <a:effectLst/>
                        </a:rPr>
                        <a:t>27</a:t>
                      </a:r>
                      <a:endParaRPr lang="zh-CN" sz="1400" dirty="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31.57</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extLst>
                  <a:ext uri="{0D108BD9-81ED-4DB2-BD59-A6C34878D82A}">
                    <a16:rowId xmlns:a16="http://schemas.microsoft.com/office/drawing/2014/main" val="10008"/>
                  </a:ext>
                </a:extLst>
              </a:tr>
              <a:tr h="227902">
                <a:tc>
                  <a:txBody>
                    <a:bodyPr/>
                    <a:lstStyle/>
                    <a:p>
                      <a:pPr indent="127000" algn="ctr">
                        <a:spcAft>
                          <a:spcPts val="0"/>
                        </a:spcAft>
                      </a:pPr>
                      <a:r>
                        <a:rPr lang="en-US" sz="1400">
                          <a:effectLst/>
                        </a:rPr>
                        <a:t>9</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5.45</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7.62</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dirty="0">
                          <a:effectLst/>
                        </a:rPr>
                        <a:t>5</a:t>
                      </a:r>
                      <a:endParaRPr lang="zh-CN" sz="1400" dirty="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18.46</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extLst>
                  <a:ext uri="{0D108BD9-81ED-4DB2-BD59-A6C34878D82A}">
                    <a16:rowId xmlns:a16="http://schemas.microsoft.com/office/drawing/2014/main" val="10009"/>
                  </a:ext>
                </a:extLst>
              </a:tr>
              <a:tr h="227902">
                <a:tc>
                  <a:txBody>
                    <a:bodyPr/>
                    <a:lstStyle/>
                    <a:p>
                      <a:pPr indent="127000" algn="ctr">
                        <a:spcAft>
                          <a:spcPts val="0"/>
                        </a:spcAft>
                      </a:pPr>
                      <a:r>
                        <a:rPr lang="en-US" sz="1400">
                          <a:effectLst/>
                        </a:rPr>
                        <a:t>10</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6.19</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7.27</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dirty="0">
                          <a:effectLst/>
                        </a:rPr>
                        <a:t>17</a:t>
                      </a:r>
                      <a:endParaRPr lang="zh-CN" sz="1400" dirty="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7.51</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extLst>
                  <a:ext uri="{0D108BD9-81ED-4DB2-BD59-A6C34878D82A}">
                    <a16:rowId xmlns:a16="http://schemas.microsoft.com/office/drawing/2014/main" val="10010"/>
                  </a:ext>
                </a:extLst>
              </a:tr>
              <a:tr h="227902">
                <a:tc>
                  <a:txBody>
                    <a:bodyPr/>
                    <a:lstStyle/>
                    <a:p>
                      <a:pPr indent="127000" algn="ctr">
                        <a:spcAft>
                          <a:spcPts val="0"/>
                        </a:spcAft>
                      </a:pPr>
                      <a:r>
                        <a:rPr lang="en-US" sz="1400">
                          <a:effectLst/>
                        </a:rPr>
                        <a:t>11</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7.93</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7.53</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dirty="0">
                          <a:effectLst/>
                        </a:rPr>
                        <a:t>9</a:t>
                      </a:r>
                      <a:endParaRPr lang="zh-CN" sz="1400" dirty="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6.52</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extLst>
                  <a:ext uri="{0D108BD9-81ED-4DB2-BD59-A6C34878D82A}">
                    <a16:rowId xmlns:a16="http://schemas.microsoft.com/office/drawing/2014/main" val="10011"/>
                  </a:ext>
                </a:extLst>
              </a:tr>
              <a:tr h="227902">
                <a:tc>
                  <a:txBody>
                    <a:bodyPr/>
                    <a:lstStyle/>
                    <a:p>
                      <a:pPr indent="127000" algn="ctr">
                        <a:spcAft>
                          <a:spcPts val="0"/>
                        </a:spcAft>
                      </a:pPr>
                      <a:r>
                        <a:rPr lang="en-US" sz="1400">
                          <a:effectLst/>
                        </a:rPr>
                        <a:t>12</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4.4</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7.28</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dirty="0">
                          <a:effectLst/>
                        </a:rPr>
                        <a:t>17</a:t>
                      </a:r>
                      <a:endParaRPr lang="zh-CN" sz="1400" dirty="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dirty="0">
                          <a:effectLst/>
                        </a:rPr>
                        <a:t>25.3</a:t>
                      </a:r>
                      <a:endParaRPr lang="zh-CN" sz="1400" dirty="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extLst>
                  <a:ext uri="{0D108BD9-81ED-4DB2-BD59-A6C34878D82A}">
                    <a16:rowId xmlns:a16="http://schemas.microsoft.com/office/drawing/2014/main" val="10012"/>
                  </a:ext>
                </a:extLst>
              </a:tr>
              <a:tr h="227902">
                <a:tc>
                  <a:txBody>
                    <a:bodyPr/>
                    <a:lstStyle/>
                    <a:p>
                      <a:pPr indent="127000" algn="ctr">
                        <a:spcAft>
                          <a:spcPts val="0"/>
                        </a:spcAft>
                      </a:pPr>
                      <a:r>
                        <a:rPr lang="en-US" sz="1400">
                          <a:effectLst/>
                        </a:rPr>
                        <a:t>13</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7.46</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8.24</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23</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dirty="0">
                          <a:effectLst/>
                        </a:rPr>
                        <a:t>14.42</a:t>
                      </a:r>
                      <a:endParaRPr lang="zh-CN" sz="1400" dirty="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extLst>
                  <a:ext uri="{0D108BD9-81ED-4DB2-BD59-A6C34878D82A}">
                    <a16:rowId xmlns:a16="http://schemas.microsoft.com/office/drawing/2014/main" val="10013"/>
                  </a:ext>
                </a:extLst>
              </a:tr>
              <a:tr h="227902">
                <a:tc>
                  <a:txBody>
                    <a:bodyPr/>
                    <a:lstStyle/>
                    <a:p>
                      <a:pPr indent="127000" algn="ctr">
                        <a:spcAft>
                          <a:spcPts val="0"/>
                        </a:spcAft>
                      </a:pPr>
                      <a:r>
                        <a:rPr lang="en-US" sz="1400">
                          <a:effectLst/>
                        </a:rPr>
                        <a:t>14</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2.01</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5.55</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47</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dirty="0">
                          <a:effectLst/>
                        </a:rPr>
                        <a:t>26.31</a:t>
                      </a:r>
                      <a:endParaRPr lang="zh-CN" sz="1400" dirty="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extLst>
                  <a:ext uri="{0D108BD9-81ED-4DB2-BD59-A6C34878D82A}">
                    <a16:rowId xmlns:a16="http://schemas.microsoft.com/office/drawing/2014/main" val="10014"/>
                  </a:ext>
                </a:extLst>
              </a:tr>
              <a:tr h="227902">
                <a:tc>
                  <a:txBody>
                    <a:bodyPr/>
                    <a:lstStyle/>
                    <a:p>
                      <a:pPr indent="127000" algn="ctr">
                        <a:spcAft>
                          <a:spcPts val="0"/>
                        </a:spcAft>
                      </a:pPr>
                      <a:r>
                        <a:rPr lang="en-US" sz="1400">
                          <a:effectLst/>
                        </a:rPr>
                        <a:t>15</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2.04</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6.4</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23</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dirty="0">
                          <a:effectLst/>
                        </a:rPr>
                        <a:t>17.91</a:t>
                      </a:r>
                      <a:endParaRPr lang="zh-CN" sz="1400" dirty="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extLst>
                  <a:ext uri="{0D108BD9-81ED-4DB2-BD59-A6C34878D82A}">
                    <a16:rowId xmlns:a16="http://schemas.microsoft.com/office/drawing/2014/main" val="10015"/>
                  </a:ext>
                </a:extLst>
              </a:tr>
              <a:tr h="227902">
                <a:tc>
                  <a:txBody>
                    <a:bodyPr/>
                    <a:lstStyle/>
                    <a:p>
                      <a:pPr indent="127000" algn="ctr">
                        <a:spcAft>
                          <a:spcPts val="0"/>
                        </a:spcAft>
                      </a:pPr>
                      <a:r>
                        <a:rPr lang="en-US" sz="1400">
                          <a:effectLst/>
                        </a:rPr>
                        <a:t>16</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7.73</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6.14</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52</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dirty="0">
                          <a:effectLst/>
                        </a:rPr>
                        <a:t>15.72</a:t>
                      </a:r>
                      <a:endParaRPr lang="zh-CN" sz="1400" dirty="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extLst>
                  <a:ext uri="{0D108BD9-81ED-4DB2-BD59-A6C34878D82A}">
                    <a16:rowId xmlns:a16="http://schemas.microsoft.com/office/drawing/2014/main" val="10016"/>
                  </a:ext>
                </a:extLst>
              </a:tr>
              <a:tr h="227902">
                <a:tc>
                  <a:txBody>
                    <a:bodyPr/>
                    <a:lstStyle/>
                    <a:p>
                      <a:pPr indent="127000" algn="ctr">
                        <a:spcAft>
                          <a:spcPts val="0"/>
                        </a:spcAft>
                      </a:pPr>
                      <a:r>
                        <a:rPr lang="en-US" sz="1400">
                          <a:effectLst/>
                        </a:rPr>
                        <a:t>17</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6.35</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7.58</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25</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dirty="0">
                          <a:effectLst/>
                        </a:rPr>
                        <a:t>29.46</a:t>
                      </a:r>
                      <a:endParaRPr lang="zh-CN" sz="1400" dirty="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extLst>
                  <a:ext uri="{0D108BD9-81ED-4DB2-BD59-A6C34878D82A}">
                    <a16:rowId xmlns:a16="http://schemas.microsoft.com/office/drawing/2014/main" val="10017"/>
                  </a:ext>
                </a:extLst>
              </a:tr>
              <a:tr h="227902">
                <a:tc>
                  <a:txBody>
                    <a:bodyPr/>
                    <a:lstStyle/>
                    <a:p>
                      <a:pPr indent="127000" algn="ctr">
                        <a:spcAft>
                          <a:spcPts val="0"/>
                        </a:spcAft>
                      </a:pPr>
                      <a:r>
                        <a:rPr lang="en-US" sz="1400">
                          <a:effectLst/>
                        </a:rPr>
                        <a:t>18</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8.29</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8.41</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39</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dirty="0">
                          <a:effectLst/>
                        </a:rPr>
                        <a:t>12.02</a:t>
                      </a:r>
                      <a:endParaRPr lang="zh-CN" sz="1400" dirty="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extLst>
                  <a:ext uri="{0D108BD9-81ED-4DB2-BD59-A6C34878D82A}">
                    <a16:rowId xmlns:a16="http://schemas.microsoft.com/office/drawing/2014/main" val="10018"/>
                  </a:ext>
                </a:extLst>
              </a:tr>
              <a:tr h="227902">
                <a:tc>
                  <a:txBody>
                    <a:bodyPr/>
                    <a:lstStyle/>
                    <a:p>
                      <a:pPr indent="127000" algn="ctr">
                        <a:spcAft>
                          <a:spcPts val="0"/>
                        </a:spcAft>
                      </a:pPr>
                      <a:r>
                        <a:rPr lang="en-US" sz="1400">
                          <a:effectLst/>
                        </a:rPr>
                        <a:t>19</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3.54</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7.27</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54</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dirty="0">
                          <a:effectLst/>
                        </a:rPr>
                        <a:t>3.16</a:t>
                      </a:r>
                      <a:endParaRPr lang="zh-CN" sz="1400" dirty="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extLst>
                  <a:ext uri="{0D108BD9-81ED-4DB2-BD59-A6C34878D82A}">
                    <a16:rowId xmlns:a16="http://schemas.microsoft.com/office/drawing/2014/main" val="10019"/>
                  </a:ext>
                </a:extLst>
              </a:tr>
              <a:tr h="227902">
                <a:tc>
                  <a:txBody>
                    <a:bodyPr/>
                    <a:lstStyle/>
                    <a:p>
                      <a:pPr indent="127000" algn="ctr">
                        <a:spcAft>
                          <a:spcPts val="0"/>
                        </a:spcAft>
                      </a:pPr>
                      <a:r>
                        <a:rPr lang="en-US" sz="1400">
                          <a:effectLst/>
                        </a:rPr>
                        <a:t>20</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7.44</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6.26</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a:effectLst/>
                        </a:rPr>
                        <a:t>8</a:t>
                      </a:r>
                      <a:endParaRPr lang="zh-CN" sz="140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tc>
                  <a:txBody>
                    <a:bodyPr/>
                    <a:lstStyle/>
                    <a:p>
                      <a:pPr indent="127000" algn="ctr">
                        <a:spcAft>
                          <a:spcPts val="0"/>
                        </a:spcAft>
                      </a:pPr>
                      <a:r>
                        <a:rPr lang="en-US" sz="1400" dirty="0">
                          <a:effectLst/>
                        </a:rPr>
                        <a:t>28.41</a:t>
                      </a:r>
                      <a:endParaRPr lang="zh-CN" sz="1400" dirty="0">
                        <a:effectLst/>
                        <a:latin typeface="Times New Roman" panose="02020603050405020304"/>
                        <a:ea typeface="宋体" panose="02010600030101010101" pitchFamily="2" charset="-122"/>
                        <a:cs typeface="宋体" panose="02010600030101010101" pitchFamily="2" charset="-122"/>
                      </a:endParaRPr>
                    </a:p>
                  </a:txBody>
                  <a:tcPr marL="39186" marR="39186" marT="0" marB="0" anchor="ct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155965749"/>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D3D8DCB6-AA78-6B20-6B97-998F6B2D8AB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427444" y="1554809"/>
            <a:ext cx="7524423" cy="4253306"/>
          </a:xfrm>
          <a:prstGeom prst="rect">
            <a:avLst/>
          </a:prstGeom>
          <a:noFill/>
          <a:ln>
            <a:noFill/>
          </a:ln>
        </p:spPr>
      </p:pic>
    </p:spTree>
    <p:extLst>
      <p:ext uri="{BB962C8B-B14F-4D97-AF65-F5344CB8AC3E}">
        <p14:creationId xmlns:p14="http://schemas.microsoft.com/office/powerpoint/2010/main" val="268540410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838200" y="551543"/>
            <a:ext cx="10515600" cy="5987802"/>
          </a:xfrm>
        </p:spPr>
        <p:txBody>
          <a:bodyPr/>
          <a:lstStyle/>
          <a:p>
            <a:pPr marL="0" indent="0" algn="just">
              <a:lnSpc>
                <a:spcPct val="150000"/>
              </a:lnSpc>
              <a:buNone/>
            </a:pPr>
            <a:r>
              <a:rPr lang="en-US" altLang="zh-CN" b="1" dirty="0">
                <a:latin typeface="微软雅黑" panose="020B0503020204020204" pitchFamily="34" charset="-122"/>
                <a:ea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rPr>
              <a:t>已知</a:t>
            </a:r>
            <a:r>
              <a:rPr lang="zh-CN" altLang="zh-CN" dirty="0">
                <a:latin typeface="微软雅黑" panose="020B0503020204020204" pitchFamily="34" charset="-122"/>
                <a:ea typeface="微软雅黑" panose="020B0503020204020204" pitchFamily="34" charset="-122"/>
              </a:rPr>
              <a:t>：含氧量越高越好（正向指标）；</a:t>
            </a:r>
            <a:r>
              <a:rPr lang="en-US" altLang="zh-CN" dirty="0">
                <a:latin typeface="微软雅黑" panose="020B0503020204020204" pitchFamily="34" charset="-122"/>
                <a:ea typeface="微软雅黑" panose="020B0503020204020204" pitchFamily="34" charset="-122"/>
              </a:rPr>
              <a:t>PH</a:t>
            </a:r>
            <a:r>
              <a:rPr lang="zh-CN" altLang="zh-CN" dirty="0">
                <a:latin typeface="微软雅黑" panose="020B0503020204020204" pitchFamily="34" charset="-122"/>
                <a:ea typeface="微软雅黑" panose="020B0503020204020204" pitchFamily="34" charset="-122"/>
              </a:rPr>
              <a:t>值越接近</a:t>
            </a:r>
            <a:r>
              <a:rPr lang="en-US" altLang="zh-CN" dirty="0">
                <a:latin typeface="微软雅黑" panose="020B0503020204020204" pitchFamily="34" charset="-122"/>
                <a:ea typeface="微软雅黑" panose="020B0503020204020204" pitchFamily="34" charset="-122"/>
              </a:rPr>
              <a:t>7</a:t>
            </a:r>
            <a:r>
              <a:rPr lang="zh-CN" altLang="zh-CN" dirty="0">
                <a:latin typeface="微软雅黑" panose="020B0503020204020204" pitchFamily="34" charset="-122"/>
                <a:ea typeface="微软雅黑" panose="020B0503020204020204" pitchFamily="34" charset="-122"/>
              </a:rPr>
              <a:t>越好（居中型指标）；细菌总数越少越好（负向指标）；植物性营养物量介于</a:t>
            </a:r>
            <a:r>
              <a:rPr lang="en-US" altLang="zh-CN" dirty="0">
                <a:latin typeface="微软雅黑" panose="020B0503020204020204" pitchFamily="34" charset="-122"/>
                <a:ea typeface="微软雅黑" panose="020B0503020204020204" pitchFamily="34" charset="-122"/>
              </a:rPr>
              <a:t>10-20</a:t>
            </a:r>
            <a:r>
              <a:rPr lang="zh-CN" altLang="zh-CN" dirty="0">
                <a:latin typeface="微软雅黑" panose="020B0503020204020204" pitchFamily="34" charset="-122"/>
                <a:ea typeface="微软雅黑" panose="020B0503020204020204" pitchFamily="34" charset="-122"/>
              </a:rPr>
              <a:t>之间最佳（区间型指标）。</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用</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TOPSIS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法对这些河流的水质做出综合评价。</a:t>
            </a:r>
          </a:p>
          <a:p>
            <a:pPr marL="0" indent="0">
              <a:buNone/>
            </a:pPr>
            <a:r>
              <a:rPr lang="en-US" altLang="zh-CN" b="1" dirty="0">
                <a:latin typeface="微软雅黑" panose="020B0503020204020204" pitchFamily="34" charset="-122"/>
                <a:ea typeface="微软雅黑" panose="020B0503020204020204" pitchFamily="34" charset="-122"/>
                <a:cs typeface="Courier New" panose="02070309020205020404" pitchFamily="49" charset="0"/>
              </a:rPr>
              <a:t>(1) </a:t>
            </a:r>
            <a:r>
              <a:rPr lang="zh-CN" altLang="zh-CN" b="1" dirty="0">
                <a:latin typeface="微软雅黑" panose="020B0503020204020204" pitchFamily="34" charset="-122"/>
                <a:ea typeface="微软雅黑" panose="020B0503020204020204" pitchFamily="34" charset="-122"/>
                <a:cs typeface="Courier New" panose="02070309020205020404" pitchFamily="49" charset="0"/>
              </a:rPr>
              <a:t>数据预处理</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X =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xlsread</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datas</a:t>
            </a:r>
            <a:r>
              <a:rPr lang="en-US" altLang="zh-CN" sz="2000" dirty="0">
                <a:latin typeface="Courier New" panose="02070309020205020404" pitchFamily="49" charset="0"/>
                <a:ea typeface="宋体" panose="02010600030101010101" pitchFamily="2" charset="-122"/>
                <a:cs typeface="Courier New" panose="02070309020205020404" pitchFamily="49" charset="0"/>
              </a:rPr>
              <a:t>/20</a:t>
            </a:r>
            <a:r>
              <a:rPr lang="zh-CN" altLang="zh-CN" sz="2000" dirty="0">
                <a:latin typeface="Courier New" panose="02070309020205020404" pitchFamily="49" charset="0"/>
                <a:ea typeface="宋体" panose="02010600030101010101" pitchFamily="2" charset="-122"/>
                <a:cs typeface="Courier New" panose="02070309020205020404" pitchFamily="49" charset="0"/>
              </a:rPr>
              <a:t>条河流水质数据</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xlsx</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X = X(:,2:5);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含氧量是正向指标，无须处理</a:t>
            </a:r>
            <a:endPar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endParaRPr>
          </a:p>
          <a:p>
            <a:pPr marL="0" indent="360363">
              <a:buNone/>
            </a:pP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PH</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值是居中型指标，最佳值为</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7</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，做一致化处理</a:t>
            </a:r>
            <a:endParaRPr lang="en-US"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X(:,2) =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MiddleType</a:t>
            </a:r>
            <a:r>
              <a:rPr lang="en-US" altLang="zh-CN" sz="2000" dirty="0">
                <a:latin typeface="Courier New" panose="02070309020205020404" pitchFamily="49" charset="0"/>
                <a:ea typeface="宋体" panose="02010600030101010101" pitchFamily="2" charset="-122"/>
                <a:cs typeface="Courier New" panose="02070309020205020404" pitchFamily="49" charset="0"/>
              </a:rPr>
              <a:t>(X(:,2),7);</a:t>
            </a:r>
          </a:p>
          <a:p>
            <a:pPr marL="0" indent="360363">
              <a:buNone/>
            </a:pP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细菌总数是负向指标，采用极小极大化变换</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X(:,3) = max(X(:,3)) - X(:,3);  </a:t>
            </a:r>
          </a:p>
          <a:p>
            <a:pPr marL="0" indent="360363">
              <a:buNone/>
            </a:pP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植物性营养物量是区间型指标，最优区间为</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[10, 20],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做一致化处理</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X(:,4) =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IntervalType</a:t>
            </a:r>
            <a:r>
              <a:rPr lang="en-US" altLang="zh-CN" sz="2000" dirty="0">
                <a:latin typeface="Courier New" panose="02070309020205020404" pitchFamily="49" charset="0"/>
                <a:ea typeface="宋体" panose="02010600030101010101" pitchFamily="2" charset="-122"/>
                <a:cs typeface="Courier New" panose="02070309020205020404" pitchFamily="49" charset="0"/>
              </a:rPr>
              <a:t>(X(:,4),10,20); </a:t>
            </a:r>
            <a:endPar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endParaRPr>
          </a:p>
          <a:p>
            <a:pPr marL="0" indent="0">
              <a:buNone/>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838200" y="649514"/>
            <a:ext cx="10515600" cy="5558971"/>
          </a:xfrm>
        </p:spPr>
        <p:txBody>
          <a:bodyPr/>
          <a:lstStyle/>
          <a:p>
            <a:pPr marL="0" indent="0">
              <a:buNone/>
            </a:pPr>
            <a:r>
              <a:rPr lang="en-US" altLang="zh-CN" dirty="0">
                <a:latin typeface="微软雅黑" panose="020B0503020204020204" pitchFamily="34" charset="-122"/>
                <a:ea typeface="微软雅黑" panose="020B0503020204020204" pitchFamily="34" charset="-122"/>
                <a:cs typeface="Courier New" panose="02070309020205020404" pitchFamily="49" charset="0"/>
              </a:rPr>
              <a:t>(2) </a:t>
            </a:r>
            <a:r>
              <a:rPr lang="zh-CN" altLang="zh-CN" b="1" dirty="0">
                <a:latin typeface="微软雅黑" panose="020B0503020204020204" pitchFamily="34" charset="-122"/>
                <a:ea typeface="微软雅黑" panose="020B0503020204020204" pitchFamily="34" charset="-122"/>
                <a:cs typeface="Courier New" panose="02070309020205020404" pitchFamily="49" charset="0"/>
              </a:rPr>
              <a:t>确定指标权重</a:t>
            </a:r>
            <a:r>
              <a:rPr lang="zh-CN" altLang="zh-CN" dirty="0">
                <a:latin typeface="微软雅黑" panose="020B0503020204020204" pitchFamily="34" charset="-122"/>
                <a:ea typeface="微软雅黑" panose="020B0503020204020204" pitchFamily="34" charset="-122"/>
                <a:cs typeface="Courier New" panose="02070309020205020404" pitchFamily="49" charset="0"/>
              </a:rPr>
              <a:t>，只采用熵权法赋权</a:t>
            </a:r>
          </a:p>
          <a:p>
            <a:pPr marL="0" indent="360363">
              <a:buNone/>
            </a:pPr>
            <a:r>
              <a:rPr lang="en-US" altLang="zh-CN" sz="2000" dirty="0" err="1">
                <a:latin typeface="Courier New" panose="02070309020205020404" pitchFamily="49" charset="0"/>
                <a:ea typeface="宋体" panose="02010600030101010101" pitchFamily="2" charset="-122"/>
                <a:cs typeface="Courier New" panose="02070309020205020404" pitchFamily="49" charset="0"/>
              </a:rPr>
              <a:t>ind</a:t>
            </a:r>
            <a:r>
              <a:rPr lang="en-US" altLang="zh-CN" sz="2000" dirty="0">
                <a:latin typeface="Courier New" panose="02070309020205020404" pitchFamily="49" charset="0"/>
                <a:ea typeface="宋体" panose="02010600030101010101" pitchFamily="2" charset="-122"/>
                <a:cs typeface="Courier New" panose="02070309020205020404" pitchFamily="49" charset="0"/>
              </a:rPr>
              <a:t> = ones(1,4);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预处理完都是正向指标</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[~,w] =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shang</a:t>
            </a:r>
            <a:r>
              <a:rPr lang="en-US" altLang="zh-CN" sz="2000" dirty="0">
                <a:latin typeface="Courier New" panose="02070309020205020404" pitchFamily="49" charset="0"/>
                <a:ea typeface="宋体" panose="02010600030101010101" pitchFamily="2" charset="-122"/>
                <a:cs typeface="Courier New" panose="02070309020205020404" pitchFamily="49" charset="0"/>
              </a:rPr>
              <a:t>(X,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ind</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熵权法赋权</a:t>
            </a:r>
          </a:p>
          <a:p>
            <a:pPr marL="0" indent="0">
              <a:buNone/>
            </a:pPr>
            <a:r>
              <a:rPr lang="en-US" altLang="zh-CN"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zh-CN"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运行结果：</a:t>
            </a: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w  =  0.3157  0.1805  0.3511  0.1526</a:t>
            </a:r>
            <a:endParaRPr lang="zh-CN"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dirty="0">
                <a:latin typeface="微软雅黑" panose="020B0503020204020204" pitchFamily="34" charset="-122"/>
                <a:ea typeface="微软雅黑" panose="020B0503020204020204" pitchFamily="34" charset="-122"/>
                <a:cs typeface="Courier New" panose="02070309020205020404" pitchFamily="49" charset="0"/>
              </a:rPr>
              <a:t>(3) </a:t>
            </a:r>
            <a:r>
              <a:rPr lang="en-US" altLang="zh-CN" b="1" dirty="0">
                <a:latin typeface="微软雅黑" panose="020B0503020204020204" pitchFamily="34" charset="-122"/>
                <a:ea typeface="微软雅黑" panose="020B0503020204020204" pitchFamily="34" charset="-122"/>
                <a:cs typeface="Courier New" panose="02070309020205020404" pitchFamily="49" charset="0"/>
              </a:rPr>
              <a:t>TOPSIS </a:t>
            </a:r>
            <a:r>
              <a:rPr lang="zh-CN" altLang="zh-CN" b="1" dirty="0">
                <a:latin typeface="微软雅黑" panose="020B0503020204020204" pitchFamily="34" charset="-122"/>
                <a:ea typeface="微软雅黑" panose="020B0503020204020204" pitchFamily="34" charset="-122"/>
                <a:cs typeface="Courier New" panose="02070309020205020404" pitchFamily="49" charset="0"/>
              </a:rPr>
              <a:t>综合评价</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f = TOPSIS(X, w)</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dirty="0">
                <a:latin typeface="微软雅黑" panose="020B0503020204020204" pitchFamily="34" charset="-122"/>
                <a:ea typeface="微软雅黑" panose="020B0503020204020204" pitchFamily="34" charset="-122"/>
                <a:cs typeface="Courier New" panose="02070309020205020404" pitchFamily="49" charset="0"/>
              </a:rPr>
              <a:t>    </a:t>
            </a:r>
            <a:r>
              <a:rPr lang="zh-CN" altLang="zh-CN"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运行结果：</a:t>
            </a:r>
          </a:p>
          <a:p>
            <a:pPr marL="0" indent="360363">
              <a:buNone/>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f  =  3.2901  5.1415  4.3327  4.4157  3.5894  3.7443  4.9111</a:t>
            </a:r>
          </a:p>
          <a:p>
            <a:pPr marL="0" indent="360363">
              <a:buNone/>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5.9585  7.4127  7.0460  8.0580  6.2846  5.8732  1.5071</a:t>
            </a:r>
            <a:endParaRPr lang="zh-CN"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endParaRPr>
          </a:p>
          <a:p>
            <a:pPr marL="0" indent="360363">
              <a:buNone/>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5.0954  3.5953  5.5012  4.3495  2.6471  7.2465</a:t>
            </a:r>
            <a:endParaRPr lang="zh-CN"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zh-CN" altLang="en-US" dirty="0">
                <a:latin typeface="微软雅黑" panose="020B0503020204020204" pitchFamily="34" charset="-122"/>
                <a:ea typeface="微软雅黑" panose="020B0503020204020204" pitchFamily="34" charset="-122"/>
                <a:cs typeface="Courier New" panose="02070309020205020404" pitchFamily="49" charset="0"/>
              </a:rPr>
              <a:t>即为</a:t>
            </a:r>
            <a:r>
              <a:rPr lang="zh-CN" altLang="zh-CN" dirty="0">
                <a:latin typeface="微软雅黑" panose="020B0503020204020204" pitchFamily="34" charset="-122"/>
                <a:ea typeface="微软雅黑" panose="020B0503020204020204" pitchFamily="34" charset="-122"/>
                <a:cs typeface="Courier New" panose="02070309020205020404" pitchFamily="49" charset="0"/>
              </a:rPr>
              <a:t>这</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20</a:t>
            </a:r>
            <a:r>
              <a:rPr lang="zh-CN" altLang="zh-CN" dirty="0">
                <a:latin typeface="微软雅黑" panose="020B0503020204020204" pitchFamily="34" charset="-122"/>
                <a:ea typeface="微软雅黑" panose="020B0503020204020204" pitchFamily="34" charset="-122"/>
                <a:cs typeface="Courier New" panose="02070309020205020404" pitchFamily="49" charset="0"/>
              </a:rPr>
              <a:t>条河流的综合得分。</a:t>
            </a:r>
          </a:p>
          <a:p>
            <a:pPr marL="0" indent="0">
              <a:buNone/>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17236"/>
            <a:ext cx="10515600" cy="1173452"/>
          </a:xfrm>
        </p:spPr>
        <p:txBody>
          <a:bodyPr/>
          <a:lstStyle/>
          <a:p>
            <a:r>
              <a:rPr lang="zh-CN" altLang="en-US" sz="3600" b="1" dirty="0">
                <a:solidFill>
                  <a:srgbClr val="0070C0"/>
                </a:solidFill>
              </a:rPr>
              <a:t>四、</a:t>
            </a:r>
            <a:r>
              <a:rPr lang="zh-CN" altLang="zh-CN" sz="3600" b="1" dirty="0">
                <a:solidFill>
                  <a:srgbClr val="0070C0"/>
                </a:solidFill>
              </a:rPr>
              <a:t>数据包络分析</a:t>
            </a:r>
            <a:endParaRPr lang="zh-CN" altLang="en-US" sz="3600" b="1" dirty="0">
              <a:solidFill>
                <a:srgbClr val="0070C0"/>
              </a:solidFill>
            </a:endParaRPr>
          </a:p>
        </p:txBody>
      </p:sp>
      <p:sp>
        <p:nvSpPr>
          <p:cNvPr id="3" name="内容占位符 2"/>
          <p:cNvSpPr>
            <a:spLocks noGrp="1"/>
          </p:cNvSpPr>
          <p:nvPr>
            <p:ph idx="1"/>
          </p:nvPr>
        </p:nvSpPr>
        <p:spPr>
          <a:xfrm>
            <a:off x="838200" y="1690688"/>
            <a:ext cx="10515600" cy="4377603"/>
          </a:xfrm>
        </p:spPr>
        <p:txBody>
          <a:bodyPr/>
          <a:lstStyle/>
          <a:p>
            <a:pPr marL="0" indent="0" algn="just">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dirty="0">
                <a:latin typeface="+mn-ea"/>
                <a:cs typeface="Times New Roman" panose="02020603050405020304" pitchFamily="18" charset="0"/>
              </a:rPr>
              <a:t>数据包络分析（</a:t>
            </a:r>
            <a:r>
              <a:rPr lang="en-US" altLang="zh-CN" dirty="0">
                <a:latin typeface="+mn-ea"/>
                <a:cs typeface="Times New Roman" panose="02020603050405020304" pitchFamily="18" charset="0"/>
              </a:rPr>
              <a:t>DEA, Data Envelopment Analysis</a:t>
            </a:r>
            <a:r>
              <a:rPr lang="zh-CN" altLang="zh-CN" dirty="0">
                <a:latin typeface="+mn-ea"/>
                <a:cs typeface="Times New Roman" panose="02020603050405020304" pitchFamily="18" charset="0"/>
              </a:rPr>
              <a:t>）利用线性规划模型计算比较决策单元之间的相对效率，对评价对象做出评价，它能充分考虑对于决策单元本身最优的投入产出方案，因而能够更理想地反映评价对象自身的信息和特点；同时对于评价复杂系统的多投入多产出分析具有独到之处。</a:t>
            </a:r>
          </a:p>
          <a:p>
            <a:pPr marL="0" indent="0" algn="just">
              <a:lnSpc>
                <a:spcPct val="150000"/>
              </a:lnSpc>
              <a:buNone/>
            </a:pPr>
            <a:r>
              <a:rPr lang="en-US" altLang="zh-CN" dirty="0">
                <a:latin typeface="宋体" panose="02010600030101010101" pitchFamily="2" charset="-122"/>
                <a:ea typeface="宋体" panose="02010600030101010101" pitchFamily="2" charset="-122"/>
              </a:rPr>
              <a:t>    </a:t>
            </a:r>
            <a:r>
              <a:rPr lang="en-US" altLang="zh-CN" dirty="0">
                <a:latin typeface="微软雅黑" panose="020B0503020204020204" pitchFamily="34" charset="-122"/>
                <a:ea typeface="微软雅黑" panose="020B0503020204020204" pitchFamily="34" charset="-122"/>
              </a:rPr>
              <a:t>DEA</a:t>
            </a:r>
            <a:r>
              <a:rPr lang="zh-CN" altLang="en-US" dirty="0">
                <a:latin typeface="微软雅黑" panose="020B0503020204020204" pitchFamily="34" charset="-122"/>
                <a:ea typeface="微软雅黑" panose="020B0503020204020204" pitchFamily="34" charset="-122"/>
              </a:rPr>
              <a:t>已广泛应用到生产、行政各部门的绩效评价；也可以用来研究多种方案之间的相对有效性（例如投资项目评价）；研究在做决策之前去预测一旦做出决策后它的相对效果如何；也可以用来进行政策评价。</a:t>
            </a:r>
          </a:p>
          <a:p>
            <a:pPr marL="0" indent="0">
              <a:buNone/>
            </a:pPr>
            <a:endParaRPr lang="en-US" altLang="zh-CN" dirty="0">
              <a:latin typeface="宋体" panose="02010600030101010101" pitchFamily="2" charset="-122"/>
              <a:ea typeface="宋体" panose="02010600030101010101" pitchFamily="2" charset="-122"/>
            </a:endParaRPr>
          </a:p>
          <a:p>
            <a:pPr marL="0" indent="0">
              <a:buNone/>
            </a:pPr>
            <a:endParaRPr lang="en-US" altLang="zh-CN" dirty="0">
              <a:latin typeface="宋体" panose="02010600030101010101" pitchFamily="2" charset="-122"/>
              <a:ea typeface="宋体" panose="02010600030101010101" pitchFamily="2" charset="-122"/>
            </a:endParaRPr>
          </a:p>
          <a:p>
            <a:pPr marL="0" indent="0">
              <a:buNone/>
            </a:pPr>
            <a:endParaRPr lang="en-US" altLang="zh-CN"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827EF6-FC5A-BD4B-EF5F-96C9150732EB}"/>
              </a:ext>
            </a:extLst>
          </p:cNvPr>
          <p:cNvSpPr>
            <a:spLocks noGrp="1"/>
          </p:cNvSpPr>
          <p:nvPr>
            <p:ph idx="1"/>
          </p:nvPr>
        </p:nvSpPr>
        <p:spPr>
          <a:xfrm>
            <a:off x="838200" y="892752"/>
            <a:ext cx="10515600" cy="5203247"/>
          </a:xfrm>
        </p:spPr>
        <p:txBody>
          <a:bodyPr/>
          <a:lstStyle/>
          <a:p>
            <a:pPr>
              <a:lnSpc>
                <a:spcPct val="150000"/>
              </a:lnSpc>
            </a:pPr>
            <a:r>
              <a:rPr lang="en-US" altLang="zh-CN" sz="2800" b="1" dirty="0">
                <a:solidFill>
                  <a:srgbClr val="FF0000"/>
                </a:solidFill>
              </a:rPr>
              <a:t>DEA</a:t>
            </a:r>
            <a:r>
              <a:rPr lang="zh-CN" altLang="en-US" sz="2800" b="1" dirty="0">
                <a:solidFill>
                  <a:srgbClr val="FF0000"/>
                </a:solidFill>
              </a:rPr>
              <a:t>模型的优点：</a:t>
            </a:r>
          </a:p>
          <a:p>
            <a:pPr marL="0" indent="0">
              <a:lnSpc>
                <a:spcPct val="150000"/>
              </a:lnSpc>
              <a:buNone/>
            </a:pPr>
            <a:r>
              <a:rPr lang="en-US" altLang="zh-CN" dirty="0"/>
              <a:t>(1) </a:t>
            </a:r>
            <a:r>
              <a:rPr lang="zh-CN" altLang="en-US" dirty="0"/>
              <a:t>适用于多指标输入</a:t>
            </a:r>
            <a:r>
              <a:rPr lang="en-US" altLang="zh-CN" dirty="0"/>
              <a:t>—</a:t>
            </a:r>
            <a:r>
              <a:rPr lang="zh-CN" altLang="en-US" dirty="0"/>
              <a:t>多指标输出的有效性综合评价问题；</a:t>
            </a:r>
          </a:p>
          <a:p>
            <a:pPr marL="0" indent="0">
              <a:lnSpc>
                <a:spcPct val="150000"/>
              </a:lnSpc>
              <a:buNone/>
            </a:pPr>
            <a:r>
              <a:rPr lang="en-US" altLang="zh-CN" dirty="0"/>
              <a:t>(2) </a:t>
            </a:r>
            <a:r>
              <a:rPr lang="zh-CN" altLang="en-US" dirty="0"/>
              <a:t>无须对数据进行无量纲化处理，因为</a:t>
            </a:r>
            <a:r>
              <a:rPr lang="en-US" altLang="zh-CN" dirty="0"/>
              <a:t>DEA</a:t>
            </a:r>
            <a:r>
              <a:rPr lang="zh-CN" altLang="en-US" dirty="0"/>
              <a:t>并不直接对数据进行综合，故决策单元的最优效率指标与投入指标值及产出指标值的量纲选取无关；</a:t>
            </a:r>
          </a:p>
          <a:p>
            <a:pPr marL="0" indent="0">
              <a:lnSpc>
                <a:spcPct val="150000"/>
              </a:lnSpc>
              <a:buNone/>
            </a:pPr>
            <a:r>
              <a:rPr lang="en-US" altLang="zh-CN" dirty="0"/>
              <a:t>(3) </a:t>
            </a:r>
            <a:r>
              <a:rPr lang="zh-CN" altLang="en-US" dirty="0"/>
              <a:t>无须任何权重假设，而以决策单元输入输出的实际数据求得最优权重，排除了很多主观因素，具有很强的客观性；</a:t>
            </a:r>
          </a:p>
          <a:p>
            <a:pPr marL="0" indent="0">
              <a:lnSpc>
                <a:spcPct val="150000"/>
              </a:lnSpc>
              <a:buNone/>
            </a:pPr>
            <a:r>
              <a:rPr lang="en-US" altLang="zh-CN" dirty="0"/>
              <a:t>(4) DEA</a:t>
            </a:r>
            <a:r>
              <a:rPr lang="zh-CN" altLang="en-US" dirty="0"/>
              <a:t>假定每个输入都关联到一个或者多个输出，且输入输出之间确实存在某种联系，但不必确定这种关系的显式表达式。</a:t>
            </a:r>
          </a:p>
          <a:p>
            <a:endParaRPr lang="zh-CN" altLang="en-US" dirty="0"/>
          </a:p>
        </p:txBody>
      </p:sp>
    </p:spTree>
    <p:extLst>
      <p:ext uri="{BB962C8B-B14F-4D97-AF65-F5344CB8AC3E}">
        <p14:creationId xmlns:p14="http://schemas.microsoft.com/office/powerpoint/2010/main" val="64365270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D01C7E5-D42E-EC0E-A063-833A268B629B}"/>
              </a:ext>
            </a:extLst>
          </p:cNvPr>
          <p:cNvSpPr>
            <a:spLocks noGrp="1"/>
          </p:cNvSpPr>
          <p:nvPr>
            <p:ph idx="1"/>
          </p:nvPr>
        </p:nvSpPr>
        <p:spPr/>
        <p:txBody>
          <a:bodyPr/>
          <a:lstStyle/>
          <a:p>
            <a:pPr algn="just">
              <a:lnSpc>
                <a:spcPct val="150000"/>
              </a:lnSpc>
            </a:pPr>
            <a:r>
              <a:rPr lang="en-US" altLang="zh-CN" sz="2800" b="1" dirty="0">
                <a:solidFill>
                  <a:srgbClr val="FF0000"/>
                </a:solidFill>
              </a:rPr>
              <a:t>DEA</a:t>
            </a:r>
            <a:r>
              <a:rPr lang="zh-CN" altLang="en-US" sz="2800" b="1" dirty="0">
                <a:solidFill>
                  <a:srgbClr val="FF0000"/>
                </a:solidFill>
              </a:rPr>
              <a:t>模型的缺点：</a:t>
            </a:r>
          </a:p>
          <a:p>
            <a:pPr marL="0" indent="0" algn="just">
              <a:lnSpc>
                <a:spcPct val="150000"/>
              </a:lnSpc>
              <a:buNone/>
            </a:pPr>
            <a:r>
              <a:rPr lang="en-US" altLang="zh-CN" dirty="0"/>
              <a:t>(1) DEA</a:t>
            </a:r>
            <a:r>
              <a:rPr lang="zh-CN" altLang="en-US" dirty="0"/>
              <a:t>计算的投入产出效率依赖于收集到的数据，最优效率出自收集到的样本点或其凸组合；</a:t>
            </a:r>
          </a:p>
          <a:p>
            <a:pPr marL="0" indent="0" algn="just">
              <a:lnSpc>
                <a:spcPct val="150000"/>
              </a:lnSpc>
              <a:buNone/>
            </a:pPr>
            <a:r>
              <a:rPr lang="en-US" altLang="zh-CN" dirty="0"/>
              <a:t>(2) DEA</a:t>
            </a:r>
            <a:r>
              <a:rPr lang="zh-CN" altLang="en-US" dirty="0"/>
              <a:t>对技术有效单元无法进行比较，并且由于未考虑系统中随机因素的影响，当样本中存在着特殊点时，</a:t>
            </a:r>
            <a:r>
              <a:rPr lang="en-US" altLang="zh-CN" dirty="0"/>
              <a:t>DEA</a:t>
            </a:r>
            <a:r>
              <a:rPr lang="zh-CN" altLang="en-US" dirty="0"/>
              <a:t>的技术效率结果将受到影响。</a:t>
            </a:r>
          </a:p>
          <a:p>
            <a:endParaRPr lang="zh-CN" altLang="en-US" dirty="0"/>
          </a:p>
        </p:txBody>
      </p:sp>
    </p:spTree>
    <p:extLst>
      <p:ext uri="{BB962C8B-B14F-4D97-AF65-F5344CB8AC3E}">
        <p14:creationId xmlns:p14="http://schemas.microsoft.com/office/powerpoint/2010/main" val="3427661933"/>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sz="quarter" idx="13"/>
              </p:nvPr>
            </p:nvSpPr>
            <p:spPr>
              <a:xfrm>
                <a:off x="838200" y="381765"/>
                <a:ext cx="10515600" cy="6476233"/>
              </a:xfrm>
            </p:spPr>
            <p:txBody>
              <a:bodyPr/>
              <a:lstStyle/>
              <a:p>
                <a:pPr marL="0" indent="0">
                  <a:buNone/>
                </a:pPr>
                <a:r>
                  <a:rPr lang="en-US" altLang="zh-CN" sz="32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1. DEA</a:t>
                </a:r>
                <a:r>
                  <a:rPr lang="zh-CN" altLang="zh-CN" sz="32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相关概念</a:t>
                </a:r>
              </a:p>
              <a:p>
                <a:pPr marL="0" indent="0">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假设有</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cs typeface="Times New Roman" panose="02020603050405020304" pitchFamily="18" charset="0"/>
                      </a:rPr>
                      <m:t>𝑛</m:t>
                    </m:r>
                  </m:oMath>
                </a14:m>
                <a:r>
                  <a:rPr lang="en-US" altLang="zh-CN" i="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个部门或决策单元（</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DMU</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，具有可比性），每个决策单元有</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cs typeface="Times New Roman" panose="02020603050405020304" pitchFamily="18" charset="0"/>
                      </a:rPr>
                      <m:t>𝑚</m:t>
                    </m:r>
                  </m:oMath>
                </a14:m>
                <a:r>
                  <a:rPr lang="en-US" altLang="zh-CN" i="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个输入变量和</a:t>
                </a:r>
                <a14:m>
                  <m:oMath xmlns:m="http://schemas.openxmlformats.org/officeDocument/2006/math">
                    <m:r>
                      <a:rPr lang="en-US" altLang="zh-CN" b="0" i="0" dirty="0" smtClean="0">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dirty="0">
                        <a:latin typeface="Cambria Math" panose="02040503050406030204"/>
                        <a:ea typeface="宋体" panose="02010600030101010101" pitchFamily="2" charset="-122"/>
                        <a:cs typeface="Times New Roman" panose="02020603050405020304" pitchFamily="18" charset="0"/>
                      </a:rPr>
                      <m:t>q</m:t>
                    </m:r>
                  </m:oMath>
                </a14:m>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个输出变量：</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p>
              <a:p>
                <a:pPr marL="0" indent="0">
                  <a:buNone/>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r>
                  <a:rPr lang="zh-CN" altLang="en-US" sz="2400" dirty="0">
                    <a:latin typeface="微软雅黑" panose="020B0503020204020204" pitchFamily="34" charset="-122"/>
                    <a:ea typeface="微软雅黑" panose="020B0503020204020204" pitchFamily="34" charset="-122"/>
                  </a:rPr>
                  <a:t>用                   表示决策单元的索引；                    表示输入指标的索引；</a:t>
                </a: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               表示输出指标的索引。</a:t>
                </a:r>
              </a:p>
              <a:p>
                <a:pPr marL="0" indent="0">
                  <a:buNone/>
                </a:pPr>
                <a:endParaRPr lang="zh-CN"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sz="quarter" idx="13"/>
              </p:nvPr>
            </p:nvSpPr>
            <p:spPr>
              <a:xfrm>
                <a:off x="838200" y="381765"/>
                <a:ext cx="10515600" cy="6476233"/>
              </a:xfrm>
              <a:blipFill>
                <a:blip r:embed="rId2"/>
                <a:stretch>
                  <a:fillRect/>
                </a:stretch>
              </a:blipFill>
            </p:spPr>
            <p:txBody>
              <a:bodyPr/>
              <a:lstStyle/>
              <a:p>
                <a:r>
                  <a:rPr lang="zh-CN" altLang="en-US">
                    <a:noFill/>
                  </a:rPr>
                  <a:t> </a:t>
                </a:r>
              </a:p>
            </p:txBody>
          </p:sp>
        </mc:Fallback>
      </mc:AlternateContent>
      <p:sp>
        <p:nvSpPr>
          <p:cNvPr id="12"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606191538"/>
              </p:ext>
            </p:extLst>
          </p:nvPr>
        </p:nvGraphicFramePr>
        <p:xfrm>
          <a:off x="1287955" y="5787126"/>
          <a:ext cx="1628888" cy="494852"/>
        </p:xfrm>
        <a:graphic>
          <a:graphicData uri="http://schemas.openxmlformats.org/presentationml/2006/ole">
            <mc:AlternateContent xmlns:mc="http://schemas.openxmlformats.org/markup-compatibility/2006">
              <mc:Choice xmlns:v="urn:schemas-microsoft-com:vml" Requires="v">
                <p:oleObj r:id="rId3" imgW="751840" imgH="227330" progId="Equation.AxMath">
                  <p:embed/>
                </p:oleObj>
              </mc:Choice>
              <mc:Fallback>
                <p:oleObj r:id="rId3" imgW="751840" imgH="227330" progId="Equation.AxMath">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7955" y="5787126"/>
                        <a:ext cx="1628888" cy="494852"/>
                      </a:xfrm>
                      <a:prstGeom prst="rect">
                        <a:avLst/>
                      </a:prstGeom>
                      <a:noFill/>
                    </p:spPr>
                  </p:pic>
                </p:oleObj>
              </mc:Fallback>
            </mc:AlternateContent>
          </a:graphicData>
        </a:graphic>
      </p:graphicFrame>
      <p:sp>
        <p:nvSpPr>
          <p:cNvPr id="14"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4168892"/>
              </p:ext>
            </p:extLst>
          </p:nvPr>
        </p:nvGraphicFramePr>
        <p:xfrm>
          <a:off x="5934960" y="5767862"/>
          <a:ext cx="1773220" cy="494852"/>
        </p:xfrm>
        <a:graphic>
          <a:graphicData uri="http://schemas.openxmlformats.org/presentationml/2006/ole">
            <mc:AlternateContent xmlns:mc="http://schemas.openxmlformats.org/markup-compatibility/2006">
              <mc:Choice xmlns:v="urn:schemas-microsoft-com:vml" Requires="v">
                <p:oleObj r:id="rId5" imgW="814070" imgH="227330" progId="Equation.AxMath">
                  <p:embed/>
                </p:oleObj>
              </mc:Choice>
              <mc:Fallback>
                <p:oleObj r:id="rId5" imgW="814070" imgH="227330" progId="Equation.AxMath">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4960" y="5767862"/>
                        <a:ext cx="1773220" cy="494852"/>
                      </a:xfrm>
                      <a:prstGeom prst="rect">
                        <a:avLst/>
                      </a:prstGeom>
                      <a:noFill/>
                    </p:spPr>
                  </p:pic>
                </p:oleObj>
              </mc:Fallback>
            </mc:AlternateContent>
          </a:graphicData>
        </a:graphic>
      </p:graphicFrame>
      <p:sp>
        <p:nvSpPr>
          <p:cNvPr id="16" name="Rectangle 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329556359"/>
              </p:ext>
            </p:extLst>
          </p:nvPr>
        </p:nvGraphicFramePr>
        <p:xfrm>
          <a:off x="982638" y="6222678"/>
          <a:ext cx="1470213" cy="441064"/>
        </p:xfrm>
        <a:graphic>
          <a:graphicData uri="http://schemas.openxmlformats.org/presentationml/2006/ole">
            <mc:AlternateContent xmlns:mc="http://schemas.openxmlformats.org/markup-compatibility/2006">
              <mc:Choice xmlns:v="urn:schemas-microsoft-com:vml" Requires="v">
                <p:oleObj r:id="rId7" imgW="760730" imgH="227330" progId="Equation.AxMath">
                  <p:embed/>
                </p:oleObj>
              </mc:Choice>
              <mc:Fallback>
                <p:oleObj r:id="rId7" imgW="760730" imgH="227330" progId="Equation.AxMath">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2638" y="6222678"/>
                        <a:ext cx="1470213" cy="441064"/>
                      </a:xfrm>
                      <a:prstGeom prst="rect">
                        <a:avLst/>
                      </a:prstGeom>
                      <a:noFill/>
                    </p:spPr>
                  </p:pic>
                </p:oleObj>
              </mc:Fallback>
            </mc:AlternateContent>
          </a:graphicData>
        </a:graphic>
      </p:graphicFrame>
      <p:sp>
        <p:nvSpPr>
          <p:cNvPr id="4" name="Rectangle 2">
            <a:extLst>
              <a:ext uri="{FF2B5EF4-FFF2-40B4-BE49-F238E27FC236}">
                <a16:creationId xmlns:a16="http://schemas.microsoft.com/office/drawing/2014/main" id="{F4E57B7C-C9DE-B32C-84DC-E0C9D057850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9440E231-0A3F-D4B4-FB2E-0A5E8C12DBD5}"/>
              </a:ext>
            </a:extLst>
          </p:cNvPr>
          <p:cNvGraphicFramePr>
            <a:graphicFrameLocks noChangeAspect="1"/>
          </p:cNvGraphicFramePr>
          <p:nvPr>
            <p:extLst>
              <p:ext uri="{D42A27DB-BD31-4B8C-83A1-F6EECF244321}">
                <p14:modId xmlns:p14="http://schemas.microsoft.com/office/powerpoint/2010/main" val="2558534685"/>
              </p:ext>
            </p:extLst>
          </p:nvPr>
        </p:nvGraphicFramePr>
        <p:xfrm>
          <a:off x="2452851" y="2242202"/>
          <a:ext cx="6964218" cy="3482109"/>
        </p:xfrm>
        <a:graphic>
          <a:graphicData uri="http://schemas.openxmlformats.org/presentationml/2006/ole">
            <mc:AlternateContent xmlns:mc="http://schemas.openxmlformats.org/markup-compatibility/2006">
              <mc:Choice xmlns:v="urn:schemas-microsoft-com:vml" Requires="v">
                <p:oleObj name="AxMath" r:id="rId9" imgW="4072722" imgH="2041267" progId="Equation.AxMath">
                  <p:embed/>
                </p:oleObj>
              </mc:Choice>
              <mc:Fallback>
                <p:oleObj name="AxMath" r:id="rId9" imgW="4072722" imgH="2041267" progId="Equation.AxMath">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52851" y="2242202"/>
                        <a:ext cx="6964218" cy="3482109"/>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sz="quarter" idx="13"/>
              </p:nvPr>
            </p:nvSpPr>
            <p:spPr>
              <a:xfrm>
                <a:off x="838200" y="492204"/>
                <a:ext cx="10515600" cy="6087667"/>
              </a:xfrm>
            </p:spPr>
            <p:txBody>
              <a:bodyPr/>
              <a:lstStyle/>
              <a:p>
                <a:r>
                  <a:rPr lang="zh-CN" altLang="zh-CN" b="1" dirty="0">
                    <a:latin typeface="微软雅黑" panose="020B0503020204020204" pitchFamily="34" charset="-122"/>
                    <a:ea typeface="微软雅黑" panose="020B0503020204020204" pitchFamily="34" charset="-122"/>
                  </a:rPr>
                  <a:t>用向量形式表示</a:t>
                </a:r>
                <a:r>
                  <a:rPr lang="zh-CN" altLang="zh-CN" dirty="0">
                    <a:latin typeface="微软雅黑" panose="020B0503020204020204" pitchFamily="34" charset="-122"/>
                    <a:ea typeface="微软雅黑" panose="020B0503020204020204" pitchFamily="34" charset="-122"/>
                  </a:rPr>
                  <a:t>：记</a:t>
                </a: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lgn="just">
                  <a:lnSpc>
                    <a:spcPct val="150000"/>
                  </a:lnSpc>
                  <a:buNone/>
                </a:pP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则</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分别为第</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i="1" dirty="0" smtClean="0">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个决策单元的输入向量、输出向量</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lang="en-US" altLang="zh-CN" i="1" dirty="0" smtClean="0">
                        <a:latin typeface="Cambria Math" panose="02040503050406030204" charset="0"/>
                        <a:ea typeface="宋体" panose="02010600030101010101" pitchFamily="2" charset="-122"/>
                        <a:cs typeface="Cambria Math" panose="02040503050406030204" charset="0"/>
                      </a:rPr>
                      <m:t>𝑣</m:t>
                    </m:r>
                    <m:r>
                      <a:rPr lang="en-US" altLang="zh-CN" i="1" dirty="0" smtClean="0">
                        <a:latin typeface="Cambria Math" panose="02040503050406030204" charset="0"/>
                        <a:ea typeface="宋体" panose="02010600030101010101" pitchFamily="2" charset="-122"/>
                        <a:cs typeface="Cambria Math" panose="02040503050406030204" charset="0"/>
                      </a:rPr>
                      <m:t>,  </m:t>
                    </m:r>
                    <m:r>
                      <a:rPr lang="en-US" altLang="zh-CN" i="1" dirty="0" smtClean="0">
                        <a:latin typeface="Cambria Math" panose="02040503050406030204" charset="0"/>
                        <a:ea typeface="宋体" panose="02010600030101010101" pitchFamily="2" charset="-122"/>
                        <a:cs typeface="Cambria Math" panose="02040503050406030204" charset="0"/>
                      </a:rPr>
                      <m:t>𝑢</m:t>
                    </m:r>
                    <m:r>
                      <a:rPr lang="en-US" altLang="zh-CN" i="1" dirty="0" smtClean="0">
                        <a:latin typeface="Cambria Math" panose="02040503050406030204" charset="0"/>
                        <a:ea typeface="宋体" panose="02010600030101010101" pitchFamily="2" charset="-122"/>
                        <a:cs typeface="Cambria Math" panose="02040503050406030204" charset="0"/>
                      </a:rPr>
                      <m:t> </m:t>
                    </m:r>
                  </m:oMath>
                </a14:m>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分别为输入权重、输出权重。</a:t>
                </a:r>
              </a:p>
              <a:p>
                <a:pPr algn="just">
                  <a:lnSpc>
                    <a:spcPct val="150000"/>
                  </a:lnSpc>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DEA</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评价的是技术效率，是指一个决策单元的生产过程达到本行业技术水平的程度。一般来说，技术效率可以使用产出和投入的比例衡量，但这种衡量方式一般仅适用于单投入单产出的情形。对于</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m:rPr>
                        <m:sty m:val="p"/>
                      </m:rPr>
                      <a:rPr lang="en-US" altLang="zh-CN" dirty="0">
                        <a:latin typeface="Cambria Math" panose="02040503050406030204"/>
                        <a:ea typeface="宋体" panose="02010600030101010101" pitchFamily="2" charset="-122"/>
                        <a:cs typeface="Times New Roman" panose="02020603050405020304" pitchFamily="18" charset="0"/>
                      </a:rPr>
                      <m:t>m</m:t>
                    </m:r>
                  </m:oMath>
                </a14:m>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个投入和</a:t>
                </a:r>
                <a14:m>
                  <m:oMath xmlns:m="http://schemas.openxmlformats.org/officeDocument/2006/math">
                    <m:r>
                      <a:rPr lang="en-US" altLang="zh-CN" b="0" i="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b="0" i="1" smtClean="0">
                        <a:latin typeface="Cambria Math" panose="02040503050406030204"/>
                        <a:ea typeface="宋体" panose="02010600030101010101" pitchFamily="2" charset="-122"/>
                        <a:cs typeface="Times New Roman" panose="02020603050405020304" pitchFamily="18" charset="0"/>
                      </a:rPr>
                      <m:t>𝑞</m:t>
                    </m:r>
                  </m:oMath>
                </a14:m>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个产出，则第</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lang="en-US" altLang="zh-CN" b="0" i="1" smtClean="0">
                        <a:latin typeface="Cambria Math" panose="02040503050406030204"/>
                        <a:ea typeface="宋体" panose="02010600030101010101" pitchFamily="2" charset="-122"/>
                        <a:cs typeface="Times New Roman" panose="02020603050405020304" pitchFamily="18" charset="0"/>
                      </a:rPr>
                      <m:t>𝑘</m:t>
                    </m:r>
                  </m:oMath>
                </a14:m>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个决策单元的技术效率，可以用加权方式确定其综合的投入产出来刻画：</a:t>
                </a:r>
              </a:p>
              <a:p>
                <a:pPr marL="0" indent="0">
                  <a:buNone/>
                </a:pPr>
                <a:endParaRPr lang="zh-CN" altLang="zh-CN" dirty="0">
                  <a:latin typeface="宋体" panose="02010600030101010101" pitchFamily="2" charset="-122"/>
                  <a:ea typeface="宋体" panose="02010600030101010101" pitchFamily="2" charset="-122"/>
                </a:endParaRPr>
              </a:p>
              <a:p>
                <a:pPr marL="0" indent="0">
                  <a:buNone/>
                </a:pP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sz="quarter" idx="13"/>
              </p:nvPr>
            </p:nvSpPr>
            <p:spPr>
              <a:xfrm>
                <a:off x="838200" y="492204"/>
                <a:ext cx="10515600" cy="6087667"/>
              </a:xfrm>
              <a:blipFill>
                <a:blip r:embed="rId2"/>
                <a:stretch>
                  <a:fillRect/>
                </a:stretch>
              </a:blipFill>
            </p:spPr>
            <p:txBody>
              <a:bodyPr/>
              <a:lstStyle/>
              <a:p>
                <a:r>
                  <a:rPr lang="zh-CN" altLang="en-US">
                    <a:noFill/>
                  </a:rPr>
                  <a:t> </a:t>
                </a:r>
              </a:p>
            </p:txBody>
          </p:sp>
        </mc:Fallback>
      </mc:AlternateContent>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996050967"/>
              </p:ext>
            </p:extLst>
          </p:nvPr>
        </p:nvGraphicFramePr>
        <p:xfrm>
          <a:off x="2096641" y="922649"/>
          <a:ext cx="7998717" cy="548199"/>
        </p:xfrm>
        <a:graphic>
          <a:graphicData uri="http://schemas.openxmlformats.org/presentationml/2006/ole">
            <mc:AlternateContent xmlns:mc="http://schemas.openxmlformats.org/markup-compatibility/2006">
              <mc:Choice xmlns:v="urn:schemas-microsoft-com:vml" Requires="v">
                <p:oleObj name="Equation" r:id="rId3" imgW="2946400" imgH="228600" progId="Equation.DSMT4">
                  <p:embed/>
                </p:oleObj>
              </mc:Choice>
              <mc:Fallback>
                <p:oleObj name="Equation" r:id="rId3" imgW="2946400" imgH="228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6641" y="922649"/>
                        <a:ext cx="7998717" cy="548199"/>
                      </a:xfrm>
                      <a:prstGeom prst="rect">
                        <a:avLst/>
                      </a:prstGeom>
                      <a:noFill/>
                    </p:spPr>
                  </p:pic>
                </p:oleObj>
              </mc:Fallback>
            </mc:AlternateContent>
          </a:graphicData>
        </a:graphic>
      </p:graphicFrame>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111926843"/>
              </p:ext>
            </p:extLst>
          </p:nvPr>
        </p:nvGraphicFramePr>
        <p:xfrm>
          <a:off x="2630144" y="1414852"/>
          <a:ext cx="5756079" cy="548198"/>
        </p:xfrm>
        <a:graphic>
          <a:graphicData uri="http://schemas.openxmlformats.org/presentationml/2006/ole">
            <mc:AlternateContent xmlns:mc="http://schemas.openxmlformats.org/markup-compatibility/2006">
              <mc:Choice xmlns:v="urn:schemas-microsoft-com:vml" Requires="v">
                <p:oleObj name="Equation" r:id="rId5" imgW="1689100" imgH="228600" progId="Equation.DSMT4">
                  <p:embed/>
                </p:oleObj>
              </mc:Choice>
              <mc:Fallback>
                <p:oleObj name="Equation" r:id="rId5" imgW="168910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0144" y="1414852"/>
                        <a:ext cx="5756079" cy="548198"/>
                      </a:xfrm>
                      <a:prstGeom prst="rect">
                        <a:avLst/>
                      </a:prstGeom>
                      <a:noFill/>
                    </p:spPr>
                  </p:pic>
                </p:oleObj>
              </mc:Fallback>
            </mc:AlternateContent>
          </a:graphicData>
        </a:graphic>
      </p:graphicFrame>
      <p:sp>
        <p:nvSpPr>
          <p:cNvPr id="7"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983765986"/>
              </p:ext>
            </p:extLst>
          </p:nvPr>
        </p:nvGraphicFramePr>
        <p:xfrm>
          <a:off x="1300452" y="1972286"/>
          <a:ext cx="796189" cy="460951"/>
        </p:xfrm>
        <a:graphic>
          <a:graphicData uri="http://schemas.openxmlformats.org/presentationml/2006/ole">
            <mc:AlternateContent xmlns:mc="http://schemas.openxmlformats.org/markup-compatibility/2006">
              <mc:Choice xmlns:v="urn:schemas-microsoft-com:vml" Requires="v">
                <p:oleObj name="Equation" r:id="rId7" imgW="317500" imgH="203200" progId="Equation.DSMT4">
                  <p:embed/>
                </p:oleObj>
              </mc:Choice>
              <mc:Fallback>
                <p:oleObj name="Equation" r:id="rId7" imgW="317500" imgH="203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0452" y="1972286"/>
                        <a:ext cx="796189" cy="460951"/>
                      </a:xfrm>
                      <a:prstGeom prst="rect">
                        <a:avLst/>
                      </a:prstGeom>
                      <a:noFill/>
                    </p:spPr>
                  </p:pic>
                </p:oleObj>
              </mc:Fallback>
            </mc:AlternateContent>
          </a:graphicData>
        </a:graphic>
      </p:graphicFrame>
      <p:sp>
        <p:nvSpPr>
          <p:cNvPr id="9"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4071662968"/>
              </p:ext>
            </p:extLst>
          </p:nvPr>
        </p:nvGraphicFramePr>
        <p:xfrm>
          <a:off x="4401748" y="5290826"/>
          <a:ext cx="2212869" cy="1289050"/>
        </p:xfrm>
        <a:graphic>
          <a:graphicData uri="http://schemas.openxmlformats.org/presentationml/2006/ole">
            <mc:AlternateContent xmlns:mc="http://schemas.openxmlformats.org/markup-compatibility/2006">
              <mc:Choice xmlns:v="urn:schemas-microsoft-com:vml" Requires="v">
                <p:oleObj name="Equation" r:id="rId9" imgW="977900" imgH="571500" progId="Equation.DSMT4">
                  <p:embed/>
                </p:oleObj>
              </mc:Choice>
              <mc:Fallback>
                <p:oleObj name="Equation" r:id="rId9" imgW="977900" imgH="5715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01748" y="5290826"/>
                        <a:ext cx="2212869" cy="1289050"/>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838200" y="551543"/>
            <a:ext cx="10515600" cy="5775366"/>
          </a:xfrm>
        </p:spPr>
        <p:txBody>
          <a:bodyPr/>
          <a:lstStyle/>
          <a:p>
            <a:r>
              <a:rPr lang="zh-CN" altLang="zh-CN" b="1" dirty="0"/>
              <a:t>关于投入与产出导向：</a:t>
            </a:r>
            <a:endParaRPr lang="zh-CN" altLang="zh-CN" dirty="0"/>
          </a:p>
          <a:p>
            <a:pPr marL="0" indent="0" algn="just">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dirty="0">
                <a:latin typeface="+mn-ea"/>
                <a:cs typeface="Times New Roman" panose="02020603050405020304" pitchFamily="18" charset="0"/>
              </a:rPr>
              <a:t>在径向</a:t>
            </a:r>
            <a:r>
              <a:rPr lang="en-US" altLang="zh-CN" dirty="0">
                <a:latin typeface="+mn-ea"/>
                <a:cs typeface="Times New Roman" panose="02020603050405020304" pitchFamily="18" charset="0"/>
              </a:rPr>
              <a:t> DEA </a:t>
            </a:r>
            <a:r>
              <a:rPr lang="zh-CN" altLang="zh-CN" dirty="0">
                <a:latin typeface="+mn-ea"/>
                <a:cs typeface="Times New Roman" panose="02020603050405020304" pitchFamily="18" charset="0"/>
              </a:rPr>
              <a:t>中，无效率往往是通过投入和产出的等比例变化定义的，因此既可以在给定投入的情况下最大化产出（</a:t>
            </a:r>
            <a:r>
              <a:rPr lang="zh-CN" altLang="zh-CN" dirty="0">
                <a:solidFill>
                  <a:srgbClr val="FF0000"/>
                </a:solidFill>
                <a:latin typeface="+mn-ea"/>
                <a:cs typeface="Times New Roman" panose="02020603050405020304" pitchFamily="18" charset="0"/>
              </a:rPr>
              <a:t>产出导向</a:t>
            </a:r>
            <a:r>
              <a:rPr lang="zh-CN" altLang="zh-CN" dirty="0">
                <a:latin typeface="+mn-ea"/>
                <a:cs typeface="Times New Roman" panose="02020603050405020304" pitchFamily="18" charset="0"/>
              </a:rPr>
              <a:t>），也可以在给定产出的情况下最小化投入（</a:t>
            </a:r>
            <a:r>
              <a:rPr lang="zh-CN" altLang="zh-CN" dirty="0">
                <a:solidFill>
                  <a:srgbClr val="FF0000"/>
                </a:solidFill>
                <a:latin typeface="+mn-ea"/>
                <a:cs typeface="Times New Roman" panose="02020603050405020304" pitchFamily="18" charset="0"/>
              </a:rPr>
              <a:t>投入导向</a:t>
            </a:r>
            <a:r>
              <a:rPr lang="zh-CN" altLang="zh-CN" dirty="0">
                <a:latin typeface="+mn-ea"/>
                <a:cs typeface="Times New Roman" panose="02020603050405020304" pitchFamily="18" charset="0"/>
              </a:rPr>
              <a:t>）。</a:t>
            </a:r>
          </a:p>
          <a:p>
            <a:pPr marL="0" indent="0" algn="just">
              <a:lnSpc>
                <a:spcPct val="150000"/>
              </a:lnSpc>
              <a:buNone/>
            </a:pPr>
            <a:r>
              <a:rPr lang="en-US" altLang="zh-CN" dirty="0">
                <a:latin typeface="+mn-ea"/>
                <a:cs typeface="Times New Roman" panose="02020603050405020304" pitchFamily="18" charset="0"/>
              </a:rPr>
              <a:t>       </a:t>
            </a:r>
            <a:r>
              <a:rPr lang="zh-CN" altLang="zh-CN" dirty="0">
                <a:latin typeface="+mn-ea"/>
                <a:cs typeface="Times New Roman" panose="02020603050405020304" pitchFamily="18" charset="0"/>
              </a:rPr>
              <a:t>对于不同的规模收益假设，不同导向的效率分析结果可能存在一定差异。对于</a:t>
            </a:r>
            <a:r>
              <a:rPr lang="zh-CN" altLang="zh-CN" dirty="0">
                <a:solidFill>
                  <a:srgbClr val="FF0000"/>
                </a:solidFill>
                <a:latin typeface="+mn-ea"/>
                <a:cs typeface="Times New Roman" panose="02020603050405020304" pitchFamily="18" charset="0"/>
              </a:rPr>
              <a:t>规模收益不变</a:t>
            </a:r>
            <a:r>
              <a:rPr lang="zh-CN" altLang="zh-CN" dirty="0">
                <a:latin typeface="+mn-ea"/>
                <a:cs typeface="Times New Roman" panose="02020603050405020304" pitchFamily="18" charset="0"/>
              </a:rPr>
              <a:t>的模型（</a:t>
            </a:r>
            <a:r>
              <a:rPr lang="en-US" altLang="zh-CN" dirty="0">
                <a:latin typeface="+mn-ea"/>
                <a:cs typeface="Times New Roman" panose="02020603050405020304" pitchFamily="18" charset="0"/>
              </a:rPr>
              <a:t>CRS</a:t>
            </a:r>
            <a:r>
              <a:rPr lang="zh-CN" altLang="zh-CN" dirty="0">
                <a:latin typeface="+mn-ea"/>
                <a:cs typeface="Times New Roman" panose="02020603050405020304" pitchFamily="18" charset="0"/>
              </a:rPr>
              <a:t>），两种导向的效率结果是一样的；而对于</a:t>
            </a:r>
            <a:r>
              <a:rPr lang="zh-CN" altLang="zh-CN" dirty="0">
                <a:solidFill>
                  <a:srgbClr val="FF0000"/>
                </a:solidFill>
                <a:latin typeface="+mn-ea"/>
                <a:cs typeface="Times New Roman" panose="02020603050405020304" pitchFamily="18" charset="0"/>
              </a:rPr>
              <a:t>可变规模收益</a:t>
            </a:r>
            <a:r>
              <a:rPr lang="zh-CN" altLang="zh-CN" dirty="0">
                <a:latin typeface="+mn-ea"/>
                <a:cs typeface="Times New Roman" panose="02020603050405020304" pitchFamily="18" charset="0"/>
              </a:rPr>
              <a:t>模型（</a:t>
            </a:r>
            <a:r>
              <a:rPr lang="en-US" altLang="zh-CN" dirty="0">
                <a:latin typeface="+mn-ea"/>
                <a:cs typeface="Times New Roman" panose="02020603050405020304" pitchFamily="18" charset="0"/>
              </a:rPr>
              <a:t>VRS</a:t>
            </a:r>
            <a:r>
              <a:rPr lang="zh-CN" altLang="zh-CN" dirty="0">
                <a:latin typeface="+mn-ea"/>
                <a:cs typeface="Times New Roman" panose="02020603050405020304" pitchFamily="18" charset="0"/>
              </a:rPr>
              <a:t>）中，二者是不同的。</a:t>
            </a:r>
          </a:p>
          <a:p>
            <a:pPr marL="0" indent="0" algn="just">
              <a:lnSpc>
                <a:spcPct val="150000"/>
              </a:lnSpc>
              <a:buNone/>
            </a:pPr>
            <a:r>
              <a:rPr lang="en-US" altLang="zh-CN" dirty="0">
                <a:latin typeface="+mn-ea"/>
                <a:cs typeface="Times New Roman" panose="02020603050405020304" pitchFamily="18" charset="0"/>
              </a:rPr>
              <a:t>        </a:t>
            </a:r>
            <a:r>
              <a:rPr lang="zh-CN" altLang="zh-CN" dirty="0">
                <a:latin typeface="+mn-ea"/>
                <a:cs typeface="Times New Roman" panose="02020603050405020304" pitchFamily="18" charset="0"/>
              </a:rPr>
              <a:t>在实践中，投入和产出导向的选择没有明确的要求，实际选择时最好是根据具体生产活动的实际，看是投入倾向于固定不变还是产出倾向于固定不变。</a:t>
            </a:r>
          </a:p>
          <a:p>
            <a:pPr marL="0" indent="0">
              <a:buNone/>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838200" y="884052"/>
            <a:ext cx="10515600" cy="5558971"/>
          </a:xfrm>
        </p:spPr>
        <p:txBody>
          <a:bodyPr/>
          <a:lstStyle/>
          <a:p>
            <a:r>
              <a:rPr lang="en-US" altLang="zh-CN" b="1" dirty="0"/>
              <a:t>DEA</a:t>
            </a:r>
            <a:r>
              <a:rPr lang="zh-CN" altLang="zh-CN" b="1" dirty="0"/>
              <a:t>模型的编程实现：</a:t>
            </a:r>
            <a:endParaRPr lang="zh-CN" altLang="zh-CN" dirty="0"/>
          </a:p>
          <a:p>
            <a:pPr marL="0" indent="0">
              <a:lnSpc>
                <a:spcPct val="150000"/>
              </a:lnSpc>
              <a:buNone/>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Matlab</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有</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DEA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工具箱、</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R</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语言有</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deaR</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包等可以实现</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DEA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模型。</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buNone/>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当然也可以手动编程实现，因为本质上就是求解线性规划问题，在模型公式确定后，其编程过程可遵循如下步骤：</a:t>
            </a:r>
          </a:p>
          <a:p>
            <a:pPr marL="0" indent="0">
              <a:lnSpc>
                <a:spcPct val="150000"/>
              </a:lnSpc>
              <a:buNone/>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(1)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确定参数列向量；</a:t>
            </a:r>
          </a:p>
          <a:p>
            <a:pPr marL="0" indent="0">
              <a:lnSpc>
                <a:spcPct val="150000"/>
              </a:lnSpc>
              <a:buNone/>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(2)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将模型表示为线性规划标准形式；</a:t>
            </a:r>
          </a:p>
          <a:p>
            <a:pPr marL="0" indent="0">
              <a:lnSpc>
                <a:spcPct val="150000"/>
              </a:lnSpc>
              <a:buNone/>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(3)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改成用矩阵语言表示，梳理出各矩阵、向量；</a:t>
            </a:r>
          </a:p>
          <a:p>
            <a:pPr marL="0" indent="0">
              <a:lnSpc>
                <a:spcPct val="150000"/>
              </a:lnSpc>
              <a:buNone/>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(4)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调用线性规划求解器进行求解。</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pPr marL="0" indent="0">
              <a:buNone/>
            </a:pPr>
            <a:r>
              <a:rPr lang="en-US" altLang="zh-CN" sz="2800" b="1" dirty="0">
                <a:solidFill>
                  <a:srgbClr val="7030A0"/>
                </a:solidFill>
                <a:latin typeface="Times New Roman" panose="02020603050405020304" pitchFamily="18" charset="0"/>
                <a:cs typeface="Times New Roman" panose="02020603050405020304" pitchFamily="18" charset="0"/>
              </a:rPr>
              <a:t>2. CCR</a:t>
            </a:r>
            <a:r>
              <a:rPr lang="zh-CN" altLang="zh-CN" sz="2800" b="1" dirty="0">
                <a:solidFill>
                  <a:srgbClr val="7030A0"/>
                </a:solidFill>
                <a:latin typeface="Times New Roman" panose="02020603050405020304" pitchFamily="18" charset="0"/>
                <a:cs typeface="Times New Roman" panose="02020603050405020304" pitchFamily="18" charset="0"/>
              </a:rPr>
              <a:t>模型</a:t>
            </a:r>
            <a:r>
              <a:rPr lang="en-US" altLang="zh-CN" sz="2800" b="1" dirty="0">
                <a:solidFill>
                  <a:srgbClr val="7030A0"/>
                </a:solidFill>
                <a:latin typeface="Times New Roman" panose="02020603050405020304" pitchFamily="18" charset="0"/>
                <a:cs typeface="Times New Roman" panose="02020603050405020304" pitchFamily="18" charset="0"/>
              </a:rPr>
              <a:t> </a:t>
            </a:r>
            <a:r>
              <a:rPr lang="zh-CN" altLang="en-US" sz="2800" b="1" dirty="0">
                <a:solidFill>
                  <a:srgbClr val="7030A0"/>
                </a:solidFill>
                <a:latin typeface="Times New Roman" panose="02020603050405020304" pitchFamily="18" charset="0"/>
                <a:cs typeface="Times New Roman" panose="02020603050405020304" pitchFamily="18" charset="0"/>
              </a:rPr>
              <a:t>（</a:t>
            </a:r>
            <a:r>
              <a:rPr lang="zh-CN" altLang="zh-CN" sz="2800" b="1" dirty="0">
                <a:solidFill>
                  <a:srgbClr val="7030A0"/>
                </a:solidFill>
                <a:latin typeface="Times New Roman" panose="02020603050405020304" pitchFamily="18" charset="0"/>
                <a:cs typeface="Times New Roman" panose="02020603050405020304" pitchFamily="18" charset="0"/>
              </a:rPr>
              <a:t>规模收益不变假设下的径向</a:t>
            </a:r>
            <a:r>
              <a:rPr lang="en-US" altLang="zh-CN" sz="2800" b="1" dirty="0">
                <a:solidFill>
                  <a:srgbClr val="7030A0"/>
                </a:solidFill>
                <a:latin typeface="Times New Roman" panose="02020603050405020304" pitchFamily="18" charset="0"/>
                <a:cs typeface="Times New Roman" panose="02020603050405020304" pitchFamily="18" charset="0"/>
              </a:rPr>
              <a:t> DEA </a:t>
            </a:r>
            <a:r>
              <a:rPr lang="zh-CN" altLang="zh-CN" sz="2800" b="1" dirty="0">
                <a:solidFill>
                  <a:srgbClr val="7030A0"/>
                </a:solidFill>
                <a:latin typeface="Times New Roman" panose="02020603050405020304" pitchFamily="18" charset="0"/>
                <a:cs typeface="Times New Roman" panose="02020603050405020304" pitchFamily="18" charset="0"/>
              </a:rPr>
              <a:t>模型</a:t>
            </a:r>
            <a:r>
              <a:rPr lang="zh-CN" altLang="en-US" sz="2800" b="1" dirty="0">
                <a:solidFill>
                  <a:srgbClr val="7030A0"/>
                </a:solidFill>
                <a:latin typeface="Times New Roman" panose="02020603050405020304" pitchFamily="18" charset="0"/>
                <a:cs typeface="Times New Roman" panose="02020603050405020304" pitchFamily="18" charset="0"/>
              </a:rPr>
              <a:t>）</a:t>
            </a:r>
            <a:endParaRPr lang="en-US" altLang="zh-CN" sz="2800" b="1" dirty="0">
              <a:solidFill>
                <a:srgbClr val="7030A0"/>
              </a:solidFill>
              <a:latin typeface="Times New Roman" panose="02020603050405020304" pitchFamily="18" charset="0"/>
              <a:cs typeface="Times New Roman" panose="02020603050405020304" pitchFamily="18" charset="0"/>
            </a:endParaRPr>
          </a:p>
          <a:p>
            <a:pPr marL="0" indent="0">
              <a:buNone/>
            </a:pP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a:t>
            </a:r>
            <a:r>
              <a:rPr lang="zh-CN" altLang="zh-CN" b="1" dirty="0">
                <a:latin typeface="Times New Roman" panose="02020603050405020304" pitchFamily="18" charset="0"/>
                <a:cs typeface="Times New Roman" panose="02020603050405020304" pitchFamily="18" charset="0"/>
              </a:rPr>
              <a:t>投入导向的</a:t>
            </a:r>
            <a:r>
              <a:rPr lang="en-US" altLang="zh-CN" b="1" dirty="0">
                <a:latin typeface="Times New Roman" panose="02020603050405020304" pitchFamily="18" charset="0"/>
                <a:cs typeface="Times New Roman" panose="02020603050405020304" pitchFamily="18" charset="0"/>
              </a:rPr>
              <a:t> CCR </a:t>
            </a:r>
            <a:r>
              <a:rPr lang="zh-CN" altLang="zh-CN" b="1" dirty="0">
                <a:latin typeface="Times New Roman" panose="02020603050405020304" pitchFamily="18" charset="0"/>
                <a:cs typeface="Times New Roman" panose="02020603050405020304" pitchFamily="18" charset="0"/>
              </a:rPr>
              <a:t>模型</a:t>
            </a:r>
            <a:endParaRPr lang="zh-CN" altLang="zh-CN" dirty="0">
              <a:latin typeface="Times New Roman" panose="02020603050405020304" pitchFamily="18" charset="0"/>
              <a:cs typeface="Times New Roman" panose="02020603050405020304" pitchFamily="18" charset="0"/>
            </a:endParaRPr>
          </a:p>
          <a:p>
            <a:pPr marL="0" indent="0" algn="just">
              <a:lnSpc>
                <a:spcPct val="150000"/>
              </a:lnSpc>
              <a:buNone/>
            </a:pPr>
            <a:r>
              <a:rPr lang="zh-CN" altLang="en-US" dirty="0">
                <a:latin typeface="+mn-ea"/>
                <a:cs typeface="Times New Roman" panose="02020603050405020304" pitchFamily="18" charset="0"/>
              </a:rPr>
              <a:t>        在给定投入的条件下最大化产出。将前面加权方式的投入产出技术效率，再将其范围限制为 </a:t>
            </a:r>
            <a:r>
              <a:rPr lang="en-US" altLang="zh-CN" dirty="0">
                <a:latin typeface="+mn-ea"/>
                <a:cs typeface="Times New Roman" panose="02020603050405020304" pitchFamily="18" charset="0"/>
              </a:rPr>
              <a:t>[0, 1]</a:t>
            </a:r>
            <a:r>
              <a:rPr lang="zh-CN" altLang="en-US" dirty="0">
                <a:latin typeface="+mn-ea"/>
                <a:cs typeface="Times New Roman" panose="02020603050405020304" pitchFamily="18" charset="0"/>
              </a:rPr>
              <a:t>，则得到投入导向的 </a:t>
            </a:r>
            <a:r>
              <a:rPr lang="en-US" altLang="zh-CN" dirty="0">
                <a:latin typeface="+mn-ea"/>
                <a:cs typeface="Times New Roman" panose="02020603050405020304" pitchFamily="18" charset="0"/>
              </a:rPr>
              <a:t>CCR </a:t>
            </a:r>
            <a:r>
              <a:rPr lang="zh-CN" altLang="en-US" dirty="0">
                <a:latin typeface="+mn-ea"/>
                <a:cs typeface="Times New Roman" panose="02020603050405020304" pitchFamily="18" charset="0"/>
              </a:rPr>
              <a:t>模型</a:t>
            </a:r>
            <a:r>
              <a:rPr lang="zh-CN" altLang="zh-CN" dirty="0">
                <a:latin typeface="+mn-ea"/>
                <a:cs typeface="Times New Roman" panose="02020603050405020304" pitchFamily="18" charset="0"/>
              </a:rPr>
              <a:t>：</a:t>
            </a:r>
            <a:endParaRPr lang="en-US" altLang="zh-CN" dirty="0">
              <a:latin typeface="+mn-ea"/>
              <a:cs typeface="Times New Roman" panose="02020603050405020304" pitchFamily="18" charset="0"/>
            </a:endParaRPr>
          </a:p>
          <a:p>
            <a:pPr marL="0" indent="0" algn="just">
              <a:lnSpc>
                <a:spcPct val="150000"/>
              </a:lnSpc>
              <a:buNone/>
            </a:pPr>
            <a:endParaRPr lang="en-US" altLang="zh-CN" dirty="0">
              <a:latin typeface="+mn-ea"/>
              <a:cs typeface="Times New Roman" panose="02020603050405020304" pitchFamily="18" charset="0"/>
            </a:endParaRPr>
          </a:p>
          <a:p>
            <a:pPr marL="0" indent="0" algn="just">
              <a:lnSpc>
                <a:spcPct val="150000"/>
              </a:lnSpc>
              <a:buNone/>
            </a:pPr>
            <a:endParaRPr lang="en-US" altLang="zh-CN" dirty="0">
              <a:latin typeface="+mn-ea"/>
              <a:cs typeface="Times New Roman" panose="02020603050405020304" pitchFamily="18" charset="0"/>
            </a:endParaRPr>
          </a:p>
          <a:p>
            <a:pPr marL="0" indent="0" algn="just">
              <a:lnSpc>
                <a:spcPct val="150000"/>
              </a:lnSpc>
              <a:buNone/>
            </a:pPr>
            <a:endParaRPr lang="en-US" altLang="zh-CN" dirty="0">
              <a:latin typeface="+mn-ea"/>
              <a:cs typeface="Times New Roman" panose="02020603050405020304" pitchFamily="18" charset="0"/>
            </a:endParaRPr>
          </a:p>
          <a:p>
            <a:pPr marL="0" indent="0" algn="just">
              <a:lnSpc>
                <a:spcPct val="150000"/>
              </a:lnSpc>
              <a:buNone/>
            </a:pPr>
            <a:endParaRPr lang="en-US" altLang="zh-CN" dirty="0">
              <a:latin typeface="+mn-ea"/>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352757383"/>
              </p:ext>
            </p:extLst>
          </p:nvPr>
        </p:nvGraphicFramePr>
        <p:xfrm>
          <a:off x="896150" y="2717881"/>
          <a:ext cx="5380743" cy="2823936"/>
        </p:xfrm>
        <a:graphic>
          <a:graphicData uri="http://schemas.openxmlformats.org/presentationml/2006/ole">
            <mc:AlternateContent xmlns:mc="http://schemas.openxmlformats.org/markup-compatibility/2006">
              <mc:Choice xmlns:v="urn:schemas-microsoft-com:vml" Requires="v">
                <p:oleObj name="Equation" r:id="rId2" imgW="2679700" imgH="1409700" progId="Equation.DSMT4">
                  <p:embed/>
                </p:oleObj>
              </mc:Choice>
              <mc:Fallback>
                <p:oleObj name="Equation" r:id="rId2" imgW="2679700" imgH="14097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150" y="2717881"/>
                        <a:ext cx="5380743" cy="2823936"/>
                      </a:xfrm>
                      <a:prstGeom prst="rect">
                        <a:avLst/>
                      </a:prstGeom>
                      <a:noFill/>
                    </p:spPr>
                  </p:pic>
                </p:oleObj>
              </mc:Fallback>
            </mc:AlternateContent>
          </a:graphicData>
        </a:graphic>
      </p:graphicFrame>
      <p:sp>
        <p:nvSpPr>
          <p:cNvPr id="5"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606510002"/>
              </p:ext>
            </p:extLst>
          </p:nvPr>
        </p:nvGraphicFramePr>
        <p:xfrm>
          <a:off x="6334842" y="2716895"/>
          <a:ext cx="5527088" cy="3331933"/>
        </p:xfrm>
        <a:graphic>
          <a:graphicData uri="http://schemas.openxmlformats.org/presentationml/2006/ole">
            <mc:AlternateContent xmlns:mc="http://schemas.openxmlformats.org/markup-compatibility/2006">
              <mc:Choice xmlns:v="urn:schemas-microsoft-com:vml" Requires="v">
                <p:oleObj name="Equation" r:id="rId4" imgW="2679700" imgH="1625600" progId="Equation.DSMT4">
                  <p:embed/>
                </p:oleObj>
              </mc:Choice>
              <mc:Fallback>
                <p:oleObj name="Equation" r:id="rId4" imgW="2679700" imgH="16256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4842" y="2716895"/>
                        <a:ext cx="5527088" cy="3331933"/>
                      </a:xfrm>
                      <a:prstGeom prst="rect">
                        <a:avLst/>
                      </a:prstGeom>
                      <a:noFill/>
                    </p:spPr>
                  </p:pic>
                </p:oleObj>
              </mc:Fallback>
            </mc:AlternateContent>
          </a:graphicData>
        </a:graphic>
      </p:graphicFrame>
      <p:sp>
        <p:nvSpPr>
          <p:cNvPr id="9" name="文本框 8">
            <a:extLst>
              <a:ext uri="{FF2B5EF4-FFF2-40B4-BE49-F238E27FC236}">
                <a16:creationId xmlns:a16="http://schemas.microsoft.com/office/drawing/2014/main" id="{EFB51531-CF30-6DB0-D500-9FDF19DDE008}"/>
              </a:ext>
            </a:extLst>
          </p:cNvPr>
          <p:cNvSpPr txBox="1"/>
          <p:nvPr/>
        </p:nvSpPr>
        <p:spPr>
          <a:xfrm>
            <a:off x="4304145" y="4036291"/>
            <a:ext cx="954107" cy="400110"/>
          </a:xfrm>
          <a:prstGeom prst="rect">
            <a:avLst/>
          </a:prstGeom>
          <a:noFill/>
        </p:spPr>
        <p:txBody>
          <a:bodyPr wrap="none" rtlCol="0">
            <a:spAutoFit/>
          </a:bodyPr>
          <a:lstStyle/>
          <a:p>
            <a:r>
              <a:rPr lang="zh-CN" altLang="en-US" sz="2000" dirty="0">
                <a:solidFill>
                  <a:srgbClr val="FF0000"/>
                </a:solidFill>
              </a:rPr>
              <a:t>线性化</a:t>
            </a:r>
          </a:p>
        </p:txBody>
      </p:sp>
      <p:cxnSp>
        <p:nvCxnSpPr>
          <p:cNvPr id="11" name="直接箭头连接符 10">
            <a:extLst>
              <a:ext uri="{FF2B5EF4-FFF2-40B4-BE49-F238E27FC236}">
                <a16:creationId xmlns:a16="http://schemas.microsoft.com/office/drawing/2014/main" id="{2D57F83C-239A-5243-9663-6E4D4EE90794}"/>
              </a:ext>
            </a:extLst>
          </p:cNvPr>
          <p:cNvCxnSpPr/>
          <p:nvPr/>
        </p:nvCxnSpPr>
        <p:spPr>
          <a:xfrm>
            <a:off x="4221018" y="4436401"/>
            <a:ext cx="1191491" cy="0"/>
          </a:xfrm>
          <a:prstGeom prst="straightConnector1">
            <a:avLst/>
          </a:prstGeom>
          <a:ln w="31750">
            <a:solidFill>
              <a:srgbClr val="FF0000"/>
            </a:solidFill>
            <a:tailEnd type="stealth" w="lg" len="lg"/>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F82C1FB-CC7F-6E1E-BE29-D45900B6F64F}"/>
                  </a:ext>
                </a:extLst>
              </p:cNvPr>
              <p:cNvSpPr txBox="1"/>
              <p:nvPr/>
            </p:nvSpPr>
            <p:spPr>
              <a:xfrm>
                <a:off x="4221018" y="6133121"/>
                <a:ext cx="3427382" cy="400110"/>
              </a:xfrm>
              <a:prstGeom prst="rect">
                <a:avLst/>
              </a:prstGeom>
              <a:noFill/>
            </p:spPr>
            <p:txBody>
              <a:bodyPr wrap="squar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对每个决策单元 </a:t>
                </a:r>
                <a14:m>
                  <m:oMath xmlns:m="http://schemas.openxmlformats.org/officeDocument/2006/math">
                    <m:r>
                      <a:rPr lang="en-US" altLang="zh-CN" sz="2000" b="0" i="1" smtClean="0">
                        <a:solidFill>
                          <a:srgbClr val="FF0000"/>
                        </a:solidFill>
                        <a:latin typeface="Cambria Math" panose="02040503050406030204" pitchFamily="18" charset="0"/>
                        <a:ea typeface="微软雅黑" panose="020B0503020204020204" pitchFamily="34" charset="-122"/>
                      </a:rPr>
                      <m:t>𝑘</m:t>
                    </m:r>
                    <m:r>
                      <a:rPr lang="en-US" altLang="zh-CN" sz="2000" b="0" i="1" smtClean="0">
                        <a:solidFill>
                          <a:srgbClr val="FF0000"/>
                        </a:solidFill>
                        <a:latin typeface="Cambria Math" panose="02040503050406030204" pitchFamily="18" charset="0"/>
                        <a:ea typeface="微软雅黑" panose="020B0503020204020204" pitchFamily="34" charset="-122"/>
                      </a:rPr>
                      <m:t>=1, ⋯, </m:t>
                    </m:r>
                    <m:r>
                      <a:rPr lang="en-US" altLang="zh-CN" sz="2000" b="0" i="1" smtClean="0">
                        <a:solidFill>
                          <a:srgbClr val="FF0000"/>
                        </a:solidFill>
                        <a:latin typeface="Cambria Math" panose="02040503050406030204" pitchFamily="18" charset="0"/>
                        <a:ea typeface="Cambria Math" panose="02040503050406030204" pitchFamily="18" charset="0"/>
                      </a:rPr>
                      <m:t>𝑛</m:t>
                    </m:r>
                  </m:oMath>
                </a14:m>
                <a:r>
                  <a:rPr lang="en-US" altLang="zh-CN" sz="2000" dirty="0">
                    <a:solidFill>
                      <a:srgbClr val="FF0000"/>
                    </a:solidFill>
                    <a:latin typeface="微软雅黑" panose="020B0503020204020204" pitchFamily="34" charset="-122"/>
                    <a:ea typeface="微软雅黑" panose="020B0503020204020204" pitchFamily="34" charset="-122"/>
                  </a:rPr>
                  <a:t>. </a:t>
                </a:r>
                <a:endParaRPr lang="zh-CN" altLang="en-US" sz="2000" dirty="0">
                  <a:solidFill>
                    <a:srgbClr val="FF0000"/>
                  </a:solidFill>
                </a:endParaRPr>
              </a:p>
            </p:txBody>
          </p:sp>
        </mc:Choice>
        <mc:Fallback xmlns="">
          <p:sp>
            <p:nvSpPr>
              <p:cNvPr id="13" name="文本框 12">
                <a:extLst>
                  <a:ext uri="{FF2B5EF4-FFF2-40B4-BE49-F238E27FC236}">
                    <a16:creationId xmlns:a16="http://schemas.microsoft.com/office/drawing/2014/main" id="{6F82C1FB-CC7F-6E1E-BE29-D45900B6F64F}"/>
                  </a:ext>
                </a:extLst>
              </p:cNvPr>
              <p:cNvSpPr txBox="1">
                <a:spLocks noRot="1" noChangeAspect="1" noMove="1" noResize="1" noEditPoints="1" noAdjustHandles="1" noChangeArrowheads="1" noChangeShapeType="1" noTextEdit="1"/>
              </p:cNvSpPr>
              <p:nvPr/>
            </p:nvSpPr>
            <p:spPr>
              <a:xfrm>
                <a:off x="4221018" y="6133121"/>
                <a:ext cx="3427382" cy="400110"/>
              </a:xfrm>
              <a:prstGeom prst="rect">
                <a:avLst/>
              </a:prstGeom>
              <a:blipFill>
                <a:blip r:embed="rId6"/>
                <a:stretch>
                  <a:fillRect l="-1776" t="-7576" r="-710" b="-25758"/>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504257"/>
                <a:ext cx="10515600" cy="4976442"/>
              </a:xfrm>
            </p:spPr>
            <p:txBody>
              <a:bodyPr/>
              <a:lstStyle/>
              <a:p>
                <a:pPr marL="0" indent="0" algn="just">
                  <a:lnSpc>
                    <a:spcPct val="150000"/>
                  </a:lnSpc>
                  <a:buNone/>
                </a:pPr>
                <a:r>
                  <a:rPr lang="en-US" altLang="zh-CN" dirty="0"/>
                  <a:t>         </a:t>
                </a:r>
                <a:r>
                  <a:rPr lang="zh-CN" altLang="zh-CN" dirty="0"/>
                  <a:t>收集评价指标体系的各底层指标的数据，得到指标数据矩阵（也称决策矩阵），记为</a:t>
                </a: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a:rPr>
                          <m:t>𝑋</m:t>
                        </m:r>
                      </m:e>
                      <m:sub>
                        <m:r>
                          <a:rPr lang="en-US" altLang="zh-CN" i="1">
                            <a:latin typeface="Cambria Math" panose="02040503050406030204"/>
                          </a:rPr>
                          <m:t>𝑛</m:t>
                        </m:r>
                        <m:r>
                          <a:rPr lang="en-US" altLang="zh-CN" i="1">
                            <a:latin typeface="Cambria Math" panose="02040503050406030204"/>
                          </a:rPr>
                          <m:t>×</m:t>
                        </m:r>
                        <m:r>
                          <a:rPr lang="en-US" altLang="zh-CN" i="1">
                            <a:latin typeface="Cambria Math" panose="02040503050406030204"/>
                          </a:rPr>
                          <m:t>𝑚</m:t>
                        </m:r>
                      </m:sub>
                    </m:sSub>
                  </m:oMath>
                </a14:m>
                <a:r>
                  <a:rPr lang="en-US" altLang="zh-CN" dirty="0"/>
                  <a:t> </a:t>
                </a:r>
                <a:r>
                  <a:rPr lang="zh-CN" altLang="en-US" dirty="0"/>
                  <a:t>，</a:t>
                </a:r>
                <a:r>
                  <a:rPr lang="zh-CN" altLang="zh-CN" dirty="0"/>
                  <a:t>每一列对应一个指标</a:t>
                </a: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a:rPr>
                          <m:t>𝑥</m:t>
                        </m:r>
                      </m:e>
                      <m:sub>
                        <m:r>
                          <a:rPr lang="en-US" altLang="zh-CN" i="1">
                            <a:latin typeface="Cambria Math" panose="02040503050406030204"/>
                          </a:rPr>
                          <m:t>1,</m:t>
                        </m:r>
                      </m:sub>
                    </m:sSub>
                    <m:sSub>
                      <m:sSubPr>
                        <m:ctrlPr>
                          <a:rPr lang="zh-CN" altLang="zh-CN" i="1">
                            <a:latin typeface="Cambria Math" panose="02040503050406030204" pitchFamily="18" charset="0"/>
                          </a:rPr>
                        </m:ctrlPr>
                      </m:sSubPr>
                      <m:e>
                        <m:r>
                          <a:rPr lang="en-US" altLang="zh-CN" i="1">
                            <a:latin typeface="Cambria Math" panose="02040503050406030204"/>
                          </a:rPr>
                          <m:t>𝑥</m:t>
                        </m:r>
                      </m:e>
                      <m:sub>
                        <m:r>
                          <a:rPr lang="en-US" altLang="zh-CN" i="1">
                            <a:latin typeface="Cambria Math" panose="02040503050406030204"/>
                          </a:rPr>
                          <m:t>2</m:t>
                        </m:r>
                      </m:sub>
                    </m:sSub>
                    <m:r>
                      <a:rPr lang="en-US" altLang="zh-CN" i="1">
                        <a:latin typeface="Cambria Math" panose="02040503050406030204"/>
                      </a:rPr>
                      <m:t>,⋯</m:t>
                    </m:r>
                    <m:sSub>
                      <m:sSubPr>
                        <m:ctrlPr>
                          <a:rPr lang="zh-CN" altLang="zh-CN" i="1">
                            <a:latin typeface="Cambria Math" panose="02040503050406030204" pitchFamily="18" charset="0"/>
                          </a:rPr>
                        </m:ctrlPr>
                      </m:sSubPr>
                      <m:e>
                        <m:r>
                          <a:rPr lang="en-US" altLang="zh-CN" i="1">
                            <a:latin typeface="Cambria Math" panose="02040503050406030204"/>
                          </a:rPr>
                          <m:t>𝑥</m:t>
                        </m:r>
                      </m:e>
                      <m:sub>
                        <m:r>
                          <a:rPr lang="en-US" altLang="zh-CN" i="1">
                            <a:latin typeface="Cambria Math" panose="02040503050406030204"/>
                          </a:rPr>
                          <m:t>𝑚</m:t>
                        </m:r>
                      </m:sub>
                    </m:sSub>
                  </m:oMath>
                </a14:m>
                <a:r>
                  <a:rPr lang="zh-CN" altLang="zh-CN" dirty="0"/>
                  <a:t>：</a:t>
                </a:r>
                <a:r>
                  <a:rPr lang="en-US" altLang="zh-CN" dirty="0"/>
                  <a:t> </a:t>
                </a:r>
                <a:r>
                  <a:rPr lang="zh-CN" altLang="zh-CN" dirty="0"/>
                  <a:t>为</a:t>
                </a:r>
                <a:r>
                  <a:rPr lang="en-US" altLang="zh-CN" dirty="0"/>
                  <a:t> </a:t>
                </a:r>
                <a14:m>
                  <m:oMath xmlns:m="http://schemas.openxmlformats.org/officeDocument/2006/math">
                    <m:r>
                      <a:rPr lang="en-US" altLang="zh-CN" i="1">
                        <a:latin typeface="Cambria Math" panose="02040503050406030204"/>
                      </a:rPr>
                      <m:t>𝑚</m:t>
                    </m:r>
                  </m:oMath>
                </a14:m>
                <a:r>
                  <a:rPr lang="en-US" altLang="zh-CN" dirty="0"/>
                  <a:t> </a:t>
                </a:r>
                <a:r>
                  <a:rPr lang="zh-CN" altLang="zh-CN" dirty="0"/>
                  <a:t>个指标，每一行是关于一个评价对象的各指标的具体取值</a:t>
                </a:r>
                <a:r>
                  <a:rPr lang="zh-CN" altLang="en-US" dirty="0"/>
                  <a:t>，共 </a:t>
                </a:r>
                <a:r>
                  <a:rPr lang="en-US" altLang="zh-CN" i="1" dirty="0">
                    <a:latin typeface="Times New Roman" panose="02020603050405020304" pitchFamily="18" charset="0"/>
                    <a:cs typeface="Times New Roman" panose="02020603050405020304" pitchFamily="18" charset="0"/>
                  </a:rPr>
                  <a:t>n</a:t>
                </a:r>
                <a:r>
                  <a:rPr lang="en-US" altLang="zh-CN" dirty="0"/>
                  <a:t> </a:t>
                </a:r>
                <a:r>
                  <a:rPr lang="zh-CN" altLang="en-US" dirty="0"/>
                  <a:t>个评价对象</a:t>
                </a:r>
                <a:r>
                  <a:rPr lang="zh-CN" altLang="zh-CN" dirty="0"/>
                  <a:t>。</a:t>
                </a:r>
                <a:endParaRPr lang="en-US" altLang="zh-CN" dirty="0"/>
              </a:p>
              <a:p>
                <a:pPr marL="0" indent="0" algn="just">
                  <a:lnSpc>
                    <a:spcPct val="150000"/>
                  </a:lnSpc>
                  <a:buNone/>
                </a:pPr>
                <a:r>
                  <a:rPr lang="en-US" altLang="zh-CN" sz="3200" dirty="0">
                    <a:solidFill>
                      <a:srgbClr val="7030A0"/>
                    </a:solidFill>
                  </a:rPr>
                  <a:t>1. </a:t>
                </a:r>
                <a:r>
                  <a:rPr lang="zh-CN" altLang="en-US" sz="3200" dirty="0">
                    <a:solidFill>
                      <a:srgbClr val="7030A0"/>
                    </a:solidFill>
                  </a:rPr>
                  <a:t>指标的一致性处理</a:t>
                </a:r>
                <a:endParaRPr lang="zh-CN" altLang="zh-CN" sz="3200" dirty="0">
                  <a:solidFill>
                    <a:srgbClr val="7030A0"/>
                  </a:solidFill>
                </a:endParaRPr>
              </a:p>
              <a:p>
                <a:pPr marL="0" indent="0">
                  <a:lnSpc>
                    <a:spcPct val="150000"/>
                  </a:lnSpc>
                  <a:buNone/>
                </a:pPr>
                <a:r>
                  <a:rPr lang="zh-CN" altLang="zh-CN" dirty="0"/>
                  <a:t>一个指标的数据是一列，比如第</a:t>
                </a:r>
                <a:r>
                  <a:rPr lang="en-US" altLang="zh-CN" dirty="0"/>
                  <a:t> </a:t>
                </a:r>
                <a14:m>
                  <m:oMath xmlns:m="http://schemas.openxmlformats.org/officeDocument/2006/math">
                    <m:r>
                      <a:rPr lang="en-US" altLang="zh-CN">
                        <a:latin typeface="Cambria Math" panose="02040503050406030204"/>
                      </a:rPr>
                      <m:t>𝑗</m:t>
                    </m:r>
                  </m:oMath>
                </a14:m>
                <a:r>
                  <a:rPr lang="en-US" altLang="zh-CN" dirty="0"/>
                  <a:t>  </a:t>
                </a:r>
                <a:r>
                  <a:rPr lang="zh-CN" altLang="zh-CN" dirty="0"/>
                  <a:t>列</a:t>
                </a:r>
                <a:r>
                  <a:rPr lang="en-US" altLang="zh-CN" dirty="0"/>
                  <a:t> </a:t>
                </a:r>
              </a:p>
              <a:p>
                <a:pPr>
                  <a:lnSpc>
                    <a:spcPct val="150000"/>
                  </a:lnSpc>
                </a:pPr>
                <a:r>
                  <a:rPr lang="zh-CN" altLang="zh-CN" b="1" dirty="0"/>
                  <a:t>正向指标</a:t>
                </a:r>
                <a:r>
                  <a:rPr lang="zh-CN" altLang="en-US" b="1" dirty="0"/>
                  <a:t>：</a:t>
                </a:r>
                <a:r>
                  <a:rPr lang="zh-CN" altLang="zh-CN" dirty="0"/>
                  <a:t>值越大越好，如成绩、</a:t>
                </a:r>
                <a:r>
                  <a:rPr lang="en-US" altLang="zh-CN" dirty="0"/>
                  <a:t>GDP</a:t>
                </a:r>
                <a:r>
                  <a:rPr lang="zh-CN" altLang="zh-CN" dirty="0"/>
                  <a:t>、利润等，不用处理</a:t>
                </a:r>
                <a:r>
                  <a:rPr lang="zh-CN" altLang="zh-CN" b="1" dirty="0"/>
                  <a:t>。</a:t>
                </a:r>
              </a:p>
              <a:p>
                <a:pPr>
                  <a:lnSpc>
                    <a:spcPct val="150000"/>
                  </a:lnSpc>
                </a:pPr>
                <a:r>
                  <a:rPr lang="zh-CN" altLang="zh-CN" b="1" dirty="0"/>
                  <a:t>负向指标</a:t>
                </a:r>
                <a:r>
                  <a:rPr lang="zh-CN" altLang="en-US" b="1" dirty="0"/>
                  <a:t>：</a:t>
                </a:r>
                <a:r>
                  <a:rPr lang="zh-CN" altLang="zh-CN" dirty="0"/>
                  <a:t>值越小越好，如费用、失业率、污染值等</a:t>
                </a:r>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504257"/>
                <a:ext cx="10515600" cy="4976442"/>
              </a:xfrm>
              <a:blipFill>
                <a:blip r:embed="rId2"/>
                <a:stretch>
                  <a:fillRect/>
                </a:stretch>
              </a:blipFill>
            </p:spPr>
            <p:txBody>
              <a:bodyPr/>
              <a:lstStyle/>
              <a:p>
                <a:r>
                  <a:rPr lang="zh-CN" altLang="en-US">
                    <a:noFill/>
                  </a:rPr>
                  <a:t> </a:t>
                </a:r>
              </a:p>
            </p:txBody>
          </p:sp>
        </mc:Fallback>
      </mc:AlternateContent>
      <p:sp>
        <p:nvSpPr>
          <p:cNvPr id="2" name="标题 1"/>
          <p:cNvSpPr>
            <a:spLocks noGrp="1"/>
          </p:cNvSpPr>
          <p:nvPr>
            <p:ph type="title"/>
          </p:nvPr>
        </p:nvSpPr>
        <p:spPr>
          <a:xfrm>
            <a:off x="838200" y="568171"/>
            <a:ext cx="10515600" cy="936086"/>
          </a:xfrm>
        </p:spPr>
        <p:txBody>
          <a:bodyPr/>
          <a:lstStyle/>
          <a:p>
            <a:r>
              <a:rPr lang="zh-CN" altLang="en-US" sz="3600" dirty="0">
                <a:solidFill>
                  <a:srgbClr val="0070C0"/>
                </a:solidFill>
              </a:rPr>
              <a:t>一</a:t>
            </a:r>
            <a:r>
              <a:rPr lang="en-US" altLang="zh-CN" sz="3600" dirty="0">
                <a:solidFill>
                  <a:srgbClr val="0070C0"/>
                </a:solidFill>
              </a:rPr>
              <a:t>. </a:t>
            </a:r>
            <a:r>
              <a:rPr lang="zh-CN" altLang="zh-CN" sz="3600" dirty="0">
                <a:solidFill>
                  <a:srgbClr val="0070C0"/>
                </a:solidFill>
              </a:rPr>
              <a:t>数据指标预处理</a:t>
            </a:r>
            <a:endParaRPr lang="zh-CN" altLang="en-US" sz="3600" dirty="0">
              <a:solidFill>
                <a:srgbClr val="0070C0"/>
              </a:solidFill>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a:extLst>
              <a:ext uri="{FF2B5EF4-FFF2-40B4-BE49-F238E27FC236}">
                <a16:creationId xmlns:a16="http://schemas.microsoft.com/office/drawing/2014/main" id="{9472CB9E-5EEB-0600-8F17-253BD4DCF88B}"/>
              </a:ext>
            </a:extLst>
          </p:cNvPr>
          <p:cNvGraphicFramePr>
            <a:graphicFrameLocks noChangeAspect="1"/>
          </p:cNvGraphicFramePr>
          <p:nvPr>
            <p:extLst>
              <p:ext uri="{D42A27DB-BD31-4B8C-83A1-F6EECF244321}">
                <p14:modId xmlns:p14="http://schemas.microsoft.com/office/powerpoint/2010/main" val="4023068354"/>
              </p:ext>
            </p:extLst>
          </p:nvPr>
        </p:nvGraphicFramePr>
        <p:xfrm>
          <a:off x="5952215" y="4205234"/>
          <a:ext cx="2794064" cy="571513"/>
        </p:xfrm>
        <a:graphic>
          <a:graphicData uri="http://schemas.openxmlformats.org/presentationml/2006/ole">
            <mc:AlternateContent xmlns:mc="http://schemas.openxmlformats.org/markup-compatibility/2006">
              <mc:Choice xmlns:v="urn:schemas-microsoft-com:vml" Requires="v">
                <p:oleObj name="Equation" r:id="rId3" imgW="1256665" imgH="254000" progId="Equation.DSMT4">
                  <p:embed/>
                </p:oleObj>
              </mc:Choice>
              <mc:Fallback>
                <p:oleObj name="Equation" r:id="rId3" imgW="1256665" imgH="254000" progId="Equation.DSMT4">
                  <p:embed/>
                  <p:pic>
                    <p:nvPicPr>
                      <p:cNvPr id="6"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2215" y="4205234"/>
                        <a:ext cx="2794064" cy="571513"/>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pPr marL="0" indent="0">
              <a:buNone/>
            </a:pPr>
            <a:r>
              <a:rPr lang="zh-CN" altLang="zh-CN" dirty="0">
                <a:latin typeface="微软雅黑" panose="020B0503020204020204" pitchFamily="34" charset="-122"/>
                <a:ea typeface="微软雅黑" panose="020B0503020204020204" pitchFamily="34" charset="-122"/>
              </a:rPr>
              <a:t>上述问题的对偶形式为</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对偶模型的决策变量中包含效率值</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a:t>
            </a:r>
          </a:p>
          <a:p>
            <a:pPr marL="0" indent="0">
              <a:buNone/>
            </a:pPr>
            <a:endParaRPr lang="zh-CN" altLang="en-US" dirty="0"/>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4216943776"/>
              </p:ext>
            </p:extLst>
          </p:nvPr>
        </p:nvGraphicFramePr>
        <p:xfrm>
          <a:off x="3648304" y="1144551"/>
          <a:ext cx="3989203" cy="2432014"/>
        </p:xfrm>
        <a:graphic>
          <a:graphicData uri="http://schemas.openxmlformats.org/presentationml/2006/ole">
            <mc:AlternateContent xmlns:mc="http://schemas.openxmlformats.org/markup-compatibility/2006">
              <mc:Choice xmlns:v="urn:schemas-microsoft-com:vml" Requires="v">
                <p:oleObj name="Equation" r:id="rId2" imgW="2171700" imgH="1320800" progId="Equation.DSMT4">
                  <p:embed/>
                </p:oleObj>
              </mc:Choice>
              <mc:Fallback>
                <p:oleObj name="Equation" r:id="rId2" imgW="2171700" imgH="13208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304" y="1144551"/>
                        <a:ext cx="3989203" cy="2432014"/>
                      </a:xfrm>
                      <a:prstGeom prst="rect">
                        <a:avLst/>
                      </a:prstGeom>
                      <a:noFill/>
                    </p:spPr>
                  </p:pic>
                </p:oleObj>
              </mc:Fallback>
            </mc:AlternateContent>
          </a:graphicData>
        </a:graphic>
      </p:graphicFrame>
      <p:sp>
        <p:nvSpPr>
          <p:cNvPr id="16" name="矩形 15"/>
          <p:cNvSpPr/>
          <p:nvPr/>
        </p:nvSpPr>
        <p:spPr>
          <a:xfrm>
            <a:off x="826546" y="3724419"/>
            <a:ext cx="10538908" cy="2243050"/>
          </a:xfrm>
          <a:prstGeom prst="rect">
            <a:avLst/>
          </a:prstGeom>
        </p:spPr>
        <p:txBody>
          <a:bodyPr wrap="square">
            <a:spAutoFit/>
          </a:bodyPr>
          <a:lstStyle/>
          <a:p>
            <a:pPr>
              <a:lnSpc>
                <a:spcPct val="150000"/>
              </a:lnSpc>
            </a:pPr>
            <a:r>
              <a:rPr lang="zh-CN" altLang="en-US" dirty="0"/>
              <a:t>          </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该对偶模型中，                        表示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DMU </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的线性组合系数，参数    的最优解     即为效率值，其范围在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0 </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至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1 </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之间。</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该模型的含义相当于用加权方法构造出一个不存在的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DMU</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，其投入不大于待评价的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DMU</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，产出不小于待评价的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DMU</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，即</a:t>
            </a:r>
          </a:p>
        </p:txBody>
      </p:sp>
      <p:sp>
        <p:nvSpPr>
          <p:cNvPr id="17" name="Rectangle 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910298133"/>
              </p:ext>
            </p:extLst>
          </p:nvPr>
        </p:nvGraphicFramePr>
        <p:xfrm>
          <a:off x="3502133" y="3844535"/>
          <a:ext cx="2140772" cy="489320"/>
        </p:xfrm>
        <a:graphic>
          <a:graphicData uri="http://schemas.openxmlformats.org/presentationml/2006/ole">
            <mc:AlternateContent xmlns:mc="http://schemas.openxmlformats.org/markup-compatibility/2006">
              <mc:Choice xmlns:v="urn:schemas-microsoft-com:vml" Requires="v">
                <p:oleObj r:id="rId4" imgW="991870" imgH="229235" progId="Equation.AxMath">
                  <p:embed/>
                </p:oleObj>
              </mc:Choice>
              <mc:Fallback>
                <p:oleObj r:id="rId4" imgW="991870" imgH="229235" progId="Equation.AxMath">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2133" y="3844535"/>
                        <a:ext cx="2140772" cy="489320"/>
                      </a:xfrm>
                      <a:prstGeom prst="rect">
                        <a:avLst/>
                      </a:prstGeom>
                      <a:noFill/>
                    </p:spPr>
                  </p:pic>
                </p:oleObj>
              </mc:Fallback>
            </mc:AlternateContent>
          </a:graphicData>
        </a:graphic>
      </p:graphicFrame>
      <p:sp>
        <p:nvSpPr>
          <p:cNvPr id="19" name="Rectangle 1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105115690"/>
              </p:ext>
            </p:extLst>
          </p:nvPr>
        </p:nvGraphicFramePr>
        <p:xfrm>
          <a:off x="10385964" y="3861266"/>
          <a:ext cx="236668" cy="473336"/>
        </p:xfrm>
        <a:graphic>
          <a:graphicData uri="http://schemas.openxmlformats.org/presentationml/2006/ole">
            <mc:AlternateContent xmlns:mc="http://schemas.openxmlformats.org/markup-compatibility/2006">
              <mc:Choice xmlns:v="urn:schemas-microsoft-com:vml" Requires="v">
                <p:oleObj r:id="rId6" imgW="111760" imgH="226695" progId="Equation.AxMath">
                  <p:embed/>
                </p:oleObj>
              </mc:Choice>
              <mc:Fallback>
                <p:oleObj r:id="rId6" imgW="111760" imgH="226695" progId="Equation.AxMath">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85964" y="3861266"/>
                        <a:ext cx="236668" cy="473336"/>
                      </a:xfrm>
                      <a:prstGeom prst="rect">
                        <a:avLst/>
                      </a:prstGeom>
                      <a:noFill/>
                    </p:spPr>
                  </p:pic>
                </p:oleObj>
              </mc:Fallback>
            </mc:AlternateContent>
          </a:graphicData>
        </a:graphic>
      </p:graphicFrame>
      <p:sp>
        <p:nvSpPr>
          <p:cNvPr id="21" name="Rectangle 1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696720440"/>
              </p:ext>
            </p:extLst>
          </p:nvPr>
        </p:nvGraphicFramePr>
        <p:xfrm>
          <a:off x="1925618" y="4424240"/>
          <a:ext cx="344245" cy="458993"/>
        </p:xfrm>
        <a:graphic>
          <a:graphicData uri="http://schemas.openxmlformats.org/presentationml/2006/ole">
            <mc:AlternateContent xmlns:mc="http://schemas.openxmlformats.org/markup-compatibility/2006">
              <mc:Choice xmlns:v="urn:schemas-microsoft-com:vml" Requires="v">
                <p:oleObj r:id="rId8" imgW="168910" imgH="228600" progId="Equation.AxMath">
                  <p:embed/>
                </p:oleObj>
              </mc:Choice>
              <mc:Fallback>
                <p:oleObj r:id="rId8" imgW="168910" imgH="228600" progId="Equation.AxMath">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5618" y="4424240"/>
                        <a:ext cx="344245" cy="458993"/>
                      </a:xfrm>
                      <a:prstGeom prst="rect">
                        <a:avLst/>
                      </a:prstGeom>
                      <a:noFill/>
                    </p:spPr>
                  </p:pic>
                </p:oleObj>
              </mc:Fallback>
            </mc:AlternateContent>
          </a:graphicData>
        </a:graphic>
      </p:graphicFrame>
      <p:sp>
        <p:nvSpPr>
          <p:cNvPr id="23" name="Rectangle 2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2105756980"/>
              </p:ext>
            </p:extLst>
          </p:nvPr>
        </p:nvGraphicFramePr>
        <p:xfrm>
          <a:off x="4099968" y="5993641"/>
          <a:ext cx="3992063" cy="687522"/>
        </p:xfrm>
        <a:graphic>
          <a:graphicData uri="http://schemas.openxmlformats.org/presentationml/2006/ole">
            <mc:AlternateContent xmlns:mc="http://schemas.openxmlformats.org/markup-compatibility/2006">
              <mc:Choice xmlns:v="urn:schemas-microsoft-com:vml" Requires="v">
                <p:oleObj name="Equation" r:id="rId10" imgW="1714500" imgH="292100" progId="Equation.DSMT4">
                  <p:embed/>
                </p:oleObj>
              </mc:Choice>
              <mc:Fallback>
                <p:oleObj name="Equation" r:id="rId10" imgW="1714500" imgH="292100" progId="Equation.DSMT4">
                  <p:embed/>
                  <p:pic>
                    <p:nvPicPr>
                      <p:cNvPr id="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99968" y="5993641"/>
                        <a:ext cx="3992063" cy="687522"/>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FA983C6-E4A2-2A68-47EF-83D08811C95C}"/>
                  </a:ext>
                </a:extLst>
              </p:cNvPr>
              <p:cNvSpPr txBox="1"/>
              <p:nvPr/>
            </p:nvSpPr>
            <p:spPr>
              <a:xfrm>
                <a:off x="7426159" y="2160503"/>
                <a:ext cx="3427382" cy="400110"/>
              </a:xfrm>
              <a:prstGeom prst="rect">
                <a:avLst/>
              </a:prstGeom>
              <a:noFill/>
            </p:spPr>
            <p:txBody>
              <a:bodyPr wrap="squar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对每个决策单元 </a:t>
                </a:r>
                <a14:m>
                  <m:oMath xmlns:m="http://schemas.openxmlformats.org/officeDocument/2006/math">
                    <m:r>
                      <a:rPr lang="en-US" altLang="zh-CN" sz="2000" b="0" i="1" smtClean="0">
                        <a:solidFill>
                          <a:srgbClr val="FF0000"/>
                        </a:solidFill>
                        <a:latin typeface="Cambria Math" panose="02040503050406030204" pitchFamily="18" charset="0"/>
                        <a:ea typeface="微软雅黑" panose="020B0503020204020204" pitchFamily="34" charset="-122"/>
                      </a:rPr>
                      <m:t>𝑘</m:t>
                    </m:r>
                    <m:r>
                      <a:rPr lang="en-US" altLang="zh-CN" sz="2000" b="0" i="1" smtClean="0">
                        <a:solidFill>
                          <a:srgbClr val="FF0000"/>
                        </a:solidFill>
                        <a:latin typeface="Cambria Math" panose="02040503050406030204" pitchFamily="18" charset="0"/>
                        <a:ea typeface="微软雅黑" panose="020B0503020204020204" pitchFamily="34" charset="-122"/>
                      </a:rPr>
                      <m:t>=1, ⋯, </m:t>
                    </m:r>
                    <m:r>
                      <a:rPr lang="en-US" altLang="zh-CN" sz="2000" b="0" i="1" smtClean="0">
                        <a:solidFill>
                          <a:srgbClr val="FF0000"/>
                        </a:solidFill>
                        <a:latin typeface="Cambria Math" panose="02040503050406030204" pitchFamily="18" charset="0"/>
                        <a:ea typeface="Cambria Math" panose="02040503050406030204" pitchFamily="18" charset="0"/>
                      </a:rPr>
                      <m:t>𝑛</m:t>
                    </m:r>
                  </m:oMath>
                </a14:m>
                <a:r>
                  <a:rPr lang="en-US" altLang="zh-CN" sz="2000" dirty="0">
                    <a:solidFill>
                      <a:srgbClr val="FF0000"/>
                    </a:solidFill>
                    <a:latin typeface="微软雅黑" panose="020B0503020204020204" pitchFamily="34" charset="-122"/>
                    <a:ea typeface="微软雅黑" panose="020B0503020204020204" pitchFamily="34" charset="-122"/>
                  </a:rPr>
                  <a:t>. </a:t>
                </a:r>
                <a:endParaRPr lang="zh-CN" altLang="en-US" sz="2000" dirty="0">
                  <a:solidFill>
                    <a:srgbClr val="FF0000"/>
                  </a:solidFill>
                </a:endParaRPr>
              </a:p>
            </p:txBody>
          </p:sp>
        </mc:Choice>
        <mc:Fallback xmlns="">
          <p:sp>
            <p:nvSpPr>
              <p:cNvPr id="7" name="文本框 6">
                <a:extLst>
                  <a:ext uri="{FF2B5EF4-FFF2-40B4-BE49-F238E27FC236}">
                    <a16:creationId xmlns:a16="http://schemas.microsoft.com/office/drawing/2014/main" id="{9FA983C6-E4A2-2A68-47EF-83D08811C95C}"/>
                  </a:ext>
                </a:extLst>
              </p:cNvPr>
              <p:cNvSpPr txBox="1">
                <a:spLocks noRot="1" noChangeAspect="1" noMove="1" noResize="1" noEditPoints="1" noAdjustHandles="1" noChangeArrowheads="1" noChangeShapeType="1" noTextEdit="1"/>
              </p:cNvSpPr>
              <p:nvPr/>
            </p:nvSpPr>
            <p:spPr>
              <a:xfrm>
                <a:off x="7426159" y="2160503"/>
                <a:ext cx="3427382" cy="400110"/>
              </a:xfrm>
              <a:prstGeom prst="rect">
                <a:avLst/>
              </a:prstGeom>
              <a:blipFill>
                <a:blip r:embed="rId12"/>
                <a:stretch>
                  <a:fillRect l="-1779" t="-7576" r="-890" b="-25758"/>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595721" y="484806"/>
            <a:ext cx="10330897" cy="6239159"/>
          </a:xfrm>
        </p:spPr>
        <p:txBody>
          <a:bodyPr/>
          <a:lstStyle/>
          <a:p>
            <a:pPr marL="0" indent="0">
              <a:buNone/>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为了便于求解，进一步改写为矩阵形式：</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p>
          <a:p>
            <a:pPr marL="0" indent="0">
              <a:buNone/>
            </a:pPr>
            <a:endParaRPr lang="zh-CN" altLang="en-US" dirty="0"/>
          </a:p>
          <a:p>
            <a:pPr marL="0" indent="0">
              <a:buNone/>
            </a:pPr>
            <a:endParaRPr lang="zh-CN" altLang="en-US" dirty="0"/>
          </a:p>
          <a:p>
            <a:pPr marL="0" indent="0">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lgn="just">
              <a:buNone/>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注意，两个系数矩阵的主体部分都是原始指标数据的转置，约束条件可以对应地按分块矩阵合并来写：</a:t>
            </a:r>
          </a:p>
          <a:p>
            <a:pPr marL="0" indent="0">
              <a:buNone/>
            </a:pPr>
            <a:endParaRPr lang="zh-CN" altLang="en-US" dirty="0"/>
          </a:p>
          <a:p>
            <a:pPr marL="0" indent="0">
              <a:buNone/>
            </a:pPr>
            <a:endParaRPr lang="zh-CN" altLang="en-US" dirty="0"/>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666668805"/>
              </p:ext>
            </p:extLst>
          </p:nvPr>
        </p:nvGraphicFramePr>
        <p:xfrm>
          <a:off x="7150208" y="2417940"/>
          <a:ext cx="1796942" cy="462579"/>
        </p:xfrm>
        <a:graphic>
          <a:graphicData uri="http://schemas.openxmlformats.org/presentationml/2006/ole">
            <mc:AlternateContent xmlns:mc="http://schemas.openxmlformats.org/markup-compatibility/2006">
              <mc:Choice xmlns:v="urn:schemas-microsoft-com:vml" Requires="v">
                <p:oleObj r:id="rId2" imgW="959485" imgH="247650" progId="Equation.AxMath">
                  <p:embed/>
                </p:oleObj>
              </mc:Choice>
              <mc:Fallback>
                <p:oleObj r:id="rId2" imgW="959485" imgH="247650" progId="Equation.AxMath">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0208" y="2417940"/>
                        <a:ext cx="1796942" cy="462579"/>
                      </a:xfrm>
                      <a:prstGeom prst="rect">
                        <a:avLst/>
                      </a:prstGeom>
                      <a:noFill/>
                    </p:spPr>
                  </p:pic>
                </p:oleObj>
              </mc:Fallback>
            </mc:AlternateContent>
          </a:graphicData>
        </a:graphic>
      </p:graphicFrame>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0" name="对象 9"/>
          <p:cNvGraphicFramePr>
            <a:graphicFrameLocks noChangeAspect="1"/>
          </p:cNvGraphicFramePr>
          <p:nvPr/>
        </p:nvGraphicFramePr>
        <p:xfrm>
          <a:off x="5130800" y="2781300"/>
          <a:ext cx="914400" cy="198438"/>
        </p:xfrm>
        <a:graphic>
          <a:graphicData uri="http://schemas.openxmlformats.org/presentationml/2006/ole">
            <mc:AlternateContent xmlns:mc="http://schemas.openxmlformats.org/markup-compatibility/2006">
              <mc:Choice xmlns:v="urn:schemas-microsoft-com:vml" Requires="v">
                <p:oleObj name="Equation" r:id="rId4" imgW="2743200" imgH="4267200" progId="Equation.DSMT4">
                  <p:embed/>
                </p:oleObj>
              </mc:Choice>
              <mc:Fallback>
                <p:oleObj name="Equation" r:id="rId4" imgW="2743200" imgH="4267200" progId="Equation.DSMT4">
                  <p:embed/>
                  <p:pic>
                    <p:nvPicPr>
                      <p:cNvPr id="0" name="图片 20539"/>
                      <p:cNvPicPr/>
                      <p:nvPr/>
                    </p:nvPicPr>
                    <p:blipFill>
                      <a:blip r:embed="rId5"/>
                      <a:stretch>
                        <a:fillRect/>
                      </a:stretch>
                    </p:blipFill>
                    <p:spPr>
                      <a:xfrm>
                        <a:off x="5130800" y="2781300"/>
                        <a:ext cx="914400" cy="198438"/>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070471675"/>
              </p:ext>
            </p:extLst>
          </p:nvPr>
        </p:nvGraphicFramePr>
        <p:xfrm>
          <a:off x="1075255" y="914128"/>
          <a:ext cx="5429026" cy="3527241"/>
        </p:xfrm>
        <a:graphic>
          <a:graphicData uri="http://schemas.openxmlformats.org/presentationml/2006/ole">
            <mc:AlternateContent xmlns:mc="http://schemas.openxmlformats.org/markup-compatibility/2006">
              <mc:Choice xmlns:v="urn:schemas-microsoft-com:vml" Requires="v">
                <p:oleObj r:id="rId6" imgW="3178175" imgH="2065655" progId="Equation.AxMath">
                  <p:embed/>
                </p:oleObj>
              </mc:Choice>
              <mc:Fallback>
                <p:oleObj r:id="rId6" imgW="3178175" imgH="2065655" progId="Equation.AxMath">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255" y="914128"/>
                        <a:ext cx="5429026" cy="3527241"/>
                      </a:xfrm>
                      <a:prstGeom prst="rect">
                        <a:avLst/>
                      </a:prstGeom>
                      <a:noFill/>
                    </p:spPr>
                  </p:pic>
                </p:oleObj>
              </mc:Fallback>
            </mc:AlternateContent>
          </a:graphicData>
        </a:graphic>
      </p:graphicFrame>
      <p:graphicFrame>
        <p:nvGraphicFramePr>
          <p:cNvPr id="6" name="对象 -2147481608"/>
          <p:cNvGraphicFramePr>
            <a:graphicFrameLocks noChangeAspect="1"/>
          </p:cNvGraphicFramePr>
          <p:nvPr>
            <p:extLst>
              <p:ext uri="{D42A27DB-BD31-4B8C-83A1-F6EECF244321}">
                <p14:modId xmlns:p14="http://schemas.microsoft.com/office/powerpoint/2010/main" val="7003797"/>
              </p:ext>
            </p:extLst>
          </p:nvPr>
        </p:nvGraphicFramePr>
        <p:xfrm>
          <a:off x="3391852" y="5373697"/>
          <a:ext cx="4392295" cy="910590"/>
        </p:xfrm>
        <a:graphic>
          <a:graphicData uri="http://schemas.openxmlformats.org/presentationml/2006/ole">
            <mc:AlternateContent xmlns:mc="http://schemas.openxmlformats.org/markup-compatibility/2006">
              <mc:Choice xmlns:v="urn:schemas-microsoft-com:vml" Requires="v">
                <p:oleObj r:id="rId8" imgW="2202180" imgH="456565" progId="Equation.AxMath">
                  <p:embed/>
                </p:oleObj>
              </mc:Choice>
              <mc:Fallback>
                <p:oleObj r:id="rId8" imgW="2202180" imgH="456565" progId="Equation.AxMath">
                  <p:embed/>
                  <p:pic>
                    <p:nvPicPr>
                      <p:cNvPr id="0" name="图片 3075"/>
                      <p:cNvPicPr/>
                      <p:nvPr/>
                    </p:nvPicPr>
                    <p:blipFill>
                      <a:blip r:embed="rId9"/>
                      <a:stretch>
                        <a:fillRect/>
                      </a:stretch>
                    </p:blipFill>
                    <p:spPr>
                      <a:xfrm>
                        <a:off x="3391852" y="5373697"/>
                        <a:ext cx="4392295" cy="910590"/>
                      </a:xfrm>
                      <a:prstGeom prst="rect">
                        <a:avLst/>
                      </a:prstGeom>
                      <a:noFill/>
                      <a:ln w="38100">
                        <a:noFill/>
                        <a:miter/>
                      </a:ln>
                    </p:spPr>
                  </p:pic>
                </p:oleObj>
              </mc:Fallback>
            </mc:AlternateContent>
          </a:graphicData>
        </a:graphic>
      </p:graphicFrame>
      <p:sp>
        <p:nvSpPr>
          <p:cNvPr id="11" name="文本框 10">
            <a:extLst>
              <a:ext uri="{FF2B5EF4-FFF2-40B4-BE49-F238E27FC236}">
                <a16:creationId xmlns:a16="http://schemas.microsoft.com/office/drawing/2014/main" id="{4AF7FC76-E271-4BEA-11F9-4C6355927BEF}"/>
              </a:ext>
            </a:extLst>
          </p:cNvPr>
          <p:cNvSpPr txBox="1"/>
          <p:nvPr/>
        </p:nvSpPr>
        <p:spPr>
          <a:xfrm>
            <a:off x="6788727" y="2144983"/>
            <a:ext cx="3546764" cy="707886"/>
          </a:xfrm>
          <a:prstGeom prst="rect">
            <a:avLst/>
          </a:prstGeom>
          <a:noFill/>
        </p:spPr>
        <p:txBody>
          <a:bodyPr wrap="square">
            <a:spAutoFit/>
          </a:bodyPr>
          <a:lstStyle/>
          <a:p>
            <a:pPr marL="0" indent="0">
              <a:buNone/>
            </a:pP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注意，模型的决策变量向量</a:t>
            </a:r>
            <a:endPar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为</a:t>
            </a: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881743" y="279400"/>
            <a:ext cx="10515600" cy="5558971"/>
          </a:xfrm>
        </p:spPr>
        <p:txBody>
          <a:bodyPr/>
          <a:lstStyle/>
          <a:p>
            <a:pPr marL="0" indent="0">
              <a:buNone/>
            </a:pPr>
            <a:r>
              <a:rPr lang="zh-CN" altLang="en-US" b="1" dirty="0"/>
              <a:t>案例：</a:t>
            </a:r>
            <a:r>
              <a:rPr lang="zh-CN" altLang="zh-CN" dirty="0">
                <a:latin typeface="微软雅黑" panose="020B0503020204020204" pitchFamily="34" charset="-122"/>
                <a:ea typeface="微软雅黑" panose="020B0503020204020204" pitchFamily="34" charset="-122"/>
              </a:rPr>
              <a:t>数据是</a:t>
            </a:r>
            <a:r>
              <a:rPr lang="en-US" altLang="zh-CN" dirty="0">
                <a:latin typeface="微软雅黑" panose="020B0503020204020204" pitchFamily="34" charset="-122"/>
                <a:ea typeface="微软雅黑" panose="020B0503020204020204" pitchFamily="34" charset="-122"/>
              </a:rPr>
              <a:t>2011</a:t>
            </a:r>
            <a:r>
              <a:rPr lang="zh-CN" altLang="zh-CN" dirty="0">
                <a:latin typeface="微软雅黑" panose="020B0503020204020204" pitchFamily="34" charset="-122"/>
                <a:ea typeface="微软雅黑" panose="020B0503020204020204" pitchFamily="34" charset="-122"/>
              </a:rPr>
              <a:t>年各省（市、自治区</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医院的部分投入和产出指标。以床位数和卫生技术人员数作为投入指标，以诊疗人次数和入院人数作为产出指标</a:t>
            </a:r>
            <a:r>
              <a:rPr lang="zh-CN" altLang="en-US" dirty="0">
                <a:latin typeface="宋体" panose="02010600030101010101" pitchFamily="2" charset="-122"/>
                <a:ea typeface="宋体" panose="02010600030101010101" pitchFamily="2" charset="-122"/>
              </a:rPr>
              <a:t>：</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187842979"/>
              </p:ext>
            </p:extLst>
          </p:nvPr>
        </p:nvGraphicFramePr>
        <p:xfrm>
          <a:off x="1691971" y="1019629"/>
          <a:ext cx="8808057" cy="5721046"/>
        </p:xfrm>
        <a:graphic>
          <a:graphicData uri="http://schemas.openxmlformats.org/drawingml/2006/table">
            <a:tbl>
              <a:tblPr firstRow="1" firstCol="1" bandRow="1">
                <a:tableStyleId>{5C22544A-7EE6-4342-B048-85BDC9FD1C3A}</a:tableStyleId>
              </a:tblPr>
              <a:tblGrid>
                <a:gridCol w="1053388">
                  <a:extLst>
                    <a:ext uri="{9D8B030D-6E8A-4147-A177-3AD203B41FA5}">
                      <a16:colId xmlns:a16="http://schemas.microsoft.com/office/drawing/2014/main" val="20000"/>
                    </a:ext>
                  </a:extLst>
                </a:gridCol>
                <a:gridCol w="1342449">
                  <a:extLst>
                    <a:ext uri="{9D8B030D-6E8A-4147-A177-3AD203B41FA5}">
                      <a16:colId xmlns:a16="http://schemas.microsoft.com/office/drawing/2014/main" val="20001"/>
                    </a:ext>
                  </a:extLst>
                </a:gridCol>
                <a:gridCol w="1052736">
                  <a:extLst>
                    <a:ext uri="{9D8B030D-6E8A-4147-A177-3AD203B41FA5}">
                      <a16:colId xmlns:a16="http://schemas.microsoft.com/office/drawing/2014/main" val="20002"/>
                    </a:ext>
                  </a:extLst>
                </a:gridCol>
                <a:gridCol w="1796651">
                  <a:extLst>
                    <a:ext uri="{9D8B030D-6E8A-4147-A177-3AD203B41FA5}">
                      <a16:colId xmlns:a16="http://schemas.microsoft.com/office/drawing/2014/main" val="20003"/>
                    </a:ext>
                  </a:extLst>
                </a:gridCol>
                <a:gridCol w="1546857">
                  <a:extLst>
                    <a:ext uri="{9D8B030D-6E8A-4147-A177-3AD203B41FA5}">
                      <a16:colId xmlns:a16="http://schemas.microsoft.com/office/drawing/2014/main" val="20004"/>
                    </a:ext>
                  </a:extLst>
                </a:gridCol>
                <a:gridCol w="1955837">
                  <a:extLst>
                    <a:ext uri="{9D8B030D-6E8A-4147-A177-3AD203B41FA5}">
                      <a16:colId xmlns:a16="http://schemas.microsoft.com/office/drawing/2014/main" val="20005"/>
                    </a:ext>
                  </a:extLst>
                </a:gridCol>
                <a:gridCol w="60139">
                  <a:extLst>
                    <a:ext uri="{9D8B030D-6E8A-4147-A177-3AD203B41FA5}">
                      <a16:colId xmlns:a16="http://schemas.microsoft.com/office/drawing/2014/main" val="20006"/>
                    </a:ext>
                  </a:extLst>
                </a:gridCol>
              </a:tblGrid>
              <a:tr h="346731">
                <a:tc>
                  <a:txBody>
                    <a:bodyPr/>
                    <a:lstStyle/>
                    <a:p>
                      <a:pPr indent="304800" algn="l">
                        <a:spcAft>
                          <a:spcPts val="0"/>
                        </a:spcAft>
                      </a:pPr>
                      <a:r>
                        <a:rPr lang="en-US" sz="1050" dirty="0">
                          <a:effectLst/>
                        </a:rPr>
                        <a:t>DMU</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l">
                        <a:spcAft>
                          <a:spcPts val="0"/>
                        </a:spcAft>
                      </a:pPr>
                      <a:r>
                        <a:rPr lang="zh-CN" sz="1050">
                          <a:effectLst/>
                        </a:rPr>
                        <a:t>床位数</a:t>
                      </a:r>
                      <a:r>
                        <a:rPr lang="en-US" sz="1050">
                          <a:effectLst/>
                        </a:rPr>
                        <a:t>(</a:t>
                      </a:r>
                      <a:r>
                        <a:rPr lang="zh-CN" sz="1050">
                          <a:effectLst/>
                        </a:rPr>
                        <a:t>万个</a:t>
                      </a:r>
                      <a:r>
                        <a:rPr lang="en-US" sz="1050">
                          <a:effectLst/>
                        </a:rPr>
                        <a:t>)</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l">
                        <a:spcAft>
                          <a:spcPts val="0"/>
                        </a:spcAft>
                      </a:pPr>
                      <a:r>
                        <a:rPr lang="zh-CN" sz="1050">
                          <a:effectLst/>
                        </a:rPr>
                        <a:t>卫技人员数</a:t>
                      </a:r>
                      <a:r>
                        <a:rPr lang="en-US" sz="1050">
                          <a:effectLst/>
                        </a:rPr>
                        <a:t>(</a:t>
                      </a:r>
                      <a:r>
                        <a:rPr lang="zh-CN" sz="1050">
                          <a:effectLst/>
                        </a:rPr>
                        <a:t>万个</a:t>
                      </a:r>
                      <a:r>
                        <a:rPr lang="en-US" sz="1050">
                          <a:effectLst/>
                        </a:rPr>
                        <a:t>)</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l">
                        <a:spcAft>
                          <a:spcPts val="0"/>
                        </a:spcAft>
                      </a:pPr>
                      <a:r>
                        <a:rPr lang="zh-CN" sz="1050">
                          <a:effectLst/>
                        </a:rPr>
                        <a:t>诊疗人次数</a:t>
                      </a:r>
                      <a:r>
                        <a:rPr lang="en-US" sz="1050">
                          <a:effectLst/>
                        </a:rPr>
                        <a:t>(</a:t>
                      </a:r>
                      <a:r>
                        <a:rPr lang="zh-CN" sz="1050">
                          <a:effectLst/>
                        </a:rPr>
                        <a:t>万人次</a:t>
                      </a:r>
                      <a:r>
                        <a:rPr lang="en-US" sz="1050">
                          <a:effectLst/>
                        </a:rPr>
                        <a:t>)</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l">
                        <a:spcAft>
                          <a:spcPts val="0"/>
                        </a:spcAft>
                      </a:pPr>
                      <a:r>
                        <a:rPr lang="zh-CN" sz="1050">
                          <a:effectLst/>
                        </a:rPr>
                        <a:t>入院人数</a:t>
                      </a:r>
                      <a:r>
                        <a:rPr lang="en-US" sz="1050">
                          <a:effectLst/>
                        </a:rPr>
                        <a:t>(</a:t>
                      </a:r>
                      <a:r>
                        <a:rPr lang="zh-CN" sz="1050">
                          <a:effectLst/>
                        </a:rPr>
                        <a:t>万人</a:t>
                      </a:r>
                      <a:r>
                        <a:rPr lang="en-US" sz="1050">
                          <a:effectLst/>
                        </a:rPr>
                        <a:t>)</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gridSpan="2">
                  <a:txBody>
                    <a:bodyPr/>
                    <a:lstStyle/>
                    <a:p>
                      <a:pPr indent="127000" algn="l">
                        <a:spcAft>
                          <a:spcPts val="0"/>
                        </a:spcAft>
                      </a:pPr>
                      <a:r>
                        <a:rPr lang="zh-CN" sz="1050" dirty="0">
                          <a:effectLst/>
                        </a:rPr>
                        <a:t>医疗废弃物</a:t>
                      </a:r>
                      <a:r>
                        <a:rPr lang="en-US" sz="1050" dirty="0">
                          <a:effectLst/>
                        </a:rPr>
                        <a:t>(</a:t>
                      </a:r>
                      <a:r>
                        <a:rPr lang="zh-CN" sz="1050" dirty="0">
                          <a:effectLst/>
                        </a:rPr>
                        <a:t>万套</a:t>
                      </a:r>
                      <a:r>
                        <a:rPr lang="en-US" sz="1050" dirty="0">
                          <a:effectLst/>
                        </a:rPr>
                        <a:t>)</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hMerge="1">
                  <a:txBody>
                    <a:bodyPr/>
                    <a:lstStyle/>
                    <a:p>
                      <a:endParaRPr lang="zh-CN"/>
                    </a:p>
                  </a:txBody>
                  <a:tcPr/>
                </a:tc>
                <a:extLst>
                  <a:ext uri="{0D108BD9-81ED-4DB2-BD59-A6C34878D82A}">
                    <a16:rowId xmlns:a16="http://schemas.microsoft.com/office/drawing/2014/main" val="10000"/>
                  </a:ext>
                </a:extLst>
              </a:tr>
              <a:tr h="173365">
                <a:tc>
                  <a:txBody>
                    <a:bodyPr/>
                    <a:lstStyle/>
                    <a:p>
                      <a:pPr indent="127000" algn="l">
                        <a:spcAft>
                          <a:spcPts val="0"/>
                        </a:spcAft>
                      </a:pPr>
                      <a:r>
                        <a:rPr lang="zh-CN" sz="1050">
                          <a:effectLst/>
                        </a:rPr>
                        <a:t>安徽</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dirty="0">
                          <a:effectLst/>
                        </a:rPr>
                        <a:t>14.0997</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13.2739</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6334.4221</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439.1516</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gridSpan="2">
                  <a:txBody>
                    <a:bodyPr/>
                    <a:lstStyle/>
                    <a:p>
                      <a:pPr indent="127000" algn="r">
                        <a:spcAft>
                          <a:spcPts val="0"/>
                        </a:spcAft>
                      </a:pPr>
                      <a:r>
                        <a:rPr lang="en-US" sz="1050">
                          <a:effectLst/>
                        </a:rPr>
                        <a:t>122.7839</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hMerge="1">
                  <a:txBody>
                    <a:bodyPr/>
                    <a:lstStyle/>
                    <a:p>
                      <a:endParaRPr lang="zh-CN"/>
                    </a:p>
                  </a:txBody>
                  <a:tcPr/>
                </a:tc>
                <a:extLst>
                  <a:ext uri="{0D108BD9-81ED-4DB2-BD59-A6C34878D82A}">
                    <a16:rowId xmlns:a16="http://schemas.microsoft.com/office/drawing/2014/main" val="10001"/>
                  </a:ext>
                </a:extLst>
              </a:tr>
              <a:tr h="173365">
                <a:tc>
                  <a:txBody>
                    <a:bodyPr/>
                    <a:lstStyle/>
                    <a:p>
                      <a:pPr indent="127000" algn="l">
                        <a:spcAft>
                          <a:spcPts val="0"/>
                        </a:spcAft>
                      </a:pPr>
                      <a:r>
                        <a:rPr lang="zh-CN" sz="1050">
                          <a:effectLst/>
                        </a:rPr>
                        <a:t>北京</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dirty="0">
                          <a:effectLst/>
                        </a:rPr>
                        <a:t>8.7596</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12.8644</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10434.0626</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188.2593</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68.2413</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just">
                        <a:spcAft>
                          <a:spcPts val="0"/>
                        </a:spcAft>
                      </a:pPr>
                      <a:r>
                        <a:rPr lang="zh-CN" sz="1050">
                          <a:effectLst/>
                        </a:rPr>
                        <a:t> </a:t>
                      </a:r>
                      <a:endParaRPr lang="zh-CN" sz="1050">
                        <a:effectLst/>
                        <a:latin typeface="Times New Roman" panose="02020603050405020304"/>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2"/>
                  </a:ext>
                </a:extLst>
              </a:tr>
              <a:tr h="173365">
                <a:tc>
                  <a:txBody>
                    <a:bodyPr/>
                    <a:lstStyle/>
                    <a:p>
                      <a:pPr indent="127000" algn="l">
                        <a:spcAft>
                          <a:spcPts val="0"/>
                        </a:spcAft>
                      </a:pPr>
                      <a:r>
                        <a:rPr lang="zh-CN" sz="1050">
                          <a:effectLst/>
                        </a:rPr>
                        <a:t>福建</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8.9947</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dirty="0">
                          <a:effectLst/>
                        </a:rPr>
                        <a:t>9.3898</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7205.9496</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marR="66675" indent="127000" algn="r">
                        <a:spcAft>
                          <a:spcPts val="0"/>
                        </a:spcAft>
                      </a:pPr>
                      <a:r>
                        <a:rPr lang="en-US" sz="1050">
                          <a:effectLst/>
                        </a:rPr>
                        <a:t>308.7618</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103.2709</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just">
                        <a:spcAft>
                          <a:spcPts val="0"/>
                        </a:spcAft>
                      </a:pPr>
                      <a:r>
                        <a:rPr lang="zh-CN" sz="1050">
                          <a:effectLst/>
                        </a:rPr>
                        <a:t> </a:t>
                      </a:r>
                      <a:endParaRPr lang="zh-CN" sz="1050">
                        <a:effectLst/>
                        <a:latin typeface="Times New Roman" panose="02020603050405020304"/>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3"/>
                  </a:ext>
                </a:extLst>
              </a:tr>
              <a:tr h="173365">
                <a:tc>
                  <a:txBody>
                    <a:bodyPr/>
                    <a:lstStyle/>
                    <a:p>
                      <a:pPr indent="127000" algn="l">
                        <a:spcAft>
                          <a:spcPts val="0"/>
                        </a:spcAft>
                      </a:pPr>
                      <a:r>
                        <a:rPr lang="zh-CN" sz="1050">
                          <a:effectLst/>
                        </a:rPr>
                        <a:t>甘肃</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6.6661</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5.3127</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2771.9369</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171.0826</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11.0686</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just">
                        <a:spcAft>
                          <a:spcPts val="0"/>
                        </a:spcAft>
                      </a:pPr>
                      <a:r>
                        <a:rPr lang="zh-CN" sz="1050">
                          <a:effectLst/>
                        </a:rPr>
                        <a:t> </a:t>
                      </a:r>
                      <a:endParaRPr lang="zh-CN" sz="1050">
                        <a:effectLst/>
                        <a:latin typeface="Times New Roman" panose="02020603050405020304"/>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4"/>
                  </a:ext>
                </a:extLst>
              </a:tr>
              <a:tr h="173365">
                <a:tc>
                  <a:txBody>
                    <a:bodyPr/>
                    <a:lstStyle/>
                    <a:p>
                      <a:pPr indent="127000" algn="l">
                        <a:spcAft>
                          <a:spcPts val="0"/>
                        </a:spcAft>
                      </a:pPr>
                      <a:r>
                        <a:rPr lang="zh-CN" sz="1050">
                          <a:effectLst/>
                        </a:rPr>
                        <a:t>广东</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24.605</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28.9388</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dirty="0">
                          <a:effectLst/>
                        </a:rPr>
                        <a:t>29378.4406</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799.3062</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74.0398</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just">
                        <a:spcAft>
                          <a:spcPts val="0"/>
                        </a:spcAft>
                      </a:pPr>
                      <a:r>
                        <a:rPr lang="zh-CN" sz="1050">
                          <a:effectLst/>
                        </a:rPr>
                        <a:t> </a:t>
                      </a:r>
                      <a:endParaRPr lang="zh-CN" sz="1050">
                        <a:effectLst/>
                        <a:latin typeface="Times New Roman" panose="02020603050405020304"/>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5"/>
                  </a:ext>
                </a:extLst>
              </a:tr>
              <a:tr h="173365">
                <a:tc>
                  <a:txBody>
                    <a:bodyPr/>
                    <a:lstStyle/>
                    <a:p>
                      <a:pPr indent="127000" algn="l">
                        <a:spcAft>
                          <a:spcPts val="0"/>
                        </a:spcAft>
                      </a:pPr>
                      <a:r>
                        <a:rPr lang="zh-CN" sz="1050">
                          <a:effectLst/>
                        </a:rPr>
                        <a:t>广西</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95.7752</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10.5773</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dirty="0">
                          <a:effectLst/>
                        </a:rPr>
                        <a:t>6444.9855</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325.8438</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18.1712</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just">
                        <a:spcAft>
                          <a:spcPts val="0"/>
                        </a:spcAft>
                      </a:pPr>
                      <a:r>
                        <a:rPr lang="zh-CN" sz="1050">
                          <a:effectLst/>
                        </a:rPr>
                        <a:t> </a:t>
                      </a:r>
                      <a:endParaRPr lang="zh-CN" sz="1050">
                        <a:effectLst/>
                        <a:latin typeface="Times New Roman" panose="02020603050405020304"/>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6"/>
                  </a:ext>
                </a:extLst>
              </a:tr>
              <a:tr h="173365">
                <a:tc>
                  <a:txBody>
                    <a:bodyPr/>
                    <a:lstStyle/>
                    <a:p>
                      <a:pPr indent="127000" algn="l">
                        <a:spcAft>
                          <a:spcPts val="0"/>
                        </a:spcAft>
                      </a:pPr>
                      <a:r>
                        <a:rPr lang="zh-CN" sz="1050">
                          <a:effectLst/>
                        </a:rPr>
                        <a:t>贵州</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7.8368</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6.932</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dirty="0">
                          <a:effectLst/>
                        </a:rPr>
                        <a:t>2910.5344</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243.337</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79.0556</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just">
                        <a:spcAft>
                          <a:spcPts val="0"/>
                        </a:spcAft>
                      </a:pPr>
                      <a:r>
                        <a:rPr lang="zh-CN" sz="1050">
                          <a:effectLst/>
                        </a:rPr>
                        <a:t> </a:t>
                      </a:r>
                      <a:endParaRPr lang="zh-CN" sz="1050">
                        <a:effectLst/>
                        <a:latin typeface="Times New Roman" panose="02020603050405020304"/>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7"/>
                  </a:ext>
                </a:extLst>
              </a:tr>
              <a:tr h="173365">
                <a:tc>
                  <a:txBody>
                    <a:bodyPr/>
                    <a:lstStyle/>
                    <a:p>
                      <a:pPr indent="127000" algn="l">
                        <a:spcAft>
                          <a:spcPts val="0"/>
                        </a:spcAft>
                      </a:pPr>
                      <a:r>
                        <a:rPr lang="zh-CN" sz="1050">
                          <a:effectLst/>
                        </a:rPr>
                        <a:t>海南</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2.1367</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2.632</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dirty="0">
                          <a:effectLst/>
                        </a:rPr>
                        <a:t>1269.2336</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61.1621</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45.2855</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just">
                        <a:spcAft>
                          <a:spcPts val="0"/>
                        </a:spcAft>
                      </a:pPr>
                      <a:r>
                        <a:rPr lang="zh-CN" sz="1050">
                          <a:effectLst/>
                        </a:rPr>
                        <a:t> </a:t>
                      </a:r>
                      <a:endParaRPr lang="zh-CN" sz="1050">
                        <a:effectLst/>
                        <a:latin typeface="Times New Roman" panose="02020603050405020304"/>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8"/>
                  </a:ext>
                </a:extLst>
              </a:tr>
              <a:tr h="173365">
                <a:tc>
                  <a:txBody>
                    <a:bodyPr/>
                    <a:lstStyle/>
                    <a:p>
                      <a:pPr indent="127000" algn="l">
                        <a:spcAft>
                          <a:spcPts val="0"/>
                        </a:spcAft>
                      </a:pPr>
                      <a:r>
                        <a:rPr lang="zh-CN" sz="1050">
                          <a:effectLst/>
                        </a:rPr>
                        <a:t>河北</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18.7504</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18.3683</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dirty="0">
                          <a:effectLst/>
                        </a:rPr>
                        <a:t>8248.9933</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567.5067</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256.6291</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just">
                        <a:spcAft>
                          <a:spcPts val="0"/>
                        </a:spcAft>
                      </a:pPr>
                      <a:r>
                        <a:rPr lang="zh-CN" sz="1050">
                          <a:effectLst/>
                        </a:rPr>
                        <a:t> </a:t>
                      </a:r>
                      <a:endParaRPr lang="zh-CN" sz="1050">
                        <a:effectLst/>
                        <a:latin typeface="Times New Roman" panose="02020603050405020304"/>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9"/>
                  </a:ext>
                </a:extLst>
              </a:tr>
              <a:tr h="173365">
                <a:tc>
                  <a:txBody>
                    <a:bodyPr/>
                    <a:lstStyle/>
                    <a:p>
                      <a:pPr indent="127000" algn="l">
                        <a:spcAft>
                          <a:spcPts val="0"/>
                        </a:spcAft>
                      </a:pPr>
                      <a:r>
                        <a:rPr lang="zh-CN" sz="1050">
                          <a:effectLst/>
                        </a:rPr>
                        <a:t>河南</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23.9793</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23.1149</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dirty="0">
                          <a:effectLst/>
                        </a:rPr>
                        <a:t>11407.6405</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704.3628</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98.7092</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just">
                        <a:spcAft>
                          <a:spcPts val="0"/>
                        </a:spcAft>
                      </a:pPr>
                      <a:r>
                        <a:rPr lang="zh-CN" sz="1050">
                          <a:effectLst/>
                        </a:rPr>
                        <a:t> </a:t>
                      </a:r>
                      <a:endParaRPr lang="zh-CN" sz="1050">
                        <a:effectLst/>
                        <a:latin typeface="Times New Roman" panose="02020603050405020304"/>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10"/>
                  </a:ext>
                </a:extLst>
              </a:tr>
              <a:tr h="173365">
                <a:tc>
                  <a:txBody>
                    <a:bodyPr/>
                    <a:lstStyle/>
                    <a:p>
                      <a:pPr indent="127000" algn="l">
                        <a:spcAft>
                          <a:spcPts val="0"/>
                        </a:spcAft>
                      </a:pPr>
                      <a:r>
                        <a:rPr lang="zh-CN" sz="1050">
                          <a:effectLst/>
                        </a:rPr>
                        <a:t>黑龙江</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12.9449</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12.7358</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4796.2073</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dirty="0">
                          <a:effectLst/>
                        </a:rPr>
                        <a:t>299.297</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121.3853</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just">
                        <a:spcAft>
                          <a:spcPts val="0"/>
                        </a:spcAft>
                      </a:pPr>
                      <a:r>
                        <a:rPr lang="zh-CN" sz="1050">
                          <a:effectLst/>
                        </a:rPr>
                        <a:t> </a:t>
                      </a:r>
                      <a:endParaRPr lang="zh-CN" sz="1050">
                        <a:effectLst/>
                        <a:latin typeface="Times New Roman" panose="02020603050405020304"/>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11"/>
                  </a:ext>
                </a:extLst>
              </a:tr>
              <a:tr h="173365">
                <a:tc>
                  <a:txBody>
                    <a:bodyPr/>
                    <a:lstStyle/>
                    <a:p>
                      <a:pPr indent="127000" algn="l">
                        <a:spcAft>
                          <a:spcPts val="0"/>
                        </a:spcAft>
                      </a:pPr>
                      <a:r>
                        <a:rPr lang="zh-CN" sz="1050">
                          <a:effectLst/>
                        </a:rPr>
                        <a:t>湖北</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15.2062</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14.7628</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8400.6816</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dirty="0">
                          <a:effectLst/>
                        </a:rPr>
                        <a:t>480.5124</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114.79</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just">
                        <a:spcAft>
                          <a:spcPts val="0"/>
                        </a:spcAft>
                      </a:pPr>
                      <a:r>
                        <a:rPr lang="zh-CN" sz="1050">
                          <a:effectLst/>
                        </a:rPr>
                        <a:t> </a:t>
                      </a:r>
                      <a:endParaRPr lang="zh-CN" sz="1050">
                        <a:effectLst/>
                        <a:latin typeface="Times New Roman" panose="02020603050405020304"/>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12"/>
                  </a:ext>
                </a:extLst>
              </a:tr>
              <a:tr h="173365">
                <a:tc>
                  <a:txBody>
                    <a:bodyPr/>
                    <a:lstStyle/>
                    <a:p>
                      <a:pPr indent="127000" algn="l">
                        <a:spcAft>
                          <a:spcPts val="0"/>
                        </a:spcAft>
                      </a:pPr>
                      <a:r>
                        <a:rPr lang="zh-CN" sz="1050">
                          <a:effectLst/>
                        </a:rPr>
                        <a:t>湖南</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16.8428</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15.2904</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6323.8363</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dirty="0">
                          <a:effectLst/>
                        </a:rPr>
                        <a:t>539.3968</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184.5905</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just">
                        <a:spcAft>
                          <a:spcPts val="0"/>
                        </a:spcAft>
                      </a:pPr>
                      <a:r>
                        <a:rPr lang="zh-CN" sz="1050">
                          <a:effectLst/>
                        </a:rPr>
                        <a:t> </a:t>
                      </a:r>
                      <a:endParaRPr lang="zh-CN" sz="1050">
                        <a:effectLst/>
                        <a:latin typeface="Times New Roman" panose="02020603050405020304"/>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13"/>
                  </a:ext>
                </a:extLst>
              </a:tr>
              <a:tr h="173365">
                <a:tc>
                  <a:txBody>
                    <a:bodyPr/>
                    <a:lstStyle/>
                    <a:p>
                      <a:pPr indent="127000" algn="l">
                        <a:spcAft>
                          <a:spcPts val="0"/>
                        </a:spcAft>
                      </a:pPr>
                      <a:r>
                        <a:rPr lang="zh-CN" sz="1050">
                          <a:effectLst/>
                        </a:rPr>
                        <a:t>吉林</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9.4636</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8.6278</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3808.7139</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225.9264</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dirty="0">
                          <a:effectLst/>
                        </a:rPr>
                        <a:t>24.6665</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just">
                        <a:spcAft>
                          <a:spcPts val="0"/>
                        </a:spcAft>
                      </a:pPr>
                      <a:r>
                        <a:rPr lang="zh-CN" sz="1050" dirty="0">
                          <a:effectLst/>
                        </a:rPr>
                        <a:t> </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14"/>
                  </a:ext>
                </a:extLst>
              </a:tr>
              <a:tr h="173365">
                <a:tc>
                  <a:txBody>
                    <a:bodyPr/>
                    <a:lstStyle/>
                    <a:p>
                      <a:pPr indent="127000" algn="l">
                        <a:spcAft>
                          <a:spcPts val="0"/>
                        </a:spcAft>
                      </a:pPr>
                      <a:r>
                        <a:rPr lang="zh-CN" sz="1050">
                          <a:effectLst/>
                        </a:rPr>
                        <a:t>江苏</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22.1674</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21.4938</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16694.4454</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643.3837</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dirty="0">
                          <a:effectLst/>
                        </a:rPr>
                        <a:t>8.4973</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just">
                        <a:spcAft>
                          <a:spcPts val="0"/>
                        </a:spcAft>
                      </a:pPr>
                      <a:r>
                        <a:rPr lang="zh-CN" sz="1050" dirty="0">
                          <a:effectLst/>
                        </a:rPr>
                        <a:t> </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15"/>
                  </a:ext>
                </a:extLst>
              </a:tr>
              <a:tr h="173365">
                <a:tc>
                  <a:txBody>
                    <a:bodyPr/>
                    <a:lstStyle/>
                    <a:p>
                      <a:pPr indent="127000" algn="l">
                        <a:spcAft>
                          <a:spcPts val="0"/>
                        </a:spcAft>
                      </a:pPr>
                      <a:r>
                        <a:rPr lang="zh-CN" sz="1050">
                          <a:effectLst/>
                        </a:rPr>
                        <a:t>江西</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8.7184</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9.3287</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4638.3376</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dirty="0">
                          <a:effectLst/>
                        </a:rPr>
                        <a:t>300.0964</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16.2039</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just">
                        <a:spcAft>
                          <a:spcPts val="0"/>
                        </a:spcAft>
                      </a:pPr>
                      <a:r>
                        <a:rPr lang="zh-CN" sz="1050" dirty="0">
                          <a:effectLst/>
                        </a:rPr>
                        <a:t> </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16"/>
                  </a:ext>
                </a:extLst>
              </a:tr>
              <a:tr h="173365">
                <a:tc>
                  <a:txBody>
                    <a:bodyPr/>
                    <a:lstStyle/>
                    <a:p>
                      <a:pPr indent="127000" algn="l">
                        <a:spcAft>
                          <a:spcPts val="0"/>
                        </a:spcAft>
                      </a:pPr>
                      <a:r>
                        <a:rPr lang="zh-CN" sz="1050">
                          <a:effectLst/>
                        </a:rPr>
                        <a:t>辽宁</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17.1032</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15.6893</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7027.0696</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403.2159</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48.54</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just">
                        <a:spcAft>
                          <a:spcPts val="0"/>
                        </a:spcAft>
                      </a:pPr>
                      <a:r>
                        <a:rPr lang="zh-CN" sz="1050" dirty="0">
                          <a:effectLst/>
                        </a:rPr>
                        <a:t> </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17"/>
                  </a:ext>
                </a:extLst>
              </a:tr>
              <a:tr h="173365">
                <a:tc>
                  <a:txBody>
                    <a:bodyPr/>
                    <a:lstStyle/>
                    <a:p>
                      <a:pPr indent="127000" algn="l">
                        <a:spcAft>
                          <a:spcPts val="0"/>
                        </a:spcAft>
                      </a:pPr>
                      <a:r>
                        <a:rPr lang="zh-CN" sz="1050">
                          <a:effectLst/>
                        </a:rPr>
                        <a:t>内蒙古</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7.2871</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7.4177</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3137.9522</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dirty="0">
                          <a:effectLst/>
                        </a:rPr>
                        <a:t>174.7905</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25.5581</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just">
                        <a:spcAft>
                          <a:spcPts val="0"/>
                        </a:spcAft>
                      </a:pPr>
                      <a:r>
                        <a:rPr lang="zh-CN" sz="1050" dirty="0">
                          <a:effectLst/>
                        </a:rPr>
                        <a:t> </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18"/>
                  </a:ext>
                </a:extLst>
              </a:tr>
              <a:tr h="173365">
                <a:tc>
                  <a:txBody>
                    <a:bodyPr/>
                    <a:lstStyle/>
                    <a:p>
                      <a:pPr indent="127000" algn="l">
                        <a:spcAft>
                          <a:spcPts val="0"/>
                        </a:spcAft>
                      </a:pPr>
                      <a:r>
                        <a:rPr lang="zh-CN" sz="1050">
                          <a:effectLst/>
                        </a:rPr>
                        <a:t>宁夏</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2.2037</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2.183</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1237.3335</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60.2227</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dirty="0">
                          <a:effectLst/>
                        </a:rPr>
                        <a:t>27.6831</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just">
                        <a:spcAft>
                          <a:spcPts val="0"/>
                        </a:spcAft>
                      </a:pPr>
                      <a:r>
                        <a:rPr lang="zh-CN" sz="1050" dirty="0">
                          <a:effectLst/>
                        </a:rPr>
                        <a:t> </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19"/>
                  </a:ext>
                </a:extLst>
              </a:tr>
              <a:tr h="173365">
                <a:tc>
                  <a:txBody>
                    <a:bodyPr/>
                    <a:lstStyle/>
                    <a:p>
                      <a:pPr indent="127000" algn="l">
                        <a:spcAft>
                          <a:spcPts val="0"/>
                        </a:spcAft>
                      </a:pPr>
                      <a:r>
                        <a:rPr lang="zh-CN" sz="1050">
                          <a:effectLst/>
                        </a:rPr>
                        <a:t>青海</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1.8586</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1.6689</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891.8596</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46.9811</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dirty="0">
                          <a:effectLst/>
                        </a:rPr>
                        <a:t>65.4446</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just">
                        <a:spcAft>
                          <a:spcPts val="0"/>
                        </a:spcAft>
                      </a:pPr>
                      <a:r>
                        <a:rPr lang="zh-CN" sz="1050" dirty="0">
                          <a:effectLst/>
                        </a:rPr>
                        <a:t> </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20"/>
                  </a:ext>
                </a:extLst>
              </a:tr>
              <a:tr h="173365">
                <a:tc>
                  <a:txBody>
                    <a:bodyPr/>
                    <a:lstStyle/>
                    <a:p>
                      <a:pPr indent="127000" algn="l">
                        <a:spcAft>
                          <a:spcPts val="0"/>
                        </a:spcAft>
                      </a:pPr>
                      <a:r>
                        <a:rPr lang="zh-CN" sz="1050">
                          <a:effectLst/>
                        </a:rPr>
                        <a:t>山东</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28.0385</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28.1654</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13471.9233</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835.4234</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dirty="0">
                          <a:effectLst/>
                        </a:rPr>
                        <a:t>133.6184</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just">
                        <a:spcAft>
                          <a:spcPts val="0"/>
                        </a:spcAft>
                      </a:pPr>
                      <a:r>
                        <a:rPr lang="zh-CN" sz="1050">
                          <a:effectLst/>
                        </a:rPr>
                        <a:t> </a:t>
                      </a:r>
                      <a:endParaRPr lang="zh-CN" sz="1050">
                        <a:effectLst/>
                        <a:latin typeface="Times New Roman" panose="02020603050405020304"/>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21"/>
                  </a:ext>
                </a:extLst>
              </a:tr>
              <a:tr h="173365">
                <a:tc>
                  <a:txBody>
                    <a:bodyPr/>
                    <a:lstStyle/>
                    <a:p>
                      <a:pPr indent="127000" algn="l">
                        <a:spcAft>
                          <a:spcPts val="0"/>
                        </a:spcAft>
                      </a:pPr>
                      <a:r>
                        <a:rPr lang="zh-CN" sz="1050">
                          <a:effectLst/>
                        </a:rPr>
                        <a:t>山西</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11.0741</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11.666</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3739.0228</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233.2714</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dirty="0">
                          <a:effectLst/>
                        </a:rPr>
                        <a:t>5.4658</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just">
                        <a:spcAft>
                          <a:spcPts val="0"/>
                        </a:spcAft>
                      </a:pPr>
                      <a:r>
                        <a:rPr lang="zh-CN" sz="1050" dirty="0">
                          <a:effectLst/>
                        </a:rPr>
                        <a:t> </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22"/>
                  </a:ext>
                </a:extLst>
              </a:tr>
              <a:tr h="173365">
                <a:tc>
                  <a:txBody>
                    <a:bodyPr/>
                    <a:lstStyle/>
                    <a:p>
                      <a:pPr indent="127000" algn="l">
                        <a:spcAft>
                          <a:spcPts val="0"/>
                        </a:spcAft>
                      </a:pPr>
                      <a:r>
                        <a:rPr lang="zh-CN" sz="1050">
                          <a:effectLst/>
                        </a:rPr>
                        <a:t>陕西</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11.4339</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12.3537</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5269.2308</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323.6715</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dirty="0">
                          <a:effectLst/>
                        </a:rPr>
                        <a:t>14.0372</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just">
                        <a:spcAft>
                          <a:spcPts val="0"/>
                        </a:spcAft>
                      </a:pPr>
                      <a:r>
                        <a:rPr lang="zh-CN" sz="1050" dirty="0">
                          <a:effectLst/>
                        </a:rPr>
                        <a:t> </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23"/>
                  </a:ext>
                </a:extLst>
              </a:tr>
              <a:tr h="173365">
                <a:tc>
                  <a:txBody>
                    <a:bodyPr/>
                    <a:lstStyle/>
                    <a:p>
                      <a:pPr indent="127000" algn="l">
                        <a:spcAft>
                          <a:spcPts val="0"/>
                        </a:spcAft>
                      </a:pPr>
                      <a:r>
                        <a:rPr lang="zh-CN" sz="1050">
                          <a:effectLst/>
                        </a:rPr>
                        <a:t>上海</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8.7548</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9.5198</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11366.9022</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228.2773</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dirty="0">
                          <a:effectLst/>
                        </a:rPr>
                        <a:t>99.8449</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just">
                        <a:spcAft>
                          <a:spcPts val="0"/>
                        </a:spcAft>
                      </a:pPr>
                      <a:r>
                        <a:rPr lang="zh-CN" sz="1050">
                          <a:effectLst/>
                        </a:rPr>
                        <a:t> </a:t>
                      </a:r>
                      <a:endParaRPr lang="zh-CN" sz="1050">
                        <a:effectLst/>
                        <a:latin typeface="Times New Roman" panose="02020603050405020304"/>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24"/>
                  </a:ext>
                </a:extLst>
              </a:tr>
              <a:tr h="173365">
                <a:tc>
                  <a:txBody>
                    <a:bodyPr/>
                    <a:lstStyle/>
                    <a:p>
                      <a:pPr indent="127000" algn="l">
                        <a:spcAft>
                          <a:spcPts val="0"/>
                        </a:spcAft>
                      </a:pPr>
                      <a:r>
                        <a:rPr lang="zh-CN" sz="1050">
                          <a:effectLst/>
                        </a:rPr>
                        <a:t>四川</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21.1524</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19.4752</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11047.5915</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648.9314</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dirty="0">
                          <a:effectLst/>
                        </a:rPr>
                        <a:t>129.1706</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just">
                        <a:spcAft>
                          <a:spcPts val="0"/>
                        </a:spcAft>
                      </a:pPr>
                      <a:r>
                        <a:rPr lang="zh-CN" sz="1050" dirty="0">
                          <a:effectLst/>
                        </a:rPr>
                        <a:t> </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25"/>
                  </a:ext>
                </a:extLst>
              </a:tr>
              <a:tr h="173365">
                <a:tc>
                  <a:txBody>
                    <a:bodyPr/>
                    <a:lstStyle/>
                    <a:p>
                      <a:pPr indent="127000" algn="l">
                        <a:spcAft>
                          <a:spcPts val="0"/>
                        </a:spcAft>
                      </a:pPr>
                      <a:r>
                        <a:rPr lang="zh-CN" sz="1050">
                          <a:effectLst/>
                        </a:rPr>
                        <a:t>天津</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4.0787</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5.3543</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5216.4779</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103.7054</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170.5363</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just">
                        <a:spcAft>
                          <a:spcPts val="0"/>
                        </a:spcAft>
                      </a:pPr>
                      <a:r>
                        <a:rPr lang="zh-CN" sz="1050" dirty="0">
                          <a:effectLst/>
                        </a:rPr>
                        <a:t> </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26"/>
                  </a:ext>
                </a:extLst>
              </a:tr>
              <a:tr h="173365">
                <a:tc>
                  <a:txBody>
                    <a:bodyPr/>
                    <a:lstStyle/>
                    <a:p>
                      <a:pPr indent="127000" algn="l">
                        <a:spcAft>
                          <a:spcPts val="0"/>
                        </a:spcAft>
                      </a:pPr>
                      <a:r>
                        <a:rPr lang="zh-CN" sz="1050">
                          <a:effectLst/>
                        </a:rPr>
                        <a:t>西藏</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0.6314</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0.5843</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399.8564</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12.0766</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36.6357</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just">
                        <a:spcAft>
                          <a:spcPts val="0"/>
                        </a:spcAft>
                      </a:pPr>
                      <a:r>
                        <a:rPr lang="zh-CN" sz="1050">
                          <a:effectLst/>
                        </a:rPr>
                        <a:t> </a:t>
                      </a:r>
                      <a:endParaRPr lang="zh-CN" sz="1050">
                        <a:effectLst/>
                        <a:latin typeface="Times New Roman" panose="02020603050405020304"/>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27"/>
                  </a:ext>
                </a:extLst>
              </a:tr>
              <a:tr h="173365">
                <a:tc>
                  <a:txBody>
                    <a:bodyPr/>
                    <a:lstStyle/>
                    <a:p>
                      <a:pPr indent="127000" algn="l">
                        <a:spcAft>
                          <a:spcPts val="0"/>
                        </a:spcAft>
                      </a:pPr>
                      <a:r>
                        <a:rPr lang="zh-CN" sz="1050">
                          <a:effectLst/>
                        </a:rPr>
                        <a:t>新疆</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9.7436</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8.4202</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3738.3273</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311.5413</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dirty="0">
                          <a:effectLst/>
                        </a:rPr>
                        <a:t>136.809</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just">
                        <a:spcAft>
                          <a:spcPts val="0"/>
                        </a:spcAft>
                      </a:pPr>
                      <a:r>
                        <a:rPr lang="zh-CN" sz="1050" dirty="0">
                          <a:effectLst/>
                        </a:rPr>
                        <a:t> </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28"/>
                  </a:ext>
                </a:extLst>
              </a:tr>
              <a:tr h="173365">
                <a:tc>
                  <a:txBody>
                    <a:bodyPr/>
                    <a:lstStyle/>
                    <a:p>
                      <a:pPr indent="127000" algn="l">
                        <a:spcAft>
                          <a:spcPts val="0"/>
                        </a:spcAft>
                      </a:pPr>
                      <a:r>
                        <a:rPr lang="zh-CN" sz="1050">
                          <a:effectLst/>
                        </a:rPr>
                        <a:t>云南</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12.6905</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9.033</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6232.7579</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373.6495</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dirty="0">
                          <a:effectLst/>
                        </a:rPr>
                        <a:t>52.9453</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just">
                        <a:spcAft>
                          <a:spcPts val="0"/>
                        </a:spcAft>
                      </a:pPr>
                      <a:r>
                        <a:rPr lang="zh-CN" sz="1050" dirty="0">
                          <a:effectLst/>
                        </a:rPr>
                        <a:t> </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29"/>
                  </a:ext>
                </a:extLst>
              </a:tr>
              <a:tr h="173365">
                <a:tc>
                  <a:txBody>
                    <a:bodyPr/>
                    <a:lstStyle/>
                    <a:p>
                      <a:pPr indent="127000" algn="l">
                        <a:spcAft>
                          <a:spcPts val="0"/>
                        </a:spcAft>
                      </a:pPr>
                      <a:r>
                        <a:rPr lang="zh-CN" sz="1050">
                          <a:effectLst/>
                        </a:rPr>
                        <a:t>浙江</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16.2905</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18.7137</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18166.3463</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489.931</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dirty="0">
                          <a:effectLst/>
                        </a:rPr>
                        <a:t>112.1992</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just">
                        <a:spcAft>
                          <a:spcPts val="0"/>
                        </a:spcAft>
                      </a:pPr>
                      <a:r>
                        <a:rPr lang="zh-CN" sz="1050" dirty="0">
                          <a:effectLst/>
                        </a:rPr>
                        <a:t> </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30"/>
                  </a:ext>
                </a:extLst>
              </a:tr>
              <a:tr h="173365">
                <a:tc>
                  <a:txBody>
                    <a:bodyPr/>
                    <a:lstStyle/>
                    <a:p>
                      <a:pPr indent="127000" algn="l">
                        <a:spcAft>
                          <a:spcPts val="0"/>
                        </a:spcAft>
                      </a:pPr>
                      <a:r>
                        <a:rPr lang="zh-CN" sz="1050">
                          <a:effectLst/>
                        </a:rPr>
                        <a:t>重庆</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7.4827</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6.6653</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3872.6559</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a:effectLst/>
                        </a:rPr>
                        <a:t>211.6631</a:t>
                      </a:r>
                      <a:endParaRPr lang="zh-CN" sz="105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r">
                        <a:spcAft>
                          <a:spcPts val="0"/>
                        </a:spcAft>
                      </a:pPr>
                      <a:r>
                        <a:rPr lang="en-US" sz="1050" dirty="0">
                          <a:effectLst/>
                        </a:rPr>
                        <a:t>27.3634</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31310" marR="31310" marT="0" marB="0" anchor="ctr"/>
                </a:tc>
                <a:tc>
                  <a:txBody>
                    <a:bodyPr/>
                    <a:lstStyle/>
                    <a:p>
                      <a:pPr indent="127000" algn="just">
                        <a:spcAft>
                          <a:spcPts val="0"/>
                        </a:spcAft>
                      </a:pPr>
                      <a:r>
                        <a:rPr lang="zh-CN" sz="1050" dirty="0">
                          <a:effectLst/>
                        </a:rPr>
                        <a:t> </a:t>
                      </a:r>
                      <a:endParaRPr lang="zh-CN" sz="1050" dirty="0">
                        <a:effectLst/>
                        <a:latin typeface="Times New Roman" panose="02020603050405020304"/>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3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838200" y="1299029"/>
            <a:ext cx="10515600" cy="5558971"/>
          </a:xfrm>
        </p:spPr>
        <p:txBody>
          <a:bodyPr/>
          <a:lstStyle/>
          <a:p>
            <a:pPr marL="0" indent="0">
              <a:buNone/>
            </a:pPr>
            <a:r>
              <a:rPr lang="en-US" altLang="zh-CN" b="1" dirty="0" err="1">
                <a:solidFill>
                  <a:srgbClr val="FF0000"/>
                </a:solidFill>
              </a:rPr>
              <a:t>Matlab</a:t>
            </a:r>
            <a:r>
              <a:rPr lang="zh-CN" altLang="zh-CN" b="1" dirty="0">
                <a:solidFill>
                  <a:srgbClr val="FF0000"/>
                </a:solidFill>
              </a:rPr>
              <a:t>代码：</a:t>
            </a:r>
            <a:endParaRPr lang="en-US"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a:buNone/>
            </a:pPr>
            <a:r>
              <a:rPr lang="en-US" altLang="zh-CN" sz="2000" b="1"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b="1" dirty="0">
                <a:solidFill>
                  <a:srgbClr val="00B050"/>
                </a:solidFill>
                <a:latin typeface="Courier New" panose="02070309020205020404" pitchFamily="49" charset="0"/>
                <a:ea typeface="宋体" panose="02010600030101010101" pitchFamily="2" charset="-122"/>
                <a:cs typeface="Courier New" panose="02070309020205020404" pitchFamily="49" charset="0"/>
              </a:rPr>
              <a:t>准备数据</a:t>
            </a:r>
          </a:p>
          <a:p>
            <a:pPr marL="0" indent="360363">
              <a:buNone/>
            </a:pPr>
            <a:r>
              <a:rPr lang="en-US" altLang="zh-CN" sz="2000" dirty="0" err="1">
                <a:latin typeface="Courier New" panose="02070309020205020404" pitchFamily="49" charset="0"/>
                <a:ea typeface="宋体" panose="02010600030101010101" pitchFamily="2" charset="-122"/>
                <a:cs typeface="Courier New" panose="02070309020205020404" pitchFamily="49" charset="0"/>
              </a:rPr>
              <a:t>dat</a:t>
            </a:r>
            <a:r>
              <a:rPr lang="en-US" altLang="zh-CN" sz="2000" dirty="0">
                <a:latin typeface="Courier New" panose="02070309020205020404" pitchFamily="49" charset="0"/>
                <a:ea typeface="宋体" panose="02010600030101010101" pitchFamily="2" charset="-122"/>
                <a:cs typeface="Courier New" panose="02070309020205020404" pitchFamily="49" charset="0"/>
              </a:rPr>
              <a:t> =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xlsread</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datas</a:t>
            </a:r>
            <a:r>
              <a:rPr lang="en-US" altLang="zh-CN" sz="2000" dirty="0">
                <a:latin typeface="Courier New" panose="02070309020205020404" pitchFamily="49" charset="0"/>
                <a:ea typeface="宋体" panose="02010600030101010101" pitchFamily="2" charset="-122"/>
                <a:cs typeface="Courier New" panose="02070309020205020404" pitchFamily="49" charset="0"/>
              </a:rPr>
              <a:t>/dea_data.xlsx');</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X =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dat</a:t>
            </a:r>
            <a:r>
              <a:rPr lang="en-US" altLang="zh-CN" sz="2000" dirty="0">
                <a:latin typeface="Courier New" panose="02070309020205020404" pitchFamily="49" charset="0"/>
                <a:ea typeface="宋体" panose="02010600030101010101" pitchFamily="2" charset="-122"/>
                <a:cs typeface="Courier New" panose="02070309020205020404" pitchFamily="49" charset="0"/>
              </a:rPr>
              <a:t>(:,1:2)';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投入指标数据，做转置</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Y =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dat</a:t>
            </a:r>
            <a:r>
              <a:rPr lang="en-US" altLang="zh-CN" sz="2000" dirty="0">
                <a:latin typeface="Courier New" panose="02070309020205020404" pitchFamily="49" charset="0"/>
                <a:ea typeface="宋体" panose="02010600030101010101" pitchFamily="2" charset="-122"/>
                <a:cs typeface="Courier New" panose="02070309020205020404" pitchFamily="49" charset="0"/>
              </a:rPr>
              <a:t>(:,3:4)';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产出指标数据，做转置</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n = size(X,2);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决策单元数</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m = size(X,1);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投入指标数</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q = size(Y,1);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产出指标数</a:t>
            </a:r>
          </a:p>
          <a:p>
            <a:pPr marL="0" indent="0">
              <a:buNone/>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838200" y="976416"/>
            <a:ext cx="10515600" cy="5558971"/>
          </a:xfrm>
        </p:spPr>
        <p:txBody>
          <a:bodyPr/>
          <a:lstStyle/>
          <a:p>
            <a:pPr marL="0" indent="360363">
              <a:buNone/>
            </a:pPr>
            <a:r>
              <a:rPr lang="en-US" altLang="zh-CN" sz="2000" b="1"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b="1" dirty="0">
                <a:solidFill>
                  <a:srgbClr val="00B050"/>
                </a:solidFill>
                <a:latin typeface="Courier New" panose="02070309020205020404" pitchFamily="49" charset="0"/>
                <a:ea typeface="宋体" panose="02010600030101010101" pitchFamily="2" charset="-122"/>
                <a:cs typeface="Courier New" panose="02070309020205020404" pitchFamily="49" charset="0"/>
              </a:rPr>
              <a:t>投入导向</a:t>
            </a:r>
            <a:r>
              <a:rPr lang="en-US" altLang="zh-CN" sz="2000" b="1" dirty="0">
                <a:solidFill>
                  <a:srgbClr val="00B050"/>
                </a:solidFill>
                <a:latin typeface="Courier New" panose="02070309020205020404" pitchFamily="49" charset="0"/>
                <a:ea typeface="宋体" panose="02010600030101010101" pitchFamily="2" charset="-122"/>
                <a:cs typeface="Courier New" panose="02070309020205020404" pitchFamily="49" charset="0"/>
              </a:rPr>
              <a:t>CCR</a:t>
            </a:r>
            <a:endParaRPr lang="zh-CN" altLang="zh-CN" sz="2000" b="1" dirty="0">
              <a:solidFill>
                <a:srgbClr val="00B050"/>
              </a:solidFill>
              <a:latin typeface="Courier New" panose="02070309020205020404" pitchFamily="49" charset="0"/>
              <a:ea typeface="宋体" panose="02010600030101010101" pitchFamily="2" charset="-122"/>
              <a:cs typeface="Courier New" panose="02070309020205020404" pitchFamily="49" charset="0"/>
            </a:endParaRP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w = [];</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for i = 1:n</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f = [zeros(1,n) 1];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定义目标函数</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Aeq</a:t>
            </a:r>
            <a:r>
              <a:rPr lang="en-US" altLang="zh-CN" sz="2000" dirty="0">
                <a:latin typeface="Courier New" panose="02070309020205020404" pitchFamily="49" charset="0"/>
                <a:ea typeface="宋体" panose="02010600030101010101" pitchFamily="2" charset="-122"/>
                <a:cs typeface="Courier New" panose="02070309020205020404" pitchFamily="49" charset="0"/>
              </a:rPr>
              <a:t> = [];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没有等式约束</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beq</a:t>
            </a:r>
            <a:r>
              <a:rPr lang="en-US" altLang="zh-CN" sz="2000" dirty="0">
                <a:latin typeface="Courier New" panose="02070309020205020404" pitchFamily="49" charset="0"/>
                <a:ea typeface="宋体" panose="02010600030101010101" pitchFamily="2" charset="-122"/>
                <a:cs typeface="Courier New" panose="02070309020205020404" pitchFamily="49" charset="0"/>
              </a:rPr>
              <a:t> = [];</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LB = zeros(n+1,1);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指定下界</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UB = [];       </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 = [X -X(:,i); -Y zeros(q,1)];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设定不等式约束</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b = [zeros(m,1); -Y(:,i)];    </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w(:,i) =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linprog</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f,A,b,Aeq,beq,LB,UB</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模型求解</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end</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360363">
              <a:buNone/>
            </a:pPr>
            <a:r>
              <a:rPr lang="en-US" altLang="zh-CN" sz="2000" dirty="0" err="1">
                <a:latin typeface="Courier New" panose="02070309020205020404" pitchFamily="49" charset="0"/>
                <a:ea typeface="宋体" panose="02010600030101010101" pitchFamily="2" charset="-122"/>
                <a:cs typeface="Courier New" panose="02070309020205020404" pitchFamily="49" charset="0"/>
              </a:rPr>
              <a:t>crs_in</a:t>
            </a:r>
            <a:r>
              <a:rPr lang="en-US" altLang="zh-CN" sz="2000" dirty="0">
                <a:latin typeface="Courier New" panose="02070309020205020404" pitchFamily="49" charset="0"/>
                <a:ea typeface="宋体" panose="02010600030101010101" pitchFamily="2" charset="-122"/>
                <a:cs typeface="Courier New" panose="02070309020205020404" pitchFamily="49" charset="0"/>
              </a:rPr>
              <a:t> = w(n+1,:)';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提取结果</a:t>
            </a:r>
          </a:p>
          <a:p>
            <a:pPr marL="0" indent="0">
              <a:buNone/>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pPr marL="0" indent="0">
              <a:lnSpc>
                <a:spcPct val="150000"/>
              </a:lnSpc>
              <a:buNone/>
            </a:pPr>
            <a:r>
              <a:rPr lang="zh-CN" altLang="en-US" b="1" dirty="0"/>
              <a:t>（</a:t>
            </a:r>
            <a:r>
              <a:rPr lang="en-US" altLang="zh-CN" b="1" dirty="0"/>
              <a:t>2</a:t>
            </a:r>
            <a:r>
              <a:rPr lang="zh-CN" altLang="en-US" b="1" dirty="0"/>
              <a:t>）</a:t>
            </a:r>
            <a:r>
              <a:rPr lang="zh-CN" altLang="zh-CN" b="1" dirty="0"/>
              <a:t>产出导向的</a:t>
            </a:r>
            <a:r>
              <a:rPr lang="en-US" altLang="zh-CN" b="1" dirty="0"/>
              <a:t> CCR </a:t>
            </a:r>
            <a:r>
              <a:rPr lang="zh-CN" altLang="zh-CN" b="1" dirty="0"/>
              <a:t>模型</a:t>
            </a:r>
            <a:endParaRPr lang="en-US" altLang="zh-CN" b="1" dirty="0"/>
          </a:p>
          <a:p>
            <a:pPr marL="0" indent="0">
              <a:lnSpc>
                <a:spcPct val="150000"/>
              </a:lnSpc>
              <a:buNone/>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在给定产出条件下最小化投入，具体推导过程略，只列出最终的对偶模型：</a:t>
            </a:r>
          </a:p>
          <a:p>
            <a:pPr marL="0" indent="0">
              <a:buNone/>
            </a:pPr>
            <a:endParaRPr lang="zh-CN" altLang="en-US" dirty="0"/>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343894432"/>
              </p:ext>
            </p:extLst>
          </p:nvPr>
        </p:nvGraphicFramePr>
        <p:xfrm>
          <a:off x="3997848" y="1922636"/>
          <a:ext cx="4312843" cy="2629321"/>
        </p:xfrm>
        <a:graphic>
          <a:graphicData uri="http://schemas.openxmlformats.org/presentationml/2006/ole">
            <mc:AlternateContent xmlns:mc="http://schemas.openxmlformats.org/markup-compatibility/2006">
              <mc:Choice xmlns:v="urn:schemas-microsoft-com:vml" Requires="v">
                <p:oleObj name="Equation" r:id="rId2" imgW="2171700" imgH="1320800" progId="Equation.DSMT4">
                  <p:embed/>
                </p:oleObj>
              </mc:Choice>
              <mc:Fallback>
                <p:oleObj name="Equation" r:id="rId2" imgW="2171700" imgH="13208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7848" y="1922636"/>
                        <a:ext cx="4312843" cy="2629321"/>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1" name="矩形 10"/>
              <p:cNvSpPr/>
              <p:nvPr/>
            </p:nvSpPr>
            <p:spPr>
              <a:xfrm>
                <a:off x="954741" y="4641926"/>
                <a:ext cx="10399059" cy="461665"/>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对每个决策单元 </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𝑘</m:t>
                    </m:r>
                    <m:r>
                      <a:rPr lang="en-US" altLang="zh-CN" sz="2400" b="0" i="1" smtClean="0">
                        <a:latin typeface="Cambria Math" panose="02040503050406030204" pitchFamily="18" charset="0"/>
                        <a:ea typeface="微软雅黑" panose="020B0503020204020204" pitchFamily="34" charset="-122"/>
                      </a:rPr>
                      <m:t>=1, ⋯, </m:t>
                    </m:r>
                    <m:r>
                      <a:rPr lang="en-US" altLang="zh-CN" sz="2400" b="0" i="1" smtClean="0">
                        <a:latin typeface="Cambria Math" panose="02040503050406030204" pitchFamily="18" charset="0"/>
                        <a:ea typeface="Cambria Math" panose="02040503050406030204" pitchFamily="18" charset="0"/>
                      </a:rPr>
                      <m:t>𝑛</m:t>
                    </m:r>
                  </m:oMath>
                </a14:m>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该模型的效率为        </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mc:Choice>
        <mc:Fallback xmlns="">
          <p:sp>
            <p:nvSpPr>
              <p:cNvPr id="11" name="矩形 10"/>
              <p:cNvSpPr>
                <a:spLocks noRot="1" noChangeAspect="1" noMove="1" noResize="1" noEditPoints="1" noAdjustHandles="1" noChangeArrowheads="1" noChangeShapeType="1" noTextEdit="1"/>
              </p:cNvSpPr>
              <p:nvPr/>
            </p:nvSpPr>
            <p:spPr>
              <a:xfrm>
                <a:off x="954741" y="4641926"/>
                <a:ext cx="10399059" cy="461665"/>
              </a:xfrm>
              <a:prstGeom prst="rect">
                <a:avLst/>
              </a:prstGeom>
              <a:blipFill>
                <a:blip r:embed="rId4"/>
                <a:stretch>
                  <a:fillRect l="-938" t="-10526" b="-28947"/>
                </a:stretch>
              </a:blipFill>
            </p:spPr>
            <p:txBody>
              <a:bodyPr/>
              <a:lstStyle/>
              <a:p>
                <a:r>
                  <a:rPr lang="zh-CN" altLang="en-US">
                    <a:noFill/>
                  </a:rPr>
                  <a:t> </a:t>
                </a:r>
              </a:p>
            </p:txBody>
          </p:sp>
        </mc:Fallback>
      </mc:AlternateContent>
      <p:sp>
        <p:nvSpPr>
          <p:cNvPr id="12"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155555285"/>
              </p:ext>
            </p:extLst>
          </p:nvPr>
        </p:nvGraphicFramePr>
        <p:xfrm>
          <a:off x="7024277" y="4665593"/>
          <a:ext cx="605118" cy="484094"/>
        </p:xfrm>
        <a:graphic>
          <a:graphicData uri="http://schemas.openxmlformats.org/presentationml/2006/ole">
            <mc:AlternateContent xmlns:mc="http://schemas.openxmlformats.org/markup-compatibility/2006">
              <mc:Choice xmlns:v="urn:schemas-microsoft-com:vml" Requires="v">
                <p:oleObj r:id="rId5" imgW="280670" imgH="226695" progId="Equation.AxMath">
                  <p:embed/>
                </p:oleObj>
              </mc:Choice>
              <mc:Fallback>
                <p:oleObj r:id="rId5" imgW="280670" imgH="226695" progId="Equation.AxMath">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4277" y="4665593"/>
                        <a:ext cx="605118" cy="484094"/>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838200" y="649514"/>
            <a:ext cx="10515600" cy="5558971"/>
          </a:xfrm>
        </p:spPr>
        <p:txBody>
          <a:bodyPr/>
          <a:lstStyle/>
          <a:p>
            <a:pPr marL="0" indent="0">
              <a:buNone/>
            </a:pPr>
            <a:r>
              <a:rPr lang="en-US" altLang="zh-CN" sz="2000" b="1"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en-US" sz="2000" b="1" dirty="0">
                <a:solidFill>
                  <a:srgbClr val="00B050"/>
                </a:solidFill>
                <a:latin typeface="Courier New" panose="02070309020205020404" pitchFamily="49" charset="0"/>
                <a:ea typeface="宋体" panose="02010600030101010101" pitchFamily="2" charset="-122"/>
                <a:cs typeface="Courier New" panose="02070309020205020404" pitchFamily="49" charset="0"/>
              </a:rPr>
              <a:t>产出</a:t>
            </a:r>
            <a:r>
              <a:rPr lang="zh-CN" altLang="zh-CN" sz="2000" b="1" dirty="0">
                <a:solidFill>
                  <a:srgbClr val="00B050"/>
                </a:solidFill>
                <a:latin typeface="Courier New" panose="02070309020205020404" pitchFamily="49" charset="0"/>
                <a:ea typeface="宋体" panose="02010600030101010101" pitchFamily="2" charset="-122"/>
                <a:cs typeface="Courier New" panose="02070309020205020404" pitchFamily="49" charset="0"/>
              </a:rPr>
              <a:t>导向</a:t>
            </a:r>
            <a:r>
              <a:rPr lang="en-US" altLang="zh-CN" sz="2000" b="1" dirty="0">
                <a:solidFill>
                  <a:srgbClr val="00B050"/>
                </a:solidFill>
                <a:latin typeface="Courier New" panose="02070309020205020404" pitchFamily="49" charset="0"/>
                <a:ea typeface="宋体" panose="02010600030101010101" pitchFamily="2" charset="-122"/>
                <a:cs typeface="Courier New" panose="02070309020205020404" pitchFamily="49" charset="0"/>
              </a:rPr>
              <a:t>CCR</a:t>
            </a:r>
            <a:endParaRPr lang="zh-CN" altLang="zh-CN" sz="2000" b="1" dirty="0">
              <a:solidFill>
                <a:srgbClr val="00B050"/>
              </a:solidFill>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w = [];</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for i = 1:n</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f = [zeros(1,n) -1];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定义目标函数</a:t>
            </a: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Aeq</a:t>
            </a:r>
            <a:r>
              <a:rPr lang="en-US" altLang="zh-CN" sz="2000" dirty="0">
                <a:latin typeface="Courier New" panose="02070309020205020404" pitchFamily="49" charset="0"/>
                <a:ea typeface="宋体" panose="02010600030101010101" pitchFamily="2" charset="-122"/>
                <a:cs typeface="Courier New" panose="02070309020205020404" pitchFamily="49" charset="0"/>
              </a:rPr>
              <a:t> = [];</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beq</a:t>
            </a:r>
            <a:r>
              <a:rPr lang="en-US" altLang="zh-CN" sz="2000" dirty="0">
                <a:latin typeface="Courier New" panose="02070309020205020404" pitchFamily="49" charset="0"/>
                <a:ea typeface="宋体" panose="02010600030101010101" pitchFamily="2" charset="-122"/>
                <a:cs typeface="Courier New" panose="02070309020205020404" pitchFamily="49" charset="0"/>
              </a:rPr>
              <a:t> = [];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无等式约束</a:t>
            </a: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LB = zeros(n+1,1);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指定下界</a:t>
            </a: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UB = [];    </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 = [X zeros(m,1);-Y Y(:,i)];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设定不等式约束</a:t>
            </a: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b = [X(:,i)' zeros(1,q)]';    </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w(:,i) =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linprog</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f,A,b,Aeq,beq,LB,UB</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求解模型</a:t>
            </a: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end</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w = 1./w;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计算效率</a:t>
            </a:r>
          </a:p>
          <a:p>
            <a:pPr marL="0" indent="0">
              <a:buNone/>
            </a:pPr>
            <a:r>
              <a:rPr lang="en-US" altLang="zh-CN" sz="2000" dirty="0" err="1">
                <a:latin typeface="Courier New" panose="02070309020205020404" pitchFamily="49" charset="0"/>
                <a:ea typeface="宋体" panose="02010600030101010101" pitchFamily="2" charset="-122"/>
                <a:cs typeface="Courier New" panose="02070309020205020404" pitchFamily="49" charset="0"/>
              </a:rPr>
              <a:t>crs_out</a:t>
            </a:r>
            <a:r>
              <a:rPr lang="en-US" altLang="zh-CN" sz="2000" dirty="0">
                <a:latin typeface="Courier New" panose="02070309020205020404" pitchFamily="49" charset="0"/>
                <a:ea typeface="宋体" panose="02010600030101010101" pitchFamily="2" charset="-122"/>
                <a:cs typeface="Courier New" panose="02070309020205020404" pitchFamily="49" charset="0"/>
              </a:rPr>
              <a:t> = w(n+1,:)';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提取结果</a:t>
            </a:r>
          </a:p>
          <a:p>
            <a:pPr marL="0" indent="0">
              <a:buNone/>
            </a:pPr>
            <a:r>
              <a:rPr lang="en-US" altLang="zh-CN" dirty="0">
                <a:latin typeface="宋体" panose="02010600030101010101" pitchFamily="2" charset="-122"/>
                <a:ea typeface="宋体" panose="02010600030101010101" pitchFamily="2" charset="-122"/>
              </a:rPr>
              <a:t>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sz="quarter" idx="13"/>
              </p:nvPr>
            </p:nvSpPr>
            <p:spPr>
              <a:xfrm>
                <a:off x="773544" y="431470"/>
                <a:ext cx="10753437" cy="6181765"/>
              </a:xfrm>
            </p:spPr>
            <p:txBody>
              <a:bodyPr/>
              <a:lstStyle/>
              <a:p>
                <a:pPr marL="0" indent="0" algn="just">
                  <a:lnSpc>
                    <a:spcPct val="150000"/>
                  </a:lnSpc>
                  <a:buNone/>
                </a:pPr>
                <a:r>
                  <a:rPr lang="en-US" altLang="zh-CN" sz="2800" b="1" dirty="0">
                    <a:solidFill>
                      <a:srgbClr val="0070C0"/>
                    </a:solidFill>
                    <a:latin typeface="微软雅黑" panose="020B0503020204020204" pitchFamily="34" charset="-122"/>
                    <a:ea typeface="微软雅黑" panose="020B0503020204020204" pitchFamily="34" charset="-122"/>
                  </a:rPr>
                  <a:t>3. BCC</a:t>
                </a:r>
                <a:r>
                  <a:rPr lang="zh-CN" altLang="zh-CN" sz="2800" b="1" dirty="0">
                    <a:solidFill>
                      <a:srgbClr val="0070C0"/>
                    </a:solidFill>
                    <a:latin typeface="微软雅黑" panose="020B0503020204020204" pitchFamily="34" charset="-122"/>
                    <a:ea typeface="微软雅黑" panose="020B0503020204020204" pitchFamily="34" charset="-122"/>
                  </a:rPr>
                  <a:t>模型</a:t>
                </a:r>
                <a:r>
                  <a:rPr lang="zh-CN" altLang="en-US" sz="2800" b="1" dirty="0">
                    <a:solidFill>
                      <a:srgbClr val="0070C0"/>
                    </a:solidFill>
                    <a:latin typeface="微软雅黑" panose="020B0503020204020204" pitchFamily="34" charset="-122"/>
                    <a:ea typeface="微软雅黑" panose="020B0503020204020204" pitchFamily="34" charset="-122"/>
                  </a:rPr>
                  <a:t>（</a:t>
                </a:r>
                <a:r>
                  <a:rPr lang="zh-CN" altLang="zh-CN" sz="28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规模收益可变（</a:t>
                </a:r>
                <a:r>
                  <a:rPr lang="en-US" altLang="zh-CN" sz="28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VRS</a:t>
                </a:r>
                <a:r>
                  <a:rPr lang="zh-CN" altLang="zh-CN" sz="28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）假设下的径向</a:t>
                </a:r>
                <a:r>
                  <a:rPr lang="en-US" altLang="zh-CN" sz="28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 DEA </a:t>
                </a:r>
                <a:r>
                  <a:rPr lang="zh-CN" altLang="zh-CN" sz="28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模型</a:t>
                </a:r>
                <a:r>
                  <a:rPr lang="zh-CN" altLang="en-US" sz="2800" b="1" dirty="0">
                    <a:solidFill>
                      <a:srgbClr val="0070C0"/>
                    </a:solidFill>
                    <a:latin typeface="微软雅黑" panose="020B0503020204020204" pitchFamily="34" charset="-122"/>
                    <a:ea typeface="微软雅黑" panose="020B0503020204020204" pitchFamily="34" charset="-122"/>
                  </a:rPr>
                  <a:t>）</a:t>
                </a:r>
                <a:endParaRPr lang="en-US" altLang="zh-CN" sz="2800" b="1" dirty="0">
                  <a:solidFill>
                    <a:srgbClr val="0070C0"/>
                  </a:solidFill>
                  <a:latin typeface="微软雅黑" panose="020B0503020204020204" pitchFamily="34" charset="-122"/>
                  <a:ea typeface="微软雅黑" panose="020B0503020204020204" pitchFamily="34" charset="-122"/>
                </a:endParaRPr>
              </a:p>
              <a:p>
                <a:pPr marL="0" indent="0" algn="just">
                  <a:lnSpc>
                    <a:spcPct val="150000"/>
                  </a:lnSpc>
                  <a:buNone/>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       在</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DEA</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模型中，对规模收益（</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RTS</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）的设定决定了前沿 的形状，</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CCR</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模型是假设规模收益不变（</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CRS</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），即模型中的 </a:t>
                </a:r>
                <a14:m>
                  <m:oMath xmlns:m="http://schemas.openxmlformats.org/officeDocument/2006/math">
                    <m:r>
                      <a:rPr lang="zh-CN" altLang="en-US" i="1" smtClean="0">
                        <a:latin typeface="Cambria Math" panose="02040503050406030204" pitchFamily="18" charset="0"/>
                        <a:ea typeface="微软雅黑" panose="020B0503020204020204" pitchFamily="34" charset="-122"/>
                        <a:cs typeface="Times New Roman" panose="02020603050405020304" pitchFamily="18" charset="0"/>
                      </a:rPr>
                      <m:t>𝜆</m:t>
                    </m:r>
                  </m:oMath>
                </a14:m>
                <a:r>
                  <a:rPr lang="zh-CN" altLang="en-US" dirty="0">
                    <a:latin typeface="微软雅黑" panose="020B0503020204020204" pitchFamily="34" charset="-122"/>
                    <a:ea typeface="微软雅黑" panose="020B0503020204020204" pitchFamily="34" charset="-122"/>
                    <a:cs typeface="Times New Roman" panose="02020603050405020304" pitchFamily="18" charset="0"/>
                  </a:rPr>
                  <a:t> 满足</a:t>
                </a:r>
                <a14:m>
                  <m:oMath xmlns:m="http://schemas.openxmlformats.org/officeDocument/2006/math">
                    <m:r>
                      <a:rPr lang="en-US" altLang="zh-CN" b="0" i="0" smtClean="0">
                        <a:latin typeface="Cambria Math" panose="02040503050406030204" pitchFamily="18" charset="0"/>
                        <a:ea typeface="微软雅黑" panose="020B0503020204020204" pitchFamily="34" charset="-122"/>
                        <a:cs typeface="Times New Roman" panose="02020603050405020304" pitchFamily="18" charset="0"/>
                      </a:rPr>
                      <m:t> </m:t>
                    </m:r>
                    <m:r>
                      <a:rPr lang="zh-CN" altLang="en-US" i="1">
                        <a:latin typeface="Cambria Math" panose="02040503050406030204" pitchFamily="18" charset="0"/>
                        <a:ea typeface="微软雅黑" panose="020B0503020204020204" pitchFamily="34" charset="-122"/>
                        <a:cs typeface="Times New Roman" panose="02020603050405020304" pitchFamily="18" charset="0"/>
                      </a:rPr>
                      <m:t>𝜆</m:t>
                    </m:r>
                  </m:oMath>
                </a14:m>
                <a:r>
                  <a:rPr lang="en-US" altLang="zh-CN" dirty="0">
                    <a:latin typeface="微软雅黑" panose="020B0503020204020204" pitchFamily="34" charset="-122"/>
                    <a:ea typeface="微软雅黑" panose="020B0503020204020204" pitchFamily="34" charset="-122"/>
                    <a:cs typeface="Times New Roman" panose="02020603050405020304" pitchFamily="18" charset="0"/>
                  </a:rPr>
                  <a:t>&gt;0</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，此时 </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DEA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技术集为以 </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OB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射线为前沿面的集合：</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a:lnSpc>
                    <a:spcPct val="150000"/>
                  </a:lnSpc>
                  <a:buNone/>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b="1" dirty="0"/>
              </a:p>
            </p:txBody>
          </p:sp>
        </mc:Choice>
        <mc:Fallback xmlns="">
          <p:sp>
            <p:nvSpPr>
              <p:cNvPr id="2" name="内容占位符 1"/>
              <p:cNvSpPr>
                <a:spLocks noGrp="1" noRot="1" noChangeAspect="1" noMove="1" noResize="1" noEditPoints="1" noAdjustHandles="1" noChangeArrowheads="1" noChangeShapeType="1" noTextEdit="1"/>
              </p:cNvSpPr>
              <p:nvPr>
                <p:ph sz="quarter" idx="13"/>
              </p:nvPr>
            </p:nvSpPr>
            <p:spPr>
              <a:xfrm>
                <a:off x="773544" y="431470"/>
                <a:ext cx="10753437" cy="6181765"/>
              </a:xfrm>
              <a:blipFill>
                <a:blip r:embed="rId2"/>
                <a:stretch>
                  <a:fillRect/>
                </a:stretch>
              </a:blipFill>
            </p:spPr>
            <p:txBody>
              <a:bodyPr/>
              <a:lstStyle/>
              <a:p>
                <a:r>
                  <a:rPr lang="zh-CN" altLang="en-US">
                    <a:noFill/>
                  </a:rPr>
                  <a:t> </a:t>
                </a:r>
              </a:p>
            </p:txBody>
          </p:sp>
        </mc:Fallback>
      </mc:AlternateContent>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片 9">
            <a:extLst>
              <a:ext uri="{FF2B5EF4-FFF2-40B4-BE49-F238E27FC236}">
                <a16:creationId xmlns:a16="http://schemas.microsoft.com/office/drawing/2014/main" id="{56FC240B-4137-0C1B-2CC1-C60F64A98A1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311" y="2856504"/>
            <a:ext cx="4172815" cy="4086600"/>
          </a:xfrm>
          <a:prstGeom prst="rect">
            <a:avLst/>
          </a:prstGeom>
          <a:noFill/>
          <a:ln>
            <a:noFill/>
          </a:ln>
        </p:spPr>
      </p:pic>
      <p:sp>
        <p:nvSpPr>
          <p:cNvPr id="11" name="文本框 10">
            <a:extLst>
              <a:ext uri="{FF2B5EF4-FFF2-40B4-BE49-F238E27FC236}">
                <a16:creationId xmlns:a16="http://schemas.microsoft.com/office/drawing/2014/main" id="{510D8549-2755-BA54-8D69-4E7626D2A192}"/>
              </a:ext>
            </a:extLst>
          </p:cNvPr>
          <p:cNvSpPr txBox="1"/>
          <p:nvPr/>
        </p:nvSpPr>
        <p:spPr>
          <a:xfrm>
            <a:off x="5816599" y="3703781"/>
            <a:ext cx="5056909" cy="2215991"/>
          </a:xfrm>
          <a:prstGeom prst="rect">
            <a:avLst/>
          </a:prstGeom>
          <a:noFill/>
        </p:spPr>
        <p:txBody>
          <a:bodyPr wrap="square" rtlCol="0">
            <a:spAutoFit/>
          </a:bodyPr>
          <a:lstStyle/>
          <a:p>
            <a:pPr marL="0" indent="0" algn="just">
              <a:lnSpc>
                <a:spcPct val="150000"/>
              </a:lnSpc>
              <a:buNone/>
            </a:pP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但在实际生产过程中，生产技术的规模收益并非</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CRS</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，若采用 </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CRS </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假设（</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CCR</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模型），得出的技术效率并非完全是纯技术效率，而是包含了规模效率成分的综合效率。</a:t>
            </a:r>
            <a:endParaRPr lang="zh-CN" altLang="zh-CN" sz="2000" b="1" dirty="0">
              <a:solidFill>
                <a:srgbClr val="FF0000"/>
              </a:solidFill>
            </a:endParaRP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5B25F1CF-FFCF-1238-08CD-2DC557C2E5B4}"/>
                  </a:ext>
                </a:extLst>
              </p:cNvPr>
              <p:cNvSpPr>
                <a:spLocks noGrp="1"/>
              </p:cNvSpPr>
              <p:nvPr>
                <p:ph sz="quarter" idx="13"/>
              </p:nvPr>
            </p:nvSpPr>
            <p:spPr/>
            <p:txBody>
              <a:bodyPr/>
              <a:lstStyle/>
              <a:p>
                <a:r>
                  <a:rPr lang="zh-CN" altLang="en-US" dirty="0"/>
                  <a:t>一般来说，生产技术的规模收益要先后经历规模收益递增（</a:t>
                </a:r>
                <a:r>
                  <a:rPr lang="en-US" altLang="zh-CN" dirty="0"/>
                  <a:t>IRS</a:t>
                </a:r>
                <a:r>
                  <a:rPr lang="zh-CN" altLang="en-US" dirty="0"/>
                  <a:t>）、规模收益不变（</a:t>
                </a:r>
                <a:r>
                  <a:rPr lang="en-US" altLang="zh-CN" dirty="0"/>
                  <a:t>CRS</a:t>
                </a:r>
                <a:r>
                  <a:rPr lang="zh-CN" altLang="en-US" dirty="0"/>
                  <a:t>）、规模收益递减（</a:t>
                </a:r>
                <a:r>
                  <a:rPr lang="en-US" altLang="zh-CN" dirty="0"/>
                  <a:t>DRS</a:t>
                </a:r>
                <a:r>
                  <a:rPr lang="zh-CN" altLang="en-US" dirty="0"/>
                  <a:t>）三个阶段。</a:t>
                </a:r>
                <a:endParaRPr lang="en-US" altLang="zh-CN" dirty="0"/>
              </a:p>
              <a:p>
                <a:pPr algn="just"/>
                <a:r>
                  <a:rPr lang="zh-CN" altLang="en-US" dirty="0"/>
                  <a:t>如果无法确定研究样本处于哪个阶段，则评价技术效率时应选择规模收益可变（</a:t>
                </a:r>
                <a:r>
                  <a:rPr lang="en-US" altLang="zh-CN" dirty="0"/>
                  <a:t>VRS</a:t>
                </a:r>
                <a:r>
                  <a:rPr lang="zh-CN" altLang="en-US" dirty="0"/>
                  <a:t>）模型，即模型中的</a:t>
                </a:r>
                <a14:m>
                  <m:oMath xmlns:m="http://schemas.openxmlformats.org/officeDocument/2006/math">
                    <m:r>
                      <a:rPr lang="zh-CN" altLang="en-US" i="1" smtClean="0">
                        <a:latin typeface="Cambria Math" panose="02040503050406030204" pitchFamily="18" charset="0"/>
                        <a:ea typeface="微软雅黑" panose="020B0503020204020204" pitchFamily="34" charset="-122"/>
                        <a:cs typeface="Times New Roman" panose="02020603050405020304" pitchFamily="18" charset="0"/>
                      </a:rPr>
                      <m:t>𝜆</m:t>
                    </m:r>
                  </m:oMath>
                </a14:m>
                <a:r>
                  <a:rPr lang="zh-CN" altLang="en-US" dirty="0"/>
                  <a:t> 满足 </a:t>
                </a:r>
                <a14:m>
                  <m:oMath xmlns:m="http://schemas.openxmlformats.org/officeDocument/2006/math">
                    <m:r>
                      <m:rPr>
                        <m:sty m:val="p"/>
                      </m:rPr>
                      <a:rPr lang="el-GR" altLang="zh-CN" b="0" i="1" smtClean="0">
                        <a:latin typeface="Cambria Math" panose="02040503050406030204" pitchFamily="18" charset="0"/>
                        <a:ea typeface="Cambria Math" panose="02040503050406030204" pitchFamily="18" charset="0"/>
                        <a:cs typeface="Times New Roman" panose="02020603050405020304" pitchFamily="18" charset="0"/>
                      </a:rPr>
                      <m:t>Σ</m:t>
                    </m:r>
                    <m:r>
                      <a:rPr lang="zh-CN" altLang="en-US" i="1">
                        <a:latin typeface="Cambria Math" panose="02040503050406030204" pitchFamily="18" charset="0"/>
                        <a:ea typeface="微软雅黑" panose="020B0503020204020204" pitchFamily="34" charset="-122"/>
                        <a:cs typeface="Times New Roman" panose="02020603050405020304" pitchFamily="18" charset="0"/>
                      </a:rPr>
                      <m:t>𝜆</m:t>
                    </m:r>
                    <m:r>
                      <a:rPr lang="en-US" altLang="zh-CN" b="0" i="0" smtClean="0">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dirty="0"/>
                  <a:t>，此时 </a:t>
                </a:r>
                <a:r>
                  <a:rPr lang="en-US" altLang="zh-CN" dirty="0"/>
                  <a:t>DEA </a:t>
                </a:r>
                <a:r>
                  <a:rPr lang="zh-CN" altLang="en-US" dirty="0"/>
                  <a:t>参照集为以线段 </a:t>
                </a:r>
                <a:r>
                  <a:rPr lang="en-US" altLang="zh-CN" dirty="0"/>
                  <a:t>ABCD </a:t>
                </a:r>
                <a:r>
                  <a:rPr lang="zh-CN" altLang="en-US" dirty="0"/>
                  <a:t>以及 </a:t>
                </a:r>
                <a:r>
                  <a:rPr lang="en-US" altLang="zh-CN" dirty="0"/>
                  <a:t>AD </a:t>
                </a:r>
                <a:r>
                  <a:rPr lang="zh-CN" altLang="en-US" dirty="0"/>
                  <a:t>往坐标轴的垂线为前沿（凸组合）：</a:t>
                </a:r>
                <a:endParaRPr lang="en-US" altLang="zh-CN" dirty="0"/>
              </a:p>
              <a:p>
                <a:pPr marL="0" indent="0" algn="just">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                                                                  </a:t>
                </a:r>
                <a:endParaRPr lang="zh-CN" altLang="en-US" dirty="0"/>
              </a:p>
              <a:p>
                <a:endParaRPr lang="zh-CN" altLang="en-US" dirty="0"/>
              </a:p>
            </p:txBody>
          </p:sp>
        </mc:Choice>
        <mc:Fallback xmlns="">
          <p:sp>
            <p:nvSpPr>
              <p:cNvPr id="2" name="内容占位符 1">
                <a:extLst>
                  <a:ext uri="{FF2B5EF4-FFF2-40B4-BE49-F238E27FC236}">
                    <a16:creationId xmlns:a16="http://schemas.microsoft.com/office/drawing/2014/main" id="{5B25F1CF-FFCF-1238-08CD-2DC557C2E5B4}"/>
                  </a:ext>
                </a:extLst>
              </p:cNvPr>
              <p:cNvSpPr>
                <a:spLocks noGrp="1" noRot="1" noChangeAspect="1" noMove="1" noResize="1" noEditPoints="1" noAdjustHandles="1" noChangeArrowheads="1" noChangeShapeType="1" noTextEdit="1"/>
              </p:cNvSpPr>
              <p:nvPr>
                <p:ph sz="quarter" idx="13"/>
              </p:nvPr>
            </p:nvSpPr>
            <p:spPr>
              <a:blipFill>
                <a:blip r:embed="rId2"/>
                <a:stretch>
                  <a:fillRect/>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84917561-9A2F-8E11-467A-8118F78890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2473" y="2459707"/>
            <a:ext cx="4553527" cy="4316129"/>
          </a:xfrm>
          <a:prstGeom prst="rect">
            <a:avLst/>
          </a:prstGeom>
          <a:noFill/>
          <a:ln>
            <a:noFill/>
          </a:ln>
        </p:spPr>
      </p:pic>
      <p:sp>
        <p:nvSpPr>
          <p:cNvPr id="4" name="文本框 3">
            <a:extLst>
              <a:ext uri="{FF2B5EF4-FFF2-40B4-BE49-F238E27FC236}">
                <a16:creationId xmlns:a16="http://schemas.microsoft.com/office/drawing/2014/main" id="{66CB2EFF-3689-BE91-76D8-1E98CDC2DE20}"/>
              </a:ext>
            </a:extLst>
          </p:cNvPr>
          <p:cNvSpPr txBox="1"/>
          <p:nvPr/>
        </p:nvSpPr>
        <p:spPr>
          <a:xfrm>
            <a:off x="6585527" y="3786910"/>
            <a:ext cx="3092513" cy="707886"/>
          </a:xfrm>
          <a:prstGeom prst="rect">
            <a:avLst/>
          </a:prstGeom>
          <a:noFill/>
        </p:spPr>
        <p:txBody>
          <a:bodyPr wrap="none" rtlCol="0">
            <a:spAutoFit/>
          </a:bodyPr>
          <a:lstStyle/>
          <a:p>
            <a:r>
              <a:rPr lang="en-US" altLang="zh-CN" sz="2000" dirty="0">
                <a:solidFill>
                  <a:srgbClr val="FF0000"/>
                </a:solidFill>
              </a:rPr>
              <a:t>VRS </a:t>
            </a:r>
            <a:r>
              <a:rPr lang="zh-CN" altLang="en-US" sz="2000" dirty="0">
                <a:solidFill>
                  <a:srgbClr val="FF0000"/>
                </a:solidFill>
              </a:rPr>
              <a:t>模型得出的技术效率</a:t>
            </a:r>
            <a:endParaRPr lang="en-US" altLang="zh-CN" sz="2000" dirty="0">
              <a:solidFill>
                <a:srgbClr val="FF0000"/>
              </a:solidFill>
            </a:endParaRPr>
          </a:p>
          <a:p>
            <a:r>
              <a:rPr lang="zh-CN" altLang="en-US" sz="2000" dirty="0">
                <a:solidFill>
                  <a:srgbClr val="FF0000"/>
                </a:solidFill>
              </a:rPr>
              <a:t>是纯技术效率。</a:t>
            </a:r>
          </a:p>
        </p:txBody>
      </p:sp>
    </p:spTree>
    <p:extLst>
      <p:ext uri="{BB962C8B-B14F-4D97-AF65-F5344CB8AC3E}">
        <p14:creationId xmlns:p14="http://schemas.microsoft.com/office/powerpoint/2010/main" val="319597560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pPr algn="just">
              <a:lnSpc>
                <a:spcPct val="150000"/>
              </a:lnSpc>
            </a:pPr>
            <a:r>
              <a:rPr lang="en-US" altLang="zh-CN" dirty="0">
                <a:latin typeface="+mn-ea"/>
                <a:cs typeface="Times New Roman" panose="02020603050405020304" pitchFamily="18" charset="0"/>
              </a:rPr>
              <a:t>BCC </a:t>
            </a:r>
            <a:r>
              <a:rPr lang="zh-CN" altLang="en-US" dirty="0">
                <a:latin typeface="+mn-ea"/>
                <a:cs typeface="Times New Roman" panose="02020603050405020304" pitchFamily="18" charset="0"/>
              </a:rPr>
              <a:t>模型即规模收益可变（</a:t>
            </a:r>
            <a:r>
              <a:rPr lang="en-US" altLang="zh-CN" dirty="0">
                <a:latin typeface="+mn-ea"/>
                <a:cs typeface="Times New Roman" panose="02020603050405020304" pitchFamily="18" charset="0"/>
              </a:rPr>
              <a:t>VRS</a:t>
            </a:r>
            <a:r>
              <a:rPr lang="zh-CN" altLang="en-US" dirty="0">
                <a:latin typeface="+mn-ea"/>
                <a:cs typeface="Times New Roman" panose="02020603050405020304" pitchFamily="18" charset="0"/>
              </a:rPr>
              <a:t>）假设下的径向</a:t>
            </a:r>
            <a:r>
              <a:rPr lang="en-US" altLang="zh-CN" dirty="0">
                <a:latin typeface="+mn-ea"/>
                <a:cs typeface="Times New Roman" panose="02020603050405020304" pitchFamily="18" charset="0"/>
              </a:rPr>
              <a:t>DEA</a:t>
            </a:r>
            <a:r>
              <a:rPr lang="zh-CN" altLang="en-US" dirty="0">
                <a:latin typeface="+mn-ea"/>
                <a:cs typeface="Times New Roman" panose="02020603050405020304" pitchFamily="18" charset="0"/>
              </a:rPr>
              <a:t>模型，与</a:t>
            </a:r>
            <a:r>
              <a:rPr lang="en-US" altLang="zh-CN" dirty="0">
                <a:latin typeface="+mn-ea"/>
                <a:cs typeface="Times New Roman" panose="02020603050405020304" pitchFamily="18" charset="0"/>
              </a:rPr>
              <a:t>CCR</a:t>
            </a:r>
            <a:r>
              <a:rPr lang="zh-CN" altLang="en-US" dirty="0">
                <a:latin typeface="+mn-ea"/>
                <a:cs typeface="Times New Roman" panose="02020603050405020304" pitchFamily="18" charset="0"/>
              </a:rPr>
              <a:t>模型的区别就是增加了等式约束</a:t>
            </a:r>
            <a:endParaRPr lang="zh-CN" altLang="zh-CN" dirty="0">
              <a:latin typeface="+mn-ea"/>
            </a:endParaRPr>
          </a:p>
          <a:p>
            <a:pPr marL="0" indent="0">
              <a:buNone/>
            </a:pPr>
            <a:r>
              <a:rPr lang="zh-CN" altLang="en-US" dirty="0">
                <a:latin typeface="+mn-ea"/>
                <a:cs typeface="Times New Roman" panose="02020603050405020304" pitchFamily="18" charset="0"/>
              </a:rPr>
              <a:t>     </a:t>
            </a:r>
            <a:r>
              <a:rPr lang="zh-CN" altLang="en-US" dirty="0">
                <a:solidFill>
                  <a:srgbClr val="7030A0"/>
                </a:solidFill>
                <a:latin typeface="+mn-ea"/>
                <a:cs typeface="Times New Roman" panose="02020603050405020304" pitchFamily="18" charset="0"/>
              </a:rPr>
              <a:t>投入导向的</a:t>
            </a:r>
            <a:r>
              <a:rPr lang="en-US" altLang="zh-CN" dirty="0">
                <a:solidFill>
                  <a:srgbClr val="7030A0"/>
                </a:solidFill>
                <a:latin typeface="+mn-ea"/>
                <a:cs typeface="Times New Roman" panose="02020603050405020304" pitchFamily="18" charset="0"/>
              </a:rPr>
              <a:t>BCC</a:t>
            </a:r>
            <a:r>
              <a:rPr lang="zh-CN" altLang="en-US" dirty="0">
                <a:solidFill>
                  <a:srgbClr val="7030A0"/>
                </a:solidFill>
                <a:latin typeface="+mn-ea"/>
                <a:cs typeface="Times New Roman" panose="02020603050405020304" pitchFamily="18" charset="0"/>
              </a:rPr>
              <a:t>（对偶）模型：      产出导向的</a:t>
            </a:r>
            <a:r>
              <a:rPr lang="en-US" altLang="zh-CN" dirty="0">
                <a:solidFill>
                  <a:srgbClr val="7030A0"/>
                </a:solidFill>
                <a:latin typeface="+mn-ea"/>
                <a:cs typeface="Times New Roman" panose="02020603050405020304" pitchFamily="18" charset="0"/>
              </a:rPr>
              <a:t>BCC</a:t>
            </a:r>
            <a:r>
              <a:rPr lang="zh-CN" altLang="en-US" dirty="0">
                <a:solidFill>
                  <a:srgbClr val="7030A0"/>
                </a:solidFill>
                <a:latin typeface="+mn-ea"/>
                <a:cs typeface="Times New Roman" panose="02020603050405020304" pitchFamily="18" charset="0"/>
              </a:rPr>
              <a:t>（对偶）模型：</a:t>
            </a:r>
          </a:p>
          <a:p>
            <a:endParaRPr lang="zh-CN" altLang="en-US" dirty="0">
              <a:latin typeface="+mn-ea"/>
              <a:cs typeface="Times New Roman" panose="02020603050405020304" pitchFamily="18" charset="0"/>
            </a:endParaRPr>
          </a:p>
          <a:p>
            <a:pPr marL="0" indent="0">
              <a:buNone/>
            </a:pPr>
            <a:endParaRPr lang="zh-CN" altLang="zh-CN" b="1" dirty="0"/>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199459468"/>
              </p:ext>
            </p:extLst>
          </p:nvPr>
        </p:nvGraphicFramePr>
        <p:xfrm>
          <a:off x="4257273" y="1230471"/>
          <a:ext cx="952036" cy="452217"/>
        </p:xfrm>
        <a:graphic>
          <a:graphicData uri="http://schemas.openxmlformats.org/presentationml/2006/ole">
            <mc:AlternateContent xmlns:mc="http://schemas.openxmlformats.org/markup-compatibility/2006">
              <mc:Choice xmlns:v="urn:schemas-microsoft-com:vml" Requires="v">
                <p:oleObj name="Equation" r:id="rId2" imgW="380365" imgH="177800" progId="Equation.DSMT4">
                  <p:embed/>
                </p:oleObj>
              </mc:Choice>
              <mc:Fallback>
                <p:oleObj name="Equation" r:id="rId2" imgW="380365" imgH="177800" progId="Equation.DSMT4">
                  <p:embed/>
                  <p:pic>
                    <p:nvPicPr>
                      <p:cNvPr id="4"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7273" y="1230471"/>
                        <a:ext cx="952036" cy="452217"/>
                      </a:xfrm>
                      <a:prstGeom prst="rect">
                        <a:avLst/>
                      </a:prstGeom>
                      <a:noFill/>
                    </p:spPr>
                  </p:pic>
                </p:oleObj>
              </mc:Fallback>
            </mc:AlternateContent>
          </a:graphicData>
        </a:graphic>
      </p:graphicFrame>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925187562"/>
              </p:ext>
            </p:extLst>
          </p:nvPr>
        </p:nvGraphicFramePr>
        <p:xfrm>
          <a:off x="1340314" y="2324099"/>
          <a:ext cx="4083784" cy="3331508"/>
        </p:xfrm>
        <a:graphic>
          <a:graphicData uri="http://schemas.openxmlformats.org/presentationml/2006/ole">
            <mc:AlternateContent xmlns:mc="http://schemas.openxmlformats.org/markup-compatibility/2006">
              <mc:Choice xmlns:v="urn:schemas-microsoft-com:vml" Requires="v">
                <p:oleObj name="Equation" r:id="rId4" imgW="2171700" imgH="1765300" progId="Equation.DSMT4">
                  <p:embed/>
                </p:oleObj>
              </mc:Choice>
              <mc:Fallback>
                <p:oleObj name="Equation" r:id="rId4" imgW="2171700" imgH="1765300" progId="Equation.DSMT4">
                  <p:embed/>
                  <p:pic>
                    <p:nvPicPr>
                      <p:cNvPr id="6"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0314" y="2324099"/>
                        <a:ext cx="4083784" cy="3331508"/>
                      </a:xfrm>
                      <a:prstGeom prst="rect">
                        <a:avLst/>
                      </a:prstGeom>
                      <a:noFill/>
                    </p:spPr>
                  </p:pic>
                </p:oleObj>
              </mc:Fallback>
            </mc:AlternateContent>
          </a:graphicData>
        </a:graphic>
      </p:graphicFrame>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457216075"/>
              </p:ext>
            </p:extLst>
          </p:nvPr>
        </p:nvGraphicFramePr>
        <p:xfrm>
          <a:off x="6360242" y="2324098"/>
          <a:ext cx="4083783" cy="3331507"/>
        </p:xfrm>
        <a:graphic>
          <a:graphicData uri="http://schemas.openxmlformats.org/presentationml/2006/ole">
            <mc:AlternateContent xmlns:mc="http://schemas.openxmlformats.org/markup-compatibility/2006">
              <mc:Choice xmlns:v="urn:schemas-microsoft-com:vml" Requires="v">
                <p:oleObj name="Equation" r:id="rId6" imgW="2171700" imgH="1765300" progId="Equation.DSMT4">
                  <p:embed/>
                </p:oleObj>
              </mc:Choice>
              <mc:Fallback>
                <p:oleObj name="Equation" r:id="rId6" imgW="2171700" imgH="1765300" progId="Equation.DSMT4">
                  <p:embed/>
                  <p:pic>
                    <p:nvPicPr>
                      <p:cNvPr id="9" name="对象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60242" y="2324098"/>
                        <a:ext cx="4083783" cy="3331507"/>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59B9EF5-CF30-E4D8-5EFB-14225799CF77}"/>
                  </a:ext>
                </a:extLst>
              </p:cNvPr>
              <p:cNvSpPr txBox="1"/>
              <p:nvPr/>
            </p:nvSpPr>
            <p:spPr>
              <a:xfrm>
                <a:off x="4257273" y="5896906"/>
                <a:ext cx="3427382" cy="400110"/>
              </a:xfrm>
              <a:prstGeom prst="rect">
                <a:avLst/>
              </a:prstGeom>
              <a:noFill/>
            </p:spPr>
            <p:txBody>
              <a:bodyPr wrap="squar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对每个决策单元 </a:t>
                </a:r>
                <a14:m>
                  <m:oMath xmlns:m="http://schemas.openxmlformats.org/officeDocument/2006/math">
                    <m:r>
                      <a:rPr lang="en-US" altLang="zh-CN" sz="2000" b="0" i="1" smtClean="0">
                        <a:solidFill>
                          <a:srgbClr val="FF0000"/>
                        </a:solidFill>
                        <a:latin typeface="Cambria Math" panose="02040503050406030204" pitchFamily="18" charset="0"/>
                        <a:ea typeface="微软雅黑" panose="020B0503020204020204" pitchFamily="34" charset="-122"/>
                      </a:rPr>
                      <m:t>𝑘</m:t>
                    </m:r>
                    <m:r>
                      <a:rPr lang="en-US" altLang="zh-CN" sz="2000" b="0" i="1" smtClean="0">
                        <a:solidFill>
                          <a:srgbClr val="FF0000"/>
                        </a:solidFill>
                        <a:latin typeface="Cambria Math" panose="02040503050406030204" pitchFamily="18" charset="0"/>
                        <a:ea typeface="微软雅黑" panose="020B0503020204020204" pitchFamily="34" charset="-122"/>
                      </a:rPr>
                      <m:t>=1, ⋯, </m:t>
                    </m:r>
                    <m:r>
                      <a:rPr lang="en-US" altLang="zh-CN" sz="2000" b="0" i="1" smtClean="0">
                        <a:solidFill>
                          <a:srgbClr val="FF0000"/>
                        </a:solidFill>
                        <a:latin typeface="Cambria Math" panose="02040503050406030204" pitchFamily="18" charset="0"/>
                        <a:ea typeface="Cambria Math" panose="02040503050406030204" pitchFamily="18" charset="0"/>
                      </a:rPr>
                      <m:t>𝑛</m:t>
                    </m:r>
                  </m:oMath>
                </a14:m>
                <a:r>
                  <a:rPr lang="en-US" altLang="zh-CN" sz="2000" dirty="0">
                    <a:solidFill>
                      <a:srgbClr val="FF0000"/>
                    </a:solidFill>
                    <a:latin typeface="微软雅黑" panose="020B0503020204020204" pitchFamily="34" charset="-122"/>
                    <a:ea typeface="微软雅黑" panose="020B0503020204020204" pitchFamily="34" charset="-122"/>
                  </a:rPr>
                  <a:t>. </a:t>
                </a:r>
                <a:endParaRPr lang="zh-CN" altLang="en-US" sz="2000" dirty="0">
                  <a:solidFill>
                    <a:srgbClr val="FF0000"/>
                  </a:solidFill>
                </a:endParaRPr>
              </a:p>
            </p:txBody>
          </p:sp>
        </mc:Choice>
        <mc:Fallback xmlns="">
          <p:sp>
            <p:nvSpPr>
              <p:cNvPr id="11" name="文本框 10">
                <a:extLst>
                  <a:ext uri="{FF2B5EF4-FFF2-40B4-BE49-F238E27FC236}">
                    <a16:creationId xmlns:a16="http://schemas.microsoft.com/office/drawing/2014/main" id="{959B9EF5-CF30-E4D8-5EFB-14225799CF77}"/>
                  </a:ext>
                </a:extLst>
              </p:cNvPr>
              <p:cNvSpPr txBox="1">
                <a:spLocks noRot="1" noChangeAspect="1" noMove="1" noResize="1" noEditPoints="1" noAdjustHandles="1" noChangeArrowheads="1" noChangeShapeType="1" noTextEdit="1"/>
              </p:cNvSpPr>
              <p:nvPr/>
            </p:nvSpPr>
            <p:spPr>
              <a:xfrm>
                <a:off x="4257273" y="5896906"/>
                <a:ext cx="3427382" cy="400110"/>
              </a:xfrm>
              <a:prstGeom prst="rect">
                <a:avLst/>
              </a:prstGeom>
              <a:blipFill>
                <a:blip r:embed="rId8"/>
                <a:stretch>
                  <a:fillRect l="-1776" t="-7576" r="-710" b="-257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63725788"/>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04257"/>
            <a:ext cx="10515600" cy="4351338"/>
          </a:xfrm>
        </p:spPr>
        <p:txBody>
          <a:bodyPr/>
          <a:lstStyle/>
          <a:p>
            <a:pPr marL="0" indent="0">
              <a:lnSpc>
                <a:spcPct val="150000"/>
              </a:lnSpc>
              <a:buNone/>
            </a:pPr>
            <a:r>
              <a:rPr lang="zh-CN" altLang="en-US" dirty="0"/>
              <a:t>负向指标，通常</a:t>
            </a:r>
            <a:r>
              <a:rPr lang="zh-CN" altLang="zh-CN" dirty="0"/>
              <a:t>可</a:t>
            </a:r>
            <a:r>
              <a:rPr lang="zh-CN" altLang="en-US" dirty="0"/>
              <a:t>用以下方式</a:t>
            </a:r>
            <a:r>
              <a:rPr lang="zh-CN" altLang="zh-CN" dirty="0"/>
              <a:t>转化为正向指标</a:t>
            </a:r>
            <a:r>
              <a:rPr lang="zh-CN" altLang="en-US" dirty="0"/>
              <a:t>：</a:t>
            </a:r>
            <a:endParaRPr lang="en-US" altLang="zh-CN" dirty="0"/>
          </a:p>
          <a:p>
            <a:pPr marL="0" indent="0">
              <a:lnSpc>
                <a:spcPct val="150000"/>
              </a:lnSpc>
              <a:buNone/>
            </a:pPr>
            <a:r>
              <a:rPr lang="en-US" altLang="zh-CN" dirty="0"/>
              <a:t>       - </a:t>
            </a:r>
            <a:r>
              <a:rPr lang="zh-CN" altLang="zh-CN" dirty="0"/>
              <a:t>倒数变换</a:t>
            </a:r>
            <a:r>
              <a:rPr lang="zh-CN" altLang="en-US" dirty="0"/>
              <a:t>：</a:t>
            </a:r>
            <a:r>
              <a:rPr lang="en-US" altLang="zh-CN" dirty="0"/>
              <a:t>        </a:t>
            </a:r>
          </a:p>
          <a:p>
            <a:pPr marL="0" indent="0">
              <a:lnSpc>
                <a:spcPct val="150000"/>
              </a:lnSpc>
              <a:buNone/>
            </a:pPr>
            <a:r>
              <a:rPr lang="en-US" altLang="zh-CN" dirty="0"/>
              <a:t>       - </a:t>
            </a:r>
            <a:r>
              <a:rPr lang="zh-CN" altLang="zh-CN" dirty="0"/>
              <a:t>极小极大化变换</a:t>
            </a:r>
            <a:r>
              <a:rPr lang="zh-CN" altLang="en-US" dirty="0"/>
              <a:t>：</a:t>
            </a:r>
            <a:r>
              <a:rPr lang="en-US" altLang="zh-CN" dirty="0"/>
              <a:t>                       </a:t>
            </a:r>
            <a:endParaRPr lang="zh-CN" altLang="zh-CN" dirty="0"/>
          </a:p>
          <a:p>
            <a:pPr marL="0" indent="0">
              <a:buNone/>
            </a:pPr>
            <a:endParaRPr lang="zh-CN" altLang="en-US" sz="2800"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209320152"/>
              </p:ext>
            </p:extLst>
          </p:nvPr>
        </p:nvGraphicFramePr>
        <p:xfrm>
          <a:off x="3215176" y="2298686"/>
          <a:ext cx="1214781" cy="493505"/>
        </p:xfrm>
        <a:graphic>
          <a:graphicData uri="http://schemas.openxmlformats.org/presentationml/2006/ole">
            <mc:AlternateContent xmlns:mc="http://schemas.openxmlformats.org/markup-compatibility/2006">
              <mc:Choice xmlns:v="urn:schemas-microsoft-com:vml" Requires="v">
                <p:oleObj name="Equation" r:id="rId2" imgW="609600" imgH="241300" progId="Equation.DSMT4">
                  <p:embed/>
                </p:oleObj>
              </mc:Choice>
              <mc:Fallback>
                <p:oleObj name="Equation" r:id="rId2" imgW="609600" imgH="241300" progId="Equation.DSMT4">
                  <p:embed/>
                  <p:pic>
                    <p:nvPicPr>
                      <p:cNvPr id="8" name="对象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5176" y="2298686"/>
                        <a:ext cx="1214781" cy="493505"/>
                      </a:xfrm>
                      <a:prstGeom prst="rect">
                        <a:avLst/>
                      </a:prstGeom>
                      <a:noFill/>
                    </p:spPr>
                  </p:pic>
                </p:oleObj>
              </mc:Fallback>
            </mc:AlternateContent>
          </a:graphicData>
        </a:graphic>
      </p:graphicFrame>
      <p:sp>
        <p:nvSpPr>
          <p:cNvPr id="9"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014703784"/>
              </p:ext>
            </p:extLst>
          </p:nvPr>
        </p:nvGraphicFramePr>
        <p:xfrm>
          <a:off x="4139088" y="2968879"/>
          <a:ext cx="2154248" cy="582229"/>
        </p:xfrm>
        <a:graphic>
          <a:graphicData uri="http://schemas.openxmlformats.org/presentationml/2006/ole">
            <mc:AlternateContent xmlns:mc="http://schemas.openxmlformats.org/markup-compatibility/2006">
              <mc:Choice xmlns:v="urn:schemas-microsoft-com:vml" Requires="v">
                <p:oleObj name="Equation" r:id="rId4" imgW="1054100" imgH="279400" progId="Equation.DSMT4">
                  <p:embed/>
                </p:oleObj>
              </mc:Choice>
              <mc:Fallback>
                <p:oleObj name="Equation" r:id="rId4" imgW="1054100" imgH="279400" progId="Equation.DSMT4">
                  <p:embed/>
                  <p:pic>
                    <p:nvPicPr>
                      <p:cNvPr id="10" name="对象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088" y="2968879"/>
                        <a:ext cx="2154248" cy="582229"/>
                      </a:xfrm>
                      <a:prstGeom prst="rect">
                        <a:avLst/>
                      </a:prstGeom>
                      <a:noFill/>
                    </p:spPr>
                  </p:pic>
                </p:oleObj>
              </mc:Fallback>
            </mc:AlternateContent>
          </a:graphicData>
        </a:graphic>
      </p:graphicFrame>
      <p:sp>
        <p:nvSpPr>
          <p:cNvPr id="11" name="文本框 10">
            <a:extLst>
              <a:ext uri="{FF2B5EF4-FFF2-40B4-BE49-F238E27FC236}">
                <a16:creationId xmlns:a16="http://schemas.microsoft.com/office/drawing/2014/main" id="{F28AECBC-1C24-9327-5439-44EF517AA7F3}"/>
              </a:ext>
            </a:extLst>
          </p:cNvPr>
          <p:cNvSpPr txBox="1"/>
          <p:nvPr/>
        </p:nvSpPr>
        <p:spPr>
          <a:xfrm>
            <a:off x="838199" y="3727796"/>
            <a:ext cx="8217023" cy="1526765"/>
          </a:xfrm>
          <a:prstGeom prst="rect">
            <a:avLst/>
          </a:prstGeom>
          <a:noFill/>
        </p:spPr>
        <p:txBody>
          <a:bodyPr wrap="square">
            <a:spAutoFit/>
          </a:bodyPr>
          <a:lstStyle/>
          <a:p>
            <a:pPr marL="0" indent="0">
              <a:lnSpc>
                <a:spcPct val="150000"/>
              </a:lnSpc>
              <a:buNone/>
            </a:pPr>
            <a:r>
              <a:rPr lang="en-US" altLang="zh-CN" sz="2400" b="1"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Matlab</a:t>
            </a:r>
            <a:r>
              <a:rPr lang="zh-CN" altLang="zh-CN" sz="2400" b="1" dirty="0">
                <a:solidFill>
                  <a:srgbClr val="FF0000"/>
                </a:solidFill>
                <a:latin typeface="Courier New" panose="02070309020205020404" pitchFamily="49" charset="0"/>
                <a:ea typeface="宋体" panose="02010600030101010101" pitchFamily="2" charset="-122"/>
                <a:cs typeface="Courier New" panose="02070309020205020404" pitchFamily="49" charset="0"/>
              </a:rPr>
              <a:t>代码</a:t>
            </a:r>
          </a:p>
          <a:p>
            <a:pPr marL="0" indent="0">
              <a:lnSpc>
                <a:spcPct val="150000"/>
              </a:lnSpc>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x(:,j) = 1 ./ x(:,j);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倒数变换</a:t>
            </a:r>
          </a:p>
          <a:p>
            <a:pPr marL="0" indent="0">
              <a:lnSpc>
                <a:spcPct val="150000"/>
              </a:lnSpc>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x(:,j) = max(x(:,j)) - x(:,j);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en-US"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极小极大化变换</a:t>
            </a:r>
            <a:endPar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1710804854"/>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pPr marL="0" indent="0">
              <a:buNone/>
            </a:pPr>
            <a:r>
              <a:rPr lang="en-US" altLang="zh-CN" sz="2000" b="1"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b="1" dirty="0">
                <a:solidFill>
                  <a:srgbClr val="00B050"/>
                </a:solidFill>
                <a:latin typeface="Courier New" panose="02070309020205020404" pitchFamily="49" charset="0"/>
                <a:ea typeface="宋体" panose="02010600030101010101" pitchFamily="2" charset="-122"/>
                <a:cs typeface="Courier New" panose="02070309020205020404" pitchFamily="49" charset="0"/>
              </a:rPr>
              <a:t>投入导向</a:t>
            </a:r>
            <a:r>
              <a:rPr lang="en-US" altLang="zh-CN" sz="2000" b="1" dirty="0">
                <a:solidFill>
                  <a:srgbClr val="00B050"/>
                </a:solidFill>
                <a:latin typeface="Courier New" panose="02070309020205020404" pitchFamily="49" charset="0"/>
                <a:ea typeface="宋体" panose="02010600030101010101" pitchFamily="2" charset="-122"/>
                <a:cs typeface="Courier New" panose="02070309020205020404" pitchFamily="49" charset="0"/>
              </a:rPr>
              <a:t>BCC</a:t>
            </a:r>
            <a:endParaRPr lang="zh-CN" altLang="zh-CN" sz="2000" b="1" dirty="0">
              <a:solidFill>
                <a:srgbClr val="00B050"/>
              </a:solidFill>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w = [];</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for i = 1:n</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f = [zeros(1,n) 1];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定义目标函数</a:t>
            </a: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 = [X -X(:,i); -Y zeros(q,1)];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指定不等式约束</a:t>
            </a: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b = [zeros(1,m) -Y(:,i)']';   </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Aeq</a:t>
            </a:r>
            <a:r>
              <a:rPr lang="en-US" altLang="zh-CN" sz="2000" dirty="0">
                <a:latin typeface="Courier New" panose="02070309020205020404" pitchFamily="49" charset="0"/>
                <a:ea typeface="宋体" panose="02010600030101010101" pitchFamily="2" charset="-122"/>
                <a:cs typeface="Courier New" panose="02070309020205020404" pitchFamily="49" charset="0"/>
              </a:rPr>
              <a:t> = [ones(1,n) 0];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定义等式约束</a:t>
            </a: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beq</a:t>
            </a:r>
            <a:r>
              <a:rPr lang="en-US" altLang="zh-CN" sz="2000" dirty="0">
                <a:latin typeface="Courier New" panose="02070309020205020404" pitchFamily="49" charset="0"/>
                <a:ea typeface="宋体" panose="02010600030101010101" pitchFamily="2" charset="-122"/>
                <a:cs typeface="Courier New" panose="02070309020205020404" pitchFamily="49" charset="0"/>
              </a:rPr>
              <a:t> = 1;   </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LB =[zeros(n+1,1)];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指定下界</a:t>
            </a: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UB = [];   </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w(:,i) =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linprog</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f,A,b,Aeq,beq,LB,UB</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模型求解 </a:t>
            </a: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end</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err="1">
                <a:latin typeface="Courier New" panose="02070309020205020404" pitchFamily="49" charset="0"/>
                <a:ea typeface="宋体" panose="02010600030101010101" pitchFamily="2" charset="-122"/>
                <a:cs typeface="Courier New" panose="02070309020205020404" pitchFamily="49" charset="0"/>
              </a:rPr>
              <a:t>vrs_in</a:t>
            </a:r>
            <a:r>
              <a:rPr lang="en-US" altLang="zh-CN" sz="2000" dirty="0">
                <a:latin typeface="Courier New" panose="02070309020205020404" pitchFamily="49" charset="0"/>
                <a:ea typeface="宋体" panose="02010600030101010101" pitchFamily="2" charset="-122"/>
                <a:cs typeface="Courier New" panose="02070309020205020404" pitchFamily="49" charset="0"/>
              </a:rPr>
              <a:t> = w(n+1,:)';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提取结果</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838200" y="649514"/>
            <a:ext cx="10515600" cy="5558971"/>
          </a:xfrm>
        </p:spPr>
        <p:txBody>
          <a:bodyPr/>
          <a:lstStyle/>
          <a:p>
            <a:pPr marL="0" indent="0">
              <a:buNone/>
            </a:pPr>
            <a:r>
              <a:rPr lang="en-US" altLang="zh-CN" sz="2000" b="1"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b="1" dirty="0">
                <a:solidFill>
                  <a:srgbClr val="00B050"/>
                </a:solidFill>
                <a:latin typeface="Courier New" panose="02070309020205020404" pitchFamily="49" charset="0"/>
                <a:ea typeface="宋体" panose="02010600030101010101" pitchFamily="2" charset="-122"/>
                <a:cs typeface="Courier New" panose="02070309020205020404" pitchFamily="49" charset="0"/>
              </a:rPr>
              <a:t>产出导向</a:t>
            </a:r>
            <a:r>
              <a:rPr lang="en-US" altLang="zh-CN" sz="2000" b="1" dirty="0">
                <a:solidFill>
                  <a:srgbClr val="00B050"/>
                </a:solidFill>
                <a:latin typeface="Courier New" panose="02070309020205020404" pitchFamily="49" charset="0"/>
                <a:ea typeface="宋体" panose="02010600030101010101" pitchFamily="2" charset="-122"/>
                <a:cs typeface="Courier New" panose="02070309020205020404" pitchFamily="49" charset="0"/>
              </a:rPr>
              <a:t>BCC</a:t>
            </a:r>
            <a:endParaRPr lang="zh-CN" altLang="zh-CN" sz="2000" b="1" dirty="0">
              <a:solidFill>
                <a:srgbClr val="00B050"/>
              </a:solidFill>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w = [];</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for i = 1:n</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f = [zeros(1,n) -1];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指定目标函数</a:t>
            </a: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 = [X zeros(m,1);-Y Y(:,i)];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指定不等式约束</a:t>
            </a: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b = [X(:,i)' zeros(1,q)]';   </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Aeq</a:t>
            </a:r>
            <a:r>
              <a:rPr lang="en-US" altLang="zh-CN" sz="2000" dirty="0">
                <a:latin typeface="Courier New" panose="02070309020205020404" pitchFamily="49" charset="0"/>
                <a:ea typeface="宋体" panose="02010600030101010101" pitchFamily="2" charset="-122"/>
                <a:cs typeface="Courier New" panose="02070309020205020404" pitchFamily="49" charset="0"/>
              </a:rPr>
              <a:t> = [ones(1,n) 0];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指定等式约束</a:t>
            </a: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beq</a:t>
            </a:r>
            <a:r>
              <a:rPr lang="en-US" altLang="zh-CN" sz="2000" dirty="0">
                <a:latin typeface="Courier New" panose="02070309020205020404" pitchFamily="49" charset="0"/>
                <a:ea typeface="宋体" panose="02010600030101010101" pitchFamily="2" charset="-122"/>
                <a:cs typeface="Courier New" panose="02070309020205020404" pitchFamily="49" charset="0"/>
              </a:rPr>
              <a:t> = 1;   </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LB = zeros(n+1,1);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指定下界</a:t>
            </a: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UB = [];   </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w(:,i) =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linprog</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f,A,b,Aeq,beq,LB,UB</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模型求解</a:t>
            </a: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end</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err="1">
                <a:latin typeface="Courier New" panose="02070309020205020404" pitchFamily="49" charset="0"/>
                <a:ea typeface="宋体" panose="02010600030101010101" pitchFamily="2" charset="-122"/>
                <a:cs typeface="Courier New" panose="02070309020205020404" pitchFamily="49" charset="0"/>
              </a:rPr>
              <a:t>vrs_out</a:t>
            </a:r>
            <a:r>
              <a:rPr lang="en-US" altLang="zh-CN" sz="2000" dirty="0">
                <a:latin typeface="Courier New" panose="02070309020205020404" pitchFamily="49" charset="0"/>
                <a:ea typeface="宋体" panose="02010600030101010101" pitchFamily="2" charset="-122"/>
                <a:cs typeface="Courier New" panose="02070309020205020404" pitchFamily="49" charset="0"/>
              </a:rPr>
              <a:t> = 1./w(n+1,:)';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提取结果</a:t>
            </a:r>
          </a:p>
          <a:p>
            <a:pPr marL="0" indent="0">
              <a:buNone/>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838200" y="572657"/>
            <a:ext cx="10515600" cy="5537857"/>
          </a:xfrm>
        </p:spPr>
        <p:txBody>
          <a:bodyPr/>
          <a:lstStyle/>
          <a:p>
            <a:pPr marL="0" indent="0" algn="just">
              <a:lnSpc>
                <a:spcPct val="150000"/>
              </a:lnSpc>
              <a:buNone/>
            </a:pPr>
            <a:r>
              <a:rPr lang="en-US" altLang="zh-CN" sz="2800" b="1" dirty="0">
                <a:solidFill>
                  <a:srgbClr val="0070C0"/>
                </a:solidFill>
                <a:latin typeface="微软雅黑" panose="020B0503020204020204" pitchFamily="34" charset="-122"/>
                <a:ea typeface="微软雅黑" panose="020B0503020204020204" pitchFamily="34" charset="-122"/>
              </a:rPr>
              <a:t>4. </a:t>
            </a:r>
            <a:r>
              <a:rPr lang="zh-CN" altLang="zh-CN" sz="2800" b="1" dirty="0">
                <a:solidFill>
                  <a:srgbClr val="0070C0"/>
                </a:solidFill>
                <a:latin typeface="微软雅黑" panose="020B0503020204020204" pitchFamily="34" charset="-122"/>
                <a:ea typeface="微软雅黑" panose="020B0503020204020204" pitchFamily="34" charset="-122"/>
              </a:rPr>
              <a:t>带非期望产出的</a:t>
            </a:r>
            <a:r>
              <a:rPr lang="en-US" altLang="zh-CN" sz="2800" b="1" dirty="0">
                <a:solidFill>
                  <a:srgbClr val="0070C0"/>
                </a:solidFill>
                <a:latin typeface="微软雅黑" panose="020B0503020204020204" pitchFamily="34" charset="-122"/>
                <a:ea typeface="微软雅黑" panose="020B0503020204020204" pitchFamily="34" charset="-122"/>
              </a:rPr>
              <a:t>SBM</a:t>
            </a:r>
            <a:r>
              <a:rPr lang="zh-CN" altLang="zh-CN" sz="2800" b="1" dirty="0">
                <a:solidFill>
                  <a:srgbClr val="0070C0"/>
                </a:solidFill>
                <a:latin typeface="微软雅黑" panose="020B0503020204020204" pitchFamily="34" charset="-122"/>
                <a:ea typeface="微软雅黑" panose="020B0503020204020204" pitchFamily="34" charset="-122"/>
              </a:rPr>
              <a:t>模型</a:t>
            </a:r>
            <a:endParaRPr lang="en-US" altLang="zh-CN" sz="2800" b="1" dirty="0">
              <a:solidFill>
                <a:srgbClr val="0070C0"/>
              </a:solidFill>
              <a:latin typeface="微软雅黑" panose="020B0503020204020204" pitchFamily="34" charset="-122"/>
              <a:ea typeface="微软雅黑" panose="020B0503020204020204" pitchFamily="34" charset="-122"/>
            </a:endParaRPr>
          </a:p>
          <a:p>
            <a:pPr marL="0" indent="0" algn="just">
              <a:lnSpc>
                <a:spcPct val="150000"/>
              </a:lnSpc>
              <a:buNone/>
            </a:pPr>
            <a:r>
              <a:rPr lang="zh-CN" altLang="en-US" dirty="0">
                <a:latin typeface="微软雅黑" panose="020B0503020204020204" pitchFamily="34" charset="-122"/>
                <a:ea typeface="微软雅黑" panose="020B0503020204020204" pitchFamily="34" charset="-122"/>
              </a:rPr>
              <a:t>       在径向模型中，效率改善主要指的是投入或产出的等比例线性放缩，同时忽略了平行于坐标轴的弱有效的情形，而 </a:t>
            </a:r>
            <a:r>
              <a:rPr lang="en-US" altLang="zh-CN" dirty="0">
                <a:latin typeface="微软雅黑" panose="020B0503020204020204" pitchFamily="34" charset="-122"/>
                <a:ea typeface="微软雅黑" panose="020B0503020204020204" pitchFamily="34" charset="-122"/>
              </a:rPr>
              <a:t>SBM </a:t>
            </a:r>
            <a:r>
              <a:rPr lang="zh-CN" altLang="en-US" dirty="0">
                <a:latin typeface="微软雅黑" panose="020B0503020204020204" pitchFamily="34" charset="-122"/>
                <a:ea typeface="微软雅黑" panose="020B0503020204020204" pitchFamily="34" charset="-122"/>
              </a:rPr>
              <a:t>模型纳入无效率的松弛改进，保证最终的结果是强有效的。</a:t>
            </a:r>
            <a:endParaRPr lang="en-US" altLang="zh-CN" dirty="0">
              <a:latin typeface="微软雅黑" panose="020B0503020204020204" pitchFamily="34" charset="-122"/>
              <a:ea typeface="微软雅黑" panose="020B0503020204020204" pitchFamily="34" charset="-122"/>
            </a:endParaRPr>
          </a:p>
          <a:p>
            <a:pPr marL="0" indent="0" algn="just">
              <a:lnSpc>
                <a:spcPct val="150000"/>
              </a:lnSpc>
              <a:buNone/>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基本的 </a:t>
            </a:r>
            <a:r>
              <a:rPr lang="en-US" altLang="zh-CN" dirty="0">
                <a:latin typeface="微软雅黑" panose="020B0503020204020204" pitchFamily="34" charset="-122"/>
                <a:ea typeface="微软雅黑" panose="020B0503020204020204" pitchFamily="34" charset="-122"/>
              </a:rPr>
              <a:t>SBM </a:t>
            </a:r>
            <a:r>
              <a:rPr lang="zh-CN" altLang="en-US" dirty="0">
                <a:latin typeface="微软雅黑" panose="020B0503020204020204" pitchFamily="34" charset="-122"/>
                <a:ea typeface="微软雅黑" panose="020B0503020204020204" pitchFamily="34" charset="-122"/>
              </a:rPr>
              <a:t>模型形式为：</a:t>
            </a:r>
            <a:endParaRPr lang="zh-CN" altLang="zh-CN" dirty="0">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a:extLst>
              <a:ext uri="{FF2B5EF4-FFF2-40B4-BE49-F238E27FC236}">
                <a16:creationId xmlns:a16="http://schemas.microsoft.com/office/drawing/2014/main" id="{1E4102C7-6FAB-0346-107B-5CBEC1E12B29}"/>
              </a:ext>
            </a:extLst>
          </p:cNvPr>
          <p:cNvSpPr>
            <a:spLocks noChangeArrowheads="1"/>
          </p:cNvSpPr>
          <p:nvPr/>
        </p:nvSpPr>
        <p:spPr bwMode="auto">
          <a:xfrm>
            <a:off x="5523346" y="27677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0E7FAF9F-A72F-0514-AD6A-7403B064C1BE}"/>
              </a:ext>
            </a:extLst>
          </p:cNvPr>
          <p:cNvGraphicFramePr>
            <a:graphicFrameLocks noChangeAspect="1"/>
          </p:cNvGraphicFramePr>
          <p:nvPr>
            <p:extLst>
              <p:ext uri="{D42A27DB-BD31-4B8C-83A1-F6EECF244321}">
                <p14:modId xmlns:p14="http://schemas.microsoft.com/office/powerpoint/2010/main" val="636385103"/>
              </p:ext>
            </p:extLst>
          </p:nvPr>
        </p:nvGraphicFramePr>
        <p:xfrm>
          <a:off x="3419763" y="3857593"/>
          <a:ext cx="4757720" cy="2718697"/>
        </p:xfrm>
        <a:graphic>
          <a:graphicData uri="http://schemas.openxmlformats.org/presentationml/2006/ole">
            <mc:AlternateContent xmlns:mc="http://schemas.openxmlformats.org/markup-compatibility/2006">
              <mc:Choice xmlns:v="urn:schemas-microsoft-com:vml" Requires="v">
                <p:oleObj name="Equation" r:id="rId2" imgW="2667000" imgH="1549400" progId="Equation.DSMT4">
                  <p:embed/>
                </p:oleObj>
              </mc:Choice>
              <mc:Fallback>
                <p:oleObj name="Equation" r:id="rId2" imgW="2667000" imgH="15494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763" y="3857593"/>
                        <a:ext cx="4757720" cy="2718697"/>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81C20FF-1B76-55E3-596C-4DC8BA596616}"/>
                  </a:ext>
                </a:extLst>
              </p:cNvPr>
              <p:cNvSpPr txBox="1"/>
              <p:nvPr/>
            </p:nvSpPr>
            <p:spPr>
              <a:xfrm>
                <a:off x="7591600" y="4816831"/>
                <a:ext cx="3427382" cy="400110"/>
              </a:xfrm>
              <a:prstGeom prst="rect">
                <a:avLst/>
              </a:prstGeom>
              <a:noFill/>
            </p:spPr>
            <p:txBody>
              <a:bodyPr wrap="squar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对每个决策单元 </a:t>
                </a:r>
                <a14:m>
                  <m:oMath xmlns:m="http://schemas.openxmlformats.org/officeDocument/2006/math">
                    <m:r>
                      <a:rPr lang="en-US" altLang="zh-CN" sz="2000" b="0" i="1" smtClean="0">
                        <a:solidFill>
                          <a:srgbClr val="FF0000"/>
                        </a:solidFill>
                        <a:latin typeface="Cambria Math" panose="02040503050406030204" pitchFamily="18" charset="0"/>
                        <a:ea typeface="微软雅黑" panose="020B0503020204020204" pitchFamily="34" charset="-122"/>
                      </a:rPr>
                      <m:t>𝑘</m:t>
                    </m:r>
                    <m:r>
                      <a:rPr lang="en-US" altLang="zh-CN" sz="2000" b="0" i="1" smtClean="0">
                        <a:solidFill>
                          <a:srgbClr val="FF0000"/>
                        </a:solidFill>
                        <a:latin typeface="Cambria Math" panose="02040503050406030204" pitchFamily="18" charset="0"/>
                        <a:ea typeface="微软雅黑" panose="020B0503020204020204" pitchFamily="34" charset="-122"/>
                      </a:rPr>
                      <m:t>=1, ⋯, </m:t>
                    </m:r>
                    <m:r>
                      <a:rPr lang="en-US" altLang="zh-CN" sz="2000" b="0" i="1" smtClean="0">
                        <a:solidFill>
                          <a:srgbClr val="FF0000"/>
                        </a:solidFill>
                        <a:latin typeface="Cambria Math" panose="02040503050406030204" pitchFamily="18" charset="0"/>
                        <a:ea typeface="Cambria Math" panose="02040503050406030204" pitchFamily="18" charset="0"/>
                      </a:rPr>
                      <m:t>𝑛</m:t>
                    </m:r>
                  </m:oMath>
                </a14:m>
                <a:r>
                  <a:rPr lang="en-US" altLang="zh-CN" sz="2000" dirty="0">
                    <a:solidFill>
                      <a:srgbClr val="FF0000"/>
                    </a:solidFill>
                    <a:latin typeface="微软雅黑" panose="020B0503020204020204" pitchFamily="34" charset="-122"/>
                    <a:ea typeface="微软雅黑" panose="020B0503020204020204" pitchFamily="34" charset="-122"/>
                  </a:rPr>
                  <a:t>. </a:t>
                </a:r>
                <a:endParaRPr lang="zh-CN" altLang="en-US" sz="2000" dirty="0">
                  <a:solidFill>
                    <a:srgbClr val="FF0000"/>
                  </a:solidFill>
                </a:endParaRPr>
              </a:p>
            </p:txBody>
          </p:sp>
        </mc:Choice>
        <mc:Fallback xmlns="">
          <p:sp>
            <p:nvSpPr>
              <p:cNvPr id="10" name="文本框 9">
                <a:extLst>
                  <a:ext uri="{FF2B5EF4-FFF2-40B4-BE49-F238E27FC236}">
                    <a16:creationId xmlns:a16="http://schemas.microsoft.com/office/drawing/2014/main" id="{681C20FF-1B76-55E3-596C-4DC8BA596616}"/>
                  </a:ext>
                </a:extLst>
              </p:cNvPr>
              <p:cNvSpPr txBox="1">
                <a:spLocks noRot="1" noChangeAspect="1" noMove="1" noResize="1" noEditPoints="1" noAdjustHandles="1" noChangeArrowheads="1" noChangeShapeType="1" noTextEdit="1"/>
              </p:cNvSpPr>
              <p:nvPr/>
            </p:nvSpPr>
            <p:spPr>
              <a:xfrm>
                <a:off x="7591600" y="4816831"/>
                <a:ext cx="3427382" cy="400110"/>
              </a:xfrm>
              <a:prstGeom prst="rect">
                <a:avLst/>
              </a:prstGeom>
              <a:blipFill>
                <a:blip r:embed="rId4"/>
                <a:stretch>
                  <a:fillRect l="-1776" t="-7576" r="-710" b="-25758"/>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pPr marL="0" indent="0" algn="just">
              <a:lnSpc>
                <a:spcPct val="150000"/>
              </a:lnSpc>
              <a:buNone/>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目标函数最优解中     表示效率值，该模型同时从投入和产出两个方面考察无效率的表现，故称为非径向模型。但这是非线性规划，采用钱争鸣的方式转化为线性规划，同时向模型中加入非期望产出：</a:t>
            </a:r>
          </a:p>
          <a:p>
            <a:pPr marL="0" indent="0">
              <a:buNone/>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810038423"/>
              </p:ext>
            </p:extLst>
          </p:nvPr>
        </p:nvGraphicFramePr>
        <p:xfrm>
          <a:off x="3440599" y="679982"/>
          <a:ext cx="355002" cy="448424"/>
        </p:xfrm>
        <a:graphic>
          <a:graphicData uri="http://schemas.openxmlformats.org/presentationml/2006/ole">
            <mc:AlternateContent xmlns:mc="http://schemas.openxmlformats.org/markup-compatibility/2006">
              <mc:Choice xmlns:v="urn:schemas-microsoft-com:vml" Requires="v">
                <p:oleObj r:id="rId2" imgW="177800" imgH="228600" progId="Equation.AxMath">
                  <p:embed/>
                </p:oleObj>
              </mc:Choice>
              <mc:Fallback>
                <p:oleObj r:id="rId2" imgW="177800" imgH="228600" progId="Equation.AxMath">
                  <p:embed/>
                  <p:pic>
                    <p:nvPicPr>
                      <p:cNvPr id="7" name="对象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0599" y="679982"/>
                        <a:ext cx="355002" cy="448424"/>
                      </a:xfrm>
                      <a:prstGeom prst="rect">
                        <a:avLst/>
                      </a:prstGeom>
                      <a:noFill/>
                    </p:spPr>
                  </p:pic>
                </p:oleObj>
              </mc:Fallback>
            </mc:AlternateContent>
          </a:graphicData>
        </a:graphic>
      </p:graphicFrame>
      <p:sp>
        <p:nvSpPr>
          <p:cNvPr id="8" name="Rectangle 2">
            <a:extLst>
              <a:ext uri="{FF2B5EF4-FFF2-40B4-BE49-F238E27FC236}">
                <a16:creationId xmlns:a16="http://schemas.microsoft.com/office/drawing/2014/main" id="{DBC10FCB-9524-DB0C-32D1-AA6F31CF522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804E6313-1C4F-EC3D-447E-4BC473DF21DC}"/>
              </a:ext>
            </a:extLst>
          </p:cNvPr>
          <p:cNvGraphicFramePr>
            <a:graphicFrameLocks noChangeAspect="1"/>
          </p:cNvGraphicFramePr>
          <p:nvPr>
            <p:extLst>
              <p:ext uri="{D42A27DB-BD31-4B8C-83A1-F6EECF244321}">
                <p14:modId xmlns:p14="http://schemas.microsoft.com/office/powerpoint/2010/main" val="3161158127"/>
              </p:ext>
            </p:extLst>
          </p:nvPr>
        </p:nvGraphicFramePr>
        <p:xfrm>
          <a:off x="3861835" y="2356386"/>
          <a:ext cx="4468330" cy="3829997"/>
        </p:xfrm>
        <a:graphic>
          <a:graphicData uri="http://schemas.openxmlformats.org/presentationml/2006/ole">
            <mc:AlternateContent xmlns:mc="http://schemas.openxmlformats.org/markup-compatibility/2006">
              <mc:Choice xmlns:v="urn:schemas-microsoft-com:vml" Requires="v">
                <p:oleObj name="AxMath" r:id="rId4" imgW="2666214" imgH="2321663" progId="Equation.AxMath">
                  <p:embed/>
                </p:oleObj>
              </mc:Choice>
              <mc:Fallback>
                <p:oleObj name="AxMath" r:id="rId4" imgW="2666214" imgH="2321663" progId="Equation.AxMath">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1835" y="2356386"/>
                        <a:ext cx="4468330" cy="3829997"/>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1D7C1F5-8372-413D-6601-5AD2810486D9}"/>
                  </a:ext>
                </a:extLst>
              </p:cNvPr>
              <p:cNvSpPr txBox="1"/>
              <p:nvPr/>
            </p:nvSpPr>
            <p:spPr>
              <a:xfrm>
                <a:off x="7926418" y="4271384"/>
                <a:ext cx="3427382" cy="400110"/>
              </a:xfrm>
              <a:prstGeom prst="rect">
                <a:avLst/>
              </a:prstGeom>
              <a:noFill/>
            </p:spPr>
            <p:txBody>
              <a:bodyPr wrap="squar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对每个决策单元 </a:t>
                </a:r>
                <a14:m>
                  <m:oMath xmlns:m="http://schemas.openxmlformats.org/officeDocument/2006/math">
                    <m:r>
                      <a:rPr lang="en-US" altLang="zh-CN" sz="2000" b="0" i="1" smtClean="0">
                        <a:solidFill>
                          <a:srgbClr val="FF0000"/>
                        </a:solidFill>
                        <a:latin typeface="Cambria Math" panose="02040503050406030204" pitchFamily="18" charset="0"/>
                        <a:ea typeface="微软雅黑" panose="020B0503020204020204" pitchFamily="34" charset="-122"/>
                      </a:rPr>
                      <m:t>𝑘</m:t>
                    </m:r>
                    <m:r>
                      <a:rPr lang="en-US" altLang="zh-CN" sz="2000" b="0" i="1" smtClean="0">
                        <a:solidFill>
                          <a:srgbClr val="FF0000"/>
                        </a:solidFill>
                        <a:latin typeface="Cambria Math" panose="02040503050406030204" pitchFamily="18" charset="0"/>
                        <a:ea typeface="微软雅黑" panose="020B0503020204020204" pitchFamily="34" charset="-122"/>
                      </a:rPr>
                      <m:t>=1, ⋯, </m:t>
                    </m:r>
                    <m:r>
                      <a:rPr lang="en-US" altLang="zh-CN" sz="2000" b="0" i="1" smtClean="0">
                        <a:solidFill>
                          <a:srgbClr val="FF0000"/>
                        </a:solidFill>
                        <a:latin typeface="Cambria Math" panose="02040503050406030204" pitchFamily="18" charset="0"/>
                        <a:ea typeface="Cambria Math" panose="02040503050406030204" pitchFamily="18" charset="0"/>
                      </a:rPr>
                      <m:t>𝑛</m:t>
                    </m:r>
                  </m:oMath>
                </a14:m>
                <a:r>
                  <a:rPr lang="en-US" altLang="zh-CN" sz="2000" dirty="0">
                    <a:solidFill>
                      <a:srgbClr val="FF0000"/>
                    </a:solidFill>
                    <a:latin typeface="微软雅黑" panose="020B0503020204020204" pitchFamily="34" charset="-122"/>
                    <a:ea typeface="微软雅黑" panose="020B0503020204020204" pitchFamily="34" charset="-122"/>
                  </a:rPr>
                  <a:t>. </a:t>
                </a:r>
                <a:endParaRPr lang="zh-CN" altLang="en-US" sz="2000" dirty="0">
                  <a:solidFill>
                    <a:srgbClr val="FF0000"/>
                  </a:solidFill>
                </a:endParaRPr>
              </a:p>
            </p:txBody>
          </p:sp>
        </mc:Choice>
        <mc:Fallback xmlns="">
          <p:sp>
            <p:nvSpPr>
              <p:cNvPr id="10" name="文本框 9">
                <a:extLst>
                  <a:ext uri="{FF2B5EF4-FFF2-40B4-BE49-F238E27FC236}">
                    <a16:creationId xmlns:a16="http://schemas.microsoft.com/office/drawing/2014/main" id="{31D7C1F5-8372-413D-6601-5AD2810486D9}"/>
                  </a:ext>
                </a:extLst>
              </p:cNvPr>
              <p:cNvSpPr txBox="1">
                <a:spLocks noRot="1" noChangeAspect="1" noMove="1" noResize="1" noEditPoints="1" noAdjustHandles="1" noChangeArrowheads="1" noChangeShapeType="1" noTextEdit="1"/>
              </p:cNvSpPr>
              <p:nvPr/>
            </p:nvSpPr>
            <p:spPr>
              <a:xfrm>
                <a:off x="7926418" y="4271384"/>
                <a:ext cx="3427382" cy="400110"/>
              </a:xfrm>
              <a:prstGeom prst="rect">
                <a:avLst/>
              </a:prstGeom>
              <a:blipFill>
                <a:blip r:embed="rId6"/>
                <a:stretch>
                  <a:fillRect l="-1776" t="-9231" r="-710" b="-276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7619894"/>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838200" y="1743661"/>
            <a:ext cx="10515600" cy="2034007"/>
          </a:xfrm>
        </p:spPr>
        <p:txBody>
          <a:bodyPr/>
          <a:lstStyle/>
          <a:p>
            <a:pPr marL="0" indent="0" algn="just">
              <a:lnSpc>
                <a:spcPct val="150000"/>
              </a:lnSpc>
              <a:buNone/>
            </a:pPr>
            <a:r>
              <a:rPr lang="zh-CN" altLang="en-US" dirty="0">
                <a:latin typeface="微软雅黑" panose="020B0503020204020204" pitchFamily="34" charset="-122"/>
                <a:ea typeface="微软雅黑" panose="020B0503020204020204" pitchFamily="34" charset="-122"/>
              </a:rPr>
              <a:t>该模型已是矩阵形式，其中包含投入矩阵         的转置，期望产出矩阵</a:t>
            </a:r>
            <a:endParaRPr lang="en-US" altLang="zh-CN" dirty="0">
              <a:latin typeface="微软雅黑" panose="020B0503020204020204" pitchFamily="34" charset="-122"/>
              <a:ea typeface="微软雅黑" panose="020B0503020204020204" pitchFamily="34" charset="-122"/>
            </a:endParaRPr>
          </a:p>
          <a:p>
            <a:pPr marL="0" indent="0" algn="just">
              <a:lnSpc>
                <a:spcPct val="150000"/>
              </a:lnSpc>
              <a:buNone/>
            </a:pPr>
            <a:r>
              <a:rPr lang="zh-CN" altLang="en-US" dirty="0">
                <a:latin typeface="微软雅黑" panose="020B0503020204020204" pitchFamily="34" charset="-122"/>
                <a:ea typeface="微软雅黑" panose="020B0503020204020204" pitchFamily="34" charset="-122"/>
              </a:rPr>
              <a:t> 的转置，非期望产出         的转置，模型参数主要包括投影变量   ，松弛变量             </a:t>
            </a:r>
            <a:endParaRPr lang="en-US" altLang="zh-CN" dirty="0">
              <a:latin typeface="微软雅黑" panose="020B0503020204020204" pitchFamily="34" charset="-122"/>
              <a:ea typeface="微软雅黑" panose="020B0503020204020204" pitchFamily="34" charset="-122"/>
            </a:endParaRPr>
          </a:p>
          <a:p>
            <a:pPr marL="0" indent="0">
              <a:lnSpc>
                <a:spcPct val="150000"/>
              </a:lnSpc>
              <a:buNone/>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和    。该模型中的参数共有                                个。</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739286862"/>
              </p:ext>
            </p:extLst>
          </p:nvPr>
        </p:nvGraphicFramePr>
        <p:xfrm>
          <a:off x="6464207" y="1909944"/>
          <a:ext cx="736170" cy="420668"/>
        </p:xfrm>
        <a:graphic>
          <a:graphicData uri="http://schemas.openxmlformats.org/presentationml/2006/ole">
            <mc:AlternateContent xmlns:mc="http://schemas.openxmlformats.org/markup-compatibility/2006">
              <mc:Choice xmlns:v="urn:schemas-microsoft-com:vml" Requires="v">
                <p:oleObj r:id="rId2" imgW="396240" imgH="229235" progId="Equation.AxMath">
                  <p:embed/>
                </p:oleObj>
              </mc:Choice>
              <mc:Fallback>
                <p:oleObj r:id="rId2" imgW="396240" imgH="229235" progId="Equation.AxMath">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4207" y="1909944"/>
                        <a:ext cx="736170" cy="420668"/>
                      </a:xfrm>
                      <a:prstGeom prst="rect">
                        <a:avLst/>
                      </a:prstGeom>
                      <a:noFill/>
                    </p:spPr>
                  </p:pic>
                </p:oleObj>
              </mc:Fallback>
            </mc:AlternateContent>
          </a:graphicData>
        </a:graphic>
      </p:graphicFrame>
      <p:sp>
        <p:nvSpPr>
          <p:cNvPr id="7"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355775784"/>
              </p:ext>
            </p:extLst>
          </p:nvPr>
        </p:nvGraphicFramePr>
        <p:xfrm>
          <a:off x="10338339" y="1888422"/>
          <a:ext cx="704841" cy="463712"/>
        </p:xfrm>
        <a:graphic>
          <a:graphicData uri="http://schemas.openxmlformats.org/presentationml/2006/ole">
            <mc:AlternateContent xmlns:mc="http://schemas.openxmlformats.org/markup-compatibility/2006">
              <mc:Choice xmlns:v="urn:schemas-microsoft-com:vml" Requires="v">
                <p:oleObj r:id="rId4" imgW="361315" imgH="231775" progId="Equation.AxMath">
                  <p:embed/>
                </p:oleObj>
              </mc:Choice>
              <mc:Fallback>
                <p:oleObj r:id="rId4" imgW="361315" imgH="231775" progId="Equation.AxMath">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38339" y="1888422"/>
                        <a:ext cx="704841" cy="463712"/>
                      </a:xfrm>
                      <a:prstGeom prst="rect">
                        <a:avLst/>
                      </a:prstGeom>
                      <a:noFill/>
                    </p:spPr>
                  </p:pic>
                </p:oleObj>
              </mc:Fallback>
            </mc:AlternateContent>
          </a:graphicData>
        </a:graphic>
      </p:graphicFrame>
      <p:sp>
        <p:nvSpPr>
          <p:cNvPr id="9"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1090083013"/>
              </p:ext>
            </p:extLst>
          </p:nvPr>
        </p:nvGraphicFramePr>
        <p:xfrm>
          <a:off x="3806795" y="2562461"/>
          <a:ext cx="704841" cy="451821"/>
        </p:xfrm>
        <a:graphic>
          <a:graphicData uri="http://schemas.openxmlformats.org/presentationml/2006/ole">
            <mc:AlternateContent xmlns:mc="http://schemas.openxmlformats.org/markup-compatibility/2006">
              <mc:Choice xmlns:v="urn:schemas-microsoft-com:vml" Requires="v">
                <p:oleObj r:id="rId6" imgW="365125" imgH="231775" progId="Equation.AxMath">
                  <p:embed/>
                </p:oleObj>
              </mc:Choice>
              <mc:Fallback>
                <p:oleObj r:id="rId6" imgW="365125" imgH="231775" progId="Equation.AxMath">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06795" y="2562461"/>
                        <a:ext cx="704841" cy="451821"/>
                      </a:xfrm>
                      <a:prstGeom prst="rect">
                        <a:avLst/>
                      </a:prstGeom>
                      <a:noFill/>
                    </p:spPr>
                  </p:pic>
                </p:oleObj>
              </mc:Fallback>
            </mc:AlternateContent>
          </a:graphicData>
        </a:graphic>
      </p:graphicFrame>
      <p:sp>
        <p:nvSpPr>
          <p:cNvPr id="11"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1709906208"/>
              </p:ext>
            </p:extLst>
          </p:nvPr>
        </p:nvGraphicFramePr>
        <p:xfrm>
          <a:off x="9428261" y="2574816"/>
          <a:ext cx="290457" cy="435686"/>
        </p:xfrm>
        <a:graphic>
          <a:graphicData uri="http://schemas.openxmlformats.org/presentationml/2006/ole">
            <mc:AlternateContent xmlns:mc="http://schemas.openxmlformats.org/markup-compatibility/2006">
              <mc:Choice xmlns:v="urn:schemas-microsoft-com:vml" Requires="v">
                <p:oleObj r:id="rId8" imgW="146050" imgH="226695" progId="Equation.AxMath">
                  <p:embed/>
                </p:oleObj>
              </mc:Choice>
              <mc:Fallback>
                <p:oleObj r:id="rId8" imgW="146050" imgH="226695" progId="Equation.AxMath">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28261" y="2574816"/>
                        <a:ext cx="290457" cy="435686"/>
                      </a:xfrm>
                      <a:prstGeom prst="rect">
                        <a:avLst/>
                      </a:prstGeom>
                      <a:noFill/>
                    </p:spPr>
                  </p:pic>
                </p:oleObj>
              </mc:Fallback>
            </mc:AlternateContent>
          </a:graphicData>
        </a:graphic>
      </p:graphicFrame>
      <p:sp>
        <p:nvSpPr>
          <p:cNvPr id="13" name="Rectangle 1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1945090801"/>
              </p:ext>
            </p:extLst>
          </p:nvPr>
        </p:nvGraphicFramePr>
        <p:xfrm>
          <a:off x="936893" y="3260101"/>
          <a:ext cx="1312533" cy="443673"/>
        </p:xfrm>
        <a:graphic>
          <a:graphicData uri="http://schemas.openxmlformats.org/presentationml/2006/ole">
            <mc:AlternateContent xmlns:mc="http://schemas.openxmlformats.org/markup-compatibility/2006">
              <mc:Choice xmlns:v="urn:schemas-microsoft-com:vml" Requires="v">
                <p:oleObj r:id="rId10" imgW="674370" imgH="229235" progId="Equation.AxMath">
                  <p:embed/>
                </p:oleObj>
              </mc:Choice>
              <mc:Fallback>
                <p:oleObj r:id="rId10" imgW="674370" imgH="229235" progId="Equation.AxMath">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6893" y="3260101"/>
                        <a:ext cx="1312533" cy="443673"/>
                      </a:xfrm>
                      <a:prstGeom prst="rect">
                        <a:avLst/>
                      </a:prstGeom>
                      <a:noFill/>
                    </p:spPr>
                  </p:pic>
                </p:oleObj>
              </mc:Fallback>
            </mc:AlternateContent>
          </a:graphicData>
        </a:graphic>
      </p:graphicFrame>
      <p:sp>
        <p:nvSpPr>
          <p:cNvPr id="15" name="Rectangle 1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4043624157"/>
              </p:ext>
            </p:extLst>
          </p:nvPr>
        </p:nvGraphicFramePr>
        <p:xfrm>
          <a:off x="2675177" y="3206802"/>
          <a:ext cx="206189" cy="494853"/>
        </p:xfrm>
        <a:graphic>
          <a:graphicData uri="http://schemas.openxmlformats.org/presentationml/2006/ole">
            <mc:AlternateContent xmlns:mc="http://schemas.openxmlformats.org/markup-compatibility/2006">
              <mc:Choice xmlns:v="urn:schemas-microsoft-com:vml" Requires="v">
                <p:oleObj r:id="rId12" imgW="90805" imgH="226695" progId="Equation.AxMath">
                  <p:embed/>
                </p:oleObj>
              </mc:Choice>
              <mc:Fallback>
                <p:oleObj r:id="rId12" imgW="90805" imgH="226695" progId="Equation.AxMath">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5177" y="3206802"/>
                        <a:ext cx="206189" cy="494853"/>
                      </a:xfrm>
                      <a:prstGeom prst="rect">
                        <a:avLst/>
                      </a:prstGeom>
                      <a:noFill/>
                    </p:spPr>
                  </p:pic>
                </p:oleObj>
              </mc:Fallback>
            </mc:AlternateContent>
          </a:graphicData>
        </a:graphic>
      </p:graphicFrame>
      <p:sp>
        <p:nvSpPr>
          <p:cNvPr id="17" name="Rectangle 1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1005178924"/>
              </p:ext>
            </p:extLst>
          </p:nvPr>
        </p:nvGraphicFramePr>
        <p:xfrm>
          <a:off x="6057988" y="3234511"/>
          <a:ext cx="2783543" cy="494852"/>
        </p:xfrm>
        <a:graphic>
          <a:graphicData uri="http://schemas.openxmlformats.org/presentationml/2006/ole">
            <mc:AlternateContent xmlns:mc="http://schemas.openxmlformats.org/markup-compatibility/2006">
              <mc:Choice xmlns:v="urn:schemas-microsoft-com:vml" Requires="v">
                <p:oleObj r:id="rId14" imgW="1288415" imgH="229235" progId="Equation.AxMath">
                  <p:embed/>
                </p:oleObj>
              </mc:Choice>
              <mc:Fallback>
                <p:oleObj r:id="rId14" imgW="1288415" imgH="229235" progId="Equation.AxMath">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57988" y="3234511"/>
                        <a:ext cx="2783543" cy="494852"/>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pPr marL="0" indent="0">
              <a:buNone/>
            </a:pPr>
            <a:r>
              <a:rPr lang="en-US" altLang="zh-CN" sz="2000" b="1"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b="1" dirty="0">
                <a:solidFill>
                  <a:srgbClr val="00B050"/>
                </a:solidFill>
                <a:latin typeface="Courier New" panose="02070309020205020404" pitchFamily="49" charset="0"/>
                <a:ea typeface="宋体" panose="02010600030101010101" pitchFamily="2" charset="-122"/>
                <a:cs typeface="Courier New" panose="02070309020205020404" pitchFamily="49" charset="0"/>
              </a:rPr>
              <a:t>非期望产出</a:t>
            </a:r>
            <a:r>
              <a:rPr lang="en-US" altLang="zh-CN" sz="2000" b="1" dirty="0">
                <a:solidFill>
                  <a:srgbClr val="00B050"/>
                </a:solidFill>
                <a:latin typeface="Courier New" panose="02070309020205020404" pitchFamily="49" charset="0"/>
                <a:ea typeface="宋体" panose="02010600030101010101" pitchFamily="2" charset="-122"/>
                <a:cs typeface="Courier New" panose="02070309020205020404" pitchFamily="49" charset="0"/>
              </a:rPr>
              <a:t>SBM</a:t>
            </a:r>
            <a:endParaRPr lang="zh-CN" altLang="zh-CN" sz="2000" b="1" dirty="0">
              <a:solidFill>
                <a:srgbClr val="00B050"/>
              </a:solidFill>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err="1">
                <a:latin typeface="Courier New" panose="02070309020205020404" pitchFamily="49" charset="0"/>
                <a:ea typeface="宋体" panose="02010600030101010101" pitchFamily="2" charset="-122"/>
                <a:cs typeface="Courier New" panose="02070309020205020404" pitchFamily="49" charset="0"/>
              </a:rPr>
              <a:t>Y_g</a:t>
            </a:r>
            <a:r>
              <a:rPr lang="en-US" altLang="zh-CN" sz="2000" dirty="0">
                <a:latin typeface="Courier New" panose="02070309020205020404" pitchFamily="49" charset="0"/>
                <a:ea typeface="宋体" panose="02010600030101010101" pitchFamily="2" charset="-122"/>
                <a:cs typeface="Courier New" panose="02070309020205020404" pitchFamily="49" charset="0"/>
              </a:rPr>
              <a:t> =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dat</a:t>
            </a:r>
            <a:r>
              <a:rPr lang="en-US" altLang="zh-CN" sz="2000" dirty="0">
                <a:latin typeface="Courier New" panose="02070309020205020404" pitchFamily="49" charset="0"/>
                <a:ea typeface="宋体" panose="02010600030101010101" pitchFamily="2" charset="-122"/>
                <a:cs typeface="Courier New" panose="02070309020205020404" pitchFamily="49" charset="0"/>
              </a:rPr>
              <a:t>(:,3:4)';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期望产出指标数据，转置</a:t>
            </a:r>
          </a:p>
          <a:p>
            <a:pPr marL="0" indent="0">
              <a:buNone/>
            </a:pPr>
            <a:r>
              <a:rPr lang="en-US" altLang="zh-CN" sz="2000" dirty="0" err="1">
                <a:latin typeface="Courier New" panose="02070309020205020404" pitchFamily="49" charset="0"/>
                <a:ea typeface="宋体" panose="02010600030101010101" pitchFamily="2" charset="-122"/>
                <a:cs typeface="Courier New" panose="02070309020205020404" pitchFamily="49" charset="0"/>
              </a:rPr>
              <a:t>Y_b</a:t>
            </a:r>
            <a:r>
              <a:rPr lang="en-US" altLang="zh-CN" sz="2000" dirty="0">
                <a:latin typeface="Courier New" panose="02070309020205020404" pitchFamily="49" charset="0"/>
                <a:ea typeface="宋体" panose="02010600030101010101" pitchFamily="2" charset="-122"/>
                <a:cs typeface="Courier New" panose="02070309020205020404" pitchFamily="49" charset="0"/>
              </a:rPr>
              <a:t> =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dat</a:t>
            </a:r>
            <a:r>
              <a:rPr lang="en-US" altLang="zh-CN" sz="2000" dirty="0">
                <a:latin typeface="Courier New" panose="02070309020205020404" pitchFamily="49" charset="0"/>
                <a:ea typeface="宋体" panose="02010600030101010101" pitchFamily="2" charset="-122"/>
                <a:cs typeface="Courier New" panose="02070309020205020404" pitchFamily="49" charset="0"/>
              </a:rPr>
              <a:t>(:,5)';            </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非期望产出指标数据，转置</a:t>
            </a: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m,n</a:t>
            </a:r>
            <a:r>
              <a:rPr lang="en-US" altLang="zh-CN" sz="2000" dirty="0">
                <a:latin typeface="Courier New" panose="02070309020205020404" pitchFamily="49" charset="0"/>
                <a:ea typeface="宋体" panose="02010600030101010101" pitchFamily="2" charset="-122"/>
                <a:cs typeface="Courier New" panose="02070309020205020404" pitchFamily="49" charset="0"/>
              </a:rPr>
              <a:t>] = size(X);</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s1 = size(Y_g,1);</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s2 = size(Y_b,1);</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c = 1/(s1+s2);</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rho = [];</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w = [];</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838200" y="754743"/>
            <a:ext cx="10515600" cy="5558971"/>
          </a:xfrm>
        </p:spPr>
        <p:txBody>
          <a:bodyPr/>
          <a:lstStyle/>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for i = 1:n</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f = [-1./(m*X(:,i)') zeros(1,s1) zeros(1,s2) zeros(1,n) 1];</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 = [];</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b = [];</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UB = [];</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LB = zeros(m+s1+s2+n+1,1);    </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Aeq</a:t>
            </a:r>
            <a:r>
              <a:rPr lang="en-US" altLang="zh-CN" sz="2000" dirty="0">
                <a:latin typeface="Courier New" panose="02070309020205020404" pitchFamily="49" charset="0"/>
                <a:ea typeface="宋体" panose="02010600030101010101" pitchFamily="2" charset="-122"/>
                <a:cs typeface="Courier New" panose="02070309020205020404" pitchFamily="49" charset="0"/>
              </a:rPr>
              <a:t> = [zeros(1,m) c*1./</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Y_g</a:t>
            </a:r>
            <a:r>
              <a:rPr lang="en-US" altLang="zh-CN" sz="2000" dirty="0">
                <a:latin typeface="Courier New" panose="02070309020205020404" pitchFamily="49" charset="0"/>
                <a:ea typeface="宋体" panose="02010600030101010101" pitchFamily="2" charset="-122"/>
                <a:cs typeface="Courier New" panose="02070309020205020404" pitchFamily="49" charset="0"/>
              </a:rPr>
              <a:t>(:,i)' c*1./</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Y_b</a:t>
            </a:r>
            <a:r>
              <a:rPr lang="en-US" altLang="zh-CN" sz="2000" dirty="0">
                <a:latin typeface="Courier New" panose="02070309020205020404" pitchFamily="49" charset="0"/>
                <a:ea typeface="宋体" panose="02010600030101010101" pitchFamily="2" charset="-122"/>
                <a:cs typeface="Courier New" panose="02070309020205020404" pitchFamily="49" charset="0"/>
              </a:rPr>
              <a:t>(:,i)' zeros(1,n) 1;</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eye(m) zeros(m,s1) zeros(m,s2) X -X(:,i);</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zeros(s1,m) -eye(s1) zeros(s1,s2)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Y_g</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Y_g</a:t>
            </a:r>
            <a:r>
              <a:rPr lang="en-US" altLang="zh-CN" sz="2000" dirty="0">
                <a:latin typeface="Courier New" panose="02070309020205020404" pitchFamily="49" charset="0"/>
                <a:ea typeface="宋体" panose="02010600030101010101" pitchFamily="2" charset="-122"/>
                <a:cs typeface="Courier New" panose="02070309020205020404" pitchFamily="49" charset="0"/>
              </a:rPr>
              <a:t>(:,i);</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zeros(s2,m) zeros(s2,s1) eye(s2)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Y_b</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Y_b</a:t>
            </a:r>
            <a:r>
              <a:rPr lang="en-US" altLang="zh-CN" sz="2000" dirty="0">
                <a:latin typeface="Courier New" panose="02070309020205020404" pitchFamily="49" charset="0"/>
                <a:ea typeface="宋体" panose="02010600030101010101" pitchFamily="2" charset="-122"/>
                <a:cs typeface="Courier New" panose="02070309020205020404" pitchFamily="49" charset="0"/>
              </a:rPr>
              <a:t>(:,i)]; </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beq</a:t>
            </a:r>
            <a:r>
              <a:rPr lang="en-US" altLang="zh-CN" sz="2000" dirty="0">
                <a:latin typeface="Courier New" panose="02070309020205020404" pitchFamily="49" charset="0"/>
                <a:ea typeface="宋体" panose="02010600030101010101" pitchFamily="2" charset="-122"/>
                <a:cs typeface="Courier New" panose="02070309020205020404" pitchFamily="49" charset="0"/>
              </a:rPr>
              <a:t> = [1 zeros(m,1)' zeros(s1,1)' zeros(s2,1)']';    </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[w(:,i) rho(i)] =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linprog</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f,A,b,Aeq,beq,LB,UB</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end</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3A41FA6-ACD7-1900-5F42-842FFB1E05C7}"/>
              </a:ext>
            </a:extLst>
          </p:cNvPr>
          <p:cNvSpPr>
            <a:spLocks noGrp="1"/>
          </p:cNvSpPr>
          <p:nvPr>
            <p:ph sz="quarter" idx="13"/>
          </p:nvPr>
        </p:nvSpPr>
        <p:spPr/>
        <p:txBody>
          <a:bodyPr/>
          <a:lstStyle/>
          <a:p>
            <a:pPr algn="just">
              <a:lnSpc>
                <a:spcPct val="150000"/>
              </a:lnSpc>
            </a:pPr>
            <a:r>
              <a:rPr lang="zh-CN" altLang="en-US" dirty="0"/>
              <a:t>将前面计算的五种 </a:t>
            </a:r>
            <a:r>
              <a:rPr lang="en-US" altLang="zh-CN" dirty="0"/>
              <a:t>DEA </a:t>
            </a:r>
            <a:r>
              <a:rPr lang="zh-CN" altLang="en-US" dirty="0"/>
              <a:t>效率，合并到一起并增加一列地区行名，以展示结果：</a:t>
            </a:r>
            <a:endParaRPr lang="en-US" altLang="zh-CN" dirty="0"/>
          </a:p>
          <a:p>
            <a:pPr marL="0" indent="360363">
              <a:buNone/>
            </a:pP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en-US"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结果输出</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name = {'</a:t>
            </a:r>
            <a:r>
              <a:rPr lang="zh-CN" altLang="en-US" sz="2000" dirty="0">
                <a:latin typeface="Courier New" panose="02070309020205020404" pitchFamily="49" charset="0"/>
                <a:ea typeface="宋体" panose="02010600030101010101" pitchFamily="2" charset="-122"/>
                <a:cs typeface="Courier New" panose="02070309020205020404" pitchFamily="49" charset="0"/>
              </a:rPr>
              <a:t>安徽</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zh-CN" altLang="en-US" sz="2000" dirty="0">
                <a:latin typeface="Courier New" panose="02070309020205020404" pitchFamily="49" charset="0"/>
                <a:ea typeface="宋体" panose="02010600030101010101" pitchFamily="2" charset="-122"/>
                <a:cs typeface="Courier New" panose="02070309020205020404" pitchFamily="49" charset="0"/>
              </a:rPr>
              <a:t>北京</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zh-CN" altLang="en-US" sz="2000" dirty="0">
                <a:latin typeface="Courier New" panose="02070309020205020404" pitchFamily="49" charset="0"/>
                <a:ea typeface="宋体" panose="02010600030101010101" pitchFamily="2" charset="-122"/>
                <a:cs typeface="Courier New" panose="02070309020205020404" pitchFamily="49" charset="0"/>
              </a:rPr>
              <a:t>福建</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zh-CN" altLang="en-US" sz="2000" dirty="0">
                <a:latin typeface="Courier New" panose="02070309020205020404" pitchFamily="49" charset="0"/>
                <a:ea typeface="宋体" panose="02010600030101010101" pitchFamily="2" charset="-122"/>
                <a:cs typeface="Courier New" panose="02070309020205020404" pitchFamily="49" charset="0"/>
              </a:rPr>
              <a:t>甘肃</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zh-CN" altLang="en-US" sz="2000" dirty="0">
                <a:latin typeface="Courier New" panose="02070309020205020404" pitchFamily="49" charset="0"/>
                <a:ea typeface="宋体" panose="02010600030101010101" pitchFamily="2" charset="-122"/>
                <a:cs typeface="Courier New" panose="02070309020205020404" pitchFamily="49" charset="0"/>
              </a:rPr>
              <a:t>广东</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zh-CN" altLang="en-US" sz="2000" dirty="0">
                <a:latin typeface="Courier New" panose="02070309020205020404" pitchFamily="49" charset="0"/>
                <a:ea typeface="宋体" panose="02010600030101010101" pitchFamily="2" charset="-122"/>
                <a:cs typeface="Courier New" panose="02070309020205020404" pitchFamily="49" charset="0"/>
              </a:rPr>
              <a:t>广西</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zh-CN" altLang="en-US" sz="2000" dirty="0">
                <a:latin typeface="Courier New" panose="02070309020205020404" pitchFamily="49" charset="0"/>
                <a:ea typeface="宋体" panose="02010600030101010101" pitchFamily="2" charset="-122"/>
                <a:cs typeface="Courier New" panose="02070309020205020404" pitchFamily="49" charset="0"/>
              </a:rPr>
              <a:t>贵州</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zh-CN" altLang="en-US" sz="2000" dirty="0">
                <a:latin typeface="Courier New" panose="02070309020205020404" pitchFamily="49" charset="0"/>
                <a:ea typeface="宋体" panose="02010600030101010101" pitchFamily="2" charset="-122"/>
                <a:cs typeface="Courier New" panose="02070309020205020404" pitchFamily="49" charset="0"/>
              </a:rPr>
              <a:t>海南</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zh-CN" altLang="en-US" sz="2000" dirty="0">
                <a:latin typeface="Courier New" panose="02070309020205020404" pitchFamily="49" charset="0"/>
                <a:ea typeface="宋体" panose="02010600030101010101" pitchFamily="2" charset="-122"/>
                <a:cs typeface="Courier New" panose="02070309020205020404" pitchFamily="49" charset="0"/>
              </a:rPr>
              <a:t>河北</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zh-CN" altLang="en-US" sz="2000" dirty="0">
                <a:latin typeface="Courier New" panose="02070309020205020404" pitchFamily="49" charset="0"/>
                <a:ea typeface="宋体" panose="02010600030101010101" pitchFamily="2" charset="-122"/>
                <a:cs typeface="Courier New" panose="02070309020205020404" pitchFamily="49" charset="0"/>
              </a:rPr>
              <a:t>河南</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zh-CN" altLang="en-US" sz="2000" dirty="0">
                <a:latin typeface="Courier New" panose="02070309020205020404" pitchFamily="49" charset="0"/>
                <a:ea typeface="宋体" panose="02010600030101010101" pitchFamily="2" charset="-122"/>
                <a:cs typeface="Courier New" panose="02070309020205020404" pitchFamily="49" charset="0"/>
              </a:rPr>
              <a:t>黑龙江</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zh-CN" altLang="en-US" sz="2000" dirty="0">
                <a:latin typeface="Courier New" panose="02070309020205020404" pitchFamily="49" charset="0"/>
                <a:ea typeface="宋体" panose="02010600030101010101" pitchFamily="2" charset="-122"/>
                <a:cs typeface="Courier New" panose="02070309020205020404" pitchFamily="49" charset="0"/>
              </a:rPr>
              <a:t>湖北</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zh-CN" altLang="en-US" sz="2000" dirty="0">
                <a:latin typeface="Courier New" panose="02070309020205020404" pitchFamily="49" charset="0"/>
                <a:ea typeface="宋体" panose="02010600030101010101" pitchFamily="2" charset="-122"/>
                <a:cs typeface="Courier New" panose="02070309020205020404" pitchFamily="49" charset="0"/>
              </a:rPr>
              <a:t>湖南</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zh-CN" altLang="en-US" sz="2000" dirty="0">
                <a:latin typeface="Courier New" panose="02070309020205020404" pitchFamily="49" charset="0"/>
                <a:ea typeface="宋体" panose="02010600030101010101" pitchFamily="2" charset="-122"/>
                <a:cs typeface="Courier New" panose="02070309020205020404" pitchFamily="49" charset="0"/>
              </a:rPr>
              <a:t>吉林</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zh-CN" altLang="en-US" sz="2000" dirty="0">
                <a:latin typeface="Courier New" panose="02070309020205020404" pitchFamily="49" charset="0"/>
                <a:ea typeface="宋体" panose="02010600030101010101" pitchFamily="2" charset="-122"/>
                <a:cs typeface="Courier New" panose="02070309020205020404" pitchFamily="49" charset="0"/>
              </a:rPr>
              <a:t>江苏</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zh-CN" altLang="en-US" sz="2000" dirty="0">
                <a:latin typeface="Courier New" panose="02070309020205020404" pitchFamily="49" charset="0"/>
                <a:ea typeface="宋体" panose="02010600030101010101" pitchFamily="2" charset="-122"/>
                <a:cs typeface="Courier New" panose="02070309020205020404" pitchFamily="49" charset="0"/>
              </a:rPr>
              <a:t>江西</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zh-CN" altLang="en-US" sz="2000" dirty="0">
                <a:latin typeface="Courier New" panose="02070309020205020404" pitchFamily="49" charset="0"/>
                <a:ea typeface="宋体" panose="02010600030101010101" pitchFamily="2" charset="-122"/>
                <a:cs typeface="Courier New" panose="02070309020205020404" pitchFamily="49" charset="0"/>
              </a:rPr>
              <a:t>辽宁</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zh-CN" altLang="en-US" sz="2000" dirty="0">
                <a:latin typeface="Courier New" panose="02070309020205020404" pitchFamily="49" charset="0"/>
                <a:ea typeface="宋体" panose="02010600030101010101" pitchFamily="2" charset="-122"/>
                <a:cs typeface="Courier New" panose="02070309020205020404" pitchFamily="49" charset="0"/>
              </a:rPr>
              <a:t>内蒙古</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zh-CN" altLang="en-US" sz="2000" dirty="0">
                <a:latin typeface="Courier New" panose="02070309020205020404" pitchFamily="49" charset="0"/>
                <a:ea typeface="宋体" panose="02010600030101010101" pitchFamily="2" charset="-122"/>
                <a:cs typeface="Courier New" panose="02070309020205020404" pitchFamily="49" charset="0"/>
              </a:rPr>
              <a:t>宁夏</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zh-CN" altLang="en-US" sz="2000" dirty="0">
                <a:latin typeface="Courier New" panose="02070309020205020404" pitchFamily="49" charset="0"/>
                <a:ea typeface="宋体" panose="02010600030101010101" pitchFamily="2" charset="-122"/>
                <a:cs typeface="Courier New" panose="02070309020205020404" pitchFamily="49" charset="0"/>
              </a:rPr>
              <a:t>青海</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zh-CN" altLang="en-US" sz="2000" dirty="0">
                <a:latin typeface="Courier New" panose="02070309020205020404" pitchFamily="49" charset="0"/>
                <a:ea typeface="宋体" panose="02010600030101010101" pitchFamily="2" charset="-122"/>
                <a:cs typeface="Courier New" panose="02070309020205020404" pitchFamily="49" charset="0"/>
              </a:rPr>
              <a:t>山东</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zh-CN" altLang="en-US" sz="2000" dirty="0">
                <a:latin typeface="Courier New" panose="02070309020205020404" pitchFamily="49" charset="0"/>
                <a:ea typeface="宋体" panose="02010600030101010101" pitchFamily="2" charset="-122"/>
                <a:cs typeface="Courier New" panose="02070309020205020404" pitchFamily="49" charset="0"/>
              </a:rPr>
              <a:t>山西</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zh-CN" altLang="en-US" sz="2000" dirty="0">
                <a:latin typeface="Courier New" panose="02070309020205020404" pitchFamily="49" charset="0"/>
                <a:ea typeface="宋体" panose="02010600030101010101" pitchFamily="2" charset="-122"/>
                <a:cs typeface="Courier New" panose="02070309020205020404" pitchFamily="49" charset="0"/>
              </a:rPr>
              <a:t>陕西</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zh-CN" altLang="en-US" sz="2000" dirty="0">
                <a:latin typeface="Courier New" panose="02070309020205020404" pitchFamily="49" charset="0"/>
                <a:ea typeface="宋体" panose="02010600030101010101" pitchFamily="2" charset="-122"/>
                <a:cs typeface="Courier New" panose="02070309020205020404" pitchFamily="49" charset="0"/>
              </a:rPr>
              <a:t>上海</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zh-CN" altLang="en-US" sz="2000" dirty="0">
                <a:latin typeface="Courier New" panose="02070309020205020404" pitchFamily="49" charset="0"/>
                <a:ea typeface="宋体" panose="02010600030101010101" pitchFamily="2" charset="-122"/>
                <a:cs typeface="Courier New" panose="02070309020205020404" pitchFamily="49" charset="0"/>
              </a:rPr>
              <a:t>四川</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zh-CN" altLang="en-US" sz="2000" dirty="0">
                <a:latin typeface="Courier New" panose="02070309020205020404" pitchFamily="49" charset="0"/>
                <a:ea typeface="宋体" panose="02010600030101010101" pitchFamily="2" charset="-122"/>
                <a:cs typeface="Courier New" panose="02070309020205020404" pitchFamily="49" charset="0"/>
              </a:rPr>
              <a:t>天津</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zh-CN" altLang="en-US" sz="2000" dirty="0">
                <a:latin typeface="Courier New" panose="02070309020205020404" pitchFamily="49" charset="0"/>
                <a:ea typeface="宋体" panose="02010600030101010101" pitchFamily="2" charset="-122"/>
                <a:cs typeface="Courier New" panose="02070309020205020404" pitchFamily="49" charset="0"/>
              </a:rPr>
              <a:t>西藏</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zh-CN" altLang="en-US" sz="2000" dirty="0">
                <a:latin typeface="Courier New" panose="02070309020205020404" pitchFamily="49" charset="0"/>
                <a:ea typeface="宋体" panose="02010600030101010101" pitchFamily="2" charset="-122"/>
                <a:cs typeface="Courier New" panose="02070309020205020404" pitchFamily="49" charset="0"/>
              </a:rPr>
              <a:t>新疆</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zh-CN" altLang="en-US" sz="2000" dirty="0">
                <a:latin typeface="Courier New" panose="02070309020205020404" pitchFamily="49" charset="0"/>
                <a:ea typeface="宋体" panose="02010600030101010101" pitchFamily="2" charset="-122"/>
                <a:cs typeface="Courier New" panose="02070309020205020404" pitchFamily="49" charset="0"/>
              </a:rPr>
              <a:t>云南</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zh-CN" altLang="en-US" sz="2000" dirty="0">
                <a:latin typeface="Courier New" panose="02070309020205020404" pitchFamily="49" charset="0"/>
                <a:ea typeface="宋体" panose="02010600030101010101" pitchFamily="2" charset="-122"/>
                <a:cs typeface="Courier New" panose="02070309020205020404" pitchFamily="49" charset="0"/>
              </a:rPr>
              <a:t>浙江</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zh-CN" altLang="en-US" sz="2000" dirty="0">
                <a:latin typeface="Courier New" panose="02070309020205020404" pitchFamily="49" charset="0"/>
                <a:ea typeface="宋体" panose="02010600030101010101" pitchFamily="2" charset="-122"/>
                <a:cs typeface="Courier New" panose="02070309020205020404" pitchFamily="49" charset="0"/>
              </a:rPr>
              <a:t>重庆</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table(</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crs_in</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crs_out</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vrs_in</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vrs_out</a:t>
            </a:r>
            <a:r>
              <a:rPr lang="en-US" altLang="zh-CN" sz="2000" dirty="0">
                <a:latin typeface="Courier New" panose="02070309020205020404" pitchFamily="49" charset="0"/>
                <a:ea typeface="宋体" panose="02010600030101010101" pitchFamily="2" charset="-122"/>
                <a:cs typeface="Courier New" panose="02070309020205020404" pitchFamily="49" charset="0"/>
              </a:rPr>
              <a:t>, rho',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RowNames</a:t>
            </a:r>
            <a:r>
              <a:rPr lang="en-US" altLang="zh-CN" sz="2000" dirty="0">
                <a:latin typeface="Courier New" panose="02070309020205020404" pitchFamily="49" charset="0"/>
                <a:ea typeface="宋体" panose="02010600030101010101" pitchFamily="2" charset="-122"/>
                <a:cs typeface="Courier New" panose="02070309020205020404" pitchFamily="49" charset="0"/>
              </a:rPr>
              <a:t>',name,...</a:t>
            </a:r>
          </a:p>
          <a:p>
            <a:pPr marL="0" indent="360363">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VariableNames</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crs_in</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crs_out</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vrs_in</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vrs_out</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sbm_unOut</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p>
          <a:p>
            <a:pPr algn="just">
              <a:lnSpc>
                <a:spcPct val="150000"/>
              </a:lnSpc>
            </a:pPr>
            <a:endParaRPr lang="zh-CN" altLang="en-US" dirty="0"/>
          </a:p>
        </p:txBody>
      </p:sp>
    </p:spTree>
    <p:extLst>
      <p:ext uri="{BB962C8B-B14F-4D97-AF65-F5344CB8AC3E}">
        <p14:creationId xmlns:p14="http://schemas.microsoft.com/office/powerpoint/2010/main" val="3674582029"/>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F4076BD-00EF-E37B-CDF1-34CD49F01FA4}"/>
              </a:ext>
            </a:extLst>
          </p:cNvPr>
          <p:cNvSpPr>
            <a:spLocks noGrp="1"/>
          </p:cNvSpPr>
          <p:nvPr>
            <p:ph sz="quarter" idx="13"/>
          </p:nvPr>
        </p:nvSpPr>
        <p:spPr>
          <a:xfrm>
            <a:off x="1676400" y="246742"/>
            <a:ext cx="6904182" cy="6611258"/>
          </a:xfrm>
        </p:spPr>
        <p:txBody>
          <a:bodyPr/>
          <a:lstStyle/>
          <a:p>
            <a:pPr indent="0" algn="just">
              <a:buNone/>
            </a:pPr>
            <a:r>
              <a:rPr lang="en-US" altLang="zh-CN" sz="1800" dirty="0" err="1">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ans</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 31×5 table</a:t>
            </a:r>
            <a:endParaRPr lang="zh-CN" altLang="zh-CN" sz="1800" dirty="0">
              <a:effectLst/>
              <a:latin typeface="Times New Roman" panose="02020603050405020304" pitchFamily="18" charset="0"/>
              <a:ea typeface="宋体" panose="02010600030101010101" pitchFamily="2" charset="-122"/>
              <a:cs typeface="宋体" panose="02010600030101010101" pitchFamily="2" charset="-122"/>
            </a:endParaRPr>
          </a:p>
          <a:p>
            <a:pPr indent="0" algn="just">
              <a:buNone/>
            </a:pP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1800" dirty="0" err="1">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crs_in</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1800" dirty="0" err="1">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crs_out</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1800" dirty="0" err="1">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vrs_in</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1800" dirty="0" err="1">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vrs_out</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1800" dirty="0" err="1">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sbm_unOut</a:t>
            </a:r>
            <a:endParaRPr lang="zh-CN" altLang="zh-CN" sz="1800" dirty="0">
              <a:effectLst/>
              <a:latin typeface="Times New Roman" panose="02020603050405020304" pitchFamily="18" charset="0"/>
              <a:ea typeface="宋体" panose="02010600030101010101" pitchFamily="2" charset="-122"/>
              <a:cs typeface="宋体" panose="02010600030101010101" pitchFamily="2" charset="-122"/>
            </a:endParaRPr>
          </a:p>
          <a:p>
            <a:pPr indent="0" algn="just">
              <a:buNone/>
            </a:pP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_______    _______    _______    _______    _________</a:t>
            </a:r>
            <a:endParaRPr lang="zh-CN" altLang="zh-CN" sz="1800" dirty="0">
              <a:effectLst/>
              <a:latin typeface="Times New Roman" panose="02020603050405020304" pitchFamily="18" charset="0"/>
              <a:ea typeface="宋体" panose="02010600030101010101" pitchFamily="2" charset="-122"/>
              <a:cs typeface="宋体" panose="02010600030101010101" pitchFamily="2" charset="-122"/>
            </a:endParaRPr>
          </a:p>
          <a:p>
            <a:pPr indent="0" algn="just">
              <a:buNone/>
            </a:pP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安徽</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0.94424    0.94424    0.95488    0.95682     0.68462 </a:t>
            </a:r>
            <a:endParaRPr lang="zh-CN" altLang="zh-CN" sz="1800" dirty="0">
              <a:effectLst/>
              <a:latin typeface="Times New Roman" panose="02020603050405020304" pitchFamily="18" charset="0"/>
              <a:ea typeface="宋体" panose="02010600030101010101" pitchFamily="2" charset="-122"/>
              <a:cs typeface="宋体" panose="02010600030101010101" pitchFamily="2" charset="-122"/>
            </a:endParaRPr>
          </a:p>
          <a:p>
            <a:pPr indent="0" algn="just">
              <a:buNone/>
            </a:pP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北京</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0.91743    0.91743    0.91849    0.91749     0.65368 </a:t>
            </a:r>
            <a:endParaRPr lang="zh-CN" altLang="zh-CN" sz="1800" dirty="0">
              <a:effectLst/>
              <a:latin typeface="Times New Roman" panose="02020603050405020304" pitchFamily="18" charset="0"/>
              <a:ea typeface="宋体" panose="02010600030101010101" pitchFamily="2" charset="-122"/>
              <a:cs typeface="宋体" panose="02010600030101010101" pitchFamily="2" charset="-122"/>
            </a:endParaRPr>
          </a:p>
          <a:p>
            <a:pPr indent="0" algn="just">
              <a:buNone/>
            </a:pP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福建</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1               1               1               1               1  </a:t>
            </a:r>
            <a:endParaRPr lang="zh-CN" altLang="zh-CN" sz="1800" dirty="0">
              <a:effectLst/>
              <a:latin typeface="Times New Roman" panose="02020603050405020304" pitchFamily="18" charset="0"/>
              <a:ea typeface="宋体" panose="02010600030101010101" pitchFamily="2" charset="-122"/>
              <a:cs typeface="宋体" panose="02010600030101010101" pitchFamily="2" charset="-122"/>
            </a:endParaRPr>
          </a:p>
          <a:p>
            <a:pPr indent="0" algn="just">
              <a:buNone/>
            </a:pP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甘肃</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0.83383    0.83383    0.85505    0.84864      0.7534 </a:t>
            </a:r>
            <a:endParaRPr lang="zh-CN" altLang="zh-CN" sz="1800" dirty="0">
              <a:effectLst/>
              <a:latin typeface="Times New Roman" panose="02020603050405020304" pitchFamily="18" charset="0"/>
              <a:ea typeface="宋体" panose="02010600030101010101" pitchFamily="2" charset="-122"/>
              <a:cs typeface="宋体" panose="02010600030101010101" pitchFamily="2" charset="-122"/>
            </a:endParaRPr>
          </a:p>
          <a:p>
            <a:pPr indent="0" algn="just">
              <a:buNone/>
            </a:pP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广东</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1              1               1               1                1 </a:t>
            </a:r>
            <a:endParaRPr lang="zh-CN" altLang="zh-CN" sz="1800" dirty="0">
              <a:effectLst/>
              <a:latin typeface="Times New Roman" panose="02020603050405020304" pitchFamily="18" charset="0"/>
              <a:ea typeface="宋体" panose="02010600030101010101" pitchFamily="2" charset="-122"/>
              <a:cs typeface="宋体" panose="02010600030101010101" pitchFamily="2" charset="-122"/>
            </a:endParaRPr>
          </a:p>
          <a:p>
            <a:pPr indent="0" algn="just">
              <a:buNone/>
            </a:pP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广西</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0.79526    0.79526    0.79667    0.80186       0.442 </a:t>
            </a:r>
            <a:endParaRPr lang="zh-CN" altLang="zh-CN" sz="1800" dirty="0">
              <a:effectLst/>
              <a:latin typeface="Times New Roman" panose="02020603050405020304" pitchFamily="18" charset="0"/>
              <a:ea typeface="宋体" panose="02010600030101010101" pitchFamily="2" charset="-122"/>
              <a:cs typeface="宋体" panose="02010600030101010101" pitchFamily="2" charset="-122"/>
            </a:endParaRPr>
          </a:p>
          <a:p>
            <a:pPr indent="0" algn="just">
              <a:buNone/>
            </a:pP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贵州</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0.96309    0.96309    0.97083    0.96976      0.6761 </a:t>
            </a:r>
            <a:endParaRPr lang="zh-CN" altLang="zh-CN" sz="1800" dirty="0">
              <a:effectLst/>
              <a:latin typeface="Times New Roman" panose="02020603050405020304" pitchFamily="18" charset="0"/>
              <a:ea typeface="宋体" panose="02010600030101010101" pitchFamily="2" charset="-122"/>
              <a:cs typeface="宋体" panose="02010600030101010101" pitchFamily="2" charset="-122"/>
            </a:endParaRPr>
          </a:p>
          <a:p>
            <a:pPr indent="0" algn="just">
              <a:buNone/>
            </a:pP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海南</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0.83313    0.83313    0.94146    0.93229     0.55611 </a:t>
            </a:r>
            <a:endParaRPr lang="zh-CN" altLang="zh-CN" sz="1800" dirty="0">
              <a:effectLst/>
              <a:latin typeface="Times New Roman" panose="02020603050405020304" pitchFamily="18" charset="0"/>
              <a:ea typeface="宋体" panose="02010600030101010101" pitchFamily="2" charset="-122"/>
              <a:cs typeface="宋体" panose="02010600030101010101" pitchFamily="2" charset="-122"/>
            </a:endParaRPr>
          </a:p>
          <a:p>
            <a:pPr indent="0" algn="just">
              <a:buNone/>
            </a:pP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河北</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0.90387    0.90387    0.93906    0.94515     0.60711 </a:t>
            </a:r>
            <a:endParaRPr lang="zh-CN" altLang="zh-CN" sz="1800" dirty="0">
              <a:effectLst/>
              <a:latin typeface="Times New Roman" panose="02020603050405020304" pitchFamily="18" charset="0"/>
              <a:ea typeface="宋体" panose="02010600030101010101" pitchFamily="2" charset="-122"/>
              <a:cs typeface="宋体" panose="02010600030101010101" pitchFamily="2" charset="-122"/>
            </a:endParaRPr>
          </a:p>
          <a:p>
            <a:pPr indent="0" algn="just">
              <a:buNone/>
            </a:pP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河南</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0.88262    0.88262    0.96151     0.9698     0.68527 </a:t>
            </a:r>
            <a:endParaRPr lang="zh-CN" altLang="zh-CN" sz="1800" dirty="0">
              <a:effectLst/>
              <a:latin typeface="Times New Roman" panose="02020603050405020304" pitchFamily="18" charset="0"/>
              <a:ea typeface="宋体" panose="02010600030101010101" pitchFamily="2" charset="-122"/>
              <a:cs typeface="宋体" panose="02010600030101010101" pitchFamily="2" charset="-122"/>
            </a:endParaRPr>
          </a:p>
          <a:p>
            <a:pPr indent="0" algn="just">
              <a:buNone/>
            </a:pP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黑龙江</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0.68934    0.68934    0.69003    0.70195    0.46273 </a:t>
            </a:r>
            <a:endParaRPr lang="zh-CN" altLang="zh-CN" sz="1800" dirty="0">
              <a:effectLst/>
              <a:latin typeface="Times New Roman" panose="02020603050405020304" pitchFamily="18" charset="0"/>
              <a:ea typeface="宋体" panose="02010600030101010101" pitchFamily="2" charset="-122"/>
              <a:cs typeface="宋体" panose="02010600030101010101" pitchFamily="2" charset="-122"/>
            </a:endParaRPr>
          </a:p>
          <a:p>
            <a:pPr indent="0" algn="just">
              <a:buNone/>
            </a:pP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湖北</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0.94694    0.94694    0.97035    0.97238     0.7488 </a:t>
            </a:r>
            <a:endParaRPr lang="zh-CN" altLang="zh-CN" sz="1800" dirty="0">
              <a:effectLst/>
              <a:latin typeface="Times New Roman" panose="02020603050405020304" pitchFamily="18" charset="0"/>
              <a:ea typeface="宋体" panose="02010600030101010101" pitchFamily="2" charset="-122"/>
              <a:cs typeface="宋体" panose="02010600030101010101" pitchFamily="2" charset="-122"/>
            </a:endParaRPr>
          </a:p>
          <a:p>
            <a:pPr marL="0" indent="0">
              <a:buNone/>
            </a:pP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湖南</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0.98402    0.98402          1              1           0.71983 </a:t>
            </a:r>
          </a:p>
          <a:p>
            <a:pPr marL="0" indent="0">
              <a:buNone/>
            </a:pPr>
            <a:r>
              <a:rPr lang="zh-CN" altLang="en-US" sz="1800" dirty="0">
                <a:solidFill>
                  <a:srgbClr val="E67E23"/>
                </a:solidFill>
                <a:latin typeface="Times New Roman" panose="02020603050405020304" pitchFamily="18" charset="0"/>
                <a:ea typeface="宋体" panose="02010600030101010101" pitchFamily="2" charset="-122"/>
              </a:rPr>
              <a:t>       吉林      </a:t>
            </a:r>
            <a:r>
              <a:rPr lang="en-US" altLang="zh-CN" sz="1800" dirty="0">
                <a:solidFill>
                  <a:srgbClr val="E67E23"/>
                </a:solidFill>
                <a:latin typeface="Times New Roman" panose="02020603050405020304" pitchFamily="18" charset="0"/>
                <a:ea typeface="宋体" panose="02010600030101010101" pitchFamily="2" charset="-122"/>
              </a:rPr>
              <a:t>0.73382    0.73382    0.74184    0.73437     0.57625         </a:t>
            </a:r>
          </a:p>
          <a:p>
            <a:pPr marL="0" indent="0">
              <a:buNone/>
            </a:pPr>
            <a:endParaRPr lang="zh-CN" altLang="en-US" dirty="0"/>
          </a:p>
        </p:txBody>
      </p:sp>
    </p:spTree>
    <p:extLst>
      <p:ext uri="{BB962C8B-B14F-4D97-AF65-F5344CB8AC3E}">
        <p14:creationId xmlns:p14="http://schemas.microsoft.com/office/powerpoint/2010/main" val="263701475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AFB4009-30BF-F1AC-B4C1-343D125CA355}"/>
              </a:ext>
            </a:extLst>
          </p:cNvPr>
          <p:cNvSpPr>
            <a:spLocks noGrp="1"/>
          </p:cNvSpPr>
          <p:nvPr>
            <p:ph sz="quarter" idx="13"/>
          </p:nvPr>
        </p:nvSpPr>
        <p:spPr>
          <a:xfrm>
            <a:off x="1676400" y="375062"/>
            <a:ext cx="10515600" cy="6107875"/>
          </a:xfrm>
        </p:spPr>
        <p:txBody>
          <a:bodyPr/>
          <a:lstStyle/>
          <a:p>
            <a:pPr indent="0" algn="just">
              <a:buNone/>
            </a:pPr>
            <a:r>
              <a:rPr lang="zh-CN" altLang="en-US"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江苏     </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0.91013    0.91013    0.96028    0.96786          1 </a:t>
            </a:r>
          </a:p>
          <a:p>
            <a:pPr indent="0" algn="just">
              <a:buNone/>
            </a:pP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江西</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1               1                1              1               1 </a:t>
            </a:r>
            <a:endParaRPr lang="zh-CN" altLang="zh-CN" sz="1800" dirty="0">
              <a:effectLst/>
              <a:latin typeface="Times New Roman" panose="02020603050405020304" pitchFamily="18" charset="0"/>
              <a:ea typeface="宋体" panose="02010600030101010101" pitchFamily="2" charset="-122"/>
              <a:cs typeface="宋体" panose="02010600030101010101" pitchFamily="2" charset="-122"/>
            </a:endParaRPr>
          </a:p>
          <a:p>
            <a:pPr indent="0" algn="just">
              <a:buNone/>
            </a:pP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辽宁</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0.7232     0.7232      0.73143    0.74916     0.57232 </a:t>
            </a:r>
            <a:endParaRPr lang="zh-CN" altLang="zh-CN" sz="1800" dirty="0">
              <a:effectLst/>
              <a:latin typeface="Times New Roman" panose="02020603050405020304" pitchFamily="18" charset="0"/>
              <a:ea typeface="宋体" panose="02010600030101010101" pitchFamily="2" charset="-122"/>
              <a:cs typeface="宋体" panose="02010600030101010101" pitchFamily="2" charset="-122"/>
            </a:endParaRPr>
          </a:p>
          <a:p>
            <a:pPr indent="0" algn="just">
              <a:buNone/>
            </a:pP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内蒙古</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0.70576    0.70576    0.72149    0.71103     0.54086 </a:t>
            </a:r>
            <a:endParaRPr lang="zh-CN" altLang="zh-CN" sz="1800" dirty="0">
              <a:effectLst/>
              <a:latin typeface="Times New Roman" panose="02020603050405020304" pitchFamily="18" charset="0"/>
              <a:ea typeface="宋体" panose="02010600030101010101" pitchFamily="2" charset="-122"/>
              <a:cs typeface="宋体" panose="02010600030101010101" pitchFamily="2" charset="-122"/>
            </a:endParaRPr>
          </a:p>
          <a:p>
            <a:pPr indent="0" algn="just">
              <a:buNone/>
            </a:pP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宁夏</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0.813       0.813        0.91007     0.8977     0.60166 </a:t>
            </a:r>
            <a:endParaRPr lang="zh-CN" altLang="zh-CN" sz="1800" dirty="0">
              <a:effectLst/>
              <a:latin typeface="Times New Roman" panose="02020603050405020304" pitchFamily="18" charset="0"/>
              <a:ea typeface="宋体" panose="02010600030101010101" pitchFamily="2" charset="-122"/>
              <a:cs typeface="宋体" panose="02010600030101010101" pitchFamily="2" charset="-122"/>
            </a:endParaRPr>
          </a:p>
          <a:p>
            <a:pPr indent="0" algn="just">
              <a:buNone/>
            </a:pP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青海</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0.78401    0.78401    0.90741    0.89181     0.55619 </a:t>
            </a:r>
            <a:endParaRPr lang="zh-CN" altLang="zh-CN" sz="1800" dirty="0">
              <a:effectLst/>
              <a:latin typeface="Times New Roman" panose="02020603050405020304" pitchFamily="18" charset="0"/>
              <a:ea typeface="宋体" panose="02010600030101010101" pitchFamily="2" charset="-122"/>
              <a:cs typeface="宋体" panose="02010600030101010101" pitchFamily="2" charset="-122"/>
            </a:endParaRPr>
          </a:p>
          <a:p>
            <a:pPr indent="0" algn="just">
              <a:buNone/>
            </a:pP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山东</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0.88123    0.88123          1               1          0.66347 </a:t>
            </a:r>
            <a:endParaRPr lang="zh-CN" altLang="zh-CN" sz="1800" dirty="0">
              <a:effectLst/>
              <a:latin typeface="Times New Roman" panose="02020603050405020304" pitchFamily="18" charset="0"/>
              <a:ea typeface="宋体" panose="02010600030101010101" pitchFamily="2" charset="-122"/>
              <a:cs typeface="宋体" panose="02010600030101010101" pitchFamily="2" charset="-122"/>
            </a:endParaRPr>
          </a:p>
          <a:p>
            <a:pPr indent="0" algn="just">
              <a:buNone/>
            </a:pP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山西</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0.61303    0.61303    0.61901    0.62578     0.51555 </a:t>
            </a:r>
            <a:endParaRPr lang="zh-CN" altLang="zh-CN" sz="1800" dirty="0">
              <a:effectLst/>
              <a:latin typeface="Times New Roman" panose="02020603050405020304" pitchFamily="18" charset="0"/>
              <a:ea typeface="宋体" panose="02010600030101010101" pitchFamily="2" charset="-122"/>
              <a:cs typeface="宋体" panose="02010600030101010101" pitchFamily="2" charset="-122"/>
            </a:endParaRPr>
          </a:p>
          <a:p>
            <a:pPr indent="0" algn="just">
              <a:buNone/>
            </a:pP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陕西</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0.82264    0.82264    0.82812    0.84061     0.64717 </a:t>
            </a:r>
            <a:endParaRPr lang="zh-CN" altLang="zh-CN" sz="1800" dirty="0">
              <a:effectLst/>
              <a:latin typeface="Times New Roman" panose="02020603050405020304" pitchFamily="18" charset="0"/>
              <a:ea typeface="宋体" panose="02010600030101010101" pitchFamily="2" charset="-122"/>
              <a:cs typeface="宋体" panose="02010600030101010101" pitchFamily="2" charset="-122"/>
            </a:endParaRPr>
          </a:p>
          <a:p>
            <a:pPr indent="0" algn="just">
              <a:buNone/>
            </a:pP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上海</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1               1                1              1                1 </a:t>
            </a:r>
            <a:endParaRPr lang="zh-CN" altLang="zh-CN" sz="1800" dirty="0">
              <a:effectLst/>
              <a:latin typeface="Times New Roman" panose="02020603050405020304" pitchFamily="18" charset="0"/>
              <a:ea typeface="宋体" panose="02010600030101010101" pitchFamily="2" charset="-122"/>
              <a:cs typeface="宋体" panose="02010600030101010101" pitchFamily="2" charset="-122"/>
            </a:endParaRPr>
          </a:p>
          <a:p>
            <a:pPr indent="0" algn="just">
              <a:buNone/>
            </a:pP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四川</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0.93916    0.93916           1              1          0.75562 </a:t>
            </a:r>
            <a:endParaRPr lang="zh-CN" altLang="zh-CN" sz="1800" dirty="0">
              <a:effectLst/>
              <a:latin typeface="Times New Roman" panose="02020603050405020304" pitchFamily="18" charset="0"/>
              <a:ea typeface="宋体" panose="02010600030101010101" pitchFamily="2" charset="-122"/>
              <a:cs typeface="宋体" panose="02010600030101010101" pitchFamily="2" charset="-122"/>
            </a:endParaRPr>
          </a:p>
          <a:p>
            <a:pPr indent="0" algn="just">
              <a:buNone/>
            </a:pP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天津</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0.98505    0.98505           1              1          0.71967 </a:t>
            </a:r>
            <a:endParaRPr lang="zh-CN" altLang="zh-CN" sz="1800" dirty="0">
              <a:effectLst/>
              <a:latin typeface="Times New Roman" panose="02020603050405020304" pitchFamily="18" charset="0"/>
              <a:ea typeface="宋体" panose="02010600030101010101" pitchFamily="2" charset="-122"/>
              <a:cs typeface="宋体" panose="02010600030101010101" pitchFamily="2" charset="-122"/>
            </a:endParaRPr>
          </a:p>
          <a:p>
            <a:pPr indent="0" algn="just">
              <a:buNone/>
            </a:pP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西藏</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0.68185    0.68185           1              1          0.49163 </a:t>
            </a:r>
            <a:endParaRPr lang="zh-CN" altLang="zh-CN" sz="1800" dirty="0">
              <a:effectLst/>
              <a:latin typeface="Times New Roman" panose="02020603050405020304" pitchFamily="18" charset="0"/>
              <a:ea typeface="宋体" panose="02010600030101010101" pitchFamily="2" charset="-122"/>
              <a:cs typeface="宋体" panose="02010600030101010101" pitchFamily="2" charset="-122"/>
            </a:endParaRPr>
          </a:p>
          <a:p>
            <a:pPr indent="0" algn="just">
              <a:buNone/>
            </a:pP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新疆</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1               1                1              1                1 </a:t>
            </a:r>
            <a:endParaRPr lang="zh-CN" altLang="zh-CN" sz="1800" dirty="0">
              <a:effectLst/>
              <a:latin typeface="Times New Roman" panose="02020603050405020304" pitchFamily="18" charset="0"/>
              <a:ea typeface="宋体" panose="02010600030101010101" pitchFamily="2" charset="-122"/>
              <a:cs typeface="宋体" panose="02010600030101010101" pitchFamily="2" charset="-122"/>
            </a:endParaRPr>
          </a:p>
          <a:p>
            <a:pPr indent="0" algn="just">
              <a:buNone/>
            </a:pP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云南</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1               1                1              1                1 </a:t>
            </a:r>
            <a:endParaRPr lang="zh-CN" altLang="zh-CN" sz="1800" dirty="0">
              <a:effectLst/>
              <a:latin typeface="Times New Roman" panose="02020603050405020304" pitchFamily="18" charset="0"/>
              <a:ea typeface="宋体" panose="02010600030101010101" pitchFamily="2" charset="-122"/>
              <a:cs typeface="宋体" panose="02010600030101010101" pitchFamily="2" charset="-122"/>
            </a:endParaRPr>
          </a:p>
          <a:p>
            <a:pPr indent="0" algn="just">
              <a:buNone/>
            </a:pP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浙江</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0.94798    0.94798    0.95056    0.95001     0.78741 </a:t>
            </a:r>
            <a:endParaRPr lang="zh-CN" altLang="zh-CN" sz="1800" dirty="0">
              <a:effectLst/>
              <a:latin typeface="Times New Roman" panose="02020603050405020304" pitchFamily="18" charset="0"/>
              <a:ea typeface="宋体" panose="02010600030101010101" pitchFamily="2" charset="-122"/>
              <a:cs typeface="宋体" panose="02010600030101010101" pitchFamily="2" charset="-122"/>
            </a:endParaRPr>
          </a:p>
          <a:p>
            <a:pPr indent="0" algn="just">
              <a:buNone/>
            </a:pP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重庆</a:t>
            </a:r>
            <a:r>
              <a:rPr lang="en-US" altLang="zh-CN" sz="18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0.87968    0.87968    0.89226    0.88824     0.73858</a:t>
            </a:r>
            <a:endParaRPr lang="zh-CN" altLang="zh-CN" sz="1800" dirty="0">
              <a:effectLst/>
              <a:latin typeface="Times New Roman" panose="02020603050405020304" pitchFamily="18" charset="0"/>
              <a:ea typeface="宋体" panose="02010600030101010101" pitchFamily="2" charset="-122"/>
              <a:cs typeface="宋体" panose="02010600030101010101" pitchFamily="2" charset="-122"/>
            </a:endParaRPr>
          </a:p>
          <a:p>
            <a:endParaRPr lang="zh-CN" altLang="en-US" dirty="0"/>
          </a:p>
        </p:txBody>
      </p:sp>
    </p:spTree>
    <p:extLst>
      <p:ext uri="{BB962C8B-B14F-4D97-AF65-F5344CB8AC3E}">
        <p14:creationId xmlns:p14="http://schemas.microsoft.com/office/powerpoint/2010/main" val="344965618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53331"/>
            <a:ext cx="10515600" cy="4351338"/>
          </a:xfrm>
        </p:spPr>
        <p:txBody>
          <a:bodyPr/>
          <a:lstStyle/>
          <a:p>
            <a:pPr>
              <a:lnSpc>
                <a:spcPct val="150000"/>
              </a:lnSpc>
            </a:pPr>
            <a:r>
              <a:rPr lang="zh-CN" altLang="zh-CN" b="1" dirty="0"/>
              <a:t>居中型指标</a:t>
            </a:r>
            <a:r>
              <a:rPr lang="zh-CN" altLang="en-US" b="1" dirty="0"/>
              <a:t>：</a:t>
            </a:r>
            <a:r>
              <a:rPr lang="zh-CN" altLang="zh-CN" dirty="0"/>
              <a:t>指标值越接近某个中间值越好，如</a:t>
            </a:r>
            <a:r>
              <a:rPr lang="en-US" altLang="zh-CN" dirty="0"/>
              <a:t> PH </a:t>
            </a:r>
            <a:r>
              <a:rPr lang="zh-CN" altLang="zh-CN" dirty="0"/>
              <a:t>值，通常按如下公式变换：</a:t>
            </a:r>
            <a:endParaRPr lang="en-US" altLang="zh-CN" dirty="0"/>
          </a:p>
          <a:p>
            <a:pPr marL="0" indent="0">
              <a:buNone/>
            </a:pPr>
            <a:endParaRPr lang="zh-CN" altLang="zh-CN" dirty="0"/>
          </a:p>
          <a:p>
            <a:pPr marL="0" indent="0">
              <a:buNone/>
            </a:pPr>
            <a:r>
              <a:rPr lang="en-US" altLang="zh-CN" dirty="0"/>
              <a:t>   </a:t>
            </a:r>
            <a:r>
              <a:rPr lang="zh-CN" altLang="zh-CN" dirty="0"/>
              <a:t>其中</a:t>
            </a:r>
            <a:r>
              <a:rPr lang="en-US" altLang="zh-CN" sz="2800" dirty="0"/>
              <a:t> </a:t>
            </a:r>
            <a:endParaRPr lang="zh-CN" altLang="zh-CN" sz="2800" dirty="0"/>
          </a:p>
          <a:p>
            <a:pPr marL="0" indent="0" algn="just">
              <a:lnSpc>
                <a:spcPct val="150000"/>
              </a:lnSpc>
              <a:spcAft>
                <a:spcPts val="0"/>
              </a:spcAft>
              <a:buNone/>
            </a:pPr>
            <a:r>
              <a:rPr lang="en-US" altLang="zh-CN" kern="100" spc="45" dirty="0">
                <a:solidFill>
                  <a:srgbClr val="000000"/>
                </a:solidFill>
                <a:latin typeface="+mn-ea"/>
                <a:cs typeface="Times New Roman" panose="02020603050405020304"/>
              </a:rPr>
              <a:t>  </a:t>
            </a:r>
            <a:r>
              <a:rPr lang="zh-CN" altLang="zh-CN" kern="100" spc="45" dirty="0">
                <a:solidFill>
                  <a:srgbClr val="000000"/>
                </a:solidFill>
                <a:latin typeface="+mn-ea"/>
                <a:cs typeface="Times New Roman" panose="02020603050405020304"/>
              </a:rPr>
              <a:t>例如，水质量评估指标</a:t>
            </a:r>
            <a:r>
              <a:rPr lang="en-US" altLang="zh-CN" kern="100" spc="45" dirty="0">
                <a:solidFill>
                  <a:srgbClr val="000000"/>
                </a:solidFill>
                <a:latin typeface="+mn-ea"/>
                <a:cs typeface="Times New Roman" panose="02020603050405020304"/>
              </a:rPr>
              <a:t> PH </a:t>
            </a:r>
            <a:r>
              <a:rPr lang="zh-CN" altLang="zh-CN" kern="100" spc="45" dirty="0">
                <a:solidFill>
                  <a:srgbClr val="000000"/>
                </a:solidFill>
                <a:latin typeface="+mn-ea"/>
                <a:cs typeface="Times New Roman" panose="02020603050405020304"/>
              </a:rPr>
              <a:t>值数据为</a:t>
            </a:r>
            <a:r>
              <a:rPr lang="en-US" altLang="zh-CN" kern="100" spc="45" dirty="0">
                <a:solidFill>
                  <a:srgbClr val="000000"/>
                </a:solidFill>
                <a:latin typeface="+mn-ea"/>
                <a:cs typeface="Times New Roman" panose="02020603050405020304"/>
              </a:rPr>
              <a:t> {6, 7, 8, 9}, PH = 7 </a:t>
            </a:r>
            <a:r>
              <a:rPr lang="zh-CN" altLang="zh-CN" kern="100" spc="45" dirty="0">
                <a:solidFill>
                  <a:srgbClr val="000000"/>
                </a:solidFill>
                <a:latin typeface="+mn-ea"/>
                <a:cs typeface="Times New Roman" panose="02020603050405020304"/>
              </a:rPr>
              <a:t>时水质最好，</a:t>
            </a:r>
            <a:r>
              <a:rPr lang="zh-CN" altLang="en-US" kern="100" spc="45" dirty="0">
                <a:solidFill>
                  <a:srgbClr val="000000"/>
                </a:solidFill>
                <a:latin typeface="+mn-ea"/>
                <a:cs typeface="Times New Roman" panose="02020603050405020304"/>
              </a:rPr>
              <a:t>即</a:t>
            </a:r>
            <a:r>
              <a:rPr lang="en-US" altLang="zh-CN" kern="100" spc="45" dirty="0">
                <a:solidFill>
                  <a:srgbClr val="000000"/>
                </a:solidFill>
                <a:latin typeface="+mn-ea"/>
                <a:cs typeface="Times New Roman" panose="02020603050405020304"/>
              </a:rPr>
              <a:t>                              </a:t>
            </a:r>
          </a:p>
          <a:p>
            <a:pPr marL="0" indent="0" algn="just">
              <a:lnSpc>
                <a:spcPct val="150000"/>
              </a:lnSpc>
              <a:spcAft>
                <a:spcPts val="0"/>
              </a:spcAft>
              <a:buNone/>
            </a:pPr>
            <a:r>
              <a:rPr lang="en-US" altLang="zh-CN" kern="100" spc="45" dirty="0">
                <a:solidFill>
                  <a:srgbClr val="000000"/>
                </a:solidFill>
                <a:latin typeface="+mn-ea"/>
                <a:cs typeface="Times New Roman" panose="02020603050405020304"/>
              </a:rPr>
              <a:t>              </a:t>
            </a:r>
            <a:r>
              <a:rPr lang="zh-CN" altLang="en-US" kern="100" spc="45" dirty="0">
                <a:solidFill>
                  <a:srgbClr val="000000"/>
                </a:solidFill>
                <a:latin typeface="+mn-ea"/>
                <a:cs typeface="Times New Roman" panose="02020603050405020304"/>
              </a:rPr>
              <a:t>，</a:t>
            </a:r>
            <a:r>
              <a:rPr lang="en-US" altLang="zh-CN" kern="100" spc="45" dirty="0">
                <a:solidFill>
                  <a:srgbClr val="000000"/>
                </a:solidFill>
                <a:latin typeface="+mn-ea"/>
                <a:cs typeface="Times New Roman" panose="02020603050405020304"/>
              </a:rPr>
              <a:t>                                                </a:t>
            </a:r>
            <a:r>
              <a:rPr lang="zh-CN" altLang="en-US" kern="100" spc="45" dirty="0">
                <a:solidFill>
                  <a:srgbClr val="000000"/>
                </a:solidFill>
                <a:latin typeface="+mn-ea"/>
                <a:cs typeface="Times New Roman" panose="02020603050405020304"/>
              </a:rPr>
              <a:t>，</a:t>
            </a:r>
            <a:r>
              <a:rPr lang="zh-CN" altLang="zh-CN" kern="100" spc="45" dirty="0">
                <a:solidFill>
                  <a:srgbClr val="000000"/>
                </a:solidFill>
                <a:latin typeface="+mn-ea"/>
                <a:cs typeface="Times New Roman" panose="02020603050405020304"/>
              </a:rPr>
              <a:t>从而可计算变换后的</a:t>
            </a:r>
            <a:r>
              <a:rPr lang="en-US" altLang="zh-CN" kern="100" spc="45" dirty="0">
                <a:solidFill>
                  <a:srgbClr val="000000"/>
                </a:solidFill>
                <a:latin typeface="+mn-ea"/>
                <a:cs typeface="Times New Roman" panose="02020603050405020304"/>
              </a:rPr>
              <a:t> PH </a:t>
            </a:r>
            <a:r>
              <a:rPr lang="zh-CN" altLang="zh-CN" kern="100" spc="45" dirty="0">
                <a:solidFill>
                  <a:srgbClr val="000000"/>
                </a:solidFill>
                <a:latin typeface="+mn-ea"/>
                <a:cs typeface="Times New Roman" panose="02020603050405020304"/>
              </a:rPr>
              <a:t>值</a:t>
            </a:r>
            <a:endParaRPr lang="en-US" altLang="zh-CN" kern="100" spc="45" dirty="0">
              <a:solidFill>
                <a:srgbClr val="000000"/>
              </a:solidFill>
              <a:latin typeface="+mn-ea"/>
              <a:cs typeface="Times New Roman" panose="02020603050405020304"/>
            </a:endParaRPr>
          </a:p>
          <a:p>
            <a:pPr marL="0" indent="0" algn="just">
              <a:lnSpc>
                <a:spcPct val="150000"/>
              </a:lnSpc>
              <a:spcAft>
                <a:spcPts val="0"/>
              </a:spcAft>
              <a:buNone/>
            </a:pPr>
            <a:r>
              <a:rPr lang="en-US" altLang="zh-CN" kern="100" spc="45" dirty="0">
                <a:solidFill>
                  <a:srgbClr val="000000"/>
                </a:solidFill>
                <a:latin typeface="+mn-ea"/>
                <a:cs typeface="Times New Roman" panose="02020603050405020304"/>
              </a:rPr>
              <a:t>  </a:t>
            </a:r>
            <a:r>
              <a:rPr lang="zh-CN" altLang="zh-CN" kern="100" spc="45" dirty="0">
                <a:solidFill>
                  <a:srgbClr val="000000"/>
                </a:solidFill>
                <a:latin typeface="+mn-ea"/>
                <a:cs typeface="Times New Roman" panose="02020603050405020304"/>
              </a:rPr>
              <a:t>分别为</a:t>
            </a:r>
            <a:r>
              <a:rPr lang="en-US" altLang="zh-CN" kern="100" spc="45" dirty="0">
                <a:solidFill>
                  <a:srgbClr val="000000"/>
                </a:solidFill>
                <a:latin typeface="+mn-ea"/>
                <a:cs typeface="Times New Roman" panose="02020603050405020304"/>
              </a:rPr>
              <a:t> {0.5, 1, 0.5, 0}. </a:t>
            </a:r>
            <a:endParaRPr lang="zh-CN" altLang="zh-CN" kern="100" dirty="0">
              <a:latin typeface="+mn-ea"/>
              <a:cs typeface="Times New Roman" panose="02020603050405020304"/>
            </a:endParaRPr>
          </a:p>
          <a:p>
            <a:pPr marL="0" lvl="0" indent="0" algn="l">
              <a:buNone/>
            </a:pPr>
            <a:endParaRPr lang="en-US" altLang="zh-CN" sz="2800" dirty="0">
              <a:latin typeface="Times New Roman" panose="02020603050405020304" pitchFamily="18" charset="0"/>
              <a:ea typeface="宋体" panose="02010600030101010101" pitchFamily="2" charset="-122"/>
              <a:cs typeface="宋体" panose="02010600030101010101" pitchFamily="2" charset="-122"/>
            </a:endParaRPr>
          </a:p>
          <a:p>
            <a:pPr marL="0" lvl="0" indent="0" algn="l">
              <a:buNone/>
            </a:pPr>
            <a:endParaRPr lang="en-US" altLang="zh-CN" sz="2800" dirty="0">
              <a:effectLst/>
              <a:latin typeface="Times New Roman" panose="02020603050405020304" pitchFamily="18" charset="0"/>
              <a:ea typeface="宋体" panose="02010600030101010101" pitchFamily="2" charset="-122"/>
              <a:cs typeface="宋体" panose="02010600030101010101" pitchFamily="2" charset="-122"/>
            </a:endParaRPr>
          </a:p>
          <a:p>
            <a:pPr marL="0" lvl="0" indent="0" algn="l">
              <a:buNone/>
            </a:pPr>
            <a:endParaRPr lang="en-US" altLang="zh-CN" sz="2800" dirty="0">
              <a:latin typeface="Times New Roman" panose="02020603050405020304" pitchFamily="18" charset="0"/>
              <a:ea typeface="宋体" panose="02010600030101010101" pitchFamily="2" charset="-122"/>
              <a:cs typeface="宋体" panose="02010600030101010101" pitchFamily="2" charset="-122"/>
            </a:endParaRPr>
          </a:p>
          <a:p>
            <a:pPr marL="0" lvl="0" indent="0" algn="l">
              <a:buNone/>
            </a:pPr>
            <a:endParaRPr lang="zh-CN" altLang="zh-CN" sz="2800" dirty="0">
              <a:effectLst/>
              <a:latin typeface="Times New Roman" panose="02020603050405020304" pitchFamily="18" charset="0"/>
              <a:ea typeface="宋体" panose="02010600030101010101" pitchFamily="2" charset="-122"/>
              <a:cs typeface="宋体" panose="02010600030101010101" pitchFamily="2" charset="-122"/>
            </a:endParaRPr>
          </a:p>
          <a:p>
            <a:endParaRPr lang="zh-CN" altLang="en-US" dirty="0"/>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717357862"/>
              </p:ext>
            </p:extLst>
          </p:nvPr>
        </p:nvGraphicFramePr>
        <p:xfrm>
          <a:off x="5065313" y="2119101"/>
          <a:ext cx="2061374" cy="795618"/>
        </p:xfrm>
        <a:graphic>
          <a:graphicData uri="http://schemas.openxmlformats.org/presentationml/2006/ole">
            <mc:AlternateContent xmlns:mc="http://schemas.openxmlformats.org/markup-compatibility/2006">
              <mc:Choice xmlns:v="urn:schemas-microsoft-com:vml" Requires="v">
                <p:oleObj name="Equation" r:id="rId2" imgW="1079500" imgH="419100" progId="Equation.DSMT4">
                  <p:embed/>
                </p:oleObj>
              </mc:Choice>
              <mc:Fallback>
                <p:oleObj name="Equation" r:id="rId2" imgW="1079500" imgH="4191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5313" y="2119101"/>
                        <a:ext cx="2061374" cy="795618"/>
                      </a:xfrm>
                      <a:prstGeom prst="rect">
                        <a:avLst/>
                      </a:prstGeom>
                      <a:noFill/>
                    </p:spPr>
                  </p:pic>
                </p:oleObj>
              </mc:Fallback>
            </mc:AlternateContent>
          </a:graphicData>
        </a:graphic>
      </p:graphicFrame>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1829929"/>
              </p:ext>
            </p:extLst>
          </p:nvPr>
        </p:nvGraphicFramePr>
        <p:xfrm>
          <a:off x="1816476" y="2914719"/>
          <a:ext cx="2411473" cy="572508"/>
        </p:xfrm>
        <a:graphic>
          <a:graphicData uri="http://schemas.openxmlformats.org/presentationml/2006/ole">
            <mc:AlternateContent xmlns:mc="http://schemas.openxmlformats.org/markup-compatibility/2006">
              <mc:Choice xmlns:v="urn:schemas-microsoft-com:vml" Requires="v">
                <p:oleObj name="Equation" r:id="rId4" imgW="1320165" imgH="304800" progId="Equation.DSMT4">
                  <p:embed/>
                </p:oleObj>
              </mc:Choice>
              <mc:Fallback>
                <p:oleObj name="Equation" r:id="rId4" imgW="1320165" imgH="3048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6476" y="2914719"/>
                        <a:ext cx="2411473" cy="572508"/>
                      </a:xfrm>
                      <a:prstGeom prst="rect">
                        <a:avLst/>
                      </a:prstGeom>
                      <a:noFill/>
                    </p:spPr>
                  </p:pic>
                </p:oleObj>
              </mc:Fallback>
            </mc:AlternateContent>
          </a:graphicData>
        </a:graphic>
      </p:graphicFrame>
      <p:sp>
        <p:nvSpPr>
          <p:cNvPr id="7"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203523183"/>
              </p:ext>
            </p:extLst>
          </p:nvPr>
        </p:nvGraphicFramePr>
        <p:xfrm>
          <a:off x="1047397" y="4208333"/>
          <a:ext cx="1145509" cy="518721"/>
        </p:xfrm>
        <a:graphic>
          <a:graphicData uri="http://schemas.openxmlformats.org/presentationml/2006/ole">
            <mc:AlternateContent xmlns:mc="http://schemas.openxmlformats.org/markup-compatibility/2006">
              <mc:Choice xmlns:v="urn:schemas-microsoft-com:vml" Requires="v">
                <p:oleObj name="Equation" r:id="rId6" imgW="508000" imgH="228600" progId="Equation.DSMT4">
                  <p:embed/>
                </p:oleObj>
              </mc:Choice>
              <mc:Fallback>
                <p:oleObj name="Equation" r:id="rId6" imgW="508000" imgH="2286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397" y="4208333"/>
                        <a:ext cx="1145509" cy="518721"/>
                      </a:xfrm>
                      <a:prstGeom prst="rect">
                        <a:avLst/>
                      </a:prstGeom>
                      <a:noFill/>
                    </p:spPr>
                  </p:pic>
                </p:oleObj>
              </mc:Fallback>
            </mc:AlternateContent>
          </a:graphicData>
        </a:graphic>
      </p:graphicFrame>
      <p:sp>
        <p:nvSpPr>
          <p:cNvPr id="9"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582274878"/>
              </p:ext>
            </p:extLst>
          </p:nvPr>
        </p:nvGraphicFramePr>
        <p:xfrm>
          <a:off x="2511925" y="4208333"/>
          <a:ext cx="4614762" cy="572508"/>
        </p:xfrm>
        <a:graphic>
          <a:graphicData uri="http://schemas.openxmlformats.org/presentationml/2006/ole">
            <mc:AlternateContent xmlns:mc="http://schemas.openxmlformats.org/markup-compatibility/2006">
              <mc:Choice xmlns:v="urn:schemas-microsoft-com:vml" Requires="v">
                <p:oleObj name="Equation" r:id="rId8" imgW="2527300" imgH="304800" progId="Equation.DSMT4">
                  <p:embed/>
                </p:oleObj>
              </mc:Choice>
              <mc:Fallback>
                <p:oleObj name="Equation" r:id="rId8" imgW="2527300" imgH="3048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1925" y="4208333"/>
                        <a:ext cx="4614762" cy="572508"/>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D715131-E332-546F-0583-C8E5833C687E}"/>
              </a:ext>
            </a:extLst>
          </p:cNvPr>
          <p:cNvSpPr>
            <a:spLocks noGrp="1"/>
          </p:cNvSpPr>
          <p:nvPr>
            <p:ph sz="quarter" idx="13"/>
          </p:nvPr>
        </p:nvSpPr>
        <p:spPr>
          <a:xfrm>
            <a:off x="838200" y="957943"/>
            <a:ext cx="10515600" cy="5558971"/>
          </a:xfrm>
        </p:spPr>
        <p:txBody>
          <a:bodyPr/>
          <a:lstStyle/>
          <a:p>
            <a:pPr algn="just">
              <a:lnSpc>
                <a:spcPct val="150000"/>
              </a:lnSpc>
            </a:pPr>
            <a:r>
              <a:rPr lang="zh-CN" altLang="en-US" dirty="0"/>
              <a:t>结果可见，两组</a:t>
            </a:r>
            <a:r>
              <a:rPr lang="en-US" altLang="zh-CN" dirty="0"/>
              <a:t>CCR</a:t>
            </a:r>
            <a:r>
              <a:rPr lang="zh-CN" altLang="en-US" dirty="0"/>
              <a:t>模型的结果完全相同，福建、广东、江西、上海、新疆、云南效率均为最高的 </a:t>
            </a:r>
            <a:r>
              <a:rPr lang="en-US" altLang="zh-CN" dirty="0"/>
              <a:t>1. </a:t>
            </a:r>
          </a:p>
          <a:p>
            <a:pPr algn="just">
              <a:lnSpc>
                <a:spcPct val="150000"/>
              </a:lnSpc>
            </a:pPr>
            <a:r>
              <a:rPr lang="zh-CN" altLang="en-US" dirty="0"/>
              <a:t>注意，效率之间满足分解关系：</a:t>
            </a:r>
            <a:r>
              <a:rPr lang="en-US" altLang="zh-CN" dirty="0">
                <a:solidFill>
                  <a:srgbClr val="FF0000"/>
                </a:solidFill>
              </a:rPr>
              <a:t>CRS</a:t>
            </a:r>
            <a:r>
              <a:rPr lang="zh-CN" altLang="en-US" dirty="0">
                <a:solidFill>
                  <a:srgbClr val="FF0000"/>
                </a:solidFill>
              </a:rPr>
              <a:t>效率</a:t>
            </a:r>
            <a:r>
              <a:rPr lang="en-US" altLang="zh-CN" dirty="0">
                <a:solidFill>
                  <a:srgbClr val="FF0000"/>
                </a:solidFill>
              </a:rPr>
              <a:t>=VRS</a:t>
            </a:r>
            <a:r>
              <a:rPr lang="zh-CN" altLang="en-US" dirty="0">
                <a:solidFill>
                  <a:srgbClr val="FF0000"/>
                </a:solidFill>
              </a:rPr>
              <a:t>效率*规模效率</a:t>
            </a:r>
            <a:r>
              <a:rPr lang="zh-CN" altLang="en-US" dirty="0"/>
              <a:t>。故进一步可以计算规模效率（略）。</a:t>
            </a:r>
          </a:p>
          <a:p>
            <a:pPr algn="just">
              <a:lnSpc>
                <a:spcPct val="150000"/>
              </a:lnSpc>
            </a:pPr>
            <a:r>
              <a:rPr lang="zh-CN" altLang="en-US" dirty="0"/>
              <a:t>更多的 </a:t>
            </a:r>
            <a:r>
              <a:rPr lang="en-US" altLang="zh-CN" dirty="0"/>
              <a:t>DEA </a:t>
            </a:r>
            <a:r>
              <a:rPr lang="zh-CN" altLang="en-US" dirty="0"/>
              <a:t>模型还有：放开最大效率为 </a:t>
            </a:r>
            <a:r>
              <a:rPr lang="en-US" altLang="zh-CN" dirty="0"/>
              <a:t>1 </a:t>
            </a:r>
            <a:r>
              <a:rPr lang="zh-CN" altLang="en-US" dirty="0"/>
              <a:t>限制的超效率模型；考虑不同时期效率变化的 </a:t>
            </a:r>
            <a:r>
              <a:rPr lang="en-US" altLang="zh-CN" dirty="0"/>
              <a:t>DEA-</a:t>
            </a:r>
            <a:r>
              <a:rPr lang="en-US" altLang="zh-CN" dirty="0" err="1"/>
              <a:t>malmquist</a:t>
            </a:r>
            <a:r>
              <a:rPr lang="en-US" altLang="zh-CN" dirty="0"/>
              <a:t> </a:t>
            </a:r>
            <a:r>
              <a:rPr lang="zh-CN" altLang="en-US" dirty="0"/>
              <a:t>模型；考虑环境因素和随机噪声对决策单元效率影响的三阶段 </a:t>
            </a:r>
            <a:r>
              <a:rPr lang="en-US" altLang="zh-CN" dirty="0"/>
              <a:t>DEA </a:t>
            </a:r>
            <a:r>
              <a:rPr lang="zh-CN" altLang="en-US" dirty="0"/>
              <a:t>模型；固定前沿生产函数的参数法随机前沿模型；以及以效率为因变量研究效率的影响因素的 </a:t>
            </a:r>
            <a:r>
              <a:rPr lang="en-US" altLang="zh-CN" dirty="0"/>
              <a:t>Tobit </a:t>
            </a:r>
            <a:r>
              <a:rPr lang="zh-CN" altLang="en-US" dirty="0"/>
              <a:t>回归模型。</a:t>
            </a:r>
          </a:p>
          <a:p>
            <a:endParaRPr lang="zh-CN" altLang="en-US" dirty="0"/>
          </a:p>
        </p:txBody>
      </p:sp>
    </p:spTree>
    <p:extLst>
      <p:ext uri="{BB962C8B-B14F-4D97-AF65-F5344CB8AC3E}">
        <p14:creationId xmlns:p14="http://schemas.microsoft.com/office/powerpoint/2010/main" val="1978404164"/>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E1028CD-BF4B-E825-1EFE-84D95C0EC145}"/>
              </a:ext>
            </a:extLst>
          </p:cNvPr>
          <p:cNvSpPr>
            <a:spLocks noGrp="1"/>
          </p:cNvSpPr>
          <p:nvPr>
            <p:ph sz="quarter" idx="13"/>
          </p:nvPr>
        </p:nvSpPr>
        <p:spPr>
          <a:xfrm>
            <a:off x="838200" y="1105725"/>
            <a:ext cx="10515600" cy="5558971"/>
          </a:xfrm>
        </p:spPr>
        <p:txBody>
          <a:bodyPr/>
          <a:lstStyle/>
          <a:p>
            <a:pPr marL="0" indent="0">
              <a:lnSpc>
                <a:spcPct val="150000"/>
              </a:lnSpc>
              <a:buNone/>
            </a:pPr>
            <a:r>
              <a:rPr lang="zh-CN" altLang="en-US" sz="3200" b="1" dirty="0"/>
              <a:t>主要参考文献</a:t>
            </a:r>
            <a:endParaRPr lang="en-US" altLang="zh-CN" sz="3200" b="1" dirty="0"/>
          </a:p>
          <a:p>
            <a:pPr marL="457200" indent="-457200">
              <a:lnSpc>
                <a:spcPct val="150000"/>
              </a:lnSpc>
              <a:buFont typeface="+mj-lt"/>
              <a:buAutoNum type="arabicPeriod"/>
            </a:pPr>
            <a:r>
              <a:rPr lang="zh-CN" altLang="en-US" dirty="0"/>
              <a:t>张敬信 等</a:t>
            </a:r>
            <a:r>
              <a:rPr lang="en-US" altLang="zh-CN" dirty="0"/>
              <a:t>. </a:t>
            </a:r>
            <a:r>
              <a:rPr lang="zh-CN" altLang="en-US" dirty="0"/>
              <a:t>数学建模：算法与编程实现</a:t>
            </a:r>
            <a:r>
              <a:rPr lang="en-US" altLang="zh-CN" dirty="0"/>
              <a:t>. </a:t>
            </a:r>
            <a:r>
              <a:rPr lang="zh-CN" altLang="en-US" dirty="0"/>
              <a:t>机械工业出版社，</a:t>
            </a:r>
            <a:r>
              <a:rPr lang="en-US" altLang="zh-CN" dirty="0"/>
              <a:t>2022.</a:t>
            </a:r>
          </a:p>
          <a:p>
            <a:pPr marL="457200" indent="-457200">
              <a:lnSpc>
                <a:spcPct val="150000"/>
              </a:lnSpc>
              <a:buFont typeface="+mj-lt"/>
              <a:buAutoNum type="arabicPeriod"/>
            </a:pPr>
            <a:r>
              <a:rPr lang="zh-CN" altLang="en-US" dirty="0"/>
              <a:t>曹昊煜</a:t>
            </a:r>
            <a:r>
              <a:rPr lang="en-US" altLang="zh-CN" dirty="0"/>
              <a:t>. </a:t>
            </a:r>
            <a:r>
              <a:rPr lang="en-US" altLang="zh-CN" dirty="0" err="1"/>
              <a:t>Matlab</a:t>
            </a:r>
            <a:r>
              <a:rPr lang="zh-CN" altLang="en-US" dirty="0"/>
              <a:t>：数据包络分析 </a:t>
            </a:r>
            <a:r>
              <a:rPr lang="en-US" altLang="zh-CN" dirty="0"/>
              <a:t>(DEA) </a:t>
            </a:r>
            <a:r>
              <a:rPr lang="zh-CN" altLang="en-US" dirty="0"/>
              <a:t>入门教程，连享会</a:t>
            </a:r>
            <a:r>
              <a:rPr lang="en-US" altLang="zh-CN" dirty="0"/>
              <a:t>. 2021.</a:t>
            </a:r>
          </a:p>
          <a:p>
            <a:pPr marL="457200" indent="-457200">
              <a:lnSpc>
                <a:spcPct val="150000"/>
              </a:lnSpc>
              <a:buFont typeface="+mj-lt"/>
              <a:buAutoNum type="arabicPeriod"/>
            </a:pPr>
            <a:r>
              <a:rPr lang="zh-CN" altLang="en-US" dirty="0"/>
              <a:t>钱争鸣</a:t>
            </a:r>
            <a:r>
              <a:rPr lang="en-US" altLang="zh-CN" dirty="0"/>
              <a:t>, </a:t>
            </a:r>
            <a:r>
              <a:rPr lang="zh-CN" altLang="en-US" dirty="0"/>
              <a:t>刘晓晨</a:t>
            </a:r>
            <a:r>
              <a:rPr lang="en-US" altLang="zh-CN" dirty="0"/>
              <a:t>. </a:t>
            </a:r>
            <a:r>
              <a:rPr lang="zh-CN" altLang="en-US" dirty="0"/>
              <a:t>中国绿色经济效率的区域差异与影响因素分析</a:t>
            </a:r>
            <a:r>
              <a:rPr lang="en-US" altLang="zh-CN" dirty="0"/>
              <a:t>[J]. </a:t>
            </a:r>
            <a:r>
              <a:rPr lang="zh-CN" altLang="en-US" dirty="0"/>
              <a:t>中国人口</a:t>
            </a:r>
            <a:r>
              <a:rPr lang="en-US" altLang="zh-CN" dirty="0"/>
              <a:t>·</a:t>
            </a:r>
            <a:r>
              <a:rPr lang="zh-CN" altLang="en-US" dirty="0"/>
              <a:t>资源与环境</a:t>
            </a:r>
            <a:r>
              <a:rPr lang="en-US" altLang="zh-CN" dirty="0"/>
              <a:t>, 2013, 023(007):104-109.</a:t>
            </a:r>
            <a:endParaRPr lang="zh-CN" altLang="en-US" dirty="0"/>
          </a:p>
        </p:txBody>
      </p:sp>
    </p:spTree>
    <p:extLst>
      <p:ext uri="{BB962C8B-B14F-4D97-AF65-F5344CB8AC3E}">
        <p14:creationId xmlns:p14="http://schemas.microsoft.com/office/powerpoint/2010/main" val="143454359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04530" y="770927"/>
            <a:ext cx="10515600" cy="5316145"/>
          </a:xfrm>
        </p:spPr>
        <p:txBody>
          <a:bodyPr/>
          <a:lstStyle/>
          <a:p>
            <a:pPr marL="0" indent="0">
              <a:buNone/>
            </a:pPr>
            <a:r>
              <a:rPr lang="zh-CN" altLang="en-US" dirty="0">
                <a:solidFill>
                  <a:srgbClr val="FF0000"/>
                </a:solidFill>
                <a:latin typeface="+mn-ea"/>
                <a:cs typeface="Courier New" panose="02070309020205020404" pitchFamily="49" charset="0"/>
              </a:rPr>
              <a:t>先自定义转化居中型数据的函数：</a:t>
            </a:r>
            <a:endParaRPr lang="zh-CN" altLang="zh-CN" dirty="0">
              <a:solidFill>
                <a:srgbClr val="FF0000"/>
              </a:solidFill>
              <a:latin typeface="+mn-ea"/>
              <a:cs typeface="Courier New" panose="02070309020205020404" pitchFamily="49" charset="0"/>
            </a:endParaRPr>
          </a:p>
          <a:p>
            <a:pPr marL="0" indent="0">
              <a:lnSpc>
                <a:spcPct val="150000"/>
              </a:lnSpc>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function y =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MiddleType</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x,m</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p>
          <a:p>
            <a:pPr marL="0" indent="0">
              <a:lnSpc>
                <a:spcPct val="150000"/>
              </a:lnSpc>
              <a:buNone/>
            </a:pP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居中型数据转换</a:t>
            </a:r>
            <a:r>
              <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 m</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为唯一的最优值</a:t>
            </a:r>
            <a:endParaRPr lang="en-US"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endParaRPr>
          </a:p>
          <a:p>
            <a:pPr marL="0" indent="0">
              <a:lnSpc>
                <a:spcPct val="150000"/>
              </a:lnSpc>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M = max(abs(</a:t>
            </a:r>
            <a:r>
              <a:rPr lang="en-US" altLang="zh-CN" sz="2000" dirty="0">
                <a:latin typeface="Courier New" panose="02070309020205020404" pitchFamily="49" charset="0"/>
                <a:ea typeface="宋体" panose="02010600030101010101" pitchFamily="2" charset="-122"/>
                <a:cs typeface="Courier New" panose="02070309020205020404" pitchFamily="49" charset="0"/>
                <a:sym typeface="+mn-ea"/>
              </a:rPr>
              <a:t>x - m</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p>
          <a:p>
            <a:pPr marL="0" indent="0">
              <a:lnSpc>
                <a:spcPct val="150000"/>
              </a:lnSpc>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y = 1 - abs(x - m) / M;</a:t>
            </a:r>
            <a:r>
              <a:rPr lang="zh-CN" altLang="zh-CN" sz="2000" dirty="0">
                <a:latin typeface="Courier New" panose="02070309020205020404" pitchFamily="49" charset="0"/>
                <a:ea typeface="宋体" panose="02010600030101010101" pitchFamily="2" charset="-122"/>
                <a:cs typeface="Courier New" panose="02070309020205020404" pitchFamily="49" charset="0"/>
              </a:rPr>
              <a:t> </a:t>
            </a:r>
            <a:endParaRPr lang="en-US"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zh-CN" altLang="zh-CN" dirty="0">
                <a:solidFill>
                  <a:srgbClr val="FF0000"/>
                </a:solidFill>
                <a:latin typeface="+mn-ea"/>
                <a:cs typeface="Courier New" panose="02070309020205020404" pitchFamily="49" charset="0"/>
              </a:rPr>
              <a:t>再调用函数转换</a:t>
            </a:r>
            <a:r>
              <a:rPr lang="en-US" altLang="zh-CN" dirty="0">
                <a:solidFill>
                  <a:srgbClr val="FF0000"/>
                </a:solidFill>
                <a:latin typeface="+mn-ea"/>
                <a:cs typeface="Courier New" panose="02070309020205020404" pitchFamily="49" charset="0"/>
              </a:rPr>
              <a:t> PH </a:t>
            </a:r>
            <a:r>
              <a:rPr lang="zh-CN" altLang="zh-CN" dirty="0">
                <a:solidFill>
                  <a:srgbClr val="FF0000"/>
                </a:solidFill>
                <a:latin typeface="+mn-ea"/>
                <a:cs typeface="Courier New" panose="02070309020205020404" pitchFamily="49" charset="0"/>
              </a:rPr>
              <a:t>值数据：</a:t>
            </a:r>
          </a:p>
          <a:p>
            <a:pPr marL="0" indent="0">
              <a:lnSpc>
                <a:spcPct val="150000"/>
              </a:lnSpc>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PH = 6:9;</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lnSpc>
                <a:spcPct val="150000"/>
              </a:lnSpc>
              <a:buNone/>
            </a:pPr>
            <a:r>
              <a:rPr lang="en-US" altLang="zh-CN" sz="2000" dirty="0" err="1">
                <a:latin typeface="Courier New" panose="02070309020205020404" pitchFamily="49" charset="0"/>
                <a:ea typeface="宋体" panose="02010600030101010101" pitchFamily="2" charset="-122"/>
                <a:cs typeface="Courier New" panose="02070309020205020404" pitchFamily="49" charset="0"/>
              </a:rPr>
              <a:t>MiddleType</a:t>
            </a:r>
            <a:r>
              <a:rPr lang="en-US" altLang="zh-CN" sz="2000" dirty="0">
                <a:latin typeface="Courier New" panose="02070309020205020404" pitchFamily="49" charset="0"/>
                <a:ea typeface="宋体" panose="02010600030101010101" pitchFamily="2" charset="-122"/>
                <a:cs typeface="Courier New" panose="02070309020205020404" pitchFamily="49" charset="0"/>
              </a:rPr>
              <a:t>(PH',7)</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marL="0" indent="0">
              <a:buNone/>
            </a:pPr>
            <a:r>
              <a:rPr lang="zh-CN" altLang="zh-CN" b="1" dirty="0">
                <a:latin typeface="+mn-ea"/>
                <a:cs typeface="Courier New" panose="02070309020205020404" pitchFamily="49" charset="0"/>
              </a:rPr>
              <a:t>运行结果：</a:t>
            </a:r>
          </a:p>
          <a:p>
            <a:pPr marL="0" indent="0">
              <a:buNone/>
            </a:pPr>
            <a:r>
              <a:rPr lang="en-US" altLang="zh-CN"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solidFill>
                  <a:schemeClr val="accent2"/>
                </a:solidFill>
                <a:latin typeface="Courier New" panose="02070309020205020404" pitchFamily="49" charset="0"/>
                <a:ea typeface="宋体" panose="02010600030101010101" pitchFamily="2" charset="-122"/>
                <a:cs typeface="Courier New" panose="02070309020205020404" pitchFamily="49" charset="0"/>
              </a:rPr>
              <a:t>ans</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  0.5000  1.0000  0.5000  0</a:t>
            </a:r>
            <a:endParaRPr lang="zh-CN"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endParaRP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41381" y="868194"/>
            <a:ext cx="10515600" cy="4351338"/>
          </a:xfrm>
        </p:spPr>
        <p:txBody>
          <a:bodyPr/>
          <a:lstStyle/>
          <a:p>
            <a:pPr>
              <a:lnSpc>
                <a:spcPct val="150000"/>
              </a:lnSpc>
            </a:pPr>
            <a:r>
              <a:rPr lang="zh-CN" altLang="zh-CN" b="1" dirty="0"/>
              <a:t>区间型指标</a:t>
            </a:r>
            <a:r>
              <a:rPr lang="zh-CN" altLang="en-US" b="1" dirty="0"/>
              <a:t>：</a:t>
            </a:r>
            <a:r>
              <a:rPr lang="zh-CN" altLang="zh-CN" dirty="0"/>
              <a:t>指标值在某个确定的区间范围内为最好，如体温、水中植物性营养物量等，通常做如下变换：</a:t>
            </a:r>
          </a:p>
          <a:p>
            <a:pPr marL="0" indent="0">
              <a:buNone/>
            </a:pPr>
            <a:endPar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4170115773"/>
              </p:ext>
            </p:extLst>
          </p:nvPr>
        </p:nvGraphicFramePr>
        <p:xfrm>
          <a:off x="4900873" y="1998681"/>
          <a:ext cx="2555520" cy="1976269"/>
        </p:xfrm>
        <a:graphic>
          <a:graphicData uri="http://schemas.openxmlformats.org/presentationml/2006/ole">
            <mc:AlternateContent xmlns:mc="http://schemas.openxmlformats.org/markup-compatibility/2006">
              <mc:Choice xmlns:v="urn:schemas-microsoft-com:vml" Requires="v">
                <p:oleObj name="Equation" r:id="rId2" imgW="1422400" imgH="1092200" progId="Equation.DSMT4">
                  <p:embed/>
                </p:oleObj>
              </mc:Choice>
              <mc:Fallback>
                <p:oleObj name="Equation" r:id="rId2" imgW="1422400" imgH="10922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0873" y="1998681"/>
                        <a:ext cx="2555520" cy="1976269"/>
                      </a:xfrm>
                      <a:prstGeom prst="rect">
                        <a:avLst/>
                      </a:prstGeom>
                      <a:noFill/>
                    </p:spPr>
                  </p:pic>
                </p:oleObj>
              </mc:Fallback>
            </mc:AlternateContent>
          </a:graphicData>
        </a:graphic>
      </p:graphicFrame>
      <p:sp>
        <p:nvSpPr>
          <p:cNvPr id="5" name="矩形 4"/>
          <p:cNvSpPr/>
          <p:nvPr/>
        </p:nvSpPr>
        <p:spPr>
          <a:xfrm>
            <a:off x="931893" y="4061915"/>
            <a:ext cx="10413769" cy="2057743"/>
          </a:xfrm>
          <a:prstGeom prst="rect">
            <a:avLst/>
          </a:prstGeom>
        </p:spPr>
        <p:txBody>
          <a:bodyPr wrap="square">
            <a:spAutoFit/>
          </a:bodyPr>
          <a:lstStyle/>
          <a:p>
            <a:r>
              <a:rPr lang="zh-CN" altLang="zh-CN" sz="2400" dirty="0"/>
              <a:t>其中</a:t>
            </a:r>
            <a:endParaRPr lang="en-US" altLang="zh-CN" sz="2400" dirty="0"/>
          </a:p>
          <a:p>
            <a:pPr>
              <a:lnSpc>
                <a:spcPct val="150000"/>
              </a:lnSpc>
            </a:pPr>
            <a:r>
              <a:rPr lang="zh-CN" altLang="en-US" sz="2400" dirty="0"/>
              <a:t>例如：人体体温数据                                       ，体温最优区间为 </a:t>
            </a:r>
            <a:r>
              <a:rPr lang="en-US" altLang="zh-CN" sz="2400" dirty="0"/>
              <a:t>[36, 37], </a:t>
            </a:r>
            <a:r>
              <a:rPr lang="zh-CN" altLang="en-US" sz="2400" dirty="0"/>
              <a:t>故</a:t>
            </a:r>
            <a:endParaRPr lang="en-US" altLang="zh-CN" sz="2400" dirty="0"/>
          </a:p>
          <a:p>
            <a:pPr>
              <a:lnSpc>
                <a:spcPct val="150000"/>
              </a:lnSpc>
            </a:pPr>
            <a:r>
              <a:rPr lang="en-US" altLang="zh-CN" sz="2400" dirty="0"/>
              <a:t>a =36</a:t>
            </a:r>
            <a:r>
              <a:rPr lang="zh-CN" altLang="en-US" sz="2400" dirty="0"/>
              <a:t>，</a:t>
            </a:r>
            <a:r>
              <a:rPr lang="en-US" altLang="zh-CN" sz="2400" dirty="0"/>
              <a:t>b = 37</a:t>
            </a:r>
            <a:r>
              <a:rPr lang="zh-CN" altLang="en-US" sz="2400" dirty="0"/>
              <a:t>，从而，</a:t>
            </a:r>
            <a:r>
              <a:rPr lang="en-US" altLang="zh-CN" sz="2400" dirty="0"/>
              <a:t>M = max{ 36-minT, maxT-37 } = 1.4</a:t>
            </a:r>
            <a:r>
              <a:rPr lang="zh-CN" altLang="en-US" sz="2400" dirty="0"/>
              <a:t>。从而可以计算变换后的 </a:t>
            </a:r>
            <a:r>
              <a:rPr lang="en-US" altLang="zh-CN" sz="2400" dirty="0"/>
              <a:t>T </a:t>
            </a:r>
            <a:r>
              <a:rPr lang="zh-CN" altLang="en-US" sz="2400" dirty="0"/>
              <a:t>值：</a:t>
            </a:r>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1732112" y="3974950"/>
          <a:ext cx="3646302" cy="635594"/>
        </p:xfrm>
        <a:graphic>
          <a:graphicData uri="http://schemas.openxmlformats.org/presentationml/2006/ole">
            <mc:AlternateContent xmlns:mc="http://schemas.openxmlformats.org/markup-compatibility/2006">
              <mc:Choice xmlns:v="urn:schemas-microsoft-com:vml" Requires="v">
                <p:oleObj name="Equation" r:id="rId4" imgW="2070100" imgH="355600" progId="Equation.DSMT4">
                  <p:embed/>
                </p:oleObj>
              </mc:Choice>
              <mc:Fallback>
                <p:oleObj name="Equation" r:id="rId4" imgW="2070100" imgH="355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2112" y="3974950"/>
                        <a:ext cx="3646302" cy="635594"/>
                      </a:xfrm>
                      <a:prstGeom prst="rect">
                        <a:avLst/>
                      </a:prstGeom>
                      <a:noFill/>
                    </p:spPr>
                  </p:pic>
                </p:oleObj>
              </mc:Fallback>
            </mc:AlternateContent>
          </a:graphicData>
        </a:graphic>
      </p:graphicFrame>
      <p:sp>
        <p:nvSpPr>
          <p:cNvPr id="28" name="Rectangle 29"/>
          <p:cNvSpPr>
            <a:spLocks noChangeArrowheads="1"/>
          </p:cNvSpPr>
          <p:nvPr/>
        </p:nvSpPr>
        <p:spPr bwMode="auto">
          <a:xfrm>
            <a:off x="0" y="923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27025"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9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327025"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1" name="Rectangle 3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21" name="Rectangle 3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pic>
        <p:nvPicPr>
          <p:cNvPr id="1026" name="Picture 2">
            <a:extLst>
              <a:ext uri="{FF2B5EF4-FFF2-40B4-BE49-F238E27FC236}">
                <a16:creationId xmlns:a16="http://schemas.microsoft.com/office/drawing/2014/main" id="{1F330DBD-57EC-8761-B23B-877FE206BE8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64723" y="4562091"/>
            <a:ext cx="3169492" cy="487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GVjNGExOTAzMjZlOTlmYjIxYWQzZGQ1MTk5ODZiZDQifQ=="/>
</p:tagLst>
</file>

<file path=ppt/tags/tag2.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3.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第一PPT，www.1ppt.com">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7482</Words>
  <Application>Microsoft Office PowerPoint</Application>
  <PresentationFormat>宽屏</PresentationFormat>
  <Paragraphs>891</Paragraphs>
  <Slides>71</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71</vt:i4>
      </vt:variant>
    </vt:vector>
  </HeadingPairs>
  <TitlesOfParts>
    <vt:vector size="86" baseType="lpstr">
      <vt:lpstr>Yuanti SC</vt:lpstr>
      <vt:lpstr>仿宋</vt:lpstr>
      <vt:lpstr>华文楷体</vt:lpstr>
      <vt:lpstr>楷体</vt:lpstr>
      <vt:lpstr>宋体</vt:lpstr>
      <vt:lpstr>微软雅黑</vt:lpstr>
      <vt:lpstr>Arial</vt:lpstr>
      <vt:lpstr>Calibri</vt:lpstr>
      <vt:lpstr>Cambria Math</vt:lpstr>
      <vt:lpstr>Courier New</vt:lpstr>
      <vt:lpstr>Times New Roman</vt:lpstr>
      <vt:lpstr>第一PPT，www.1ppt.com</vt:lpstr>
      <vt:lpstr>Equation</vt:lpstr>
      <vt:lpstr>Equation.AxMath</vt:lpstr>
      <vt:lpstr>AxMath</vt:lpstr>
      <vt:lpstr>PowerPoint 演示文稿</vt:lpstr>
      <vt:lpstr>PowerPoint 演示文稿</vt:lpstr>
      <vt:lpstr>综合评价的5个要点</vt:lpstr>
      <vt:lpstr>PowerPoint 演示文稿</vt:lpstr>
      <vt:lpstr>一. 数据指标预处理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 主客观赋权法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  理想解法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四、数据包络分析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绿色清新</dc:title>
  <dc:creator/>
  <cp:keywords>www.1ppt.com</cp:keywords>
  <dc:description>www.1ppt.com</dc:description>
  <cp:lastModifiedBy/>
  <cp:revision>35</cp:revision>
  <dcterms:created xsi:type="dcterms:W3CDTF">2018-03-01T02:03:00Z</dcterms:created>
  <dcterms:modified xsi:type="dcterms:W3CDTF">2022-10-11T01:58:23Z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2052-11.1.0.11691</vt:lpwstr>
  </property>
  <property fmtid="{D5CDD505-2E9C-101B-9397-08002B2CF9AE}" pid="3" name="KSORubyTemplateID">
    <vt:lpwstr>8</vt:lpwstr>
  </property>
  <property fmtid="{D5CDD505-2E9C-101B-9397-08002B2CF9AE}" pid="4" name="ICV">
    <vt:lpwstr>0B09637768E246A5B3F38B8BB4C2BBA3</vt:lpwstr>
  </property>
</Properties>
</file>