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1"/>
  </p:notesMasterIdLst>
  <p:sldIdLst>
    <p:sldId id="351" r:id="rId2"/>
    <p:sldId id="352" r:id="rId3"/>
    <p:sldId id="353" r:id="rId4"/>
    <p:sldId id="354" r:id="rId5"/>
    <p:sldId id="355" r:id="rId6"/>
    <p:sldId id="498" r:id="rId7"/>
    <p:sldId id="499" r:id="rId8"/>
    <p:sldId id="502" r:id="rId9"/>
    <p:sldId id="503" r:id="rId10"/>
    <p:sldId id="358"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522" r:id="rId29"/>
    <p:sldId id="523" r:id="rId30"/>
    <p:sldId id="524" r:id="rId31"/>
    <p:sldId id="521" r:id="rId32"/>
    <p:sldId id="525" r:id="rId33"/>
    <p:sldId id="526" r:id="rId34"/>
    <p:sldId id="527" r:id="rId35"/>
    <p:sldId id="528" r:id="rId36"/>
    <p:sldId id="529" r:id="rId37"/>
    <p:sldId id="530" r:id="rId38"/>
    <p:sldId id="531" r:id="rId39"/>
    <p:sldId id="532" r:id="rId40"/>
    <p:sldId id="533" r:id="rId41"/>
    <p:sldId id="534" r:id="rId42"/>
    <p:sldId id="535" r:id="rId43"/>
    <p:sldId id="536" r:id="rId44"/>
    <p:sldId id="537" r:id="rId45"/>
    <p:sldId id="538" r:id="rId46"/>
    <p:sldId id="539" r:id="rId47"/>
    <p:sldId id="540" r:id="rId48"/>
    <p:sldId id="541" r:id="rId49"/>
    <p:sldId id="542" r:id="rId50"/>
    <p:sldId id="543" r:id="rId51"/>
    <p:sldId id="544" r:id="rId52"/>
    <p:sldId id="545" r:id="rId53"/>
    <p:sldId id="546" r:id="rId54"/>
    <p:sldId id="547" r:id="rId55"/>
    <p:sldId id="548" r:id="rId56"/>
    <p:sldId id="549" r:id="rId57"/>
    <p:sldId id="550" r:id="rId58"/>
    <p:sldId id="551" r:id="rId59"/>
    <p:sldId id="552" r:id="rId60"/>
    <p:sldId id="553" r:id="rId61"/>
    <p:sldId id="554" r:id="rId62"/>
    <p:sldId id="555" r:id="rId63"/>
    <p:sldId id="556" r:id="rId64"/>
    <p:sldId id="557" r:id="rId65"/>
    <p:sldId id="558" r:id="rId66"/>
    <p:sldId id="559" r:id="rId67"/>
    <p:sldId id="560" r:id="rId68"/>
    <p:sldId id="561" r:id="rId69"/>
    <p:sldId id="582" r:id="rId70"/>
  </p:sldIdLst>
  <p:sldSz cx="12192000" cy="6858000"/>
  <p:notesSz cx="6858000" cy="9144000"/>
  <p:custDataLst>
    <p:tags r:id="rId7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3" d="100"/>
          <a:sy n="83" d="100"/>
        </p:scale>
        <p:origin x="758" y="58"/>
      </p:cViewPr>
      <p:guideLst>
        <p:guide orient="horz" pos="224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2022/10/11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2022/10/11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2022/10/11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 Id="rId9"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wmf"/><Relationship Id="rId3" Type="http://schemas.openxmlformats.org/officeDocument/2006/relationships/image" Target="../media/image60.png"/><Relationship Id="rId7" Type="http://schemas.openxmlformats.org/officeDocument/2006/relationships/image" Target="../media/image51.wmf"/><Relationship Id="rId12" Type="http://schemas.openxmlformats.org/officeDocument/2006/relationships/image" Target="../media/image56.wmf"/><Relationship Id="rId1" Type="http://schemas.openxmlformats.org/officeDocument/2006/relationships/slideLayout" Target="../slideLayouts/slideLayout2.xml"/><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5" Type="http://schemas.openxmlformats.org/officeDocument/2006/relationships/image" Target="../media/image5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 Id="rId14" Type="http://schemas.openxmlformats.org/officeDocument/2006/relationships/image" Target="../media/image58.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63.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1359" y="1165"/>
            <a:ext cx="12293600" cy="6915150"/>
          </a:xfrm>
          <a:prstGeom prst="rect">
            <a:avLst/>
          </a:prstGeom>
        </p:spPr>
      </p:pic>
      <p:sp>
        <p:nvSpPr>
          <p:cNvPr id="15" name="椭圆 14"/>
          <p:cNvSpPr/>
          <p:nvPr/>
        </p:nvSpPr>
        <p:spPr>
          <a:xfrm>
            <a:off x="6349365" y="2215833"/>
            <a:ext cx="2864485" cy="2748597"/>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621302" y="2113215"/>
            <a:ext cx="8126685" cy="923330"/>
          </a:xfrm>
          <a:prstGeom prst="rect">
            <a:avLst/>
          </a:prstGeom>
          <a:noFill/>
        </p:spPr>
        <p:txBody>
          <a:bodyPr wrap="square" rtlCol="0">
            <a:spAutoFit/>
          </a:bodyPr>
          <a:lstStyle/>
          <a:p>
            <a:r>
              <a:rPr lang="zh-CN" altLang="en-US" sz="5400" dirty="0">
                <a:solidFill>
                  <a:srgbClr val="C00000"/>
                </a:solidFill>
                <a:latin typeface="仿宋" panose="02010609060101010101" pitchFamily="49" charset="-122"/>
                <a:ea typeface="宋体-简" panose="02010800040101010101" charset="-122"/>
              </a:rPr>
              <a:t>第</a:t>
            </a:r>
            <a:r>
              <a:rPr lang="en-US" altLang="zh-CN" sz="5400" dirty="0">
                <a:solidFill>
                  <a:srgbClr val="C00000"/>
                </a:solidFill>
                <a:latin typeface="仿宋" panose="02010609060101010101" pitchFamily="49" charset="-122"/>
                <a:ea typeface="宋体-简" panose="02010800040101010101" charset="-122"/>
              </a:rPr>
              <a:t>10</a:t>
            </a:r>
            <a:r>
              <a:rPr lang="zh-CN" altLang="en-US" sz="5400" dirty="0">
                <a:solidFill>
                  <a:srgbClr val="C00000"/>
                </a:solidFill>
                <a:latin typeface="仿宋" panose="02010609060101010101" pitchFamily="49" charset="-122"/>
                <a:ea typeface="宋体-简" panose="02010800040101010101" charset="-122"/>
              </a:rPr>
              <a:t>章 常规预测模型</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1359" y="394970"/>
            <a:ext cx="2864485" cy="2748597"/>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9274521" y="4050031"/>
            <a:ext cx="2864485" cy="2748597"/>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9336" y="3627767"/>
            <a:ext cx="1877437" cy="769441"/>
          </a:xfrm>
          <a:prstGeom prst="rect">
            <a:avLst/>
          </a:prstGeom>
          <a:noFill/>
        </p:spPr>
        <p:txBody>
          <a:bodyPr wrap="none" rtlCol="0">
            <a:spAutoFit/>
          </a:bodyPr>
          <a:lstStyle/>
          <a:p>
            <a:r>
              <a:rPr lang="zh-CN" altLang="en-US" sz="4400" dirty="0">
                <a:solidFill>
                  <a:srgbClr val="C00000"/>
                </a:solidFill>
                <a:latin typeface="华文楷体" panose="02010600040101010101" pitchFamily="2" charset="-122"/>
                <a:ea typeface="华文楷体" panose="02010600040101010101" pitchFamily="2" charset="-122"/>
              </a:rPr>
              <a:t>周庆欣</a:t>
            </a:r>
          </a:p>
        </p:txBody>
      </p:sp>
      <p:sp>
        <p:nvSpPr>
          <p:cNvPr id="7" name="文本框 6">
            <a:extLst>
              <a:ext uri="{FF2B5EF4-FFF2-40B4-BE49-F238E27FC236}">
                <a16:creationId xmlns:a16="http://schemas.microsoft.com/office/drawing/2014/main" id="{51B2AC1F-4309-510E-8850-2809E8D68365}"/>
              </a:ext>
            </a:extLst>
          </p:cNvPr>
          <p:cNvSpPr txBox="1"/>
          <p:nvPr/>
        </p:nvSpPr>
        <p:spPr>
          <a:xfrm>
            <a:off x="450850" y="717559"/>
            <a:ext cx="7058343" cy="461665"/>
          </a:xfrm>
          <a:prstGeom prst="rect">
            <a:avLst/>
          </a:prstGeom>
          <a:noFill/>
        </p:spPr>
        <p:txBody>
          <a:bodyPr wrap="none" rtlCol="0">
            <a:spAutoFit/>
          </a:bodyPr>
          <a:lstStyle/>
          <a:p>
            <a:r>
              <a:rPr lang="zh-CN" altLang="en-US" sz="2400" dirty="0">
                <a:solidFill>
                  <a:srgbClr val="C00000"/>
                </a:solidFill>
              </a:rPr>
              <a:t>张敬信</a:t>
            </a:r>
            <a:r>
              <a:rPr lang="en-US" altLang="zh-CN" sz="2400" dirty="0">
                <a:solidFill>
                  <a:srgbClr val="C00000"/>
                </a:solidFill>
              </a:rPr>
              <a:t>-《</a:t>
            </a:r>
            <a:r>
              <a:rPr lang="zh-CN" altLang="en-US" sz="2400" dirty="0">
                <a:solidFill>
                  <a:srgbClr val="C00000"/>
                </a:solidFill>
              </a:rPr>
              <a:t>数学建模：算法与编程实现</a:t>
            </a:r>
            <a:r>
              <a:rPr lang="en-US" altLang="zh-CN" sz="2400" dirty="0">
                <a:solidFill>
                  <a:srgbClr val="C00000"/>
                </a:solidFill>
              </a:rPr>
              <a:t>》</a:t>
            </a:r>
            <a:r>
              <a:rPr lang="zh-CN" altLang="en-US" sz="2400" dirty="0">
                <a:solidFill>
                  <a:srgbClr val="C00000"/>
                </a:solidFill>
              </a:rPr>
              <a:t>，配套课件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bldLvl="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0" name="文本框 99"/>
              <p:cNvSpPr txBox="1"/>
              <p:nvPr/>
            </p:nvSpPr>
            <p:spPr>
              <a:xfrm>
                <a:off x="480320" y="576942"/>
                <a:ext cx="10681450" cy="5009833"/>
              </a:xfrm>
              <a:prstGeom prst="rect">
                <a:avLst/>
              </a:prstGeom>
              <a:noFill/>
              <a:ln w="9525">
                <a:noFill/>
              </a:ln>
            </p:spPr>
            <p:txBody>
              <a:bodyPr wrap="square">
                <a:spAutoFit/>
              </a:bodyPr>
              <a:lstStyle/>
              <a:p>
                <a:pPr marL="342900" indent="-342900">
                  <a:lnSpc>
                    <a:spcPct val="150000"/>
                  </a:lnSpc>
                  <a:buFont typeface="Arial" panose="020B0604020202020204" pitchFamily="34" charset="0"/>
                  <a:buChar char="•"/>
                </a:pPr>
                <a:r>
                  <a:rPr sz="2400" b="1" dirty="0" err="1"/>
                  <a:t>问题的求解</a:t>
                </a:r>
                <a:r>
                  <a:rPr sz="2400" b="0" dirty="0" err="1"/>
                  <a:t>：这是求二元函数极小值问题</a:t>
                </a:r>
                <a:r>
                  <a:rPr sz="2400" b="0" dirty="0"/>
                  <a:t>。</a:t>
                </a:r>
              </a:p>
              <a:p>
                <a:pPr indent="0">
                  <a:lnSpc>
                    <a:spcPct val="150000"/>
                  </a:lnSpc>
                </a:pPr>
                <a:r>
                  <a:rPr lang="en-US" sz="2400" b="0" dirty="0"/>
                  <a:t>    </a:t>
                </a:r>
                <a:r>
                  <a:rPr sz="2400" b="0" dirty="0" err="1"/>
                  <a:t>根据微积分知识，二元函数极值是在一阶偏导等于</a:t>
                </a:r>
                <a:r>
                  <a:rPr lang="en-US" sz="2400" b="0" dirty="0"/>
                  <a:t> </a:t>
                </a:r>
                <a:r>
                  <a:rPr sz="2400" b="0" dirty="0"/>
                  <a:t>0</a:t>
                </a:r>
                <a:r>
                  <a:rPr lang="en-US" sz="2400" b="0" dirty="0"/>
                  <a:t> </a:t>
                </a:r>
                <a:r>
                  <a:rPr sz="2400" b="0" dirty="0" err="1"/>
                  <a:t>处取到</a:t>
                </a:r>
                <a:r>
                  <a:rPr sz="2400" b="0" dirty="0"/>
                  <a:t>：</a:t>
                </a:r>
                <a:endParaRPr lang="en-US" sz="2400" b="0" dirty="0"/>
              </a:p>
              <a:p>
                <a:pPr indent="0">
                  <a:lnSpc>
                    <a:spcPct val="150000"/>
                  </a:lnSpc>
                </a:pPr>
                <a:endParaRPr lang="en-US" sz="2400" dirty="0"/>
              </a:p>
              <a:p>
                <a:pPr indent="0">
                  <a:lnSpc>
                    <a:spcPct val="150000"/>
                  </a:lnSpc>
                </a:pPr>
                <a:endParaRPr lang="en-US" sz="2400" b="0" dirty="0"/>
              </a:p>
              <a:p>
                <a:pPr indent="0">
                  <a:lnSpc>
                    <a:spcPct val="150000"/>
                  </a:lnSpc>
                </a:pPr>
                <a:endParaRPr lang="en-US" sz="2400" dirty="0"/>
              </a:p>
              <a:p>
                <a:pPr marL="342900" indent="-342900">
                  <a:lnSpc>
                    <a:spcPct val="150000"/>
                  </a:lnSpc>
                  <a:buFont typeface="Arial" panose="020B0604020202020204" pitchFamily="34" charset="0"/>
                  <a:buChar char="•"/>
                </a:pPr>
                <a:r>
                  <a:rPr lang="zh-CN" altLang="en-US" sz="2400" b="0" dirty="0">
                    <a:latin typeface="宋体" panose="02010600030101010101" pitchFamily="2" charset="-122"/>
                    <a:cs typeface="宋体" panose="02010600030101010101" pitchFamily="2" charset="-122"/>
                  </a:rPr>
                  <a:t>解关于 </a:t>
                </a:r>
                <a14:m>
                  <m:oMath xmlns:m="http://schemas.openxmlformats.org/officeDocument/2006/math">
                    <m:sSub>
                      <m:sSubPr>
                        <m:ctrlPr>
                          <a:rPr lang="en-US" altLang="zh-CN" sz="2400" b="0" i="1" smtClean="0">
                            <a:latin typeface="Cambria Math" panose="02040503050406030204" pitchFamily="18" charset="0"/>
                          </a:rPr>
                        </m:ctrlPr>
                      </m:sSubP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  </m:t>
                        </m:r>
                        <m:r>
                          <a:rPr lang="zh-CN" altLang="en-US" sz="2400" i="1">
                            <a:latin typeface="Cambria Math" panose="02040503050406030204" pitchFamily="18" charset="0"/>
                          </a:rPr>
                          <m:t>𝜃</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oMath>
                </a14:m>
                <a:r>
                  <a:rPr lang="zh-CN" altLang="en-US" sz="2400" b="0" dirty="0">
                    <a:latin typeface="宋体" panose="02010600030101010101" pitchFamily="2" charset="-122"/>
                    <a:cs typeface="宋体" panose="02010600030101010101" pitchFamily="2" charset="-122"/>
                  </a:rPr>
                  <a:t>的二元一次方程组得</a:t>
                </a:r>
                <a:endParaRPr lang="en-US" altLang="zh-CN" sz="2400" b="0" dirty="0">
                  <a:latin typeface="宋体" panose="02010600030101010101" pitchFamily="2" charset="-122"/>
                  <a:cs typeface="宋体" panose="02010600030101010101" pitchFamily="2" charset="-122"/>
                </a:endParaRPr>
              </a:p>
              <a:p>
                <a:pPr marL="342900" indent="-342900">
                  <a:lnSpc>
                    <a:spcPct val="150000"/>
                  </a:lnSpc>
                  <a:buFont typeface="Arial" panose="020B0604020202020204" pitchFamily="34" charset="0"/>
                  <a:buChar char="•"/>
                </a:pPr>
                <a:endParaRPr lang="en-US" altLang="zh-CN" sz="2400" dirty="0">
                  <a:latin typeface="宋体" panose="02010600030101010101" pitchFamily="2" charset="-122"/>
                  <a:cs typeface="宋体" panose="02010600030101010101" pitchFamily="2" charset="-122"/>
                </a:endParaRPr>
              </a:p>
              <a:p>
                <a:pPr marL="342900" indent="-342900">
                  <a:lnSpc>
                    <a:spcPct val="150000"/>
                  </a:lnSpc>
                  <a:buFont typeface="Arial" panose="020B0604020202020204" pitchFamily="34" charset="0"/>
                  <a:buChar char="•"/>
                </a:pPr>
                <a:r>
                  <a:rPr lang="en-US" altLang="zh-CN" sz="2400" b="0" dirty="0">
                    <a:latin typeface="宋体" panose="02010600030101010101" pitchFamily="2" charset="-122"/>
                    <a:cs typeface="宋体" panose="02010600030101010101" pitchFamily="2" charset="-122"/>
                  </a:rPr>
                  <a:t>                                        </a:t>
                </a:r>
                <a:r>
                  <a:rPr lang="zh-CN" altLang="en-US" sz="2400" b="0" dirty="0">
                    <a:latin typeface="宋体" panose="02010600030101010101" pitchFamily="2" charset="-122"/>
                    <a:cs typeface="宋体" panose="02010600030101010101" pitchFamily="2" charset="-122"/>
                  </a:rPr>
                  <a:t>其中，</a:t>
                </a:r>
                <a:endParaRPr lang="en-US" altLang="zh-CN" sz="2400" b="0" dirty="0">
                  <a:latin typeface="宋体" panose="02010600030101010101" pitchFamily="2" charset="-122"/>
                  <a:cs typeface="宋体" panose="02010600030101010101" pitchFamily="2" charset="-122"/>
                </a:endParaRPr>
              </a:p>
              <a:p>
                <a:pPr indent="0">
                  <a:lnSpc>
                    <a:spcPct val="150000"/>
                  </a:lnSpc>
                </a:pPr>
                <a:endParaRPr sz="2400" b="0" dirty="0"/>
              </a:p>
            </p:txBody>
          </p:sp>
        </mc:Choice>
        <mc:Fallback xmlns="">
          <p:sp>
            <p:nvSpPr>
              <p:cNvPr id="100" name="文本框 99"/>
              <p:cNvSpPr txBox="1">
                <a:spLocks noRot="1" noChangeAspect="1" noMove="1" noResize="1" noEditPoints="1" noAdjustHandles="1" noChangeArrowheads="1" noChangeShapeType="1" noTextEdit="1"/>
              </p:cNvSpPr>
              <p:nvPr/>
            </p:nvSpPr>
            <p:spPr>
              <a:xfrm>
                <a:off x="480320" y="576942"/>
                <a:ext cx="10681450" cy="5009833"/>
              </a:xfrm>
              <a:prstGeom prst="rect">
                <a:avLst/>
              </a:prstGeom>
              <a:blipFill>
                <a:blip r:embed="rId3"/>
                <a:stretch>
                  <a:fillRect l="-799"/>
                </a:stretch>
              </a:blipFill>
              <a:ln w="9525">
                <a:noFill/>
              </a:ln>
            </p:spPr>
            <p:txBody>
              <a:bodyPr/>
              <a:lstStyle/>
              <a:p>
                <a:r>
                  <a:rPr lang="zh-CN" altLang="en-US">
                    <a:noFill/>
                  </a:rPr>
                  <a:t> </a:t>
                </a:r>
              </a:p>
            </p:txBody>
          </p:sp>
        </mc:Fallback>
      </mc:AlternateContent>
      <p:pic>
        <p:nvPicPr>
          <p:cNvPr id="2" name="图片 1177"/>
          <p:cNvPicPr>
            <a:picLocks noChangeAspect="1"/>
          </p:cNvPicPr>
          <p:nvPr/>
        </p:nvPicPr>
        <p:blipFill>
          <a:blip r:embed="rId4"/>
          <a:stretch>
            <a:fillRect/>
          </a:stretch>
        </p:blipFill>
        <p:spPr>
          <a:xfrm>
            <a:off x="3978275" y="1734820"/>
            <a:ext cx="3685540" cy="1694180"/>
          </a:xfrm>
          <a:prstGeom prst="rect">
            <a:avLst/>
          </a:prstGeom>
          <a:noFill/>
          <a:ln w="9525">
            <a:noFill/>
          </a:ln>
        </p:spPr>
      </p:pic>
      <p:pic>
        <p:nvPicPr>
          <p:cNvPr id="4" name="图片 1179"/>
          <p:cNvPicPr>
            <a:picLocks noChangeAspect="1"/>
          </p:cNvPicPr>
          <p:nvPr/>
        </p:nvPicPr>
        <p:blipFill>
          <a:blip r:embed="rId5"/>
          <a:stretch>
            <a:fillRect/>
          </a:stretch>
        </p:blipFill>
        <p:spPr>
          <a:xfrm>
            <a:off x="1128972" y="3997960"/>
            <a:ext cx="4870450" cy="2094230"/>
          </a:xfrm>
          <a:prstGeom prst="rect">
            <a:avLst/>
          </a:prstGeom>
          <a:noFill/>
          <a:ln w="9525">
            <a:noFill/>
          </a:ln>
        </p:spPr>
      </p:pic>
      <p:pic>
        <p:nvPicPr>
          <p:cNvPr id="5" name="图片 -2147482295"/>
          <p:cNvPicPr>
            <a:picLocks noChangeAspect="1"/>
          </p:cNvPicPr>
          <p:nvPr/>
        </p:nvPicPr>
        <p:blipFill>
          <a:blip r:embed="rId6"/>
          <a:stretch>
            <a:fillRect/>
          </a:stretch>
        </p:blipFill>
        <p:spPr>
          <a:xfrm>
            <a:off x="8636578" y="3955180"/>
            <a:ext cx="1449531" cy="1718163"/>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4634FE-AC97-C1C4-1A36-A35027F4DB7E}"/>
                  </a:ext>
                </a:extLst>
              </p:cNvPr>
              <p:cNvSpPr>
                <a:spLocks noGrp="1"/>
              </p:cNvSpPr>
              <p:nvPr>
                <p:ph idx="1"/>
              </p:nvPr>
            </p:nvSpPr>
            <p:spPr>
              <a:xfrm>
                <a:off x="838200" y="600364"/>
                <a:ext cx="10515600" cy="5657272"/>
              </a:xfrm>
            </p:spPr>
            <p:txBody>
              <a:bodyPr/>
              <a:lstStyle/>
              <a:p>
                <a:pPr marL="0" indent="0">
                  <a:buNone/>
                </a:pPr>
                <a:r>
                  <a:rPr lang="en-US" altLang="zh-CN" b="1" dirty="0"/>
                  <a:t>(2)</a:t>
                </a:r>
                <a:r>
                  <a:rPr lang="zh-CN" altLang="en-US" b="1" dirty="0"/>
                  <a:t> 正规方程法</a:t>
                </a:r>
                <a:endParaRPr lang="en-US" altLang="zh-CN" b="1" dirty="0"/>
              </a:p>
              <a:p>
                <a:pPr marL="0" indent="0">
                  <a:buNone/>
                </a:pPr>
                <a:r>
                  <a:rPr lang="zh-CN" altLang="en-US" dirty="0"/>
                  <a:t>  把前面的推导过程提升到矩阵形式，便于推广到</a:t>
                </a:r>
                <a:r>
                  <a:rPr lang="zh-CN" altLang="en-US" b="1" dirty="0"/>
                  <a:t>多元线性回归</a:t>
                </a:r>
                <a:r>
                  <a:rPr lang="zh-CN" altLang="en-US" dirty="0"/>
                  <a:t>。</a:t>
                </a:r>
              </a:p>
              <a:p>
                <a:pPr marL="0" indent="0">
                  <a:buNone/>
                </a:pPr>
                <a:r>
                  <a:rPr lang="zh-CN" altLang="en-US" dirty="0"/>
                  <a:t>  将线性模型的全部预测值，用矩阵来写：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分别记为 </a:t>
                </a:r>
                <a14:m>
                  <m:oMath xmlns:m="http://schemas.openxmlformats.org/officeDocument/2006/math">
                    <m:r>
                      <a:rPr lang="en-US" altLang="zh-CN" i="1" dirty="0" smtClean="0">
                        <a:latin typeface="Cambria Math" panose="02040503050406030204" pitchFamily="18" charset="0"/>
                      </a:rPr>
                      <m:t>𝑋</m:t>
                    </m:r>
                  </m:oMath>
                </a14:m>
                <a:r>
                  <a:rPr lang="en-US" altLang="zh-CN" dirty="0"/>
                  <a:t>, </a:t>
                </a:r>
                <a14:m>
                  <m:oMath xmlns:m="http://schemas.openxmlformats.org/officeDocument/2006/math">
                    <m:r>
                      <a:rPr lang="zh-CN" altLang="en-US" b="1" i="0" smtClean="0">
                        <a:latin typeface="Cambria Math" panose="02040503050406030204" pitchFamily="18" charset="0"/>
                      </a:rPr>
                      <m:t>𝛉</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r>
                      <a:rPr lang="zh-CN" altLang="en-US" i="1">
                        <a:latin typeface="Cambria Math" panose="02040503050406030204" pitchFamily="18" charset="0"/>
                      </a:rPr>
                      <m:t>，</m:t>
                    </m:r>
                  </m:oMath>
                </a14:m>
                <a:r>
                  <a:rPr lang="zh-CN" altLang="en-US" dirty="0"/>
                  <a:t>则得到矩阵表示：</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oMath>
                </a14:m>
                <a:r>
                  <a:rPr lang="zh-CN" altLang="en-US" dirty="0"/>
                  <a:t> </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𝑋</m:t>
                    </m:r>
                    <m:r>
                      <a:rPr lang="zh-CN" altLang="en-US" b="1">
                        <a:latin typeface="Cambria Math" panose="02040503050406030204" pitchFamily="18" charset="0"/>
                      </a:rPr>
                      <m:t>𝛉</m:t>
                    </m:r>
                  </m:oMath>
                </a14:m>
                <a:endParaRPr lang="zh-CN" altLang="en-US" dirty="0"/>
              </a:p>
              <a:p>
                <a:r>
                  <a:rPr lang="zh-CN" altLang="en-US" dirty="0"/>
                  <a:t>于是，让预测误差最小的“最小二乘法”优化问题就表示为</a:t>
                </a:r>
                <a:endParaRPr lang="en-US" altLang="zh-CN" dirty="0"/>
              </a:p>
              <a:p>
                <a:endParaRPr lang="en-US" altLang="zh-CN" dirty="0"/>
              </a:p>
              <a:p>
                <a:r>
                  <a:rPr lang="zh-CN" altLang="en-US" dirty="0"/>
                  <a:t>这里，</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m:t>
                        </m:r>
                      </m:e>
                    </m:d>
                  </m:oMath>
                </a14:m>
                <a:r>
                  <a:rPr lang="zh-CN" altLang="en-US" dirty="0"/>
                  <a:t> 为向量的范数（长度）。同样地，</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zh-CN" altLang="en-US" b="1">
                        <a:latin typeface="Cambria Math" panose="02040503050406030204" pitchFamily="18" charset="0"/>
                      </a:rPr>
                      <m:t>𝛉</m:t>
                    </m:r>
                    <m:r>
                      <a:rPr lang="en-US" altLang="zh-CN" b="0" i="1" smtClean="0">
                        <a:latin typeface="Cambria Math" panose="02040503050406030204" pitchFamily="18" charset="0"/>
                      </a:rPr>
                      <m:t>)</m:t>
                    </m:r>
                  </m:oMath>
                </a14:m>
                <a:r>
                  <a:rPr lang="zh-CN" altLang="en-US" dirty="0"/>
                  <a:t> 的极小值，在其一阶偏导值等于 </a:t>
                </a:r>
                <a:r>
                  <a:rPr lang="en-US" altLang="zh-CN" dirty="0"/>
                  <a:t>0 </a:t>
                </a:r>
                <a:r>
                  <a:rPr lang="zh-CN" altLang="en-US" dirty="0"/>
                  <a:t>处取到，这里是按矩阵求导，具体过程略。最终结果是：若 </a:t>
                </a:r>
                <a14:m>
                  <m:oMath xmlns:m="http://schemas.openxmlformats.org/officeDocument/2006/math">
                    <m:r>
                      <a:rPr lang="en-US" altLang="zh-CN" b="0" i="1" smtClean="0">
                        <a:latin typeface="Cambria Math" panose="02040503050406030204" pitchFamily="18" charset="0"/>
                      </a:rPr>
                      <m:t>𝑋</m:t>
                    </m:r>
                  </m:oMath>
                </a14:m>
                <a:r>
                  <a:rPr lang="zh-CN" altLang="en-US" dirty="0"/>
                  <a:t> 满秩，则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𝑋</m:t>
                    </m:r>
                  </m:oMath>
                </a14:m>
                <a:r>
                  <a:rPr lang="zh-CN" altLang="en-US" dirty="0"/>
                  <a:t> 可逆，从而可得 </a:t>
                </a:r>
              </a:p>
              <a:p>
                <a:endParaRPr lang="zh-CN" altLang="en-US" dirty="0"/>
              </a:p>
            </p:txBody>
          </p:sp>
        </mc:Choice>
        <mc:Fallback xmlns="">
          <p:sp>
            <p:nvSpPr>
              <p:cNvPr id="3" name="内容占位符 2">
                <a:extLst>
                  <a:ext uri="{FF2B5EF4-FFF2-40B4-BE49-F238E27FC236}">
                    <a16:creationId xmlns:a16="http://schemas.microsoft.com/office/drawing/2014/main" id="{EA4634FE-AC97-C1C4-1A36-A35027F4DB7E}"/>
                  </a:ext>
                </a:extLst>
              </p:cNvPr>
              <p:cNvSpPr>
                <a:spLocks noGrp="1" noRot="1" noChangeAspect="1" noMove="1" noResize="1" noEditPoints="1" noAdjustHandles="1" noChangeArrowheads="1" noChangeShapeType="1" noTextEdit="1"/>
              </p:cNvSpPr>
              <p:nvPr>
                <p:ph idx="1"/>
              </p:nvPr>
            </p:nvSpPr>
            <p:spPr>
              <a:xfrm>
                <a:off x="838200" y="600364"/>
                <a:ext cx="10515600" cy="5657272"/>
              </a:xfrm>
              <a:blipFill>
                <a:blip r:embed="rId2"/>
                <a:stretch>
                  <a:fillRect/>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EDBCB951-F471-4CB9-C689-E2C8B80595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8039" y="1879747"/>
            <a:ext cx="2935922" cy="133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F8DFB568-DFEF-BFBA-9A59-AF4F840AFC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3974" y="4190767"/>
            <a:ext cx="4088780" cy="60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CF7DC76C-BE2B-BCF1-955E-AA9625AE90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4465" y="5773022"/>
            <a:ext cx="2423070" cy="48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AECFEF00-DA9F-E824-7503-C8549DCB284A}"/>
              </a:ext>
            </a:extLst>
          </p:cNvPr>
          <p:cNvSpPr txBox="1"/>
          <p:nvPr/>
        </p:nvSpPr>
        <p:spPr>
          <a:xfrm>
            <a:off x="8331200" y="5768557"/>
            <a:ext cx="2646878" cy="461665"/>
          </a:xfrm>
          <a:prstGeom prst="rect">
            <a:avLst/>
          </a:prstGeom>
          <a:noFill/>
        </p:spPr>
        <p:txBody>
          <a:bodyPr wrap="none" rtlCol="0">
            <a:spAutoFit/>
          </a:bodyPr>
          <a:lstStyle/>
          <a:p>
            <a:r>
              <a:rPr lang="zh-CN" altLang="en-US" sz="2400" dirty="0">
                <a:solidFill>
                  <a:srgbClr val="FF0000"/>
                </a:solidFill>
              </a:rPr>
              <a:t>这称为正规方程法</a:t>
            </a:r>
          </a:p>
        </p:txBody>
      </p:sp>
    </p:spTree>
    <p:extLst>
      <p:ext uri="{BB962C8B-B14F-4D97-AF65-F5344CB8AC3E}">
        <p14:creationId xmlns:p14="http://schemas.microsoft.com/office/powerpoint/2010/main" val="309989860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C4DDA0-4990-44C9-510F-EBD39011EB0F}"/>
                  </a:ext>
                </a:extLst>
              </p:cNvPr>
              <p:cNvSpPr>
                <a:spLocks noGrp="1"/>
              </p:cNvSpPr>
              <p:nvPr>
                <p:ph idx="1"/>
              </p:nvPr>
            </p:nvSpPr>
            <p:spPr>
              <a:xfrm>
                <a:off x="838200" y="794327"/>
                <a:ext cx="10515600" cy="5382636"/>
              </a:xfrm>
            </p:spPr>
            <p:txBody>
              <a:bodyPr/>
              <a:lstStyle/>
              <a:p>
                <a:r>
                  <a:rPr lang="zh-CN" altLang="en-US" dirty="0"/>
                  <a:t>用</a:t>
                </a:r>
                <a:r>
                  <a:rPr lang="en-US" altLang="zh-CN" dirty="0"/>
                  <a:t>MATLAB</a:t>
                </a:r>
                <a:r>
                  <a:rPr lang="zh-CN" altLang="en-US" dirty="0"/>
                  <a:t>实现非常简单，就是按上述表示准备好矩阵 </a:t>
                </a:r>
                <a14:m>
                  <m:oMath xmlns:m="http://schemas.openxmlformats.org/officeDocument/2006/math">
                    <m:r>
                      <a:rPr lang="en-US" altLang="zh-CN" b="0" i="1" smtClean="0">
                        <a:latin typeface="Cambria Math" panose="02040503050406030204" pitchFamily="18" charset="0"/>
                      </a:rPr>
                      <m:t>𝑋</m:t>
                    </m:r>
                  </m:oMath>
                </a14:m>
                <a:r>
                  <a:rPr lang="zh-CN" altLang="en-US" dirty="0"/>
                  <a:t> 和 </a:t>
                </a:r>
                <a14:m>
                  <m:oMath xmlns:m="http://schemas.openxmlformats.org/officeDocument/2006/math">
                    <m:r>
                      <a:rPr lang="en-US" altLang="zh-CN" b="0" i="1" smtClean="0">
                        <a:latin typeface="Cambria Math" panose="02040503050406030204" pitchFamily="18" charset="0"/>
                      </a:rPr>
                      <m:t>𝑌</m:t>
                    </m:r>
                  </m:oMath>
                </a14:m>
                <a:r>
                  <a:rPr lang="zh-CN" altLang="en-US" dirty="0"/>
                  <a:t>，代入正规方程，或者更简单地用反除运算：</a:t>
                </a:r>
              </a:p>
              <a:p>
                <a:pPr marL="0" indent="0">
                  <a:buNone/>
                </a:pPr>
                <a:r>
                  <a:rPr lang="en-US" altLang="zh-CN" b="1" dirty="0">
                    <a:solidFill>
                      <a:srgbClr val="FF0000"/>
                    </a:solidFill>
                  </a:rPr>
                  <a:t>MATLAB</a:t>
                </a:r>
                <a:r>
                  <a:rPr lang="zh-CN" altLang="en-US" b="1" dirty="0">
                    <a:solidFill>
                      <a:srgbClr val="FF0000"/>
                    </a:solidFill>
                  </a:rPr>
                  <a:t>代码</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x = </a:t>
                </a:r>
                <a:r>
                  <a:rPr lang="en-US" altLang="zh-CN" sz="2000" dirty="0" err="1">
                    <a:latin typeface="Courier New" panose="02070309020205020404" pitchFamily="49" charset="0"/>
                    <a:cs typeface="Courier New" panose="02070309020205020404" pitchFamily="49" charset="0"/>
                  </a:rPr>
                  <a:t>dat.Year</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X = [ones(length(x),1) x];</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y = </a:t>
                </a:r>
                <a:r>
                  <a:rPr lang="en-US" altLang="zh-CN" sz="2000" dirty="0" err="1">
                    <a:latin typeface="Courier New" panose="02070309020205020404" pitchFamily="49" charset="0"/>
                    <a:cs typeface="Courier New" panose="02070309020205020404" pitchFamily="49" charset="0"/>
                  </a:rPr>
                  <a:t>dat.Salary</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theta = X \ y</a:t>
                </a:r>
              </a:p>
              <a:p>
                <a:pPr marL="0" indent="0">
                  <a:buNone/>
                </a:pPr>
                <a:r>
                  <a:rPr lang="zh-CN" altLang="en-US" b="1" dirty="0"/>
                  <a:t>运行结果：</a:t>
                </a:r>
              </a:p>
              <a:p>
                <a:pPr marL="0" indent="628650">
                  <a:buNone/>
                </a:pPr>
                <a:r>
                  <a:rPr lang="en-US" altLang="zh-CN" sz="2000" dirty="0">
                    <a:solidFill>
                      <a:srgbClr val="D35400"/>
                    </a:solidFill>
                    <a:effectLst/>
                    <a:latin typeface="Times New Roman" panose="02020603050405020304" pitchFamily="18" charset="0"/>
                    <a:ea typeface="宋体" panose="02010600030101010101" pitchFamily="2" charset="-122"/>
                  </a:rPr>
                  <a:t>theta   =    2.5792    0.9450</a:t>
                </a:r>
                <a:endParaRPr lang="en-US" altLang="zh-CN" sz="2800" dirty="0">
                  <a:solidFill>
                    <a:srgbClr val="D35400"/>
                  </a:solidFill>
                  <a:effectLst/>
                  <a:latin typeface="Times New Roman" panose="02020603050405020304" pitchFamily="18" charset="0"/>
                  <a:ea typeface="宋体" panose="02010600030101010101" pitchFamily="2" charset="-122"/>
                </a:endParaRPr>
              </a:p>
              <a:p>
                <a:r>
                  <a:rPr lang="zh-CN" altLang="en-US" dirty="0"/>
                  <a:t>这就是最小二乘法得到的最优回归系数，据此可以得到回归方程：</a:t>
                </a:r>
              </a:p>
              <a:p>
                <a:pPr marL="0" indent="0" algn="ctr">
                  <a:buNone/>
                </a:pPr>
                <a:r>
                  <a:rPr lang="en-US" altLang="zh-CN" dirty="0"/>
                  <a:t>Salary = 2.5792 + 0.9450 * Year +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𝜀</m:t>
                        </m:r>
                      </m:e>
                      <m:sub>
                        <m:r>
                          <a:rPr lang="en-US" altLang="zh-CN" b="0" i="1" smtClean="0">
                            <a:latin typeface="Cambria Math" panose="02040503050406030204" pitchFamily="18" charset="0"/>
                          </a:rPr>
                          <m:t>𝑖</m:t>
                        </m:r>
                      </m:sub>
                    </m:sSub>
                  </m:oMath>
                </a14:m>
                <a:endParaRPr lang="en-US" altLang="zh-CN" dirty="0"/>
              </a:p>
              <a:p>
                <a:r>
                  <a:rPr lang="zh-CN" altLang="en-US" dirty="0"/>
                  <a:t>其中，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(0, </m:t>
                    </m:r>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𝜎</m:t>
                        </m:r>
                      </m:e>
                      <m:sub>
                        <m:r>
                          <a:rPr lang="zh-CN" altLang="en-US" b="0" i="1" smtClean="0">
                            <a:latin typeface="Cambria Math" panose="02040503050406030204" pitchFamily="18" charset="0"/>
                            <a:ea typeface="Cambria Math" panose="02040503050406030204" pitchFamily="18" charset="0"/>
                          </a:rPr>
                          <m:t>𝜀</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oMath>
                </a14:m>
                <a:r>
                  <a:rPr lang="en-US" altLang="zh-CN" dirty="0"/>
                  <a:t>.</a:t>
                </a:r>
              </a:p>
              <a:p>
                <a:pPr marL="0" indent="0">
                  <a:buNone/>
                </a:pPr>
                <a:endParaRPr lang="en-US" altLang="zh-CN" sz="2000" dirty="0">
                  <a:solidFill>
                    <a:srgbClr val="D35400"/>
                  </a:solidFill>
                  <a:effectLst/>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40C4DDA0-4990-44C9-510F-EBD39011EB0F}"/>
                  </a:ext>
                </a:extLst>
              </p:cNvPr>
              <p:cNvSpPr>
                <a:spLocks noGrp="1" noRot="1" noChangeAspect="1" noMove="1" noResize="1" noEditPoints="1" noAdjustHandles="1" noChangeArrowheads="1" noChangeShapeType="1" noTextEdit="1"/>
              </p:cNvSpPr>
              <p:nvPr>
                <p:ph idx="1"/>
              </p:nvPr>
            </p:nvSpPr>
            <p:spPr>
              <a:xfrm>
                <a:off x="838200" y="794327"/>
                <a:ext cx="10515600" cy="5382636"/>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340619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016B2-3169-7459-84D6-0DDEBFB5935C}"/>
              </a:ext>
            </a:extLst>
          </p:cNvPr>
          <p:cNvSpPr>
            <a:spLocks noGrp="1"/>
          </p:cNvSpPr>
          <p:nvPr>
            <p:ph type="title"/>
          </p:nvPr>
        </p:nvSpPr>
        <p:spPr>
          <a:xfrm>
            <a:off x="838200" y="681037"/>
            <a:ext cx="10515600" cy="741363"/>
          </a:xfrm>
        </p:spPr>
        <p:txBody>
          <a:bodyPr/>
          <a:lstStyle/>
          <a:p>
            <a:r>
              <a:rPr lang="en-US" altLang="zh-CN" sz="3200" b="1" dirty="0">
                <a:solidFill>
                  <a:srgbClr val="7030A0"/>
                </a:solidFill>
                <a:latin typeface="微软雅黑" panose="020B0503020204020204" pitchFamily="34" charset="-122"/>
                <a:ea typeface="微软雅黑" panose="020B0503020204020204" pitchFamily="34" charset="-122"/>
              </a:rPr>
              <a:t>2.</a:t>
            </a:r>
            <a:r>
              <a:rPr lang="zh-CN" altLang="en-US" sz="3200" b="1" dirty="0">
                <a:solidFill>
                  <a:srgbClr val="7030A0"/>
                </a:solidFill>
                <a:latin typeface="微软雅黑" panose="020B0503020204020204" pitchFamily="34" charset="-122"/>
                <a:ea typeface="微软雅黑" panose="020B0503020204020204" pitchFamily="34" charset="-122"/>
              </a:rPr>
              <a:t> 多元线性回归</a:t>
            </a:r>
            <a:endParaRPr lang="zh-CN"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6DB8D3-87A3-0A55-8241-129DE71289FF}"/>
                  </a:ext>
                </a:extLst>
              </p:cNvPr>
              <p:cNvSpPr>
                <a:spLocks noGrp="1"/>
              </p:cNvSpPr>
              <p:nvPr>
                <p:ph idx="1"/>
              </p:nvPr>
            </p:nvSpPr>
            <p:spPr>
              <a:xfrm>
                <a:off x="838200" y="1542473"/>
                <a:ext cx="10744200" cy="4634490"/>
              </a:xfrm>
            </p:spPr>
            <p:txBody>
              <a:bodyPr/>
              <a:lstStyle/>
              <a:p>
                <a:r>
                  <a:rPr lang="zh-CN" altLang="en-US" dirty="0"/>
                  <a:t>前文矩阵表示的一元线性回归，可以很容易地推广到多元线性回归：</a:t>
                </a:r>
              </a:p>
              <a:p>
                <a:endParaRPr lang="en-US" altLang="zh-CN" dirty="0"/>
              </a:p>
              <a:p>
                <a:r>
                  <a:rPr lang="zh-CN" altLang="en-US" dirty="0"/>
                  <a:t>就是从一个自变量变成 </a:t>
                </a:r>
                <a14:m>
                  <m:oMath xmlns:m="http://schemas.openxmlformats.org/officeDocument/2006/math">
                    <m:r>
                      <a:rPr lang="en-US" altLang="zh-CN" b="0" i="1" smtClean="0">
                        <a:latin typeface="Cambria Math" panose="02040503050406030204" pitchFamily="18" charset="0"/>
                      </a:rPr>
                      <m:t>𝑚</m:t>
                    </m:r>
                  </m:oMath>
                </a14:m>
                <a:r>
                  <a:rPr lang="zh-CN" altLang="en-US" dirty="0"/>
                  <a:t> 个自变量。只需要将这些自变量按列堆放即可，令</a:t>
                </a:r>
              </a:p>
              <a:p>
                <a:pPr marL="0" indent="0">
                  <a:buNone/>
                </a:pPr>
                <a:r>
                  <a:rPr lang="zh-CN" altLang="en-US" dirty="0"/>
                  <a:t> </a:t>
                </a:r>
              </a:p>
              <a:p>
                <a:endParaRPr lang="en-US" altLang="zh-CN" dirty="0"/>
              </a:p>
              <a:p>
                <a:endParaRPr lang="en-US" altLang="zh-CN" dirty="0"/>
              </a:p>
              <a:p>
                <a:r>
                  <a:rPr lang="zh-CN" altLang="en-US" dirty="0"/>
                  <a:t>对应 </a:t>
                </a:r>
                <a14:m>
                  <m:oMath xmlns:m="http://schemas.openxmlformats.org/officeDocument/2006/math">
                    <m:r>
                      <a:rPr lang="en-US" altLang="zh-CN" b="0" i="1" smtClean="0">
                        <a:latin typeface="Cambria Math" panose="02040503050406030204" pitchFamily="18" charset="0"/>
                      </a:rPr>
                      <m:t>𝑚</m:t>
                    </m:r>
                  </m:oMath>
                </a14:m>
                <a:r>
                  <a:rPr lang="zh-CN" altLang="en-US" dirty="0"/>
                  <a:t> 个自变量，</a:t>
                </a:r>
                <a14:m>
                  <m:oMath xmlns:m="http://schemas.openxmlformats.org/officeDocument/2006/math">
                    <m:r>
                      <a:rPr lang="en-US" altLang="zh-CN" i="1" smtClean="0">
                        <a:latin typeface="Cambria Math" panose="02040503050406030204" pitchFamily="18" charset="0"/>
                      </a:rPr>
                      <m:t>𝑚</m:t>
                    </m:r>
                  </m:oMath>
                </a14:m>
                <a:r>
                  <a:rPr lang="zh-CN" altLang="en-US" dirty="0"/>
                  <a:t> 个样本，第 </a:t>
                </a:r>
                <a14:m>
                  <m:oMath xmlns:m="http://schemas.openxmlformats.org/officeDocument/2006/math">
                    <m:r>
                      <a:rPr lang="en-US" altLang="zh-CN" b="0" i="1" smtClean="0">
                        <a:latin typeface="Cambria Math" panose="02040503050406030204" pitchFamily="18" charset="0"/>
                      </a:rPr>
                      <m:t>𝑖</m:t>
                    </m:r>
                  </m:oMath>
                </a14:m>
                <a:r>
                  <a:rPr lang="zh-CN" altLang="en-US" dirty="0"/>
                  <a:t> 个样本为                     ，仍是用最小二乘法找到最优的待定系数，结果形式不变：</a:t>
                </a:r>
              </a:p>
              <a:p>
                <a:pPr marL="0" indent="0">
                  <a:buNone/>
                </a:pPr>
                <a:r>
                  <a:rPr lang="zh-CN" altLang="en-US" dirty="0"/>
                  <a:t>   </a:t>
                </a:r>
              </a:p>
              <a:p>
                <a:r>
                  <a:rPr lang="zh-CN" altLang="en-US" dirty="0"/>
                  <a:t>其中，                       。</a:t>
                </a:r>
              </a:p>
              <a:p>
                <a:endParaRPr lang="zh-CN" altLang="en-US" dirty="0"/>
              </a:p>
            </p:txBody>
          </p:sp>
        </mc:Choice>
        <mc:Fallback xmlns="">
          <p:sp>
            <p:nvSpPr>
              <p:cNvPr id="3" name="内容占位符 2">
                <a:extLst>
                  <a:ext uri="{FF2B5EF4-FFF2-40B4-BE49-F238E27FC236}">
                    <a16:creationId xmlns:a16="http://schemas.microsoft.com/office/drawing/2014/main" id="{BC6DB8D3-87A3-0A55-8241-129DE71289FF}"/>
                  </a:ext>
                </a:extLst>
              </p:cNvPr>
              <p:cNvSpPr>
                <a:spLocks noGrp="1" noRot="1" noChangeAspect="1" noMove="1" noResize="1" noEditPoints="1" noAdjustHandles="1" noChangeArrowheads="1" noChangeShapeType="1" noTextEdit="1"/>
              </p:cNvSpPr>
              <p:nvPr>
                <p:ph idx="1"/>
              </p:nvPr>
            </p:nvSpPr>
            <p:spPr>
              <a:xfrm>
                <a:off x="838200" y="1542473"/>
                <a:ext cx="10744200" cy="4634490"/>
              </a:xfrm>
              <a:blipFill>
                <a:blip r:embed="rId2"/>
                <a:stretch>
                  <a:fillRect/>
                </a:stretch>
              </a:blipFill>
            </p:spPr>
            <p:txBody>
              <a:bodyPr/>
              <a:lstStyle/>
              <a:p>
                <a:r>
                  <a:rPr lang="zh-CN" altLang="en-US">
                    <a:noFill/>
                  </a:rPr>
                  <a:t> </a:t>
                </a:r>
              </a:p>
            </p:txBody>
          </p:sp>
        </mc:Fallback>
      </mc:AlternateContent>
      <p:pic>
        <p:nvPicPr>
          <p:cNvPr id="4098" name="Picture 2">
            <a:extLst>
              <a:ext uri="{FF2B5EF4-FFF2-40B4-BE49-F238E27FC236}">
                <a16:creationId xmlns:a16="http://schemas.microsoft.com/office/drawing/2014/main" id="{7B377F8F-3CA6-A70F-90C3-5D3D5D249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2018" y="1935162"/>
            <a:ext cx="3227964" cy="509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E8566EA2-5356-BDC6-DD9C-B93499A5DF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5528" y="2837530"/>
            <a:ext cx="2660944" cy="147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2ED9720C-D945-FA9A-52FD-087E057DC9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7526" y="4232995"/>
            <a:ext cx="1791276" cy="44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a:extLst>
              <a:ext uri="{FF2B5EF4-FFF2-40B4-BE49-F238E27FC236}">
                <a16:creationId xmlns:a16="http://schemas.microsoft.com/office/drawing/2014/main" id="{76D8AE04-4FC5-AA55-7831-580E1838C0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8438" y="5069392"/>
            <a:ext cx="2461347" cy="49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a:extLst>
              <a:ext uri="{FF2B5EF4-FFF2-40B4-BE49-F238E27FC236}">
                <a16:creationId xmlns:a16="http://schemas.microsoft.com/office/drawing/2014/main" id="{F9C609C2-C758-A78F-E1AD-EB00E9A112A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07715" y="5432540"/>
            <a:ext cx="2031208"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29103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E3E7966-E8AB-DBD5-C2A5-9B9D5D0F4FE8}"/>
              </a:ext>
            </a:extLst>
          </p:cNvPr>
          <p:cNvSpPr>
            <a:spLocks noGrp="1"/>
          </p:cNvSpPr>
          <p:nvPr>
            <p:ph idx="1"/>
          </p:nvPr>
        </p:nvSpPr>
        <p:spPr>
          <a:xfrm>
            <a:off x="838200" y="886690"/>
            <a:ext cx="10515600" cy="5560291"/>
          </a:xfrm>
        </p:spPr>
        <p:txBody>
          <a:bodyPr/>
          <a:lstStyle/>
          <a:p>
            <a:r>
              <a:rPr lang="zh-CN" altLang="en-US" dirty="0"/>
              <a:t>二元线性回归就是找一个平面到各个散点距离总和最小：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多元线性回归是找一个超平面，到各个散点的距离总和最小。</a:t>
            </a:r>
          </a:p>
        </p:txBody>
      </p:sp>
      <p:pic>
        <p:nvPicPr>
          <p:cNvPr id="4" name="图片 3">
            <a:extLst>
              <a:ext uri="{FF2B5EF4-FFF2-40B4-BE49-F238E27FC236}">
                <a16:creationId xmlns:a16="http://schemas.microsoft.com/office/drawing/2014/main" id="{3D716AA6-DAE2-AB6D-AE3B-913C5151ED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33826" y="1429683"/>
            <a:ext cx="4524347" cy="4204287"/>
          </a:xfrm>
          <a:prstGeom prst="rect">
            <a:avLst/>
          </a:prstGeom>
          <a:noFill/>
          <a:ln>
            <a:noFill/>
          </a:ln>
        </p:spPr>
      </p:pic>
    </p:spTree>
    <p:extLst>
      <p:ext uri="{BB962C8B-B14F-4D97-AF65-F5344CB8AC3E}">
        <p14:creationId xmlns:p14="http://schemas.microsoft.com/office/powerpoint/2010/main" val="40616043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BC12CE-3E3A-1AA2-D0E5-1D4A83AC0154}"/>
                  </a:ext>
                </a:extLst>
              </p:cNvPr>
              <p:cNvSpPr>
                <a:spLocks noGrp="1"/>
              </p:cNvSpPr>
              <p:nvPr>
                <p:ph idx="1"/>
              </p:nvPr>
            </p:nvSpPr>
            <p:spPr>
              <a:xfrm>
                <a:off x="838200" y="1440873"/>
                <a:ext cx="10515600" cy="4736090"/>
              </a:xfrm>
            </p:spPr>
            <p:txBody>
              <a:bodyPr/>
              <a:lstStyle/>
              <a:p>
                <a:r>
                  <a:rPr lang="zh-CN" altLang="en-US" dirty="0"/>
                  <a:t>线性回归模型的成功建模，依赖于如下的假设：</a:t>
                </a:r>
              </a:p>
              <a:p>
                <a:pPr marL="0" indent="0">
                  <a:buNone/>
                </a:pPr>
                <a:r>
                  <a:rPr lang="en-US" altLang="zh-CN" dirty="0"/>
                  <a:t>   1) </a:t>
                </a:r>
                <a:r>
                  <a:rPr lang="zh-CN" altLang="en-US" dirty="0"/>
                  <a:t>线性模型假设：</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zh-CN" altLang="en-US" b="1" i="0" smtClean="0">
                        <a:latin typeface="Cambria Math" panose="02040503050406030204" pitchFamily="18" charset="0"/>
                      </a:rPr>
                      <m:t>𝛉</m:t>
                    </m:r>
                    <m:r>
                      <a:rPr lang="en-US" altLang="zh-CN" b="0" i="1" smtClean="0">
                        <a:latin typeface="Cambria Math" panose="02040503050406030204" pitchFamily="18" charset="0"/>
                      </a:rPr>
                      <m:t>+</m:t>
                    </m:r>
                    <m:r>
                      <a:rPr lang="zh-CN" altLang="en-US" b="0" i="1" smtClean="0">
                        <a:latin typeface="Cambria Math" panose="02040503050406030204" pitchFamily="18" charset="0"/>
                      </a:rPr>
                      <m:t>𝜀</m:t>
                    </m:r>
                    <m:r>
                      <a:rPr lang="en-US" altLang="zh-CN" b="0" i="0" smtClean="0">
                        <a:latin typeface="Cambria Math" panose="02040503050406030204" pitchFamily="18" charset="0"/>
                      </a:rPr>
                      <m:t>.</m:t>
                    </m:r>
                  </m:oMath>
                </a14:m>
                <a:endParaRPr lang="zh-CN" altLang="en-US" dirty="0"/>
              </a:p>
              <a:p>
                <a:pPr marL="0" indent="0">
                  <a:buNone/>
                </a:pPr>
                <a:r>
                  <a:rPr lang="en-US" altLang="zh-CN" dirty="0"/>
                  <a:t>   2) </a:t>
                </a:r>
                <a:r>
                  <a:rPr lang="zh-CN" altLang="en-US" dirty="0"/>
                  <a:t>随机抽样假设：每个样本被抽到的概率相同且同分布。</a:t>
                </a:r>
              </a:p>
              <a:p>
                <a:pPr marL="0" indent="0">
                  <a:buNone/>
                </a:pPr>
                <a:r>
                  <a:rPr lang="en-US" altLang="zh-CN" dirty="0"/>
                  <a:t>   3) </a:t>
                </a:r>
                <a:r>
                  <a:rPr lang="zh-CN" altLang="en-US" dirty="0"/>
                  <a:t>无完全共线性假设：</a:t>
                </a:r>
                <a14:m>
                  <m:oMath xmlns:m="http://schemas.openxmlformats.org/officeDocument/2006/math">
                    <m:r>
                      <a:rPr lang="en-US" altLang="zh-CN" b="0" i="1" smtClean="0">
                        <a:latin typeface="Cambria Math" panose="02040503050406030204" pitchFamily="18" charset="0"/>
                      </a:rPr>
                      <m:t>𝑋</m:t>
                    </m:r>
                  </m:oMath>
                </a14:m>
                <a:r>
                  <a:rPr lang="zh-CN" altLang="en-US" dirty="0"/>
                  <a:t> 满秩。</a:t>
                </a:r>
              </a:p>
              <a:p>
                <a:pPr marL="0" indent="0">
                  <a:buNone/>
                </a:pPr>
                <a:r>
                  <a:rPr lang="en-US" altLang="zh-CN" dirty="0"/>
                  <a:t>   4) </a:t>
                </a:r>
                <a:r>
                  <a:rPr lang="zh-CN" altLang="en-US" dirty="0"/>
                  <a:t>严格外生性假设：</a:t>
                </a:r>
                <a14:m>
                  <m:oMath xmlns:m="http://schemas.openxmlformats.org/officeDocument/2006/math">
                    <m:r>
                      <m:rPr>
                        <m:sty m:val="p"/>
                      </m:rPr>
                      <a:rPr lang="en-US" altLang="zh-CN" b="0" i="0" smtClean="0">
                        <a:latin typeface="Cambria Math" panose="02040503050406030204" pitchFamily="18" charset="0"/>
                      </a:rPr>
                      <m:t>E</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𝜀</m:t>
                        </m:r>
                      </m:e>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=0</m:t>
                    </m:r>
                  </m:oMath>
                </a14:m>
                <a:r>
                  <a:rPr lang="en-US" altLang="zh-CN" dirty="0"/>
                  <a:t>.</a:t>
                </a:r>
                <a:endParaRPr lang="zh-CN" altLang="en-US" dirty="0"/>
              </a:p>
              <a:p>
                <a:pPr marL="0" indent="0">
                  <a:buNone/>
                </a:pPr>
                <a:r>
                  <a:rPr lang="en-US" altLang="zh-CN" dirty="0"/>
                  <a:t>   5) </a:t>
                </a:r>
                <a:r>
                  <a:rPr lang="zh-CN" altLang="en-US" dirty="0"/>
                  <a:t>球形扰动项假设：</a:t>
                </a:r>
                <a:r>
                  <a:rPr lang="en-US" altLang="zh-CN" b="0" dirty="0"/>
                  <a:t> </a:t>
                </a:r>
                <a14:m>
                  <m:oMath xmlns:m="http://schemas.openxmlformats.org/officeDocument/2006/math">
                    <m:r>
                      <m:rPr>
                        <m:sty m:val="p"/>
                      </m:rPr>
                      <a:rPr lang="en-US" altLang="zh-CN" b="0" i="0" smtClean="0">
                        <a:latin typeface="Cambria Math" panose="02040503050406030204" pitchFamily="18" charset="0"/>
                      </a:rPr>
                      <m:t>Var</m:t>
                    </m:r>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𝜀</m:t>
                        </m:r>
                      </m:e>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oMath>
                </a14:m>
                <a:r>
                  <a:rPr lang="en-US" altLang="zh-CN" dirty="0"/>
                  <a:t>.</a:t>
                </a:r>
                <a:endParaRPr lang="zh-CN" altLang="en-US" dirty="0"/>
              </a:p>
              <a:p>
                <a:pPr marL="0" indent="0">
                  <a:buNone/>
                </a:pPr>
                <a:r>
                  <a:rPr lang="en-US" altLang="zh-CN" dirty="0"/>
                  <a:t>   6) </a:t>
                </a:r>
                <a:r>
                  <a:rPr lang="zh-CN" altLang="en-US" dirty="0"/>
                  <a:t>正态性假设：</a:t>
                </a:r>
                <a14:m>
                  <m:oMath xmlns:m="http://schemas.openxmlformats.org/officeDocument/2006/math">
                    <m:r>
                      <a:rPr lang="zh-CN" altLang="en-US" i="1">
                        <a:latin typeface="Cambria Math" panose="02040503050406030204" pitchFamily="18" charset="0"/>
                      </a:rPr>
                      <m:t>𝜀</m:t>
                    </m:r>
                    <m:r>
                      <a:rPr lang="en-US" altLang="zh-CN" b="0" i="1" smtClean="0">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i="1" dirty="0" smtClean="0">
                        <a:latin typeface="Cambria Math" panose="02040503050406030204" pitchFamily="18" charset="0"/>
                      </a:rPr>
                      <m:t>(</m:t>
                    </m:r>
                    <m:r>
                      <a:rPr lang="en-US" altLang="zh-CN" i="1">
                        <a:latin typeface="Cambria Math" panose="02040503050406030204" pitchFamily="18" charset="0"/>
                      </a:rPr>
                      <m:t>0,</m:t>
                    </m:r>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r>
                      <a:rPr lang="en-US" altLang="zh-CN" i="1" dirty="0" smtClean="0">
                        <a:latin typeface="Cambria Math" panose="02040503050406030204" pitchFamily="18" charset="0"/>
                      </a:rPr>
                      <m:t>).</m:t>
                    </m:r>
                  </m:oMath>
                </a14:m>
                <a:endParaRPr lang="zh-CN" altLang="en-US" dirty="0"/>
              </a:p>
              <a:p>
                <a:r>
                  <a:rPr lang="zh-CN" altLang="en-US" dirty="0"/>
                  <a:t>其中，前三个假设是基础假设，严格外生性和球形扰动项假设分别保证了估计量的无偏性和有效性，最后一个正态性假设是为了进行统计推断做的额外假设。</a:t>
                </a:r>
              </a:p>
            </p:txBody>
          </p:sp>
        </mc:Choice>
        <mc:Fallback xmlns="">
          <p:sp>
            <p:nvSpPr>
              <p:cNvPr id="3" name="内容占位符 2">
                <a:extLst>
                  <a:ext uri="{FF2B5EF4-FFF2-40B4-BE49-F238E27FC236}">
                    <a16:creationId xmlns:a16="http://schemas.microsoft.com/office/drawing/2014/main" id="{A3BC12CE-3E3A-1AA2-D0E5-1D4A83AC0154}"/>
                  </a:ext>
                </a:extLst>
              </p:cNvPr>
              <p:cNvSpPr>
                <a:spLocks noGrp="1" noRot="1" noChangeAspect="1" noMove="1" noResize="1" noEditPoints="1" noAdjustHandles="1" noChangeArrowheads="1" noChangeShapeType="1" noTextEdit="1"/>
              </p:cNvSpPr>
              <p:nvPr>
                <p:ph idx="1"/>
              </p:nvPr>
            </p:nvSpPr>
            <p:spPr>
              <a:xfrm>
                <a:off x="838200" y="1440873"/>
                <a:ext cx="10515600" cy="4736090"/>
              </a:xfrm>
              <a:blipFill>
                <a:blip r:embed="rId2"/>
                <a:stretch>
                  <a:fillRect/>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94C2FBA9-C39F-005C-D4F6-31BC28B629E3}"/>
              </a:ext>
            </a:extLst>
          </p:cNvPr>
          <p:cNvSpPr>
            <a:spLocks noGrp="1"/>
          </p:cNvSpPr>
          <p:nvPr>
            <p:ph type="title"/>
          </p:nvPr>
        </p:nvSpPr>
        <p:spPr>
          <a:xfrm>
            <a:off x="838200" y="365126"/>
            <a:ext cx="10515600" cy="734002"/>
          </a:xfrm>
        </p:spPr>
        <p:txBody>
          <a:bodyPr/>
          <a:lstStyle/>
          <a:p>
            <a:r>
              <a:rPr lang="en-US" altLang="zh-CN" sz="3200" b="1" dirty="0">
                <a:solidFill>
                  <a:srgbClr val="7030A0"/>
                </a:solidFill>
                <a:latin typeface="微软雅黑" panose="020B0503020204020204" pitchFamily="34" charset="-122"/>
                <a:ea typeface="微软雅黑" panose="020B0503020204020204" pitchFamily="34" charset="-122"/>
              </a:rPr>
              <a:t>3.</a:t>
            </a:r>
            <a:r>
              <a:rPr lang="zh-CN" altLang="en-US" sz="3200" b="1" dirty="0">
                <a:solidFill>
                  <a:srgbClr val="7030A0"/>
                </a:solidFill>
                <a:latin typeface="微软雅黑" panose="020B0503020204020204" pitchFamily="34" charset="-122"/>
                <a:ea typeface="微软雅黑" panose="020B0503020204020204" pitchFamily="34" charset="-122"/>
              </a:rPr>
              <a:t> 回归模型的检验</a:t>
            </a:r>
            <a:endParaRPr lang="zh-CN" altLang="en-US" sz="3200" dirty="0"/>
          </a:p>
        </p:txBody>
      </p:sp>
    </p:spTree>
    <p:extLst>
      <p:ext uri="{BB962C8B-B14F-4D97-AF65-F5344CB8AC3E}">
        <p14:creationId xmlns:p14="http://schemas.microsoft.com/office/powerpoint/2010/main" val="287477916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11795C-4E9F-54E1-0B83-0292EA75E4DC}"/>
                  </a:ext>
                </a:extLst>
              </p:cNvPr>
              <p:cNvSpPr>
                <a:spLocks noGrp="1"/>
              </p:cNvSpPr>
              <p:nvPr>
                <p:ph idx="1"/>
              </p:nvPr>
            </p:nvSpPr>
            <p:spPr>
              <a:xfrm>
                <a:off x="838200" y="858982"/>
                <a:ext cx="10515600" cy="5317981"/>
              </a:xfrm>
            </p:spPr>
            <p:txBody>
              <a:bodyPr/>
              <a:lstStyle/>
              <a:p>
                <a:r>
                  <a:rPr lang="zh-CN" altLang="en-US" dirty="0"/>
                  <a:t>前四个假设成立时，估计量无偏</a:t>
                </a:r>
                <a:r>
                  <a:rPr lang="en-US" altLang="zh-CN" dirty="0"/>
                  <a:t>;</a:t>
                </a:r>
              </a:p>
              <a:p>
                <a:r>
                  <a:rPr lang="zh-CN" altLang="en-US" dirty="0"/>
                  <a:t>前五个假设成立时，估计量有效，是最优线性无偏估计量；</a:t>
                </a:r>
              </a:p>
              <a:p>
                <a:r>
                  <a:rPr lang="zh-CN" altLang="en-US" dirty="0"/>
                  <a:t>所有假设都成立时，估计量是最优估计量。</a:t>
                </a:r>
              </a:p>
              <a:p>
                <a:r>
                  <a:rPr lang="zh-CN" altLang="en-US" dirty="0"/>
                  <a:t>回归模型建模是否成功，可不可以用于预测，还需要做模型检验。</a:t>
                </a:r>
              </a:p>
              <a:p>
                <a:pPr marL="0" indent="0">
                  <a:buNone/>
                </a:pPr>
                <a:r>
                  <a:rPr lang="zh-CN" altLang="en-US" dirty="0"/>
                  <a:t>（</a:t>
                </a:r>
                <a:r>
                  <a:rPr lang="en-US" altLang="zh-CN" dirty="0"/>
                  <a:t>1</a:t>
                </a:r>
                <a:r>
                  <a:rPr lang="zh-CN" altLang="en-US" dirty="0"/>
                  <a:t>）拟合优度检验</a:t>
                </a:r>
                <a:endParaRPr lang="en-US" altLang="zh-CN" dirty="0"/>
              </a:p>
              <a:p>
                <a:pPr marL="0" indent="0">
                  <a:buNone/>
                </a:pPr>
                <a:r>
                  <a:rPr lang="zh-CN" altLang="en-US" dirty="0"/>
                  <a:t>  计算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oMath>
                </a14:m>
                <a:r>
                  <a:rPr lang="zh-CN" altLang="en-US" dirty="0"/>
                  <a:t>，反映了自变量所能解释的方差占总方差的百分比。引入表示：</a:t>
                </a:r>
              </a:p>
              <a:p>
                <a:pPr marL="0" indent="0">
                  <a:buNone/>
                </a:pPr>
                <a:r>
                  <a:rPr lang="zh-CN" altLang="en-US" dirty="0"/>
                  <a:t>  总平方和：                        解释平方和：                    残差平方和：</a:t>
                </a:r>
                <a:endParaRPr lang="en-US" altLang="zh-CN" dirty="0"/>
              </a:p>
              <a:p>
                <a:pPr marL="0" indent="0">
                  <a:buNone/>
                </a:pPr>
                <a:endParaRPr lang="en-US" altLang="zh-CN" dirty="0"/>
              </a:p>
              <a:p>
                <a:pPr marL="0" indent="0">
                  <a:buNone/>
                </a:pPr>
                <a:endParaRPr lang="en-US" altLang="zh-CN" dirty="0"/>
              </a:p>
              <a:p>
                <a:pPr marL="0" indent="0">
                  <a:buNone/>
                </a:pPr>
                <a:r>
                  <a:rPr lang="zh-CN" altLang="en-US" dirty="0"/>
                  <a:t>  则</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711795C-4E9F-54E1-0B83-0292EA75E4DC}"/>
                  </a:ext>
                </a:extLst>
              </p:cNvPr>
              <p:cNvSpPr>
                <a:spLocks noGrp="1" noRot="1" noChangeAspect="1" noMove="1" noResize="1" noEditPoints="1" noAdjustHandles="1" noChangeArrowheads="1" noChangeShapeType="1" noTextEdit="1"/>
              </p:cNvSpPr>
              <p:nvPr>
                <p:ph idx="1"/>
              </p:nvPr>
            </p:nvSpPr>
            <p:spPr>
              <a:xfrm>
                <a:off x="838200" y="858982"/>
                <a:ext cx="10515600" cy="5317981"/>
              </a:xfrm>
              <a:blipFill>
                <a:blip r:embed="rId2"/>
                <a:stretch>
                  <a:fillRect/>
                </a:stretch>
              </a:blipFill>
            </p:spPr>
            <p:txBody>
              <a:bodyPr/>
              <a:lstStyle/>
              <a:p>
                <a:r>
                  <a:rPr lang="zh-CN" altLang="en-US">
                    <a:noFill/>
                  </a:rPr>
                  <a:t> </a:t>
                </a:r>
              </a:p>
            </p:txBody>
          </p:sp>
        </mc:Fallback>
      </mc:AlternateContent>
      <p:pic>
        <p:nvPicPr>
          <p:cNvPr id="5122" name="Picture 2">
            <a:extLst>
              <a:ext uri="{FF2B5EF4-FFF2-40B4-BE49-F238E27FC236}">
                <a16:creationId xmlns:a16="http://schemas.microsoft.com/office/drawing/2014/main" id="{F5844D63-C3CB-045B-D4DD-B6769217EF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102" y="4052931"/>
            <a:ext cx="1982195" cy="79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a:extLst>
              <a:ext uri="{FF2B5EF4-FFF2-40B4-BE49-F238E27FC236}">
                <a16:creationId xmlns:a16="http://schemas.microsoft.com/office/drawing/2014/main" id="{C19B71FA-C485-8AD9-21AB-96B0B70E7D9C}"/>
              </a:ext>
            </a:extLst>
          </p:cNvPr>
          <p:cNvGraphicFramePr>
            <a:graphicFrameLocks noChangeAspect="1"/>
          </p:cNvGraphicFramePr>
          <p:nvPr>
            <p:extLst>
              <p:ext uri="{D42A27DB-BD31-4B8C-83A1-F6EECF244321}">
                <p14:modId xmlns:p14="http://schemas.microsoft.com/office/powerpoint/2010/main" val="3260724901"/>
              </p:ext>
            </p:extLst>
          </p:nvPr>
        </p:nvGraphicFramePr>
        <p:xfrm>
          <a:off x="4736074" y="4072467"/>
          <a:ext cx="2366690" cy="834011"/>
        </p:xfrm>
        <a:graphic>
          <a:graphicData uri="http://schemas.openxmlformats.org/presentationml/2006/ole">
            <mc:AlternateContent xmlns:mc="http://schemas.openxmlformats.org/markup-compatibility/2006">
              <mc:Choice xmlns:v="urn:schemas-microsoft-com:vml" Requires="v">
                <p:oleObj name="AxMath" r:id="rId4" imgW="1027800" imgH="362520" progId="Equation.AxMath">
                  <p:embed/>
                </p:oleObj>
              </mc:Choice>
              <mc:Fallback>
                <p:oleObj name="AxMath" r:id="rId4" imgW="1027800" imgH="362520" progId="Equation.AxMath">
                  <p:embed/>
                  <p:pic>
                    <p:nvPicPr>
                      <p:cNvPr id="0" name=""/>
                      <p:cNvPicPr/>
                      <p:nvPr/>
                    </p:nvPicPr>
                    <p:blipFill>
                      <a:blip r:embed="rId5"/>
                      <a:stretch>
                        <a:fillRect/>
                      </a:stretch>
                    </p:blipFill>
                    <p:spPr>
                      <a:xfrm>
                        <a:off x="4736074" y="4072467"/>
                        <a:ext cx="2366690" cy="834011"/>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C3EEC8B5-5B9B-0A31-9308-723804ED608A}"/>
              </a:ext>
            </a:extLst>
          </p:cNvPr>
          <p:cNvGraphicFramePr>
            <a:graphicFrameLocks noChangeAspect="1"/>
          </p:cNvGraphicFramePr>
          <p:nvPr>
            <p:extLst>
              <p:ext uri="{D42A27DB-BD31-4B8C-83A1-F6EECF244321}">
                <p14:modId xmlns:p14="http://schemas.microsoft.com/office/powerpoint/2010/main" val="2635330922"/>
              </p:ext>
            </p:extLst>
          </p:nvPr>
        </p:nvGraphicFramePr>
        <p:xfrm>
          <a:off x="8300227" y="4072468"/>
          <a:ext cx="2288671" cy="812799"/>
        </p:xfrm>
        <a:graphic>
          <a:graphicData uri="http://schemas.openxmlformats.org/presentationml/2006/ole">
            <mc:AlternateContent xmlns:mc="http://schemas.openxmlformats.org/markup-compatibility/2006">
              <mc:Choice xmlns:v="urn:schemas-microsoft-com:vml" Requires="v">
                <p:oleObj name="AxMath" r:id="rId6" imgW="1019520" imgH="362520" progId="Equation.AxMath">
                  <p:embed/>
                </p:oleObj>
              </mc:Choice>
              <mc:Fallback>
                <p:oleObj name="AxMath" r:id="rId6" imgW="1019520" imgH="362520" progId="Equation.AxMath">
                  <p:embed/>
                  <p:pic>
                    <p:nvPicPr>
                      <p:cNvPr id="0" name=""/>
                      <p:cNvPicPr/>
                      <p:nvPr/>
                    </p:nvPicPr>
                    <p:blipFill>
                      <a:blip r:embed="rId7"/>
                      <a:stretch>
                        <a:fillRect/>
                      </a:stretch>
                    </p:blipFill>
                    <p:spPr>
                      <a:xfrm>
                        <a:off x="8300227" y="4072468"/>
                        <a:ext cx="2288671" cy="812799"/>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7BAF7C4-E20A-8222-8595-8AB2648F49EA}"/>
              </a:ext>
            </a:extLst>
          </p:cNvPr>
          <p:cNvGraphicFramePr>
            <a:graphicFrameLocks noChangeAspect="1"/>
          </p:cNvGraphicFramePr>
          <p:nvPr>
            <p:extLst>
              <p:ext uri="{D42A27DB-BD31-4B8C-83A1-F6EECF244321}">
                <p14:modId xmlns:p14="http://schemas.microsoft.com/office/powerpoint/2010/main" val="2470980495"/>
              </p:ext>
            </p:extLst>
          </p:nvPr>
        </p:nvGraphicFramePr>
        <p:xfrm>
          <a:off x="4367400" y="5186220"/>
          <a:ext cx="3043846" cy="812798"/>
        </p:xfrm>
        <a:graphic>
          <a:graphicData uri="http://schemas.openxmlformats.org/presentationml/2006/ole">
            <mc:AlternateContent xmlns:mc="http://schemas.openxmlformats.org/markup-compatibility/2006">
              <mc:Choice xmlns:v="urn:schemas-microsoft-com:vml" Requires="v">
                <p:oleObj name="AxMath" r:id="rId8" imgW="1165680" imgH="311760" progId="Equation.AxMath">
                  <p:embed/>
                </p:oleObj>
              </mc:Choice>
              <mc:Fallback>
                <p:oleObj name="AxMath" r:id="rId8" imgW="1165680" imgH="311760" progId="Equation.AxMath">
                  <p:embed/>
                  <p:pic>
                    <p:nvPicPr>
                      <p:cNvPr id="0" name=""/>
                      <p:cNvPicPr/>
                      <p:nvPr/>
                    </p:nvPicPr>
                    <p:blipFill>
                      <a:blip r:embed="rId9"/>
                      <a:stretch>
                        <a:fillRect/>
                      </a:stretch>
                    </p:blipFill>
                    <p:spPr>
                      <a:xfrm>
                        <a:off x="4367400" y="5186220"/>
                        <a:ext cx="3043846" cy="812798"/>
                      </a:xfrm>
                      <a:prstGeom prst="rect">
                        <a:avLst/>
                      </a:prstGeom>
                    </p:spPr>
                  </p:pic>
                </p:oleObj>
              </mc:Fallback>
            </mc:AlternateContent>
          </a:graphicData>
        </a:graphic>
      </p:graphicFrame>
    </p:spTree>
    <p:extLst>
      <p:ext uri="{BB962C8B-B14F-4D97-AF65-F5344CB8AC3E}">
        <p14:creationId xmlns:p14="http://schemas.microsoft.com/office/powerpoint/2010/main" val="231348165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FF32C4-B1EA-8A2B-C01B-4DDAC36FD914}"/>
                  </a:ext>
                </a:extLst>
              </p:cNvPr>
              <p:cNvSpPr>
                <a:spLocks noGrp="1"/>
              </p:cNvSpPr>
              <p:nvPr>
                <p:ph idx="1"/>
              </p:nvPr>
            </p:nvSpPr>
            <p:spPr>
              <a:xfrm>
                <a:off x="838200" y="1219200"/>
                <a:ext cx="10515600" cy="4957763"/>
              </a:xfrm>
            </p:spPr>
            <p:txBody>
              <a:bodyPr/>
              <a:lstStyle/>
              <a:p>
                <a:pPr algn="just"/>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oMath>
                </a14:m>
                <a:r>
                  <a:rPr lang="zh-CN" altLang="en-US" dirty="0"/>
                  <a:t> 值越大说明模型拟合效果越好。通常可以认为当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i="1" dirty="0" smtClean="0">
                        <a:latin typeface="Cambria Math" panose="02040503050406030204" pitchFamily="18" charset="0"/>
                      </a:rPr>
                      <m:t>&gt;0.9</m:t>
                    </m:r>
                    <m:r>
                      <a:rPr lang="zh-CN" altLang="en-US" i="1" dirty="0" smtClean="0">
                        <a:latin typeface="Cambria Math" panose="02040503050406030204" pitchFamily="18" charset="0"/>
                      </a:rPr>
                      <m:t> </m:t>
                    </m:r>
                  </m:oMath>
                </a14:m>
                <a:r>
                  <a:rPr lang="zh-CN" altLang="en-US" dirty="0"/>
                  <a:t>时，所得到的回归直线拟合得很好，而当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b="0" i="1" smtClean="0">
                        <a:latin typeface="Cambria Math" panose="02040503050406030204" pitchFamily="18" charset="0"/>
                      </a:rPr>
                      <m:t>&lt;</m:t>
                    </m:r>
                    <m:r>
                      <a:rPr lang="en-US" altLang="zh-CN" i="1" dirty="0">
                        <a:latin typeface="Cambria Math" panose="02040503050406030204" pitchFamily="18" charset="0"/>
                      </a:rPr>
                      <m:t>0.</m:t>
                    </m:r>
                    <m:r>
                      <a:rPr lang="en-US" altLang="zh-CN" b="0" i="1" dirty="0" smtClean="0">
                        <a:latin typeface="Cambria Math" panose="02040503050406030204" pitchFamily="18" charset="0"/>
                      </a:rPr>
                      <m:t>5</m:t>
                    </m:r>
                  </m:oMath>
                </a14:m>
                <a:r>
                  <a:rPr lang="zh-CN" altLang="en-US" dirty="0"/>
                  <a:t> 时，所得到的回归直线很难说明变量之间的依赖关系。</a:t>
                </a:r>
              </a:p>
              <a:p>
                <a:r>
                  <a:rPr lang="zh-CN" altLang="en-US" dirty="0"/>
                  <a:t>注：</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oMath>
                </a14:m>
                <a:r>
                  <a:rPr lang="zh-CN" altLang="en-US" dirty="0"/>
                  <a:t> 未考虑自由度问题，为避免增加自变量而高估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i="1">
                        <a:latin typeface="Cambria Math" panose="02040503050406030204" pitchFamily="18" charset="0"/>
                      </a:rPr>
                      <m:t> </m:t>
                    </m:r>
                  </m:oMath>
                </a14:m>
                <a:r>
                  <a:rPr lang="zh-CN" altLang="en-US" dirty="0"/>
                  <a:t>，选择调整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oMath>
                </a14:m>
                <a:r>
                  <a:rPr lang="zh-CN" altLang="en-US" dirty="0"/>
                  <a:t> 是更合理的：</a:t>
                </a:r>
              </a:p>
              <a:p>
                <a:pPr marL="0" indent="0">
                  <a:buNone/>
                </a:pPr>
                <a:r>
                  <a:rPr lang="zh-CN" altLang="en-US" dirty="0"/>
                  <a:t> </a:t>
                </a:r>
              </a:p>
              <a:p>
                <a:endParaRPr lang="en-US" altLang="zh-CN" dirty="0"/>
              </a:p>
              <a:p>
                <a:r>
                  <a:rPr lang="zh-CN" altLang="en-US" dirty="0"/>
                  <a:t>其中，</a:t>
                </a:r>
                <a14:m>
                  <m:oMath xmlns:m="http://schemas.openxmlformats.org/officeDocument/2006/math">
                    <m:r>
                      <a:rPr lang="en-US" altLang="zh-CN" i="1" dirty="0" smtClean="0">
                        <a:latin typeface="Cambria Math" panose="02040503050406030204" pitchFamily="18" charset="0"/>
                      </a:rPr>
                      <m:t>𝑛</m:t>
                    </m:r>
                  </m:oMath>
                </a14:m>
                <a:r>
                  <a:rPr lang="zh-CN" altLang="en-US" dirty="0"/>
                  <a:t> 为样本数，</a:t>
                </a:r>
                <a14:m>
                  <m:oMath xmlns:m="http://schemas.openxmlformats.org/officeDocument/2006/math">
                    <m:r>
                      <a:rPr lang="en-US" altLang="zh-CN" b="0" i="1" smtClean="0">
                        <a:latin typeface="Cambria Math" panose="02040503050406030204" pitchFamily="18" charset="0"/>
                      </a:rPr>
                      <m:t>𝑝</m:t>
                    </m:r>
                  </m:oMath>
                </a14:m>
                <a:r>
                  <a:rPr lang="zh-CN" altLang="en-US" dirty="0"/>
                  <a:t> 为自变量个数。</a:t>
                </a:r>
              </a:p>
              <a:p>
                <a:endParaRPr lang="zh-CN" altLang="en-US" dirty="0"/>
              </a:p>
            </p:txBody>
          </p:sp>
        </mc:Choice>
        <mc:Fallback xmlns="">
          <p:sp>
            <p:nvSpPr>
              <p:cNvPr id="3" name="内容占位符 2">
                <a:extLst>
                  <a:ext uri="{FF2B5EF4-FFF2-40B4-BE49-F238E27FC236}">
                    <a16:creationId xmlns:a16="http://schemas.microsoft.com/office/drawing/2014/main" id="{F0FF32C4-B1EA-8A2B-C01B-4DDAC36FD914}"/>
                  </a:ext>
                </a:extLst>
              </p:cNvPr>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a:stretch>
              </a:blipFill>
            </p:spPr>
            <p:txBody>
              <a:bodyPr/>
              <a:lstStyle/>
              <a:p>
                <a:r>
                  <a:rPr lang="zh-CN" altLang="en-US">
                    <a:noFill/>
                  </a:rPr>
                  <a:t> </a:t>
                </a:r>
              </a:p>
            </p:txBody>
          </p:sp>
        </mc:Fallback>
      </mc:AlternateContent>
      <p:pic>
        <p:nvPicPr>
          <p:cNvPr id="6146" name="Picture 2">
            <a:extLst>
              <a:ext uri="{FF2B5EF4-FFF2-40B4-BE49-F238E27FC236}">
                <a16:creationId xmlns:a16="http://schemas.microsoft.com/office/drawing/2014/main" id="{5F65D22E-E45D-5BC9-A2C0-B2CB5B0582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916" y="3052690"/>
            <a:ext cx="2634167" cy="75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213510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ACDF4D-302E-3BCD-099A-1E1575E43C0A}"/>
              </a:ext>
            </a:extLst>
          </p:cNvPr>
          <p:cNvSpPr>
            <a:spLocks noGrp="1"/>
          </p:cNvSpPr>
          <p:nvPr>
            <p:ph idx="1"/>
          </p:nvPr>
        </p:nvSpPr>
        <p:spPr>
          <a:xfrm>
            <a:off x="838200" y="997527"/>
            <a:ext cx="10515600" cy="5179436"/>
          </a:xfrm>
        </p:spPr>
        <p:txBody>
          <a:bodyPr/>
          <a:lstStyle/>
          <a:p>
            <a:pPr marL="0" indent="0">
              <a:buNone/>
            </a:pPr>
            <a:r>
              <a:rPr lang="zh-CN" altLang="en-US" b="1" dirty="0"/>
              <a:t>（</a:t>
            </a:r>
            <a:r>
              <a:rPr lang="en-US" altLang="zh-CN" b="1" dirty="0"/>
              <a:t>2</a:t>
            </a:r>
            <a:r>
              <a:rPr lang="zh-CN" altLang="en-US" b="1" dirty="0"/>
              <a:t>）均方误差与均方根误差</a:t>
            </a:r>
          </a:p>
          <a:p>
            <a:r>
              <a:rPr lang="zh-CN" altLang="en-US" dirty="0"/>
              <a:t>这是可用于所有回归模型（包括机器学习中的回归算法）的性能评估指标：</a:t>
            </a:r>
          </a:p>
          <a:p>
            <a:pPr marL="0" indent="0">
              <a:buNone/>
            </a:pPr>
            <a:r>
              <a:rPr lang="zh-CN" altLang="en-US" b="1" dirty="0"/>
              <a:t>   均方误差：</a:t>
            </a:r>
            <a:endParaRPr lang="en-US" altLang="zh-CN" b="1" dirty="0"/>
          </a:p>
          <a:p>
            <a:pPr marL="0" indent="0">
              <a:buNone/>
            </a:pPr>
            <a:endParaRPr lang="zh-CN" altLang="en-US" b="1" dirty="0"/>
          </a:p>
          <a:p>
            <a:pPr marL="0" indent="0">
              <a:buNone/>
            </a:pPr>
            <a:r>
              <a:rPr lang="zh-CN" altLang="en-US" dirty="0"/>
              <a:t>                                </a:t>
            </a:r>
            <a:endParaRPr lang="en-US" altLang="zh-CN" dirty="0"/>
          </a:p>
          <a:p>
            <a:pPr marL="0" indent="0">
              <a:buNone/>
            </a:pPr>
            <a:r>
              <a:rPr lang="zh-CN" altLang="en-US" dirty="0"/>
              <a:t>   </a:t>
            </a:r>
            <a:r>
              <a:rPr lang="zh-CN" altLang="en-US" b="1" dirty="0"/>
              <a:t>均方根误差：</a:t>
            </a:r>
          </a:p>
          <a:p>
            <a:endParaRPr lang="zh-CN" altLang="en-US" dirty="0"/>
          </a:p>
        </p:txBody>
      </p:sp>
      <p:pic>
        <p:nvPicPr>
          <p:cNvPr id="7170" name="Picture 2">
            <a:extLst>
              <a:ext uri="{FF2B5EF4-FFF2-40B4-BE49-F238E27FC236}">
                <a16:creationId xmlns:a16="http://schemas.microsoft.com/office/drawing/2014/main" id="{6724747D-6798-A4BE-5508-A707E629A4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7689" y="2212253"/>
            <a:ext cx="2756622" cy="91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a:extLst>
              <a:ext uri="{FF2B5EF4-FFF2-40B4-BE49-F238E27FC236}">
                <a16:creationId xmlns:a16="http://schemas.microsoft.com/office/drawing/2014/main" id="{D36DC774-0D69-5F0F-B5FE-51BAE8E81F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7692" y="3726874"/>
            <a:ext cx="2756619" cy="91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1774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5745D5-44B6-BA68-80A7-11047617AE1F}"/>
                  </a:ext>
                </a:extLst>
              </p:cNvPr>
              <p:cNvSpPr>
                <a:spLocks noGrp="1"/>
              </p:cNvSpPr>
              <p:nvPr>
                <p:ph idx="1"/>
              </p:nvPr>
            </p:nvSpPr>
            <p:spPr>
              <a:xfrm>
                <a:off x="838200" y="738909"/>
                <a:ext cx="10515600" cy="5634182"/>
              </a:xfrm>
            </p:spPr>
            <p:txBody>
              <a:bodyPr/>
              <a:lstStyle/>
              <a:p>
                <a:pPr marL="0" indent="0">
                  <a:buNone/>
                </a:pPr>
                <a:r>
                  <a:rPr lang="zh-CN" altLang="en-US" b="1" dirty="0"/>
                  <a:t>（</a:t>
                </a:r>
                <a:r>
                  <a:rPr lang="en-US" altLang="zh-CN" b="1" dirty="0"/>
                  <a:t>3</a:t>
                </a:r>
                <a:r>
                  <a:rPr lang="zh-CN" altLang="en-US" b="1" dirty="0"/>
                  <a:t>）残差检验</a:t>
                </a:r>
              </a:p>
              <a:p>
                <a:r>
                  <a:rPr lang="zh-CN" altLang="en-US" dirty="0"/>
                  <a:t>任何对数据进行建模，都可以抽象成如下表示。</a:t>
                </a:r>
              </a:p>
              <a:p>
                <a:pPr algn="just"/>
                <a:r>
                  <a:rPr lang="zh-CN" altLang="en-US" dirty="0"/>
                  <a:t>设 </a:t>
                </a:r>
                <a14:m>
                  <m:oMath xmlns:m="http://schemas.openxmlformats.org/officeDocument/2006/math">
                    <m:r>
                      <a:rPr lang="en-US" altLang="zh-CN" b="0" i="1" smtClean="0">
                        <a:latin typeface="Cambria Math" panose="02040503050406030204" pitchFamily="18" charset="0"/>
                      </a:rPr>
                      <m:t>𝑦</m:t>
                    </m:r>
                  </m:oMath>
                </a14:m>
                <a:r>
                  <a:rPr lang="zh-CN" altLang="en-US" dirty="0"/>
                  <a:t> 为因变量数据，</a:t>
                </a:r>
                <a14:m>
                  <m:oMath xmlns:m="http://schemas.openxmlformats.org/officeDocument/2006/math">
                    <m:r>
                      <a:rPr lang="en-US" altLang="zh-CN" b="0" i="1" smtClean="0">
                        <a:latin typeface="Cambria Math" panose="02040503050406030204" pitchFamily="18" charset="0"/>
                      </a:rPr>
                      <m:t>𝑥</m:t>
                    </m:r>
                  </m:oMath>
                </a14:m>
                <a:r>
                  <a:rPr lang="zh-CN" altLang="en-US" dirty="0"/>
                  <a:t> 为自变量数据（可以是多维），设二者之间的真实（精确）关系为：</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zh-CN" altLang="en-US" dirty="0"/>
              </a:p>
              <a:p>
                <a:pPr algn="just"/>
                <a:r>
                  <a:rPr lang="zh-CN" altLang="en-US" dirty="0"/>
                  <a:t> 该精确关系是不可能得到的，所谓建模只是试图去找到一种近似的关系来代替它：</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𝑥</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𝑓</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𝑥</m:t>
                        </m:r>
                      </m:e>
                    </m:d>
                  </m:oMath>
                </a14:m>
                <a:r>
                  <a:rPr lang="en-US" altLang="zh-CN" dirty="0"/>
                  <a:t>, </a:t>
                </a:r>
                <a:r>
                  <a:rPr lang="zh-CN" altLang="en-US" dirty="0"/>
                  <a:t>二者之差就是模型的残差</a:t>
                </a:r>
                <a:r>
                  <a:rPr lang="en-US" altLang="zh-CN" dirty="0"/>
                  <a:t>: </a:t>
                </a:r>
              </a:p>
              <a:p>
                <a:pPr marL="0" indent="0" algn="ctr">
                  <a:buNone/>
                </a:pPr>
                <a14:m>
                  <m:oMathPara xmlns:m="http://schemas.openxmlformats.org/officeDocument/2006/math">
                    <m:oMathParaPr>
                      <m:jc m:val="centerGroup"/>
                    </m:oMathParaPr>
                    <m:oMath xmlns:m="http://schemas.openxmlformats.org/officeDocument/2006/math">
                      <m:r>
                        <a:rPr lang="zh-CN" altLang="en-US" b="0" i="1" dirty="0" smtClean="0">
                          <a:latin typeface="Cambria Math" panose="02040503050406030204" pitchFamily="18" charset="0"/>
                          <a:ea typeface="Cambria Math" panose="02040503050406030204" pitchFamily="18" charset="0"/>
                        </a:rPr>
                        <m:t>𝜀</m:t>
                      </m:r>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 </m:t>
                      </m:r>
                      <m:r>
                        <a:rPr lang="en-US" altLang="zh-CN" b="0" i="1" dirty="0"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𝑥</m:t>
                          </m:r>
                        </m:e>
                      </m:d>
                    </m:oMath>
                  </m:oMathPara>
                </a14:m>
                <a:endParaRPr lang="en-US" altLang="zh-CN" dirty="0"/>
              </a:p>
              <a:p>
                <a:pPr algn="just"/>
                <a:r>
                  <a:rPr lang="zh-CN" altLang="en-US" dirty="0"/>
                  <a:t>我们总是希望把 </a:t>
                </a:r>
                <a14:m>
                  <m:oMath xmlns:m="http://schemas.openxmlformats.org/officeDocument/2006/math">
                    <m:r>
                      <a:rPr lang="en-US" altLang="zh-CN" b="0" i="1" smtClean="0">
                        <a:latin typeface="Cambria Math" panose="02040503050406030204" pitchFamily="18" charset="0"/>
                      </a:rPr>
                      <m:t>𝑦</m:t>
                    </m:r>
                  </m:oMath>
                </a14:m>
                <a:r>
                  <a:rPr lang="zh-CN" altLang="en-US" dirty="0"/>
                  <a:t> 与 </a:t>
                </a:r>
                <a14:m>
                  <m:oMath xmlns:m="http://schemas.openxmlformats.org/officeDocument/2006/math">
                    <m:r>
                      <a:rPr lang="en-US" altLang="zh-CN" i="1" dirty="0" smtClean="0">
                        <a:latin typeface="Cambria Math" panose="02040503050406030204" pitchFamily="18" charset="0"/>
                      </a:rPr>
                      <m:t>𝑥</m:t>
                    </m:r>
                  </m:oMath>
                </a14:m>
                <a:r>
                  <a:rPr lang="zh-CN" altLang="en-US" dirty="0"/>
                  <a:t> 的关系都留在模型部分：</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，让残差部分不再含有这种关系，最好只是白噪声（完全是随机误差，均值为 </a:t>
                </a:r>
                <a:r>
                  <a:rPr lang="en-US" altLang="zh-CN" dirty="0"/>
                  <a:t>0</a:t>
                </a:r>
                <a:r>
                  <a:rPr lang="zh-CN" altLang="en-US" dirty="0"/>
                  <a:t>，标准差相对于数据本身也不太大的正态分布）：</a:t>
                </a:r>
                <a14:m>
                  <m:oMath xmlns:m="http://schemas.openxmlformats.org/officeDocument/2006/math">
                    <m:r>
                      <a:rPr lang="zh-CN" altLang="en-US" i="1">
                        <a:latin typeface="Cambria Math" panose="02040503050406030204" pitchFamily="18" charset="0"/>
                      </a:rPr>
                      <m:t>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𝜎</m:t>
                        </m:r>
                      </m:e>
                      <m:sub>
                        <m:r>
                          <a:rPr lang="zh-CN" altLang="en-US" i="1">
                            <a:latin typeface="Cambria Math" panose="02040503050406030204" pitchFamily="18" charset="0"/>
                            <a:ea typeface="Cambria Math" panose="02040503050406030204" pitchFamily="18" charset="0"/>
                          </a:rPr>
                          <m:t>𝜀</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m:t>
                    </m:r>
                  </m:oMath>
                </a14:m>
                <a:endParaRPr lang="zh-CN" altLang="en-US" dirty="0"/>
              </a:p>
              <a:p>
                <a:r>
                  <a:rPr lang="zh-CN" altLang="en-US" dirty="0"/>
                  <a:t>也可以进一步考察学生化残差（可回避标准化残差的方差齐性假设）是否服从标准正态分布。</a:t>
                </a:r>
              </a:p>
              <a:p>
                <a:r>
                  <a:rPr lang="zh-CN" altLang="en-US" dirty="0"/>
                  <a:t>所以，一个模型的残差如果是这样的白噪声，则说明模型建立的很成功，因为此时把 </a:t>
                </a:r>
                <a14:m>
                  <m:oMath xmlns:m="http://schemas.openxmlformats.org/officeDocument/2006/math">
                    <m:r>
                      <a:rPr lang="en-US" altLang="zh-CN" b="0" i="1" smtClean="0">
                        <a:latin typeface="Cambria Math" panose="02040503050406030204" pitchFamily="18" charset="0"/>
                      </a:rPr>
                      <m:t>𝑦</m:t>
                    </m:r>
                  </m:oMath>
                </a14:m>
                <a:r>
                  <a:rPr lang="zh-CN" altLang="en-US" dirty="0"/>
                  <a:t> 与 </a:t>
                </a:r>
                <a14:m>
                  <m:oMath xmlns:m="http://schemas.openxmlformats.org/officeDocument/2006/math">
                    <m:r>
                      <a:rPr lang="en-US" altLang="zh-CN" i="1" dirty="0" smtClean="0">
                        <a:latin typeface="Cambria Math" panose="02040503050406030204" pitchFamily="18" charset="0"/>
                      </a:rPr>
                      <m:t>𝑥</m:t>
                    </m:r>
                  </m:oMath>
                </a14:m>
                <a:r>
                  <a:rPr lang="zh-CN" altLang="en-US" dirty="0"/>
                  <a:t> 的关系都充分地提取出来了。</a:t>
                </a:r>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965745D5-44B6-BA68-80A7-11047617AE1F}"/>
                  </a:ext>
                </a:extLst>
              </p:cNvPr>
              <p:cNvSpPr>
                <a:spLocks noGrp="1" noRot="1" noChangeAspect="1" noMove="1" noResize="1" noEditPoints="1" noAdjustHandles="1" noChangeArrowheads="1" noChangeShapeType="1" noTextEdit="1"/>
              </p:cNvSpPr>
              <p:nvPr>
                <p:ph idx="1"/>
              </p:nvPr>
            </p:nvSpPr>
            <p:spPr>
              <a:xfrm>
                <a:off x="838200" y="738909"/>
                <a:ext cx="10515600" cy="5634182"/>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139656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41" y="-90805"/>
            <a:ext cx="12293600" cy="691515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32"/>
          <p:cNvSpPr txBox="1">
            <a:spLocks noChangeArrowheads="1"/>
          </p:cNvSpPr>
          <p:nvPr/>
        </p:nvSpPr>
        <p:spPr bwMode="auto">
          <a:xfrm>
            <a:off x="7741119" y="1410763"/>
            <a:ext cx="379285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线性回归</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一元线性回归</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多元线性回归</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回归模型检验</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cs typeface="Yuanti SC" panose="02010600040101010101" charset="-122"/>
                <a:sym typeface="+mn-ea"/>
              </a:rPr>
              <a:t>案例：销售利润预测</a:t>
            </a:r>
          </a:p>
        </p:txBody>
      </p:sp>
      <p:sp>
        <p:nvSpPr>
          <p:cNvPr id="18" name="TextBox 32"/>
          <p:cNvSpPr txBox="1">
            <a:spLocks noChangeArrowheads="1"/>
          </p:cNvSpPr>
          <p:nvPr/>
        </p:nvSpPr>
        <p:spPr bwMode="auto">
          <a:xfrm>
            <a:off x="6933900" y="1410763"/>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panose="02010600040101010101" charset="-122"/>
                <a:ea typeface="Yuanti SC" panose="02010600040101010101" charset="-122"/>
                <a:cs typeface="Yuanti SC" panose="02010600040101010101" charset="-122"/>
              </a:rPr>
              <a:t>01</a:t>
            </a:r>
            <a:endParaRPr lang="zh-CN" altLang="en-US" sz="2800" b="1" dirty="0">
              <a:solidFill>
                <a:schemeClr val="bg1"/>
              </a:solidFill>
              <a:latin typeface="Yuanti SC" panose="02010600040101010101" charset="-122"/>
              <a:ea typeface="Yuanti SC" panose="02010600040101010101" charset="-122"/>
              <a:cs typeface="Yuanti SC" panose="02010600040101010101" charset="-122"/>
            </a:endParaRPr>
          </a:p>
        </p:txBody>
      </p:sp>
      <p:sp>
        <p:nvSpPr>
          <p:cNvPr id="19" name="TextBox 32"/>
          <p:cNvSpPr txBox="1">
            <a:spLocks noChangeArrowheads="1"/>
          </p:cNvSpPr>
          <p:nvPr/>
        </p:nvSpPr>
        <p:spPr bwMode="auto">
          <a:xfrm>
            <a:off x="7794221" y="3574254"/>
            <a:ext cx="37928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线性回归进阶</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非线性回归</a:t>
            </a:r>
            <a:endPar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endParaRPr>
          </a:p>
          <a:p>
            <a:pPr algn="just"/>
            <a:r>
              <a:rPr lang="en-US" altLang="zh-CN" sz="2400" b="1" dirty="0">
                <a:solidFill>
                  <a:schemeClr val="tx1">
                    <a:lumMod val="75000"/>
                    <a:lumOff val="25000"/>
                  </a:schemeClr>
                </a:solidFill>
                <a:latin typeface="仿宋" panose="02010609060101010101" pitchFamily="49" charset="-122"/>
                <a:ea typeface="仿宋" panose="02010609060101010101" pitchFamily="49" charset="-122"/>
                <a:sym typeface="+mn-ea"/>
              </a:rPr>
              <a:t> ·</a:t>
            </a:r>
            <a:r>
              <a:rPr lang="zh-CN" altLang="en-US" sz="2400" b="1" dirty="0">
                <a:solidFill>
                  <a:schemeClr val="tx1">
                    <a:lumMod val="75000"/>
                    <a:lumOff val="25000"/>
                  </a:schemeClr>
                </a:solidFill>
                <a:latin typeface="仿宋" panose="02010609060101010101" pitchFamily="49" charset="-122"/>
                <a:ea typeface="仿宋" panose="02010609060101010101" pitchFamily="49" charset="-122"/>
                <a:sym typeface="+mn-ea"/>
              </a:rPr>
              <a:t>逐步回归</a:t>
            </a:r>
          </a:p>
        </p:txBody>
      </p:sp>
      <p:sp>
        <p:nvSpPr>
          <p:cNvPr id="20" name="TextBox 32"/>
          <p:cNvSpPr txBox="1">
            <a:spLocks noChangeArrowheads="1"/>
          </p:cNvSpPr>
          <p:nvPr/>
        </p:nvSpPr>
        <p:spPr bwMode="auto">
          <a:xfrm>
            <a:off x="6965410" y="3550057"/>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panose="02010600040101010101" charset="-122"/>
                <a:ea typeface="Yuanti SC" panose="02010600040101010101" charset="-122"/>
                <a:cs typeface="Yuanti SC" panose="02010600040101010101" charset="-122"/>
              </a:rPr>
              <a:t>02</a:t>
            </a:r>
            <a:endParaRPr lang="zh-CN" altLang="en-US" sz="2800" b="1" dirty="0">
              <a:solidFill>
                <a:schemeClr val="bg1"/>
              </a:solidFill>
              <a:latin typeface="Yuanti SC" panose="02010600040101010101" charset="-122"/>
              <a:ea typeface="Yuanti SC" panose="02010600040101010101" charset="-122"/>
              <a:cs typeface="Yuanti SC" panose="02010600040101010101"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pitchFamily="49" charset="-122"/>
                <a:ea typeface="宋体-简" panose="02010800040101010101" charset="-122"/>
              </a:rPr>
              <a:t>目录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strVal val="#ppt_w*0.70"/>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Effect transition="in" filter="fade">
                                      <p:cBhvr>
                                        <p:cTn id="19" dur="1000"/>
                                        <p:tgtEl>
                                          <p:spTgt spid="1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0.70"/>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0.70"/>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0.70"/>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607FC7-697C-9362-832B-15C282673E48}"/>
              </a:ext>
            </a:extLst>
          </p:cNvPr>
          <p:cNvSpPr>
            <a:spLocks noGrp="1"/>
          </p:cNvSpPr>
          <p:nvPr>
            <p:ph idx="1"/>
          </p:nvPr>
        </p:nvSpPr>
        <p:spPr>
          <a:xfrm>
            <a:off x="838200" y="1052945"/>
            <a:ext cx="10515600" cy="5124018"/>
          </a:xfrm>
        </p:spPr>
        <p:txBody>
          <a:bodyPr/>
          <a:lstStyle/>
          <a:p>
            <a:r>
              <a:rPr lang="zh-CN" altLang="en-US" dirty="0"/>
              <a:t>判断残差的残差图可分为 </a:t>
            </a:r>
            <a:r>
              <a:rPr lang="en-US" altLang="zh-CN" dirty="0"/>
              <a:t>6 </a:t>
            </a:r>
            <a:r>
              <a:rPr lang="zh-CN" altLang="en-US" dirty="0"/>
              <a:t>类：</a:t>
            </a:r>
            <a:endParaRPr lang="en-US" altLang="zh-CN" dirty="0"/>
          </a:p>
          <a:p>
            <a:endParaRPr lang="zh-CN" altLang="en-US" dirty="0"/>
          </a:p>
        </p:txBody>
      </p:sp>
      <p:pic>
        <p:nvPicPr>
          <p:cNvPr id="4" name="图片 3">
            <a:extLst>
              <a:ext uri="{FF2B5EF4-FFF2-40B4-BE49-F238E27FC236}">
                <a16:creationId xmlns:a16="http://schemas.microsoft.com/office/drawing/2014/main" id="{13713FEB-04B8-B0BD-7F23-FAFECCF634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2887" y="1554451"/>
            <a:ext cx="9086226" cy="4851603"/>
          </a:xfrm>
          <a:prstGeom prst="rect">
            <a:avLst/>
          </a:prstGeom>
          <a:noFill/>
          <a:ln>
            <a:noFill/>
          </a:ln>
        </p:spPr>
      </p:pic>
    </p:spTree>
    <p:extLst>
      <p:ext uri="{BB962C8B-B14F-4D97-AF65-F5344CB8AC3E}">
        <p14:creationId xmlns:p14="http://schemas.microsoft.com/office/powerpoint/2010/main" val="76426336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293F79-4739-805A-D43A-63600F18CBDD}"/>
                  </a:ext>
                </a:extLst>
              </p:cNvPr>
              <p:cNvSpPr>
                <a:spLocks noGrp="1"/>
              </p:cNvSpPr>
              <p:nvPr>
                <p:ph idx="1"/>
              </p:nvPr>
            </p:nvSpPr>
            <p:spPr>
              <a:xfrm>
                <a:off x="838200" y="923636"/>
                <a:ext cx="10515600" cy="5253327"/>
              </a:xfrm>
            </p:spPr>
            <p:txBody>
              <a:bodyPr/>
              <a:lstStyle/>
              <a:p>
                <a:pPr algn="just">
                  <a:lnSpc>
                    <a:spcPct val="100000"/>
                  </a:lnSpc>
                </a:pPr>
                <a:r>
                  <a:rPr lang="zh-CN" altLang="en-US" dirty="0"/>
                  <a:t>残差分类图中，只有图 </a:t>
                </a:r>
                <a:r>
                  <a:rPr lang="en-US" altLang="zh-CN" dirty="0"/>
                  <a:t>(a) </a:t>
                </a:r>
                <a:r>
                  <a:rPr lang="zh-CN" altLang="en-US" dirty="0"/>
                  <a:t>说明模型是成功的，把模型部分都提取出来了；</a:t>
                </a:r>
                <a:r>
                  <a:rPr lang="en-US" altLang="zh-CN" dirty="0"/>
                  <a:t>(e) </a:t>
                </a:r>
                <a:r>
                  <a:rPr lang="zh-CN" altLang="en-US" dirty="0"/>
                  <a:t>和 </a:t>
                </a:r>
                <a:r>
                  <a:rPr lang="en-US" altLang="zh-CN" dirty="0"/>
                  <a:t>(f) </a:t>
                </a:r>
                <a:r>
                  <a:rPr lang="zh-CN" altLang="en-US" dirty="0"/>
                  <a:t>属于模型有问题，没有把模型部分提取完全；</a:t>
                </a:r>
                <a:endParaRPr lang="en-US" altLang="zh-CN" dirty="0"/>
              </a:p>
              <a:p>
                <a:pPr algn="just">
                  <a:lnSpc>
                    <a:spcPct val="100000"/>
                  </a:lnSpc>
                </a:pPr>
                <a:r>
                  <a:rPr lang="en-US" altLang="zh-CN" dirty="0"/>
                  <a:t>(b) </a:t>
                </a:r>
                <a:r>
                  <a:rPr lang="zh-CN" altLang="en-US" dirty="0"/>
                  <a:t>说明数据有异常点，应处理掉它重新建模；</a:t>
                </a:r>
                <a:r>
                  <a:rPr lang="en-US" altLang="zh-CN" dirty="0"/>
                  <a:t>(c) </a:t>
                </a:r>
                <a:r>
                  <a:rPr lang="zh-CN" altLang="en-US" dirty="0"/>
                  <a:t>残差随 </a:t>
                </a:r>
                <a14:m>
                  <m:oMath xmlns:m="http://schemas.openxmlformats.org/officeDocument/2006/math">
                    <m:r>
                      <a:rPr lang="en-US" altLang="zh-CN" b="0" i="1" smtClean="0">
                        <a:latin typeface="Cambria Math" panose="02040503050406030204" pitchFamily="18" charset="0"/>
                      </a:rPr>
                      <m:t>𝑥</m:t>
                    </m:r>
                  </m:oMath>
                </a14:m>
                <a:r>
                  <a:rPr lang="zh-CN" altLang="en-US" dirty="0"/>
                  <a:t> 的增大而增大，</a:t>
                </a:r>
                <a:r>
                  <a:rPr lang="en-US" altLang="zh-CN" dirty="0"/>
                  <a:t>(d) </a:t>
                </a:r>
                <a:r>
                  <a:rPr lang="zh-CN" altLang="en-US" dirty="0"/>
                  <a:t>残差随 </a:t>
                </a:r>
                <a14:m>
                  <m:oMath xmlns:m="http://schemas.openxmlformats.org/officeDocument/2006/math">
                    <m:r>
                      <a:rPr lang="en-US" altLang="zh-CN" i="1">
                        <a:latin typeface="Cambria Math" panose="02040503050406030204" pitchFamily="18" charset="0"/>
                      </a:rPr>
                      <m:t>𝑥</m:t>
                    </m:r>
                  </m:oMath>
                </a14:m>
                <a:r>
                  <a:rPr lang="zh-CN" altLang="en-US" dirty="0"/>
                  <a:t> 的增大而先增后减，都属于异方差。此时应该考虑在回归之前对数据 </a:t>
                </a:r>
                <a14:m>
                  <m:oMath xmlns:m="http://schemas.openxmlformats.org/officeDocument/2006/math">
                    <m:r>
                      <a:rPr lang="en-US" altLang="zh-CN" b="0" i="1" smtClean="0">
                        <a:latin typeface="Cambria Math" panose="02040503050406030204" pitchFamily="18" charset="0"/>
                      </a:rPr>
                      <m:t>𝑦</m:t>
                    </m:r>
                  </m:oMath>
                </a14:m>
                <a:r>
                  <a:rPr lang="zh-CN" altLang="en-US" dirty="0"/>
                  <a:t> 或 </a:t>
                </a:r>
                <a14:m>
                  <m:oMath xmlns:m="http://schemas.openxmlformats.org/officeDocument/2006/math">
                    <m:r>
                      <a:rPr lang="en-US" altLang="zh-CN" i="1">
                        <a:latin typeface="Cambria Math" panose="02040503050406030204" pitchFamily="18" charset="0"/>
                      </a:rPr>
                      <m:t>𝑥</m:t>
                    </m:r>
                  </m:oMath>
                </a14:m>
                <a:r>
                  <a:rPr lang="zh-CN" altLang="en-US" dirty="0"/>
                  <a:t> 进行变换，实现方差稳定后再建模。</a:t>
                </a:r>
                <a:endParaRPr lang="en-US" altLang="zh-CN" dirty="0"/>
              </a:p>
              <a:p>
                <a:pPr algn="just">
                  <a:lnSpc>
                    <a:spcPct val="100000"/>
                  </a:lnSpc>
                </a:pPr>
                <a:r>
                  <a:rPr lang="zh-CN" altLang="en-US" dirty="0"/>
                  <a:t>原则上，当残差方差变化不太快时取开平方变换 </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𝑥</m:t>
                        </m:r>
                      </m:e>
                    </m:rad>
                  </m:oMath>
                </a14:m>
                <a:r>
                  <a:rPr lang="zh-CN" altLang="en-US" dirty="0"/>
                  <a:t>；当残差方差变化较快时取对数变换；当残差方差变化很快时取逆变换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𝑦</m:t>
                    </m:r>
                  </m:oMath>
                </a14:m>
                <a:r>
                  <a:rPr lang="zh-CN" altLang="en-US" dirty="0"/>
                  <a:t>；还有其他变换，如著名的 </a:t>
                </a:r>
                <a:r>
                  <a:rPr lang="en-US" altLang="zh-CN" dirty="0"/>
                  <a:t>Box-Cox </a:t>
                </a:r>
                <a:r>
                  <a:rPr lang="zh-CN" altLang="en-US" dirty="0"/>
                  <a:t>变换或 </a:t>
                </a:r>
                <a:r>
                  <a:rPr lang="en-US" altLang="zh-CN" dirty="0"/>
                  <a:t>Yeo-Johnson </a:t>
                </a:r>
                <a:r>
                  <a:rPr lang="zh-CN" altLang="en-US" dirty="0"/>
                  <a:t>变换（可应付负值），将非正态分布数据变换为正态分布。</a:t>
                </a:r>
              </a:p>
            </p:txBody>
          </p:sp>
        </mc:Choice>
        <mc:Fallback xmlns="">
          <p:sp>
            <p:nvSpPr>
              <p:cNvPr id="3" name="内容占位符 2">
                <a:extLst>
                  <a:ext uri="{FF2B5EF4-FFF2-40B4-BE49-F238E27FC236}">
                    <a16:creationId xmlns:a16="http://schemas.microsoft.com/office/drawing/2014/main" id="{74293F79-4739-805A-D43A-63600F18CBDD}"/>
                  </a:ext>
                </a:extLst>
              </p:cNvPr>
              <p:cNvSpPr>
                <a:spLocks noGrp="1" noRot="1" noChangeAspect="1" noMove="1" noResize="1" noEditPoints="1" noAdjustHandles="1" noChangeArrowheads="1" noChangeShapeType="1" noTextEdit="1"/>
              </p:cNvSpPr>
              <p:nvPr>
                <p:ph idx="1"/>
              </p:nvPr>
            </p:nvSpPr>
            <p:spPr>
              <a:xfrm>
                <a:off x="838200" y="923636"/>
                <a:ext cx="10515600" cy="5253327"/>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400693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01CCE3-0B20-AE85-2C5C-9835E46148F5}"/>
              </a:ext>
            </a:extLst>
          </p:cNvPr>
          <p:cNvSpPr>
            <a:spLocks noGrp="1"/>
          </p:cNvSpPr>
          <p:nvPr>
            <p:ph idx="1"/>
          </p:nvPr>
        </p:nvSpPr>
        <p:spPr>
          <a:xfrm>
            <a:off x="838200" y="812800"/>
            <a:ext cx="10515600" cy="5364163"/>
          </a:xfrm>
        </p:spPr>
        <p:txBody>
          <a:bodyPr/>
          <a:lstStyle/>
          <a:p>
            <a:pPr marL="0" indent="0">
              <a:buNone/>
            </a:pPr>
            <a:r>
              <a:rPr lang="zh-CN" altLang="en-US" dirty="0"/>
              <a:t>所以，用残差检验模型是否成功，就是对残差做正态性检验。</a:t>
            </a:r>
          </a:p>
          <a:p>
            <a:r>
              <a:rPr lang="zh-CN" altLang="en-US" dirty="0"/>
              <a:t>残差是白噪声，也表明不具有自相关性。可对残差做一阶自相关性进行 </a:t>
            </a:r>
            <a:r>
              <a:rPr lang="en-US" altLang="zh-CN" b="1" dirty="0"/>
              <a:t>Durbin-Watson </a:t>
            </a:r>
            <a:r>
              <a:rPr lang="zh-CN" altLang="en-US" b="1" dirty="0"/>
              <a:t>检验</a:t>
            </a:r>
            <a:r>
              <a:rPr lang="zh-CN" altLang="en-US" dirty="0"/>
              <a:t>：</a:t>
            </a:r>
          </a:p>
          <a:p>
            <a:pPr marL="0" indent="0">
              <a:buNone/>
            </a:pPr>
            <a:r>
              <a:rPr lang="en-US" altLang="zh-CN" dirty="0"/>
              <a:t>       H</a:t>
            </a:r>
            <a:r>
              <a:rPr lang="en-US" altLang="zh-CN" baseline="-25000" dirty="0"/>
              <a:t>0</a:t>
            </a:r>
            <a:r>
              <a:rPr lang="en-US" altLang="zh-CN" dirty="0"/>
              <a:t>: </a:t>
            </a:r>
            <a:r>
              <a:rPr lang="zh-CN" altLang="en-US" dirty="0"/>
              <a:t>残差不存在自相关（独立性）</a:t>
            </a:r>
          </a:p>
          <a:p>
            <a:pPr marL="0" indent="0">
              <a:buNone/>
            </a:pPr>
            <a:r>
              <a:rPr lang="zh-CN" altLang="en-US" dirty="0"/>
              <a:t>       </a:t>
            </a:r>
            <a:r>
              <a:rPr lang="en-US" altLang="zh-CN" dirty="0"/>
              <a:t>H</a:t>
            </a:r>
            <a:r>
              <a:rPr lang="en-US" altLang="zh-CN" baseline="-25000" dirty="0"/>
              <a:t>1</a:t>
            </a:r>
            <a:r>
              <a:rPr lang="en-US" altLang="zh-CN" dirty="0"/>
              <a:t>: </a:t>
            </a:r>
            <a:r>
              <a:rPr lang="zh-CN" altLang="en-US" dirty="0"/>
              <a:t>误差项是相关的</a:t>
            </a:r>
          </a:p>
          <a:p>
            <a:r>
              <a:rPr lang="zh-CN" altLang="en-US" dirty="0"/>
              <a:t>检验统计量为</a:t>
            </a:r>
          </a:p>
          <a:p>
            <a:pPr marL="0" indent="0">
              <a:buNone/>
            </a:pPr>
            <a:r>
              <a:rPr lang="zh-CN" altLang="en-US" dirty="0"/>
              <a:t> </a:t>
            </a:r>
            <a:endParaRPr lang="en-US" altLang="zh-CN" dirty="0"/>
          </a:p>
          <a:p>
            <a:pPr marL="0" indent="0">
              <a:buNone/>
            </a:pPr>
            <a:endParaRPr lang="zh-CN" altLang="en-US" dirty="0"/>
          </a:p>
          <a:p>
            <a:pPr algn="just"/>
            <a:r>
              <a:rPr lang="en-US" altLang="zh-CN" dirty="0"/>
              <a:t>DW </a:t>
            </a:r>
            <a:r>
              <a:rPr lang="zh-CN" altLang="en-US" dirty="0"/>
              <a:t>接近于 </a:t>
            </a:r>
            <a:r>
              <a:rPr lang="en-US" altLang="zh-CN" dirty="0"/>
              <a:t>0</a:t>
            </a:r>
            <a:r>
              <a:rPr lang="zh-CN" altLang="en-US" dirty="0"/>
              <a:t>，表示残差中存在正自相关；</a:t>
            </a:r>
            <a:r>
              <a:rPr lang="en-US" altLang="zh-CN" dirty="0"/>
              <a:t>DW </a:t>
            </a:r>
            <a:r>
              <a:rPr lang="zh-CN" altLang="en-US" dirty="0"/>
              <a:t>接近于 </a:t>
            </a:r>
            <a:r>
              <a:rPr lang="en-US" altLang="zh-CN" dirty="0"/>
              <a:t>4</a:t>
            </a:r>
            <a:r>
              <a:rPr lang="zh-CN" altLang="en-US" dirty="0"/>
              <a:t>，表示残差中存在负自相关；</a:t>
            </a:r>
            <a:r>
              <a:rPr lang="en-US" altLang="zh-CN" dirty="0"/>
              <a:t>DW </a:t>
            </a:r>
            <a:r>
              <a:rPr lang="zh-CN" altLang="en-US" dirty="0"/>
              <a:t>接近于 </a:t>
            </a:r>
            <a:r>
              <a:rPr lang="en-US" altLang="zh-CN" dirty="0"/>
              <a:t>2</a:t>
            </a:r>
            <a:r>
              <a:rPr lang="zh-CN" altLang="en-US" dirty="0"/>
              <a:t>，表示残差不存在自相关。 </a:t>
            </a:r>
          </a:p>
          <a:p>
            <a:endParaRPr lang="zh-CN" altLang="en-US" dirty="0"/>
          </a:p>
        </p:txBody>
      </p:sp>
      <p:pic>
        <p:nvPicPr>
          <p:cNvPr id="8194" name="Picture 2">
            <a:extLst>
              <a:ext uri="{FF2B5EF4-FFF2-40B4-BE49-F238E27FC236}">
                <a16:creationId xmlns:a16="http://schemas.microsoft.com/office/drawing/2014/main" id="{064CDAFE-0384-86E6-3D29-936D02AD8C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432" y="3237489"/>
            <a:ext cx="2551136" cy="9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38197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4A08B7-CDC5-C376-DA8C-04E9F040CF7B}"/>
              </a:ext>
            </a:extLst>
          </p:cNvPr>
          <p:cNvSpPr>
            <a:spLocks noGrp="1"/>
          </p:cNvSpPr>
          <p:nvPr>
            <p:ph idx="1"/>
          </p:nvPr>
        </p:nvSpPr>
        <p:spPr>
          <a:xfrm>
            <a:off x="838200" y="757382"/>
            <a:ext cx="10515600" cy="5800436"/>
          </a:xfrm>
        </p:spPr>
        <p:txBody>
          <a:bodyPr/>
          <a:lstStyle/>
          <a:p>
            <a:pPr marL="0" indent="0">
              <a:buNone/>
            </a:pPr>
            <a:r>
              <a:rPr lang="zh-CN" altLang="en-US" b="1" dirty="0"/>
              <a:t>（</a:t>
            </a:r>
            <a:r>
              <a:rPr lang="en-US" altLang="zh-CN" b="1" dirty="0"/>
              <a:t>4</a:t>
            </a:r>
            <a:r>
              <a:rPr lang="zh-CN" altLang="en-US" b="1" dirty="0"/>
              <a:t>）</a:t>
            </a:r>
            <a:r>
              <a:rPr lang="en-US" altLang="zh-CN" b="1" dirty="0"/>
              <a:t> </a:t>
            </a:r>
            <a:r>
              <a:rPr lang="zh-CN" altLang="en-US" b="1" dirty="0"/>
              <a:t>多重共线性</a:t>
            </a:r>
          </a:p>
          <a:p>
            <a:pPr algn="just"/>
            <a:r>
              <a:rPr lang="zh-CN" altLang="en-US" dirty="0"/>
              <a:t>多元线性回归建模，若自变量数据之间存在较强的线性相关性，即存在多重共线性。</a:t>
            </a:r>
          </a:p>
          <a:p>
            <a:pPr algn="just"/>
            <a:r>
              <a:rPr lang="zh-CN" altLang="en-US" dirty="0"/>
              <a:t>多重共线性，会导致回归模型不稳定，这样得到的回归模型，是伪回归模型，就是并不反映自变量与因变量的真实影响关系。所以，多元线性回归建模，要做共线性诊断，识别出多重共线性，并处理多重共线性再建模。这可以从线性相关系数、回归模型的方差膨胀因子</a:t>
            </a:r>
            <a:r>
              <a:rPr lang="en-US" altLang="zh-CN" dirty="0"/>
              <a:t>VIF</a:t>
            </a:r>
            <a:r>
              <a:rPr lang="zh-CN" altLang="en-US" dirty="0"/>
              <a:t>（大于</a:t>
            </a:r>
            <a:r>
              <a:rPr lang="en-US" altLang="zh-CN" dirty="0"/>
              <a:t>10</a:t>
            </a:r>
            <a:r>
              <a:rPr lang="zh-CN" altLang="en-US" dirty="0"/>
              <a:t>）来确定。</a:t>
            </a:r>
          </a:p>
          <a:p>
            <a:r>
              <a:rPr lang="zh-CN" altLang="en-US" dirty="0"/>
              <a:t>多重共线性的解决办法（任选其一）：</a:t>
            </a:r>
          </a:p>
          <a:p>
            <a:pPr marL="0" indent="0">
              <a:buNone/>
            </a:pPr>
            <a:r>
              <a:rPr lang="en-US" altLang="zh-CN" dirty="0"/>
              <a:t>    1) </a:t>
            </a:r>
            <a:r>
              <a:rPr lang="zh-CN" altLang="en-US" dirty="0"/>
              <a:t>若两个自变量线性相关系数较大，则只用其中</a:t>
            </a:r>
            <a:r>
              <a:rPr lang="en-US" altLang="zh-CN" dirty="0"/>
              <a:t>1</a:t>
            </a:r>
            <a:r>
              <a:rPr lang="zh-CN" altLang="en-US" dirty="0"/>
              <a:t>个自变量；</a:t>
            </a:r>
          </a:p>
          <a:p>
            <a:pPr marL="0" indent="0">
              <a:buNone/>
            </a:pPr>
            <a:r>
              <a:rPr lang="en-US" altLang="zh-CN" dirty="0"/>
              <a:t>    2) </a:t>
            </a:r>
            <a:r>
              <a:rPr lang="zh-CN" altLang="en-US" dirty="0"/>
              <a:t>用逐步回归，剔除冗余的自变量，得到更稳健的回归模型；</a:t>
            </a:r>
          </a:p>
          <a:p>
            <a:pPr marL="0" indent="0">
              <a:buNone/>
            </a:pPr>
            <a:r>
              <a:rPr lang="en-US" altLang="zh-CN" dirty="0"/>
              <a:t>    3) </a:t>
            </a:r>
            <a:r>
              <a:rPr lang="zh-CN" altLang="en-US" dirty="0"/>
              <a:t>用主成分回归，相当于对自变量进行重组（将线性相关性强的变量合成为主成分），再做线性回归；</a:t>
            </a:r>
          </a:p>
          <a:p>
            <a:pPr marL="0" indent="0">
              <a:buNone/>
            </a:pPr>
            <a:r>
              <a:rPr lang="en-US" altLang="zh-CN" dirty="0"/>
              <a:t>    4) </a:t>
            </a:r>
            <a:r>
              <a:rPr lang="zh-CN" altLang="en-US" dirty="0"/>
              <a:t>利用正则化回归：岭回归、</a:t>
            </a:r>
            <a:r>
              <a:rPr lang="en-US" altLang="zh-CN" dirty="0"/>
              <a:t>Lasso</a:t>
            </a:r>
            <a:r>
              <a:rPr lang="zh-CN" altLang="en-US" dirty="0"/>
              <a:t>回归、弹性网模型（岭回归与</a:t>
            </a:r>
            <a:r>
              <a:rPr lang="en-US" altLang="zh-CN" dirty="0"/>
              <a:t>Lasso</a:t>
            </a:r>
            <a:r>
              <a:rPr lang="zh-CN" altLang="en-US" dirty="0"/>
              <a:t>回归的组合）。 </a:t>
            </a:r>
          </a:p>
          <a:p>
            <a:endParaRPr lang="zh-CN" altLang="en-US" dirty="0"/>
          </a:p>
        </p:txBody>
      </p:sp>
    </p:spTree>
    <p:extLst>
      <p:ext uri="{BB962C8B-B14F-4D97-AF65-F5344CB8AC3E}">
        <p14:creationId xmlns:p14="http://schemas.microsoft.com/office/powerpoint/2010/main" val="338327946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657393-B082-E25B-F894-3A040E753AFD}"/>
                  </a:ext>
                </a:extLst>
              </p:cNvPr>
              <p:cNvSpPr>
                <a:spLocks noGrp="1"/>
              </p:cNvSpPr>
              <p:nvPr>
                <p:ph idx="1"/>
              </p:nvPr>
            </p:nvSpPr>
            <p:spPr>
              <a:xfrm>
                <a:off x="838200" y="785091"/>
                <a:ext cx="10515600" cy="5754254"/>
              </a:xfrm>
            </p:spPr>
            <p:txBody>
              <a:bodyPr/>
              <a:lstStyle/>
              <a:p>
                <a:pPr marL="0" indent="0">
                  <a:buNone/>
                </a:pPr>
                <a:r>
                  <a:rPr lang="zh-CN" altLang="en-US" b="1" dirty="0"/>
                  <a:t>（</a:t>
                </a:r>
                <a:r>
                  <a:rPr lang="en-US" altLang="zh-CN" b="1" dirty="0"/>
                  <a:t>5</a:t>
                </a:r>
                <a:r>
                  <a:rPr lang="zh-CN" altLang="en-US" b="1" dirty="0"/>
                  <a:t>）回归系数的检验</a:t>
                </a:r>
              </a:p>
              <a:p>
                <a:pPr marL="0" indent="0">
                  <a:buNone/>
                </a:pPr>
                <a:r>
                  <a:rPr lang="en-US" altLang="zh-CN" dirty="0"/>
                  <a:t>1) </a:t>
                </a:r>
                <a:r>
                  <a:rPr lang="zh-CN" altLang="en-US" dirty="0"/>
                  <a:t>回归系数的显著性</a:t>
                </a:r>
              </a:p>
              <a:p>
                <a:r>
                  <a:rPr lang="zh-CN" altLang="en-US" dirty="0"/>
                  <a:t>回归方程反映了因变量 </a:t>
                </a:r>
                <a14:m>
                  <m:oMath xmlns:m="http://schemas.openxmlformats.org/officeDocument/2006/math">
                    <m:r>
                      <a:rPr lang="en-US" altLang="zh-CN" b="0" i="1" smtClean="0">
                        <a:latin typeface="Cambria Math" panose="02040503050406030204" pitchFamily="18" charset="0"/>
                      </a:rPr>
                      <m:t>𝑦</m:t>
                    </m:r>
                  </m:oMath>
                </a14:m>
                <a:r>
                  <a:rPr lang="zh-CN" altLang="en-US" dirty="0"/>
                  <a:t> 随自变量 </a:t>
                </a:r>
                <a14:m>
                  <m:oMath xmlns:m="http://schemas.openxmlformats.org/officeDocument/2006/math">
                    <m:r>
                      <a:rPr lang="en-US" altLang="zh-CN" b="0" i="1" smtClean="0">
                        <a:latin typeface="Cambria Math" panose="02040503050406030204" pitchFamily="18" charset="0"/>
                      </a:rPr>
                      <m:t>𝑥</m:t>
                    </m:r>
                  </m:oMath>
                </a14:m>
                <a:r>
                  <a:rPr lang="zh-CN" altLang="en-US" dirty="0"/>
                  <a:t> 变化而变化的规律，若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a:t>，则 </a:t>
                </a:r>
                <a14:m>
                  <m:oMath xmlns:m="http://schemas.openxmlformats.org/officeDocument/2006/math">
                    <m:r>
                      <a:rPr lang="en-US" altLang="zh-CN" i="1">
                        <a:latin typeface="Cambria Math" panose="02040503050406030204" pitchFamily="18" charset="0"/>
                      </a:rPr>
                      <m:t>𝑦</m:t>
                    </m:r>
                  </m:oMath>
                </a14:m>
                <a:r>
                  <a:rPr lang="zh-CN" altLang="en-US" dirty="0"/>
                  <a:t> 不随 </a:t>
                </a:r>
                <a14:m>
                  <m:oMath xmlns:m="http://schemas.openxmlformats.org/officeDocument/2006/math">
                    <m:r>
                      <a:rPr lang="en-US" altLang="zh-CN" b="0" i="1" smtClean="0">
                        <a:latin typeface="Cambria Math" panose="02040503050406030204" pitchFamily="18" charset="0"/>
                      </a:rPr>
                      <m:t>𝑥</m:t>
                    </m:r>
                  </m:oMath>
                </a14:m>
                <a:r>
                  <a:rPr lang="zh-CN" altLang="en-US" dirty="0"/>
                  <a:t> 变化，此时回归方程无意义。所以，要做如下假设检验：</a:t>
                </a:r>
              </a:p>
              <a:p>
                <a:pPr marL="0" indent="0">
                  <a:buNone/>
                </a:pPr>
                <a:endParaRPr lang="zh-CN" altLang="en-US" dirty="0"/>
              </a:p>
              <a:p>
                <a:r>
                  <a:rPr lang="en-US" altLang="zh-CN" dirty="0"/>
                  <a:t>F </a:t>
                </a:r>
                <a:r>
                  <a:rPr lang="zh-CN" altLang="en-US" dirty="0"/>
                  <a:t>检验</a:t>
                </a:r>
              </a:p>
              <a:p>
                <a:pPr marL="0" indent="0">
                  <a:buNone/>
                </a:pPr>
                <a:r>
                  <a:rPr lang="zh-CN" altLang="en-US" dirty="0"/>
                  <a:t>    若 </a:t>
                </a:r>
                <a:r>
                  <a:rPr lang="en-US" altLang="zh-CN" dirty="0"/>
                  <a:t>H</a:t>
                </a:r>
                <a:r>
                  <a:rPr lang="en-US" altLang="zh-CN" baseline="-25000" dirty="0"/>
                  <a:t>0</a:t>
                </a:r>
                <a:r>
                  <a:rPr lang="zh-CN" altLang="en-US" dirty="0"/>
                  <a:t> 为真，则回归平方和 </a:t>
                </a:r>
                <a:r>
                  <a:rPr lang="en-US" altLang="zh-CN" dirty="0"/>
                  <a:t>SSR </a:t>
                </a:r>
                <a:r>
                  <a:rPr lang="zh-CN" altLang="en-US" dirty="0"/>
                  <a:t>与残差平方和 </a:t>
                </a:r>
                <a:r>
                  <a:rPr lang="en-US" altLang="zh-CN" dirty="0"/>
                  <a:t>SSE / (n-2)</a:t>
                </a:r>
                <a:r>
                  <a:rPr lang="zh-CN" altLang="en-US" dirty="0"/>
                  <a:t> 都是 </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𝜎</m:t>
                        </m:r>
                      </m:e>
                      <m:sup>
                        <m:r>
                          <a:rPr lang="en-US" altLang="zh-CN" b="0" i="1" smtClean="0">
                            <a:latin typeface="Cambria Math" panose="02040503050406030204" pitchFamily="18" charset="0"/>
                          </a:rPr>
                          <m:t>2</m:t>
                        </m:r>
                      </m:sup>
                    </m:sSup>
                  </m:oMath>
                </a14:m>
                <a:r>
                  <a:rPr lang="zh-CN" altLang="en-US" dirty="0"/>
                  <a:t> 的无偏估计，因而采用 </a:t>
                </a:r>
                <a:r>
                  <a:rPr lang="en-US" altLang="zh-CN" dirty="0"/>
                  <a:t>F</a:t>
                </a:r>
                <a:r>
                  <a:rPr lang="zh-CN" altLang="en-US" dirty="0"/>
                  <a:t> 统计量：</a:t>
                </a:r>
              </a:p>
              <a:p>
                <a:pPr marL="0" indent="0">
                  <a:buNone/>
                </a:pPr>
                <a:r>
                  <a:rPr lang="zh-CN" altLang="en-US" dirty="0"/>
                  <a:t> </a:t>
                </a:r>
                <a:endParaRPr lang="en-US" altLang="zh-CN" dirty="0"/>
              </a:p>
              <a:p>
                <a:endParaRPr lang="zh-CN" altLang="en-US" dirty="0"/>
              </a:p>
              <a:p>
                <a:pPr marL="0" indent="0">
                  <a:buNone/>
                </a:pPr>
                <a:r>
                  <a:rPr lang="zh-CN" altLang="en-US" dirty="0"/>
                  <a:t>   来检验原假设 </a:t>
                </a:r>
                <a:r>
                  <a:rPr lang="en-US" altLang="zh-CN" dirty="0"/>
                  <a:t>H</a:t>
                </a:r>
                <a:r>
                  <a:rPr lang="en-US" altLang="zh-CN" baseline="-25000" dirty="0"/>
                  <a:t>0</a:t>
                </a:r>
                <a:r>
                  <a:rPr lang="zh-CN" altLang="en-US" dirty="0"/>
                  <a:t> 是否为真。</a:t>
                </a:r>
              </a:p>
              <a:p>
                <a:r>
                  <a:rPr lang="en-US" altLang="zh-CN" dirty="0"/>
                  <a:t>t </a:t>
                </a:r>
                <a:r>
                  <a:rPr lang="zh-CN" altLang="en-US" dirty="0"/>
                  <a:t>检验</a:t>
                </a:r>
              </a:p>
              <a:p>
                <a:pPr marL="0" indent="0">
                  <a:buNone/>
                </a:pPr>
                <a:r>
                  <a:rPr lang="zh-CN" altLang="en-US" dirty="0"/>
                  <a:t>   对 </a:t>
                </a:r>
                <a:r>
                  <a:rPr lang="en-US" altLang="zh-CN" dirty="0"/>
                  <a:t>H</a:t>
                </a:r>
                <a:r>
                  <a:rPr lang="en-US" altLang="zh-CN" baseline="-25000" dirty="0"/>
                  <a:t>0</a:t>
                </a:r>
                <a:r>
                  <a:rPr lang="zh-CN" altLang="en-US" dirty="0"/>
                  <a:t> 的 </a:t>
                </a:r>
                <a:r>
                  <a:rPr lang="en-US" altLang="zh-CN" dirty="0"/>
                  <a:t>t</a:t>
                </a:r>
                <a:r>
                  <a:rPr lang="zh-CN" altLang="en-US" dirty="0"/>
                  <a:t> 检验与 </a:t>
                </a:r>
                <a:r>
                  <a:rPr lang="en-US" altLang="zh-CN" dirty="0"/>
                  <a:t>F </a:t>
                </a:r>
                <a:r>
                  <a:rPr lang="zh-CN" altLang="en-US" dirty="0"/>
                  <a:t>检验是等价的，因为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𝐹</m:t>
                    </m:r>
                  </m:oMath>
                </a14:m>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B8657393-B082-E25B-F894-3A040E753AFD}"/>
                  </a:ext>
                </a:extLst>
              </p:cNvPr>
              <p:cNvSpPr>
                <a:spLocks noGrp="1" noRot="1" noChangeAspect="1" noMove="1" noResize="1" noEditPoints="1" noAdjustHandles="1" noChangeArrowheads="1" noChangeShapeType="1" noTextEdit="1"/>
              </p:cNvSpPr>
              <p:nvPr>
                <p:ph idx="1"/>
              </p:nvPr>
            </p:nvSpPr>
            <p:spPr>
              <a:xfrm>
                <a:off x="838200" y="785091"/>
                <a:ext cx="10515600" cy="5754254"/>
              </a:xfrm>
              <a:blipFill>
                <a:blip r:embed="rId2"/>
                <a:stretch>
                  <a:fillRect/>
                </a:stretch>
              </a:blipFill>
            </p:spPr>
            <p:txBody>
              <a:bodyPr/>
              <a:lstStyle/>
              <a:p>
                <a:r>
                  <a:rPr lang="zh-CN" altLang="en-US">
                    <a:noFill/>
                  </a:rPr>
                  <a:t> </a:t>
                </a:r>
              </a:p>
            </p:txBody>
          </p:sp>
        </mc:Fallback>
      </mc:AlternateContent>
      <p:pic>
        <p:nvPicPr>
          <p:cNvPr id="9218" name="Picture 2">
            <a:extLst>
              <a:ext uri="{FF2B5EF4-FFF2-40B4-BE49-F238E27FC236}">
                <a16:creationId xmlns:a16="http://schemas.microsoft.com/office/drawing/2014/main" id="{8F849A1E-47E1-D76A-2720-AD8457D5BB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8490" y="2503896"/>
            <a:ext cx="2655019" cy="44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a:extLst>
              <a:ext uri="{FF2B5EF4-FFF2-40B4-BE49-F238E27FC236}">
                <a16:creationId xmlns:a16="http://schemas.microsoft.com/office/drawing/2014/main" id="{B2C51672-7D69-7704-2E44-CDDA984820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4852" y="4171517"/>
            <a:ext cx="5462296" cy="78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38837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EC1B70-4285-08A1-2FBC-793695906BB1}"/>
              </a:ext>
            </a:extLst>
          </p:cNvPr>
          <p:cNvSpPr>
            <a:spLocks noGrp="1"/>
          </p:cNvSpPr>
          <p:nvPr>
            <p:ph idx="1"/>
          </p:nvPr>
        </p:nvSpPr>
        <p:spPr>
          <a:xfrm>
            <a:off x="838200" y="868218"/>
            <a:ext cx="10515600" cy="5308745"/>
          </a:xfrm>
        </p:spPr>
        <p:txBody>
          <a:bodyPr/>
          <a:lstStyle/>
          <a:p>
            <a:pPr marL="0" indent="0">
              <a:buNone/>
            </a:pPr>
            <a:r>
              <a:rPr lang="en-US" altLang="zh-CN" b="1" dirty="0"/>
              <a:t>2) </a:t>
            </a:r>
            <a:r>
              <a:rPr lang="zh-CN" altLang="en-US" b="1" dirty="0"/>
              <a:t>回归标准误与回归系数标准误</a:t>
            </a:r>
          </a:p>
          <a:p>
            <a:pPr algn="just"/>
            <a:r>
              <a:rPr lang="zh-CN" altLang="en-US" dirty="0"/>
              <a:t>统计建模所做的事情，基本都是在用样本去推断总体。用于回归的样本数据，是来自总体的某次抽样，下次再抽样、做回归建模会得到另一回归模型及新的回归系数，这就给推断总体时带来了偏差，叫作抽样误差。</a:t>
            </a:r>
          </a:p>
          <a:p>
            <a:pPr algn="just"/>
            <a:r>
              <a:rPr lang="zh-CN" altLang="en-US" dirty="0"/>
              <a:t>样本统计量（回归方程、回归系数）的计算来自抽样的样本，会随抽样样本的变化而变化，所以真正是可以抽样很多次，计算很多个该样本统计量，那它们放在一起，就有均值和标准差，该标准差就是它的标准误；该均值</a:t>
            </a:r>
            <a:r>
              <a:rPr lang="en-US" altLang="zh-CN" dirty="0"/>
              <a:t>±</a:t>
            </a:r>
            <a:r>
              <a:rPr lang="zh-CN" altLang="en-US" dirty="0"/>
              <a:t>标准差就是该样本统计量的置信区间，标准误的大小直接反映了抽样是否有足够的代表性，进而结果是否有足够的可靠性（可信度）。</a:t>
            </a:r>
          </a:p>
          <a:p>
            <a:pPr algn="just"/>
            <a:r>
              <a:rPr lang="zh-CN" altLang="en-US" dirty="0"/>
              <a:t>汇报结果时，汇报标准误和置信区间是更加重要的，计算出样本统计量的值（只是偶然的某一个），意义并不大，如果它的标准误还很大，那么可以说结果基本毫无意义。 </a:t>
            </a:r>
          </a:p>
          <a:p>
            <a:endParaRPr lang="zh-CN" altLang="en-US" dirty="0"/>
          </a:p>
        </p:txBody>
      </p:sp>
    </p:spTree>
    <p:extLst>
      <p:ext uri="{BB962C8B-B14F-4D97-AF65-F5344CB8AC3E}">
        <p14:creationId xmlns:p14="http://schemas.microsoft.com/office/powerpoint/2010/main" val="223951600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78E0CB-F07E-D9DE-4045-280552DBF9EA}"/>
                  </a:ext>
                </a:extLst>
              </p:cNvPr>
              <p:cNvSpPr>
                <a:spLocks noGrp="1"/>
              </p:cNvSpPr>
              <p:nvPr>
                <p:ph idx="1"/>
              </p:nvPr>
            </p:nvSpPr>
            <p:spPr>
              <a:xfrm>
                <a:off x="838200" y="765799"/>
                <a:ext cx="10515600" cy="5411164"/>
              </a:xfrm>
            </p:spPr>
            <p:txBody>
              <a:bodyPr/>
              <a:lstStyle/>
              <a:p>
                <a:r>
                  <a:rPr lang="zh-CN" altLang="en-US" dirty="0"/>
                  <a:t>然而，实际中又不可能做很多次的抽样和反复建模，好在统计学家有办法：在具体的标准误的计算时，真正需要的可能是某些真实值或来自总体的值，如果它们无法得到话，通常是用它们所对应的样本估计值来代替，某些估计值要保证能作为代替，可能离不开一些模型假设（理论保证）。</a:t>
                </a:r>
              </a:p>
              <a:p>
                <a:r>
                  <a:rPr lang="zh-CN" altLang="en-US" dirty="0"/>
                  <a:t>回归方程的标准误，衡量的是以样本回归直线为中心分布的观测值同直线上拟合值的平均偏离程度：</a:t>
                </a:r>
              </a:p>
              <a:p>
                <a:endParaRPr lang="en-US" altLang="zh-CN" dirty="0"/>
              </a:p>
              <a:p>
                <a:endParaRPr lang="en-US" altLang="zh-CN" dirty="0"/>
              </a:p>
              <a:p>
                <a:r>
                  <a:rPr lang="zh-CN" altLang="en-US" dirty="0"/>
                  <a:t>其中，</a:t>
                </a:r>
                <a:r>
                  <a:rPr lang="en-US" altLang="zh-CN" dirty="0"/>
                  <a:t>SSE</a:t>
                </a:r>
                <a:r>
                  <a:rPr lang="zh-CN" altLang="en-US" dirty="0"/>
                  <a:t> 为残差平方和，</a:t>
                </a:r>
                <a14:m>
                  <m:oMath xmlns:m="http://schemas.openxmlformats.org/officeDocument/2006/math">
                    <m:r>
                      <a:rPr lang="en-US" altLang="zh-CN" b="0" i="1" smtClean="0">
                        <a:latin typeface="Cambria Math" panose="02040503050406030204" pitchFamily="18" charset="0"/>
                      </a:rPr>
                      <m:t>𝑛</m:t>
                    </m:r>
                  </m:oMath>
                </a14:m>
                <a:r>
                  <a:rPr lang="zh-CN" altLang="en-US" dirty="0"/>
                  <a:t> 为样本数，</a:t>
                </a:r>
                <a14:m>
                  <m:oMath xmlns:m="http://schemas.openxmlformats.org/officeDocument/2006/math">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oMath>
                </a14:m>
                <a:r>
                  <a:rPr lang="zh-CN" altLang="en-US" dirty="0"/>
                  <a:t> 为自由度，</a:t>
                </a:r>
                <a14:m>
                  <m:oMath xmlns:m="http://schemas.openxmlformats.org/officeDocument/2006/math">
                    <m:r>
                      <a:rPr lang="en-US" altLang="zh-CN" b="0" i="1" smtClean="0">
                        <a:latin typeface="Cambria Math" panose="02040503050406030204" pitchFamily="18" charset="0"/>
                      </a:rPr>
                      <m:t>𝑝</m:t>
                    </m:r>
                  </m:oMath>
                </a14:m>
                <a:r>
                  <a:rPr lang="zh-CN" altLang="en-US" dirty="0"/>
                  <a:t> 为包括常数项在内的自变量的个数。 </a:t>
                </a:r>
              </a:p>
              <a:p>
                <a:r>
                  <a:rPr lang="zh-CN" altLang="en-US" b="1" dirty="0"/>
                  <a:t>回归系数标准误</a:t>
                </a:r>
                <a:r>
                  <a:rPr lang="zh-CN" altLang="en-US" dirty="0"/>
                  <a:t>（抽样误差的标准差），是对回归系数这一估计量标准差的估计值，衡量的是在一定的样本量下，回归系数同其期望的平均偏离程度：</a:t>
                </a:r>
              </a:p>
              <a:p>
                <a:endParaRPr lang="zh-CN" altLang="en-US" dirty="0"/>
              </a:p>
            </p:txBody>
          </p:sp>
        </mc:Choice>
        <mc:Fallback xmlns="">
          <p:sp>
            <p:nvSpPr>
              <p:cNvPr id="3" name="内容占位符 2">
                <a:extLst>
                  <a:ext uri="{FF2B5EF4-FFF2-40B4-BE49-F238E27FC236}">
                    <a16:creationId xmlns:a16="http://schemas.microsoft.com/office/drawing/2014/main" id="{ED78E0CB-F07E-D9DE-4045-280552DBF9EA}"/>
                  </a:ext>
                </a:extLst>
              </p:cNvPr>
              <p:cNvSpPr>
                <a:spLocks noGrp="1" noRot="1" noChangeAspect="1" noMove="1" noResize="1" noEditPoints="1" noAdjustHandles="1" noChangeArrowheads="1" noChangeShapeType="1" noTextEdit="1"/>
              </p:cNvSpPr>
              <p:nvPr>
                <p:ph idx="1"/>
              </p:nvPr>
            </p:nvSpPr>
            <p:spPr>
              <a:xfrm>
                <a:off x="838200" y="765799"/>
                <a:ext cx="10515600" cy="5411164"/>
              </a:xfrm>
              <a:blipFill>
                <a:blip r:embed="rId2"/>
                <a:stretch>
                  <a:fillRect/>
                </a:stretch>
              </a:blipFill>
            </p:spPr>
            <p:txBody>
              <a:bodyPr/>
              <a:lstStyle/>
              <a:p>
                <a:r>
                  <a:rPr lang="zh-CN" altLang="en-US">
                    <a:noFill/>
                  </a:rPr>
                  <a:t> </a:t>
                </a:r>
              </a:p>
            </p:txBody>
          </p:sp>
        </mc:Fallback>
      </mc:AlternateContent>
      <p:pic>
        <p:nvPicPr>
          <p:cNvPr id="10242" name="Picture 2">
            <a:extLst>
              <a:ext uri="{FF2B5EF4-FFF2-40B4-BE49-F238E27FC236}">
                <a16:creationId xmlns:a16="http://schemas.microsoft.com/office/drawing/2014/main" id="{AE1438AC-61CA-78E5-E6F5-825978DCC2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0333" y="2816008"/>
            <a:ext cx="4951333" cy="101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a:extLst>
              <a:ext uri="{FF2B5EF4-FFF2-40B4-BE49-F238E27FC236}">
                <a16:creationId xmlns:a16="http://schemas.microsoft.com/office/drawing/2014/main" id="{F20055F3-BE0F-28BA-2F72-B47278EB65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6418" y="5435673"/>
            <a:ext cx="3939164" cy="65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53643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F8E196-3968-DC45-E80F-2B1380020D59}"/>
                  </a:ext>
                </a:extLst>
              </p:cNvPr>
              <p:cNvSpPr>
                <a:spLocks noGrp="1"/>
              </p:cNvSpPr>
              <p:nvPr>
                <p:ph idx="1"/>
              </p:nvPr>
            </p:nvSpPr>
            <p:spPr>
              <a:xfrm>
                <a:off x="838200" y="720436"/>
                <a:ext cx="10855036" cy="5456527"/>
              </a:xfrm>
            </p:spPr>
            <p:txBody>
              <a:bodyPr/>
              <a:lstStyle/>
              <a:p>
                <a:pPr marL="0" indent="0">
                  <a:lnSpc>
                    <a:spcPct val="150000"/>
                  </a:lnSpc>
                  <a:buNone/>
                </a:pPr>
                <a:r>
                  <a:rPr lang="zh-CN" altLang="en-US" b="1" dirty="0"/>
                  <a:t>（</a:t>
                </a:r>
                <a:r>
                  <a:rPr lang="en-US" altLang="zh-CN" b="1" dirty="0"/>
                  <a:t>6</a:t>
                </a:r>
                <a:r>
                  <a:rPr lang="zh-CN" altLang="en-US" b="1" dirty="0"/>
                  <a:t>）回归模型预测</a:t>
                </a:r>
              </a:p>
              <a:p>
                <a:r>
                  <a:rPr lang="zh-CN" altLang="en-US" dirty="0"/>
                  <a:t>通过检验的回归模型，就可以用来做预测。</a:t>
                </a:r>
              </a:p>
              <a:p>
                <a:r>
                  <a:rPr lang="zh-CN" altLang="en-US" dirty="0"/>
                  <a:t>例如，得到一元线性回归方程 </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𝜃</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r>
                          <a:rPr lang="zh-CN" altLang="en-US" i="1" dirty="0" smtClean="0">
                            <a:latin typeface="Cambria Math" panose="02040503050406030204" pitchFamily="18" charset="0"/>
                          </a:rPr>
                          <m:t>𝜃</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𝑥</m:t>
                    </m:r>
                  </m:oMath>
                </a14:m>
                <a:r>
                  <a:rPr lang="zh-CN" altLang="en-US" dirty="0"/>
                  <a:t> 后，预测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处的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 </m:t>
                    </m:r>
                  </m:oMath>
                </a14:m>
                <a:r>
                  <a:rPr lang="zh-CN" altLang="en-US" dirty="0"/>
                  <a:t>值为 </a:t>
                </a:r>
                <a14:m>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𝑦</m:t>
                            </m:r>
                          </m:e>
                        </m:acc>
                      </m:e>
                      <m:sub>
                        <m:r>
                          <a:rPr lang="en-US" altLang="zh-CN" b="0" i="1" smtClean="0">
                            <a:latin typeface="Cambria Math" panose="02040503050406030204" pitchFamily="18" charset="0"/>
                          </a:rPr>
                          <m:t>0</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𝜃</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r>
                          <a:rPr lang="zh-CN" altLang="en-US" i="1" dirty="0">
                            <a:latin typeface="Cambria Math" panose="02040503050406030204" pitchFamily="18" charset="0"/>
                          </a:rPr>
                          <m:t>𝜃</m:t>
                        </m:r>
                      </m:e>
                      <m:sub>
                        <m:r>
                          <a:rPr lang="en-US" altLang="zh-CN" i="1" dirty="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，其置信区间为：</a:t>
                </a:r>
              </a:p>
              <a:p>
                <a:endParaRPr lang="en-US" altLang="zh-CN" dirty="0"/>
              </a:p>
              <a:p>
                <a:endParaRPr lang="en-US" altLang="zh-CN" dirty="0"/>
              </a:p>
              <a:p>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zh-CN" altLang="en-US" i="1" smtClean="0">
                            <a:latin typeface="Cambria Math" panose="02040503050406030204" pitchFamily="18" charset="0"/>
                          </a:rPr>
                          <m:t>𝛼</m:t>
                        </m:r>
                        <m:r>
                          <a:rPr lang="en-US" altLang="zh-CN" b="0" i="1" smtClean="0">
                            <a:latin typeface="Cambria Math" panose="02040503050406030204" pitchFamily="18" charset="0"/>
                          </a:rPr>
                          <m:t>/2</m:t>
                        </m:r>
                      </m:sub>
                    </m:sSub>
                  </m:oMath>
                </a14:m>
                <a:r>
                  <a:rPr lang="zh-CN" altLang="en-US" dirty="0"/>
                  <a:t> 的自由度为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oMath>
                </a14:m>
                <a:r>
                  <a:rPr lang="en-US" altLang="zh-CN" dirty="0"/>
                  <a:t>,                                    </a:t>
                </a:r>
                <a:r>
                  <a:rPr lang="zh-CN" altLang="en-US" dirty="0"/>
                  <a:t>称为杠杆率，               </a:t>
                </a:r>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B0F8E196-3968-DC45-E80F-2B1380020D59}"/>
                  </a:ext>
                </a:extLst>
              </p:cNvPr>
              <p:cNvSpPr>
                <a:spLocks noGrp="1" noRot="1" noChangeAspect="1" noMove="1" noResize="1" noEditPoints="1" noAdjustHandles="1" noChangeArrowheads="1" noChangeShapeType="1" noTextEdit="1"/>
              </p:cNvSpPr>
              <p:nvPr>
                <p:ph idx="1"/>
              </p:nvPr>
            </p:nvSpPr>
            <p:spPr>
              <a:xfrm>
                <a:off x="838200" y="720436"/>
                <a:ext cx="10855036" cy="5456527"/>
              </a:xfrm>
              <a:blipFill>
                <a:blip r:embed="rId2"/>
                <a:stretch>
                  <a:fillRect/>
                </a:stretch>
              </a:blipFill>
            </p:spPr>
            <p:txBody>
              <a:bodyPr/>
              <a:lstStyle/>
              <a:p>
                <a:r>
                  <a:rPr lang="zh-CN" altLang="en-US">
                    <a:noFill/>
                  </a:rPr>
                  <a:t> </a:t>
                </a:r>
              </a:p>
            </p:txBody>
          </p:sp>
        </mc:Fallback>
      </mc:AlternateContent>
      <p:pic>
        <p:nvPicPr>
          <p:cNvPr id="11266" name="Picture 2">
            <a:extLst>
              <a:ext uri="{FF2B5EF4-FFF2-40B4-BE49-F238E27FC236}">
                <a16:creationId xmlns:a16="http://schemas.microsoft.com/office/drawing/2014/main" id="{929CCD33-E219-EF35-58B8-B49B1D7768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9334" y="2715708"/>
            <a:ext cx="3433331" cy="66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a:extLst>
              <a:ext uri="{FF2B5EF4-FFF2-40B4-BE49-F238E27FC236}">
                <a16:creationId xmlns:a16="http://schemas.microsoft.com/office/drawing/2014/main" id="{216ED981-F4F3-6616-BD8F-0FD284D89F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634" y="3319643"/>
            <a:ext cx="2669576" cy="98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a:extLst>
              <a:ext uri="{FF2B5EF4-FFF2-40B4-BE49-F238E27FC236}">
                <a16:creationId xmlns:a16="http://schemas.microsoft.com/office/drawing/2014/main" id="{D4342D0C-F7AC-D87C-3984-DF04415238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41489" y="3158837"/>
            <a:ext cx="1380692" cy="76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32993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947638-0619-D643-8636-6950896B74B3}"/>
              </a:ext>
            </a:extLst>
          </p:cNvPr>
          <p:cNvSpPr>
            <a:spLocks noGrp="1"/>
          </p:cNvSpPr>
          <p:nvPr>
            <p:ph idx="1"/>
          </p:nvPr>
        </p:nvSpPr>
        <p:spPr>
          <a:xfrm>
            <a:off x="838200" y="877455"/>
            <a:ext cx="10515600" cy="5299508"/>
          </a:xfrm>
        </p:spPr>
        <p:txBody>
          <a:bodyPr/>
          <a:lstStyle/>
          <a:p>
            <a:pPr marL="0" indent="0">
              <a:buNone/>
            </a:pPr>
            <a:r>
              <a:rPr lang="zh-CN" altLang="en-US" b="1" dirty="0"/>
              <a:t>（</a:t>
            </a:r>
            <a:r>
              <a:rPr lang="en-US" altLang="zh-CN" b="1" dirty="0"/>
              <a:t>7</a:t>
            </a:r>
            <a:r>
              <a:rPr lang="zh-CN" altLang="en-US" b="1" dirty="0"/>
              <a:t>）</a:t>
            </a:r>
            <a:r>
              <a:rPr lang="en-US" altLang="zh-CN" b="1" dirty="0" err="1"/>
              <a:t>Matlab</a:t>
            </a:r>
            <a:r>
              <a:rPr lang="en-US" altLang="zh-CN" b="1" dirty="0"/>
              <a:t> </a:t>
            </a:r>
            <a:r>
              <a:rPr lang="zh-CN" altLang="en-US" b="1" dirty="0"/>
              <a:t>实现</a:t>
            </a:r>
            <a:endParaRPr lang="en-US" altLang="zh-CN" b="1" dirty="0"/>
          </a:p>
          <a:p>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 </a:t>
            </a:r>
            <a:r>
              <a:rPr lang="zh-CN" altLang="en-US" dirty="0"/>
              <a:t>函数实现多元线性回归，基本格式为：</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tbl</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modelspec</a:t>
            </a:r>
            <a:r>
              <a:rPr lang="en-US" altLang="zh-CN" sz="2000" dirty="0">
                <a:latin typeface="Courier New" panose="02070309020205020404" pitchFamily="49" charset="0"/>
                <a:cs typeface="Courier New" panose="02070309020205020404" pitchFamily="49" charset="0"/>
              </a:rPr>
              <a:t>, Name, Value)</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(X, y, </a:t>
            </a:r>
            <a:r>
              <a:rPr lang="en-US" altLang="zh-CN" sz="2000" dirty="0" err="1">
                <a:latin typeface="Courier New" panose="02070309020205020404" pitchFamily="49" charset="0"/>
                <a:cs typeface="Courier New" panose="02070309020205020404" pitchFamily="49" charset="0"/>
              </a:rPr>
              <a:t>modelspec</a:t>
            </a:r>
            <a:r>
              <a:rPr lang="en-US" altLang="zh-CN" sz="2000" dirty="0">
                <a:latin typeface="Courier New" panose="02070309020205020404" pitchFamily="49" charset="0"/>
                <a:cs typeface="Courier New" panose="02070309020205020404" pitchFamily="49" charset="0"/>
              </a:rPr>
              <a:t>, Name, Value)</a:t>
            </a:r>
          </a:p>
          <a:p>
            <a:pPr marL="0" indent="0">
              <a:buNone/>
            </a:pPr>
            <a:r>
              <a:rPr lang="zh-CN" altLang="en-US" dirty="0"/>
              <a:t>   其中，</a:t>
            </a:r>
            <a:r>
              <a:rPr lang="en-US" altLang="zh-CN" sz="2000" dirty="0" err="1">
                <a:latin typeface="Courier New" panose="02070309020205020404" pitchFamily="49" charset="0"/>
                <a:cs typeface="Courier New" panose="02070309020205020404" pitchFamily="49" charset="0"/>
              </a:rPr>
              <a:t>tbl</a:t>
            </a:r>
            <a:r>
              <a:rPr lang="en-US" altLang="zh-CN" dirty="0"/>
              <a:t> </a:t>
            </a:r>
            <a:r>
              <a:rPr lang="zh-CN" altLang="en-US" dirty="0"/>
              <a:t>为数据表 </a:t>
            </a:r>
            <a:r>
              <a:rPr lang="en-US" altLang="zh-CN" dirty="0"/>
              <a:t>table </a:t>
            </a:r>
            <a:r>
              <a:rPr lang="zh-CN" altLang="en-US" dirty="0"/>
              <a:t>对象；也可以用 </a:t>
            </a:r>
            <a:r>
              <a:rPr lang="en-US" altLang="zh-CN" sz="2000" dirty="0">
                <a:latin typeface="Courier New" panose="02070309020205020404" pitchFamily="49" charset="0"/>
                <a:cs typeface="Courier New" panose="02070309020205020404" pitchFamily="49" charset="0"/>
              </a:rPr>
              <a:t>X, y </a:t>
            </a:r>
            <a:r>
              <a:rPr lang="zh-CN" altLang="en-US" dirty="0"/>
              <a:t>分别以矩阵形式提供自变量和因变量数据；</a:t>
            </a:r>
          </a:p>
          <a:p>
            <a:r>
              <a:rPr lang="en-US" altLang="zh-CN" sz="2000" dirty="0" err="1">
                <a:latin typeface="Courier New" panose="02070309020205020404" pitchFamily="49" charset="0"/>
                <a:cs typeface="Courier New" panose="02070309020205020404" pitchFamily="49" charset="0"/>
              </a:rPr>
              <a:t>modelspec</a:t>
            </a:r>
            <a:r>
              <a:rPr lang="zh-CN" altLang="en-US" dirty="0"/>
              <a:t>，设置模型公式形式：</a:t>
            </a:r>
          </a:p>
          <a:p>
            <a:r>
              <a:rPr lang="zh-CN" altLang="en-US" dirty="0"/>
              <a:t>比如 </a:t>
            </a:r>
            <a:r>
              <a:rPr lang="en-US" altLang="zh-CN" sz="2000" dirty="0">
                <a:latin typeface="Courier New" panose="02070309020205020404" pitchFamily="49" charset="0"/>
                <a:cs typeface="Courier New" panose="02070309020205020404" pitchFamily="49" charset="0"/>
              </a:rPr>
              <a:t>y ~ x1 + x2 + x3</a:t>
            </a:r>
            <a:r>
              <a:rPr lang="zh-CN" altLang="en-US" dirty="0"/>
              <a:t>，表示三元线性回归模型，默认带截距项；</a:t>
            </a:r>
          </a:p>
          <a:p>
            <a:r>
              <a:rPr lang="zh-CN" altLang="en-US" dirty="0"/>
              <a:t>其他常用表示，如 </a:t>
            </a:r>
            <a:r>
              <a:rPr lang="en-US" altLang="zh-CN" sz="2000" dirty="0">
                <a:latin typeface="Courier New" panose="02070309020205020404" pitchFamily="49" charset="0"/>
                <a:cs typeface="Courier New" panose="02070309020205020404" pitchFamily="49" charset="0"/>
              </a:rPr>
              <a:t>x1^2</a:t>
            </a:r>
            <a:r>
              <a:rPr lang="en-US" altLang="zh-CN" dirty="0"/>
              <a:t> (</a:t>
            </a:r>
            <a:r>
              <a:rPr lang="zh-CN" altLang="en-US" dirty="0"/>
              <a:t>平方项</a:t>
            </a:r>
            <a:r>
              <a:rPr lang="en-US" altLang="zh-CN" dirty="0"/>
              <a:t>)</a:t>
            </a:r>
            <a:r>
              <a:rPr lang="zh-CN" altLang="en-US" dirty="0"/>
              <a:t>，</a:t>
            </a:r>
            <a:r>
              <a:rPr lang="en-US" altLang="zh-CN" sz="2000" dirty="0">
                <a:latin typeface="Courier New" panose="02070309020205020404" pitchFamily="49" charset="0"/>
                <a:cs typeface="Courier New" panose="02070309020205020404" pitchFamily="49" charset="0"/>
              </a:rPr>
              <a:t>x1:x2</a:t>
            </a:r>
            <a:r>
              <a:rPr lang="zh-CN" altLang="en-US" dirty="0"/>
              <a:t>（交互项 </a:t>
            </a:r>
            <a:r>
              <a:rPr lang="en-US" altLang="zh-CN" sz="2000" dirty="0">
                <a:latin typeface="Courier New" panose="02070309020205020404" pitchFamily="49" charset="0"/>
                <a:cs typeface="Courier New" panose="02070309020205020404" pitchFamily="49" charset="0"/>
              </a:rPr>
              <a:t>x1x2</a:t>
            </a:r>
            <a:r>
              <a:rPr lang="zh-CN" altLang="en-US" dirty="0"/>
              <a:t>），</a:t>
            </a:r>
            <a:r>
              <a:rPr lang="en-US" altLang="zh-CN" sz="2000" dirty="0">
                <a:latin typeface="Courier New" panose="02070309020205020404" pitchFamily="49" charset="0"/>
                <a:cs typeface="Courier New" panose="02070309020205020404" pitchFamily="49" charset="0"/>
              </a:rPr>
              <a:t>x1*x2</a:t>
            </a:r>
            <a:r>
              <a:rPr lang="zh-CN" altLang="en-US" dirty="0"/>
              <a:t>（相当于 </a:t>
            </a:r>
            <a:r>
              <a:rPr lang="en-US" altLang="zh-CN" sz="2000" dirty="0">
                <a:latin typeface="Courier New" panose="02070309020205020404" pitchFamily="49" charset="0"/>
                <a:cs typeface="Courier New" panose="02070309020205020404" pitchFamily="49" charset="0"/>
              </a:rPr>
              <a:t>x1+x1:x2+x2</a:t>
            </a:r>
            <a:r>
              <a:rPr lang="zh-CN" altLang="en-US" dirty="0"/>
              <a:t>），</a:t>
            </a:r>
            <a:r>
              <a:rPr lang="en-US" altLang="zh-CN" sz="2000" dirty="0">
                <a:latin typeface="Courier New" panose="02070309020205020404" pitchFamily="49" charset="0"/>
                <a:cs typeface="Courier New" panose="02070309020205020404" pitchFamily="49" charset="0"/>
              </a:rPr>
              <a:t>-x2</a:t>
            </a:r>
            <a:r>
              <a:rPr lang="zh-CN" altLang="en-US" dirty="0"/>
              <a:t>（排除 </a:t>
            </a:r>
            <a:r>
              <a:rPr lang="en-US" altLang="zh-CN" dirty="0"/>
              <a:t>x2</a:t>
            </a:r>
            <a:r>
              <a:rPr lang="zh-CN" altLang="en-US" dirty="0"/>
              <a:t>）</a:t>
            </a:r>
          </a:p>
          <a:p>
            <a:endParaRPr lang="zh-CN" altLang="en-US" dirty="0"/>
          </a:p>
        </p:txBody>
      </p:sp>
    </p:spTree>
    <p:extLst>
      <p:ext uri="{BB962C8B-B14F-4D97-AF65-F5344CB8AC3E}">
        <p14:creationId xmlns:p14="http://schemas.microsoft.com/office/powerpoint/2010/main" val="6403686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EAFA18-3C77-315F-85CA-4772CA81D91B}"/>
              </a:ext>
            </a:extLst>
          </p:cNvPr>
          <p:cNvSpPr>
            <a:spLocks noGrp="1"/>
          </p:cNvSpPr>
          <p:nvPr>
            <p:ph idx="1"/>
          </p:nvPr>
        </p:nvSpPr>
        <p:spPr>
          <a:xfrm>
            <a:off x="838200" y="895927"/>
            <a:ext cx="10515600" cy="5281036"/>
          </a:xfrm>
        </p:spPr>
        <p:txBody>
          <a:bodyPr/>
          <a:lstStyle/>
          <a:p>
            <a:r>
              <a:rPr lang="en-US" altLang="zh-CN" sz="2400" dirty="0" err="1">
                <a:latin typeface="Courier New" panose="02070309020205020404" pitchFamily="49" charset="0"/>
                <a:cs typeface="Courier New" panose="02070309020205020404" pitchFamily="49" charset="0"/>
              </a:rPr>
              <a:t>modelspec</a:t>
            </a:r>
            <a:r>
              <a:rPr lang="zh-CN" altLang="en-US" dirty="0"/>
              <a:t> 还可以直接设置值：</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'constant'</a:t>
            </a:r>
            <a:r>
              <a:rPr lang="en-US" altLang="zh-CN" dirty="0"/>
              <a:t>: </a:t>
            </a:r>
            <a:r>
              <a:rPr lang="zh-CN" altLang="en-US" dirty="0"/>
              <a:t>只包含截距项</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'linear'</a:t>
            </a:r>
            <a:r>
              <a:rPr lang="en-US" altLang="zh-CN" dirty="0"/>
              <a:t>: </a:t>
            </a:r>
            <a:r>
              <a:rPr lang="zh-CN" altLang="en-US" dirty="0"/>
              <a:t>（默认）只包含截距项、线性项，如 </a:t>
            </a:r>
            <a:r>
              <a:rPr lang="en-US" altLang="zh-CN" dirty="0"/>
              <a:t>y ~ x1 + x2 + x3</a:t>
            </a:r>
          </a:p>
          <a:p>
            <a:pPr marL="0" indent="0">
              <a:buNone/>
            </a:pPr>
            <a:r>
              <a:rPr lang="en-US" altLang="zh-CN" dirty="0"/>
              <a:t>     - </a:t>
            </a:r>
            <a:r>
              <a:rPr lang="en-US" altLang="zh-CN" dirty="0">
                <a:latin typeface="Courier New" panose="02070309020205020404" pitchFamily="49" charset="0"/>
                <a:cs typeface="Courier New" panose="02070309020205020404" pitchFamily="49" charset="0"/>
              </a:rPr>
              <a:t>'interactions'</a:t>
            </a:r>
            <a:r>
              <a:rPr lang="en-US" altLang="zh-CN" dirty="0"/>
              <a:t>: </a:t>
            </a:r>
            <a:r>
              <a:rPr lang="zh-CN" altLang="en-US" dirty="0"/>
              <a:t>只包含截距项、线性项、交互项，不包含二次项</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purequadratic</a:t>
            </a:r>
            <a:r>
              <a:rPr lang="en-US" altLang="zh-CN" dirty="0">
                <a:latin typeface="Courier New" panose="02070309020205020404" pitchFamily="49" charset="0"/>
                <a:cs typeface="Courier New" panose="02070309020205020404" pitchFamily="49" charset="0"/>
              </a:rPr>
              <a:t>'</a:t>
            </a:r>
            <a:r>
              <a:rPr lang="en-US" altLang="zh-CN" dirty="0"/>
              <a:t>: </a:t>
            </a:r>
            <a:r>
              <a:rPr lang="zh-CN" altLang="en-US" dirty="0"/>
              <a:t>只包含截距项、线性项、二次项，不包含交互项</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'quadratic'</a:t>
            </a:r>
            <a:r>
              <a:rPr lang="en-US" altLang="zh-CN" dirty="0"/>
              <a:t>: </a:t>
            </a:r>
            <a:r>
              <a:rPr lang="zh-CN" altLang="en-US" dirty="0"/>
              <a:t>包含所有二次以内的截距项、一次项、二次项、交互项</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polyijk</a:t>
            </a:r>
            <a:r>
              <a:rPr lang="en-US" altLang="zh-CN" dirty="0">
                <a:latin typeface="Courier New" panose="02070309020205020404" pitchFamily="49" charset="0"/>
                <a:cs typeface="Courier New" panose="02070309020205020404" pitchFamily="49" charset="0"/>
              </a:rPr>
              <a:t>'</a:t>
            </a:r>
            <a:r>
              <a:rPr lang="en-US" altLang="zh-CN" dirty="0"/>
              <a:t>: </a:t>
            </a:r>
            <a:r>
              <a:rPr lang="zh-CN" altLang="en-US" dirty="0"/>
              <a:t>设置多项式项，</a:t>
            </a:r>
            <a:r>
              <a:rPr lang="en-US" altLang="zh-CN" dirty="0" err="1"/>
              <a:t>i</a:t>
            </a:r>
            <a:r>
              <a:rPr lang="en-US" altLang="zh-CN" dirty="0"/>
              <a:t> </a:t>
            </a:r>
            <a:r>
              <a:rPr lang="zh-CN" altLang="en-US" dirty="0"/>
              <a:t>表示第 </a:t>
            </a:r>
            <a:r>
              <a:rPr lang="en-US" altLang="zh-CN" dirty="0"/>
              <a:t>1 </a:t>
            </a:r>
            <a:r>
              <a:rPr lang="zh-CN" altLang="en-US" dirty="0"/>
              <a:t>个自变量 </a:t>
            </a:r>
            <a:r>
              <a:rPr lang="en-US" altLang="zh-CN" dirty="0" err="1"/>
              <a:t>i</a:t>
            </a:r>
            <a:r>
              <a:rPr lang="en-US" altLang="zh-CN" dirty="0"/>
              <a:t> </a:t>
            </a:r>
            <a:r>
              <a:rPr lang="zh-CN" altLang="en-US" dirty="0"/>
              <a:t>次以内所有项，</a:t>
            </a:r>
            <a:r>
              <a:rPr lang="en-US" altLang="zh-CN" dirty="0"/>
              <a:t>j </a:t>
            </a:r>
            <a:r>
              <a:rPr lang="zh-CN" altLang="en-US" dirty="0"/>
              <a:t>表示第 </a:t>
            </a:r>
            <a:r>
              <a:rPr lang="en-US" altLang="zh-CN" dirty="0"/>
              <a:t>2 </a:t>
            </a:r>
            <a:r>
              <a:rPr lang="zh-CN" altLang="en-US" dirty="0"/>
              <a:t>个变量 </a:t>
            </a:r>
            <a:r>
              <a:rPr lang="en-US" altLang="zh-CN" dirty="0"/>
              <a:t>j </a:t>
            </a:r>
            <a:r>
              <a:rPr lang="zh-CN" altLang="en-US" dirty="0"/>
              <a:t>次以内所有项，</a:t>
            </a:r>
            <a:r>
              <a:rPr lang="en-US" altLang="zh-CN" dirty="0"/>
              <a:t>......</a:t>
            </a:r>
            <a:r>
              <a:rPr lang="zh-CN" altLang="en-US" dirty="0"/>
              <a:t>依此类推</a:t>
            </a:r>
            <a:endParaRPr lang="en-US" altLang="zh-CN" dirty="0"/>
          </a:p>
          <a:p>
            <a:r>
              <a:rPr lang="zh-CN" altLang="en-US" dirty="0"/>
              <a:t>若不设置，则将 </a:t>
            </a:r>
            <a:r>
              <a:rPr lang="en-US" altLang="zh-CN" dirty="0" err="1"/>
              <a:t>tbl</a:t>
            </a:r>
            <a:r>
              <a:rPr lang="en-US" altLang="zh-CN" dirty="0"/>
              <a:t> </a:t>
            </a:r>
            <a:r>
              <a:rPr lang="zh-CN" altLang="en-US" dirty="0"/>
              <a:t>最后一列和 </a:t>
            </a:r>
            <a:r>
              <a:rPr lang="en-US" altLang="zh-CN" dirty="0"/>
              <a:t>y </a:t>
            </a:r>
            <a:r>
              <a:rPr lang="zh-CN" altLang="en-US" dirty="0"/>
              <a:t>作为因变量，其他列和 </a:t>
            </a:r>
            <a:r>
              <a:rPr lang="en-US" altLang="zh-CN" dirty="0"/>
              <a:t>X </a:t>
            </a:r>
            <a:r>
              <a:rPr lang="zh-CN" altLang="en-US" dirty="0"/>
              <a:t>所有列作为自变量，</a:t>
            </a:r>
            <a:r>
              <a:rPr lang="en-US" altLang="zh-CN" dirty="0"/>
              <a:t>3 </a:t>
            </a:r>
            <a:r>
              <a:rPr lang="zh-CN" altLang="en-US" dirty="0"/>
              <a:t>个自变量时同 </a:t>
            </a:r>
            <a:r>
              <a:rPr lang="en-US" altLang="zh-CN" dirty="0"/>
              <a:t>y ~ x1 + x2 + x3</a:t>
            </a:r>
            <a:endParaRPr lang="zh-CN" altLang="en-US" dirty="0"/>
          </a:p>
          <a:p>
            <a:endParaRPr lang="zh-CN" altLang="en-US" dirty="0"/>
          </a:p>
        </p:txBody>
      </p:sp>
    </p:spTree>
    <p:extLst>
      <p:ext uri="{BB962C8B-B14F-4D97-AF65-F5344CB8AC3E}">
        <p14:creationId xmlns:p14="http://schemas.microsoft.com/office/powerpoint/2010/main" val="373905432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582641"/>
            <a:ext cx="10515600" cy="1255396"/>
          </a:xfrm>
        </p:spPr>
        <p:txBody>
          <a:bodyPr/>
          <a:lstStyle/>
          <a:p>
            <a:pPr>
              <a:lnSpc>
                <a:spcPct val="150000"/>
              </a:lnSpc>
            </a:pPr>
            <a:r>
              <a:rPr lang="zh-CN" altLang="en-US" dirty="0">
                <a:latin typeface="微软雅黑" panose="020B0503020204020204" pitchFamily="34" charset="-122"/>
                <a:ea typeface="微软雅黑" panose="020B0503020204020204" pitchFamily="34" charset="-122"/>
                <a:cs typeface="华文宋体" panose="02010600040101010101" charset="-122"/>
              </a:rPr>
              <a:t>预测模型是根据实际数据，运用统计建模方法，对未来一定时期内的可能变化情况，进行推测、估计的定量分析方法。</a:t>
            </a:r>
            <a:endParaRPr lang="en-US" altLang="zh-CN" dirty="0">
              <a:latin typeface="微软雅黑" panose="020B0503020204020204" pitchFamily="34" charset="-122"/>
              <a:ea typeface="微软雅黑" panose="020B0503020204020204" pitchFamily="34" charset="-122"/>
              <a:cs typeface="华文宋体" panose="02010600040101010101" charset="-122"/>
            </a:endParaRPr>
          </a:p>
          <a:p>
            <a:pPr>
              <a:lnSpc>
                <a:spcPct val="150000"/>
              </a:lnSpc>
            </a:pPr>
            <a:endParaRPr lang="en-US" altLang="zh-CN" dirty="0">
              <a:latin typeface="微软雅黑" panose="020B0503020204020204" pitchFamily="34" charset="-122"/>
              <a:ea typeface="微软雅黑" panose="020B0503020204020204" pitchFamily="34" charset="-122"/>
              <a:cs typeface="华文宋体" panose="02010600040101010101" charset="-122"/>
            </a:endParaRPr>
          </a:p>
          <a:p>
            <a:pPr>
              <a:lnSpc>
                <a:spcPct val="150000"/>
              </a:lnSpc>
            </a:pPr>
            <a:endParaRPr lang="en-US" altLang="zh-CN" dirty="0">
              <a:latin typeface="微软雅黑" panose="020B0503020204020204" pitchFamily="34" charset="-122"/>
              <a:ea typeface="微软雅黑" panose="020B0503020204020204" pitchFamily="34" charset="-122"/>
              <a:cs typeface="华文宋体" panose="02010600040101010101" charset="-122"/>
            </a:endParaRPr>
          </a:p>
          <a:p>
            <a:pPr>
              <a:lnSpc>
                <a:spcPct val="150000"/>
              </a:lnSpc>
            </a:pPr>
            <a:endParaRPr lang="en-US" altLang="zh-CN" dirty="0">
              <a:latin typeface="微软雅黑" panose="020B0503020204020204" pitchFamily="34" charset="-122"/>
              <a:ea typeface="微软雅黑" panose="020B0503020204020204" pitchFamily="34" charset="-122"/>
              <a:cs typeface="华文宋体" panose="02010600040101010101" charset="-122"/>
            </a:endParaRPr>
          </a:p>
          <a:p>
            <a:pPr>
              <a:lnSpc>
                <a:spcPct val="150000"/>
              </a:lnSpc>
            </a:pPr>
            <a:endParaRPr lang="en-US" altLang="zh-CN" dirty="0">
              <a:latin typeface="微软雅黑" panose="020B0503020204020204" pitchFamily="34" charset="-122"/>
              <a:ea typeface="微软雅黑" panose="020B0503020204020204" pitchFamily="34" charset="-122"/>
              <a:cs typeface="华文宋体" panose="02010600040101010101" charset="-122"/>
            </a:endParaRPr>
          </a:p>
          <a:p>
            <a:pPr>
              <a:lnSpc>
                <a:spcPct val="150000"/>
              </a:lnSpc>
            </a:pPr>
            <a:r>
              <a:rPr lang="zh-CN" altLang="en-US" dirty="0">
                <a:latin typeface="微软雅黑" panose="020B0503020204020204" pitchFamily="34" charset="-122"/>
                <a:ea typeface="微软雅黑" panose="020B0503020204020204" pitchFamily="34" charset="-122"/>
                <a:cs typeface="华文宋体" panose="02010600040101010101" charset="-122"/>
              </a:rPr>
              <a:t>机器学习领域的两大类问题：回归、分类，都属于预测，因变量为连续数据的预测，就叫作</a:t>
            </a:r>
            <a:r>
              <a:rPr lang="zh-CN" altLang="en-US" b="1" dirty="0">
                <a:solidFill>
                  <a:srgbClr val="FF0000"/>
                </a:solidFill>
                <a:latin typeface="微软雅黑" panose="020B0503020204020204" pitchFamily="34" charset="-122"/>
                <a:ea typeface="微软雅黑" panose="020B0503020204020204" pitchFamily="34" charset="-122"/>
                <a:cs typeface="华文宋体" panose="02010600040101010101" charset="-122"/>
              </a:rPr>
              <a:t>回归</a:t>
            </a:r>
            <a:r>
              <a:rPr lang="zh-CN" altLang="en-US" dirty="0">
                <a:latin typeface="微软雅黑" panose="020B0503020204020204" pitchFamily="34" charset="-122"/>
                <a:ea typeface="微软雅黑" panose="020B0503020204020204" pitchFamily="34" charset="-122"/>
                <a:cs typeface="华文宋体" panose="02010600040101010101" charset="-122"/>
              </a:rPr>
              <a:t>；因变量为分类数据的预测，就叫作</a:t>
            </a:r>
            <a:r>
              <a:rPr lang="zh-CN" altLang="en-US" b="1" dirty="0">
                <a:solidFill>
                  <a:srgbClr val="FF0000"/>
                </a:solidFill>
                <a:latin typeface="微软雅黑" panose="020B0503020204020204" pitchFamily="34" charset="-122"/>
                <a:ea typeface="微软雅黑" panose="020B0503020204020204" pitchFamily="34" charset="-122"/>
              </a:rPr>
              <a:t>分类</a:t>
            </a:r>
            <a:r>
              <a:rPr lang="zh-CN" altLang="en-US" dirty="0">
                <a:latin typeface="微软雅黑" panose="020B0503020204020204" pitchFamily="34" charset="-122"/>
                <a:ea typeface="微软雅黑" panose="020B0503020204020204" pitchFamily="34" charset="-122"/>
                <a:cs typeface="华文宋体" panose="02010600040101010101" charset="-122"/>
              </a:rPr>
              <a:t>。通常所说的回归分析，狭义上来说指的是多元线性回归，广义上来说，可以扩展到各种机器学习的回归、分类算法。</a:t>
            </a:r>
          </a:p>
        </p:txBody>
      </p:sp>
      <p:pic>
        <p:nvPicPr>
          <p:cNvPr id="3" name="图片 60"/>
          <p:cNvPicPr>
            <a:picLocks noChangeAspect="1"/>
          </p:cNvPicPr>
          <p:nvPr/>
        </p:nvPicPr>
        <p:blipFill>
          <a:blip r:embed="rId3"/>
          <a:stretch>
            <a:fillRect/>
          </a:stretch>
        </p:blipFill>
        <p:spPr>
          <a:xfrm>
            <a:off x="1944182" y="1745673"/>
            <a:ext cx="8303636" cy="2750015"/>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C84CD1-75C4-D8AC-97C2-079470322E59}"/>
              </a:ext>
            </a:extLst>
          </p:cNvPr>
          <p:cNvSpPr>
            <a:spLocks noGrp="1"/>
          </p:cNvSpPr>
          <p:nvPr>
            <p:ph idx="1"/>
          </p:nvPr>
        </p:nvSpPr>
        <p:spPr>
          <a:xfrm>
            <a:off x="838200" y="1253331"/>
            <a:ext cx="10515600" cy="4351338"/>
          </a:xfrm>
        </p:spPr>
        <p:txBody>
          <a:bodyPr/>
          <a:lstStyle/>
          <a:p>
            <a:r>
              <a:rPr lang="en-US" altLang="zh-CN" dirty="0">
                <a:latin typeface="Courier New" panose="02070309020205020404" pitchFamily="49" charset="0"/>
                <a:cs typeface="Courier New" panose="02070309020205020404" pitchFamily="49" charset="0"/>
              </a:rPr>
              <a:t>Name, Value </a:t>
            </a:r>
            <a:r>
              <a:rPr lang="zh-CN" altLang="en-US" dirty="0"/>
              <a:t>名值对设置额外选项，比如</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CategoricalVars</a:t>
            </a:r>
            <a:r>
              <a:rPr lang="en-US" altLang="zh-CN" dirty="0">
                <a:latin typeface="Courier New" panose="02070309020205020404" pitchFamily="49" charset="0"/>
                <a:cs typeface="Courier New" panose="02070309020205020404" pitchFamily="49" charset="0"/>
              </a:rPr>
              <a:t>'</a:t>
            </a:r>
            <a:r>
              <a:rPr lang="zh-CN" altLang="en-US" dirty="0"/>
              <a:t>，设置某些自变量是分类变量，这非常重要！</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'Exclude'</a:t>
            </a:r>
            <a:r>
              <a:rPr lang="zh-CN" altLang="en-US" dirty="0"/>
              <a:t>，设置要排除的样本，特别是识别处理的异常样本</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'Intercept'</a:t>
            </a:r>
            <a:r>
              <a:rPr lang="zh-CN" altLang="en-US" dirty="0"/>
              <a:t>，设置是否带截距项</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PredictorVars</a:t>
            </a:r>
            <a:r>
              <a:rPr lang="en-US" altLang="zh-CN" dirty="0">
                <a:latin typeface="Courier New" panose="02070309020205020404" pitchFamily="49" charset="0"/>
                <a:cs typeface="Courier New" panose="02070309020205020404" pitchFamily="49" charset="0"/>
              </a:rPr>
              <a:t>'</a:t>
            </a:r>
            <a:r>
              <a:rPr lang="zh-CN" altLang="en-US" dirty="0"/>
              <a:t>，设置模型包含哪些自变量</a:t>
            </a:r>
          </a:p>
          <a:p>
            <a:pPr marL="0" indent="0">
              <a:buNone/>
            </a:pPr>
            <a:r>
              <a:rPr lang="zh-CN" altLang="en-US" dirty="0"/>
              <a:t>     </a:t>
            </a:r>
            <a:r>
              <a:rPr lang="en-US" altLang="zh-CN" dirty="0"/>
              <a:t>-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ResponseVar</a:t>
            </a:r>
            <a:r>
              <a:rPr lang="en-US" altLang="zh-CN" dirty="0">
                <a:latin typeface="Courier New" panose="02070309020205020404" pitchFamily="49" charset="0"/>
                <a:cs typeface="Courier New" panose="02070309020205020404" pitchFamily="49" charset="0"/>
              </a:rPr>
              <a:t>'</a:t>
            </a:r>
            <a:r>
              <a:rPr lang="zh-CN" altLang="en-US" dirty="0"/>
              <a:t>，设置模型的因变量</a:t>
            </a:r>
          </a:p>
          <a:p>
            <a:r>
              <a:rPr lang="zh-CN" altLang="en-US" dirty="0"/>
              <a:t>函数 </a:t>
            </a:r>
            <a:r>
              <a:rPr lang="en-US" altLang="zh-CN" dirty="0" err="1">
                <a:latin typeface="Courier New" panose="02070309020205020404" pitchFamily="49" charset="0"/>
                <a:cs typeface="Courier New" panose="02070309020205020404" pitchFamily="49" charset="0"/>
              </a:rPr>
              <a:t>fitlm</a:t>
            </a:r>
            <a:r>
              <a:rPr lang="en-US" altLang="zh-CN" dirty="0"/>
              <a:t> </a:t>
            </a:r>
            <a:r>
              <a:rPr lang="zh-CN" altLang="en-US" dirty="0"/>
              <a:t>的返回结果为 </a:t>
            </a:r>
            <a:r>
              <a:rPr lang="en-US" altLang="zh-CN" dirty="0" err="1"/>
              <a:t>LinearModel</a:t>
            </a:r>
            <a:r>
              <a:rPr lang="en-US" altLang="zh-CN" dirty="0"/>
              <a:t> </a:t>
            </a:r>
            <a:r>
              <a:rPr lang="zh-CN" altLang="en-US" dirty="0"/>
              <a:t>对象，包含了我们想要的各种结果和检验的统计量信息。 </a:t>
            </a:r>
          </a:p>
        </p:txBody>
      </p:sp>
    </p:spTree>
    <p:extLst>
      <p:ext uri="{BB962C8B-B14F-4D97-AF65-F5344CB8AC3E}">
        <p14:creationId xmlns:p14="http://schemas.microsoft.com/office/powerpoint/2010/main" val="421943174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C5855-4424-8BBE-CD2F-7337C75A4618}"/>
              </a:ext>
            </a:extLst>
          </p:cNvPr>
          <p:cNvSpPr>
            <a:spLocks noGrp="1"/>
          </p:cNvSpPr>
          <p:nvPr>
            <p:ph type="title"/>
          </p:nvPr>
        </p:nvSpPr>
        <p:spPr>
          <a:xfrm>
            <a:off x="838200" y="514783"/>
            <a:ext cx="10515600" cy="602818"/>
          </a:xfrm>
        </p:spPr>
        <p:txBody>
          <a:bodyPr/>
          <a:lstStyle/>
          <a:p>
            <a:r>
              <a:rPr lang="en-US" altLang="zh-CN" sz="3200" b="1" dirty="0">
                <a:solidFill>
                  <a:srgbClr val="7030A0"/>
                </a:solidFill>
                <a:latin typeface="微软雅黑" panose="020B0503020204020204" pitchFamily="34" charset="-122"/>
                <a:ea typeface="微软雅黑" panose="020B0503020204020204" pitchFamily="34" charset="-122"/>
              </a:rPr>
              <a:t>4. </a:t>
            </a:r>
            <a:r>
              <a:rPr lang="zh-CN" altLang="en-US" sz="3200" b="1" dirty="0">
                <a:solidFill>
                  <a:srgbClr val="7030A0"/>
                </a:solidFill>
                <a:latin typeface="微软雅黑" panose="020B0503020204020204" pitchFamily="34" charset="-122"/>
                <a:ea typeface="微软雅黑" panose="020B0503020204020204" pitchFamily="34" charset="-122"/>
              </a:rPr>
              <a:t>案例：销售利润预测</a:t>
            </a:r>
            <a:r>
              <a:rPr lang="en-US" altLang="zh-CN" sz="3200" b="1" dirty="0">
                <a:solidFill>
                  <a:srgbClr val="7030A0"/>
                </a:solidFill>
                <a:latin typeface="微软雅黑" panose="020B0503020204020204" pitchFamily="34" charset="-122"/>
                <a:ea typeface="微软雅黑" panose="020B0503020204020204" pitchFamily="34" charset="-122"/>
              </a:rPr>
              <a:t>Ⅰ</a:t>
            </a:r>
            <a:r>
              <a:rPr lang="zh-CN" altLang="en-US" sz="3200" b="1" dirty="0">
                <a:solidFill>
                  <a:srgbClr val="7030A0"/>
                </a:solidFill>
                <a:latin typeface="微软雅黑" panose="020B0503020204020204" pitchFamily="34" charset="-122"/>
                <a:ea typeface="微软雅黑" panose="020B0503020204020204" pitchFamily="34" charset="-122"/>
              </a:rPr>
              <a:t>（多元线性回归）</a:t>
            </a:r>
          </a:p>
        </p:txBody>
      </p:sp>
      <p:sp>
        <p:nvSpPr>
          <p:cNvPr id="3" name="内容占位符 2">
            <a:extLst>
              <a:ext uri="{FF2B5EF4-FFF2-40B4-BE49-F238E27FC236}">
                <a16:creationId xmlns:a16="http://schemas.microsoft.com/office/drawing/2014/main" id="{940FF43F-4723-0BE3-8BEE-CED4DAAF855E}"/>
              </a:ext>
            </a:extLst>
          </p:cNvPr>
          <p:cNvSpPr>
            <a:spLocks noGrp="1"/>
          </p:cNvSpPr>
          <p:nvPr>
            <p:ph idx="1"/>
          </p:nvPr>
        </p:nvSpPr>
        <p:spPr>
          <a:xfrm>
            <a:off x="838200" y="1207799"/>
            <a:ext cx="10515600" cy="5135418"/>
          </a:xfrm>
        </p:spPr>
        <p:txBody>
          <a:bodyPr/>
          <a:lstStyle/>
          <a:p>
            <a:r>
              <a:rPr lang="zh-CN" altLang="en-US" dirty="0"/>
              <a:t>某产品的利润数据集（部分），包含</a:t>
            </a:r>
            <a:r>
              <a:rPr lang="en-US" altLang="zh-CN" dirty="0"/>
              <a:t>5</a:t>
            </a:r>
            <a:r>
              <a:rPr lang="zh-CN" altLang="en-US" dirty="0"/>
              <a:t>个变量：研发成本、管理成本、市场营销成本、销售市场和销售利润。</a:t>
            </a:r>
          </a:p>
          <a:p>
            <a:r>
              <a:rPr lang="zh-CN" altLang="en-US" dirty="0"/>
              <a:t>利润 </a:t>
            </a:r>
            <a:r>
              <a:rPr lang="en-US" altLang="zh-CN" dirty="0"/>
              <a:t>Profit </a:t>
            </a:r>
            <a:r>
              <a:rPr lang="zh-CN" altLang="en-US" dirty="0"/>
              <a:t>是因变量，其他变量是自变量，建立多元线性回归模型</a:t>
            </a:r>
          </a:p>
          <a:p>
            <a:endParaRPr lang="zh-CN" altLang="en-US" dirty="0"/>
          </a:p>
        </p:txBody>
      </p:sp>
      <p:graphicFrame>
        <p:nvGraphicFramePr>
          <p:cNvPr id="5" name="表格 4">
            <a:extLst>
              <a:ext uri="{FF2B5EF4-FFF2-40B4-BE49-F238E27FC236}">
                <a16:creationId xmlns:a16="http://schemas.microsoft.com/office/drawing/2014/main" id="{C202A201-EEDE-9212-9FB9-9FF4F300D170}"/>
              </a:ext>
            </a:extLst>
          </p:cNvPr>
          <p:cNvGraphicFramePr>
            <a:graphicFrameLocks noGrp="1"/>
          </p:cNvGraphicFramePr>
          <p:nvPr>
            <p:extLst>
              <p:ext uri="{D42A27DB-BD31-4B8C-83A1-F6EECF244321}">
                <p14:modId xmlns:p14="http://schemas.microsoft.com/office/powerpoint/2010/main" val="4125695452"/>
              </p:ext>
            </p:extLst>
          </p:nvPr>
        </p:nvGraphicFramePr>
        <p:xfrm>
          <a:off x="1998753" y="2489204"/>
          <a:ext cx="8194494" cy="4221014"/>
        </p:xfrm>
        <a:graphic>
          <a:graphicData uri="http://schemas.openxmlformats.org/drawingml/2006/table">
            <a:tbl>
              <a:tblPr firstRow="1" firstCol="1" bandRow="1">
                <a:tableStyleId>{5C22544A-7EE6-4342-B048-85BDC9FD1C3A}</a:tableStyleId>
              </a:tblPr>
              <a:tblGrid>
                <a:gridCol w="1453697">
                  <a:extLst>
                    <a:ext uri="{9D8B030D-6E8A-4147-A177-3AD203B41FA5}">
                      <a16:colId xmlns:a16="http://schemas.microsoft.com/office/drawing/2014/main" val="3280778814"/>
                    </a:ext>
                  </a:extLst>
                </a:gridCol>
                <a:gridCol w="1736751">
                  <a:extLst>
                    <a:ext uri="{9D8B030D-6E8A-4147-A177-3AD203B41FA5}">
                      <a16:colId xmlns:a16="http://schemas.microsoft.com/office/drawing/2014/main" val="3342722503"/>
                    </a:ext>
                  </a:extLst>
                </a:gridCol>
                <a:gridCol w="1736751">
                  <a:extLst>
                    <a:ext uri="{9D8B030D-6E8A-4147-A177-3AD203B41FA5}">
                      <a16:colId xmlns:a16="http://schemas.microsoft.com/office/drawing/2014/main" val="2672482818"/>
                    </a:ext>
                  </a:extLst>
                </a:gridCol>
                <a:gridCol w="1633008">
                  <a:extLst>
                    <a:ext uri="{9D8B030D-6E8A-4147-A177-3AD203B41FA5}">
                      <a16:colId xmlns:a16="http://schemas.microsoft.com/office/drawing/2014/main" val="3169047229"/>
                    </a:ext>
                  </a:extLst>
                </a:gridCol>
                <a:gridCol w="1634287">
                  <a:extLst>
                    <a:ext uri="{9D8B030D-6E8A-4147-A177-3AD203B41FA5}">
                      <a16:colId xmlns:a16="http://schemas.microsoft.com/office/drawing/2014/main" val="3228546657"/>
                    </a:ext>
                  </a:extLst>
                </a:gridCol>
              </a:tblGrid>
              <a:tr h="732574">
                <a:tc>
                  <a:txBody>
                    <a:bodyPr/>
                    <a:lstStyle/>
                    <a:p>
                      <a:pPr indent="127000" algn="ctr"/>
                      <a:r>
                        <a:rPr lang="en-US" sz="1050" kern="100" dirty="0" err="1">
                          <a:effectLst/>
                        </a:rPr>
                        <a:t>RD_Spend</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dirty="0">
                          <a:effectLst/>
                        </a:rPr>
                        <a:t>Administration</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Marketing_Spend</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dirty="0">
                          <a:effectLst/>
                        </a:rPr>
                        <a:t>State</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Profit</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913178896"/>
                  </a:ext>
                </a:extLst>
              </a:tr>
              <a:tr h="697688">
                <a:tc>
                  <a:txBody>
                    <a:bodyPr/>
                    <a:lstStyle/>
                    <a:p>
                      <a:pPr indent="127000" algn="ctr"/>
                      <a:r>
                        <a:rPr lang="en-US" sz="1050" kern="100">
                          <a:effectLst/>
                        </a:rPr>
                        <a:t>16.53492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dirty="0">
                          <a:effectLst/>
                        </a:rPr>
                        <a:t>13.68978</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47.17841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New York</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dirty="0">
                          <a:effectLst/>
                        </a:rPr>
                        <a:t>19.226183</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23967370"/>
                  </a:ext>
                </a:extLst>
              </a:tr>
              <a:tr h="697688">
                <a:tc>
                  <a:txBody>
                    <a:bodyPr/>
                    <a:lstStyle/>
                    <a:p>
                      <a:pPr indent="127000" algn="ctr"/>
                      <a:r>
                        <a:rPr lang="en-US" sz="1050" kern="100">
                          <a:effectLst/>
                        </a:rPr>
                        <a:t>16.25977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15.137759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44.389853</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California</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19.179206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3366831565"/>
                  </a:ext>
                </a:extLst>
              </a:tr>
              <a:tr h="697688">
                <a:tc>
                  <a:txBody>
                    <a:bodyPr/>
                    <a:lstStyle/>
                    <a:p>
                      <a:pPr indent="127000" algn="ctr"/>
                      <a:r>
                        <a:rPr lang="en-US" sz="1050" kern="100">
                          <a:effectLst/>
                        </a:rPr>
                        <a:t>15.344151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10.114555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40.793454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Florida</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19.105039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941932004"/>
                  </a:ext>
                </a:extLst>
              </a:tr>
              <a:tr h="697688">
                <a:tc>
                  <a:txBody>
                    <a:bodyPr/>
                    <a:lstStyle/>
                    <a:p>
                      <a:pPr indent="127000" algn="ctr"/>
                      <a:r>
                        <a:rPr lang="en-US" sz="1050" kern="100">
                          <a:effectLst/>
                        </a:rPr>
                        <a:t>14.437241</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11.867185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38.319962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New York</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18.290199</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3962950674"/>
                  </a:ext>
                </a:extLst>
              </a:tr>
              <a:tr h="697688">
                <a:tc>
                  <a:txBody>
                    <a:bodyPr/>
                    <a:lstStyle/>
                    <a:p>
                      <a:pPr indent="127000" algn="ctr"/>
                      <a:r>
                        <a:rPr lang="en-US" sz="1050" kern="100">
                          <a:effectLst/>
                        </a:rPr>
                        <a:t>14.210734</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9.139177</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36.616842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a:effectLst/>
                        </a:rPr>
                        <a:t>Florida</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indent="127000" algn="ctr"/>
                      <a:r>
                        <a:rPr lang="en-US" sz="1050" kern="100" dirty="0">
                          <a:effectLst/>
                        </a:rPr>
                        <a:t>16.618794</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839828268"/>
                  </a:ext>
                </a:extLst>
              </a:tr>
            </a:tbl>
          </a:graphicData>
        </a:graphic>
      </p:graphicFrame>
    </p:spTree>
    <p:extLst>
      <p:ext uri="{BB962C8B-B14F-4D97-AF65-F5344CB8AC3E}">
        <p14:creationId xmlns:p14="http://schemas.microsoft.com/office/powerpoint/2010/main" val="353488230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96FCDD-CEFC-1C38-4D45-C073AB8D033A}"/>
              </a:ext>
            </a:extLst>
          </p:cNvPr>
          <p:cNvSpPr>
            <a:spLocks noGrp="1"/>
          </p:cNvSpPr>
          <p:nvPr>
            <p:ph idx="1"/>
          </p:nvPr>
        </p:nvSpPr>
        <p:spPr>
          <a:xfrm>
            <a:off x="838200" y="461818"/>
            <a:ext cx="10515600" cy="5715145"/>
          </a:xfrm>
        </p:spPr>
        <p:txBody>
          <a:bodyPr/>
          <a:lstStyle/>
          <a:p>
            <a:pPr marL="0" indent="0">
              <a:buNone/>
            </a:pPr>
            <a:r>
              <a:rPr lang="zh-CN" altLang="en-US" b="1" dirty="0"/>
              <a:t>（</a:t>
            </a:r>
            <a:r>
              <a:rPr lang="en-US" altLang="zh-CN" b="1" dirty="0"/>
              <a:t>1</a:t>
            </a:r>
            <a:r>
              <a:rPr lang="zh-CN" altLang="en-US" b="1" dirty="0"/>
              <a:t>）多元线性回归建模</a:t>
            </a:r>
            <a:endParaRPr lang="en-US" altLang="zh-CN" b="1" dirty="0"/>
          </a:p>
          <a:p>
            <a:r>
              <a:rPr lang="zh-CN" altLang="en-US" dirty="0"/>
              <a:t>先读入数据到 </a:t>
            </a:r>
            <a:r>
              <a:rPr lang="en-US" altLang="zh-CN" dirty="0"/>
              <a:t>table </a:t>
            </a:r>
            <a:r>
              <a:rPr lang="zh-CN" altLang="en-US" dirty="0"/>
              <a:t>对象，简单探索数据：查看汇总数据，计算相关系数矩阵，探索自变量、因变量间之间的相关性。</a:t>
            </a:r>
          </a:p>
          <a:p>
            <a:pPr marL="0" indent="0">
              <a:buNone/>
            </a:pPr>
            <a:r>
              <a:rPr lang="en-US" altLang="zh-CN" b="1" dirty="0">
                <a:solidFill>
                  <a:srgbClr val="FF0000"/>
                </a:solidFill>
              </a:rPr>
              <a:t>MATLAB</a:t>
            </a:r>
            <a:r>
              <a:rPr lang="zh-CN" altLang="en-US" b="1" dirty="0">
                <a:solidFill>
                  <a:srgbClr val="FF0000"/>
                </a:solidFill>
              </a:rPr>
              <a:t>代码</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readtable</a:t>
            </a:r>
            <a:r>
              <a:rPr lang="en-US" altLang="zh-CN" sz="2000" dirty="0">
                <a:latin typeface="Courier New" panose="02070309020205020404" pitchFamily="49" charset="0"/>
                <a:cs typeface="Courier New" panose="02070309020205020404" pitchFamily="49" charset="0"/>
              </a:rPr>
              <a:t>('Predict_Profit.xlsx', '</a:t>
            </a:r>
            <a:r>
              <a:rPr lang="en-US" altLang="zh-CN" sz="2000" dirty="0" err="1">
                <a:latin typeface="Courier New" panose="02070309020205020404" pitchFamily="49" charset="0"/>
                <a:cs typeface="Courier New" panose="02070309020205020404" pitchFamily="49" charset="0"/>
              </a:rPr>
              <a:t>PreserveVariableNames</a:t>
            </a:r>
            <a:r>
              <a:rPr lang="en-US" altLang="zh-CN" sz="2000" dirty="0">
                <a:latin typeface="Courier New" panose="02070309020205020404" pitchFamily="49" charset="0"/>
                <a:cs typeface="Courier New" panose="02070309020205020404" pitchFamily="49" charset="0"/>
              </a:rPr>
              <a:t>', true);</a:t>
            </a:r>
          </a:p>
          <a:p>
            <a:pPr marL="0" indent="360363">
              <a:lnSpc>
                <a:spcPct val="100000"/>
              </a:lnSpc>
              <a:buNone/>
            </a:pPr>
            <a:r>
              <a:rPr lang="en-US" altLang="zh-CN" sz="2000" dirty="0">
                <a:solidFill>
                  <a:srgbClr val="00B050"/>
                </a:solidFill>
                <a:latin typeface="Courier New" panose="02070309020205020404" pitchFamily="49" charset="0"/>
                <a:cs typeface="Courier New" panose="02070309020205020404" pitchFamily="49" charset="0"/>
              </a:rPr>
              <a:t>% summary(</a:t>
            </a:r>
            <a:r>
              <a:rPr lang="en-US" altLang="zh-CN" sz="2000" dirty="0" err="1">
                <a:solidFill>
                  <a:srgbClr val="00B050"/>
                </a:solidFill>
                <a:latin typeface="Courier New" panose="02070309020205020404" pitchFamily="49" charset="0"/>
                <a:cs typeface="Courier New" panose="02070309020205020404" pitchFamily="49" charset="0"/>
              </a:rPr>
              <a:t>dat</a:t>
            </a:r>
            <a:r>
              <a:rPr lang="en-US" altLang="zh-CN" sz="2000" dirty="0">
                <a:solidFill>
                  <a:srgbClr val="00B050"/>
                </a:solidFill>
                <a:latin typeface="Courier New" panose="02070309020205020404" pitchFamily="49" charset="0"/>
                <a:cs typeface="Courier New" panose="02070309020205020404" pitchFamily="49" charset="0"/>
              </a:rPr>
              <a:t>)</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R = </a:t>
            </a:r>
            <a:r>
              <a:rPr lang="en-US" altLang="zh-CN" sz="2000" dirty="0" err="1">
                <a:latin typeface="Courier New" panose="02070309020205020404" pitchFamily="49" charset="0"/>
                <a:cs typeface="Courier New" panose="02070309020205020404" pitchFamily="49" charset="0"/>
              </a:rPr>
              <a:t>corr</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{:,[1:3,5]})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相关系数矩阵</a:t>
            </a:r>
          </a:p>
          <a:p>
            <a:pPr marL="0" indent="0">
              <a:buNone/>
            </a:pPr>
            <a:r>
              <a:rPr lang="zh-CN" altLang="en-US" b="1" dirty="0"/>
              <a:t>运行结果</a:t>
            </a:r>
            <a:endParaRPr lang="en-US" altLang="zh-CN" b="1" dirty="0"/>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   1.0000    0.2434    0.7117    0.9784</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0.2434    1.0000   -0.0373    0.2058</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0.7117   -0.0373    1.0000    0.7393</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0.9784    0.2058    0.7393    1.0000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gn="just">
              <a:buNone/>
            </a:pPr>
            <a:r>
              <a:rPr lang="zh-CN" altLang="en-US" dirty="0"/>
              <a:t>前三列对应前三个自变量，第四列对应因变量。可见第一个自变量与因变量具有非常强的线性相关性，第三个自变量与因变量也具有较强的线性相关性。</a:t>
            </a:r>
          </a:p>
        </p:txBody>
      </p:sp>
    </p:spTree>
    <p:extLst>
      <p:ext uri="{BB962C8B-B14F-4D97-AF65-F5344CB8AC3E}">
        <p14:creationId xmlns:p14="http://schemas.microsoft.com/office/powerpoint/2010/main" val="96895669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1AB68A-A5BF-C281-131A-ED202789D75B}"/>
              </a:ext>
            </a:extLst>
          </p:cNvPr>
          <p:cNvSpPr>
            <a:spLocks noGrp="1"/>
          </p:cNvSpPr>
          <p:nvPr>
            <p:ph idx="1"/>
          </p:nvPr>
        </p:nvSpPr>
        <p:spPr>
          <a:xfrm>
            <a:off x="838200" y="831273"/>
            <a:ext cx="10515600" cy="5345690"/>
          </a:xfrm>
        </p:spPr>
        <p:txBody>
          <a:bodyPr/>
          <a:lstStyle/>
          <a:p>
            <a:r>
              <a:rPr lang="zh-CN" altLang="en-US" dirty="0"/>
              <a:t>多元线性回归必须要特别注意，多重共线性问题，为此做共线性诊断：</a:t>
            </a:r>
            <a:endParaRPr lang="en-US" altLang="zh-CN" dirty="0"/>
          </a:p>
          <a:p>
            <a:pPr marL="0" indent="360363">
              <a:lnSpc>
                <a:spcPct val="100000"/>
              </a:lnSpc>
              <a:buNone/>
            </a:pPr>
            <a:r>
              <a:rPr lang="en-US" altLang="zh-CN" sz="2000" dirty="0">
                <a:latin typeface="Courier New" panose="02070309020205020404" pitchFamily="49" charset="0"/>
                <a:cs typeface="Courier New" panose="02070309020205020404" pitchFamily="49" charset="0"/>
              </a:rPr>
              <a:t>VIF = @(X) </a:t>
            </a:r>
            <a:r>
              <a:rPr lang="en-US" altLang="zh-CN" sz="2000" dirty="0" err="1">
                <a:latin typeface="Courier New" panose="02070309020205020404" pitchFamily="49" charset="0"/>
                <a:cs typeface="Courier New" panose="02070309020205020404" pitchFamily="49" charset="0"/>
              </a:rPr>
              <a:t>diag</a:t>
            </a:r>
            <a:r>
              <a:rPr lang="en-US" altLang="zh-CN" sz="2000" dirty="0">
                <a:latin typeface="Courier New" panose="02070309020205020404" pitchFamily="49" charset="0"/>
                <a:cs typeface="Courier New" panose="02070309020205020404" pitchFamily="49" charset="0"/>
              </a:rPr>
              <a:t>(inv(</a:t>
            </a:r>
            <a:r>
              <a:rPr lang="en-US" altLang="zh-CN" sz="2000" dirty="0" err="1">
                <a:latin typeface="Courier New" panose="02070309020205020404" pitchFamily="49" charset="0"/>
                <a:cs typeface="Courier New" panose="02070309020205020404" pitchFamily="49" charset="0"/>
              </a:rPr>
              <a:t>corr</a:t>
            </a:r>
            <a:r>
              <a:rPr lang="en-US" altLang="zh-CN" sz="2000" dirty="0">
                <a:latin typeface="Courier New" panose="02070309020205020404" pitchFamily="49" charset="0"/>
                <a:cs typeface="Courier New" panose="02070309020205020404" pitchFamily="49" charset="0"/>
              </a:rPr>
              <a:t>(X)));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定义计算方差膨胀系数</a:t>
            </a:r>
            <a:r>
              <a:rPr lang="en-US" altLang="zh-CN" sz="2000" dirty="0">
                <a:solidFill>
                  <a:srgbClr val="00B050"/>
                </a:solidFill>
                <a:latin typeface="Courier New" panose="02070309020205020404" pitchFamily="49" charset="0"/>
                <a:cs typeface="Courier New" panose="02070309020205020404" pitchFamily="49" charset="0"/>
              </a:rPr>
              <a:t>VIF</a:t>
            </a:r>
            <a:r>
              <a:rPr lang="zh-CN" altLang="en-US" sz="2000" dirty="0">
                <a:solidFill>
                  <a:srgbClr val="00B050"/>
                </a:solidFill>
                <a:latin typeface="Courier New" panose="02070309020205020404" pitchFamily="49" charset="0"/>
                <a:cs typeface="Courier New" panose="02070309020205020404" pitchFamily="49" charset="0"/>
              </a:rPr>
              <a:t>的函数</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VIF(</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{:,1:3})</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collintest</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{:,1:3},'</a:t>
            </a:r>
            <a:r>
              <a:rPr lang="en-US" altLang="zh-CN" sz="2000" dirty="0" err="1">
                <a:latin typeface="Courier New" panose="02070309020205020404" pitchFamily="49" charset="0"/>
                <a:cs typeface="Courier New" panose="02070309020205020404" pitchFamily="49" charset="0"/>
              </a:rPr>
              <a:t>plot','on</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dirty="0" err="1">
                <a:solidFill>
                  <a:srgbClr val="00B050"/>
                </a:solidFill>
                <a:latin typeface="Courier New" panose="02070309020205020404" pitchFamily="49" charset="0"/>
                <a:cs typeface="Courier New" panose="02070309020205020404" pitchFamily="49" charset="0"/>
              </a:rPr>
              <a:t>Belsley</a:t>
            </a:r>
            <a:r>
              <a:rPr lang="zh-CN" altLang="en-US" sz="2000" dirty="0">
                <a:solidFill>
                  <a:srgbClr val="00B050"/>
                </a:solidFill>
                <a:latin typeface="Courier New" panose="02070309020205020404" pitchFamily="49" charset="0"/>
                <a:cs typeface="Courier New" panose="02070309020205020404" pitchFamily="49" charset="0"/>
              </a:rPr>
              <a:t>共线性诊断</a:t>
            </a:r>
          </a:p>
          <a:p>
            <a:pPr marL="0" indent="0">
              <a:buNone/>
            </a:pPr>
            <a:r>
              <a:rPr lang="zh-CN" altLang="en-US" b="1" dirty="0"/>
              <a:t>  运行结果</a:t>
            </a:r>
            <a:endParaRPr lang="en-US" altLang="zh-CN" b="1" dirty="0"/>
          </a:p>
          <a:p>
            <a:pPr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2.3778    1.1752    2.2400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Variance Decomposition</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a:solidFill>
                  <a:srgbClr val="D35400"/>
                </a:solidFill>
                <a:latin typeface="Times New Roman" panose="02020603050405020304" pitchFamily="18" charset="0"/>
                <a:ea typeface="宋体" panose="02010600030101010101" pitchFamily="2" charset="-122"/>
              </a:rPr>
              <a:t>   </a:t>
            </a:r>
            <a:r>
              <a:rPr lang="en-US" altLang="zh-CN" sz="1800" dirty="0" err="1">
                <a:solidFill>
                  <a:srgbClr val="D35400"/>
                </a:solidFill>
                <a:latin typeface="Times New Roman" panose="02020603050405020304" pitchFamily="18" charset="0"/>
                <a:ea typeface="宋体" panose="02010600030101010101" pitchFamily="2" charset="-122"/>
              </a:rPr>
              <a:t>sValue</a:t>
            </a:r>
            <a:r>
              <a:rPr lang="en-US" altLang="zh-CN" sz="1800" dirty="0">
                <a:solidFill>
                  <a:srgbClr val="D35400"/>
                </a:solidFill>
                <a:latin typeface="Times New Roman" panose="02020603050405020304" pitchFamily="18" charset="0"/>
                <a:ea typeface="宋体" panose="02010600030101010101" pitchFamily="2" charset="-122"/>
              </a:rPr>
              <a:t>     </a:t>
            </a:r>
            <a:r>
              <a:rPr lang="en-US" altLang="zh-CN" sz="1800" dirty="0" err="1">
                <a:solidFill>
                  <a:srgbClr val="D35400"/>
                </a:solidFill>
                <a:latin typeface="Times New Roman" panose="02020603050405020304" pitchFamily="18" charset="0"/>
                <a:ea typeface="宋体" panose="02010600030101010101" pitchFamily="2" charset="-122"/>
              </a:rPr>
              <a:t>condIdx</a:t>
            </a:r>
            <a:r>
              <a:rPr lang="en-US" altLang="zh-CN" sz="1800" dirty="0">
                <a:solidFill>
                  <a:srgbClr val="D35400"/>
                </a:solidFill>
                <a:latin typeface="Times New Roman" panose="02020603050405020304" pitchFamily="18" charset="0"/>
                <a:ea typeface="宋体" panose="02010600030101010101" pitchFamily="2" charset="-122"/>
              </a:rPr>
              <a:t>   </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var1       var2       var3  </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1.6615       1          0.0144    0.0276    0.0161 </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0.4108   4.0449     0.0686    0.9403    0.1805 </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0.2661   6.2435     0.9170    0.0321    0.8034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警告</a:t>
            </a:r>
            <a:r>
              <a:rPr lang="en-US" altLang="zh-CN" sz="1800" dirty="0">
                <a:solidFill>
                  <a:srgbClr val="D35400"/>
                </a:solidFill>
                <a:effectLst/>
                <a:latin typeface="Times New Roman" panose="02020603050405020304" pitchFamily="18" charset="0"/>
                <a:ea typeface="宋体" panose="02010600030101010101" pitchFamily="2" charset="-122"/>
              </a:rPr>
              <a:t>: No critical rows to plot.                  </a:t>
            </a:r>
            <a:endParaRPr lang="zh-CN" altLang="en-US" b="1" dirty="0"/>
          </a:p>
        </p:txBody>
      </p:sp>
    </p:spTree>
    <p:extLst>
      <p:ext uri="{BB962C8B-B14F-4D97-AF65-F5344CB8AC3E}">
        <p14:creationId xmlns:p14="http://schemas.microsoft.com/office/powerpoint/2010/main" val="175198179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3FF95F-4141-79C8-6E57-C5196A8E4824}"/>
              </a:ext>
            </a:extLst>
          </p:cNvPr>
          <p:cNvSpPr>
            <a:spLocks noGrp="1"/>
          </p:cNvSpPr>
          <p:nvPr>
            <p:ph idx="1"/>
          </p:nvPr>
        </p:nvSpPr>
        <p:spPr>
          <a:xfrm>
            <a:off x="838200" y="988291"/>
            <a:ext cx="10515600" cy="5188672"/>
          </a:xfrm>
        </p:spPr>
        <p:txBody>
          <a:bodyPr/>
          <a:lstStyle/>
          <a:p>
            <a:pPr marL="0" indent="0">
              <a:buNone/>
            </a:pPr>
            <a:r>
              <a:rPr lang="zh-CN" altLang="en-US" b="1" dirty="0"/>
              <a:t>判断依据：</a:t>
            </a:r>
            <a:endParaRPr lang="en-US" altLang="zh-CN" b="1" dirty="0"/>
          </a:p>
          <a:p>
            <a:pPr>
              <a:lnSpc>
                <a:spcPct val="150000"/>
              </a:lnSpc>
            </a:pPr>
            <a:r>
              <a:rPr lang="zh-CN" altLang="en-US" dirty="0"/>
              <a:t>当 </a:t>
            </a:r>
            <a:r>
              <a:rPr lang="en-US" altLang="zh-CN" dirty="0" err="1"/>
              <a:t>vif</a:t>
            </a:r>
            <a:r>
              <a:rPr lang="en-US" altLang="zh-CN" dirty="0"/>
              <a:t> &lt;10 </a:t>
            </a:r>
            <a:r>
              <a:rPr lang="zh-CN" altLang="en-US" dirty="0"/>
              <a:t>时不存在多重共线性；当</a:t>
            </a:r>
            <a:r>
              <a:rPr lang="en-US" altLang="zh-CN" dirty="0"/>
              <a:t>10 ≤ </a:t>
            </a:r>
            <a:r>
              <a:rPr lang="en-US" altLang="zh-CN" dirty="0" err="1"/>
              <a:t>vif</a:t>
            </a:r>
            <a:r>
              <a:rPr lang="en-US" altLang="zh-CN" dirty="0"/>
              <a:t> &lt; 100 </a:t>
            </a:r>
            <a:r>
              <a:rPr lang="zh-CN" altLang="en-US" dirty="0"/>
              <a:t>时，存在较强的多重共线性；当 </a:t>
            </a:r>
            <a:r>
              <a:rPr lang="en-US" altLang="zh-CN" dirty="0" err="1"/>
              <a:t>vif</a:t>
            </a:r>
            <a:r>
              <a:rPr lang="en-US" altLang="zh-CN" dirty="0"/>
              <a:t> ≥100 </a:t>
            </a:r>
            <a:r>
              <a:rPr lang="zh-CN" altLang="en-US" dirty="0"/>
              <a:t>时存在严重的多重共线性；</a:t>
            </a:r>
          </a:p>
          <a:p>
            <a:pPr>
              <a:lnSpc>
                <a:spcPct val="150000"/>
              </a:lnSpc>
            </a:pPr>
            <a:r>
              <a:rPr lang="zh-CN" altLang="en-US" dirty="0"/>
              <a:t>条件数 </a:t>
            </a:r>
            <a:r>
              <a:rPr lang="en-US" altLang="zh-CN" dirty="0" err="1"/>
              <a:t>condldx</a:t>
            </a:r>
            <a:r>
              <a:rPr lang="en-US" altLang="zh-CN" dirty="0"/>
              <a:t> </a:t>
            </a:r>
            <a:r>
              <a:rPr lang="zh-CN" altLang="en-US" dirty="0"/>
              <a:t>超过 </a:t>
            </a:r>
            <a:r>
              <a:rPr lang="en-US" altLang="zh-CN" dirty="0"/>
              <a:t>30</a:t>
            </a:r>
            <a:r>
              <a:rPr lang="zh-CN" altLang="en-US" dirty="0"/>
              <a:t>，则认为存在多重共线性，在这样的行，各变量的值若 </a:t>
            </a:r>
            <a:r>
              <a:rPr lang="en-US" altLang="zh-CN" dirty="0"/>
              <a:t>&gt; 0.5</a:t>
            </a:r>
            <a:r>
              <a:rPr lang="zh-CN" altLang="en-US" dirty="0"/>
              <a:t>，则说明对应变量存在多重共线性。</a:t>
            </a:r>
          </a:p>
          <a:p>
            <a:pPr marL="0" indent="0">
              <a:lnSpc>
                <a:spcPct val="150000"/>
              </a:lnSpc>
              <a:buNone/>
            </a:pPr>
            <a:r>
              <a:rPr lang="zh-CN" altLang="en-US" dirty="0"/>
              <a:t>可见，本数据不存在多重共线性，这也是出现无图可画警告的原因。</a:t>
            </a:r>
          </a:p>
          <a:p>
            <a:endParaRPr lang="zh-CN" altLang="en-US" dirty="0"/>
          </a:p>
        </p:txBody>
      </p:sp>
    </p:spTree>
    <p:extLst>
      <p:ext uri="{BB962C8B-B14F-4D97-AF65-F5344CB8AC3E}">
        <p14:creationId xmlns:p14="http://schemas.microsoft.com/office/powerpoint/2010/main" val="374351977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DA8B44-9075-F203-ED17-EF390C3F6631}"/>
              </a:ext>
            </a:extLst>
          </p:cNvPr>
          <p:cNvSpPr>
            <a:spLocks noGrp="1"/>
          </p:cNvSpPr>
          <p:nvPr>
            <p:ph idx="1"/>
          </p:nvPr>
        </p:nvSpPr>
        <p:spPr>
          <a:xfrm>
            <a:off x="838200" y="775855"/>
            <a:ext cx="10515600" cy="5401108"/>
          </a:xfrm>
        </p:spPr>
        <p:txBody>
          <a:bodyPr/>
          <a:lstStyle/>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pP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dirty="0" err="1">
                <a:solidFill>
                  <a:srgbClr val="00B050"/>
                </a:solidFill>
                <a:latin typeface="Courier New" panose="02070309020205020404" pitchFamily="49" charset="0"/>
                <a:cs typeface="Courier New" panose="02070309020205020404" pitchFamily="49" charset="0"/>
              </a:rPr>
              <a:t>lm</a:t>
            </a:r>
            <a:r>
              <a:rPr lang="en-US" altLang="zh-CN" sz="2000" dirty="0">
                <a:solidFill>
                  <a:srgbClr val="00B050"/>
                </a:solidFill>
                <a:latin typeface="Courier New" panose="02070309020205020404" pitchFamily="49" charset="0"/>
                <a:cs typeface="Courier New" panose="02070309020205020404" pitchFamily="49" charset="0"/>
              </a:rPr>
              <a:t> = </a:t>
            </a:r>
            <a:r>
              <a:rPr lang="en-US" altLang="zh-CN" sz="2000" dirty="0" err="1">
                <a:solidFill>
                  <a:srgbClr val="00B050"/>
                </a:solidFill>
                <a:latin typeface="Courier New" panose="02070309020205020404" pitchFamily="49" charset="0"/>
                <a:cs typeface="Courier New" panose="02070309020205020404" pitchFamily="49" charset="0"/>
              </a:rPr>
              <a:t>fitlm</a:t>
            </a:r>
            <a:r>
              <a:rPr lang="en-US" altLang="zh-CN" sz="2000" dirty="0">
                <a:solidFill>
                  <a:srgbClr val="00B050"/>
                </a:solidFill>
                <a:latin typeface="Courier New" panose="02070309020205020404" pitchFamily="49" charset="0"/>
                <a:cs typeface="Courier New" panose="02070309020205020404" pitchFamily="49" charset="0"/>
              </a:rPr>
              <a:t>(</a:t>
            </a:r>
            <a:r>
              <a:rPr lang="en-US" altLang="zh-CN" sz="2000" dirty="0" err="1">
                <a:solidFill>
                  <a:srgbClr val="00B050"/>
                </a:solidFill>
                <a:latin typeface="Courier New" panose="02070309020205020404" pitchFamily="49" charset="0"/>
                <a:cs typeface="Courier New" panose="02070309020205020404" pitchFamily="49" charset="0"/>
              </a:rPr>
              <a:t>dat</a:t>
            </a:r>
            <a:r>
              <a:rPr lang="en-US" altLang="zh-CN" sz="2000" dirty="0">
                <a:solidFill>
                  <a:srgbClr val="00B050"/>
                </a:solidFill>
                <a:latin typeface="Courier New" panose="02070309020205020404" pitchFamily="49" charset="0"/>
                <a:cs typeface="Courier New" panose="02070309020205020404" pitchFamily="49" charset="0"/>
              </a:rPr>
              <a:t>,'linear');</a:t>
            </a:r>
          </a:p>
          <a:p>
            <a:pPr marL="0" indent="360363">
              <a:lnSpc>
                <a:spcPct val="100000"/>
              </a:lnSpc>
              <a:buNone/>
            </a:pP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dirty="0" err="1">
                <a:solidFill>
                  <a:srgbClr val="00B050"/>
                </a:solidFill>
                <a:latin typeface="Courier New" panose="02070309020205020404" pitchFamily="49" charset="0"/>
                <a:cs typeface="Courier New" panose="02070309020205020404" pitchFamily="49" charset="0"/>
              </a:rPr>
              <a:t>lm</a:t>
            </a:r>
            <a:r>
              <a:rPr lang="en-US" altLang="zh-CN" sz="2000" dirty="0">
                <a:solidFill>
                  <a:srgbClr val="00B050"/>
                </a:solidFill>
                <a:latin typeface="Courier New" panose="02070309020205020404" pitchFamily="49" charset="0"/>
                <a:cs typeface="Courier New" panose="02070309020205020404" pitchFamily="49" charset="0"/>
              </a:rPr>
              <a:t> = </a:t>
            </a:r>
            <a:r>
              <a:rPr lang="en-US" altLang="zh-CN" sz="2000" dirty="0" err="1">
                <a:solidFill>
                  <a:srgbClr val="00B050"/>
                </a:solidFill>
                <a:latin typeface="Courier New" panose="02070309020205020404" pitchFamily="49" charset="0"/>
                <a:cs typeface="Courier New" panose="02070309020205020404" pitchFamily="49" charset="0"/>
              </a:rPr>
              <a:t>fitlm</a:t>
            </a:r>
            <a:r>
              <a:rPr lang="en-US" altLang="zh-CN" sz="2000" dirty="0">
                <a:solidFill>
                  <a:srgbClr val="00B050"/>
                </a:solidFill>
                <a:latin typeface="Courier New" panose="02070309020205020404" pitchFamily="49" charset="0"/>
                <a:cs typeface="Courier New" panose="02070309020205020404" pitchFamily="49" charset="0"/>
              </a:rPr>
              <a:t>(</a:t>
            </a:r>
            <a:r>
              <a:rPr lang="en-US" altLang="zh-CN" sz="2000" dirty="0" err="1">
                <a:solidFill>
                  <a:srgbClr val="00B050"/>
                </a:solidFill>
                <a:latin typeface="Courier New" panose="02070309020205020404" pitchFamily="49" charset="0"/>
                <a:cs typeface="Courier New" panose="02070309020205020404" pitchFamily="49" charset="0"/>
              </a:rPr>
              <a:t>dat</a:t>
            </a:r>
            <a:r>
              <a:rPr lang="en-US" altLang="zh-CN" sz="2000" dirty="0">
                <a:solidFill>
                  <a:srgbClr val="00B050"/>
                </a:solidFill>
                <a:latin typeface="Courier New" panose="02070309020205020404" pitchFamily="49" charset="0"/>
                <a:cs typeface="Courier New" panose="02070309020205020404" pitchFamily="49" charset="0"/>
              </a:rPr>
              <a:t>,'Profit ~ </a:t>
            </a:r>
            <a:r>
              <a:rPr lang="en-US" altLang="zh-CN" sz="2000" dirty="0" err="1">
                <a:solidFill>
                  <a:srgbClr val="00B050"/>
                </a:solidFill>
                <a:latin typeface="Courier New" panose="02070309020205020404" pitchFamily="49" charset="0"/>
                <a:cs typeface="Courier New" panose="02070309020205020404" pitchFamily="49" charset="0"/>
              </a:rPr>
              <a:t>RD_Spend</a:t>
            </a:r>
            <a:r>
              <a:rPr lang="en-US" altLang="zh-CN" sz="2000" dirty="0">
                <a:solidFill>
                  <a:srgbClr val="00B050"/>
                </a:solidFill>
                <a:latin typeface="Courier New" panose="02070309020205020404" pitchFamily="49" charset="0"/>
                <a:cs typeface="Courier New" panose="02070309020205020404" pitchFamily="49" charset="0"/>
              </a:rPr>
              <a:t> + Administration + </a:t>
            </a:r>
            <a:r>
              <a:rPr lang="en-US" altLang="zh-CN" sz="2000" dirty="0" err="1">
                <a:solidFill>
                  <a:srgbClr val="00B050"/>
                </a:solidFill>
                <a:latin typeface="Courier New" panose="02070309020205020404" pitchFamily="49" charset="0"/>
                <a:cs typeface="Courier New" panose="02070309020205020404" pitchFamily="49" charset="0"/>
              </a:rPr>
              <a:t>Marketing_Spend</a:t>
            </a:r>
            <a:r>
              <a:rPr lang="en-US" altLang="zh-CN" sz="2000" dirty="0">
                <a:solidFill>
                  <a:srgbClr val="00B050"/>
                </a:solidFill>
                <a:latin typeface="Courier New" panose="02070309020205020404" pitchFamily="49" charset="0"/>
                <a:cs typeface="Courier New" panose="02070309020205020404" pitchFamily="49" charset="0"/>
              </a:rPr>
              <a:t> + State');</a:t>
            </a:r>
          </a:p>
          <a:p>
            <a:pPr marL="0" indent="360363">
              <a:lnSpc>
                <a:spcPct val="100000"/>
              </a:lnSpc>
              <a:buNone/>
            </a:pP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dirty="0" err="1">
                <a:solidFill>
                  <a:srgbClr val="00B050"/>
                </a:solidFill>
                <a:latin typeface="Courier New" panose="02070309020205020404" pitchFamily="49" charset="0"/>
                <a:cs typeface="Courier New" panose="02070309020205020404" pitchFamily="49" charset="0"/>
              </a:rPr>
              <a:t>lm</a:t>
            </a:r>
            <a:r>
              <a:rPr lang="en-US" altLang="zh-CN" sz="2000" dirty="0">
                <a:solidFill>
                  <a:srgbClr val="00B050"/>
                </a:solidFill>
                <a:latin typeface="Courier New" panose="02070309020205020404" pitchFamily="49" charset="0"/>
                <a:cs typeface="Courier New" panose="02070309020205020404" pitchFamily="49" charset="0"/>
              </a:rPr>
              <a:t> = </a:t>
            </a:r>
            <a:r>
              <a:rPr lang="en-US" altLang="zh-CN" sz="2000" dirty="0" err="1">
                <a:solidFill>
                  <a:srgbClr val="00B050"/>
                </a:solidFill>
                <a:latin typeface="Courier New" panose="02070309020205020404" pitchFamily="49" charset="0"/>
                <a:cs typeface="Courier New" panose="02070309020205020404" pitchFamily="49" charset="0"/>
              </a:rPr>
              <a:t>fitlm</a:t>
            </a:r>
            <a:r>
              <a:rPr lang="en-US" altLang="zh-CN" sz="2000" dirty="0">
                <a:solidFill>
                  <a:srgbClr val="00B050"/>
                </a:solidFill>
                <a:latin typeface="Courier New" panose="02070309020205020404" pitchFamily="49" charset="0"/>
                <a:cs typeface="Courier New" panose="02070309020205020404" pitchFamily="49" charset="0"/>
              </a:rPr>
              <a:t>(dat,'Profit ~ </a:t>
            </a:r>
            <a:r>
              <a:rPr lang="en-US" altLang="zh-CN" sz="2000" dirty="0" err="1">
                <a:solidFill>
                  <a:srgbClr val="00B050"/>
                </a:solidFill>
                <a:latin typeface="Courier New" panose="02070309020205020404" pitchFamily="49" charset="0"/>
                <a:cs typeface="Courier New" panose="02070309020205020404" pitchFamily="49" charset="0"/>
              </a:rPr>
              <a:t>RD_Spend</a:t>
            </a:r>
            <a:r>
              <a:rPr lang="en-US" altLang="zh-CN" sz="2000" dirty="0">
                <a:solidFill>
                  <a:srgbClr val="00B050"/>
                </a:solidFill>
                <a:latin typeface="Courier New" panose="02070309020205020404" pitchFamily="49" charset="0"/>
                <a:cs typeface="Courier New" panose="02070309020205020404" pitchFamily="49" charset="0"/>
              </a:rPr>
              <a:t> + Administration + </a:t>
            </a:r>
            <a:r>
              <a:rPr lang="en-US" altLang="zh-CN" sz="2000" dirty="0" err="1">
                <a:solidFill>
                  <a:srgbClr val="00B050"/>
                </a:solidFill>
                <a:latin typeface="Courier New" panose="02070309020205020404" pitchFamily="49" charset="0"/>
                <a:cs typeface="Courier New" panose="02070309020205020404" pitchFamily="49" charset="0"/>
              </a:rPr>
              <a:t>Marketing_Spend</a:t>
            </a:r>
            <a:r>
              <a:rPr lang="en-US" altLang="zh-CN" sz="2000" dirty="0">
                <a:solidFill>
                  <a:srgbClr val="00B050"/>
                </a:solidFill>
                <a:latin typeface="Courier New" panose="02070309020205020404" pitchFamily="49" charset="0"/>
                <a:cs typeface="Courier New" panose="02070309020205020404" pitchFamily="49" charset="0"/>
              </a:rPr>
              <a:t> + State’, '</a:t>
            </a:r>
            <a:r>
              <a:rPr lang="en-US" altLang="zh-CN" sz="2000" dirty="0" err="1">
                <a:solidFill>
                  <a:srgbClr val="00B050"/>
                </a:solidFill>
                <a:latin typeface="Courier New" panose="02070309020205020404" pitchFamily="49" charset="0"/>
                <a:cs typeface="Courier New" panose="02070309020205020404" pitchFamily="49" charset="0"/>
              </a:rPr>
              <a:t>CategoricalVars</a:t>
            </a:r>
            <a:r>
              <a:rPr lang="en-US" altLang="zh-CN" sz="2000" dirty="0">
                <a:solidFill>
                  <a:srgbClr val="00B050"/>
                </a:solidFill>
                <a:latin typeface="Courier New" panose="02070309020205020404" pitchFamily="49" charset="0"/>
                <a:cs typeface="Courier New" panose="02070309020205020404" pitchFamily="49" charset="0"/>
              </a:rPr>
              <a:t>’, 'State');</a:t>
            </a:r>
          </a:p>
          <a:p>
            <a:r>
              <a:rPr lang="zh-CN" altLang="en-US" dirty="0"/>
              <a:t>这几种写法效果是一样的，最简单的代码就已经能成功地多元线性回归建模，因为用到了很多默认设置：</a:t>
            </a:r>
          </a:p>
          <a:p>
            <a:r>
              <a:rPr lang="zh-CN" altLang="en-US" dirty="0"/>
              <a:t>使用数据表提供数据，因变量数据默认是最后</a:t>
            </a:r>
            <a:r>
              <a:rPr lang="en-US" altLang="zh-CN" dirty="0"/>
              <a:t>1</a:t>
            </a:r>
            <a:r>
              <a:rPr lang="zh-CN" altLang="en-US" dirty="0"/>
              <a:t>列</a:t>
            </a:r>
          </a:p>
          <a:p>
            <a:r>
              <a:rPr lang="zh-CN" altLang="en-US" dirty="0"/>
              <a:t>模型公式不用提供，默认 </a:t>
            </a:r>
            <a:r>
              <a:rPr lang="en-US" altLang="zh-CN" sz="2000" dirty="0">
                <a:latin typeface="Courier New" panose="02070309020205020404" pitchFamily="49" charset="0"/>
                <a:cs typeface="Courier New" panose="02070309020205020404" pitchFamily="49" charset="0"/>
              </a:rPr>
              <a:t>'linear' </a:t>
            </a:r>
            <a:r>
              <a:rPr lang="zh-CN" altLang="en-US" dirty="0"/>
              <a:t>就是所有自变量都用上的多元线性 </a:t>
            </a:r>
          </a:p>
          <a:p>
            <a:r>
              <a:rPr lang="zh-CN" altLang="en-US" dirty="0"/>
              <a:t>自变量 </a:t>
            </a:r>
            <a:r>
              <a:rPr lang="en-US" altLang="zh-CN" dirty="0"/>
              <a:t>State </a:t>
            </a:r>
            <a:r>
              <a:rPr lang="zh-CN" altLang="en-US" dirty="0"/>
              <a:t>是字符型，非数值型将默认作为分类变量使用</a:t>
            </a:r>
          </a:p>
          <a:p>
            <a:r>
              <a:rPr lang="zh-CN" altLang="en-US" dirty="0"/>
              <a:t>若不是使用数据表中的所有变量，可用 </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PredictorVars</a:t>
            </a:r>
            <a:r>
              <a:rPr lang="en-US" altLang="zh-CN" sz="2000" dirty="0">
                <a:latin typeface="Courier New" panose="02070309020205020404" pitchFamily="49" charset="0"/>
                <a:cs typeface="Courier New" panose="02070309020205020404" pitchFamily="49" charset="0"/>
              </a:rPr>
              <a:t>' </a:t>
            </a:r>
            <a:r>
              <a:rPr lang="zh-CN" altLang="en-US" dirty="0"/>
              <a:t>和 </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ResponseVar</a:t>
            </a:r>
            <a:r>
              <a:rPr lang="en-US" altLang="zh-CN" sz="2000" dirty="0">
                <a:latin typeface="Courier New" panose="02070309020205020404" pitchFamily="49" charset="0"/>
                <a:cs typeface="Courier New" panose="02070309020205020404" pitchFamily="49" charset="0"/>
              </a:rPr>
              <a:t>' </a:t>
            </a:r>
            <a:r>
              <a:rPr lang="zh-CN" altLang="en-US" dirty="0"/>
              <a:t>分别指定自变量和因变量</a:t>
            </a:r>
          </a:p>
          <a:p>
            <a:endParaRPr lang="zh-CN" altLang="en-US" dirty="0"/>
          </a:p>
        </p:txBody>
      </p:sp>
    </p:spTree>
    <p:extLst>
      <p:ext uri="{BB962C8B-B14F-4D97-AF65-F5344CB8AC3E}">
        <p14:creationId xmlns:p14="http://schemas.microsoft.com/office/powerpoint/2010/main" val="190210862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522156-43A6-445B-E442-26DA357EBF4D}"/>
              </a:ext>
            </a:extLst>
          </p:cNvPr>
          <p:cNvSpPr>
            <a:spLocks noGrp="1"/>
          </p:cNvSpPr>
          <p:nvPr>
            <p:ph idx="1"/>
          </p:nvPr>
        </p:nvSpPr>
        <p:spPr>
          <a:xfrm>
            <a:off x="838200" y="858982"/>
            <a:ext cx="10515600" cy="5317981"/>
          </a:xfrm>
        </p:spPr>
        <p:txBody>
          <a:bodyPr/>
          <a:lstStyle/>
          <a:p>
            <a:pPr marL="0" indent="0">
              <a:lnSpc>
                <a:spcPct val="150000"/>
              </a:lnSpc>
              <a:buNone/>
            </a:pPr>
            <a:r>
              <a:rPr lang="zh-CN" altLang="en-US" b="1" dirty="0"/>
              <a:t>（</a:t>
            </a:r>
            <a:r>
              <a:rPr lang="en-US" altLang="zh-CN" b="1" dirty="0"/>
              <a:t>2</a:t>
            </a:r>
            <a:r>
              <a:rPr lang="zh-CN" altLang="en-US" b="1" dirty="0"/>
              <a:t>）将分类变量处理成虚拟变量</a:t>
            </a:r>
          </a:p>
          <a:p>
            <a:pPr>
              <a:lnSpc>
                <a:spcPct val="100000"/>
              </a:lnSpc>
            </a:pPr>
            <a:r>
              <a:rPr lang="zh-CN" altLang="en-US" dirty="0"/>
              <a:t>正常用于回归模型中的数据都是连续变量，都是数值（有小数位和量的大小关系）。</a:t>
            </a:r>
          </a:p>
          <a:p>
            <a:pPr algn="just">
              <a:lnSpc>
                <a:spcPct val="100000"/>
              </a:lnSpc>
            </a:pPr>
            <a:r>
              <a:rPr lang="zh-CN" altLang="en-US" dirty="0"/>
              <a:t>分类变量，取值是有限的类别，如性别：男、女。分类变量是不能直接用到回归模型中的，即使用 </a:t>
            </a:r>
            <a:r>
              <a:rPr lang="en-US" altLang="zh-CN" dirty="0"/>
              <a:t>1 </a:t>
            </a:r>
            <a:r>
              <a:rPr lang="zh-CN" altLang="en-US" dirty="0"/>
              <a:t>表示男，用 </a:t>
            </a:r>
            <a:r>
              <a:rPr lang="en-US" altLang="zh-CN" dirty="0"/>
              <a:t>0 </a:t>
            </a:r>
            <a:r>
              <a:rPr lang="zh-CN" altLang="en-US" dirty="0"/>
              <a:t>表示女，这个 </a:t>
            </a:r>
            <a:r>
              <a:rPr lang="en-US" altLang="zh-CN" dirty="0"/>
              <a:t>1 </a:t>
            </a:r>
            <a:r>
              <a:rPr lang="zh-CN" altLang="en-US" dirty="0"/>
              <a:t>和 </a:t>
            </a:r>
            <a:r>
              <a:rPr lang="en-US" altLang="zh-CN" dirty="0"/>
              <a:t>0 </a:t>
            </a:r>
            <a:r>
              <a:rPr lang="zh-CN" altLang="en-US" dirty="0"/>
              <a:t>仍然只能是起类别区分的作用，如果不加处理让它们当数值 </a:t>
            </a:r>
            <a:r>
              <a:rPr lang="en-US" altLang="zh-CN" dirty="0"/>
              <a:t>1 </a:t>
            </a:r>
            <a:r>
              <a:rPr lang="zh-CN" altLang="en-US" dirty="0"/>
              <a:t>和 </a:t>
            </a:r>
            <a:r>
              <a:rPr lang="en-US" altLang="zh-CN" dirty="0"/>
              <a:t>0 </a:t>
            </a:r>
            <a:r>
              <a:rPr lang="zh-CN" altLang="en-US" dirty="0"/>
              <a:t>使用了，那么整个模型的逻辑和结果都是不正确的！</a:t>
            </a:r>
          </a:p>
          <a:p>
            <a:pPr>
              <a:lnSpc>
                <a:spcPct val="100000"/>
              </a:lnSpc>
            </a:pPr>
            <a:r>
              <a:rPr lang="zh-CN" altLang="en-US" dirty="0"/>
              <a:t>所以，分类变量要想正确地用到回归模型，必须经过特殊处理，即处理成虚拟变量（哑变量）。</a:t>
            </a:r>
          </a:p>
          <a:p>
            <a:endParaRPr lang="zh-CN" altLang="en-US" dirty="0"/>
          </a:p>
        </p:txBody>
      </p:sp>
    </p:spTree>
    <p:extLst>
      <p:ext uri="{BB962C8B-B14F-4D97-AF65-F5344CB8AC3E}">
        <p14:creationId xmlns:p14="http://schemas.microsoft.com/office/powerpoint/2010/main" val="167628589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355EC9-8DD8-3DE6-9478-619F0AA8EB0F}"/>
              </a:ext>
            </a:extLst>
          </p:cNvPr>
          <p:cNvSpPr>
            <a:spLocks noGrp="1"/>
          </p:cNvSpPr>
          <p:nvPr>
            <p:ph idx="1"/>
          </p:nvPr>
        </p:nvSpPr>
        <p:spPr>
          <a:xfrm>
            <a:off x="838200" y="785091"/>
            <a:ext cx="10515600" cy="5391872"/>
          </a:xfrm>
        </p:spPr>
        <p:txBody>
          <a:bodyPr/>
          <a:lstStyle/>
          <a:p>
            <a:r>
              <a:rPr lang="zh-CN" altLang="en-US" dirty="0"/>
              <a:t>以本例数据为例，</a:t>
            </a:r>
            <a:r>
              <a:rPr lang="en-US" altLang="zh-CN" dirty="0"/>
              <a:t>State</a:t>
            </a:r>
            <a:r>
              <a:rPr lang="zh-CN" altLang="en-US" dirty="0"/>
              <a:t>列是分类变量，先统计一下水平和频率：</a:t>
            </a:r>
            <a:endParaRPr lang="en-US" altLang="zh-CN" dirty="0"/>
          </a:p>
          <a:p>
            <a:pPr marL="0" indent="360363">
              <a:lnSpc>
                <a:spcPct val="100000"/>
              </a:lnSpc>
              <a:buNone/>
            </a:pPr>
            <a:r>
              <a:rPr lang="en-US" altLang="zh-CN" sz="2000" dirty="0">
                <a:latin typeface="Courier New" panose="02070309020205020404" pitchFamily="49" charset="0"/>
                <a:cs typeface="Courier New" panose="02070309020205020404" pitchFamily="49" charset="0"/>
              </a:rPr>
              <a:t>tabulate(</a:t>
            </a:r>
            <a:r>
              <a:rPr lang="en-US" altLang="zh-CN" sz="2000" dirty="0" err="1">
                <a:latin typeface="Courier New" panose="02070309020205020404" pitchFamily="49" charset="0"/>
                <a:cs typeface="Courier New" panose="02070309020205020404" pitchFamily="49" charset="0"/>
              </a:rPr>
              <a:t>dat.State</a:t>
            </a:r>
            <a:r>
              <a:rPr lang="en-US" altLang="zh-CN" sz="2000" dirty="0">
                <a:latin typeface="Courier New" panose="02070309020205020404" pitchFamily="49" charset="0"/>
                <a:cs typeface="Courier New" panose="02070309020205020404" pitchFamily="49" charset="0"/>
              </a:rPr>
              <a:t>)</a:t>
            </a:r>
          </a:p>
          <a:p>
            <a:pPr marL="0" indent="0">
              <a:buNone/>
            </a:pPr>
            <a:r>
              <a:rPr lang="zh-CN" altLang="en-US" b="1" dirty="0"/>
              <a:t>  运行结果</a:t>
            </a:r>
            <a:endParaRPr lang="en-US" altLang="zh-CN" b="1" dirty="0"/>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Value       Count    Percent</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New York       17       34.69%</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California       16       32.65%</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Florida           16        32.65%</a:t>
            </a:r>
          </a:p>
          <a:p>
            <a:pPr marL="0" indent="0">
              <a:buNone/>
            </a:pPr>
            <a:r>
              <a:rPr lang="zh-CN" altLang="en-US" dirty="0"/>
              <a:t>可见，</a:t>
            </a:r>
            <a:r>
              <a:rPr lang="en-US" altLang="zh-CN" dirty="0"/>
              <a:t>State </a:t>
            </a:r>
            <a:r>
              <a:rPr lang="zh-CN" altLang="en-US" dirty="0"/>
              <a:t>包含 </a:t>
            </a:r>
            <a:r>
              <a:rPr lang="en-US" altLang="zh-CN" dirty="0"/>
              <a:t>3 </a:t>
            </a:r>
            <a:r>
              <a:rPr lang="zh-CN" altLang="en-US" dirty="0"/>
              <a:t>个类别：</a:t>
            </a:r>
            <a:r>
              <a:rPr lang="en-US" altLang="zh-CN" dirty="0"/>
              <a:t>New York, California, Florida.</a:t>
            </a:r>
          </a:p>
          <a:p>
            <a:pPr marL="0" indent="0">
              <a:buNone/>
            </a:pPr>
            <a:r>
              <a:rPr lang="zh-CN" altLang="en-US" dirty="0"/>
              <a:t>虚拟变量是一种二值变量（</a:t>
            </a:r>
            <a:r>
              <a:rPr lang="en-US" altLang="zh-CN" dirty="0"/>
              <a:t>0-1</a:t>
            </a:r>
            <a:r>
              <a:rPr lang="zh-CN" altLang="en-US" dirty="0"/>
              <a:t>），只表示是否。二分类或多分类变量，可以这样转化为虚拟变量，即转化为多个二值变量：</a:t>
            </a:r>
          </a:p>
          <a:p>
            <a:pPr marL="0" indent="0" algn="ctr">
              <a:buNone/>
            </a:pPr>
            <a:r>
              <a:rPr lang="en-US" altLang="zh-CN" dirty="0">
                <a:solidFill>
                  <a:srgbClr val="FF0000"/>
                </a:solidFill>
              </a:rPr>
              <a:t>"State </a:t>
            </a:r>
            <a:r>
              <a:rPr lang="zh-CN" altLang="en-US" dirty="0">
                <a:solidFill>
                  <a:srgbClr val="FF0000"/>
                </a:solidFill>
              </a:rPr>
              <a:t>是否为 </a:t>
            </a:r>
            <a:r>
              <a:rPr lang="en-US" altLang="zh-CN" dirty="0">
                <a:solidFill>
                  <a:srgbClr val="FF0000"/>
                </a:solidFill>
              </a:rPr>
              <a:t>New York"</a:t>
            </a:r>
            <a:r>
              <a:rPr lang="zh-CN" altLang="en-US" dirty="0">
                <a:solidFill>
                  <a:srgbClr val="FF0000"/>
                </a:solidFill>
              </a:rPr>
              <a:t>，</a:t>
            </a:r>
            <a:r>
              <a:rPr lang="en-US" altLang="zh-CN" dirty="0">
                <a:solidFill>
                  <a:srgbClr val="FF0000"/>
                </a:solidFill>
              </a:rPr>
              <a:t>"State </a:t>
            </a:r>
            <a:r>
              <a:rPr lang="zh-CN" altLang="en-US" dirty="0">
                <a:solidFill>
                  <a:srgbClr val="FF0000"/>
                </a:solidFill>
              </a:rPr>
              <a:t>是否为 </a:t>
            </a:r>
            <a:r>
              <a:rPr lang="en-US" altLang="zh-CN" dirty="0">
                <a:solidFill>
                  <a:srgbClr val="FF0000"/>
                </a:solidFill>
              </a:rPr>
              <a:t>California"</a:t>
            </a:r>
            <a:r>
              <a:rPr lang="zh-CN" altLang="en-US" dirty="0">
                <a:solidFill>
                  <a:srgbClr val="FF0000"/>
                </a:solidFill>
              </a:rPr>
              <a:t>，</a:t>
            </a:r>
          </a:p>
          <a:p>
            <a:pPr marL="0" indent="0" algn="ctr">
              <a:buNone/>
            </a:pPr>
            <a:r>
              <a:rPr lang="en-US" altLang="zh-CN" dirty="0">
                <a:solidFill>
                  <a:srgbClr val="FF0000"/>
                </a:solidFill>
              </a:rPr>
              <a:t>"State </a:t>
            </a:r>
            <a:r>
              <a:rPr lang="zh-CN" altLang="en-US" dirty="0">
                <a:solidFill>
                  <a:srgbClr val="FF0000"/>
                </a:solidFill>
              </a:rPr>
              <a:t>是否为 </a:t>
            </a:r>
            <a:r>
              <a:rPr lang="en-US" altLang="zh-CN" dirty="0">
                <a:solidFill>
                  <a:srgbClr val="FF0000"/>
                </a:solidFill>
              </a:rPr>
              <a:t>Florida"</a:t>
            </a:r>
          </a:p>
          <a:p>
            <a:pPr marL="0" indent="0">
              <a:buNone/>
            </a:pPr>
            <a:r>
              <a:rPr lang="zh-CN" altLang="en-US" dirty="0"/>
              <a:t>比如第 </a:t>
            </a:r>
            <a:r>
              <a:rPr lang="en-US" altLang="zh-CN" dirty="0"/>
              <a:t>1 </a:t>
            </a:r>
            <a:r>
              <a:rPr lang="zh-CN" altLang="en-US" dirty="0"/>
              <a:t>个样本，其 </a:t>
            </a:r>
            <a:r>
              <a:rPr lang="en-US" altLang="zh-CN" dirty="0"/>
              <a:t>State = New York</a:t>
            </a:r>
            <a:r>
              <a:rPr lang="zh-CN" altLang="en-US" dirty="0"/>
              <a:t>，要用上述 </a:t>
            </a:r>
            <a:r>
              <a:rPr lang="en-US" altLang="zh-CN" dirty="0"/>
              <a:t>3 </a:t>
            </a:r>
            <a:r>
              <a:rPr lang="zh-CN" altLang="en-US" dirty="0"/>
              <a:t>个二值变量表示的话，就是分别为</a:t>
            </a:r>
            <a:r>
              <a:rPr lang="en-US" altLang="zh-CN" dirty="0"/>
              <a:t>1, 0, 0. </a:t>
            </a:r>
          </a:p>
          <a:p>
            <a:pPr marL="0" indent="0">
              <a:buNone/>
            </a:pPr>
            <a:endParaRPr lang="zh-CN" altLang="en-US" dirty="0"/>
          </a:p>
        </p:txBody>
      </p:sp>
    </p:spTree>
    <p:extLst>
      <p:ext uri="{BB962C8B-B14F-4D97-AF65-F5344CB8AC3E}">
        <p14:creationId xmlns:p14="http://schemas.microsoft.com/office/powerpoint/2010/main" val="269668796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40A4B5-F5DD-0BFD-CDA2-163EEC9A01A0}"/>
              </a:ext>
            </a:extLst>
          </p:cNvPr>
          <p:cNvSpPr>
            <a:spLocks noGrp="1"/>
          </p:cNvSpPr>
          <p:nvPr>
            <p:ph idx="1"/>
          </p:nvPr>
        </p:nvSpPr>
        <p:spPr>
          <a:xfrm>
            <a:off x="838200" y="544945"/>
            <a:ext cx="10515600" cy="6206837"/>
          </a:xfrm>
        </p:spPr>
        <p:txBody>
          <a:bodyPr/>
          <a:lstStyle/>
          <a:p>
            <a:r>
              <a:rPr lang="zh-CN" altLang="en-US" dirty="0"/>
              <a:t>每个样本都做这样的处理，可以用 </a:t>
            </a:r>
            <a:r>
              <a:rPr lang="en-US" altLang="zh-CN" dirty="0" err="1"/>
              <a:t>dummyvar</a:t>
            </a:r>
            <a:r>
              <a:rPr lang="en-US" altLang="zh-CN" dirty="0"/>
              <a:t>() </a:t>
            </a:r>
            <a:r>
              <a:rPr lang="zh-CN" altLang="en-US" dirty="0"/>
              <a:t>函数实现：</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dat.State</a:t>
            </a:r>
            <a:r>
              <a:rPr lang="en-US" altLang="zh-CN" sz="2000" dirty="0">
                <a:latin typeface="Courier New" panose="02070309020205020404" pitchFamily="49" charset="0"/>
                <a:cs typeface="Courier New" panose="02070309020205020404" pitchFamily="49" charset="0"/>
              </a:rPr>
              <a:t> = categorical(</a:t>
            </a:r>
            <a:r>
              <a:rPr lang="en-US" altLang="zh-CN" sz="2000" dirty="0" err="1">
                <a:latin typeface="Courier New" panose="02070309020205020404" pitchFamily="49" charset="0"/>
                <a:cs typeface="Courier New" panose="02070309020205020404" pitchFamily="49" charset="0"/>
              </a:rPr>
              <a:t>dat.State</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先转化为分类变量</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dummyvar</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dat.State</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将分类变量转化为虚拟变量</a:t>
            </a:r>
          </a:p>
          <a:p>
            <a:pPr marL="0" indent="0">
              <a:buNone/>
            </a:pPr>
            <a:r>
              <a:rPr lang="zh-CN" altLang="en-US" b="1" dirty="0"/>
              <a:t>  运行结果（部分） </a:t>
            </a:r>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0     0     1</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1     0     0</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     1     0</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     0     1</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     1     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en-US" dirty="0"/>
              <a:t> 也就是说，不是把原 </a:t>
            </a:r>
            <a:r>
              <a:rPr lang="en-US" altLang="zh-CN" dirty="0"/>
              <a:t>State </a:t>
            </a:r>
            <a:r>
              <a:rPr lang="zh-CN" altLang="en-US" dirty="0"/>
              <a:t>列，而是换成新的虚拟变量列用到回归模型，但是要注意一个问题：这三个虚拟变量列是线性相关的：每一列都能用其余两列线性表示（</a:t>
            </a:r>
            <a:r>
              <a:rPr lang="en-US" altLang="zh-CN" dirty="0"/>
              <a:t>1 </a:t>
            </a:r>
            <a:r>
              <a:rPr lang="zh-CN" altLang="en-US" dirty="0"/>
              <a:t>减去其余两列），换句话说有一列是冗余的，线性回归也是坚决不允许存在这样的线性相关列的。</a:t>
            </a:r>
          </a:p>
          <a:p>
            <a:pPr algn="just"/>
            <a:r>
              <a:rPr lang="zh-CN" altLang="en-US" dirty="0"/>
              <a:t>所以，需要任意去掉一列，再线性回归建模。去掉哪一列都可以，去掉哪一列，做回归建模就相当于以谁为参照列。比如去掉 </a:t>
            </a:r>
            <a:r>
              <a:rPr lang="en-US" altLang="zh-CN" dirty="0"/>
              <a:t>State </a:t>
            </a:r>
            <a:r>
              <a:rPr lang="zh-CN" altLang="en-US" dirty="0"/>
              <a:t>是否为 </a:t>
            </a:r>
            <a:r>
              <a:rPr lang="en-US" altLang="zh-CN" dirty="0"/>
              <a:t>New York</a:t>
            </a:r>
            <a:r>
              <a:rPr lang="zh-CN" altLang="en-US" dirty="0"/>
              <a:t>列，就相当于 </a:t>
            </a:r>
            <a:r>
              <a:rPr lang="en-US" altLang="zh-CN" dirty="0"/>
              <a:t>New York </a:t>
            </a:r>
            <a:r>
              <a:rPr lang="zh-CN" altLang="en-US" dirty="0"/>
              <a:t>组是参照组，另两组 </a:t>
            </a:r>
            <a:r>
              <a:rPr lang="en-US" altLang="zh-CN" dirty="0"/>
              <a:t>California</a:t>
            </a:r>
            <a:r>
              <a:rPr lang="zh-CN" altLang="en-US" dirty="0"/>
              <a:t>、</a:t>
            </a:r>
            <a:r>
              <a:rPr lang="en-US" altLang="zh-CN" dirty="0" err="1"/>
              <a:t>Frolida</a:t>
            </a:r>
            <a:r>
              <a:rPr lang="en-US" altLang="zh-CN" dirty="0"/>
              <a:t> </a:t>
            </a:r>
            <a:r>
              <a:rPr lang="zh-CN" altLang="en-US" dirty="0"/>
              <a:t>与参照组做比较。</a:t>
            </a:r>
          </a:p>
          <a:p>
            <a:pPr marL="0" indent="0">
              <a:buNone/>
            </a:pPr>
            <a:endParaRPr lang="zh-CN" altLang="en-US" dirty="0"/>
          </a:p>
        </p:txBody>
      </p:sp>
    </p:spTree>
    <p:extLst>
      <p:ext uri="{BB962C8B-B14F-4D97-AF65-F5344CB8AC3E}">
        <p14:creationId xmlns:p14="http://schemas.microsoft.com/office/powerpoint/2010/main" val="140121467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16B778-4024-FF40-510B-48E639A67B04}"/>
              </a:ext>
            </a:extLst>
          </p:cNvPr>
          <p:cNvSpPr>
            <a:spLocks noGrp="1"/>
          </p:cNvSpPr>
          <p:nvPr>
            <p:ph idx="1"/>
          </p:nvPr>
        </p:nvSpPr>
        <p:spPr>
          <a:xfrm>
            <a:off x="838200" y="1117600"/>
            <a:ext cx="10515600" cy="3777674"/>
          </a:xfrm>
        </p:spPr>
        <p:txBody>
          <a:bodyPr/>
          <a:lstStyle/>
          <a:p>
            <a:pPr algn="just"/>
            <a:r>
              <a:rPr lang="zh-CN" altLang="en-US" dirty="0"/>
              <a:t>总之，分类变量用于回归模型，所起的作用就是分组之间做比较，也只能是起分组的作用。这实际上也等效于分别对各分组建立线性回归模型，再做比较。</a:t>
            </a:r>
          </a:p>
          <a:p>
            <a:pPr algn="just"/>
            <a:r>
              <a:rPr lang="zh-CN" altLang="en-US" dirty="0"/>
              <a:t>以上只是为了讲清楚原理便于理解，回归建模时是不需要手动操作的，只需要保证用 </a:t>
            </a:r>
            <a:r>
              <a:rPr lang="en-US" altLang="zh-CN" dirty="0" err="1"/>
              <a:t>CategoricalVars</a:t>
            </a:r>
            <a:r>
              <a:rPr lang="en-US" altLang="zh-CN" dirty="0"/>
              <a:t> </a:t>
            </a:r>
            <a:r>
              <a:rPr lang="zh-CN" altLang="en-US" dirty="0"/>
              <a:t>将分类变量（特别是数值表示的）指定为分类变量即可。</a:t>
            </a:r>
          </a:p>
          <a:p>
            <a:endParaRPr lang="zh-CN" altLang="en-US" dirty="0"/>
          </a:p>
        </p:txBody>
      </p:sp>
    </p:spTree>
    <p:extLst>
      <p:ext uri="{BB962C8B-B14F-4D97-AF65-F5344CB8AC3E}">
        <p14:creationId xmlns:p14="http://schemas.microsoft.com/office/powerpoint/2010/main" val="68692346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2"/>
            </p:custDataLst>
            <p:extLst>
              <p:ext uri="{D42A27DB-BD31-4B8C-83A1-F6EECF244321}">
                <p14:modId xmlns:p14="http://schemas.microsoft.com/office/powerpoint/2010/main" val="3230116881"/>
              </p:ext>
            </p:extLst>
          </p:nvPr>
        </p:nvGraphicFramePr>
        <p:xfrm>
          <a:off x="529820" y="750051"/>
          <a:ext cx="11483340" cy="5816600"/>
        </p:xfrm>
        <a:graphic>
          <a:graphicData uri="http://schemas.openxmlformats.org/drawingml/2006/table">
            <a:tbl>
              <a:tblPr firstRow="1" bandRow="1">
                <a:tableStyleId>{5940675A-B579-460E-94D1-54222C63F5DA}</a:tableStyleId>
              </a:tblPr>
              <a:tblGrid>
                <a:gridCol w="1383665">
                  <a:extLst>
                    <a:ext uri="{9D8B030D-6E8A-4147-A177-3AD203B41FA5}">
                      <a16:colId xmlns:a16="http://schemas.microsoft.com/office/drawing/2014/main" val="20000"/>
                    </a:ext>
                  </a:extLst>
                </a:gridCol>
                <a:gridCol w="3323590">
                  <a:extLst>
                    <a:ext uri="{9D8B030D-6E8A-4147-A177-3AD203B41FA5}">
                      <a16:colId xmlns:a16="http://schemas.microsoft.com/office/drawing/2014/main" val="20001"/>
                    </a:ext>
                  </a:extLst>
                </a:gridCol>
                <a:gridCol w="4300855">
                  <a:extLst>
                    <a:ext uri="{9D8B030D-6E8A-4147-A177-3AD203B41FA5}">
                      <a16:colId xmlns:a16="http://schemas.microsoft.com/office/drawing/2014/main" val="20002"/>
                    </a:ext>
                  </a:extLst>
                </a:gridCol>
                <a:gridCol w="2475230">
                  <a:extLst>
                    <a:ext uri="{9D8B030D-6E8A-4147-A177-3AD203B41FA5}">
                      <a16:colId xmlns:a16="http://schemas.microsoft.com/office/drawing/2014/main" val="20003"/>
                    </a:ext>
                  </a:extLst>
                </a:gridCol>
              </a:tblGrid>
              <a:tr h="370840">
                <a:tc>
                  <a:txBody>
                    <a:bodyPr/>
                    <a:lstStyle/>
                    <a:p>
                      <a:pPr indent="0">
                        <a:buNone/>
                      </a:pPr>
                      <a:r>
                        <a:rPr lang="zh-CN" altLang="en-US" sz="2000" b="1">
                          <a:latin typeface="华文宋体" panose="02010600040101010101" charset="-122"/>
                          <a:ea typeface="华文宋体" panose="02010600040101010101" charset="-122"/>
                          <a:cs typeface="Times New Roman" panose="02020603050405020304" pitchFamily="18" charset="0"/>
                        </a:rPr>
                        <a:t>模型方法</a:t>
                      </a:r>
                    </a:p>
                  </a:txBody>
                  <a:tcPr marL="0" marR="0" marT="63500" marB="635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1">
                          <a:latin typeface="华文宋体" panose="02010600040101010101" charset="-122"/>
                          <a:ea typeface="华文宋体" panose="02010600040101010101" charset="-122"/>
                          <a:cs typeface="Times New Roman" panose="02020603050405020304" pitchFamily="18" charset="0"/>
                        </a:rPr>
                        <a:t>适用场景</a:t>
                      </a:r>
                    </a:p>
                  </a:txBody>
                  <a:tcPr marL="0" marR="0" marT="63500" marB="635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1" dirty="0">
                          <a:latin typeface="华文宋体" panose="02010600040101010101" charset="-122"/>
                          <a:ea typeface="华文宋体" panose="02010600040101010101" charset="-122"/>
                          <a:cs typeface="Times New Roman" panose="02020603050405020304" pitchFamily="18" charset="0"/>
                        </a:rPr>
                        <a:t>优点</a:t>
                      </a:r>
                    </a:p>
                  </a:txBody>
                  <a:tcPr marL="0" marR="0" marT="63500" marB="635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1">
                          <a:latin typeface="华文宋体" panose="02010600040101010101" charset="-122"/>
                          <a:ea typeface="华文宋体" panose="02010600040101010101" charset="-122"/>
                          <a:cs typeface="Times New Roman" panose="02020603050405020304" pitchFamily="18" charset="0"/>
                        </a:rPr>
                        <a:t>缺点</a:t>
                      </a:r>
                    </a:p>
                  </a:txBody>
                  <a:tcPr marL="0" marR="0" marT="63500" marB="635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4410">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回归分析</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适合探索因变量与多个自变量之间的影响关系</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只要采用的模型和数据相同，通过标准的统计方法可以计算出唯一的结果；可以做中长期预测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华文宋体" panose="02010600040101010101" charset="-122"/>
                          <a:ea typeface="华文宋体" panose="02010600040101010101" charset="-122"/>
                          <a:cs typeface="Times New Roman" panose="02020603050405020304" pitchFamily="18" charset="0"/>
                        </a:rPr>
                        <a:t>要注意影响机理，避免建立伪回归模型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0610">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灰色预测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不是使用原始数据，而是通过求累加、</a:t>
                      </a:r>
                      <a:r>
                        <a:rPr lang="zh-CN" altLang="en-US" sz="2000" b="0">
                          <a:solidFill>
                            <a:srgbClr val="FF00FF"/>
                          </a:solidFill>
                          <a:latin typeface="华文宋体" panose="02010600040101010101" charset="-122"/>
                          <a:ea typeface="华文宋体" panose="02010600040101010101" charset="-122"/>
                          <a:cs typeface="Times New Roman" panose="02020603050405020304" pitchFamily="18" charset="0"/>
                        </a:rPr>
                        <a:t>累减</a:t>
                      </a:r>
                      <a:r>
                        <a:rPr lang="zh-CN" altLang="en-US" sz="2000" b="0">
                          <a:latin typeface="华文宋体" panose="02010600040101010101" charset="-122"/>
                          <a:ea typeface="华文宋体" panose="02010600040101010101" charset="-122"/>
                          <a:cs typeface="Times New Roman" panose="02020603050405020304" pitchFamily="18" charset="0"/>
                        </a:rPr>
                        <a:t>、均值等方法生成的序列进行建模，预测之后再还原回去</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需要少量数据即可，能够解决历史数据少、序列完整性及可靠性低的问题</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只适用于指数增长的中短期预测（如气象预报、地震预报，病虫害预报等）</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580">
                <a:tc>
                  <a:txBody>
                    <a:bodyPr/>
                    <a:lstStyle/>
                    <a:p>
                      <a:pPr indent="0" algn="ctr">
                        <a:buNone/>
                      </a:pPr>
                      <a:r>
                        <a:rPr lang="zh-CN" altLang="en-US" sz="2000" b="0">
                          <a:latin typeface="华文宋体" panose="02010600040101010101" charset="-122"/>
                          <a:ea typeface="华文宋体" panose="02010600040101010101" charset="-122"/>
                          <a:cs typeface="Times New Roman" panose="02020603050405020304" pitchFamily="18" charset="0"/>
                        </a:rPr>
                        <a:t>马尔可夫预测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系统未来时刻的情况只与现在时刻有关，与历史数据无关的情况</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对过程的状态预测效果良好，可考虑用于生产现场危险状态的预测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不适宜于中长期预测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40485">
                <a:tc>
                  <a:txBody>
                    <a:bodyPr/>
                    <a:lstStyle/>
                    <a:p>
                      <a:pPr indent="0" algn="ctr">
                        <a:buNone/>
                      </a:pPr>
                      <a:r>
                        <a:rPr lang="zh-CN" altLang="en-US" sz="2000" b="0">
                          <a:latin typeface="华文宋体" panose="02010600040101010101" charset="-122"/>
                          <a:ea typeface="华文宋体" panose="02010600040101010101" charset="-122"/>
                          <a:cs typeface="Times New Roman" panose="02020603050405020304" pitchFamily="18" charset="0"/>
                        </a:rPr>
                        <a:t>时间序列预测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华文宋体" panose="02010600040101010101" charset="-122"/>
                          <a:ea typeface="华文宋体" panose="02010600040101010101" charset="-122"/>
                          <a:cs typeface="Times New Roman" panose="02020603050405020304" pitchFamily="18" charset="0"/>
                        </a:rPr>
                        <a:t>对一定时期内发展变化的趋势与波动规律进行建模，对未来变化进行有效预测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华文宋体" panose="02010600040101010101" charset="-122"/>
                          <a:ea typeface="华文宋体" panose="02010600040101010101" charset="-122"/>
                          <a:cs typeface="Times New Roman" panose="02020603050405020304" pitchFamily="18" charset="0"/>
                        </a:rPr>
                        <a:t>适合对经济、金融等变化很不规则的数据建模</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华文宋体" panose="02010600040101010101" charset="-122"/>
                          <a:ea typeface="华文宋体" panose="02010600040101010101" charset="-122"/>
                          <a:cs typeface="Times New Roman" panose="02020603050405020304" pitchFamily="18" charset="0"/>
                        </a:rPr>
                        <a:t>主要考虑时间因素而不考虑外界因素影响，当遇到外界发生较大变化，往往会有较大偏差；只适合中短期预测</a:t>
                      </a:r>
                    </a:p>
                  </a:txBody>
                  <a:tcPr marL="0" marR="0" marT="63500" marB="635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70AC73-085B-21C9-CF0A-2A9C9E9A2F62}"/>
              </a:ext>
            </a:extLst>
          </p:cNvPr>
          <p:cNvSpPr>
            <a:spLocks noGrp="1"/>
          </p:cNvSpPr>
          <p:nvPr>
            <p:ph idx="1"/>
          </p:nvPr>
        </p:nvSpPr>
        <p:spPr>
          <a:xfrm>
            <a:off x="838200" y="692726"/>
            <a:ext cx="10515600" cy="5920509"/>
          </a:xfrm>
        </p:spPr>
        <p:txBody>
          <a:bodyPr/>
          <a:lstStyle/>
          <a:p>
            <a:pPr marL="0" indent="0">
              <a:buNone/>
            </a:pPr>
            <a:r>
              <a:rPr lang="zh-CN" altLang="en-US" b="1" dirty="0"/>
              <a:t>（</a:t>
            </a:r>
            <a:r>
              <a:rPr lang="en-US" altLang="zh-CN" b="1" dirty="0"/>
              <a:t>3</a:t>
            </a:r>
            <a:r>
              <a:rPr lang="zh-CN" altLang="en-US" b="1" dirty="0"/>
              <a:t>）模型汇总结果及解读</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a:t>
            </a:r>
            <a:endParaRPr lang="en-US" altLang="zh-CN" sz="2000" dirty="0">
              <a:latin typeface="Courier New" panose="02070309020205020404" pitchFamily="49" charset="0"/>
              <a:cs typeface="Courier New" panose="02070309020205020404" pitchFamily="49" charset="0"/>
            </a:endParaRPr>
          </a:p>
          <a:p>
            <a:pPr marL="0" indent="0">
              <a:buNone/>
            </a:pPr>
            <a:r>
              <a:rPr lang="zh-CN" altLang="en-US" b="1" dirty="0"/>
              <a:t>  运行结果 </a:t>
            </a:r>
            <a:endParaRPr lang="en-US" altLang="zh-CN" b="1" dirty="0"/>
          </a:p>
          <a:p>
            <a:pPr indent="0">
              <a:buNone/>
            </a:pP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lm</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线性回归模型</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Profit ~ 1 +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Administration +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Marketing_Spend</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State</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估计系数</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Estimate         </a:t>
            </a:r>
            <a:r>
              <a:rPr lang="en-US" altLang="zh-CN" sz="1800" dirty="0">
                <a:solidFill>
                  <a:srgbClr val="D35400"/>
                </a:solidFill>
                <a:latin typeface="Times New Roman" panose="02020603050405020304" pitchFamily="18" charset="0"/>
                <a:ea typeface="宋体" panose="02010600030101010101" pitchFamily="2" charset="-122"/>
              </a:rPr>
              <a:t>SE                 </a:t>
            </a:r>
            <a:r>
              <a:rPr lang="en-US" altLang="zh-CN" sz="1800" dirty="0" err="1">
                <a:solidFill>
                  <a:srgbClr val="D35400"/>
                </a:solidFill>
                <a:latin typeface="Times New Roman" panose="02020603050405020304" pitchFamily="18" charset="0"/>
                <a:ea typeface="宋体" panose="02010600030101010101" pitchFamily="2" charset="-122"/>
              </a:rPr>
              <a:t>tStat</a:t>
            </a:r>
            <a:r>
              <a:rPr lang="en-US" altLang="zh-CN" sz="1800" dirty="0">
                <a:solidFill>
                  <a:srgbClr val="D35400"/>
                </a:solidFill>
                <a:latin typeface="Times New Roman" panose="02020603050405020304" pitchFamily="18" charset="0"/>
                <a:ea typeface="宋体" panose="02010600030101010101" pitchFamily="2" charset="-122"/>
              </a:rPr>
              <a:t>          </a:t>
            </a:r>
            <a:r>
              <a:rPr lang="en-US" altLang="zh-CN" sz="1800" dirty="0" err="1">
                <a:solidFill>
                  <a:srgbClr val="D35400"/>
                </a:solidFill>
                <a:latin typeface="Times New Roman" panose="02020603050405020304" pitchFamily="18" charset="0"/>
                <a:ea typeface="宋体" panose="02010600030101010101" pitchFamily="2" charset="-122"/>
              </a:rPr>
              <a:t>pValue</a:t>
            </a:r>
            <a:r>
              <a:rPr lang="en-US" altLang="zh-CN" sz="1800" dirty="0">
                <a:solidFill>
                  <a:srgbClr val="D35400"/>
                </a:solidFill>
                <a:latin typeface="Times New Roman" panose="02020603050405020304" pitchFamily="18" charset="0"/>
                <a:ea typeface="宋体" panose="02010600030101010101" pitchFamily="2" charset="-122"/>
              </a:rPr>
              <a:t> </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_________     ________     _______           _</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(Intercept)               5.1425         0.58129     8.8467       3.104e-11</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0.78359        0.03907     20.056      1.8986e-23</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Administration         -0.022022      0.043626   -0.5048       0.61628</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Marketing_Spend</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0.025821      0.014316    1.8037        0.078285</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State_California</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0.1954          0.27519     0.71005        0.4815</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State_Florida</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0.038979        0.27881     0.13981       0.88946</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观测值数目</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49</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，误差自由度</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43</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均方根误差</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0.788</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0.962</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，调整</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0.957</a:t>
            </a:r>
            <a:b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F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统计量</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常量模型</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217</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 </a:t>
            </a:r>
            <a:r>
              <a:rPr lang="zh-CN" altLang="zh-CN" sz="18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2.51e-29</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393321869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A22F3B-812E-B9BB-1689-3F88C3E43808}"/>
              </a:ext>
            </a:extLst>
          </p:cNvPr>
          <p:cNvSpPr>
            <a:spLocks noGrp="1"/>
          </p:cNvSpPr>
          <p:nvPr>
            <p:ph idx="1"/>
          </p:nvPr>
        </p:nvSpPr>
        <p:spPr>
          <a:xfrm>
            <a:off x="838200" y="822036"/>
            <a:ext cx="10515600" cy="5354927"/>
          </a:xfrm>
        </p:spPr>
        <p:txBody>
          <a:bodyPr/>
          <a:lstStyle/>
          <a:p>
            <a:pPr marL="0" indent="0">
              <a:buNone/>
            </a:pPr>
            <a:r>
              <a:rPr lang="zh-CN" altLang="en-US" b="1" dirty="0"/>
              <a:t>输出结果包括：</a:t>
            </a:r>
          </a:p>
          <a:p>
            <a:r>
              <a:rPr lang="zh-CN" altLang="en-US" dirty="0"/>
              <a:t>模型公式形式</a:t>
            </a:r>
          </a:p>
          <a:p>
            <a:r>
              <a:rPr lang="zh-CN" altLang="en-US" dirty="0"/>
              <a:t>估计系数表给出模型各项对应的回归系数估计，回归系数估计的标准误、</a:t>
            </a:r>
            <a:r>
              <a:rPr lang="en-US" altLang="zh-CN" dirty="0"/>
              <a:t>t</a:t>
            </a:r>
            <a:r>
              <a:rPr lang="zh-CN" altLang="en-US" dirty="0"/>
              <a:t>统计量、显著性 </a:t>
            </a:r>
            <a:r>
              <a:rPr lang="en-US" altLang="zh-CN" dirty="0"/>
              <a:t>p </a:t>
            </a:r>
            <a:r>
              <a:rPr lang="zh-CN" altLang="en-US" dirty="0"/>
              <a:t>值</a:t>
            </a:r>
          </a:p>
          <a:p>
            <a:r>
              <a:rPr lang="zh-CN" altLang="en-US" dirty="0"/>
              <a:t>汇总统计量：样本数、误差自由度、均方根误差、 、调整 、模型 </a:t>
            </a:r>
            <a:r>
              <a:rPr lang="en-US" altLang="zh-CN" dirty="0"/>
              <a:t>F </a:t>
            </a:r>
            <a:r>
              <a:rPr lang="zh-CN" altLang="en-US" dirty="0"/>
              <a:t>统计量、模型显著性</a:t>
            </a:r>
            <a:r>
              <a:rPr lang="en-US" altLang="zh-CN" dirty="0"/>
              <a:t>p</a:t>
            </a:r>
            <a:r>
              <a:rPr lang="zh-CN" altLang="en-US" dirty="0"/>
              <a:t>值</a:t>
            </a:r>
          </a:p>
          <a:p>
            <a:r>
              <a:rPr lang="zh-CN" altLang="en-US" dirty="0"/>
              <a:t>根据回归系数估计，可以写出回归方程：</a:t>
            </a:r>
          </a:p>
          <a:p>
            <a:pPr marL="0" indent="0" algn="ctr">
              <a:buNone/>
            </a:pPr>
            <a:r>
              <a:rPr lang="en-US" altLang="zh-CN" dirty="0">
                <a:solidFill>
                  <a:srgbClr val="FF0000"/>
                </a:solidFill>
              </a:rPr>
              <a:t>Profit = 5.1425 + 0.784 </a:t>
            </a:r>
            <a:r>
              <a:rPr lang="en-US" altLang="zh-CN" dirty="0" err="1">
                <a:solidFill>
                  <a:srgbClr val="FF0000"/>
                </a:solidFill>
              </a:rPr>
              <a:t>RD_Spend</a:t>
            </a:r>
            <a:r>
              <a:rPr lang="en-US" altLang="zh-CN" dirty="0">
                <a:solidFill>
                  <a:srgbClr val="FF0000"/>
                </a:solidFill>
              </a:rPr>
              <a:t> - 0.022 Administration + 0.026 </a:t>
            </a:r>
            <a:r>
              <a:rPr lang="en-US" altLang="zh-CN" dirty="0" err="1">
                <a:solidFill>
                  <a:srgbClr val="FF0000"/>
                </a:solidFill>
              </a:rPr>
              <a:t>Marketing_Spend</a:t>
            </a:r>
            <a:r>
              <a:rPr lang="en-US" altLang="zh-CN" dirty="0">
                <a:solidFill>
                  <a:srgbClr val="FF0000"/>
                </a:solidFill>
              </a:rPr>
              <a:t>+ 0.195 </a:t>
            </a:r>
            <a:r>
              <a:rPr lang="en-US" altLang="zh-CN" dirty="0" err="1">
                <a:solidFill>
                  <a:srgbClr val="FF0000"/>
                </a:solidFill>
              </a:rPr>
              <a:t>State_California</a:t>
            </a:r>
            <a:r>
              <a:rPr lang="en-US" altLang="zh-CN" dirty="0">
                <a:solidFill>
                  <a:srgbClr val="FF0000"/>
                </a:solidFill>
              </a:rPr>
              <a:t> + 0.039 </a:t>
            </a:r>
            <a:r>
              <a:rPr lang="en-US" altLang="zh-CN" dirty="0" err="1">
                <a:solidFill>
                  <a:srgbClr val="FF0000"/>
                </a:solidFill>
              </a:rPr>
              <a:t>State_Florida</a:t>
            </a:r>
            <a:endParaRPr lang="en-US" altLang="zh-CN" dirty="0">
              <a:solidFill>
                <a:srgbClr val="FF0000"/>
              </a:solidFill>
            </a:endParaRPr>
          </a:p>
          <a:p>
            <a:pPr algn="just"/>
            <a:r>
              <a:rPr lang="zh-CN" altLang="en-US" dirty="0"/>
              <a:t>其中，</a:t>
            </a:r>
            <a:r>
              <a:rPr lang="en-US" altLang="zh-CN" dirty="0" err="1"/>
              <a:t>State_California</a:t>
            </a:r>
            <a:r>
              <a:rPr lang="en-US" altLang="zh-CN" dirty="0"/>
              <a:t> </a:t>
            </a:r>
            <a:r>
              <a:rPr lang="zh-CN" altLang="en-US" dirty="0"/>
              <a:t>和 </a:t>
            </a:r>
            <a:r>
              <a:rPr lang="en-US" altLang="zh-CN" dirty="0" err="1"/>
              <a:t>State_Florida</a:t>
            </a:r>
            <a:r>
              <a:rPr lang="en-US" altLang="zh-CN" dirty="0"/>
              <a:t> </a:t>
            </a:r>
            <a:r>
              <a:rPr lang="zh-CN" altLang="en-US" dirty="0"/>
              <a:t>就是那两个虚拟变量（</a:t>
            </a:r>
            <a:r>
              <a:rPr lang="en-US" altLang="zh-CN" dirty="0"/>
              <a:t>State</a:t>
            </a:r>
            <a:r>
              <a:rPr lang="zh-CN" altLang="en-US" dirty="0"/>
              <a:t>是否为 </a:t>
            </a:r>
            <a:r>
              <a:rPr lang="en-US" altLang="zh-CN" dirty="0"/>
              <a:t>California</a:t>
            </a:r>
            <a:r>
              <a:rPr lang="zh-CN" altLang="en-US" dirty="0"/>
              <a:t>、</a:t>
            </a:r>
            <a:r>
              <a:rPr lang="en-US" altLang="zh-CN" dirty="0"/>
              <a:t>State </a:t>
            </a:r>
            <a:r>
              <a:rPr lang="zh-CN" altLang="en-US" dirty="0"/>
              <a:t>是否为 </a:t>
            </a:r>
            <a:r>
              <a:rPr lang="en-US" altLang="zh-CN" dirty="0"/>
              <a:t>Florida</a:t>
            </a:r>
            <a:r>
              <a:rPr lang="zh-CN" altLang="en-US" dirty="0"/>
              <a:t>），它们的系数是相对于参照组 </a:t>
            </a:r>
            <a:r>
              <a:rPr lang="en-US" altLang="zh-CN" dirty="0"/>
              <a:t>New York </a:t>
            </a:r>
            <a:r>
              <a:rPr lang="zh-CN" altLang="en-US" dirty="0"/>
              <a:t>的，就是说同样销售产品 </a:t>
            </a:r>
            <a:r>
              <a:rPr lang="en-US" altLang="zh-CN" dirty="0"/>
              <a:t>California </a:t>
            </a:r>
            <a:r>
              <a:rPr lang="zh-CN" altLang="en-US" dirty="0"/>
              <a:t>比 </a:t>
            </a:r>
            <a:r>
              <a:rPr lang="en-US" altLang="zh-CN" dirty="0" err="1"/>
              <a:t>New_York</a:t>
            </a:r>
            <a:r>
              <a:rPr lang="en-US" altLang="zh-CN" dirty="0"/>
              <a:t> </a:t>
            </a:r>
            <a:r>
              <a:rPr lang="zh-CN" altLang="en-US" dirty="0"/>
              <a:t>利润高 </a:t>
            </a:r>
            <a:r>
              <a:rPr lang="en-US" altLang="zh-CN" dirty="0"/>
              <a:t>0.195 </a:t>
            </a:r>
            <a:r>
              <a:rPr lang="zh-CN" altLang="en-US" dirty="0"/>
              <a:t>万美元，</a:t>
            </a:r>
            <a:r>
              <a:rPr lang="en-US" altLang="zh-CN" dirty="0"/>
              <a:t>Florida </a:t>
            </a:r>
            <a:r>
              <a:rPr lang="zh-CN" altLang="en-US" dirty="0"/>
              <a:t>比 </a:t>
            </a:r>
            <a:r>
              <a:rPr lang="en-US" altLang="zh-CN" dirty="0"/>
              <a:t>New York </a:t>
            </a:r>
            <a:r>
              <a:rPr lang="zh-CN" altLang="en-US" dirty="0"/>
              <a:t>利润高 </a:t>
            </a:r>
            <a:r>
              <a:rPr lang="en-US" altLang="zh-CN" dirty="0"/>
              <a:t>0.039 </a:t>
            </a:r>
            <a:r>
              <a:rPr lang="zh-CN" altLang="en-US" dirty="0"/>
              <a:t>万美元。</a:t>
            </a:r>
          </a:p>
          <a:p>
            <a:endParaRPr lang="zh-CN" altLang="en-US" dirty="0"/>
          </a:p>
        </p:txBody>
      </p:sp>
    </p:spTree>
    <p:extLst>
      <p:ext uri="{BB962C8B-B14F-4D97-AF65-F5344CB8AC3E}">
        <p14:creationId xmlns:p14="http://schemas.microsoft.com/office/powerpoint/2010/main" val="417536712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914FA8-97D0-BC08-4D7B-A1210C5ECE59}"/>
              </a:ext>
            </a:extLst>
          </p:cNvPr>
          <p:cNvSpPr>
            <a:spLocks noGrp="1"/>
          </p:cNvSpPr>
          <p:nvPr>
            <p:ph idx="1"/>
          </p:nvPr>
        </p:nvSpPr>
        <p:spPr>
          <a:xfrm>
            <a:off x="838200" y="1339273"/>
            <a:ext cx="10515600" cy="3528291"/>
          </a:xfrm>
        </p:spPr>
        <p:txBody>
          <a:bodyPr/>
          <a:lstStyle/>
          <a:p>
            <a:pPr algn="just"/>
            <a:r>
              <a:rPr lang="zh-CN" altLang="en-US" b="1" dirty="0"/>
              <a:t>注：</a:t>
            </a:r>
            <a:r>
              <a:rPr lang="zh-CN" altLang="en-US" dirty="0"/>
              <a:t>若想修改参照组为其他州，可以借助 </a:t>
            </a:r>
            <a:r>
              <a:rPr lang="en-US" altLang="zh-CN" dirty="0"/>
              <a:t>categorical() </a:t>
            </a:r>
            <a:r>
              <a:rPr lang="zh-CN" altLang="en-US" dirty="0"/>
              <a:t>手动创建给定顺序的分类变量，再用于回归建模。</a:t>
            </a:r>
          </a:p>
          <a:p>
            <a:pPr algn="just"/>
            <a:r>
              <a:rPr lang="en-US" altLang="zh-CN" dirty="0" err="1"/>
              <a:t>RD_Spend</a:t>
            </a:r>
            <a:r>
              <a:rPr lang="en-US" altLang="zh-CN" dirty="0"/>
              <a:t> </a:t>
            </a:r>
            <a:r>
              <a:rPr lang="zh-CN" altLang="en-US" dirty="0"/>
              <a:t>的系数为 </a:t>
            </a:r>
            <a:r>
              <a:rPr lang="en-US" altLang="zh-CN" dirty="0"/>
              <a:t>0.784</a:t>
            </a:r>
            <a:r>
              <a:rPr lang="zh-CN" altLang="en-US" dirty="0"/>
              <a:t>，这说明研发成本每增加</a:t>
            </a:r>
            <a:r>
              <a:rPr lang="en-US" altLang="zh-CN" dirty="0"/>
              <a:t>1</a:t>
            </a:r>
            <a:r>
              <a:rPr lang="zh-CN" altLang="en-US" dirty="0"/>
              <a:t>万美元，销售利润会增加</a:t>
            </a:r>
            <a:r>
              <a:rPr lang="en-US" altLang="zh-CN" dirty="0"/>
              <a:t>0.784</a:t>
            </a:r>
            <a:r>
              <a:rPr lang="zh-CN" altLang="en-US" dirty="0"/>
              <a:t>万美元。其他系数的解释是类似的（略）。</a:t>
            </a:r>
          </a:p>
          <a:p>
            <a:pPr algn="just"/>
            <a:r>
              <a:rPr lang="en-US" altLang="zh-CN" dirty="0" err="1"/>
              <a:t>RD_Spend</a:t>
            </a:r>
            <a:r>
              <a:rPr lang="en-US" altLang="zh-CN" dirty="0"/>
              <a:t> </a:t>
            </a:r>
            <a:r>
              <a:rPr lang="zh-CN" altLang="en-US" dirty="0"/>
              <a:t>系数的 </a:t>
            </a:r>
            <a:r>
              <a:rPr lang="en-US" altLang="zh-CN" dirty="0"/>
              <a:t>p </a:t>
            </a:r>
            <a:r>
              <a:rPr lang="zh-CN" altLang="en-US" dirty="0"/>
              <a:t>值远小于</a:t>
            </a:r>
            <a:r>
              <a:rPr lang="en-US" altLang="zh-CN" dirty="0"/>
              <a:t>0.05</a:t>
            </a:r>
            <a:r>
              <a:rPr lang="zh-CN" altLang="en-US" dirty="0"/>
              <a:t>，非常显著，这说明研发投入对提高利润的影响非常显著。而 </a:t>
            </a:r>
            <a:r>
              <a:rPr lang="en-US" altLang="zh-CN" dirty="0"/>
              <a:t>Administration </a:t>
            </a:r>
            <a:r>
              <a:rPr lang="zh-CN" altLang="en-US" dirty="0"/>
              <a:t>系数的 </a:t>
            </a:r>
            <a:r>
              <a:rPr lang="en-US" altLang="zh-CN" dirty="0"/>
              <a:t>p </a:t>
            </a:r>
            <a:r>
              <a:rPr lang="zh-CN" altLang="en-US" dirty="0"/>
              <a:t>值 </a:t>
            </a:r>
            <a:r>
              <a:rPr lang="en-US" altLang="zh-CN" dirty="0"/>
              <a:t>= 0.616 &gt; 0.05</a:t>
            </a:r>
            <a:r>
              <a:rPr lang="zh-CN" altLang="en-US" dirty="0"/>
              <a:t>，不显著，这说明该自变量对因变量的影响具有统计学意义上的显著性，应当考虑剔除该自变量，重新回归建模，后文将继续讨论。</a:t>
            </a:r>
          </a:p>
          <a:p>
            <a:endParaRPr lang="zh-CN" altLang="en-US" dirty="0"/>
          </a:p>
        </p:txBody>
      </p:sp>
    </p:spTree>
    <p:extLst>
      <p:ext uri="{BB962C8B-B14F-4D97-AF65-F5344CB8AC3E}">
        <p14:creationId xmlns:p14="http://schemas.microsoft.com/office/powerpoint/2010/main" val="323981514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F5F13-9A02-33C0-C05D-B734FA8473F6}"/>
              </a:ext>
            </a:extLst>
          </p:cNvPr>
          <p:cNvSpPr>
            <a:spLocks noGrp="1"/>
          </p:cNvSpPr>
          <p:nvPr>
            <p:ph idx="1"/>
          </p:nvPr>
        </p:nvSpPr>
        <p:spPr>
          <a:xfrm>
            <a:off x="838200" y="840509"/>
            <a:ext cx="10515600" cy="5745018"/>
          </a:xfrm>
        </p:spPr>
        <p:txBody>
          <a:bodyPr/>
          <a:lstStyle/>
          <a:p>
            <a:pPr marL="0" indent="0">
              <a:buNone/>
            </a:pPr>
            <a:r>
              <a:rPr lang="zh-CN" altLang="en-US" b="1" dirty="0"/>
              <a:t>（</a:t>
            </a:r>
            <a:r>
              <a:rPr lang="en-US" altLang="zh-CN" b="1" dirty="0"/>
              <a:t>4</a:t>
            </a:r>
            <a:r>
              <a:rPr lang="zh-CN" altLang="en-US" b="1" dirty="0"/>
              <a:t>）提取更多回归模型结果</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lm.Coefficients</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table: </a:t>
            </a:r>
            <a:r>
              <a:rPr lang="zh-CN" altLang="en-US" sz="2000" dirty="0">
                <a:solidFill>
                  <a:srgbClr val="00B050"/>
                </a:solidFill>
                <a:latin typeface="Courier New" panose="02070309020205020404" pitchFamily="49" charset="0"/>
                <a:cs typeface="Courier New" panose="02070309020205020404" pitchFamily="49" charset="0"/>
              </a:rPr>
              <a:t>回归系数及统计量</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coefCI</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回归系数</a:t>
            </a:r>
            <a:r>
              <a:rPr lang="en-US" altLang="zh-CN" sz="2000" dirty="0">
                <a:solidFill>
                  <a:srgbClr val="00B050"/>
                </a:solidFill>
                <a:latin typeface="Courier New" panose="02070309020205020404" pitchFamily="49" charset="0"/>
                <a:cs typeface="Courier New" panose="02070309020205020404" pitchFamily="49" charset="0"/>
              </a:rPr>
              <a:t>95%</a:t>
            </a:r>
            <a:r>
              <a:rPr lang="zh-CN" altLang="en-US" sz="2000" dirty="0">
                <a:solidFill>
                  <a:srgbClr val="00B050"/>
                </a:solidFill>
                <a:latin typeface="Courier New" panose="02070309020205020404" pitchFamily="49" charset="0"/>
                <a:cs typeface="Courier New" panose="02070309020205020404" pitchFamily="49" charset="0"/>
              </a:rPr>
              <a:t>置信区间</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CM = </a:t>
            </a:r>
            <a:r>
              <a:rPr lang="en-US" altLang="zh-CN" sz="2000" dirty="0" err="1">
                <a:latin typeface="Courier New" panose="02070309020205020404" pitchFamily="49" charset="0"/>
                <a:cs typeface="Courier New" panose="02070309020205020404" pitchFamily="49" charset="0"/>
              </a:rPr>
              <a:t>lm.CoefficientCovariance</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系数协方差矩阵</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SE = </a:t>
            </a:r>
            <a:r>
              <a:rPr lang="en-US" altLang="zh-CN" sz="2000" dirty="0" err="1">
                <a:latin typeface="Courier New" panose="02070309020205020404" pitchFamily="49" charset="0"/>
                <a:cs typeface="Courier New" panose="02070309020205020404" pitchFamily="49" charset="0"/>
              </a:rPr>
              <a:t>diag</a:t>
            </a:r>
            <a:r>
              <a:rPr lang="en-US" altLang="zh-CN" sz="2000" dirty="0">
                <a:latin typeface="Courier New" panose="02070309020205020404" pitchFamily="49" charset="0"/>
                <a:cs typeface="Courier New" panose="02070309020205020404" pitchFamily="49" charset="0"/>
              </a:rPr>
              <a:t>(sqrt(CM))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回归系数标准误</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p,F,d</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coefTest</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模型系数假设检验</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anova</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模型的</a:t>
            </a:r>
            <a:r>
              <a:rPr lang="en-US" altLang="zh-CN" sz="2000" dirty="0">
                <a:solidFill>
                  <a:srgbClr val="00B050"/>
                </a:solidFill>
                <a:latin typeface="Courier New" panose="02070309020205020404" pitchFamily="49" charset="0"/>
                <a:cs typeface="Courier New" panose="02070309020205020404" pitchFamily="49" charset="0"/>
              </a:rPr>
              <a:t>ANOVA</a:t>
            </a:r>
            <a:r>
              <a:rPr lang="zh-CN" altLang="en-US" sz="2000" dirty="0">
                <a:solidFill>
                  <a:srgbClr val="00B050"/>
                </a:solidFill>
                <a:latin typeface="Courier New" panose="02070309020205020404" pitchFamily="49" charset="0"/>
                <a:cs typeface="Courier New" panose="02070309020205020404" pitchFamily="49" charset="0"/>
              </a:rPr>
              <a:t>表</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anova</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,'summary')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模型汇总</a:t>
            </a:r>
            <a:r>
              <a:rPr lang="en-US" altLang="zh-CN" sz="2000" dirty="0">
                <a:solidFill>
                  <a:srgbClr val="00B050"/>
                </a:solidFill>
                <a:latin typeface="Courier New" panose="02070309020205020404" pitchFamily="49" charset="0"/>
                <a:cs typeface="Courier New" panose="02070309020205020404" pitchFamily="49" charset="0"/>
              </a:rPr>
              <a:t>ANOVA</a:t>
            </a:r>
            <a:r>
              <a:rPr lang="zh-CN" altLang="en-US" sz="2000" dirty="0">
                <a:solidFill>
                  <a:srgbClr val="00B050"/>
                </a:solidFill>
                <a:latin typeface="Courier New" panose="02070309020205020404" pitchFamily="49" charset="0"/>
                <a:cs typeface="Courier New" panose="02070309020205020404" pitchFamily="49" charset="0"/>
              </a:rPr>
              <a:t>表</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lm.SSE,lm.SSR,lm.SST</a:t>
            </a:r>
            <a:endParaRPr lang="en-US" altLang="zh-CN" sz="2000" dirty="0">
              <a:latin typeface="Courier New" panose="02070309020205020404" pitchFamily="49" charset="0"/>
              <a:cs typeface="Courier New" panose="02070309020205020404" pitchFamily="49" charset="0"/>
            </a:endParaRP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lm.Rsquared.Ordinary</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R</a:t>
            </a:r>
            <a:r>
              <a:rPr lang="zh-CN" altLang="en-US" sz="2000" dirty="0">
                <a:solidFill>
                  <a:srgbClr val="00B050"/>
                </a:solidFill>
                <a:latin typeface="Courier New" panose="02070309020205020404" pitchFamily="49" charset="0"/>
                <a:cs typeface="Courier New" panose="02070309020205020404" pitchFamily="49" charset="0"/>
              </a:rPr>
              <a:t>方</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lm.Rsquared.Adjusted</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调整</a:t>
            </a:r>
            <a:r>
              <a:rPr lang="en-US" altLang="zh-CN" sz="2000" dirty="0">
                <a:solidFill>
                  <a:srgbClr val="00B050"/>
                </a:solidFill>
                <a:latin typeface="Courier New" panose="02070309020205020404" pitchFamily="49" charset="0"/>
                <a:cs typeface="Courier New" panose="02070309020205020404" pitchFamily="49" charset="0"/>
              </a:rPr>
              <a:t>R</a:t>
            </a:r>
            <a:r>
              <a:rPr lang="zh-CN" altLang="en-US" sz="2000" dirty="0">
                <a:solidFill>
                  <a:srgbClr val="00B050"/>
                </a:solidFill>
                <a:latin typeface="Courier New" panose="02070309020205020404" pitchFamily="49" charset="0"/>
                <a:cs typeface="Courier New" panose="02070309020205020404" pitchFamily="49" charset="0"/>
              </a:rPr>
              <a:t>方</a:t>
            </a:r>
          </a:p>
          <a:p>
            <a:endParaRPr lang="zh-CN" altLang="en-US" dirty="0"/>
          </a:p>
        </p:txBody>
      </p:sp>
    </p:spTree>
    <p:extLst>
      <p:ext uri="{BB962C8B-B14F-4D97-AF65-F5344CB8AC3E}">
        <p14:creationId xmlns:p14="http://schemas.microsoft.com/office/powerpoint/2010/main" val="203284409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B5237A-C1AF-19DF-2343-D36F59FB3062}"/>
              </a:ext>
            </a:extLst>
          </p:cNvPr>
          <p:cNvSpPr>
            <a:spLocks noGrp="1"/>
          </p:cNvSpPr>
          <p:nvPr>
            <p:ph idx="1"/>
          </p:nvPr>
        </p:nvSpPr>
        <p:spPr>
          <a:xfrm>
            <a:off x="838200" y="692727"/>
            <a:ext cx="10515600" cy="5484236"/>
          </a:xfrm>
        </p:spPr>
        <p:txBody>
          <a:bodyPr/>
          <a:lstStyle/>
          <a:p>
            <a:r>
              <a:rPr lang="zh-CN" altLang="en-US" b="1" dirty="0"/>
              <a:t>残差诊断</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dwtest</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DW</a:t>
            </a:r>
            <a:r>
              <a:rPr lang="zh-CN" altLang="en-US" sz="2000" dirty="0">
                <a:solidFill>
                  <a:srgbClr val="00B050"/>
                </a:solidFill>
                <a:latin typeface="Courier New" panose="02070309020205020404" pitchFamily="49" charset="0"/>
                <a:cs typeface="Courier New" panose="02070309020205020404" pitchFamily="49" charset="0"/>
              </a:rPr>
              <a:t>残差独立性检验</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plotResiduals</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残差直方图</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plotResiduals</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,'probability’)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残差</a:t>
            </a:r>
            <a:r>
              <a:rPr lang="en-US" altLang="zh-CN" sz="2000" dirty="0">
                <a:solidFill>
                  <a:srgbClr val="00B050"/>
                </a:solidFill>
                <a:latin typeface="Courier New" panose="02070309020205020404" pitchFamily="49" charset="0"/>
                <a:cs typeface="Courier New" panose="02070309020205020404" pitchFamily="49" charset="0"/>
              </a:rPr>
              <a:t>Q-Q</a:t>
            </a:r>
            <a:r>
              <a:rPr lang="zh-CN" altLang="en-US" sz="2000" dirty="0">
                <a:solidFill>
                  <a:srgbClr val="00B050"/>
                </a:solidFill>
                <a:latin typeface="Courier New" panose="02070309020205020404" pitchFamily="49" charset="0"/>
                <a:cs typeface="Courier New" panose="02070309020205020404" pitchFamily="49" charset="0"/>
              </a:rPr>
              <a:t>图</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plotResiduals</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,'fitted')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残差图</a:t>
            </a:r>
          </a:p>
          <a:p>
            <a:pPr marL="0" indent="0">
              <a:buNone/>
            </a:pPr>
            <a:r>
              <a:rPr lang="zh-CN" altLang="en-US" dirty="0"/>
              <a:t>  </a:t>
            </a:r>
            <a:r>
              <a:rPr lang="zh-CN" altLang="en-US" b="1" dirty="0"/>
              <a:t>运行结果</a:t>
            </a:r>
            <a:endParaRPr lang="en-US" altLang="zh-CN" b="1" dirty="0"/>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0.2099</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p:txBody>
      </p:sp>
      <p:pic>
        <p:nvPicPr>
          <p:cNvPr id="4" name="图片 3">
            <a:extLst>
              <a:ext uri="{FF2B5EF4-FFF2-40B4-BE49-F238E27FC236}">
                <a16:creationId xmlns:a16="http://schemas.microsoft.com/office/drawing/2014/main" id="{79C301FE-0352-523A-24DD-D072A06FE5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4239" y="2952836"/>
            <a:ext cx="5204165" cy="3905164"/>
          </a:xfrm>
          <a:prstGeom prst="rect">
            <a:avLst/>
          </a:prstGeom>
          <a:noFill/>
          <a:ln>
            <a:noFill/>
          </a:ln>
        </p:spPr>
      </p:pic>
    </p:spTree>
    <p:extLst>
      <p:ext uri="{BB962C8B-B14F-4D97-AF65-F5344CB8AC3E}">
        <p14:creationId xmlns:p14="http://schemas.microsoft.com/office/powerpoint/2010/main" val="319072346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CB4F284-8B4D-3472-5170-4C84AFEAB0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780" y="1142951"/>
            <a:ext cx="5946711" cy="4460033"/>
          </a:xfrm>
          <a:prstGeom prst="rect">
            <a:avLst/>
          </a:prstGeom>
          <a:noFill/>
          <a:ln>
            <a:noFill/>
          </a:ln>
        </p:spPr>
      </p:pic>
      <p:pic>
        <p:nvPicPr>
          <p:cNvPr id="5" name="图片 4">
            <a:extLst>
              <a:ext uri="{FF2B5EF4-FFF2-40B4-BE49-F238E27FC236}">
                <a16:creationId xmlns:a16="http://schemas.microsoft.com/office/drawing/2014/main" id="{8EFBF7A1-D736-7B3D-D43E-9FCB9AD280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4169" y="1142950"/>
            <a:ext cx="5944099" cy="4460033"/>
          </a:xfrm>
          <a:prstGeom prst="rect">
            <a:avLst/>
          </a:prstGeom>
          <a:noFill/>
          <a:ln>
            <a:noFill/>
          </a:ln>
        </p:spPr>
      </p:pic>
    </p:spTree>
    <p:extLst>
      <p:ext uri="{BB962C8B-B14F-4D97-AF65-F5344CB8AC3E}">
        <p14:creationId xmlns:p14="http://schemas.microsoft.com/office/powerpoint/2010/main" val="214991603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3C4379-3C17-BEC9-045D-5A51E4523D81}"/>
              </a:ext>
            </a:extLst>
          </p:cNvPr>
          <p:cNvSpPr>
            <a:spLocks noGrp="1"/>
          </p:cNvSpPr>
          <p:nvPr>
            <p:ph idx="1"/>
          </p:nvPr>
        </p:nvSpPr>
        <p:spPr>
          <a:xfrm>
            <a:off x="838200" y="701964"/>
            <a:ext cx="10515600" cy="5474999"/>
          </a:xfrm>
        </p:spPr>
        <p:txBody>
          <a:bodyPr/>
          <a:lstStyle/>
          <a:p>
            <a:r>
              <a:rPr lang="zh-CN" altLang="en-US" b="1" dirty="0"/>
              <a:t>异常值诊断</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plotDiagnostics</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cookd</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Cook's</a:t>
            </a:r>
            <a:r>
              <a:rPr lang="zh-CN" altLang="en-US" sz="2000" dirty="0">
                <a:solidFill>
                  <a:srgbClr val="00B050"/>
                </a:solidFill>
                <a:latin typeface="Courier New" panose="02070309020205020404" pitchFamily="49" charset="0"/>
                <a:cs typeface="Courier New" panose="02070309020205020404" pitchFamily="49" charset="0"/>
              </a:rPr>
              <a:t>距离诊断异常值</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CooksD</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lm.Diagnostics.CooksDistance</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find((</a:t>
            </a:r>
            <a:r>
              <a:rPr lang="en-US" altLang="zh-CN" sz="2000" dirty="0" err="1">
                <a:latin typeface="Courier New" panose="02070309020205020404" pitchFamily="49" charset="0"/>
                <a:cs typeface="Courier New" panose="02070309020205020404" pitchFamily="49" charset="0"/>
              </a:rPr>
              <a:t>CooksD</a:t>
            </a:r>
            <a:r>
              <a:rPr lang="en-US" altLang="zh-CN" sz="2000" dirty="0">
                <a:latin typeface="Courier New" panose="02070309020205020404" pitchFamily="49" charset="0"/>
                <a:cs typeface="Courier New" panose="02070309020205020404" pitchFamily="49" charset="0"/>
              </a:rPr>
              <a:t>) &gt; 3 * mean(</a:t>
            </a:r>
            <a:r>
              <a:rPr lang="en-US" altLang="zh-CN" sz="2000" dirty="0" err="1">
                <a:latin typeface="Courier New" panose="02070309020205020404" pitchFamily="49" charset="0"/>
                <a:cs typeface="Courier New" panose="02070309020205020404" pitchFamily="49" charset="0"/>
              </a:rPr>
              <a:t>CooksD</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找出异常观测</a:t>
            </a:r>
            <a:endParaRPr lang="en-US" altLang="zh-CN" sz="2000" dirty="0">
              <a:solidFill>
                <a:srgbClr val="00B050"/>
              </a:solidFill>
              <a:latin typeface="Courier New" panose="02070309020205020404" pitchFamily="49" charset="0"/>
              <a:cs typeface="Courier New" panose="02070309020205020404" pitchFamily="49" charset="0"/>
            </a:endParaRPr>
          </a:p>
          <a:p>
            <a:pPr marL="0" indent="0">
              <a:buNone/>
            </a:pPr>
            <a:r>
              <a:rPr lang="zh-CN" altLang="en-US" b="1" dirty="0"/>
              <a:t>   运行结果</a:t>
            </a:r>
            <a:endParaRPr lang="en-US" altLang="zh-CN" b="1" dirty="0"/>
          </a:p>
          <a:p>
            <a:pPr marL="0" indent="360363">
              <a:lnSpc>
                <a:spcPct val="100000"/>
              </a:lnSpc>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15    46    47    49</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360363">
              <a:lnSpc>
                <a:spcPct val="100000"/>
              </a:lnSpc>
              <a:buNone/>
            </a:pPr>
            <a:endParaRPr lang="zh-CN" altLang="en-US" sz="2000" dirty="0">
              <a:solidFill>
                <a:srgbClr val="00B050"/>
              </a:solidFill>
              <a:latin typeface="Courier New" panose="02070309020205020404" pitchFamily="49" charset="0"/>
              <a:cs typeface="Courier New" panose="02070309020205020404" pitchFamily="49" charset="0"/>
            </a:endParaRPr>
          </a:p>
          <a:p>
            <a:endParaRPr lang="zh-CN" altLang="en-US" dirty="0"/>
          </a:p>
        </p:txBody>
      </p:sp>
      <p:pic>
        <p:nvPicPr>
          <p:cNvPr id="4" name="图片 3">
            <a:extLst>
              <a:ext uri="{FF2B5EF4-FFF2-40B4-BE49-F238E27FC236}">
                <a16:creationId xmlns:a16="http://schemas.microsoft.com/office/drawing/2014/main" id="{236DCEF5-CE24-0DF1-9CC4-C0529BB258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6990" y="2620153"/>
            <a:ext cx="5492174" cy="4122011"/>
          </a:xfrm>
          <a:prstGeom prst="rect">
            <a:avLst/>
          </a:prstGeom>
          <a:noFill/>
          <a:ln>
            <a:noFill/>
          </a:ln>
        </p:spPr>
      </p:pic>
      <p:sp>
        <p:nvSpPr>
          <p:cNvPr id="5" name="文本框 4">
            <a:extLst>
              <a:ext uri="{FF2B5EF4-FFF2-40B4-BE49-F238E27FC236}">
                <a16:creationId xmlns:a16="http://schemas.microsoft.com/office/drawing/2014/main" id="{EE006219-73D4-B756-DD26-829C25301622}"/>
              </a:ext>
            </a:extLst>
          </p:cNvPr>
          <p:cNvSpPr txBox="1"/>
          <p:nvPr/>
        </p:nvSpPr>
        <p:spPr>
          <a:xfrm>
            <a:off x="268637" y="4173326"/>
            <a:ext cx="4288353" cy="1015663"/>
          </a:xfrm>
          <a:prstGeom prst="rect">
            <a:avLst/>
          </a:prstGeom>
          <a:noFill/>
        </p:spPr>
        <p:txBody>
          <a:bodyPr wrap="none" rtlCol="0">
            <a:spAutoFit/>
          </a:bodyPr>
          <a:lstStyle/>
          <a:p>
            <a:r>
              <a:rPr lang="zh-CN" altLang="en-US" sz="2000" dirty="0">
                <a:solidFill>
                  <a:srgbClr val="FF0000"/>
                </a:solidFill>
                <a:effectLst/>
                <a:latin typeface="+mn-ea"/>
                <a:cs typeface="Times New Roman" panose="02020603050405020304" pitchFamily="18" charset="0"/>
              </a:rPr>
              <a:t>检查出来的异常值，应当</a:t>
            </a:r>
            <a:r>
              <a:rPr lang="zh-CN" altLang="zh-CN" sz="2000" dirty="0">
                <a:solidFill>
                  <a:srgbClr val="FF0000"/>
                </a:solidFill>
                <a:effectLst/>
                <a:latin typeface="+mn-ea"/>
                <a:cs typeface="Times New Roman" panose="02020603050405020304" pitchFamily="18" charset="0"/>
              </a:rPr>
              <a:t>剔除后</a:t>
            </a:r>
            <a:endParaRPr lang="en-US" altLang="zh-CN" sz="2000" dirty="0">
              <a:solidFill>
                <a:srgbClr val="FF0000"/>
              </a:solidFill>
              <a:effectLst/>
              <a:latin typeface="+mn-ea"/>
              <a:cs typeface="Times New Roman" panose="02020603050405020304" pitchFamily="18" charset="0"/>
            </a:endParaRPr>
          </a:p>
          <a:p>
            <a:r>
              <a:rPr lang="zh-CN" altLang="zh-CN" sz="2000" dirty="0">
                <a:solidFill>
                  <a:srgbClr val="FF0000"/>
                </a:solidFill>
                <a:effectLst/>
                <a:latin typeface="+mn-ea"/>
                <a:cs typeface="Times New Roman" panose="02020603050405020304" pitchFamily="18" charset="0"/>
              </a:rPr>
              <a:t>重新拟合多元线性回归模型（略），</a:t>
            </a:r>
            <a:endParaRPr lang="en-US" altLang="zh-CN" sz="2000" dirty="0">
              <a:solidFill>
                <a:srgbClr val="FF0000"/>
              </a:solidFill>
              <a:effectLst/>
              <a:latin typeface="+mn-ea"/>
              <a:cs typeface="Times New Roman" panose="02020603050405020304" pitchFamily="18" charset="0"/>
            </a:endParaRPr>
          </a:p>
          <a:p>
            <a:r>
              <a:rPr lang="zh-CN" altLang="zh-CN" sz="2000" dirty="0">
                <a:solidFill>
                  <a:srgbClr val="FF0000"/>
                </a:solidFill>
                <a:effectLst/>
                <a:latin typeface="+mn-ea"/>
                <a:cs typeface="Times New Roman" panose="02020603050405020304" pitchFamily="18" charset="0"/>
              </a:rPr>
              <a:t>可借助</a:t>
            </a:r>
            <a:r>
              <a:rPr lang="en-US" altLang="zh-CN" sz="2000" dirty="0">
                <a:solidFill>
                  <a:srgbClr val="FF0000"/>
                </a:solidFill>
                <a:effectLst/>
                <a:latin typeface="+mn-ea"/>
              </a:rPr>
              <a:t>'Exclude'</a:t>
            </a:r>
            <a:r>
              <a:rPr lang="zh-CN" altLang="zh-CN" sz="2000" dirty="0">
                <a:solidFill>
                  <a:srgbClr val="FF0000"/>
                </a:solidFill>
                <a:effectLst/>
                <a:latin typeface="+mn-ea"/>
                <a:cs typeface="Times New Roman" panose="02020603050405020304" pitchFamily="18" charset="0"/>
              </a:rPr>
              <a:t>名值对。</a:t>
            </a:r>
            <a:endParaRPr lang="zh-CN" altLang="en-US" sz="2000" dirty="0">
              <a:solidFill>
                <a:srgbClr val="FF0000"/>
              </a:solidFill>
              <a:latin typeface="+mn-ea"/>
            </a:endParaRPr>
          </a:p>
        </p:txBody>
      </p:sp>
    </p:spTree>
    <p:extLst>
      <p:ext uri="{BB962C8B-B14F-4D97-AF65-F5344CB8AC3E}">
        <p14:creationId xmlns:p14="http://schemas.microsoft.com/office/powerpoint/2010/main" val="19044562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62D0C2-4475-861F-F5C0-09517A44D2CC}"/>
              </a:ext>
            </a:extLst>
          </p:cNvPr>
          <p:cNvSpPr>
            <a:spLocks noGrp="1"/>
          </p:cNvSpPr>
          <p:nvPr>
            <p:ph idx="1"/>
          </p:nvPr>
        </p:nvSpPr>
        <p:spPr>
          <a:xfrm>
            <a:off x="838200" y="665018"/>
            <a:ext cx="10515600" cy="5511945"/>
          </a:xfrm>
        </p:spPr>
        <p:txBody>
          <a:bodyPr/>
          <a:lstStyle/>
          <a:p>
            <a:pPr marL="0" indent="360363">
              <a:lnSpc>
                <a:spcPct val="100000"/>
              </a:lnSpc>
              <a:buNone/>
            </a:pPr>
            <a:r>
              <a:rPr lang="en-US" altLang="zh-CN" sz="2000" dirty="0" err="1">
                <a:latin typeface="Courier New" panose="02070309020205020404" pitchFamily="49" charset="0"/>
                <a:cs typeface="Courier New" panose="02070309020205020404" pitchFamily="49" charset="0"/>
              </a:rPr>
              <a:t>plotDiagnostics</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高杠杆值诊断</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HLs = </a:t>
            </a:r>
            <a:r>
              <a:rPr lang="en-US" altLang="zh-CN" sz="2000" dirty="0" err="1">
                <a:latin typeface="Courier New" panose="02070309020205020404" pitchFamily="49" charset="0"/>
                <a:cs typeface="Courier New" panose="02070309020205020404" pitchFamily="49" charset="0"/>
              </a:rPr>
              <a:t>lm.Diagnostics.Leverage</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find(HLs &gt; 2*6/49)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找出异常样本</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阈值为 </a:t>
            </a:r>
            <a:r>
              <a:rPr lang="en-US" altLang="zh-CN" sz="2000" dirty="0">
                <a:solidFill>
                  <a:srgbClr val="00B050"/>
                </a:solidFill>
                <a:latin typeface="Courier New" panose="02070309020205020404" pitchFamily="49" charset="0"/>
                <a:cs typeface="Courier New" panose="02070309020205020404" pitchFamily="49" charset="0"/>
              </a:rPr>
              <a:t>2*</a:t>
            </a:r>
            <a:r>
              <a:rPr lang="en-US" altLang="zh-CN" sz="2000" dirty="0" err="1">
                <a:solidFill>
                  <a:srgbClr val="00B050"/>
                </a:solidFill>
                <a:latin typeface="Courier New" panose="02070309020205020404" pitchFamily="49" charset="0"/>
                <a:cs typeface="Courier New" panose="02070309020205020404" pitchFamily="49" charset="0"/>
              </a:rPr>
              <a:t>p/n</a:t>
            </a:r>
            <a:endParaRPr lang="en-US" altLang="zh-CN" sz="2000" dirty="0">
              <a:solidFill>
                <a:srgbClr val="00B050"/>
              </a:solidFill>
              <a:latin typeface="Courier New" panose="02070309020205020404" pitchFamily="49" charset="0"/>
              <a:cs typeface="Courier New" panose="02070309020205020404" pitchFamily="49" charset="0"/>
            </a:endParaRPr>
          </a:p>
          <a:p>
            <a:pPr marL="0" indent="0">
              <a:buNone/>
            </a:pPr>
            <a:r>
              <a:rPr lang="zh-CN" altLang="en-US" b="1" dirty="0"/>
              <a:t>  运行结果</a:t>
            </a:r>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47    49</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55799093-A9DC-DADF-6E23-676F0135C9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9173" y="2224750"/>
            <a:ext cx="5971118" cy="4480849"/>
          </a:xfrm>
          <a:prstGeom prst="rect">
            <a:avLst/>
          </a:prstGeom>
          <a:noFill/>
          <a:ln>
            <a:noFill/>
          </a:ln>
        </p:spPr>
      </p:pic>
    </p:spTree>
    <p:extLst>
      <p:ext uri="{BB962C8B-B14F-4D97-AF65-F5344CB8AC3E}">
        <p14:creationId xmlns:p14="http://schemas.microsoft.com/office/powerpoint/2010/main" val="222571846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FF9122-C32B-1AD9-E402-CA1D2AF0C05C}"/>
              </a:ext>
            </a:extLst>
          </p:cNvPr>
          <p:cNvSpPr>
            <a:spLocks noGrp="1"/>
          </p:cNvSpPr>
          <p:nvPr>
            <p:ph idx="1"/>
          </p:nvPr>
        </p:nvSpPr>
        <p:spPr>
          <a:xfrm>
            <a:off x="838200" y="794327"/>
            <a:ext cx="10515600" cy="5382636"/>
          </a:xfrm>
        </p:spPr>
        <p:txBody>
          <a:bodyPr/>
          <a:lstStyle/>
          <a:p>
            <a:r>
              <a:rPr lang="zh-CN" altLang="en-US" b="1" dirty="0"/>
              <a:t>模型预测</a:t>
            </a:r>
          </a:p>
          <a:p>
            <a:pPr marL="0" indent="0">
              <a:buNone/>
            </a:pPr>
            <a:r>
              <a:rPr lang="zh-CN" altLang="en-US" dirty="0"/>
              <a:t>   先创建包含所有自变量数据的新数据表，再用</a:t>
            </a:r>
            <a:r>
              <a:rPr lang="en-US" altLang="zh-CN" dirty="0" err="1"/>
              <a:t>feval</a:t>
            </a:r>
            <a:r>
              <a:rPr lang="en-US" altLang="zh-CN" dirty="0"/>
              <a:t>()</a:t>
            </a:r>
            <a:r>
              <a:rPr lang="zh-CN" altLang="en-US" dirty="0"/>
              <a:t>函数做预测： </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RD_Spend</a:t>
            </a:r>
            <a:r>
              <a:rPr lang="en-US" altLang="zh-CN" sz="2000" dirty="0">
                <a:latin typeface="Courier New" panose="02070309020205020404" pitchFamily="49" charset="0"/>
                <a:cs typeface="Courier New" panose="02070309020205020404" pitchFamily="49" charset="0"/>
              </a:rPr>
              <a:t> = [15;8];</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Administration = [10;15];</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Marketing_Spend</a:t>
            </a:r>
            <a:r>
              <a:rPr lang="en-US" altLang="zh-CN" sz="2000" dirty="0">
                <a:latin typeface="Courier New" panose="02070309020205020404" pitchFamily="49" charset="0"/>
                <a:cs typeface="Courier New" panose="02070309020205020404" pitchFamily="49" charset="0"/>
              </a:rPr>
              <a:t> = [20;40];</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State = {'New York'; 'Florida'};</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newdat</a:t>
            </a:r>
            <a:r>
              <a:rPr lang="en-US" altLang="zh-CN" sz="2000" dirty="0">
                <a:latin typeface="Courier New" panose="02070309020205020404" pitchFamily="49" charset="0"/>
                <a:cs typeface="Courier New" panose="02070309020205020404" pitchFamily="49" charset="0"/>
              </a:rPr>
              <a:t> = table(</a:t>
            </a:r>
            <a:r>
              <a:rPr lang="en-US" altLang="zh-CN" sz="2000" dirty="0" err="1">
                <a:latin typeface="Courier New" panose="02070309020205020404" pitchFamily="49" charset="0"/>
                <a:cs typeface="Courier New" panose="02070309020205020404" pitchFamily="49" charset="0"/>
              </a:rPr>
              <a:t>RD_Spend</a:t>
            </a:r>
            <a:r>
              <a:rPr lang="en-US" altLang="zh-CN" sz="2000" dirty="0">
                <a:latin typeface="Courier New" panose="02070309020205020404" pitchFamily="49" charset="0"/>
                <a:cs typeface="Courier New" panose="02070309020205020404" pitchFamily="49" charset="0"/>
              </a:rPr>
              <a:t>, Administration, </a:t>
            </a:r>
            <a:r>
              <a:rPr lang="en-US" altLang="zh-CN" sz="2000" dirty="0" err="1">
                <a:latin typeface="Courier New" panose="02070309020205020404" pitchFamily="49" charset="0"/>
                <a:cs typeface="Courier New" panose="02070309020205020404" pitchFamily="49" charset="0"/>
              </a:rPr>
              <a:t>Marketing_Spend</a:t>
            </a:r>
            <a:r>
              <a:rPr lang="en-US" altLang="zh-CN" sz="2000" dirty="0">
                <a:latin typeface="Courier New" panose="02070309020205020404" pitchFamily="49" charset="0"/>
                <a:cs typeface="Courier New" panose="02070309020205020404" pitchFamily="49" charset="0"/>
              </a:rPr>
              <a:t>, State);</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feval</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lm</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newdat</a:t>
            </a:r>
            <a:r>
              <a:rPr lang="en-US" altLang="zh-CN" sz="2000" dirty="0">
                <a:latin typeface="Courier New" panose="02070309020205020404" pitchFamily="49" charset="0"/>
                <a:cs typeface="Courier New" panose="02070309020205020404" pitchFamily="49" charset="0"/>
              </a:rPr>
              <a:t>)</a:t>
            </a:r>
          </a:p>
          <a:p>
            <a:pPr marL="0" indent="0">
              <a:buNone/>
            </a:pPr>
            <a:r>
              <a:rPr lang="zh-CN" altLang="en-US" b="1" dirty="0"/>
              <a:t>  运行结果</a:t>
            </a:r>
          </a:p>
          <a:p>
            <a:pPr marL="0" indent="0">
              <a:buNone/>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ans</a:t>
            </a: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17.1926    12.1527</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99526513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C00730A-55E4-2859-EC36-8918FB3C7F82}"/>
                  </a:ext>
                </a:extLst>
              </p:cNvPr>
              <p:cNvSpPr>
                <a:spLocks noGrp="1"/>
              </p:cNvSpPr>
              <p:nvPr>
                <p:ph idx="1"/>
              </p:nvPr>
            </p:nvSpPr>
            <p:spPr>
              <a:xfrm>
                <a:off x="838200" y="1782618"/>
                <a:ext cx="10515600" cy="4394346"/>
              </a:xfrm>
            </p:spPr>
            <p:txBody>
              <a:bodyPr/>
              <a:lstStyle/>
              <a:p>
                <a:pPr marL="0" indent="0">
                  <a:buNone/>
                </a:pPr>
                <a:r>
                  <a:rPr lang="en-US" altLang="zh-CN" sz="2800" b="1" dirty="0">
                    <a:solidFill>
                      <a:srgbClr val="7030A0"/>
                    </a:solidFill>
                  </a:rPr>
                  <a:t>1. </a:t>
                </a:r>
                <a:r>
                  <a:rPr lang="zh-CN" altLang="en-US" sz="2800" b="1" dirty="0">
                    <a:solidFill>
                      <a:srgbClr val="7030A0"/>
                    </a:solidFill>
                  </a:rPr>
                  <a:t>非线性回归</a:t>
                </a:r>
                <a:endParaRPr lang="en-US" altLang="zh-CN" sz="2800" b="1" dirty="0">
                  <a:solidFill>
                    <a:srgbClr val="7030A0"/>
                  </a:solidFill>
                </a:endParaRPr>
              </a:p>
              <a:p>
                <a:pPr marL="0" indent="0">
                  <a:lnSpc>
                    <a:spcPct val="150000"/>
                  </a:lnSpc>
                  <a:buNone/>
                </a:pPr>
                <a:r>
                  <a:rPr lang="zh-CN" altLang="en-US" b="1" dirty="0"/>
                  <a:t>（</a:t>
                </a:r>
                <a:r>
                  <a:rPr lang="en-US" altLang="zh-CN" b="1" dirty="0"/>
                  <a:t>1</a:t>
                </a:r>
                <a:r>
                  <a:rPr lang="zh-CN" altLang="en-US" b="1" dirty="0"/>
                  <a:t>）可转化为线性回归的非线性回归</a:t>
                </a:r>
              </a:p>
              <a:p>
                <a:pPr algn="just">
                  <a:lnSpc>
                    <a:spcPct val="150000"/>
                  </a:lnSpc>
                </a:pPr>
                <a:r>
                  <a:rPr lang="zh-CN" altLang="en-US" dirty="0"/>
                  <a:t>有些非线性回归，通过做数据变换，可以转化为线性回归。例如，人口指数增长模型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𝑏𝑥</m:t>
                        </m:r>
                      </m:sup>
                    </m:sSup>
                  </m:oMath>
                </a14:m>
                <a:r>
                  <a:rPr lang="zh-CN" altLang="en-US" dirty="0"/>
                  <a:t>，做对数变换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oMath>
                </a14:m>
                <a:r>
                  <a:rPr lang="zh-CN" altLang="en-US" dirty="0"/>
                  <a:t>，即将 </a:t>
                </a:r>
                <a14:m>
                  <m:oMath xmlns:m="http://schemas.openxmlformats.org/officeDocument/2006/math">
                    <m:r>
                      <a:rPr lang="en-US" altLang="zh-CN" b="0" i="1" smtClean="0">
                        <a:latin typeface="Cambria Math" panose="02040503050406030204" pitchFamily="18" charset="0"/>
                      </a:rPr>
                      <m:t>𝑦</m:t>
                    </m:r>
                  </m:oMath>
                </a14:m>
                <a:r>
                  <a:rPr lang="zh-CN" altLang="en-US" dirty="0"/>
                  <a:t> 的数据取对数作为因变量，再与自变量 </a:t>
                </a:r>
                <a14:m>
                  <m:oMath xmlns:m="http://schemas.openxmlformats.org/officeDocument/2006/math">
                    <m:r>
                      <a:rPr lang="en-US" altLang="zh-CN" b="0" i="1" smtClean="0">
                        <a:latin typeface="Cambria Math" panose="02040503050406030204" pitchFamily="18" charset="0"/>
                      </a:rPr>
                      <m:t>𝑥</m:t>
                    </m:r>
                  </m:oMath>
                </a14:m>
                <a:r>
                  <a:rPr lang="zh-CN" altLang="en-US" dirty="0"/>
                  <a:t> 数据做线性回归，得回归系数 </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0</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，再由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ln</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oMath>
                </a14:m>
                <a:r>
                  <a:rPr lang="zh-CN" altLang="en-US" dirty="0"/>
                  <a:t> 可得到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sup>
                    </m:sSup>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p>
              <a:p>
                <a:endParaRPr lang="zh-CN" altLang="en-US" dirty="0"/>
              </a:p>
            </p:txBody>
          </p:sp>
        </mc:Choice>
        <mc:Fallback xmlns="">
          <p:sp>
            <p:nvSpPr>
              <p:cNvPr id="3" name="内容占位符 2">
                <a:extLst>
                  <a:ext uri="{FF2B5EF4-FFF2-40B4-BE49-F238E27FC236}">
                    <a16:creationId xmlns:a16="http://schemas.microsoft.com/office/drawing/2014/main" id="{1C00730A-55E4-2859-EC36-8918FB3C7F82}"/>
                  </a:ext>
                </a:extLst>
              </p:cNvPr>
              <p:cNvSpPr>
                <a:spLocks noGrp="1" noRot="1" noChangeAspect="1" noMove="1" noResize="1" noEditPoints="1" noAdjustHandles="1" noChangeArrowheads="1" noChangeShapeType="1" noTextEdit="1"/>
              </p:cNvSpPr>
              <p:nvPr>
                <p:ph idx="1"/>
              </p:nvPr>
            </p:nvSpPr>
            <p:spPr>
              <a:xfrm>
                <a:off x="838200" y="1782618"/>
                <a:ext cx="10515600" cy="4394346"/>
              </a:xfrm>
              <a:blipFill>
                <a:blip r:embed="rId3"/>
                <a:stretch>
                  <a:fillRect/>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BFE67119-E1D9-215F-015F-EDBE071751E9}"/>
              </a:ext>
            </a:extLst>
          </p:cNvPr>
          <p:cNvSpPr>
            <a:spLocks noGrp="1"/>
          </p:cNvSpPr>
          <p:nvPr>
            <p:ph type="title"/>
          </p:nvPr>
        </p:nvSpPr>
        <p:spPr>
          <a:xfrm>
            <a:off x="838200" y="688398"/>
            <a:ext cx="10515600" cy="1094220"/>
          </a:xfrm>
        </p:spPr>
        <p:txBody>
          <a:bodyPr/>
          <a:lstStyle/>
          <a:p>
            <a:r>
              <a:rPr lang="zh-CN" altLang="en-US" sz="3600" b="1" dirty="0">
                <a:solidFill>
                  <a:srgbClr val="0070C0"/>
                </a:solidFill>
                <a:latin typeface="+mn-ea"/>
                <a:ea typeface="+mn-ea"/>
              </a:rPr>
              <a:t>二、线性回归进阶</a:t>
            </a:r>
            <a:endParaRPr sz="3600" b="1" dirty="0">
              <a:solidFill>
                <a:srgbClr val="0070C0"/>
              </a:solidFill>
              <a:latin typeface="+mn-ea"/>
              <a:ea typeface="+mn-ea"/>
            </a:endParaRPr>
          </a:p>
        </p:txBody>
      </p:sp>
      <p:pic>
        <p:nvPicPr>
          <p:cNvPr id="1036" name="Picture 12">
            <a:extLst>
              <a:ext uri="{FF2B5EF4-FFF2-40B4-BE49-F238E27FC236}">
                <a16:creationId xmlns:a16="http://schemas.microsoft.com/office/drawing/2014/main" id="{D219ED2B-3756-75CC-557D-5E5A0EE9F4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334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B254A7D0-3385-C9C2-E947-FE92D7313B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430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2792BCF-9D25-3BC7-D9CB-2038B39B87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8382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9A27F54E-6AEB-EBA9-1FC5-AFA31A0E830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609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9F4116-14F4-6E74-CE6D-7AD526B817F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90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B74DBBF-83D4-6F58-9EB3-EF8EE1BAD70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8382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93DA578-0B0C-846B-5A3C-50038A797FB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6858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F08D6DD1-038D-632A-9D51-41E8EC92265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9144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71E778-ADFD-05A8-A9D2-DC4D5F95F70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6858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8B2EEFDC-71F7-DBC9-B8C6-A05C8497BDB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BA18692-9EAB-CDE4-9603-E1E2E6F9364F}"/>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906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03FCF8AE-51FD-0534-00A3-1BBC72172BC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7620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33246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474"/>
            <a:ext cx="10515600" cy="979054"/>
          </a:xfrm>
        </p:spPr>
        <p:txBody>
          <a:bodyPr/>
          <a:lstStyle/>
          <a:p>
            <a:r>
              <a:rPr lang="zh-CN" altLang="en-US" sz="3600" b="1" dirty="0">
                <a:solidFill>
                  <a:srgbClr val="0070C0"/>
                </a:solidFill>
                <a:latin typeface="+mn-ea"/>
                <a:ea typeface="+mn-ea"/>
              </a:rPr>
              <a:t>一、</a:t>
            </a:r>
            <a:r>
              <a:rPr sz="3600" b="1" dirty="0" err="1">
                <a:solidFill>
                  <a:srgbClr val="0070C0"/>
                </a:solidFill>
                <a:latin typeface="+mn-ea"/>
                <a:ea typeface="+mn-ea"/>
              </a:rPr>
              <a:t>线性回归</a:t>
            </a:r>
            <a:endParaRPr sz="3600" b="1" dirty="0">
              <a:solidFill>
                <a:srgbClr val="0070C0"/>
              </a:solidFill>
              <a:latin typeface="+mn-ea"/>
              <a:ea typeface="+mn-ea"/>
            </a:endParaRPr>
          </a:p>
        </p:txBody>
      </p:sp>
      <p:sp>
        <p:nvSpPr>
          <p:cNvPr id="3" name="内容占位符 2"/>
          <p:cNvSpPr>
            <a:spLocks noGrp="1"/>
          </p:cNvSpPr>
          <p:nvPr>
            <p:ph idx="1"/>
          </p:nvPr>
        </p:nvSpPr>
        <p:spPr/>
        <p:txBody>
          <a:bodyPr/>
          <a:lstStyle/>
          <a:p>
            <a:pPr algn="just">
              <a:lnSpc>
                <a:spcPct val="110000"/>
              </a:lnSpc>
            </a:pPr>
            <a:r>
              <a:rPr lang="zh-CN" b="1" dirty="0">
                <a:latin typeface="微软雅黑" panose="020B0503020204020204" pitchFamily="34" charset="-122"/>
                <a:ea typeface="微软雅黑" panose="020B0503020204020204" pitchFamily="34" charset="-122"/>
                <a:cs typeface="宋体" panose="02010600030101010101" pitchFamily="2" charset="-122"/>
              </a:rPr>
              <a:t>回归分析</a:t>
            </a:r>
            <a:r>
              <a:rPr lang="zh-CN" dirty="0">
                <a:latin typeface="微软雅黑" panose="020B0503020204020204" pitchFamily="34" charset="-122"/>
                <a:ea typeface="微软雅黑" panose="020B0503020204020204" pitchFamily="34" charset="-122"/>
                <a:cs typeface="宋体" panose="02010600030101010101" pitchFamily="2" charset="-122"/>
              </a:rPr>
              <a:t>，是统计学的核心算法，是机器学习最基本算法，也是数学建模最常用的算法之一。</a:t>
            </a:r>
          </a:p>
          <a:p>
            <a:pPr algn="just">
              <a:lnSpc>
                <a:spcPct val="110000"/>
              </a:lnSpc>
            </a:pPr>
            <a:r>
              <a:rPr lang="zh-CN" dirty="0">
                <a:latin typeface="微软雅黑" panose="020B0503020204020204" pitchFamily="34" charset="-122"/>
                <a:ea typeface="微软雅黑" panose="020B0503020204020204" pitchFamily="34" charset="-122"/>
                <a:cs typeface="宋体" panose="02010600030101010101" pitchFamily="2" charset="-122"/>
              </a:rPr>
              <a:t>回归分析是确定两种或两种以上变量间相互依赖的定量关系的一种统计分析方法，具体是通过多组自变量和因变量的样本数据，拟合出最佳的函数关系。如果该关系是线性函数关系，就是线性回归。</a:t>
            </a:r>
          </a:p>
          <a:p>
            <a:pPr algn="just">
              <a:lnSpc>
                <a:spcPct val="110000"/>
              </a:lnSpc>
            </a:pPr>
            <a:r>
              <a:rPr lang="zh-CN" dirty="0">
                <a:latin typeface="微软雅黑" panose="020B0503020204020204" pitchFamily="34" charset="-122"/>
                <a:ea typeface="微软雅黑" panose="020B0503020204020204" pitchFamily="34" charset="-122"/>
                <a:cs typeface="宋体" panose="02010600030101010101" pitchFamily="2" charset="-122"/>
              </a:rPr>
              <a:t>机器学习中的回归算法都可以看作是线性回归的扩展。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1730F5-1C60-4C7D-2C3A-C543E6D20785}"/>
              </a:ext>
            </a:extLst>
          </p:cNvPr>
          <p:cNvSpPr>
            <a:spLocks noGrp="1"/>
          </p:cNvSpPr>
          <p:nvPr>
            <p:ph idx="1"/>
          </p:nvPr>
        </p:nvSpPr>
        <p:spPr>
          <a:xfrm>
            <a:off x="838200" y="5172364"/>
            <a:ext cx="10515600" cy="1219199"/>
          </a:xfrm>
        </p:spPr>
        <p:txBody>
          <a:bodyPr/>
          <a:lstStyle/>
          <a:p>
            <a:r>
              <a:rPr lang="zh-CN" altLang="en-US" b="1" dirty="0"/>
              <a:t>一般建模实现过程：</a:t>
            </a:r>
            <a:r>
              <a:rPr lang="zh-CN" altLang="en-US" dirty="0"/>
              <a:t>按变换公式构造新的自变量和因变量，对新的自变量和因变量，建立线性回归模型，再利用系数关系或逆变换关系，得到原自变量和因变量的回归方程。</a:t>
            </a:r>
          </a:p>
        </p:txBody>
      </p:sp>
      <p:pic>
        <p:nvPicPr>
          <p:cNvPr id="5" name="图片 4">
            <a:extLst>
              <a:ext uri="{FF2B5EF4-FFF2-40B4-BE49-F238E27FC236}">
                <a16:creationId xmlns:a16="http://schemas.microsoft.com/office/drawing/2014/main" id="{8C1071C2-CD4C-3E53-BD33-A891E2DB2871}"/>
              </a:ext>
            </a:extLst>
          </p:cNvPr>
          <p:cNvPicPr>
            <a:picLocks noChangeAspect="1"/>
          </p:cNvPicPr>
          <p:nvPr/>
        </p:nvPicPr>
        <p:blipFill>
          <a:blip r:embed="rId2"/>
          <a:stretch>
            <a:fillRect/>
          </a:stretch>
        </p:blipFill>
        <p:spPr>
          <a:xfrm>
            <a:off x="2018965" y="628074"/>
            <a:ext cx="8154070" cy="4442142"/>
          </a:xfrm>
          <a:prstGeom prst="rect">
            <a:avLst/>
          </a:prstGeom>
        </p:spPr>
      </p:pic>
    </p:spTree>
    <p:extLst>
      <p:ext uri="{BB962C8B-B14F-4D97-AF65-F5344CB8AC3E}">
        <p14:creationId xmlns:p14="http://schemas.microsoft.com/office/powerpoint/2010/main" val="387832256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4D2044-9332-167C-FDFD-CB15DA46A388}"/>
              </a:ext>
            </a:extLst>
          </p:cNvPr>
          <p:cNvSpPr>
            <a:spLocks noGrp="1"/>
          </p:cNvSpPr>
          <p:nvPr>
            <p:ph idx="1"/>
          </p:nvPr>
        </p:nvSpPr>
        <p:spPr>
          <a:xfrm>
            <a:off x="838200" y="729673"/>
            <a:ext cx="10515600" cy="5447290"/>
          </a:xfrm>
        </p:spPr>
        <p:txBody>
          <a:bodyPr/>
          <a:lstStyle/>
          <a:p>
            <a:pPr marL="0" indent="0">
              <a:buNone/>
            </a:pPr>
            <a:r>
              <a:rPr lang="zh-CN" altLang="en-US" b="1" dirty="0"/>
              <a:t>（</a:t>
            </a:r>
            <a:r>
              <a:rPr lang="en-US" altLang="zh-CN" b="1" dirty="0"/>
              <a:t>2</a:t>
            </a:r>
            <a:r>
              <a:rPr lang="zh-CN" altLang="en-US" b="1" dirty="0"/>
              <a:t>）非线性拟合</a:t>
            </a:r>
            <a:endParaRPr lang="en-US" altLang="zh-CN" b="1" dirty="0"/>
          </a:p>
          <a:p>
            <a:r>
              <a:rPr lang="en-US" altLang="zh-CN" dirty="0" err="1"/>
              <a:t>Matlab</a:t>
            </a:r>
            <a:r>
              <a:rPr lang="en-US" altLang="zh-CN" dirty="0"/>
              <a:t> </a:t>
            </a:r>
            <a:r>
              <a:rPr lang="zh-CN" altLang="en-US" dirty="0"/>
              <a:t>非线性拟合的通用函数是 </a:t>
            </a:r>
            <a:r>
              <a:rPr lang="en-US" altLang="zh-CN" sz="2000" dirty="0" err="1">
                <a:latin typeface="Courier New" panose="02070309020205020404" pitchFamily="49" charset="0"/>
                <a:cs typeface="Courier New" panose="02070309020205020404" pitchFamily="49" charset="0"/>
              </a:rPr>
              <a:t>nlinfit</a:t>
            </a:r>
            <a:r>
              <a:rPr lang="en-US" altLang="zh-CN" sz="2000" dirty="0">
                <a:latin typeface="Courier New" panose="02070309020205020404" pitchFamily="49" charset="0"/>
                <a:cs typeface="Courier New" panose="02070309020205020404" pitchFamily="49" charset="0"/>
              </a:rPr>
              <a:t>()</a:t>
            </a:r>
            <a:r>
              <a:rPr lang="en-US" altLang="zh-CN" dirty="0"/>
              <a:t>, </a:t>
            </a:r>
            <a:r>
              <a:rPr lang="zh-CN" altLang="en-US" dirty="0"/>
              <a:t>其基本格式为：</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beta,R</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nlinfit</a:t>
            </a:r>
            <a:r>
              <a:rPr lang="en-US" altLang="zh-CN" sz="2000" dirty="0">
                <a:latin typeface="Courier New" panose="02070309020205020404" pitchFamily="49" charset="0"/>
                <a:cs typeface="Courier New" panose="02070309020205020404" pitchFamily="49" charset="0"/>
              </a:rPr>
              <a:t>(X, Y, </a:t>
            </a:r>
            <a:r>
              <a:rPr lang="en-US" altLang="zh-CN" sz="2000" dirty="0" err="1">
                <a:latin typeface="Courier New" panose="02070309020205020404" pitchFamily="49" charset="0"/>
                <a:cs typeface="Courier New" panose="02070309020205020404" pitchFamily="49" charset="0"/>
              </a:rPr>
              <a:t>modelfun</a:t>
            </a:r>
            <a:r>
              <a:rPr lang="en-US" altLang="zh-CN" sz="2000" dirty="0">
                <a:latin typeface="Courier New" panose="02070309020205020404" pitchFamily="49" charset="0"/>
                <a:cs typeface="Courier New" panose="02070309020205020404" pitchFamily="49" charset="0"/>
              </a:rPr>
              <a:t>, beta0)</a:t>
            </a:r>
          </a:p>
          <a:p>
            <a:pPr marL="0" indent="0">
              <a:buNone/>
            </a:pPr>
            <a:r>
              <a:rPr lang="zh-CN" altLang="en-US" dirty="0"/>
              <a:t>    其中，</a:t>
            </a:r>
            <a:r>
              <a:rPr lang="en-US" altLang="zh-CN" sz="2000" dirty="0">
                <a:latin typeface="Courier New" panose="02070309020205020404" pitchFamily="49" charset="0"/>
                <a:cs typeface="Courier New" panose="02070309020205020404" pitchFamily="49" charset="0"/>
              </a:rPr>
              <a:t>X</a:t>
            </a:r>
            <a:r>
              <a:rPr lang="en-US" altLang="zh-CN" dirty="0"/>
              <a:t> </a:t>
            </a:r>
            <a:r>
              <a:rPr lang="zh-CN" altLang="en-US" dirty="0"/>
              <a:t>为一个或多个自变量的数据，</a:t>
            </a:r>
            <a:r>
              <a:rPr lang="en-US" altLang="zh-CN" sz="2000" dirty="0">
                <a:latin typeface="Courier New" panose="02070309020205020404" pitchFamily="49" charset="0"/>
                <a:cs typeface="Courier New" panose="02070309020205020404" pitchFamily="49" charset="0"/>
              </a:rPr>
              <a:t>Y </a:t>
            </a:r>
            <a:r>
              <a:rPr lang="zh-CN" altLang="en-US" dirty="0"/>
              <a:t>为因变量数据；</a:t>
            </a:r>
            <a:r>
              <a:rPr lang="en-US" altLang="zh-CN" sz="2000" dirty="0" err="1">
                <a:latin typeface="Courier New" panose="02070309020205020404" pitchFamily="49" charset="0"/>
                <a:cs typeface="Courier New" panose="02070309020205020404" pitchFamily="49" charset="0"/>
              </a:rPr>
              <a:t>modelfun</a:t>
            </a:r>
            <a:r>
              <a:rPr lang="en-US" altLang="zh-CN" sz="2000" dirty="0">
                <a:latin typeface="Courier New" panose="02070309020205020404" pitchFamily="49" charset="0"/>
                <a:cs typeface="Courier New" panose="02070309020205020404" pitchFamily="49" charset="0"/>
              </a:rPr>
              <a:t> </a:t>
            </a:r>
            <a:r>
              <a:rPr lang="zh-CN" altLang="en-US" dirty="0"/>
              <a:t>定义要</a:t>
            </a:r>
            <a:endParaRPr lang="en-US" altLang="zh-CN" dirty="0"/>
          </a:p>
          <a:p>
            <a:pPr marL="0" indent="0">
              <a:buNone/>
            </a:pPr>
            <a:r>
              <a:rPr lang="en-US" altLang="zh-CN" dirty="0"/>
              <a:t>    </a:t>
            </a:r>
            <a:r>
              <a:rPr lang="zh-CN" altLang="en-US" dirty="0"/>
              <a:t>拟合的含参量非线性函数，包含两个参数：自变量向量和参变量向量，再</a:t>
            </a:r>
            <a:endParaRPr lang="en-US" altLang="zh-CN" dirty="0"/>
          </a:p>
          <a:p>
            <a:pPr marL="0" indent="0">
              <a:buNone/>
            </a:pPr>
            <a:r>
              <a:rPr lang="en-US" altLang="zh-CN" dirty="0"/>
              <a:t>    </a:t>
            </a:r>
            <a:r>
              <a:rPr lang="zh-CN" altLang="en-US" dirty="0"/>
              <a:t>根据具体表达式写即可；</a:t>
            </a:r>
            <a:r>
              <a:rPr lang="en-US" altLang="zh-CN" sz="2000" dirty="0">
                <a:latin typeface="Courier New" panose="02070309020205020404" pitchFamily="49" charset="0"/>
                <a:cs typeface="Courier New" panose="02070309020205020404" pitchFamily="49" charset="0"/>
              </a:rPr>
              <a:t>Beta0 </a:t>
            </a:r>
            <a:r>
              <a:rPr lang="zh-CN" altLang="en-US" dirty="0"/>
              <a:t>为参数初始值。</a:t>
            </a:r>
          </a:p>
          <a:p>
            <a:pPr marL="0" indent="0">
              <a:buNone/>
            </a:pPr>
            <a:r>
              <a:rPr lang="zh-CN" altLang="en-US" dirty="0"/>
              <a:t>    返回值 </a:t>
            </a:r>
            <a:r>
              <a:rPr lang="en-US" altLang="zh-CN" sz="2000" dirty="0">
                <a:latin typeface="Courier New" panose="02070309020205020404" pitchFamily="49" charset="0"/>
                <a:cs typeface="Courier New" panose="02070309020205020404" pitchFamily="49" charset="0"/>
              </a:rPr>
              <a:t>beta </a:t>
            </a:r>
            <a:r>
              <a:rPr lang="zh-CN" altLang="en-US" dirty="0"/>
              <a:t>为估计的回归系数，</a:t>
            </a:r>
            <a:r>
              <a:rPr lang="en-US" altLang="zh-CN" sz="2000" dirty="0">
                <a:latin typeface="Courier New" panose="02070309020205020404" pitchFamily="49" charset="0"/>
                <a:cs typeface="Courier New" panose="02070309020205020404" pitchFamily="49" charset="0"/>
              </a:rPr>
              <a:t>R </a:t>
            </a:r>
            <a:r>
              <a:rPr lang="zh-CN" altLang="en-US" dirty="0"/>
              <a:t>为残差向量，还返回其他模型诊断信息。 </a:t>
            </a:r>
            <a:endParaRPr lang="en-US" altLang="zh-CN" dirty="0"/>
          </a:p>
          <a:p>
            <a:r>
              <a:rPr lang="zh-CN" altLang="en-US" dirty="0"/>
              <a:t>这里最大的缺陷是，通常无法事先知道要拟合的含参量非线性函数的形式，一种办法是在 </a:t>
            </a:r>
            <a:r>
              <a:rPr lang="en-US" altLang="zh-CN" dirty="0"/>
              <a:t>MATLAB </a:t>
            </a:r>
            <a:r>
              <a:rPr lang="zh-CN" altLang="en-US" dirty="0"/>
              <a:t>曲线拟合工具箱中，探索各种拟合函数形式是否大致符合数据；另一种办法是使用工具软件 </a:t>
            </a:r>
            <a:r>
              <a:rPr lang="en-US" altLang="zh-CN" dirty="0"/>
              <a:t>1stOpt</a:t>
            </a:r>
            <a:r>
              <a:rPr lang="zh-CN" altLang="en-US" dirty="0"/>
              <a:t>，能自动搜索最优的拟合函数。</a:t>
            </a:r>
          </a:p>
          <a:p>
            <a:pPr marL="0" indent="0">
              <a:buNone/>
            </a:pPr>
            <a:endParaRPr lang="zh-CN" altLang="en-US" dirty="0"/>
          </a:p>
        </p:txBody>
      </p:sp>
    </p:spTree>
    <p:extLst>
      <p:ext uri="{BB962C8B-B14F-4D97-AF65-F5344CB8AC3E}">
        <p14:creationId xmlns:p14="http://schemas.microsoft.com/office/powerpoint/2010/main" val="95658985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EE324C-0F0C-A2E0-7B95-764354E10789}"/>
                  </a:ext>
                </a:extLst>
              </p:cNvPr>
              <p:cNvSpPr>
                <a:spLocks noGrp="1"/>
              </p:cNvSpPr>
              <p:nvPr>
                <p:ph idx="1"/>
              </p:nvPr>
            </p:nvSpPr>
            <p:spPr>
              <a:xfrm>
                <a:off x="838200" y="711200"/>
                <a:ext cx="10515600" cy="5465763"/>
              </a:xfrm>
            </p:spPr>
            <p:txBody>
              <a:bodyPr/>
              <a:lstStyle/>
              <a:p>
                <a:pPr algn="just">
                  <a:lnSpc>
                    <a:spcPct val="150000"/>
                  </a:lnSpc>
                </a:pPr>
                <a:r>
                  <a:rPr lang="zh-CN" altLang="en-US" b="1" dirty="0"/>
                  <a:t>例</a:t>
                </a:r>
                <a:r>
                  <a:rPr lang="en-US" altLang="zh-CN" b="1" dirty="0"/>
                  <a:t>10.2</a:t>
                </a:r>
                <a:r>
                  <a:rPr lang="zh-CN" altLang="en-US" b="1" dirty="0"/>
                  <a:t>（非线性拟合）</a:t>
                </a:r>
                <a:r>
                  <a:rPr lang="zh-CN" altLang="en-US" dirty="0"/>
                  <a:t>混凝土的抗压强度随养护时间的延长而增加，现将一批混凝土作为</a:t>
                </a:r>
                <a:r>
                  <a:rPr lang="en-US" altLang="zh-CN" dirty="0"/>
                  <a:t>12</a:t>
                </a:r>
                <a:r>
                  <a:rPr lang="zh-CN" altLang="en-US" dirty="0"/>
                  <a:t>个试块，下表记录了养护时间 （日）及抗压强度 （</a:t>
                </a:r>
                <a:r>
                  <a:rPr lang="en-US" altLang="zh-CN" dirty="0"/>
                  <a:t>kg/cm2</a:t>
                </a:r>
                <a:r>
                  <a:rPr lang="zh-CN" altLang="en-US" dirty="0"/>
                  <a:t>）的数据：</a:t>
                </a:r>
                <a:endParaRPr lang="en-US" altLang="zh-CN" dirty="0"/>
              </a:p>
              <a:p>
                <a:pPr algn="just">
                  <a:lnSpc>
                    <a:spcPct val="150000"/>
                  </a:lnSpc>
                </a:pPr>
                <a:endParaRPr lang="en-US" altLang="zh-CN" dirty="0"/>
              </a:p>
              <a:p>
                <a:pPr algn="just">
                  <a:lnSpc>
                    <a:spcPct val="150000"/>
                  </a:lnSpc>
                </a:pPr>
                <a:endParaRPr lang="en-US" altLang="zh-CN" dirty="0"/>
              </a:p>
              <a:p>
                <a:pPr marL="0" indent="0" algn="just">
                  <a:lnSpc>
                    <a:spcPct val="150000"/>
                  </a:lnSpc>
                  <a:buNone/>
                </a:pPr>
                <a:r>
                  <a:rPr lang="zh-CN" altLang="en-US" dirty="0"/>
                  <a:t>   这里，</a:t>
                </a:r>
                <a14:m>
                  <m:oMath xmlns:m="http://schemas.openxmlformats.org/officeDocument/2006/math">
                    <m:r>
                      <a:rPr lang="en-US" altLang="zh-CN" b="0" i="1" smtClean="0">
                        <a:latin typeface="Cambria Math" panose="02040503050406030204" pitchFamily="18" charset="0"/>
                      </a:rPr>
                      <m:t>𝑟</m:t>
                    </m:r>
                  </m:oMath>
                </a14:m>
                <a:r>
                  <a:rPr lang="zh-CN" altLang="en-US" dirty="0"/>
                  <a:t> 为</a:t>
                </a:r>
                <a:r>
                  <a:rPr lang="en-US" altLang="zh-CN" dirty="0"/>
                  <a:t>0.5</a:t>
                </a:r>
                <a:r>
                  <a:rPr lang="zh-CN" altLang="en-US" dirty="0"/>
                  <a:t>左右的测量误差。已知 </a:t>
                </a:r>
                <a14:m>
                  <m:oMath xmlns:m="http://schemas.openxmlformats.org/officeDocument/2006/math">
                    <m:r>
                      <a:rPr lang="en-US" altLang="zh-CN" b="0" i="1" smtClean="0">
                        <a:latin typeface="Cambria Math" panose="02040503050406030204" pitchFamily="18" charset="0"/>
                      </a:rPr>
                      <m:t>𝑥</m:t>
                    </m:r>
                  </m:oMath>
                </a14:m>
                <a:r>
                  <a:rPr lang="zh-CN" altLang="en-US" dirty="0"/>
                  <a:t> 与 </a:t>
                </a:r>
                <a14:m>
                  <m:oMath xmlns:m="http://schemas.openxmlformats.org/officeDocument/2006/math">
                    <m:r>
                      <a:rPr lang="en-US" altLang="zh-CN" b="0" i="1" smtClean="0">
                        <a:latin typeface="Cambria Math" panose="02040503050406030204" pitchFamily="18" charset="0"/>
                      </a:rPr>
                      <m:t>𝑦</m:t>
                    </m:r>
                  </m:oMath>
                </a14:m>
                <a:r>
                  <a:rPr lang="zh-CN" altLang="en-US" dirty="0"/>
                  <a:t> 之间存在如下的非线性关系：</a:t>
                </a:r>
              </a:p>
              <a:p>
                <a:pPr marL="0" indent="0" algn="just">
                  <a:lnSpc>
                    <a:spcPct val="150000"/>
                  </a:lnSpc>
                  <a:buNone/>
                </a:pPr>
                <a:r>
                  <a:rPr lang="zh-CN" altLang="en-US" dirty="0"/>
                  <a:t> </a:t>
                </a:r>
              </a:p>
              <a:p>
                <a:pPr marL="0" indent="0" algn="just">
                  <a:lnSpc>
                    <a:spcPct val="150000"/>
                  </a:lnSpc>
                  <a:buNone/>
                </a:pPr>
                <a:r>
                  <a:rPr lang="zh-CN" altLang="en-US" dirty="0"/>
                  <a:t>   其中，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baseline="-25000" smtClean="0">
                        <a:latin typeface="Cambria Math" panose="02040503050406030204" pitchFamily="18" charset="0"/>
                      </a:rPr>
                      <m:t>2</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oMath>
                </a14:m>
                <a:r>
                  <a:rPr lang="zh-CN" altLang="en-US" dirty="0"/>
                  <a:t> 为待估计的回归系数。</a:t>
                </a:r>
              </a:p>
              <a:p>
                <a:pPr algn="just"/>
                <a:endParaRPr lang="zh-CN" altLang="en-US" dirty="0"/>
              </a:p>
            </p:txBody>
          </p:sp>
        </mc:Choice>
        <mc:Fallback xmlns="">
          <p:sp>
            <p:nvSpPr>
              <p:cNvPr id="3" name="内容占位符 2">
                <a:extLst>
                  <a:ext uri="{FF2B5EF4-FFF2-40B4-BE49-F238E27FC236}">
                    <a16:creationId xmlns:a16="http://schemas.microsoft.com/office/drawing/2014/main" id="{55EE324C-0F0C-A2E0-7B95-764354E10789}"/>
                  </a:ext>
                </a:extLst>
              </p:cNvPr>
              <p:cNvSpPr>
                <a:spLocks noGrp="1" noRot="1" noChangeAspect="1" noMove="1" noResize="1" noEditPoints="1" noAdjustHandles="1" noChangeArrowheads="1" noChangeShapeType="1" noTextEdit="1"/>
              </p:cNvSpPr>
              <p:nvPr>
                <p:ph idx="1"/>
              </p:nvPr>
            </p:nvSpPr>
            <p:spPr>
              <a:xfrm>
                <a:off x="838200" y="711200"/>
                <a:ext cx="10515600" cy="5465763"/>
              </a:xfrm>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E47DBC3-B923-D7ED-68EE-BBE87EE06C8B}"/>
              </a:ext>
            </a:extLst>
          </p:cNvPr>
          <p:cNvPicPr>
            <a:picLocks noChangeAspect="1"/>
          </p:cNvPicPr>
          <p:nvPr/>
        </p:nvPicPr>
        <p:blipFill>
          <a:blip r:embed="rId3"/>
          <a:stretch>
            <a:fillRect/>
          </a:stretch>
        </p:blipFill>
        <p:spPr>
          <a:xfrm>
            <a:off x="1273435" y="2693036"/>
            <a:ext cx="9978765" cy="888219"/>
          </a:xfrm>
          <a:prstGeom prst="rect">
            <a:avLst/>
          </a:prstGeom>
        </p:spPr>
      </p:pic>
      <p:pic>
        <p:nvPicPr>
          <p:cNvPr id="2050" name="Picture 2">
            <a:extLst>
              <a:ext uri="{FF2B5EF4-FFF2-40B4-BE49-F238E27FC236}">
                <a16:creationId xmlns:a16="http://schemas.microsoft.com/office/drawing/2014/main" id="{FE2DB28A-B12C-F987-D59B-47E28072A7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5923" y="4604363"/>
            <a:ext cx="3113788" cy="54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68901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8504F2-9DC9-59EF-AE3A-F24B6C9DA347}"/>
              </a:ext>
            </a:extLst>
          </p:cNvPr>
          <p:cNvSpPr>
            <a:spLocks noGrp="1"/>
          </p:cNvSpPr>
          <p:nvPr>
            <p:ph idx="1"/>
          </p:nvPr>
        </p:nvSpPr>
        <p:spPr>
          <a:xfrm>
            <a:off x="838200" y="794327"/>
            <a:ext cx="10515600" cy="5382636"/>
          </a:xfrm>
        </p:spPr>
        <p:txBody>
          <a:bodyPr/>
          <a:lstStyle/>
          <a:p>
            <a:pPr marL="0" indent="0">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dirty="0" err="1">
                <a:solidFill>
                  <a:srgbClr val="FF0000"/>
                </a:solidFill>
                <a:latin typeface="+mn-ea"/>
                <a:cs typeface="Courier New" panose="02070309020205020404" pitchFamily="49" charset="0"/>
              </a:rPr>
              <a:t>Matlab</a:t>
            </a:r>
            <a:r>
              <a:rPr lang="zh-CN" altLang="en-US" b="1" dirty="0">
                <a:solidFill>
                  <a:srgbClr val="FF0000"/>
                </a:solidFill>
                <a:latin typeface="+mn-ea"/>
                <a:cs typeface="Courier New" panose="02070309020205020404" pitchFamily="49" charset="0"/>
              </a:rPr>
              <a:t>代码：</a:t>
            </a:r>
            <a:endParaRPr lang="en-US" altLang="zh-CN" b="1" dirty="0">
              <a:solidFill>
                <a:srgbClr val="FF0000"/>
              </a:solidFill>
              <a:latin typeface="+mn-ea"/>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 = [2 3 4 5 7 9 12 14 17 21 28 56]'; </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r = rand(12,1) - 0.5; </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y= [35 42 47 53 59 65 68 73 76 82 86 99]' + r;</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fun = @(beta,x) beta(1)+beta(2)*exp(beta(4)*x)+beta(3)*exp(-beta(4)*x);</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beta,err</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nlinfit</a:t>
            </a:r>
            <a:r>
              <a:rPr lang="en-US" altLang="zh-CN" sz="2000" dirty="0">
                <a:latin typeface="Courier New" panose="02070309020205020404" pitchFamily="49" charset="0"/>
                <a:cs typeface="Courier New" panose="02070309020205020404" pitchFamily="49" charset="0"/>
              </a:rPr>
              <a:t>(x, y, fun, rand(1,4));</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beta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zh-CN" sz="2000" dirty="0">
                <a:solidFill>
                  <a:srgbClr val="00B050"/>
                </a:solidFill>
                <a:latin typeface="Courier New" panose="02070309020205020404" pitchFamily="49" charset="0"/>
                <a:cs typeface="Courier New" panose="02070309020205020404" pitchFamily="49" charset="0"/>
              </a:rPr>
              <a:t>拟合系数估计</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yfit,delta</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nlpredci</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fun,x,beta,r,J</a:t>
            </a:r>
            <a:r>
              <a:rPr lang="en-US" altLang="zh-CN" sz="2000" dirty="0">
                <a:latin typeface="Courier New" panose="02070309020205020404" pitchFamily="49" charset="0"/>
                <a:cs typeface="Courier New" panose="02070309020205020404" pitchFamily="49" charset="0"/>
              </a:rPr>
              <a:t>)</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a:t>
            </a:r>
            <a:r>
              <a:rPr lang="en-US" altLang="zh-CN" sz="2000" dirty="0" err="1">
                <a:latin typeface="Courier New" panose="02070309020205020404" pitchFamily="49" charset="0"/>
                <a:cs typeface="Courier New" panose="02070309020205020404" pitchFamily="49" charset="0"/>
              </a:rPr>
              <a:t>x,y</a:t>
            </a:r>
            <a:r>
              <a:rPr lang="en-US" altLang="zh-CN" sz="2000" dirty="0">
                <a:latin typeface="Courier New" panose="02070309020205020404" pitchFamily="49" charset="0"/>
                <a:cs typeface="Courier New" panose="02070309020205020404" pitchFamily="49" charset="0"/>
              </a:rPr>
              <a:t>,'*', x, </a:t>
            </a:r>
            <a:r>
              <a:rPr lang="en-US" altLang="zh-CN" sz="2000" dirty="0" err="1">
                <a:latin typeface="Courier New" panose="02070309020205020404" pitchFamily="49" charset="0"/>
                <a:cs typeface="Courier New" panose="02070309020205020404" pitchFamily="49" charset="0"/>
              </a:rPr>
              <a:t>yfit</a:t>
            </a:r>
            <a:r>
              <a:rPr lang="en-US" altLang="zh-CN" sz="2000" dirty="0">
                <a:latin typeface="Courier New" panose="02070309020205020404" pitchFamily="49" charset="0"/>
                <a:cs typeface="Courier New" panose="02070309020205020404" pitchFamily="49" charset="0"/>
              </a:rPr>
              <a:t>,'r'), grid on</a:t>
            </a:r>
          </a:p>
          <a:p>
            <a:pPr marL="0" indent="0">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 </a:t>
            </a:r>
            <a:r>
              <a:rPr lang="zh-CN" altLang="en-US" b="1" dirty="0"/>
              <a:t>运行结果</a:t>
            </a:r>
            <a:endParaRPr lang="en-US" altLang="zh-CN" b="1" dirty="0"/>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beta   =   88.0929    0.0303  -63.2757    0.1047</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2000" dirty="0">
              <a:latin typeface="Courier New" panose="02070309020205020404" pitchFamily="49" charset="0"/>
              <a:cs typeface="Courier New" panose="02070309020205020404" pitchFamily="49" charset="0"/>
            </a:endParaRPr>
          </a:p>
          <a:p>
            <a:endParaRPr lang="zh-CN" altLang="en-US" dirty="0"/>
          </a:p>
        </p:txBody>
      </p:sp>
    </p:spTree>
    <p:extLst>
      <p:ext uri="{BB962C8B-B14F-4D97-AF65-F5344CB8AC3E}">
        <p14:creationId xmlns:p14="http://schemas.microsoft.com/office/powerpoint/2010/main" val="389021413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C83F790-AA25-A836-BA2C-F14F13DE3C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7018" y="1018233"/>
            <a:ext cx="6797963" cy="5101891"/>
          </a:xfrm>
          <a:prstGeom prst="rect">
            <a:avLst/>
          </a:prstGeom>
          <a:noFill/>
          <a:ln>
            <a:noFill/>
          </a:ln>
        </p:spPr>
      </p:pic>
    </p:spTree>
    <p:extLst>
      <p:ext uri="{BB962C8B-B14F-4D97-AF65-F5344CB8AC3E}">
        <p14:creationId xmlns:p14="http://schemas.microsoft.com/office/powerpoint/2010/main" val="398699218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CCC4AD-E992-7C88-F4D8-A8FFBDDF6A60}"/>
              </a:ext>
            </a:extLst>
          </p:cNvPr>
          <p:cNvSpPr>
            <a:spLocks noGrp="1"/>
          </p:cNvSpPr>
          <p:nvPr>
            <p:ph idx="1"/>
          </p:nvPr>
        </p:nvSpPr>
        <p:spPr>
          <a:xfrm>
            <a:off x="838200" y="849745"/>
            <a:ext cx="10515600" cy="5327218"/>
          </a:xfrm>
        </p:spPr>
        <p:txBody>
          <a:bodyPr/>
          <a:lstStyle/>
          <a:p>
            <a:pPr marL="0" indent="0">
              <a:buNone/>
            </a:pPr>
            <a:r>
              <a:rPr lang="zh-CN" altLang="en-US" b="1" dirty="0"/>
              <a:t>（</a:t>
            </a:r>
            <a:r>
              <a:rPr lang="en-US" altLang="zh-CN" b="1" dirty="0"/>
              <a:t>3</a:t>
            </a:r>
            <a:r>
              <a:rPr lang="zh-CN" altLang="en-US" b="1" dirty="0"/>
              <a:t>）插值拟合</a:t>
            </a:r>
            <a:endParaRPr lang="en-US" altLang="zh-CN" b="1" dirty="0"/>
          </a:p>
          <a:p>
            <a:r>
              <a:rPr lang="zh-CN" altLang="en-US" dirty="0"/>
              <a:t>回归拟合的曲线不需要经过各个散点，只需要到各个散点的距离总和最小。 插值拟合是经过各个散点，把中间的值按一定规则插补上。 </a:t>
            </a:r>
          </a:p>
          <a:p>
            <a:r>
              <a:rPr lang="zh-CN" altLang="en-US" b="1" dirty="0"/>
              <a:t>例</a:t>
            </a:r>
            <a:r>
              <a:rPr lang="en-US" altLang="zh-CN" b="1" dirty="0"/>
              <a:t>10.3</a:t>
            </a:r>
            <a:r>
              <a:rPr lang="zh-CN" altLang="en-US" b="1" dirty="0"/>
              <a:t>（插值拟合）</a:t>
            </a:r>
            <a:r>
              <a:rPr lang="zh-CN" altLang="en-US" dirty="0"/>
              <a:t>仍以例</a:t>
            </a:r>
            <a:r>
              <a:rPr lang="en-US" altLang="zh-CN" dirty="0"/>
              <a:t>10.2</a:t>
            </a:r>
            <a:r>
              <a:rPr lang="zh-CN" altLang="en-US" dirty="0"/>
              <a:t>的数据为例，用线性插值和三次样条插值来做拟合：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f1 = fit(x,y,'</a:t>
            </a:r>
            <a:r>
              <a:rPr lang="en-US" altLang="zh-CN" sz="2000" dirty="0" err="1">
                <a:latin typeface="Courier New" panose="02070309020205020404" pitchFamily="49" charset="0"/>
                <a:cs typeface="Courier New" panose="02070309020205020404" pitchFamily="49" charset="0"/>
              </a:rPr>
              <a:t>linearinterp</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线性插值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 = 0:60;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a:t>
            </a:r>
            <a:r>
              <a:rPr lang="en-US" altLang="zh-CN" sz="2000" dirty="0" err="1">
                <a:latin typeface="Courier New" panose="02070309020205020404" pitchFamily="49" charset="0"/>
                <a:cs typeface="Courier New" panose="02070309020205020404" pitchFamily="49" charset="0"/>
              </a:rPr>
              <a:t>x,y</a:t>
            </a:r>
            <a:r>
              <a:rPr lang="en-US" altLang="zh-CN" sz="2000" dirty="0">
                <a:latin typeface="Courier New" panose="02070309020205020404" pitchFamily="49" charset="0"/>
                <a:cs typeface="Courier New" panose="02070309020205020404" pitchFamily="49" charset="0"/>
              </a:rPr>
              <a:t>,'*',X,f1(X),'-'), grid on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f2 = fit(x,y,'</a:t>
            </a:r>
            <a:r>
              <a:rPr lang="en-US" altLang="zh-CN" sz="2000" dirty="0" err="1">
                <a:latin typeface="Courier New" panose="02070309020205020404" pitchFamily="49" charset="0"/>
                <a:cs typeface="Courier New" panose="02070309020205020404" pitchFamily="49" charset="0"/>
              </a:rPr>
              <a:t>cubicinterp</a:t>
            </a:r>
            <a:r>
              <a:rPr lang="en-US" altLang="zh-CN" sz="2000" dirty="0">
                <a:latin typeface="Courier New" panose="02070309020205020404" pitchFamily="49" charset="0"/>
                <a:cs typeface="Courier New" panose="02070309020205020404" pitchFamily="49" charset="0"/>
              </a:rPr>
              <a:t>');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三次样条插值</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 = 0:60;</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a:t>
            </a:r>
            <a:r>
              <a:rPr lang="en-US" altLang="zh-CN" sz="2000" dirty="0" err="1">
                <a:latin typeface="Courier New" panose="02070309020205020404" pitchFamily="49" charset="0"/>
                <a:cs typeface="Courier New" panose="02070309020205020404" pitchFamily="49" charset="0"/>
              </a:rPr>
              <a:t>x,y</a:t>
            </a:r>
            <a:r>
              <a:rPr lang="en-US" altLang="zh-CN" sz="2000" dirty="0">
                <a:latin typeface="Courier New" panose="02070309020205020404" pitchFamily="49" charset="0"/>
                <a:cs typeface="Courier New" panose="02070309020205020404" pitchFamily="49" charset="0"/>
              </a:rPr>
              <a:t>,'*',X,f2(X),'-'), grid on</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000" dirty="0">
              <a:latin typeface="Courier New" panose="02070309020205020404" pitchFamily="49" charset="0"/>
              <a:cs typeface="Courier New" panose="02070309020205020404" pitchFamily="49" charset="0"/>
            </a:endParaRPr>
          </a:p>
          <a:p>
            <a:pPr marL="0" indent="0">
              <a:buNone/>
            </a:pPr>
            <a:endParaRPr lang="zh-CN" altLang="en-US" dirty="0"/>
          </a:p>
        </p:txBody>
      </p:sp>
    </p:spTree>
    <p:extLst>
      <p:ext uri="{BB962C8B-B14F-4D97-AF65-F5344CB8AC3E}">
        <p14:creationId xmlns:p14="http://schemas.microsoft.com/office/powerpoint/2010/main" val="47095096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5656446-6FB6-F88E-3327-8C8A7A1674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179" y="1443421"/>
            <a:ext cx="5636940" cy="4227705"/>
          </a:xfrm>
          <a:prstGeom prst="rect">
            <a:avLst/>
          </a:prstGeom>
          <a:noFill/>
          <a:ln>
            <a:noFill/>
          </a:ln>
        </p:spPr>
      </p:pic>
      <p:pic>
        <p:nvPicPr>
          <p:cNvPr id="5" name="图片 4">
            <a:extLst>
              <a:ext uri="{FF2B5EF4-FFF2-40B4-BE49-F238E27FC236}">
                <a16:creationId xmlns:a16="http://schemas.microsoft.com/office/drawing/2014/main" id="{9B6F16F2-DBEB-68B1-CEDF-EB02406ACC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7223" y="1443421"/>
            <a:ext cx="5633832" cy="4227705"/>
          </a:xfrm>
          <a:prstGeom prst="rect">
            <a:avLst/>
          </a:prstGeom>
          <a:noFill/>
          <a:ln>
            <a:noFill/>
          </a:ln>
        </p:spPr>
      </p:pic>
      <p:sp>
        <p:nvSpPr>
          <p:cNvPr id="6" name="文本框 5">
            <a:extLst>
              <a:ext uri="{FF2B5EF4-FFF2-40B4-BE49-F238E27FC236}">
                <a16:creationId xmlns:a16="http://schemas.microsoft.com/office/drawing/2014/main" id="{43339576-E6B2-85C6-9531-35AC7CD63C92}"/>
              </a:ext>
            </a:extLst>
          </p:cNvPr>
          <p:cNvSpPr txBox="1"/>
          <p:nvPr/>
        </p:nvSpPr>
        <p:spPr>
          <a:xfrm>
            <a:off x="992847" y="5994400"/>
            <a:ext cx="5753498" cy="461665"/>
          </a:xfrm>
          <a:prstGeom prst="rect">
            <a:avLst/>
          </a:prstGeom>
          <a:noFill/>
        </p:spPr>
        <p:txBody>
          <a:bodyPr wrap="none" rtlCol="0">
            <a:spAutoFit/>
          </a:bodyPr>
          <a:lstStyle/>
          <a:p>
            <a:r>
              <a:rPr lang="zh-CN" altLang="zh-CN" sz="2400" dirty="0">
                <a:effectLst/>
                <a:latin typeface="+mn-ea"/>
                <a:cs typeface="Times New Roman" panose="02020603050405020304" pitchFamily="18" charset="0"/>
              </a:rPr>
              <a:t>另外，还有近邻插值</a:t>
            </a:r>
            <a:r>
              <a:rPr lang="en-US" altLang="zh-CN" sz="2400" dirty="0">
                <a:effectLst/>
                <a:latin typeface="+mn-ea"/>
                <a:cs typeface="Times New Roman" panose="02020603050405020304" pitchFamily="18" charset="0"/>
              </a:rPr>
              <a:t> </a:t>
            </a:r>
            <a:r>
              <a:rPr lang="en-US" altLang="zh-CN" sz="2000" dirty="0" err="1">
                <a:latin typeface="Courier New" panose="02070309020205020404" pitchFamily="49" charset="0"/>
                <a:cs typeface="Courier New" panose="02070309020205020404" pitchFamily="49" charset="0"/>
              </a:rPr>
              <a:t>nearestinterp</a:t>
            </a:r>
            <a:r>
              <a:rPr lang="en-US" altLang="zh-CN" sz="2400" dirty="0">
                <a:solidFill>
                  <a:srgbClr val="FF0000"/>
                </a:solidFill>
                <a:effectLst/>
                <a:latin typeface="+mn-ea"/>
              </a:rPr>
              <a:t> </a:t>
            </a:r>
            <a:r>
              <a:rPr lang="zh-CN" altLang="zh-CN" sz="2400" dirty="0">
                <a:effectLst/>
                <a:latin typeface="+mn-ea"/>
                <a:cs typeface="Times New Roman" panose="02020603050405020304" pitchFamily="18" charset="0"/>
              </a:rPr>
              <a:t>等</a:t>
            </a:r>
            <a:r>
              <a:rPr lang="zh-CN" altLang="en-US" sz="2400" dirty="0">
                <a:effectLst/>
                <a:latin typeface="+mn-ea"/>
                <a:cs typeface="Times New Roman" panose="02020603050405020304" pitchFamily="18" charset="0"/>
              </a:rPr>
              <a:t>。</a:t>
            </a:r>
            <a:endParaRPr lang="zh-CN" altLang="en-US" sz="2400" dirty="0">
              <a:latin typeface="+mn-ea"/>
            </a:endParaRPr>
          </a:p>
        </p:txBody>
      </p:sp>
    </p:spTree>
    <p:extLst>
      <p:ext uri="{BB962C8B-B14F-4D97-AF65-F5344CB8AC3E}">
        <p14:creationId xmlns:p14="http://schemas.microsoft.com/office/powerpoint/2010/main" val="198381890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44D4A3-E1C7-E64A-3867-287F46F5E1ED}"/>
              </a:ext>
            </a:extLst>
          </p:cNvPr>
          <p:cNvSpPr>
            <a:spLocks noGrp="1"/>
          </p:cNvSpPr>
          <p:nvPr>
            <p:ph idx="1"/>
          </p:nvPr>
        </p:nvSpPr>
        <p:spPr>
          <a:xfrm>
            <a:off x="838200" y="628073"/>
            <a:ext cx="10515600" cy="5548890"/>
          </a:xfrm>
        </p:spPr>
        <p:txBody>
          <a:bodyPr/>
          <a:lstStyle/>
          <a:p>
            <a:pPr marL="0" indent="0">
              <a:lnSpc>
                <a:spcPct val="150000"/>
              </a:lnSpc>
              <a:buNone/>
            </a:pPr>
            <a:r>
              <a:rPr lang="zh-CN" altLang="en-US" b="1" dirty="0"/>
              <a:t>（</a:t>
            </a:r>
            <a:r>
              <a:rPr lang="en-US" altLang="zh-CN" b="1" dirty="0"/>
              <a:t>4</a:t>
            </a:r>
            <a:r>
              <a:rPr lang="zh-CN" altLang="en-US" b="1" dirty="0"/>
              <a:t>）多项式回归</a:t>
            </a:r>
            <a:endParaRPr lang="en-US" altLang="zh-CN" b="1" dirty="0"/>
          </a:p>
          <a:p>
            <a:r>
              <a:rPr lang="zh-CN" altLang="en-US" dirty="0"/>
              <a:t>多项式回归是特殊的非线性函数拟合。</a:t>
            </a:r>
          </a:p>
          <a:p>
            <a:pPr marL="0" indent="0">
              <a:buNone/>
            </a:pPr>
            <a:r>
              <a:rPr lang="en-US" altLang="zh-CN" b="1" dirty="0"/>
              <a:t>1) </a:t>
            </a:r>
            <a:r>
              <a:rPr lang="zh-CN" altLang="en-US" b="1" dirty="0"/>
              <a:t>一元多项式回归</a:t>
            </a:r>
          </a:p>
          <a:p>
            <a:r>
              <a:rPr lang="zh-CN" altLang="en-US" dirty="0"/>
              <a:t>一元多项式是关于 </a:t>
            </a:r>
            <a:r>
              <a:rPr lang="en-US" altLang="zh-CN" dirty="0"/>
              <a:t>1 </a:t>
            </a:r>
            <a:r>
              <a:rPr lang="zh-CN" altLang="en-US" dirty="0"/>
              <a:t>个自变量的多项式，其一般形式为：</a:t>
            </a:r>
          </a:p>
          <a:p>
            <a:pPr marL="0" indent="0">
              <a:buNone/>
            </a:pPr>
            <a:endParaRPr lang="en-US" altLang="zh-CN" dirty="0"/>
          </a:p>
          <a:p>
            <a:r>
              <a:rPr lang="zh-CN" altLang="en-US" dirty="0"/>
              <a:t>一个自变量的回归，又想带有高次项，就可以用一元多项式回归。</a:t>
            </a:r>
            <a:endParaRPr lang="en-US" altLang="zh-CN" dirty="0"/>
          </a:p>
          <a:p>
            <a:r>
              <a:rPr lang="zh-CN" altLang="en-US" dirty="0"/>
              <a:t>虽然根据泰勒公式，多项式的次数越高逼近效果越好，但是要注意，多项式回归的次数不能选太高，一般不要超过 </a:t>
            </a:r>
            <a:r>
              <a:rPr lang="en-US" altLang="zh-CN" dirty="0"/>
              <a:t>3 </a:t>
            </a:r>
            <a:r>
              <a:rPr lang="zh-CN" altLang="en-US" dirty="0"/>
              <a:t>次，原因是次数过高会有龙格现象，以及过拟合的问题。</a:t>
            </a:r>
            <a:endParaRPr lang="en-US" altLang="zh-CN" dirty="0"/>
          </a:p>
          <a:p>
            <a:r>
              <a:rPr lang="zh-CN" altLang="en-US" dirty="0"/>
              <a:t>回归拟合问题（也包括所有机器学习预测问题），关心的是模型在未来新数据上的预测效果，即泛化能力，所以需要注意区分三种拟合：欠拟合、恰好拟合、过拟合：</a:t>
            </a:r>
          </a:p>
          <a:p>
            <a:endParaRPr lang="zh-CN" altLang="en-US" dirty="0"/>
          </a:p>
        </p:txBody>
      </p:sp>
      <p:pic>
        <p:nvPicPr>
          <p:cNvPr id="3074" name="Picture 2">
            <a:extLst>
              <a:ext uri="{FF2B5EF4-FFF2-40B4-BE49-F238E27FC236}">
                <a16:creationId xmlns:a16="http://schemas.microsoft.com/office/drawing/2014/main" id="{41AEF609-A784-739E-2E7F-4EC2949604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7113" y="2581707"/>
            <a:ext cx="4329584" cy="55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0777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0F6374-A352-DAA7-15FD-AE68D952ECA4}"/>
              </a:ext>
            </a:extLst>
          </p:cNvPr>
          <p:cNvSpPr>
            <a:spLocks noGrp="1"/>
          </p:cNvSpPr>
          <p:nvPr>
            <p:ph idx="1"/>
          </p:nvPr>
        </p:nvSpPr>
        <p:spPr>
          <a:xfrm>
            <a:off x="838200" y="3537527"/>
            <a:ext cx="10515600" cy="1607128"/>
          </a:xfrm>
        </p:spPr>
        <p:txBody>
          <a:bodyPr/>
          <a:lstStyle/>
          <a:p>
            <a:r>
              <a:rPr lang="zh-CN" altLang="en-US" dirty="0"/>
              <a:t>如图所示：这些散点本来适合二次曲线拟合，若只用一次直线拟合就是拟合程度不够，预测效果无论在训练集还是测试集上都不会好；若用更高次曲线拟合，虽然在训练集上效果更好，但并不反映数据本来的内在规律，在新数据上预测效果将会变差。</a:t>
            </a:r>
          </a:p>
        </p:txBody>
      </p:sp>
      <p:pic>
        <p:nvPicPr>
          <p:cNvPr id="4" name="图片 3">
            <a:extLst>
              <a:ext uri="{FF2B5EF4-FFF2-40B4-BE49-F238E27FC236}">
                <a16:creationId xmlns:a16="http://schemas.microsoft.com/office/drawing/2014/main" id="{7AED6C55-9BF3-B6CF-18B4-E66C336492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8722" y="681037"/>
            <a:ext cx="9254555" cy="2528427"/>
          </a:xfrm>
          <a:prstGeom prst="rect">
            <a:avLst/>
          </a:prstGeom>
          <a:noFill/>
          <a:ln>
            <a:noFill/>
          </a:ln>
        </p:spPr>
      </p:pic>
    </p:spTree>
    <p:extLst>
      <p:ext uri="{BB962C8B-B14F-4D97-AF65-F5344CB8AC3E}">
        <p14:creationId xmlns:p14="http://schemas.microsoft.com/office/powerpoint/2010/main" val="203100169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7FA971-8E40-707D-842D-968014725D03}"/>
              </a:ext>
            </a:extLst>
          </p:cNvPr>
          <p:cNvSpPr>
            <a:spLocks noGrp="1"/>
          </p:cNvSpPr>
          <p:nvPr>
            <p:ph idx="1"/>
          </p:nvPr>
        </p:nvSpPr>
        <p:spPr>
          <a:xfrm>
            <a:off x="838200" y="1006764"/>
            <a:ext cx="10515600" cy="5170199"/>
          </a:xfrm>
        </p:spPr>
        <p:txBody>
          <a:bodyPr/>
          <a:lstStyle/>
          <a:p>
            <a:r>
              <a:rPr lang="en-US" altLang="zh-CN" dirty="0"/>
              <a:t>MATLAB</a:t>
            </a:r>
            <a:r>
              <a:rPr lang="zh-CN" altLang="en-US" dirty="0"/>
              <a:t>提供了 </a:t>
            </a:r>
            <a:r>
              <a:rPr lang="en-US" altLang="zh-CN" dirty="0" err="1"/>
              <a:t>polyfit</a:t>
            </a:r>
            <a:r>
              <a:rPr lang="en-US" altLang="zh-CN" dirty="0"/>
              <a:t>() </a:t>
            </a:r>
            <a:r>
              <a:rPr lang="zh-CN" altLang="en-US" dirty="0"/>
              <a:t>函数实现一元多项式回归，其基本语法为： </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p,S,mu</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polyfit</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x,y,n</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y,delta</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polyval</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p,x,S,mu</a:t>
            </a:r>
            <a:r>
              <a:rPr lang="en-US" altLang="zh-CN" sz="2000" dirty="0">
                <a:latin typeface="Courier New" panose="02070309020205020404" pitchFamily="49" charset="0"/>
                <a:cs typeface="Courier New" panose="02070309020205020404" pitchFamily="49" charset="0"/>
              </a:rPr>
              <a:t>)</a:t>
            </a:r>
          </a:p>
          <a:p>
            <a:r>
              <a:rPr lang="zh-CN" altLang="en-US" dirty="0"/>
              <a:t>其中，</a:t>
            </a:r>
            <a:r>
              <a:rPr lang="en-US" altLang="zh-CN" sz="2000" dirty="0">
                <a:latin typeface="Courier New" panose="02070309020205020404" pitchFamily="49" charset="0"/>
                <a:cs typeface="Courier New" panose="02070309020205020404" pitchFamily="49" charset="0"/>
              </a:rPr>
              <a:t>x</a:t>
            </a:r>
            <a:r>
              <a:rPr lang="en-US" altLang="zh-CN" dirty="0"/>
              <a:t> </a:t>
            </a:r>
            <a:r>
              <a:rPr lang="zh-CN" altLang="en-US" dirty="0"/>
              <a:t>为自变量数据，</a:t>
            </a:r>
            <a:r>
              <a:rPr lang="en-US" altLang="zh-CN" sz="2000" dirty="0">
                <a:latin typeface="Courier New" panose="02070309020205020404" pitchFamily="49" charset="0"/>
                <a:cs typeface="Courier New" panose="02070309020205020404" pitchFamily="49" charset="0"/>
              </a:rPr>
              <a:t>y</a:t>
            </a:r>
            <a:r>
              <a:rPr lang="en-US" altLang="zh-CN" dirty="0"/>
              <a:t> </a:t>
            </a:r>
            <a:r>
              <a:rPr lang="zh-CN" altLang="en-US" dirty="0"/>
              <a:t>为因变量数据，</a:t>
            </a:r>
            <a:r>
              <a:rPr lang="en-US" altLang="zh-CN" sz="2000" dirty="0">
                <a:latin typeface="Courier New" panose="02070309020205020404" pitchFamily="49" charset="0"/>
                <a:cs typeface="Courier New" panose="02070309020205020404" pitchFamily="49" charset="0"/>
              </a:rPr>
              <a:t>n</a:t>
            </a:r>
            <a:r>
              <a:rPr lang="en-US" altLang="zh-CN" dirty="0"/>
              <a:t> </a:t>
            </a:r>
            <a:r>
              <a:rPr lang="zh-CN" altLang="en-US" dirty="0"/>
              <a:t>为多项式次数；</a:t>
            </a:r>
          </a:p>
          <a:p>
            <a:r>
              <a:rPr lang="zh-CN" altLang="en-US" dirty="0"/>
              <a:t>返回值 </a:t>
            </a:r>
            <a:r>
              <a:rPr lang="en-US" altLang="zh-CN" sz="2000" dirty="0">
                <a:latin typeface="Courier New" panose="02070309020205020404" pitchFamily="49" charset="0"/>
                <a:cs typeface="Courier New" panose="02070309020205020404" pitchFamily="49" charset="0"/>
              </a:rPr>
              <a:t>p </a:t>
            </a:r>
            <a:r>
              <a:rPr lang="zh-CN" altLang="en-US" dirty="0"/>
              <a:t>为拟合多项式的系数向量，与前式对应；</a:t>
            </a:r>
            <a:r>
              <a:rPr lang="en-US" altLang="zh-CN" sz="2000" dirty="0">
                <a:latin typeface="Courier New" panose="02070309020205020404" pitchFamily="49" charset="0"/>
                <a:cs typeface="Courier New" panose="02070309020205020404" pitchFamily="49" charset="0"/>
              </a:rPr>
              <a:t>S</a:t>
            </a:r>
            <a:r>
              <a:rPr lang="en-US" altLang="zh-CN" dirty="0"/>
              <a:t> </a:t>
            </a:r>
            <a:r>
              <a:rPr lang="zh-CN" altLang="en-US" dirty="0"/>
              <a:t>返回用来估计残差的结构，可用做 </a:t>
            </a:r>
            <a:r>
              <a:rPr lang="en-US" altLang="zh-CN" sz="2000" dirty="0" err="1">
                <a:latin typeface="Courier New" panose="02070309020205020404" pitchFamily="49" charset="0"/>
                <a:cs typeface="Courier New" panose="02070309020205020404" pitchFamily="49" charset="0"/>
              </a:rPr>
              <a:t>polyval</a:t>
            </a:r>
            <a:r>
              <a:rPr lang="en-US" altLang="zh-CN" sz="2000" dirty="0">
                <a:latin typeface="Courier New" panose="02070309020205020404" pitchFamily="49" charset="0"/>
                <a:cs typeface="Courier New" panose="02070309020205020404" pitchFamily="49" charset="0"/>
              </a:rPr>
              <a:t>() </a:t>
            </a:r>
            <a:r>
              <a:rPr lang="zh-CN" altLang="en-US" dirty="0"/>
              <a:t>函数的输入来获取误差估计值；</a:t>
            </a:r>
            <a:r>
              <a:rPr lang="en-US" altLang="zh-CN" sz="2000" dirty="0">
                <a:latin typeface="Courier New" panose="02070309020205020404" pitchFamily="49" charset="0"/>
                <a:cs typeface="Courier New" panose="02070309020205020404" pitchFamily="49" charset="0"/>
              </a:rPr>
              <a:t>mu </a:t>
            </a:r>
            <a:r>
              <a:rPr lang="zh-CN" altLang="en-US" dirty="0"/>
              <a:t>返回 </a:t>
            </a:r>
            <a:r>
              <a:rPr lang="en-US" altLang="zh-CN" sz="2000" dirty="0">
                <a:latin typeface="Courier New" panose="02070309020205020404" pitchFamily="49" charset="0"/>
                <a:cs typeface="Courier New" panose="02070309020205020404" pitchFamily="49" charset="0"/>
              </a:rPr>
              <a:t>x </a:t>
            </a:r>
            <a:r>
              <a:rPr lang="zh-CN" altLang="en-US" dirty="0"/>
              <a:t>的均值和标准差，用于 </a:t>
            </a:r>
            <a:r>
              <a:rPr lang="en-US" altLang="zh-CN" sz="2000" dirty="0" err="1">
                <a:latin typeface="Courier New" panose="02070309020205020404" pitchFamily="49" charset="0"/>
                <a:cs typeface="Courier New" panose="02070309020205020404" pitchFamily="49" charset="0"/>
              </a:rPr>
              <a:t>polyval</a:t>
            </a:r>
            <a:r>
              <a:rPr lang="en-US" altLang="zh-CN" sz="2000" dirty="0">
                <a:latin typeface="Courier New" panose="02070309020205020404" pitchFamily="49" charset="0"/>
                <a:cs typeface="Courier New" panose="02070309020205020404" pitchFamily="49" charset="0"/>
              </a:rPr>
              <a:t>() </a:t>
            </a:r>
            <a:r>
              <a:rPr lang="zh-CN" altLang="en-US" dirty="0"/>
              <a:t>对新数据做中心化和缩放。</a:t>
            </a:r>
            <a:endParaRPr lang="en-US" altLang="zh-CN" dirty="0"/>
          </a:p>
          <a:p>
            <a:r>
              <a:rPr lang="zh-CN" altLang="en-US" b="1" dirty="0"/>
              <a:t>例</a:t>
            </a:r>
            <a:r>
              <a:rPr lang="en-US" altLang="zh-CN" b="1" dirty="0"/>
              <a:t>10.4</a:t>
            </a:r>
            <a:r>
              <a:rPr lang="zh-CN" altLang="en-US" b="1" dirty="0"/>
              <a:t>（一元多项式回归）</a:t>
            </a:r>
            <a:r>
              <a:rPr lang="zh-CN" altLang="en-US" dirty="0"/>
              <a:t>现有我国</a:t>
            </a:r>
            <a:r>
              <a:rPr lang="en-US" altLang="zh-CN" dirty="0"/>
              <a:t>1995</a:t>
            </a:r>
            <a:r>
              <a:rPr lang="zh-CN" altLang="en-US" dirty="0"/>
              <a:t>年</a:t>
            </a:r>
            <a:r>
              <a:rPr lang="en-US" altLang="zh-CN" dirty="0"/>
              <a:t>—2014</a:t>
            </a:r>
            <a:r>
              <a:rPr lang="zh-CN" altLang="en-US" dirty="0"/>
              <a:t>年总人口数据（部分）：</a:t>
            </a:r>
          </a:p>
          <a:p>
            <a:endParaRPr lang="zh-CN" altLang="en-US" dirty="0"/>
          </a:p>
        </p:txBody>
      </p:sp>
      <p:pic>
        <p:nvPicPr>
          <p:cNvPr id="5" name="图片 4">
            <a:extLst>
              <a:ext uri="{FF2B5EF4-FFF2-40B4-BE49-F238E27FC236}">
                <a16:creationId xmlns:a16="http://schemas.microsoft.com/office/drawing/2014/main" id="{BC85AB76-132B-F3E8-0C0A-C3F126352DB7}"/>
              </a:ext>
            </a:extLst>
          </p:cNvPr>
          <p:cNvPicPr>
            <a:picLocks noChangeAspect="1"/>
          </p:cNvPicPr>
          <p:nvPr/>
        </p:nvPicPr>
        <p:blipFill>
          <a:blip r:embed="rId2"/>
          <a:stretch>
            <a:fillRect/>
          </a:stretch>
        </p:blipFill>
        <p:spPr>
          <a:xfrm>
            <a:off x="4064098" y="4457466"/>
            <a:ext cx="4063803" cy="2211188"/>
          </a:xfrm>
          <a:prstGeom prst="rect">
            <a:avLst/>
          </a:prstGeom>
        </p:spPr>
      </p:pic>
    </p:spTree>
    <p:extLst>
      <p:ext uri="{BB962C8B-B14F-4D97-AF65-F5344CB8AC3E}">
        <p14:creationId xmlns:p14="http://schemas.microsoft.com/office/powerpoint/2010/main" val="158235430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597AE5-FBDF-120A-BEA5-91DA77E4F887}"/>
              </a:ext>
            </a:extLst>
          </p:cNvPr>
          <p:cNvSpPr>
            <a:spLocks noGrp="1"/>
          </p:cNvSpPr>
          <p:nvPr>
            <p:ph idx="1"/>
          </p:nvPr>
        </p:nvSpPr>
        <p:spPr>
          <a:xfrm>
            <a:off x="838200" y="1111755"/>
            <a:ext cx="10515600" cy="5556900"/>
          </a:xfrm>
        </p:spPr>
        <p:txBody>
          <a:bodyPr/>
          <a:lstStyle/>
          <a:p>
            <a:pPr marL="0" indent="0">
              <a:buNone/>
            </a:pPr>
            <a:r>
              <a:rPr lang="en-US" altLang="zh-CN" b="1" dirty="0"/>
              <a:t>(1) </a:t>
            </a:r>
            <a:r>
              <a:rPr lang="zh-CN" altLang="en-US" b="1" dirty="0"/>
              <a:t>最小二乘法</a:t>
            </a:r>
            <a:endParaRPr lang="en-US" altLang="zh-CN" b="1" dirty="0"/>
          </a:p>
          <a:p>
            <a:pPr>
              <a:lnSpc>
                <a:spcPct val="150000"/>
              </a:lnSpc>
            </a:pPr>
            <a:r>
              <a:rPr lang="zh-CN" altLang="en-US" dirty="0"/>
              <a:t>以工作年限与工资的数据为例，用 </a:t>
            </a:r>
            <a:r>
              <a:rPr lang="en-US" altLang="zh-CN" dirty="0"/>
              <a:t>MATLAB </a:t>
            </a:r>
            <a:r>
              <a:rPr lang="zh-CN" altLang="en-US" dirty="0"/>
              <a:t>读入</a:t>
            </a:r>
            <a:r>
              <a:rPr lang="en-US" altLang="zh-CN" dirty="0"/>
              <a:t>csv </a:t>
            </a:r>
            <a:r>
              <a:rPr lang="zh-CN" altLang="en-US" dirty="0"/>
              <a:t>数据，查看部分数据，绘制散点图：</a:t>
            </a:r>
            <a:endParaRPr lang="en-US" altLang="zh-CN" dirty="0"/>
          </a:p>
          <a:p>
            <a:pPr marL="0" indent="0">
              <a:lnSpc>
                <a:spcPct val="150000"/>
              </a:lnSpc>
              <a:buNone/>
            </a:pPr>
            <a:r>
              <a:rPr lang="en-US" altLang="zh-CN" b="1" dirty="0">
                <a:solidFill>
                  <a:srgbClr val="FF0000"/>
                </a:solidFill>
              </a:rPr>
              <a:t>MATLAB</a:t>
            </a:r>
            <a:r>
              <a:rPr lang="zh-CN" altLang="en-US" b="1" dirty="0">
                <a:solidFill>
                  <a:srgbClr val="FF0000"/>
                </a:solidFill>
              </a:rPr>
              <a:t>代码</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readtable</a:t>
            </a:r>
            <a:r>
              <a:rPr lang="en-US" altLang="zh-CN" sz="2000" dirty="0">
                <a:latin typeface="Courier New" panose="02070309020205020404" pitchFamily="49" charset="0"/>
                <a:cs typeface="Courier New" panose="02070309020205020404" pitchFamily="49" charset="0"/>
              </a:rPr>
              <a:t>('Salary_Data.csv', '</a:t>
            </a:r>
            <a:r>
              <a:rPr lang="en-US" altLang="zh-CN" sz="2000" dirty="0" err="1">
                <a:latin typeface="Courier New" panose="02070309020205020404" pitchFamily="49" charset="0"/>
                <a:cs typeface="Courier New" panose="02070309020205020404" pitchFamily="49" charset="0"/>
              </a:rPr>
              <a:t>PreserveVariableNames</a:t>
            </a:r>
            <a:r>
              <a:rPr lang="en-US" altLang="zh-CN" sz="2000" dirty="0">
                <a:latin typeface="Courier New" panose="02070309020205020404" pitchFamily="49" charset="0"/>
                <a:cs typeface="Courier New" panose="02070309020205020404" pitchFamily="49" charset="0"/>
              </a:rPr>
              <a:t>', true);</a:t>
            </a:r>
          </a:p>
          <a:p>
            <a:pPr marL="0" indent="360363">
              <a:lnSpc>
                <a:spcPct val="100000"/>
              </a:lnSpc>
              <a:buNone/>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(1:3, :)</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scatter(</a:t>
            </a:r>
            <a:r>
              <a:rPr lang="en-US" altLang="zh-CN" sz="2000" dirty="0" err="1">
                <a:latin typeface="Courier New" panose="02070309020205020404" pitchFamily="49" charset="0"/>
                <a:cs typeface="Courier New" panose="02070309020205020404" pitchFamily="49" charset="0"/>
              </a:rPr>
              <a:t>dat.Year,dat.Salary</a:t>
            </a:r>
            <a:r>
              <a:rPr lang="en-US" altLang="zh-CN" sz="2000" dirty="0">
                <a:latin typeface="Courier New" panose="02070309020205020404" pitchFamily="49" charset="0"/>
                <a:cs typeface="Courier New" panose="02070309020205020404" pitchFamily="49" charset="0"/>
              </a:rPr>
              <a:t>,’*’)</a:t>
            </a:r>
          </a:p>
          <a:p>
            <a:pPr marL="0" indent="360363">
              <a:lnSpc>
                <a:spcPct val="100000"/>
              </a:lnSpc>
              <a:buNone/>
            </a:pPr>
            <a:r>
              <a:rPr lang="zh-CN" altLang="en-US" sz="2000" b="1" dirty="0">
                <a:latin typeface="Courier New" panose="02070309020205020404" pitchFamily="49" charset="0"/>
                <a:cs typeface="Courier New" panose="02070309020205020404" pitchFamily="49" charset="0"/>
              </a:rPr>
              <a:t>运行结果：</a:t>
            </a:r>
          </a:p>
          <a:p>
            <a:pPr marL="0" indent="360363">
              <a:lnSpc>
                <a:spcPct val="100000"/>
              </a:lnSpc>
              <a:buNone/>
            </a:pPr>
            <a:r>
              <a:rPr lang="en-US" altLang="zh-CN" sz="2000" dirty="0">
                <a:latin typeface="Courier New" panose="02070309020205020404" pitchFamily="49" charset="0"/>
                <a:cs typeface="Courier New" panose="02070309020205020404" pitchFamily="49" charset="0"/>
              </a:rPr>
              <a:t>    </a:t>
            </a:r>
            <a:r>
              <a:rPr lang="en-US" altLang="zh-CN" sz="2000" dirty="0" err="1">
                <a:solidFill>
                  <a:schemeClr val="accent2">
                    <a:lumMod val="75000"/>
                  </a:schemeClr>
                </a:solidFill>
                <a:latin typeface="Courier New" panose="02070309020205020404" pitchFamily="49" charset="0"/>
                <a:cs typeface="Courier New" panose="02070309020205020404" pitchFamily="49" charset="0"/>
              </a:rPr>
              <a:t>ans</a:t>
            </a:r>
            <a:r>
              <a:rPr lang="en-US" altLang="zh-CN" sz="2000" dirty="0">
                <a:solidFill>
                  <a:schemeClr val="accent2">
                    <a:lumMod val="75000"/>
                  </a:schemeClr>
                </a:solidFill>
                <a:latin typeface="Courier New" panose="02070309020205020404" pitchFamily="49" charset="0"/>
                <a:cs typeface="Courier New" panose="02070309020205020404" pitchFamily="49" charset="0"/>
              </a:rPr>
              <a:t>   =   1.1000    3.9343</a:t>
            </a:r>
          </a:p>
          <a:p>
            <a:pPr marL="0" indent="360363">
              <a:lnSpc>
                <a:spcPct val="100000"/>
              </a:lnSpc>
              <a:buNone/>
            </a:pPr>
            <a:r>
              <a:rPr lang="en-US" altLang="zh-CN" sz="2000" dirty="0">
                <a:solidFill>
                  <a:schemeClr val="accent2">
                    <a:lumMod val="75000"/>
                  </a:schemeClr>
                </a:solidFill>
                <a:latin typeface="Courier New" panose="02070309020205020404" pitchFamily="49" charset="0"/>
                <a:cs typeface="Courier New" panose="02070309020205020404" pitchFamily="49" charset="0"/>
              </a:rPr>
              <a:t>              1.3000    4.6205</a:t>
            </a:r>
          </a:p>
          <a:p>
            <a:pPr marL="0" indent="360363">
              <a:lnSpc>
                <a:spcPct val="100000"/>
              </a:lnSpc>
              <a:buNone/>
            </a:pPr>
            <a:r>
              <a:rPr lang="en-US" altLang="zh-CN" sz="2000" dirty="0">
                <a:solidFill>
                  <a:schemeClr val="accent2">
                    <a:lumMod val="75000"/>
                  </a:schemeClr>
                </a:solidFill>
                <a:latin typeface="Courier New" panose="02070309020205020404" pitchFamily="49" charset="0"/>
                <a:cs typeface="Courier New" panose="02070309020205020404" pitchFamily="49" charset="0"/>
              </a:rPr>
              <a:t>              1.5000    3.7731</a:t>
            </a:r>
          </a:p>
          <a:p>
            <a:pPr marL="0" indent="360363">
              <a:lnSpc>
                <a:spcPct val="100000"/>
              </a:lnSpc>
              <a:buNone/>
            </a:pPr>
            <a:endParaRPr lang="en-US" altLang="zh-CN" sz="2000" dirty="0">
              <a:latin typeface="Courier New" panose="02070309020205020404" pitchFamily="49" charset="0"/>
              <a:cs typeface="Courier New" panose="02070309020205020404" pitchFamily="49" charset="0"/>
            </a:endParaRPr>
          </a:p>
          <a:p>
            <a:pPr>
              <a:lnSpc>
                <a:spcPct val="150000"/>
              </a:lnSpc>
            </a:pPr>
            <a:endParaRPr lang="zh-CN" altLang="en-US" dirty="0"/>
          </a:p>
        </p:txBody>
      </p:sp>
      <p:sp>
        <p:nvSpPr>
          <p:cNvPr id="4" name="标题 1">
            <a:extLst>
              <a:ext uri="{FF2B5EF4-FFF2-40B4-BE49-F238E27FC236}">
                <a16:creationId xmlns:a16="http://schemas.microsoft.com/office/drawing/2014/main" id="{11BAB63E-7F0D-816B-5BB4-7F0408E60F2E}"/>
              </a:ext>
            </a:extLst>
          </p:cNvPr>
          <p:cNvSpPr>
            <a:spLocks noGrp="1"/>
          </p:cNvSpPr>
          <p:nvPr>
            <p:ph type="title"/>
          </p:nvPr>
        </p:nvSpPr>
        <p:spPr>
          <a:xfrm>
            <a:off x="838200" y="18255"/>
            <a:ext cx="10515600" cy="1325563"/>
          </a:xfrm>
        </p:spPr>
        <p:txBody>
          <a:bodyPr/>
          <a:lstStyle/>
          <a:p>
            <a:r>
              <a:rPr lang="en-US" sz="3200" b="1" dirty="0">
                <a:solidFill>
                  <a:srgbClr val="7030A0"/>
                </a:solidFill>
                <a:latin typeface="微软雅黑" panose="020B0503020204020204" pitchFamily="34" charset="-122"/>
                <a:ea typeface="微软雅黑" panose="020B0503020204020204" pitchFamily="34" charset="-122"/>
              </a:rPr>
              <a:t>1.</a:t>
            </a:r>
            <a:r>
              <a:rPr sz="3200" b="1" dirty="0">
                <a:solidFill>
                  <a:srgbClr val="7030A0"/>
                </a:solidFill>
                <a:latin typeface="微软雅黑" panose="020B0503020204020204" pitchFamily="34" charset="-122"/>
                <a:ea typeface="微软雅黑" panose="020B0503020204020204" pitchFamily="34" charset="-122"/>
              </a:rPr>
              <a:t> 一元线性回归</a:t>
            </a:r>
          </a:p>
        </p:txBody>
      </p:sp>
    </p:spTree>
    <p:extLst>
      <p:ext uri="{BB962C8B-B14F-4D97-AF65-F5344CB8AC3E}">
        <p14:creationId xmlns:p14="http://schemas.microsoft.com/office/powerpoint/2010/main" val="210193591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DFCBF1-9D19-D65E-A906-E0601D4CD067}"/>
              </a:ext>
            </a:extLst>
          </p:cNvPr>
          <p:cNvSpPr>
            <a:spLocks noGrp="1"/>
          </p:cNvSpPr>
          <p:nvPr>
            <p:ph idx="1"/>
          </p:nvPr>
        </p:nvSpPr>
        <p:spPr>
          <a:xfrm>
            <a:off x="838200" y="785091"/>
            <a:ext cx="10515600" cy="5391872"/>
          </a:xfrm>
        </p:spPr>
        <p:txBody>
          <a:bodyPr/>
          <a:lstStyle/>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pop = </a:t>
            </a:r>
            <a:r>
              <a:rPr lang="en-US" altLang="zh-CN" sz="2000" dirty="0" err="1">
                <a:latin typeface="Courier New" panose="02070309020205020404" pitchFamily="49" charset="0"/>
                <a:cs typeface="Courier New" panose="02070309020205020404" pitchFamily="49" charset="0"/>
              </a:rPr>
              <a:t>readtable</a:t>
            </a:r>
            <a:r>
              <a:rPr lang="en-US" altLang="zh-CN" sz="2000" dirty="0">
                <a:latin typeface="Courier New" panose="02070309020205020404" pitchFamily="49" charset="0"/>
                <a:cs typeface="Courier New" panose="02070309020205020404" pitchFamily="49" charset="0"/>
              </a:rPr>
              <a:t>('</a:t>
            </a:r>
            <a:r>
              <a:rPr lang="zh-CN" altLang="zh-CN" sz="2000" dirty="0">
                <a:latin typeface="Courier New" panose="02070309020205020404" pitchFamily="49" charset="0"/>
                <a:cs typeface="Courier New" panose="02070309020205020404" pitchFamily="49" charset="0"/>
              </a:rPr>
              <a:t>我国人口数据</a:t>
            </a:r>
            <a:r>
              <a:rPr lang="en-US" altLang="zh-CN" sz="2000" dirty="0">
                <a:latin typeface="Courier New" panose="02070309020205020404" pitchFamily="49" charset="0"/>
                <a:cs typeface="Courier New" panose="02070309020205020404" pitchFamily="49" charset="0"/>
              </a:rPr>
              <a:t>.xlsx', '</a:t>
            </a:r>
            <a:r>
              <a:rPr lang="en-US" altLang="zh-CN" sz="2000" dirty="0" err="1">
                <a:latin typeface="Courier New" panose="02070309020205020404" pitchFamily="49" charset="0"/>
                <a:cs typeface="Courier New" panose="02070309020205020404" pitchFamily="49" charset="0"/>
              </a:rPr>
              <a:t>PreserveVariableNames</a:t>
            </a:r>
            <a:r>
              <a:rPr lang="en-US" altLang="zh-CN" sz="2000" dirty="0">
                <a:latin typeface="Courier New" panose="02070309020205020404" pitchFamily="49" charset="0"/>
                <a:cs typeface="Courier New" panose="02070309020205020404" pitchFamily="49" charset="0"/>
              </a:rPr>
              <a:t>', true);</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a:t>
            </a:r>
            <a:r>
              <a:rPr lang="en-US" altLang="zh-CN" sz="2000" dirty="0" err="1">
                <a:latin typeface="Courier New" panose="02070309020205020404" pitchFamily="49" charset="0"/>
                <a:cs typeface="Courier New" panose="02070309020205020404" pitchFamily="49" charset="0"/>
              </a:rPr>
              <a:t>pop.Year,pop.Population</a:t>
            </a:r>
            <a:r>
              <a:rPr lang="en-US" altLang="zh-CN" sz="2000" dirty="0">
                <a:latin typeface="Courier New" panose="02070309020205020404" pitchFamily="49" charset="0"/>
                <a:cs typeface="Courier New" panose="02070309020205020404" pitchFamily="49" charset="0"/>
              </a:rPr>
              <a:t>,'*'), grid on</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[P,S] = </a:t>
            </a:r>
            <a:r>
              <a:rPr lang="en-US" altLang="zh-CN" sz="2000" dirty="0" err="1">
                <a:latin typeface="Courier New" panose="02070309020205020404" pitchFamily="49" charset="0"/>
                <a:cs typeface="Courier New" panose="02070309020205020404" pitchFamily="49" charset="0"/>
              </a:rPr>
              <a:t>polyfit</a:t>
            </a:r>
            <a:r>
              <a:rPr lang="en-US" altLang="zh-CN" sz="2000" dirty="0">
                <a:latin typeface="Courier New" panose="02070309020205020404" pitchFamily="49" charset="0"/>
                <a:cs typeface="Courier New" panose="02070309020205020404" pitchFamily="49" charset="0"/>
              </a:rPr>
              <a:t>(pop.Year,pop.Population,2)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zh-CN" sz="2000" dirty="0">
                <a:solidFill>
                  <a:srgbClr val="00B050"/>
                </a:solidFill>
                <a:latin typeface="Courier New" panose="02070309020205020404" pitchFamily="49" charset="0"/>
                <a:cs typeface="Courier New" panose="02070309020205020404" pitchFamily="49" charset="0"/>
              </a:rPr>
              <a:t>二次多项式回归</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x1 = 1995:0.5:2014;</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y1 = </a:t>
            </a:r>
            <a:r>
              <a:rPr lang="en-US" altLang="zh-CN" sz="2000" dirty="0" err="1">
                <a:latin typeface="Courier New" panose="02070309020205020404" pitchFamily="49" charset="0"/>
                <a:cs typeface="Courier New" panose="02070309020205020404" pitchFamily="49" charset="0"/>
              </a:rPr>
              <a:t>polyval</a:t>
            </a:r>
            <a:r>
              <a:rPr lang="en-US" altLang="zh-CN" sz="2000" dirty="0">
                <a:latin typeface="Courier New" panose="02070309020205020404" pitchFamily="49" charset="0"/>
                <a:cs typeface="Courier New" panose="02070309020205020404" pitchFamily="49" charset="0"/>
              </a:rPr>
              <a:t>(P,x1,S);                                </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hold on </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plot(x1,y1,'-r') </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legend('</a:t>
            </a:r>
            <a:r>
              <a:rPr lang="zh-CN" altLang="zh-CN" sz="2000" dirty="0">
                <a:latin typeface="Courier New" panose="02070309020205020404" pitchFamily="49" charset="0"/>
                <a:cs typeface="Courier New" panose="02070309020205020404" pitchFamily="49" charset="0"/>
              </a:rPr>
              <a:t>原数据散点图</a:t>
            </a:r>
            <a:r>
              <a:rPr lang="en-US" altLang="zh-CN" sz="2000" dirty="0">
                <a:latin typeface="Courier New" panose="02070309020205020404" pitchFamily="49" charset="0"/>
                <a:cs typeface="Courier New" panose="02070309020205020404" pitchFamily="49" charset="0"/>
              </a:rPr>
              <a:t>','</a:t>
            </a:r>
            <a:r>
              <a:rPr lang="zh-CN" altLang="zh-CN" sz="2000" dirty="0">
                <a:latin typeface="Courier New" panose="02070309020205020404" pitchFamily="49" charset="0"/>
                <a:cs typeface="Courier New" panose="02070309020205020404" pitchFamily="49" charset="0"/>
              </a:rPr>
              <a:t>二次多项式拟合曲线</a:t>
            </a:r>
            <a:r>
              <a:rPr lang="en-US" altLang="zh-CN" sz="2000" dirty="0">
                <a:latin typeface="Courier New" panose="02070309020205020404" pitchFamily="49" charset="0"/>
                <a:cs typeface="Courier New" panose="02070309020205020404" pitchFamily="49" charset="0"/>
              </a:rPr>
              <a:t>');</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polyval</a:t>
            </a:r>
            <a:r>
              <a:rPr lang="en-US" altLang="zh-CN" sz="2000" dirty="0">
                <a:latin typeface="Courier New" panose="02070309020205020404" pitchFamily="49" charset="0"/>
                <a:cs typeface="Courier New" panose="02070309020205020404" pitchFamily="49" charset="0"/>
              </a:rPr>
              <a:t>(P, 2015:2020)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zh-CN" sz="2000" dirty="0">
                <a:solidFill>
                  <a:srgbClr val="00B050"/>
                </a:solidFill>
                <a:latin typeface="Courier New" panose="02070309020205020404" pitchFamily="49" charset="0"/>
                <a:cs typeface="Courier New" panose="02070309020205020404" pitchFamily="49" charset="0"/>
              </a:rPr>
              <a:t>预测</a:t>
            </a:r>
            <a:r>
              <a:rPr lang="en-US" altLang="zh-CN" sz="2000" dirty="0">
                <a:solidFill>
                  <a:srgbClr val="00B050"/>
                </a:solidFill>
                <a:latin typeface="Courier New" panose="02070309020205020404" pitchFamily="49" charset="0"/>
                <a:cs typeface="Courier New" panose="02070309020205020404" pitchFamily="49" charset="0"/>
              </a:rPr>
              <a:t>2015-2020</a:t>
            </a:r>
            <a:r>
              <a:rPr lang="zh-CN" altLang="zh-CN" sz="2000" dirty="0">
                <a:solidFill>
                  <a:srgbClr val="00B050"/>
                </a:solidFill>
                <a:latin typeface="Courier New" panose="02070309020205020404" pitchFamily="49" charset="0"/>
                <a:cs typeface="Courier New" panose="02070309020205020404" pitchFamily="49" charset="0"/>
              </a:rPr>
              <a:t>年的人口</a:t>
            </a:r>
          </a:p>
          <a:p>
            <a:endParaRPr lang="zh-CN" altLang="en-US" dirty="0"/>
          </a:p>
        </p:txBody>
      </p:sp>
    </p:spTree>
    <p:extLst>
      <p:ext uri="{BB962C8B-B14F-4D97-AF65-F5344CB8AC3E}">
        <p14:creationId xmlns:p14="http://schemas.microsoft.com/office/powerpoint/2010/main" val="376632343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E7DDE8E-E3B2-2856-1559-01910B8B75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0334" y="1129491"/>
            <a:ext cx="6311331" cy="4735599"/>
          </a:xfrm>
          <a:prstGeom prst="rect">
            <a:avLst/>
          </a:prstGeom>
          <a:noFill/>
          <a:ln>
            <a:noFill/>
          </a:ln>
        </p:spPr>
      </p:pic>
    </p:spTree>
    <p:extLst>
      <p:ext uri="{BB962C8B-B14F-4D97-AF65-F5344CB8AC3E}">
        <p14:creationId xmlns:p14="http://schemas.microsoft.com/office/powerpoint/2010/main" val="326274623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848BA3-1199-D074-240A-3A9B853A9018}"/>
                  </a:ext>
                </a:extLst>
              </p:cNvPr>
              <p:cNvSpPr>
                <a:spLocks noGrp="1"/>
              </p:cNvSpPr>
              <p:nvPr>
                <p:ph idx="1"/>
              </p:nvPr>
            </p:nvSpPr>
            <p:spPr>
              <a:xfrm>
                <a:off x="838200" y="729672"/>
                <a:ext cx="10515600" cy="6022109"/>
              </a:xfrm>
            </p:spPr>
            <p:txBody>
              <a:bodyPr/>
              <a:lstStyle/>
              <a:p>
                <a:pPr marL="0" indent="0">
                  <a:buNone/>
                </a:pPr>
                <a:r>
                  <a:rPr lang="en-US" altLang="zh-CN" b="1" dirty="0"/>
                  <a:t>2) </a:t>
                </a:r>
                <a:r>
                  <a:rPr lang="zh-CN" altLang="en-US" b="1" dirty="0"/>
                  <a:t>多元多项式回归</a:t>
                </a:r>
              </a:p>
              <a:p>
                <a:pPr algn="just"/>
                <a:r>
                  <a:rPr lang="zh-CN" altLang="en-US" dirty="0"/>
                  <a:t>若因变量与自变量之间的关系不是线性关系，做线性回归效果往往不好。此时一种常用的改进办法，就是用原自变量数据，生成 </a:t>
                </a:r>
                <a:r>
                  <a:rPr lang="en-US" altLang="zh-CN" dirty="0"/>
                  <a:t>2 </a:t>
                </a:r>
                <a:r>
                  <a:rPr lang="zh-CN" altLang="en-US" dirty="0"/>
                  <a:t>次项甚至 </a:t>
                </a:r>
                <a:r>
                  <a:rPr lang="en-US" altLang="zh-CN" dirty="0"/>
                  <a:t>3 </a:t>
                </a:r>
                <a:r>
                  <a:rPr lang="zh-CN" altLang="en-US" dirty="0"/>
                  <a:t>次项，相当于用更高阶的泰勒公式去更好地逼近曲线。</a:t>
                </a:r>
              </a:p>
              <a:p>
                <a:r>
                  <a:rPr lang="zh-CN" altLang="en-US" dirty="0"/>
                  <a:t>比如有两个自变量 为例，考虑如下二元二次多项式回归：</a:t>
                </a:r>
              </a:p>
              <a:p>
                <a:pPr marL="0" indent="0">
                  <a:buNone/>
                </a:pPr>
                <a:r>
                  <a:rPr lang="zh-CN" altLang="en-US" dirty="0"/>
                  <a:t> </a:t>
                </a:r>
              </a:p>
              <a:p>
                <a:r>
                  <a:rPr lang="zh-CN" altLang="en-US" dirty="0"/>
                  <a:t>重新构造新变量：                                                                   ，做 </a:t>
                </a:r>
                <a:r>
                  <a:rPr lang="en-US" altLang="zh-CN" dirty="0"/>
                  <a:t>5 </a:t>
                </a:r>
                <a:r>
                  <a:rPr lang="zh-CN" altLang="en-US" dirty="0"/>
                  <a:t>元线性回归即可实现，或者更简单地，在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 </a:t>
                </a:r>
                <a:r>
                  <a:rPr lang="zh-CN" altLang="en-US" dirty="0"/>
                  <a:t>函数中使用参数 </a:t>
                </a:r>
                <a:r>
                  <a:rPr lang="en-US" altLang="zh-CN" sz="2000" dirty="0">
                    <a:latin typeface="Courier New" panose="02070309020205020404" pitchFamily="49" charset="0"/>
                    <a:cs typeface="Courier New" panose="02070309020205020404" pitchFamily="49" charset="0"/>
                  </a:rPr>
                  <a:t>quadratic</a:t>
                </a:r>
                <a:r>
                  <a:rPr lang="en-US" altLang="zh-CN" dirty="0"/>
                  <a:t> </a:t>
                </a:r>
                <a:r>
                  <a:rPr lang="zh-CN" altLang="en-US" dirty="0"/>
                  <a:t>或 </a:t>
                </a:r>
                <a:r>
                  <a:rPr lang="en-US" altLang="zh-CN" sz="2000" dirty="0" err="1">
                    <a:latin typeface="Courier New" panose="02070309020205020404" pitchFamily="49" charset="0"/>
                    <a:cs typeface="Courier New" panose="02070309020205020404" pitchFamily="49" charset="0"/>
                  </a:rPr>
                  <a:t>polyijk</a:t>
                </a:r>
                <a:r>
                  <a:rPr lang="en-US" altLang="zh-CN" dirty="0"/>
                  <a:t> </a:t>
                </a:r>
                <a:r>
                  <a:rPr lang="zh-CN" altLang="en-US" dirty="0"/>
                  <a:t>实现。</a:t>
                </a:r>
              </a:p>
              <a:p>
                <a:r>
                  <a:rPr lang="zh-CN" altLang="en-US" dirty="0"/>
                  <a:t>如果没有二次项，模型的回归系数可以解释为自变量对因变量的边际效应：</a:t>
                </a:r>
                <a:endParaRPr lang="en-US" altLang="zh-CN" dirty="0"/>
              </a:p>
              <a:p>
                <a:endParaRPr lang="zh-CN" altLang="en-US" dirty="0"/>
              </a:p>
              <a:p>
                <a:endParaRPr lang="en-US" altLang="zh-CN" dirty="0"/>
              </a:p>
              <a:p>
                <a:r>
                  <a:rPr lang="zh-CN" altLang="en-US" dirty="0"/>
                  <a:t>即，</a:t>
                </a:r>
                <a14:m>
                  <m:oMath xmlns:m="http://schemas.openxmlformats.org/officeDocument/2006/math">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1</m:t>
                    </m:r>
                  </m:oMath>
                </a14:m>
                <a:r>
                  <a:rPr lang="zh-CN" altLang="en-US" dirty="0"/>
                  <a:t> 每增加 </a:t>
                </a:r>
                <a:r>
                  <a:rPr lang="en-US" altLang="zh-CN" dirty="0"/>
                  <a:t>1 </a:t>
                </a:r>
                <a:r>
                  <a:rPr lang="zh-CN" altLang="en-US" dirty="0"/>
                  <a:t>个单位，会带来 </a:t>
                </a:r>
                <a14:m>
                  <m:oMath xmlns:m="http://schemas.openxmlformats.org/officeDocument/2006/math">
                    <m:r>
                      <a:rPr lang="en-US" altLang="zh-CN" b="0" i="1" smtClean="0">
                        <a:latin typeface="Cambria Math" panose="02040503050406030204" pitchFamily="18" charset="0"/>
                      </a:rPr>
                      <m:t>𝑦</m:t>
                    </m:r>
                  </m:oMath>
                </a14:m>
                <a:r>
                  <a:rPr lang="zh-CN" altLang="en-US" dirty="0"/>
                  <a:t> 增长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1</m:t>
                        </m:r>
                      </m:sub>
                    </m:sSub>
                  </m:oMath>
                </a14:m>
                <a:r>
                  <a:rPr lang="zh-CN" altLang="en-US" dirty="0"/>
                  <a:t> 个单位。</a:t>
                </a:r>
              </a:p>
            </p:txBody>
          </p:sp>
        </mc:Choice>
        <mc:Fallback xmlns="">
          <p:sp>
            <p:nvSpPr>
              <p:cNvPr id="3" name="内容占位符 2">
                <a:extLst>
                  <a:ext uri="{FF2B5EF4-FFF2-40B4-BE49-F238E27FC236}">
                    <a16:creationId xmlns:a16="http://schemas.microsoft.com/office/drawing/2014/main" id="{FC848BA3-1199-D074-240A-3A9B853A9018}"/>
                  </a:ext>
                </a:extLst>
              </p:cNvPr>
              <p:cNvSpPr>
                <a:spLocks noGrp="1" noRot="1" noChangeAspect="1" noMove="1" noResize="1" noEditPoints="1" noAdjustHandles="1" noChangeArrowheads="1" noChangeShapeType="1" noTextEdit="1"/>
              </p:cNvSpPr>
              <p:nvPr>
                <p:ph idx="1"/>
              </p:nvPr>
            </p:nvSpPr>
            <p:spPr>
              <a:xfrm>
                <a:off x="838200" y="729672"/>
                <a:ext cx="10515600" cy="6022109"/>
              </a:xfrm>
              <a:blipFill>
                <a:blip r:embed="rId2"/>
                <a:stretch>
                  <a:fillRect/>
                </a:stretch>
              </a:blipFill>
            </p:spPr>
            <p:txBody>
              <a:bodyPr/>
              <a:lstStyle/>
              <a:p>
                <a:r>
                  <a:rPr lang="zh-CN" altLang="en-US">
                    <a:noFill/>
                  </a:rPr>
                  <a:t> </a:t>
                </a:r>
              </a:p>
            </p:txBody>
          </p:sp>
        </mc:Fallback>
      </mc:AlternateContent>
      <p:pic>
        <p:nvPicPr>
          <p:cNvPr id="4098" name="Picture 2">
            <a:extLst>
              <a:ext uri="{FF2B5EF4-FFF2-40B4-BE49-F238E27FC236}">
                <a16:creationId xmlns:a16="http://schemas.microsoft.com/office/drawing/2014/main" id="{022A84C5-A272-EC8F-2F1D-0B0A9FD88C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1341" y="2692545"/>
            <a:ext cx="5389317" cy="47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0B0C14BE-FAD8-DBA0-82F8-083D7548840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237" y="3168071"/>
            <a:ext cx="5706324" cy="47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7D80CBB3-2E49-110C-76AC-6612E54288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0902" y="4894004"/>
            <a:ext cx="950193" cy="81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5605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87609D-1A4D-0F41-64FD-242D673AC399}"/>
                  </a:ext>
                </a:extLst>
              </p:cNvPr>
              <p:cNvSpPr>
                <a:spLocks noGrp="1"/>
              </p:cNvSpPr>
              <p:nvPr>
                <p:ph idx="1"/>
              </p:nvPr>
            </p:nvSpPr>
            <p:spPr>
              <a:xfrm>
                <a:off x="838199" y="868218"/>
                <a:ext cx="10568709" cy="5308745"/>
              </a:xfrm>
            </p:spPr>
            <p:txBody>
              <a:bodyPr/>
              <a:lstStyle/>
              <a:p>
                <a:r>
                  <a:rPr lang="zh-CN" altLang="en-US" dirty="0"/>
                  <a:t>有了二次项以后，</a:t>
                </a:r>
              </a:p>
              <a:p>
                <a:pPr marL="0" indent="0">
                  <a:buNone/>
                </a:pPr>
                <a:endParaRPr lang="zh-CN" altLang="en-US" dirty="0"/>
              </a:p>
              <a:p>
                <a:endParaRPr lang="en-US" altLang="zh-CN" dirty="0"/>
              </a:p>
              <a:p>
                <a:r>
                  <a:rPr lang="zh-CN" altLang="en-US" dirty="0"/>
                  <a:t>故边际效应不再是常数，而是与 </a:t>
                </a:r>
                <a14:m>
                  <m:oMath xmlns:m="http://schemas.openxmlformats.org/officeDocument/2006/math">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2</m:t>
                    </m:r>
                  </m:oMath>
                </a14:m>
                <a:r>
                  <a:rPr lang="zh-CN" altLang="en-US" dirty="0"/>
                  <a:t> 的当前值还有关系：线性函数关系。具体到交互项，如果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4</m:t>
                        </m:r>
                      </m:sub>
                    </m:sSub>
                    <m:r>
                      <a:rPr lang="en-US" altLang="zh-CN" i="1" dirty="0" smtClean="0">
                        <a:latin typeface="Cambria Math" panose="02040503050406030204" pitchFamily="18" charset="0"/>
                      </a:rPr>
                      <m:t>&gt;0</m:t>
                    </m:r>
                  </m:oMath>
                </a14:m>
                <a:r>
                  <a:rPr lang="en-US" altLang="zh-CN" dirty="0"/>
                  <a:t>, </a:t>
                </a:r>
                <a:r>
                  <a:rPr lang="zh-CN" altLang="en-US" dirty="0"/>
                  <a:t>则边际效应还会随着 </a:t>
                </a:r>
                <a14:m>
                  <m:oMath xmlns:m="http://schemas.openxmlformats.org/officeDocument/2006/math">
                    <m:r>
                      <a:rPr lang="en-US" altLang="zh-CN" i="1">
                        <a:latin typeface="Cambria Math" panose="02040503050406030204" pitchFamily="18" charset="0"/>
                      </a:rPr>
                      <m:t>𝑥</m:t>
                    </m:r>
                    <m:r>
                      <a:rPr lang="en-US" altLang="zh-CN" i="1" baseline="-25000">
                        <a:latin typeface="Cambria Math" panose="02040503050406030204" pitchFamily="18" charset="0"/>
                      </a:rPr>
                      <m:t>2</m:t>
                    </m:r>
                  </m:oMath>
                </a14:m>
                <a:r>
                  <a:rPr lang="zh-CN" altLang="en-US" dirty="0"/>
                  <a:t> 的增加而增大，相当于一种协同效应。</a:t>
                </a:r>
              </a:p>
              <a:p>
                <a:r>
                  <a:rPr lang="zh-CN" altLang="en-US" b="1" dirty="0"/>
                  <a:t>例</a:t>
                </a:r>
                <a:r>
                  <a:rPr lang="en-US" altLang="zh-CN" b="1" dirty="0"/>
                  <a:t>10.5</a:t>
                </a:r>
                <a:r>
                  <a:rPr lang="zh-CN" altLang="en-US" b="1" dirty="0"/>
                  <a:t>（二元多项式回归模型）</a:t>
                </a:r>
                <a:r>
                  <a:rPr lang="zh-CN" altLang="en-US" dirty="0"/>
                  <a:t>继续以案例数据为例，只考虑两个自变量：</a:t>
                </a:r>
                <a:r>
                  <a:rPr lang="en-US" altLang="zh-CN" dirty="0" err="1"/>
                  <a:t>RD_Spend</a:t>
                </a:r>
                <a:r>
                  <a:rPr lang="zh-CN" altLang="en-US" dirty="0"/>
                  <a:t>、</a:t>
                </a:r>
                <a:r>
                  <a:rPr lang="en-US" altLang="zh-CN" dirty="0" err="1"/>
                  <a:t>Marketing_Spend</a:t>
                </a:r>
                <a:r>
                  <a:rPr lang="zh-CN" altLang="en-US" dirty="0"/>
                  <a:t>，构建 </a:t>
                </a:r>
                <a:r>
                  <a:rPr lang="en-US" altLang="zh-CN" dirty="0"/>
                  <a:t>Profit </a:t>
                </a:r>
                <a:r>
                  <a:rPr lang="zh-CN" altLang="en-US" dirty="0"/>
                  <a:t>的二元多项式回归模型：</a:t>
                </a:r>
                <a:endParaRPr lang="en-US" altLang="zh-CN" dirty="0"/>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readtable</a:t>
                </a:r>
                <a:r>
                  <a:rPr lang="en-US" altLang="zh-CN" sz="2000" dirty="0">
                    <a:latin typeface="Courier New" panose="02070309020205020404" pitchFamily="49" charset="0"/>
                    <a:cs typeface="Courier New" panose="02070309020205020404" pitchFamily="49" charset="0"/>
                  </a:rPr>
                  <a:t>('Predict_Profit.xlsx', '</a:t>
                </a:r>
                <a:r>
                  <a:rPr lang="en-US" altLang="zh-CN" sz="2000" dirty="0" err="1">
                    <a:latin typeface="Courier New" panose="02070309020205020404" pitchFamily="49" charset="0"/>
                    <a:cs typeface="Courier New" panose="02070309020205020404" pitchFamily="49" charset="0"/>
                  </a:rPr>
                  <a:t>PreserveVariableNames</a:t>
                </a:r>
                <a:r>
                  <a:rPr lang="en-US" altLang="zh-CN" sz="2000" dirty="0">
                    <a:latin typeface="Courier New" panose="02070309020205020404" pitchFamily="49" charset="0"/>
                    <a:cs typeface="Courier New" panose="02070309020205020404" pitchFamily="49" charset="0"/>
                  </a:rPr>
                  <a:t>', true);</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(:,[2,4]) = [];</a:t>
                </a:r>
                <a:endParaRPr lang="zh-CN" altLang="zh-CN" sz="2000" dirty="0">
                  <a:latin typeface="Courier New" panose="02070309020205020404" pitchFamily="49" charset="0"/>
                  <a:cs typeface="Courier New" panose="02070309020205020404" pitchFamily="49" charset="0"/>
                </a:endParaRP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lm2 =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,'quadratic')</a:t>
                </a:r>
                <a:endParaRPr lang="zh-CN" altLang="en-US" sz="2000" dirty="0">
                  <a:latin typeface="Courier New" panose="02070309020205020404" pitchFamily="49" charset="0"/>
                  <a:cs typeface="Courier New" panose="02070309020205020404" pitchFamily="49" charset="0"/>
                </a:endParaRPr>
              </a:p>
            </p:txBody>
          </p:sp>
        </mc:Choice>
        <mc:Fallback xmlns="">
          <p:sp>
            <p:nvSpPr>
              <p:cNvPr id="3" name="内容占位符 2">
                <a:extLst>
                  <a:ext uri="{FF2B5EF4-FFF2-40B4-BE49-F238E27FC236}">
                    <a16:creationId xmlns:a16="http://schemas.microsoft.com/office/drawing/2014/main" id="{5F87609D-1A4D-0F41-64FD-242D673AC399}"/>
                  </a:ext>
                </a:extLst>
              </p:cNvPr>
              <p:cNvSpPr>
                <a:spLocks noGrp="1" noRot="1" noChangeAspect="1" noMove="1" noResize="1" noEditPoints="1" noAdjustHandles="1" noChangeArrowheads="1" noChangeShapeType="1" noTextEdit="1"/>
              </p:cNvSpPr>
              <p:nvPr>
                <p:ph idx="1"/>
              </p:nvPr>
            </p:nvSpPr>
            <p:spPr>
              <a:xfrm>
                <a:off x="838199" y="868218"/>
                <a:ext cx="10568709" cy="5308745"/>
              </a:xfrm>
              <a:blipFill>
                <a:blip r:embed="rId2"/>
                <a:stretch>
                  <a:fillRect/>
                </a:stretch>
              </a:blipFill>
            </p:spPr>
            <p:txBody>
              <a:bodyPr/>
              <a:lstStyle/>
              <a:p>
                <a:r>
                  <a:rPr lang="zh-CN" altLang="en-US">
                    <a:noFill/>
                  </a:rPr>
                  <a:t> </a:t>
                </a:r>
              </a:p>
            </p:txBody>
          </p:sp>
        </mc:Fallback>
      </mc:AlternateContent>
      <p:pic>
        <p:nvPicPr>
          <p:cNvPr id="5122" name="Picture 2">
            <a:extLst>
              <a:ext uri="{FF2B5EF4-FFF2-40B4-BE49-F238E27FC236}">
                <a16:creationId xmlns:a16="http://schemas.microsoft.com/office/drawing/2014/main" id="{2E87B764-3582-ED52-D667-E7DE1F489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5415" y="1307089"/>
            <a:ext cx="2734276" cy="86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75795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42CB04-39A2-4E1C-3F40-38BA4F76B09A}"/>
              </a:ext>
            </a:extLst>
          </p:cNvPr>
          <p:cNvSpPr>
            <a:spLocks noGrp="1"/>
          </p:cNvSpPr>
          <p:nvPr>
            <p:ph idx="1"/>
          </p:nvPr>
        </p:nvSpPr>
        <p:spPr>
          <a:xfrm>
            <a:off x="838200" y="877455"/>
            <a:ext cx="10515600" cy="5299508"/>
          </a:xfrm>
        </p:spPr>
        <p:txBody>
          <a:bodyPr/>
          <a:lstStyle/>
          <a:p>
            <a:pPr marL="0" indent="0">
              <a:buNone/>
            </a:pPr>
            <a:r>
              <a:rPr lang="zh-CN" altLang="en-US" b="1" dirty="0"/>
              <a:t>运行结果</a:t>
            </a:r>
            <a:endParaRPr lang="en-US" altLang="zh-CN" b="1" dirty="0"/>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lm2  =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线性回归模型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Profit ~ 1 +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Marketing_Spend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RD_Spend^2 +Marketing_Spend^2</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估计系数</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Estimate          </a:t>
            </a:r>
            <a:r>
              <a:rPr lang="en-US" altLang="zh-CN" sz="2000" dirty="0">
                <a:solidFill>
                  <a:srgbClr val="D35400"/>
                </a:solidFill>
                <a:latin typeface="Times New Roman" panose="02020603050405020304" pitchFamily="18" charset="0"/>
                <a:ea typeface="宋体" panose="02010600030101010101" pitchFamily="2" charset="-122"/>
              </a:rPr>
              <a:t>SE          </a:t>
            </a:r>
            <a:r>
              <a:rPr lang="en-US" altLang="zh-CN" sz="2000" dirty="0" err="1">
                <a:solidFill>
                  <a:srgbClr val="D35400"/>
                </a:solidFill>
                <a:latin typeface="Times New Roman" panose="02020603050405020304" pitchFamily="18" charset="0"/>
                <a:ea typeface="宋体" panose="02010600030101010101" pitchFamily="2" charset="-122"/>
              </a:rPr>
              <a:t>tStat</a:t>
            </a:r>
            <a:r>
              <a:rPr lang="en-US" altLang="zh-CN" sz="2000" dirty="0">
                <a:solidFill>
                  <a:srgbClr val="D35400"/>
                </a:solidFill>
                <a:latin typeface="Times New Roman" panose="02020603050405020304" pitchFamily="18" charset="0"/>
                <a:ea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pValue</a:t>
            </a:r>
            <a:r>
              <a:rPr lang="en-US" altLang="zh-CN" sz="2000" dirty="0">
                <a:solidFill>
                  <a:srgbClr val="D35400"/>
                </a:solidFill>
                <a:latin typeface="Times New Roman" panose="02020603050405020304" pitchFamily="18" charset="0"/>
                <a:ea typeface="宋体" panose="02010600030101010101" pitchFamily="2" charset="-122"/>
              </a:rPr>
              <a:t>  </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______      _______    ______    _________</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(Intercept)                                 5.1451         0.35672     14.423        4.4366e-18</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0.71337        0.11508      6.1987       1.8788e-07</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Marketing_Spend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0.037739      0.040871    0.92338      0.36096</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RD_Spend:Marketing_Spend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0.0033742    0.0038965  0.86596       0.39132</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RD_Spend^2                           -0.00046877  0.0091057  -0.051481   0.95918</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Marketing_Spend^2                -0.00092411  0.0013386  -0.69037     0.49367</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观测值数目</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49</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，误差自由度</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43</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均方根误差</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0.787</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0.962</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，调整</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0.958</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F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统计量</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常量模型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217</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2.33e-29</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280685877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3F2360-004C-1C7A-0C3D-5410F3E912EB}"/>
              </a:ext>
            </a:extLst>
          </p:cNvPr>
          <p:cNvSpPr>
            <a:spLocks noGrp="1"/>
          </p:cNvSpPr>
          <p:nvPr>
            <p:ph idx="1"/>
          </p:nvPr>
        </p:nvSpPr>
        <p:spPr>
          <a:xfrm>
            <a:off x="838200" y="1339273"/>
            <a:ext cx="10515600" cy="4414982"/>
          </a:xfrm>
        </p:spPr>
        <p:txBody>
          <a:bodyPr/>
          <a:lstStyle/>
          <a:p>
            <a:pPr>
              <a:lnSpc>
                <a:spcPct val="150000"/>
              </a:lnSpc>
            </a:pPr>
            <a:r>
              <a:rPr lang="zh-CN" altLang="en-US" dirty="0"/>
              <a:t>该回归除了常数项、两个一次项外，还多了交互</a:t>
            </a:r>
            <a:r>
              <a:rPr lang="en-US" altLang="zh-CN" dirty="0" err="1"/>
              <a:t>RD_Spend</a:t>
            </a:r>
            <a:r>
              <a:rPr lang="en-US" altLang="zh-CN" dirty="0"/>
              <a:t>: </a:t>
            </a:r>
            <a:r>
              <a:rPr lang="en-US" altLang="zh-CN" dirty="0" err="1"/>
              <a:t>Marketing_Spend</a:t>
            </a:r>
            <a:r>
              <a:rPr lang="zh-CN" altLang="en-US" dirty="0"/>
              <a:t>，和两个二次项：</a:t>
            </a:r>
            <a:r>
              <a:rPr lang="en-US" altLang="zh-CN" dirty="0"/>
              <a:t>RD_Spend^2</a:t>
            </a:r>
            <a:r>
              <a:rPr lang="zh-CN" altLang="en-US" dirty="0"/>
              <a:t>、</a:t>
            </a:r>
            <a:r>
              <a:rPr lang="en-US" altLang="zh-CN" dirty="0"/>
              <a:t>Marketing_Spend^2</a:t>
            </a:r>
            <a:r>
              <a:rPr lang="zh-CN" altLang="en-US" dirty="0"/>
              <a:t>，根据系数估计可以列出该二元多项式回归方程（略）。</a:t>
            </a:r>
          </a:p>
          <a:p>
            <a:pPr>
              <a:lnSpc>
                <a:spcPct val="150000"/>
              </a:lnSpc>
            </a:pPr>
            <a:r>
              <a:rPr lang="zh-CN" altLang="en-US" dirty="0"/>
              <a:t>当在模型中引入高次项后，肯定会或多或少地提升模型的拟合效果，但同时也带来了副作用：可能会产生多重共线性，在实际使用时应当注意。</a:t>
            </a:r>
          </a:p>
          <a:p>
            <a:pPr>
              <a:lnSpc>
                <a:spcPct val="150000"/>
              </a:lnSpc>
            </a:pPr>
            <a:r>
              <a:rPr lang="zh-CN" altLang="en-US" dirty="0"/>
              <a:t>更需要注意的一点是，这些高次项可能有很多是并不显著的，所以，引入高次项与剔除不显著项是经常要一起来做的，这就需要</a:t>
            </a:r>
            <a:r>
              <a:rPr lang="zh-CN" altLang="en-US" b="1" dirty="0"/>
              <a:t>逐步回归</a:t>
            </a:r>
            <a:r>
              <a:rPr lang="zh-CN" altLang="en-US" dirty="0"/>
              <a:t>。</a:t>
            </a:r>
          </a:p>
          <a:p>
            <a:endParaRPr lang="zh-CN" altLang="en-US" dirty="0"/>
          </a:p>
        </p:txBody>
      </p:sp>
    </p:spTree>
    <p:extLst>
      <p:ext uri="{BB962C8B-B14F-4D97-AF65-F5344CB8AC3E}">
        <p14:creationId xmlns:p14="http://schemas.microsoft.com/office/powerpoint/2010/main" val="290629847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FFB280-E474-08C1-4A13-AB30EC05A843}"/>
              </a:ext>
            </a:extLst>
          </p:cNvPr>
          <p:cNvSpPr>
            <a:spLocks noGrp="1"/>
          </p:cNvSpPr>
          <p:nvPr>
            <p:ph idx="1"/>
          </p:nvPr>
        </p:nvSpPr>
        <p:spPr>
          <a:xfrm>
            <a:off x="838200" y="1825625"/>
            <a:ext cx="10515600" cy="5110884"/>
          </a:xfrm>
        </p:spPr>
        <p:txBody>
          <a:bodyPr/>
          <a:lstStyle/>
          <a:p>
            <a:pPr algn="just"/>
            <a:r>
              <a:rPr lang="zh-CN" altLang="en-US" dirty="0"/>
              <a:t>多元线性回归模型中，并不是所有的自变量都与因变量有显著关系，有时有些自变量的作用可以忽略。这就需要考虑怎样从所有可能有关的自变量中挑选出对因变量有显著影响的部分自变量。</a:t>
            </a:r>
          </a:p>
          <a:p>
            <a:r>
              <a:rPr lang="zh-CN" altLang="en-US" dirty="0"/>
              <a:t>比如，案例的回归结果中，自变量 </a:t>
            </a:r>
            <a:r>
              <a:rPr lang="en-US" altLang="zh-CN" dirty="0"/>
              <a:t>Administration </a:t>
            </a:r>
            <a:r>
              <a:rPr lang="zh-CN" altLang="en-US" dirty="0"/>
              <a:t>就是不显著的。</a:t>
            </a:r>
          </a:p>
          <a:p>
            <a:pPr algn="just"/>
            <a:r>
              <a:rPr lang="zh-CN" altLang="en-US" dirty="0"/>
              <a:t>逐步回归的基本思想是，将变量一个一个地引入或剔出，引入或剔出变量的条件是“偏相关系数”经检验是显著的，同时每引入或剔出一个变量后，对已选入模型的变量要进行逐个检验，将不显著变量剔除或将显著的变量引入，这样保证最后选入的所有自变量都是显著的。</a:t>
            </a:r>
          </a:p>
          <a:p>
            <a:pPr algn="just"/>
            <a:r>
              <a:rPr lang="zh-CN" altLang="en-US" dirty="0"/>
              <a:t>两种极端模型是：最小模型（只有常数项）、最大模型（完全模型）。逐步回归就是从最小模型或最大模型开始，每一步只有一个变量引入或从当前的回归模型中剔除，当没有回归因子能够引入或剔出模型时，该过程停止。</a:t>
            </a:r>
          </a:p>
          <a:p>
            <a:pPr algn="just"/>
            <a:r>
              <a:rPr lang="en-US" altLang="zh-CN" dirty="0"/>
              <a:t>MATLAB </a:t>
            </a:r>
            <a:r>
              <a:rPr lang="zh-CN" altLang="en-US" dirty="0"/>
              <a:t>提供了 </a:t>
            </a:r>
            <a:r>
              <a:rPr lang="en-US" altLang="zh-CN" sz="2000" dirty="0" err="1">
                <a:latin typeface="Courier New" panose="02070309020205020404" pitchFamily="49" charset="0"/>
                <a:cs typeface="Courier New" panose="02070309020205020404" pitchFamily="49" charset="0"/>
              </a:rPr>
              <a:t>stepwiselm</a:t>
            </a:r>
            <a:r>
              <a:rPr lang="en-US" altLang="zh-CN" sz="2000" dirty="0">
                <a:latin typeface="Courier New" panose="02070309020205020404" pitchFamily="49" charset="0"/>
                <a:cs typeface="Courier New" panose="02070309020205020404" pitchFamily="49" charset="0"/>
              </a:rPr>
              <a:t>() </a:t>
            </a:r>
            <a:r>
              <a:rPr lang="zh-CN" altLang="en-US" dirty="0"/>
              <a:t>函数实现逐步回归，其参数和用法完全同 </a:t>
            </a:r>
            <a:r>
              <a:rPr lang="en-US" altLang="zh-CN" sz="2000" dirty="0" err="1">
                <a:latin typeface="Courier New" panose="02070309020205020404" pitchFamily="49" charset="0"/>
                <a:cs typeface="Courier New" panose="02070309020205020404" pitchFamily="49" charset="0"/>
              </a:rPr>
              <a:t>fitlm</a:t>
            </a:r>
            <a:r>
              <a:rPr lang="en-US" altLang="zh-CN" sz="2000" dirty="0">
                <a:latin typeface="Courier New" panose="02070309020205020404" pitchFamily="49" charset="0"/>
                <a:cs typeface="Courier New" panose="02070309020205020404" pitchFamily="49" charset="0"/>
              </a:rPr>
              <a:t>()</a:t>
            </a:r>
            <a:r>
              <a:rPr lang="en-US" altLang="zh-CN" dirty="0"/>
              <a:t>.</a:t>
            </a:r>
          </a:p>
          <a:p>
            <a:endParaRPr lang="zh-CN" altLang="en-US" dirty="0"/>
          </a:p>
        </p:txBody>
      </p:sp>
      <p:sp>
        <p:nvSpPr>
          <p:cNvPr id="4" name="标题 1">
            <a:extLst>
              <a:ext uri="{FF2B5EF4-FFF2-40B4-BE49-F238E27FC236}">
                <a16:creationId xmlns:a16="http://schemas.microsoft.com/office/drawing/2014/main" id="{8CD549FF-3AEA-400A-2510-942EF8EEBF5B}"/>
              </a:ext>
            </a:extLst>
          </p:cNvPr>
          <p:cNvSpPr>
            <a:spLocks noGrp="1"/>
          </p:cNvSpPr>
          <p:nvPr>
            <p:ph type="title"/>
          </p:nvPr>
        </p:nvSpPr>
        <p:spPr>
          <a:xfrm>
            <a:off x="838200" y="688398"/>
            <a:ext cx="10515600" cy="1094220"/>
          </a:xfrm>
        </p:spPr>
        <p:txBody>
          <a:bodyPr/>
          <a:lstStyle/>
          <a:p>
            <a:r>
              <a:rPr lang="en-US" altLang="zh-CN" sz="3200" b="1" dirty="0">
                <a:solidFill>
                  <a:srgbClr val="7030A0"/>
                </a:solidFill>
                <a:latin typeface="+mn-ea"/>
                <a:ea typeface="+mn-ea"/>
              </a:rPr>
              <a:t>2. </a:t>
            </a:r>
            <a:r>
              <a:rPr lang="zh-CN" altLang="en-US" sz="3200" b="1" dirty="0">
                <a:solidFill>
                  <a:srgbClr val="7030A0"/>
                </a:solidFill>
                <a:latin typeface="+mn-ea"/>
                <a:ea typeface="+mn-ea"/>
              </a:rPr>
              <a:t>逐步回归</a:t>
            </a:r>
            <a:endParaRPr sz="3200" b="1" dirty="0">
              <a:solidFill>
                <a:srgbClr val="7030A0"/>
              </a:solidFill>
              <a:latin typeface="+mn-ea"/>
              <a:ea typeface="+mn-ea"/>
            </a:endParaRPr>
          </a:p>
        </p:txBody>
      </p:sp>
    </p:spTree>
    <p:extLst>
      <p:ext uri="{BB962C8B-B14F-4D97-AF65-F5344CB8AC3E}">
        <p14:creationId xmlns:p14="http://schemas.microsoft.com/office/powerpoint/2010/main" val="366786708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11CCAC-3B00-AAE5-F11E-FEFBE908F9CD}"/>
              </a:ext>
            </a:extLst>
          </p:cNvPr>
          <p:cNvSpPr>
            <a:spLocks noGrp="1"/>
          </p:cNvSpPr>
          <p:nvPr>
            <p:ph idx="1"/>
          </p:nvPr>
        </p:nvSpPr>
        <p:spPr>
          <a:xfrm>
            <a:off x="838200" y="646546"/>
            <a:ext cx="10515600" cy="5952836"/>
          </a:xfrm>
        </p:spPr>
        <p:txBody>
          <a:bodyPr/>
          <a:lstStyle/>
          <a:p>
            <a:r>
              <a:rPr lang="zh-CN" altLang="en-US" b="1" dirty="0"/>
              <a:t>例</a:t>
            </a:r>
            <a:r>
              <a:rPr lang="en-US" altLang="zh-CN" b="1" dirty="0"/>
              <a:t>10.6</a:t>
            </a:r>
            <a:r>
              <a:rPr lang="zh-CN" altLang="en-US" b="1" dirty="0"/>
              <a:t>（逐步回归）</a:t>
            </a:r>
            <a:r>
              <a:rPr lang="zh-CN" altLang="en-US" dirty="0"/>
              <a:t>仍以案例数据为例，把所有自变量及其二次多项式都考虑进来，通过逐步回归筛选合适的变量，构建回归模型：</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readtable</a:t>
            </a:r>
            <a:r>
              <a:rPr lang="en-US" altLang="zh-CN" sz="2000" dirty="0">
                <a:latin typeface="Courier New" panose="02070309020205020404" pitchFamily="49" charset="0"/>
                <a:cs typeface="Courier New" panose="02070309020205020404" pitchFamily="49" charset="0"/>
              </a:rPr>
              <a:t>('Predict_Profit.xlsx', '</a:t>
            </a:r>
            <a:r>
              <a:rPr lang="en-US" altLang="zh-CN" sz="2000" dirty="0" err="1">
                <a:latin typeface="Courier New" panose="02070309020205020404" pitchFamily="49" charset="0"/>
                <a:cs typeface="Courier New" panose="02070309020205020404" pitchFamily="49" charset="0"/>
              </a:rPr>
              <a:t>PreserveVariableNames</a:t>
            </a:r>
            <a:r>
              <a:rPr lang="en-US" altLang="zh-CN" sz="2000" dirty="0">
                <a:latin typeface="Courier New" panose="02070309020205020404" pitchFamily="49" charset="0"/>
                <a:cs typeface="Courier New" panose="02070309020205020404" pitchFamily="49" charset="0"/>
              </a:rPr>
              <a:t>', true);</a:t>
            </a:r>
          </a:p>
          <a:p>
            <a:pPr marL="0" indent="360363">
              <a:lnSpc>
                <a:spcPct val="10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Courier New" panose="02070309020205020404" pitchFamily="49" charset="0"/>
                <a:cs typeface="Courier New" panose="02070309020205020404" pitchFamily="49" charset="0"/>
              </a:rPr>
              <a:t>lm3 = </a:t>
            </a:r>
            <a:r>
              <a:rPr lang="en-US" altLang="zh-CN" sz="2000" dirty="0" err="1">
                <a:latin typeface="Courier New" panose="02070309020205020404" pitchFamily="49" charset="0"/>
                <a:cs typeface="Courier New" panose="02070309020205020404" pitchFamily="49" charset="0"/>
              </a:rPr>
              <a:t>stepwiselm</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dat</a:t>
            </a:r>
            <a:r>
              <a:rPr lang="en-US" altLang="zh-CN" sz="2000" dirty="0">
                <a:latin typeface="Courier New" panose="02070309020205020404" pitchFamily="49" charset="0"/>
                <a:cs typeface="Courier New" panose="02070309020205020404" pitchFamily="49" charset="0"/>
              </a:rPr>
              <a:t>, 'quadratic')         </a:t>
            </a: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逐步回归</a:t>
            </a:r>
          </a:p>
          <a:p>
            <a:pPr marL="0" indent="0">
              <a:buNone/>
            </a:pPr>
            <a:r>
              <a:rPr lang="zh-CN" altLang="en-US" b="1" dirty="0"/>
              <a:t>  运行结果</a:t>
            </a:r>
            <a:endParaRPr lang="en-US" altLang="zh-CN" b="1" dirty="0"/>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lm3 =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stepwiselm</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dat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'quadratic')</a:t>
            </a:r>
            <a:endPar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1.</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RD_Spend:State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0.12765,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0.88063</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2.</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RD_Spend^2,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0.073652,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0.78778</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3.</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Administration:State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0.31201,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0.73405</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4.</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RD_Spend:Administration</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0.78756,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0.38073</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5.</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Marketing_Spend^2,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0.66432,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0.42026</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6.</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Administration^2,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1.2151,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0.27725</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7.</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RD_Spend:Marketing_Spend</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2.4656,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0.12444</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8.</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Marketing_Spend:State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2.2639,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0.11711</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9.</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State,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0.27072,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0.76415</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10.</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Administration:Marketing_Spend</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2.7908,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0.10191</a:t>
            </a:r>
            <a:b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11.</a:t>
            </a:r>
            <a:r>
              <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正在删除</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Administration,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FStat</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0.26821, </a:t>
            </a:r>
            <a:r>
              <a:rPr lang="en-US" altLang="zh-CN" sz="2000" dirty="0" err="1">
                <a:solidFill>
                  <a:srgbClr val="D35400"/>
                </a:solidFill>
                <a:latin typeface="Times New Roman" panose="02020603050405020304" pitchFamily="18" charset="0"/>
                <a:ea typeface="宋体" panose="02010600030101010101" pitchFamily="2" charset="-122"/>
                <a:cs typeface="Times New Roman" panose="02020603050405020304" pitchFamily="18" charset="0"/>
              </a:rPr>
              <a:t>pValue</a:t>
            </a:r>
            <a:r>
              <a:rPr lang="en-US"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rPr>
              <a:t> = 0.60707</a:t>
            </a:r>
            <a:endParaRPr lang="zh-CN" altLang="zh-CN" sz="2000" dirty="0">
              <a:solidFill>
                <a:srgbClr val="D354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0337869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A5378D-85A0-0127-4A43-280E8A93DF8D}"/>
              </a:ext>
            </a:extLst>
          </p:cNvPr>
          <p:cNvSpPr>
            <a:spLocks noGrp="1"/>
          </p:cNvSpPr>
          <p:nvPr>
            <p:ph idx="1"/>
          </p:nvPr>
        </p:nvSpPr>
        <p:spPr>
          <a:xfrm>
            <a:off x="838200" y="748145"/>
            <a:ext cx="10515600" cy="5624946"/>
          </a:xfrm>
        </p:spPr>
        <p:txBody>
          <a:bodyPr/>
          <a:lstStyle/>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lm3 =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线性回归模型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Profit ~ 1 +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Marketing_Spend</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估计系数</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Estimate        SE        </a:t>
            </a:r>
            <a:r>
              <a:rPr lang="en-US" altLang="zh-CN" sz="2000" dirty="0">
                <a:solidFill>
                  <a:srgbClr val="D35400"/>
                </a:solidFill>
                <a:latin typeface="Times New Roman" panose="02020603050405020304" pitchFamily="18" charset="0"/>
                <a:ea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tStat</a:t>
            </a:r>
            <a:r>
              <a:rPr lang="en-US" altLang="zh-CN" sz="2000" dirty="0">
                <a:solidFill>
                  <a:srgbClr val="D35400"/>
                </a:solidFill>
                <a:latin typeface="Times New Roman" panose="02020603050405020304" pitchFamily="18" charset="0"/>
                <a:ea typeface="宋体" panose="02010600030101010101" pitchFamily="2" charset="-122"/>
              </a:rPr>
              <a:t>        </a:t>
            </a:r>
            <a:r>
              <a:rPr lang="en-US" altLang="zh-CN" sz="2000" dirty="0" err="1">
                <a:solidFill>
                  <a:srgbClr val="D35400"/>
                </a:solidFill>
                <a:latin typeface="Times New Roman" panose="02020603050405020304" pitchFamily="18" charset="0"/>
                <a:ea typeface="宋体" panose="02010600030101010101" pitchFamily="2" charset="-122"/>
              </a:rPr>
              <a:t>pValue</a:t>
            </a:r>
            <a:r>
              <a:rPr lang="en-US" altLang="zh-CN" sz="2000" dirty="0">
                <a:solidFill>
                  <a:srgbClr val="D35400"/>
                </a:solidFill>
                <a:latin typeface="Times New Roman" panose="02020603050405020304" pitchFamily="18" charset="0"/>
                <a:ea typeface="宋体" panose="02010600030101010101" pitchFamily="2" charset="-122"/>
              </a:rPr>
              <a:t>                                      </a:t>
            </a:r>
          </a:p>
          <a:p>
            <a:pPr indent="0">
              <a:buNone/>
            </a:pPr>
            <a:r>
              <a:rPr lang="en-US" altLang="zh-CN" sz="2000" dirty="0">
                <a:solidFill>
                  <a:srgbClr val="D35400"/>
                </a:solidFill>
                <a:latin typeface="Times New Roman" panose="02020603050405020304" pitchFamily="18" charset="0"/>
                <a:ea typeface="宋体" panose="02010600030101010101" pitchFamily="2" charset="-122"/>
              </a:rPr>
              <a:t>                                      ________     _______    ______     _________</a:t>
            </a:r>
            <a:endParaRPr lang="zh-CN" altLang="zh-CN" sz="2000" dirty="0">
              <a:solidFill>
                <a:srgbClr val="D35400"/>
              </a:solidFill>
              <a:latin typeface="Times New Roman" panose="02020603050405020304" pitchFamily="18" charset="0"/>
              <a:ea typeface="宋体" panose="02010600030101010101" pitchFamily="2" charset="-122"/>
            </a:endParaRPr>
          </a:p>
          <a:p>
            <a:pPr indent="0">
              <a:buNone/>
            </a:pP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(Intercept)                 4.9785        0.23416    21.261    1.9705e-25</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RD_Spend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0.77538      0.035029    22.136    3.6285e-26</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000" dirty="0" err="1">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Marketing_Spend</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0.027446     0.013042    2.1043     0.040844</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观测值数目</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49</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，误差自由度</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46</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均方根误差</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0.769</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0.961</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，调整</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R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0.959</a:t>
            </a:r>
            <a:b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b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F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统计量</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常量模型</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568</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p </a:t>
            </a:r>
            <a:r>
              <a:rPr lang="zh-CN" altLang="zh-CN" sz="2000" dirty="0">
                <a:solidFill>
                  <a:srgbClr val="D35400"/>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2000" dirty="0">
                <a:solidFill>
                  <a:srgbClr val="D35400"/>
                </a:solidFill>
                <a:effectLst/>
                <a:latin typeface="Times New Roman" panose="02020603050405020304" pitchFamily="18" charset="0"/>
                <a:ea typeface="宋体" panose="02010600030101010101" pitchFamily="2" charset="-122"/>
                <a:cs typeface="宋体" panose="02010600030101010101" pitchFamily="2" charset="-122"/>
              </a:rPr>
              <a:t> = 3.74e-33</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r>
              <a:rPr lang="zh-CN" altLang="en-US" dirty="0"/>
              <a:t>在 </a:t>
            </a:r>
            <a:r>
              <a:rPr lang="en-US" altLang="zh-CN" dirty="0"/>
              <a:t>0.05 </a:t>
            </a:r>
            <a:r>
              <a:rPr lang="zh-CN" altLang="en-US" dirty="0"/>
              <a:t>置信水平下，每个自变量都是显著的，该模型可以作为本案例的最终模型：</a:t>
            </a:r>
          </a:p>
          <a:p>
            <a:pPr marL="0" indent="0" algn="ctr">
              <a:buNone/>
            </a:pPr>
            <a:r>
              <a:rPr lang="en-US" altLang="zh-CN" dirty="0">
                <a:solidFill>
                  <a:srgbClr val="FF0000"/>
                </a:solidFill>
              </a:rPr>
              <a:t>Profit = 4.9785+0.7754*RD_Spend+0.0274*</a:t>
            </a:r>
            <a:r>
              <a:rPr lang="en-US" altLang="zh-CN" dirty="0" err="1">
                <a:solidFill>
                  <a:srgbClr val="FF0000"/>
                </a:solidFill>
              </a:rPr>
              <a:t>Marketing_Spend</a:t>
            </a:r>
            <a:endParaRPr lang="en-US" altLang="zh-CN" dirty="0">
              <a:solidFill>
                <a:srgbClr val="FF0000"/>
              </a:solidFill>
            </a:endParaRPr>
          </a:p>
          <a:p>
            <a:r>
              <a:rPr lang="zh-CN" altLang="en-US" dirty="0"/>
              <a:t>其他结果解读、模型诊断等同上节（略）。</a:t>
            </a:r>
          </a:p>
          <a:p>
            <a:endParaRPr lang="en-US" altLang="zh-CN" dirty="0"/>
          </a:p>
          <a:p>
            <a:endParaRPr lang="zh-CN" altLang="en-US" dirty="0"/>
          </a:p>
        </p:txBody>
      </p:sp>
    </p:spTree>
    <p:extLst>
      <p:ext uri="{BB962C8B-B14F-4D97-AF65-F5344CB8AC3E}">
        <p14:creationId xmlns:p14="http://schemas.microsoft.com/office/powerpoint/2010/main" val="18865741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E1028CD-BF4B-E825-1EFE-84D95C0EC145}"/>
              </a:ext>
            </a:extLst>
          </p:cNvPr>
          <p:cNvSpPr>
            <a:spLocks noGrp="1"/>
          </p:cNvSpPr>
          <p:nvPr>
            <p:ph sz="quarter" idx="13"/>
          </p:nvPr>
        </p:nvSpPr>
        <p:spPr>
          <a:xfrm>
            <a:off x="838200" y="1105725"/>
            <a:ext cx="10515600" cy="5558971"/>
          </a:xfrm>
        </p:spPr>
        <p:txBody>
          <a:bodyPr/>
          <a:lstStyle/>
          <a:p>
            <a:pPr marL="0" indent="0">
              <a:lnSpc>
                <a:spcPct val="150000"/>
              </a:lnSpc>
              <a:buNone/>
            </a:pPr>
            <a:r>
              <a:rPr lang="zh-CN" altLang="en-US" sz="3200" b="1" dirty="0"/>
              <a:t>主要参考文献</a:t>
            </a:r>
            <a:endParaRPr lang="en-US" altLang="zh-CN" sz="3200" b="1" dirty="0"/>
          </a:p>
          <a:p>
            <a:pPr marL="457200" indent="-457200">
              <a:lnSpc>
                <a:spcPct val="150000"/>
              </a:lnSpc>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p>
          <a:p>
            <a:pPr marL="457200" indent="-457200">
              <a:lnSpc>
                <a:spcPct val="150000"/>
              </a:lnSpc>
              <a:buFont typeface="+mj-lt"/>
              <a:buAutoNum type="arabicPeriod"/>
            </a:pPr>
            <a:r>
              <a:rPr lang="en-US" altLang="zh-CN" dirty="0"/>
              <a:t>MATLAB </a:t>
            </a:r>
            <a:r>
              <a:rPr lang="zh-CN" altLang="en-US" dirty="0"/>
              <a:t>帮助文档</a:t>
            </a:r>
            <a:r>
              <a:rPr lang="en-US" altLang="zh-CN" dirty="0"/>
              <a:t>.</a:t>
            </a:r>
          </a:p>
        </p:txBody>
      </p:sp>
    </p:spTree>
    <p:extLst>
      <p:ext uri="{BB962C8B-B14F-4D97-AF65-F5344CB8AC3E}">
        <p14:creationId xmlns:p14="http://schemas.microsoft.com/office/powerpoint/2010/main" val="14345435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1412F1-9CD5-8877-92B0-6EF959D07675}"/>
              </a:ext>
            </a:extLst>
          </p:cNvPr>
          <p:cNvSpPr>
            <a:spLocks noGrp="1"/>
          </p:cNvSpPr>
          <p:nvPr>
            <p:ph idx="1"/>
          </p:nvPr>
        </p:nvSpPr>
        <p:spPr>
          <a:xfrm>
            <a:off x="838200" y="4729019"/>
            <a:ext cx="10515600" cy="1133908"/>
          </a:xfrm>
        </p:spPr>
        <p:txBody>
          <a:bodyPr/>
          <a:lstStyle/>
          <a:p>
            <a:pPr>
              <a:lnSpc>
                <a:spcPct val="150000"/>
              </a:lnSpc>
            </a:pPr>
            <a:r>
              <a:rPr lang="zh-CN" altLang="en-US" dirty="0"/>
              <a:t>可见，这些散点大致在一条直线上，一元线性回归就是寻找一条直线，使得与这些散点拟合程度最好（越接近直线越好）。</a:t>
            </a:r>
          </a:p>
        </p:txBody>
      </p:sp>
      <p:pic>
        <p:nvPicPr>
          <p:cNvPr id="4" name="图片 3">
            <a:extLst>
              <a:ext uri="{FF2B5EF4-FFF2-40B4-BE49-F238E27FC236}">
                <a16:creationId xmlns:a16="http://schemas.microsoft.com/office/drawing/2014/main" id="{C74C4FB0-006E-3F98-8F41-ACAB0C981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573" y="599355"/>
            <a:ext cx="5136427" cy="3852574"/>
          </a:xfrm>
          <a:prstGeom prst="rect">
            <a:avLst/>
          </a:prstGeom>
        </p:spPr>
      </p:pic>
      <p:pic>
        <p:nvPicPr>
          <p:cNvPr id="5" name="图片 4">
            <a:extLst>
              <a:ext uri="{FF2B5EF4-FFF2-40B4-BE49-F238E27FC236}">
                <a16:creationId xmlns:a16="http://schemas.microsoft.com/office/drawing/2014/main" id="{EA9ECCD4-38B1-04D7-02A8-9D576E52A6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9307" y="599355"/>
            <a:ext cx="5138976" cy="3852574"/>
          </a:xfrm>
          <a:prstGeom prst="rect">
            <a:avLst/>
          </a:prstGeom>
          <a:noFill/>
          <a:ln>
            <a:noFill/>
          </a:ln>
        </p:spPr>
      </p:pic>
    </p:spTree>
    <p:extLst>
      <p:ext uri="{BB962C8B-B14F-4D97-AF65-F5344CB8AC3E}">
        <p14:creationId xmlns:p14="http://schemas.microsoft.com/office/powerpoint/2010/main" val="296108300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91C931-7CC7-3A39-6CF4-71C86FB3D2AD}"/>
                  </a:ext>
                </a:extLst>
              </p:cNvPr>
              <p:cNvSpPr>
                <a:spLocks noGrp="1"/>
              </p:cNvSpPr>
              <p:nvPr>
                <p:ph idx="1"/>
              </p:nvPr>
            </p:nvSpPr>
            <p:spPr>
              <a:xfrm>
                <a:off x="838200" y="960582"/>
                <a:ext cx="10515600" cy="5458691"/>
              </a:xfrm>
            </p:spPr>
            <p:txBody>
              <a:bodyPr/>
              <a:lstStyle/>
              <a:p>
                <a:r>
                  <a:rPr lang="zh-CN" altLang="en-US" dirty="0"/>
                  <a:t>比如画这样一条直线，（一元线性回归）方程可写为：</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zh-CN" altLang="en-US" i="1">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dirty="0" smtClean="0">
                          <a:latin typeface="Cambria Math" panose="02040503050406030204" pitchFamily="18" charset="0"/>
                        </a:rPr>
                        <m:t>𝑥</m:t>
                      </m:r>
                    </m:oMath>
                  </m:oMathPara>
                </a14:m>
                <a:endParaRPr lang="en-US" altLang="zh-CN" dirty="0"/>
              </a:p>
              <a:p>
                <a:pPr marL="0" indent="0">
                  <a:lnSpc>
                    <a:spcPct val="100000"/>
                  </a:lnSpc>
                  <a:buNone/>
                </a:pPr>
                <a:r>
                  <a:rPr lang="zh-CN" altLang="en-US" dirty="0"/>
                  <a:t>   其中，</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r>
                          <a:rPr lang="en-US" altLang="zh-CN" b="0" i="1" smtClean="0">
                            <a:latin typeface="Cambria Math" panose="02040503050406030204" pitchFamily="18" charset="0"/>
                          </a:rPr>
                          <m:t>,  </m:t>
                        </m:r>
                        <m:r>
                          <a:rPr lang="zh-CN" altLang="en-US" i="1">
                            <a:latin typeface="Cambria Math" panose="02040503050406030204" pitchFamily="18" charset="0"/>
                          </a:rPr>
                          <m:t>𝜃</m:t>
                        </m:r>
                      </m:e>
                      <m:sub>
                        <m:r>
                          <a:rPr lang="en-US" altLang="zh-CN" b="0" i="1" smtClean="0">
                            <a:latin typeface="Cambria Math" panose="02040503050406030204" pitchFamily="18" charset="0"/>
                          </a:rPr>
                          <m:t>1</m:t>
                        </m:r>
                      </m:sub>
                    </m:sSub>
                  </m:oMath>
                </a14:m>
                <a:r>
                  <a:rPr lang="zh-CN" altLang="en-US" dirty="0"/>
                  <a:t> 是待定系数，目标是选取与样本点最接近的直线对应 </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r>
                          <a:rPr lang="en-US" altLang="zh-CN" i="1">
                            <a:latin typeface="Cambria Math" panose="02040503050406030204" pitchFamily="18" charset="0"/>
                          </a:rPr>
                          <m:t>,  </m:t>
                        </m:r>
                        <m:r>
                          <a:rPr lang="zh-CN" altLang="en-US" i="1">
                            <a:latin typeface="Cambria Math" panose="02040503050406030204" pitchFamily="18" charset="0"/>
                          </a:rPr>
                          <m:t>𝜃</m:t>
                        </m:r>
                      </m:e>
                      <m:sub>
                        <m:r>
                          <a:rPr lang="en-US" altLang="zh-CN" i="1">
                            <a:latin typeface="Cambria Math" panose="02040503050406030204" pitchFamily="18" charset="0"/>
                          </a:rPr>
                          <m:t>1</m:t>
                        </m:r>
                      </m:sub>
                    </m:sSub>
                  </m:oMath>
                </a14:m>
                <a:r>
                  <a:rPr lang="zh-CN" altLang="en-US" dirty="0"/>
                  <a:t> </a:t>
                </a:r>
                <a:r>
                  <a:rPr lang="en-US" altLang="zh-CN" dirty="0"/>
                  <a:t>. </a:t>
                </a:r>
              </a:p>
              <a:p>
                <a:pPr marL="0" indent="0">
                  <a:lnSpc>
                    <a:spcPct val="100000"/>
                  </a:lnSpc>
                  <a:buNone/>
                </a:pPr>
                <a:r>
                  <a:rPr lang="en-US" altLang="zh-CN" dirty="0"/>
                  <a:t>   </a:t>
                </a:r>
                <a:r>
                  <a:rPr lang="zh-CN" altLang="en-US" dirty="0"/>
                  <a:t>那么，怎么刻画这种“最接近”？</a:t>
                </a:r>
              </a:p>
              <a:p>
                <a:pPr>
                  <a:lnSpc>
                    <a:spcPct val="150000"/>
                  </a:lnSpc>
                </a:pPr>
                <a:r>
                  <a:rPr lang="zh-CN" altLang="en-US" dirty="0"/>
                  <a:t>                       是与横轴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 对应的直线上的点的纵坐标（模型预测值），它与样本点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 对应的真实值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dirty="0"/>
                  <a:t> 之差，就是预测误差（红虚线长度）：</a:t>
                </a:r>
              </a:p>
              <a:p>
                <a:pPr marL="0" indent="0">
                  <a:lnSpc>
                    <a:spcPct val="150000"/>
                  </a:lnSpc>
                  <a:buNone/>
                </a:pPr>
                <a:r>
                  <a:rPr lang="zh-CN" altLang="en-US" dirty="0"/>
                  <a:t>     </a:t>
                </a:r>
              </a:p>
              <a:p>
                <a:pPr>
                  <a:lnSpc>
                    <a:spcPct val="150000"/>
                  </a:lnSpc>
                </a:pPr>
                <a:r>
                  <a:rPr lang="zh-CN" altLang="en-US" dirty="0"/>
                  <a:t>适合描述散点到直线的“接近程度”。但绝对值不容易计算，改用：</a:t>
                </a:r>
              </a:p>
              <a:p>
                <a:endParaRPr lang="zh-CN" altLang="en-US" dirty="0"/>
              </a:p>
            </p:txBody>
          </p:sp>
        </mc:Choice>
        <mc:Fallback xmlns="">
          <p:sp>
            <p:nvSpPr>
              <p:cNvPr id="3" name="内容占位符 2">
                <a:extLst>
                  <a:ext uri="{FF2B5EF4-FFF2-40B4-BE49-F238E27FC236}">
                    <a16:creationId xmlns:a16="http://schemas.microsoft.com/office/drawing/2014/main" id="{8E91C931-7CC7-3A39-6CF4-71C86FB3D2AD}"/>
                  </a:ext>
                </a:extLst>
              </p:cNvPr>
              <p:cNvSpPr>
                <a:spLocks noGrp="1" noRot="1" noChangeAspect="1" noMove="1" noResize="1" noEditPoints="1" noAdjustHandles="1" noChangeArrowheads="1" noChangeShapeType="1" noTextEdit="1"/>
              </p:cNvSpPr>
              <p:nvPr>
                <p:ph idx="1"/>
              </p:nvPr>
            </p:nvSpPr>
            <p:spPr>
              <a:xfrm>
                <a:off x="838200" y="960582"/>
                <a:ext cx="10515600" cy="5458691"/>
              </a:xfrm>
              <a:blipFill>
                <a:blip r:embed="rId2"/>
                <a:stretch>
                  <a:fillRect/>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061E6D00-FA33-088C-12EF-732FB405F1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200" y="3051535"/>
            <a:ext cx="1807370"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31D81BFC-98FA-882C-3F6B-3FBF6350CD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872" y="4271961"/>
            <a:ext cx="1473055" cy="53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DF8AECDF-1642-C33C-803E-5E802C5F6A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7854" y="4309515"/>
            <a:ext cx="1228125" cy="46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93A336CC-E51A-31FB-0493-C8477A2B23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56683" y="5548762"/>
            <a:ext cx="2321171" cy="5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D248AB49-00FA-E680-20D8-9203F2A838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0326" y="5586315"/>
            <a:ext cx="1228125" cy="46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53190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43134D4-2423-2956-1934-D95B549F4F7E}"/>
                  </a:ext>
                </a:extLst>
              </p:cNvPr>
              <p:cNvSpPr>
                <a:spLocks noGrp="1"/>
              </p:cNvSpPr>
              <p:nvPr>
                <p:ph idx="1"/>
              </p:nvPr>
            </p:nvSpPr>
            <p:spPr>
              <a:xfrm>
                <a:off x="838199" y="1597890"/>
                <a:ext cx="10515600" cy="5438054"/>
              </a:xfrm>
            </p:spPr>
            <p:txBody>
              <a:bodyPr/>
              <a:lstStyle/>
              <a:p>
                <a:r>
                  <a:rPr lang="zh-CN" altLang="en-US" dirty="0"/>
                  <a:t>要让所有散点总体上最接近该直线，故需要让总的预测误差（损失函数）：</a:t>
                </a:r>
                <a:endParaRPr lang="en-US" altLang="zh-CN" dirty="0"/>
              </a:p>
              <a:p>
                <a:endParaRPr lang="en-US" altLang="zh-CN" dirty="0"/>
              </a:p>
              <a:p>
                <a:endParaRPr lang="en-US" altLang="zh-CN" dirty="0"/>
              </a:p>
              <a:p>
                <a:pPr marL="0" indent="0">
                  <a:buNone/>
                </a:pPr>
                <a:r>
                  <a:rPr lang="zh-CN" altLang="en-US" dirty="0"/>
                  <a:t>   达到最小。于是问题转化为优化问题，选取 </a:t>
                </a:r>
                <a14:m>
                  <m:oMath xmlns:m="http://schemas.openxmlformats.org/officeDocument/2006/math">
                    <m:sSub>
                      <m:sSubPr>
                        <m:ctrlPr>
                          <a:rPr lang="en-US" altLang="zh-CN" b="0" i="1" smtClean="0">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r>
                          <a:rPr lang="en-US" altLang="zh-CN" b="0" i="1" smtClean="0">
                            <a:latin typeface="Cambria Math" panose="02040503050406030204" pitchFamily="18" charset="0"/>
                          </a:rPr>
                          <m:t>,  </m:t>
                        </m:r>
                        <m:r>
                          <a:rPr lang="zh-CN" altLang="en-US" i="1">
                            <a:latin typeface="Cambria Math" panose="02040503050406030204" pitchFamily="18" charset="0"/>
                          </a:rPr>
                          <m:t>𝜃</m:t>
                        </m:r>
                      </m:e>
                      <m:sub>
                        <m:r>
                          <a:rPr lang="en-US" altLang="zh-CN" b="0" i="1" smtClean="0">
                            <a:latin typeface="Cambria Math" panose="02040503050406030204" pitchFamily="18" charset="0"/>
                          </a:rPr>
                          <m:t>1</m:t>
                        </m:r>
                      </m:sub>
                    </m:sSub>
                  </m:oMath>
                </a14:m>
                <a:r>
                  <a:rPr lang="zh-CN" altLang="en-US" dirty="0"/>
                  <a:t> </a:t>
                </a:r>
                <a:r>
                  <a:rPr lang="en-US" altLang="zh-CN" dirty="0"/>
                  <a:t>, </a:t>
                </a:r>
                <a:r>
                  <a:rPr lang="zh-CN" altLang="en-US" dirty="0"/>
                  <a:t>使得</a:t>
                </a:r>
                <a:endParaRPr lang="en-US" altLang="zh-CN" dirty="0"/>
              </a:p>
              <a:p>
                <a:pPr marL="0" indent="0">
                  <a:buNone/>
                </a:pPr>
                <a:endParaRPr lang="zh-CN" altLang="en-US" dirty="0"/>
              </a:p>
              <a:p>
                <a:endParaRPr lang="en-US" altLang="zh-CN" dirty="0"/>
              </a:p>
              <a:p>
                <a:r>
                  <a:rPr lang="zh-CN" altLang="en-US" dirty="0"/>
                  <a:t>这就是“</a:t>
                </a:r>
                <a:r>
                  <a:rPr lang="zh-CN" altLang="en-US" b="1" dirty="0"/>
                  <a:t>最小二乘法</a:t>
                </a:r>
                <a:r>
                  <a:rPr lang="zh-CN" altLang="en-US" dirty="0"/>
                  <a:t>”，有着很直观的几何解释。</a:t>
                </a:r>
              </a:p>
              <a:p>
                <a:endParaRPr lang="zh-CN" altLang="en-US" dirty="0"/>
              </a:p>
            </p:txBody>
          </p:sp>
        </mc:Choice>
        <mc:Fallback xmlns="">
          <p:sp>
            <p:nvSpPr>
              <p:cNvPr id="3" name="内容占位符 2">
                <a:extLst>
                  <a:ext uri="{FF2B5EF4-FFF2-40B4-BE49-F238E27FC236}">
                    <a16:creationId xmlns:a16="http://schemas.microsoft.com/office/drawing/2014/main" id="{A43134D4-2423-2956-1934-D95B549F4F7E}"/>
                  </a:ext>
                </a:extLst>
              </p:cNvPr>
              <p:cNvSpPr>
                <a:spLocks noGrp="1" noRot="1" noChangeAspect="1" noMove="1" noResize="1" noEditPoints="1" noAdjustHandles="1" noChangeArrowheads="1" noChangeShapeType="1" noTextEdit="1"/>
              </p:cNvSpPr>
              <p:nvPr>
                <p:ph idx="1"/>
              </p:nvPr>
            </p:nvSpPr>
            <p:spPr>
              <a:xfrm>
                <a:off x="838199" y="1597890"/>
                <a:ext cx="10515600" cy="5438054"/>
              </a:xfrm>
              <a:blipFill>
                <a:blip r:embed="rId2"/>
                <a:stretch>
                  <a:fillRect/>
                </a:stretch>
              </a:blipFill>
            </p:spPr>
            <p:txBody>
              <a:bodyPr/>
              <a:lstStyle/>
              <a:p>
                <a:r>
                  <a:rPr lang="zh-CN" altLang="en-US">
                    <a:noFill/>
                  </a:rPr>
                  <a:t> </a:t>
                </a:r>
              </a:p>
            </p:txBody>
          </p:sp>
        </mc:Fallback>
      </mc:AlternateContent>
      <p:pic>
        <p:nvPicPr>
          <p:cNvPr id="2050" name="Picture 2">
            <a:extLst>
              <a:ext uri="{FF2B5EF4-FFF2-40B4-BE49-F238E27FC236}">
                <a16:creationId xmlns:a16="http://schemas.microsoft.com/office/drawing/2014/main" id="{45FBA23F-BC6F-3480-1130-521911D899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7508" y="1944399"/>
            <a:ext cx="5416983" cy="87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AF430BBC-210E-7024-EF0D-447F0B6238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9716" y="3384224"/>
            <a:ext cx="4352566" cy="932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75249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VjNGExOTAzMjZlOTlmYjIxYWQzZGQ1MTk5ODZiZDQifQ=="/>
</p:tagLst>
</file>

<file path=ppt/tags/tag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56e3234-709e-4518-88fa-d647583e3ec7}"/>
  <p:tag name="TABLE_ENDDRAG_ORIGIN_RECT" val="855*354"/>
  <p:tag name="TABLE_ENDDRAG_RECT" val="38*144*904*352"/>
</p:tagLst>
</file>

<file path=ppt/tags/tag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7327</Words>
  <Application>Microsoft Office PowerPoint</Application>
  <PresentationFormat>宽屏</PresentationFormat>
  <Paragraphs>488</Paragraphs>
  <Slides>69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2" baseType="lpstr">
      <vt:lpstr>Yuanti SC</vt:lpstr>
      <vt:lpstr>仿宋</vt:lpstr>
      <vt:lpstr>华文楷体</vt:lpstr>
      <vt:lpstr>华文宋体</vt:lpstr>
      <vt:lpstr>宋体</vt:lpstr>
      <vt:lpstr>微软雅黑</vt:lpstr>
      <vt:lpstr>Arial</vt:lpstr>
      <vt:lpstr>Calibri</vt:lpstr>
      <vt:lpstr>Cambria Math</vt:lpstr>
      <vt:lpstr>Courier New</vt:lpstr>
      <vt:lpstr>Times New Roman</vt:lpstr>
      <vt:lpstr>第一PPT，www.1ppt.com</vt:lpstr>
      <vt:lpstr>AxMath</vt:lpstr>
      <vt:lpstr>PowerPoint 演示文稿</vt:lpstr>
      <vt:lpstr>PowerPoint 演示文稿</vt:lpstr>
      <vt:lpstr>PowerPoint 演示文稿</vt:lpstr>
      <vt:lpstr>PowerPoint 演示文稿</vt:lpstr>
      <vt:lpstr>一、线性回归</vt:lpstr>
      <vt:lpstr>1. 一元线性回归</vt:lpstr>
      <vt:lpstr>PowerPoint 演示文稿</vt:lpstr>
      <vt:lpstr>PowerPoint 演示文稿</vt:lpstr>
      <vt:lpstr>PowerPoint 演示文稿</vt:lpstr>
      <vt:lpstr>PowerPoint 演示文稿</vt:lpstr>
      <vt:lpstr>PowerPoint 演示文稿</vt:lpstr>
      <vt:lpstr>PowerPoint 演示文稿</vt:lpstr>
      <vt:lpstr>2. 多元线性回归</vt:lpstr>
      <vt:lpstr>PowerPoint 演示文稿</vt:lpstr>
      <vt:lpstr>3. 回归模型的检验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案例：销售利润预测Ⅰ（多元线性回归）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二、线性回归进阶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逐步回归</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39</cp:revision>
  <dcterms:created xsi:type="dcterms:W3CDTF">2022-04-17T12:41:00Z</dcterms:created>
  <dcterms:modified xsi:type="dcterms:W3CDTF">2022-10-11T02:00:37Z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KSORubyTemplateID">
    <vt:lpwstr>8</vt:lpwstr>
  </property>
  <property fmtid="{D5CDD505-2E9C-101B-9397-08002B2CF9AE}" pid="4" name="ICV">
    <vt:lpwstr>825867A99DE4457CB64E740722B626B4</vt:lpwstr>
  </property>
</Properties>
</file>