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60"/>
  </p:notesMasterIdLst>
  <p:sldIdLst>
    <p:sldId id="351" r:id="rId2"/>
    <p:sldId id="352" r:id="rId3"/>
    <p:sldId id="353" r:id="rId4"/>
    <p:sldId id="354" r:id="rId5"/>
    <p:sldId id="355" r:id="rId6"/>
    <p:sldId id="356" r:id="rId7"/>
    <p:sldId id="357" r:id="rId8"/>
    <p:sldId id="583" r:id="rId9"/>
    <p:sldId id="584" r:id="rId10"/>
    <p:sldId id="585" r:id="rId11"/>
    <p:sldId id="586" r:id="rId12"/>
    <p:sldId id="587" r:id="rId13"/>
    <p:sldId id="588" r:id="rId14"/>
    <p:sldId id="589" r:id="rId15"/>
    <p:sldId id="590" r:id="rId16"/>
    <p:sldId id="591" r:id="rId17"/>
    <p:sldId id="592" r:id="rId18"/>
    <p:sldId id="593" r:id="rId19"/>
    <p:sldId id="594" r:id="rId20"/>
    <p:sldId id="595" r:id="rId21"/>
    <p:sldId id="596" r:id="rId22"/>
    <p:sldId id="598" r:id="rId23"/>
    <p:sldId id="599" r:id="rId24"/>
    <p:sldId id="597" r:id="rId25"/>
    <p:sldId id="600" r:id="rId26"/>
    <p:sldId id="601" r:id="rId27"/>
    <p:sldId id="602" r:id="rId28"/>
    <p:sldId id="603" r:id="rId29"/>
    <p:sldId id="604" r:id="rId30"/>
    <p:sldId id="605" r:id="rId31"/>
    <p:sldId id="606" r:id="rId32"/>
    <p:sldId id="607" r:id="rId33"/>
    <p:sldId id="608" r:id="rId34"/>
    <p:sldId id="609" r:id="rId35"/>
    <p:sldId id="621" r:id="rId36"/>
    <p:sldId id="622" r:id="rId37"/>
    <p:sldId id="610" r:id="rId38"/>
    <p:sldId id="611" r:id="rId39"/>
    <p:sldId id="612" r:id="rId40"/>
    <p:sldId id="613" r:id="rId41"/>
    <p:sldId id="614" r:id="rId42"/>
    <p:sldId id="615" r:id="rId43"/>
    <p:sldId id="616" r:id="rId44"/>
    <p:sldId id="617" r:id="rId45"/>
    <p:sldId id="618" r:id="rId46"/>
    <p:sldId id="623" r:id="rId47"/>
    <p:sldId id="619" r:id="rId48"/>
    <p:sldId id="620" r:id="rId49"/>
    <p:sldId id="625" r:id="rId50"/>
    <p:sldId id="626" r:id="rId51"/>
    <p:sldId id="624" r:id="rId52"/>
    <p:sldId id="627" r:id="rId53"/>
    <p:sldId id="630" r:id="rId54"/>
    <p:sldId id="629" r:id="rId55"/>
    <p:sldId id="628" r:id="rId56"/>
    <p:sldId id="631" r:id="rId57"/>
    <p:sldId id="632" r:id="rId58"/>
    <p:sldId id="582" r:id="rId59"/>
  </p:sldIdLst>
  <p:sldSz cx="12192000" cy="6858000"/>
  <p:notesSz cx="6858000" cy="9144000"/>
  <p:custDataLst>
    <p:tags r:id="rId6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42">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90A08D"/>
    <a:srgbClr val="DCE0DE"/>
    <a:srgbClr val="EBF0EF"/>
    <a:srgbClr val="C0C9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60" autoAdjust="0"/>
    <p:restoredTop sz="95244" autoAdjust="0"/>
  </p:normalViewPr>
  <p:slideViewPr>
    <p:cSldViewPr snapToGrid="0">
      <p:cViewPr varScale="1">
        <p:scale>
          <a:sx n="83" d="100"/>
          <a:sy n="83" d="100"/>
        </p:scale>
        <p:origin x="758" y="58"/>
      </p:cViewPr>
      <p:guideLst>
        <p:guide orient="horz" pos="2242"/>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ags" Target="tags/tag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5A8C7-CC1A-4A08-9B4B-31F43B054C7F}" type="datetimeFigureOut">
              <a:rPr lang="zh-CN" altLang="en-US" smtClean="0"/>
              <a:t>2022/10/11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E1B693-632D-4080-9CF6-EA28B66DC80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t>1</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854199"/>
            <a:ext cx="9144000" cy="1655763"/>
          </a:xfrm>
        </p:spPr>
        <p:txBody>
          <a:bodyPr anchor="b">
            <a:normAutofit/>
          </a:bodyPr>
          <a:lstStyle>
            <a:lvl1pPr algn="ctr">
              <a:defRPr sz="7200" b="0"/>
            </a:lvl1pPr>
          </a:lstStyle>
          <a:p>
            <a:r>
              <a:rPr lang="zh-CN" altLang="en-US" dirty="0"/>
              <a:t>单击此处编辑标题</a:t>
            </a:r>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a:xfrm>
            <a:off x="838200" y="6356350"/>
            <a:ext cx="2743200" cy="365125"/>
          </a:xfrm>
        </p:spPr>
        <p:txBody>
          <a:bodyPr/>
          <a:lstStyle/>
          <a:p>
            <a:fld id="{D997B5FA-0921-464F-AAE1-844C04324D75}" type="datetimeFigureOut">
              <a:rPr lang="zh-CN" altLang="en-US" smtClean="0"/>
              <a:t>2022/10/11</a:t>
            </a:fld>
            <a:endParaRPr lang="zh-CN" altLang="en-US" dirty="0"/>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838200" y="6356350"/>
            <a:ext cx="2743200" cy="365125"/>
          </a:xfrm>
        </p:spPr>
        <p:txBody>
          <a:bodyPr/>
          <a:lstStyle/>
          <a:p>
            <a:fld id="{760FBDFE-C587-4B4C-A407-44438C67B59E}" type="datetimeFigureOut">
              <a:rPr lang="zh-CN" altLang="en-US" smtClean="0"/>
              <a:t>2022/10/11</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nchor="ctr" anchorCtr="0"/>
          <a:lstStyle/>
          <a:p>
            <a:r>
              <a:rPr lang="zh-CN" altLang="en-US" dirty="0"/>
              <a:t>单击此处编辑母版标题样式</a:t>
            </a:r>
          </a:p>
        </p:txBody>
      </p:sp>
      <p:sp>
        <p:nvSpPr>
          <p:cNvPr id="3" name="内容占位符 2"/>
          <p:cNvSpPr>
            <a:spLocks noGrp="1"/>
          </p:cNvSpPr>
          <p:nvPr>
            <p:ph idx="1"/>
          </p:nvPr>
        </p:nvSpPr>
        <p:spPr>
          <a:xfrm>
            <a:off x="838200" y="1825625"/>
            <a:ext cx="10515600" cy="4351338"/>
          </a:xfrm>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838200" y="6356350"/>
            <a:ext cx="2743200" cy="365125"/>
          </a:xfrm>
        </p:spPr>
        <p:txBody>
          <a:bodyPr/>
          <a:lstStyle/>
          <a:p>
            <a:fld id="{760FBDFE-C587-4B4C-A407-44438C67B59E}" type="datetimeFigureOut">
              <a:rPr lang="zh-CN" altLang="en-US" smtClean="0"/>
              <a:t>2022/10/11</a:t>
            </a:fld>
            <a:endParaRPr lang="zh-CN" altLang="en-US" dirty="0"/>
          </a:p>
        </p:txBody>
      </p:sp>
      <p:sp>
        <p:nvSpPr>
          <p:cNvPr id="5" name="页脚占位符 4"/>
          <p:cNvSpPr>
            <a:spLocks noGrp="1"/>
          </p:cNvSpPr>
          <p:nvPr>
            <p:ph type="ftr" sz="quarter" idx="11"/>
          </p:nvPr>
        </p:nvSpPr>
        <p:spPr>
          <a:xfrm>
            <a:off x="4038600" y="6356350"/>
            <a:ext cx="4114800" cy="365125"/>
          </a:xfrm>
        </p:spPr>
        <p:txBody>
          <a:bodyPr/>
          <a:lstStyle/>
          <a:p>
            <a:endParaRPr lang="zh-CN" altLang="en-US" dirty="0"/>
          </a:p>
        </p:txBody>
      </p:sp>
      <p:sp>
        <p:nvSpPr>
          <p:cNvPr id="6" name="灯片编号占位符 5"/>
          <p:cNvSpPr>
            <a:spLocks noGrp="1"/>
          </p:cNvSpPr>
          <p:nvPr>
            <p:ph type="sldNum" sz="quarter" idx="12"/>
          </p:nvPr>
        </p:nvSpPr>
        <p:spPr>
          <a:xfrm>
            <a:off x="8610600" y="6356350"/>
            <a:ext cx="2743200" cy="365125"/>
          </a:xfrm>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20DD7636-5BE1-44BC-BB5F-15739D9E18E1}" type="datetimeFigureOut">
              <a:rPr lang="zh-CN" altLang="en-US" smtClean="0"/>
              <a:t>2022/10/11</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E87C0E1D-24C4-406F-9615-DBDA8D2D1F93}" type="slidenum">
              <a:rPr lang="zh-CN" altLang="en-US" smtClean="0"/>
              <a:t>‹#›</a:t>
            </a:fld>
            <a:endParaRPr lang="zh-CN" altLang="en-US"/>
          </a:p>
        </p:txBody>
      </p:sp>
      <p:sp>
        <p:nvSpPr>
          <p:cNvPr id="5" name="标题 4"/>
          <p:cNvSpPr>
            <a:spLocks noGrp="1"/>
          </p:cNvSpPr>
          <p:nvPr>
            <p:ph type="title" hasCustomPrompt="1"/>
          </p:nvPr>
        </p:nvSpPr>
        <p:spPr>
          <a:xfrm>
            <a:off x="838200" y="2187443"/>
            <a:ext cx="10515600" cy="2483115"/>
          </a:xfrm>
        </p:spPr>
        <p:txBody>
          <a:bodyPr>
            <a:normAutofit/>
          </a:bodyPr>
          <a:lstStyle>
            <a:lvl1pPr algn="ctr">
              <a:defRPr sz="6000" b="0"/>
            </a:lvl1pPr>
          </a:lstStyle>
          <a:p>
            <a:r>
              <a:rPr lang="zh-CN" altLang="en-US" dirty="0"/>
              <a:t>单击此处编辑标题</a:t>
            </a:r>
          </a:p>
        </p:txBody>
      </p:sp>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nchor="ctr" anchorCtr="0"/>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a:xfrm>
            <a:off x="838200" y="6356350"/>
            <a:ext cx="2743200" cy="365125"/>
          </a:xfrm>
        </p:spPr>
        <p:txBody>
          <a:bodyPr/>
          <a:lstStyle/>
          <a:p>
            <a:fld id="{760FBDFE-C587-4B4C-A407-44438C67B59E}" type="datetimeFigureOut">
              <a:rPr lang="zh-CN" altLang="en-US" smtClean="0"/>
              <a:t>2022/10/11</a:t>
            </a:fld>
            <a:endParaRPr lang="zh-CN" altLang="en-US"/>
          </a:p>
        </p:txBody>
      </p:sp>
      <p:sp>
        <p:nvSpPr>
          <p:cNvPr id="6" name="页脚占位符 5"/>
          <p:cNvSpPr>
            <a:spLocks noGrp="1"/>
          </p:cNvSpPr>
          <p:nvPr>
            <p:ph type="ftr" sz="quarter" idx="11"/>
          </p:nvPr>
        </p:nvSpPr>
        <p:spPr>
          <a:xfrm>
            <a:off x="4038600" y="6356350"/>
            <a:ext cx="4114800" cy="365125"/>
          </a:xfr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nchor="ctr" anchorCtr="0"/>
          <a:lstStyle/>
          <a:p>
            <a:r>
              <a:rPr lang="zh-CN" altLang="en-US"/>
              <a:t>单击此处编辑母版标题样式</a:t>
            </a:r>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a:xfrm>
            <a:off x="838200" y="6356350"/>
            <a:ext cx="2743200" cy="365125"/>
          </a:xfrm>
        </p:spPr>
        <p:txBody>
          <a:bodyPr/>
          <a:lstStyle/>
          <a:p>
            <a:fld id="{760FBDFE-C587-4B4C-A407-44438C67B59E}" type="datetimeFigureOut">
              <a:rPr lang="zh-CN" altLang="en-US" smtClean="0"/>
              <a:t>2022/10/11</a:t>
            </a:fld>
            <a:endParaRPr lang="zh-CN" altLang="en-US"/>
          </a:p>
        </p:txBody>
      </p:sp>
      <p:sp>
        <p:nvSpPr>
          <p:cNvPr id="8" name="页脚占位符 7"/>
          <p:cNvSpPr>
            <a:spLocks noGrp="1"/>
          </p:cNvSpPr>
          <p:nvPr>
            <p:ph type="ftr" sz="quarter" idx="11"/>
          </p:nvPr>
        </p:nvSpPr>
        <p:spPr>
          <a:xfrm>
            <a:off x="4038600" y="6356350"/>
            <a:ext cx="4114800" cy="365125"/>
          </a:xfr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238500" y="2159000"/>
            <a:ext cx="5715000" cy="1382450"/>
          </a:xfrm>
        </p:spPr>
        <p:txBody>
          <a:bodyPr anchor="b" anchorCtr="0">
            <a:normAutofit/>
          </a:bodyPr>
          <a:lstStyle>
            <a:lvl1pPr algn="ctr">
              <a:defRPr sz="8000" b="0">
                <a:solidFill>
                  <a:schemeClr val="tx1"/>
                </a:solidFill>
              </a:defRPr>
            </a:lvl1pPr>
          </a:lstStyle>
          <a:p>
            <a:r>
              <a:rPr lang="zh-CN" altLang="en-US" dirty="0"/>
              <a:t>编辑标题</a:t>
            </a:r>
          </a:p>
        </p:txBody>
      </p:sp>
      <p:sp>
        <p:nvSpPr>
          <p:cNvPr id="3" name="日期占位符 2"/>
          <p:cNvSpPr>
            <a:spLocks noGrp="1"/>
          </p:cNvSpPr>
          <p:nvPr>
            <p:ph type="dt" sz="half" idx="10"/>
          </p:nvPr>
        </p:nvSpPr>
        <p:spPr>
          <a:xfrm>
            <a:off x="838200" y="6356350"/>
            <a:ext cx="2743200" cy="365125"/>
          </a:xfrm>
        </p:spPr>
        <p:txBody>
          <a:bodyPr/>
          <a:lstStyle/>
          <a:p>
            <a:fld id="{20DD7636-5BE1-44BC-BB5F-15739D9E18E1}" type="datetimeFigureOut">
              <a:rPr lang="zh-CN" altLang="en-US" smtClean="0"/>
              <a:t>2022/10/11</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87C0E1D-24C4-406F-9615-DBDA8D2D1F93}" type="slidenum">
              <a:rPr lang="zh-CN" altLang="en-US" smtClean="0"/>
              <a:t>‹#›</a:t>
            </a:fld>
            <a:endParaRPr lang="zh-CN" altLang="en-US"/>
          </a:p>
        </p:txBody>
      </p:sp>
      <p:sp>
        <p:nvSpPr>
          <p:cNvPr id="37" name="内容占位符 36"/>
          <p:cNvSpPr>
            <a:spLocks noGrp="1"/>
          </p:cNvSpPr>
          <p:nvPr>
            <p:ph sz="quarter" idx="13" hasCustomPrompt="1"/>
          </p:nvPr>
        </p:nvSpPr>
        <p:spPr>
          <a:xfrm>
            <a:off x="3238500" y="3733201"/>
            <a:ext cx="5715000" cy="1185937"/>
          </a:xfrm>
        </p:spPr>
        <p:txBody>
          <a:bodyPr>
            <a:normAutofit/>
          </a:bodyPr>
          <a:lstStyle>
            <a:lvl1pPr marL="0" indent="0" algn="ctr">
              <a:buNone/>
              <a:defRPr sz="3200">
                <a:solidFill>
                  <a:schemeClr val="tx1"/>
                </a:solidFill>
              </a:defRPr>
            </a:lvl1pPr>
          </a:lstStyle>
          <a:p>
            <a:pPr lvl="0"/>
            <a:r>
              <a:rPr lang="zh-CN" altLang="en-US" dirty="0"/>
              <a:t>编辑文本</a:t>
            </a:r>
          </a:p>
        </p:txBody>
      </p:sp>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760FBDFE-C587-4B4C-A407-44438C67B59E}" type="datetimeFigureOut">
              <a:rPr lang="zh-CN" altLang="en-US" smtClean="0"/>
              <a:t>2022/10/11</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713673"/>
            <a:ext cx="4681654" cy="1428161"/>
          </a:xfrm>
        </p:spPr>
        <p:txBody>
          <a:bodyPr anchor="t" anchorCtr="0">
            <a:normAutofit/>
          </a:bodyPr>
          <a:lstStyle>
            <a:lvl1pPr>
              <a:defRPr sz="3600"/>
            </a:lvl1pPr>
          </a:lstStyle>
          <a:p>
            <a:r>
              <a:rPr lang="zh-CN" altLang="en-US" dirty="0"/>
              <a:t>单击此处编辑标题</a:t>
            </a:r>
          </a:p>
        </p:txBody>
      </p:sp>
      <p:sp>
        <p:nvSpPr>
          <p:cNvPr id="3" name="图片占位符 2"/>
          <p:cNvSpPr>
            <a:spLocks noGrp="1" noChangeAspect="1"/>
          </p:cNvSpPr>
          <p:nvPr>
            <p:ph type="pic" idx="1"/>
          </p:nvPr>
        </p:nvSpPr>
        <p:spPr>
          <a:xfrm>
            <a:off x="5642517" y="713673"/>
            <a:ext cx="571188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8200" y="2313873"/>
            <a:ext cx="4681654"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a:xfrm>
            <a:off x="838200" y="6356350"/>
            <a:ext cx="2743200" cy="365125"/>
          </a:xfrm>
        </p:spPr>
        <p:txBody>
          <a:bodyPr/>
          <a:lstStyle/>
          <a:p>
            <a:fld id="{9EFD9D74-47D9-4702-A33C-335B63B48DBF}" type="datetimeFigureOut">
              <a:rPr lang="zh-CN" altLang="en-US" smtClean="0"/>
              <a:t>2022/10/11</a:t>
            </a:fld>
            <a:endParaRPr lang="zh-CN" altLang="en-US" dirty="0"/>
          </a:p>
        </p:txBody>
      </p:sp>
      <p:sp>
        <p:nvSpPr>
          <p:cNvPr id="6" name="页脚占位符 5"/>
          <p:cNvSpPr>
            <a:spLocks noGrp="1"/>
          </p:cNvSpPr>
          <p:nvPr>
            <p:ph type="ftr" sz="quarter" idx="11"/>
          </p:nvPr>
        </p:nvSpPr>
        <p:spPr>
          <a:xfrm>
            <a:off x="4038600" y="6356350"/>
            <a:ext cx="4114800" cy="365125"/>
          </a:xfrm>
        </p:spPr>
        <p:txBody>
          <a:bodyPr/>
          <a:lstStyle/>
          <a:p>
            <a:endParaRPr lang="zh-CN" altLang="en-US" dirty="0"/>
          </a:p>
        </p:txBody>
      </p:sp>
      <p:sp>
        <p:nvSpPr>
          <p:cNvPr id="7" name="灯片编号占位符 6"/>
          <p:cNvSpPr>
            <a:spLocks noGrp="1"/>
          </p:cNvSpPr>
          <p:nvPr>
            <p:ph type="sldNum" sz="quarter" idx="12"/>
          </p:nvPr>
        </p:nvSpPr>
        <p:spPr>
          <a:xfrm>
            <a:off x="8610600" y="6356350"/>
            <a:ext cx="2743200" cy="365125"/>
          </a:xfrm>
        </p:spPr>
        <p:txBody>
          <a:bodyPr/>
          <a:lstStyle/>
          <a:p>
            <a:fld id="{FABC47A4-756D-490B-A52F-7D9E2C9FC05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444898" y="365125"/>
            <a:ext cx="908901" cy="5811838"/>
          </a:xfrm>
        </p:spPr>
        <p:txBody>
          <a:bodyPr vert="eaVert">
            <a:normAutofit/>
          </a:bodyPr>
          <a:lstStyle>
            <a:lvl1pPr>
              <a:defRPr sz="4400"/>
            </a:lvl1pPr>
          </a:lstStyle>
          <a:p>
            <a:r>
              <a:rPr lang="zh-CN" altLang="en-US" dirty="0"/>
              <a:t>单击此处编辑标题</a:t>
            </a:r>
          </a:p>
        </p:txBody>
      </p:sp>
      <p:sp>
        <p:nvSpPr>
          <p:cNvPr id="3" name="竖排文字占位符 2"/>
          <p:cNvSpPr>
            <a:spLocks noGrp="1"/>
          </p:cNvSpPr>
          <p:nvPr>
            <p:ph type="body" orient="vert" idx="1"/>
          </p:nvPr>
        </p:nvSpPr>
        <p:spPr>
          <a:xfrm>
            <a:off x="838199" y="365125"/>
            <a:ext cx="9446443"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838200" y="6356350"/>
            <a:ext cx="2743200" cy="365125"/>
          </a:xfrm>
        </p:spPr>
        <p:txBody>
          <a:bodyPr/>
          <a:lstStyle/>
          <a:p>
            <a:fld id="{760FBDFE-C587-4B4C-A407-44438C67B59E}" type="datetimeFigureOut">
              <a:rPr lang="zh-CN" altLang="en-US" smtClean="0"/>
              <a:t>2022/10/11</a:t>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矩形 4"/>
          <p:cNvSpPr/>
          <p:nvPr userDrawn="1"/>
        </p:nvSpPr>
        <p:spPr>
          <a:xfrm>
            <a:off x="8325228" y="6545425"/>
            <a:ext cx="775136" cy="246221"/>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p>
          <a:p>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p>
          <a:p>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p>
          <a:p>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p>
          <a:p>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p>
          <a:p>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p>
          <a:p>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p>
          <a:p>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
        <p:nvSpPr>
          <p:cNvPr id="2" name="KSO_TEMPLATE" hidden="1"/>
          <p:cNvSpPr/>
          <p:nvPr userDrawn="1">
            <p:custDataLst>
              <p:tags r:id="rId1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userDrawn="1"/>
        </p:nvSpPr>
        <p:spPr>
          <a:xfrm>
            <a:off x="-7620" y="-1270"/>
            <a:ext cx="12261215" cy="6946265"/>
          </a:xfrm>
          <a:prstGeom prst="rect">
            <a:avLst/>
          </a:prstGeom>
          <a:gradFill>
            <a:gsLst>
              <a:gs pos="0">
                <a:srgbClr val="EBF0EF"/>
              </a:gs>
              <a:gs pos="100000">
                <a:srgbClr val="DCE0DE"/>
              </a:gs>
            </a:gsLst>
            <a:lin ang="306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wmf"/></Relationships>
</file>

<file path=ppt/slides/_rels/slide12.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3.wmf"/></Relationships>
</file>

<file path=ppt/slides/_rels/slide13.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slideLayout" Target="../slideLayouts/slideLayout2.xml"/><Relationship Id="rId4" Type="http://schemas.openxmlformats.org/officeDocument/2006/relationships/image" Target="../media/image21.wmf"/></Relationships>
</file>

<file path=ppt/slides/_rels/slide24.xml.rels><?xml version="1.0" encoding="UTF-8" standalone="yes"?>
<Relationships xmlns="http://schemas.openxmlformats.org/package/2006/relationships"><Relationship Id="rId3" Type="http://schemas.openxmlformats.org/officeDocument/2006/relationships/image" Target="../media/image22.wmf"/><Relationship Id="rId7" Type="http://schemas.openxmlformats.org/officeDocument/2006/relationships/image" Target="../media/image26.wmf"/><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25.wmf"/><Relationship Id="rId5" Type="http://schemas.openxmlformats.org/officeDocument/2006/relationships/image" Target="../media/image24.wmf"/><Relationship Id="rId4" Type="http://schemas.openxmlformats.org/officeDocument/2006/relationships/image" Target="../media/image23.wmf"/></Relationships>
</file>

<file path=ppt/slides/_rels/slide25.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slideLayout" Target="../slideLayouts/slideLayout2.xml"/><Relationship Id="rId4" Type="http://schemas.openxmlformats.org/officeDocument/2006/relationships/image" Target="../media/image29.wmf"/></Relationships>
</file>

<file path=ppt/slides/_rels/slide26.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1.wmf"/></Relationships>
</file>

<file path=ppt/slides/_rels/slide27.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34.wmf"/><Relationship Id="rId4" Type="http://schemas.openxmlformats.org/officeDocument/2006/relationships/image" Target="../media/image33.wmf"/></Relationships>
</file>

<file path=ppt/slides/_rels/slide28.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36.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38.wmf"/></Relationships>
</file>

<file path=ppt/slides/_rels/slide33.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42.wmf"/><Relationship Id="rId5" Type="http://schemas.openxmlformats.org/officeDocument/2006/relationships/image" Target="../media/image41.wmf"/><Relationship Id="rId4" Type="http://schemas.openxmlformats.org/officeDocument/2006/relationships/image" Target="../media/image40.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65.png"/><Relationship Id="rId1" Type="http://schemas.openxmlformats.org/officeDocument/2006/relationships/slideLayout" Target="../slideLayouts/slideLayout2.xml"/><Relationship Id="rId4" Type="http://schemas.openxmlformats.org/officeDocument/2006/relationships/image" Target="../media/image54.wmf"/></Relationships>
</file>

<file path=ppt/slides/_rels/slide51.x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68.png"/><Relationship Id="rId1" Type="http://schemas.openxmlformats.org/officeDocument/2006/relationships/slideLayout" Target="../slideLayouts/slideLayout2.xml"/><Relationship Id="rId4" Type="http://schemas.openxmlformats.org/officeDocument/2006/relationships/image" Target="../media/image56.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7.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101600" y="0"/>
            <a:ext cx="12293600" cy="6915150"/>
          </a:xfrm>
          <a:prstGeom prst="rect">
            <a:avLst/>
          </a:prstGeom>
        </p:spPr>
      </p:pic>
      <p:sp>
        <p:nvSpPr>
          <p:cNvPr id="15" name="椭圆 14"/>
          <p:cNvSpPr/>
          <p:nvPr/>
        </p:nvSpPr>
        <p:spPr>
          <a:xfrm>
            <a:off x="6349365" y="2233930"/>
            <a:ext cx="2864485" cy="2730500"/>
          </a:xfrm>
          <a:prstGeom prst="ellipse">
            <a:avLst/>
          </a:prstGeom>
          <a:solidFill>
            <a:srgbClr val="C0C9BE">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2477486" y="1934930"/>
            <a:ext cx="8414317" cy="923330"/>
          </a:xfrm>
          <a:prstGeom prst="rect">
            <a:avLst/>
          </a:prstGeom>
          <a:noFill/>
        </p:spPr>
        <p:txBody>
          <a:bodyPr wrap="square" rtlCol="0">
            <a:spAutoFit/>
          </a:bodyPr>
          <a:lstStyle/>
          <a:p>
            <a:r>
              <a:rPr lang="zh-CN" altLang="en-US" sz="5400" dirty="0">
                <a:solidFill>
                  <a:srgbClr val="C00000"/>
                </a:solidFill>
                <a:latin typeface="仿宋" panose="02010609060101010101" pitchFamily="49" charset="-122"/>
                <a:ea typeface="宋体-简" panose="02010800040101010101" charset="-122"/>
              </a:rPr>
              <a:t>第</a:t>
            </a:r>
            <a:r>
              <a:rPr lang="en-US" altLang="zh-CN" sz="5400" dirty="0">
                <a:solidFill>
                  <a:srgbClr val="C00000"/>
                </a:solidFill>
                <a:latin typeface="仿宋" panose="02010609060101010101" pitchFamily="49" charset="-122"/>
                <a:ea typeface="宋体-简" panose="02010800040101010101" charset="-122"/>
              </a:rPr>
              <a:t>10</a:t>
            </a:r>
            <a:r>
              <a:rPr lang="zh-CN" altLang="en-US" sz="5400" dirty="0">
                <a:solidFill>
                  <a:srgbClr val="C00000"/>
                </a:solidFill>
                <a:latin typeface="仿宋" panose="02010609060101010101" pitchFamily="49" charset="-122"/>
                <a:ea typeface="宋体-简" panose="02010800040101010101" charset="-122"/>
              </a:rPr>
              <a:t>章 常规预测模型</a:t>
            </a:r>
            <a:r>
              <a:rPr lang="en-US" altLang="zh-CN" sz="5400" dirty="0">
                <a:solidFill>
                  <a:srgbClr val="C00000"/>
                </a:solidFill>
                <a:latin typeface="仿宋" panose="02010609060101010101" pitchFamily="49" charset="-122"/>
                <a:ea typeface="宋体-简" panose="02010800040101010101" charset="-122"/>
              </a:rPr>
              <a:t>II</a:t>
            </a:r>
            <a:endParaRPr lang="zh-CN" altLang="en-US" sz="5400" dirty="0">
              <a:solidFill>
                <a:srgbClr val="C00000"/>
              </a:solidFill>
              <a:latin typeface="仿宋" panose="02010609060101010101" pitchFamily="49" charset="-122"/>
              <a:ea typeface="宋体-简" panose="02010800040101010101" charset="-122"/>
            </a:endParaRPr>
          </a:p>
        </p:txBody>
      </p:sp>
      <p:cxnSp>
        <p:nvCxnSpPr>
          <p:cNvPr id="10" name="直接连接符 9"/>
          <p:cNvCxnSpPr/>
          <p:nvPr/>
        </p:nvCxnSpPr>
        <p:spPr>
          <a:xfrm flipH="1">
            <a:off x="6604635" y="39497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6934200" y="499364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6826885" y="536257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6823075" y="-2222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6684645" y="2002790"/>
            <a:ext cx="2864485" cy="3115945"/>
          </a:xfrm>
          <a:prstGeom prst="ellipse">
            <a:avLst/>
          </a:prstGeom>
          <a:noFill/>
          <a:ln>
            <a:solidFill>
              <a:srgbClr val="90A08D"/>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5257" y="214745"/>
            <a:ext cx="2864485" cy="2741699"/>
          </a:xfrm>
          <a:prstGeom prst="ellipse">
            <a:avLst/>
          </a:prstGeom>
          <a:solidFill>
            <a:srgbClr val="C0C9BE">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9213850" y="3999741"/>
            <a:ext cx="2864485" cy="2798887"/>
          </a:xfrm>
          <a:prstGeom prst="ellipse">
            <a:avLst/>
          </a:prstGeom>
          <a:solidFill>
            <a:srgbClr val="C0C9BE">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50850" y="2233930"/>
            <a:ext cx="473075" cy="514985"/>
          </a:xfrm>
          <a:prstGeom prst="ellipse">
            <a:avLst/>
          </a:prstGeom>
          <a:solidFill>
            <a:srgbClr val="C0C9BE">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10945495" y="4478655"/>
            <a:ext cx="473075" cy="514985"/>
          </a:xfrm>
          <a:prstGeom prst="ellipse">
            <a:avLst/>
          </a:prstGeom>
          <a:solidFill>
            <a:srgbClr val="C0C9BE">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5410646" y="3586899"/>
            <a:ext cx="1877437" cy="769441"/>
          </a:xfrm>
          <a:prstGeom prst="rect">
            <a:avLst/>
          </a:prstGeom>
          <a:noFill/>
        </p:spPr>
        <p:txBody>
          <a:bodyPr wrap="none" rtlCol="0">
            <a:spAutoFit/>
          </a:bodyPr>
          <a:lstStyle/>
          <a:p>
            <a:r>
              <a:rPr lang="zh-CN" altLang="en-US" sz="4400" dirty="0">
                <a:solidFill>
                  <a:srgbClr val="C00000"/>
                </a:solidFill>
                <a:latin typeface="华文楷体" panose="02010600040101010101" pitchFamily="2" charset="-122"/>
                <a:ea typeface="华文楷体" panose="02010600040101010101" pitchFamily="2" charset="-122"/>
              </a:rPr>
              <a:t>周庆欣</a:t>
            </a:r>
          </a:p>
        </p:txBody>
      </p:sp>
      <p:sp>
        <p:nvSpPr>
          <p:cNvPr id="7" name="文本框 6">
            <a:extLst>
              <a:ext uri="{FF2B5EF4-FFF2-40B4-BE49-F238E27FC236}">
                <a16:creationId xmlns:a16="http://schemas.microsoft.com/office/drawing/2014/main" id="{FD74FCF2-A450-E0BD-4FB8-4FF20E5EA037}"/>
              </a:ext>
            </a:extLst>
          </p:cNvPr>
          <p:cNvSpPr txBox="1"/>
          <p:nvPr/>
        </p:nvSpPr>
        <p:spPr>
          <a:xfrm>
            <a:off x="450850" y="717559"/>
            <a:ext cx="7058343" cy="461665"/>
          </a:xfrm>
          <a:prstGeom prst="rect">
            <a:avLst/>
          </a:prstGeom>
          <a:noFill/>
        </p:spPr>
        <p:txBody>
          <a:bodyPr wrap="none" rtlCol="0">
            <a:spAutoFit/>
          </a:bodyPr>
          <a:lstStyle/>
          <a:p>
            <a:r>
              <a:rPr lang="zh-CN" altLang="en-US" sz="2400" dirty="0">
                <a:solidFill>
                  <a:srgbClr val="C00000"/>
                </a:solidFill>
              </a:rPr>
              <a:t>张敬信</a:t>
            </a:r>
            <a:r>
              <a:rPr lang="en-US" altLang="zh-CN" sz="2400" dirty="0">
                <a:solidFill>
                  <a:srgbClr val="C00000"/>
                </a:solidFill>
              </a:rPr>
              <a:t>-《</a:t>
            </a:r>
            <a:r>
              <a:rPr lang="zh-CN" altLang="en-US" sz="2400" dirty="0">
                <a:solidFill>
                  <a:srgbClr val="C00000"/>
                </a:solidFill>
              </a:rPr>
              <a:t>数学建模：算法与编程实现</a:t>
            </a:r>
            <a:r>
              <a:rPr lang="en-US" altLang="zh-CN" sz="2400" dirty="0">
                <a:solidFill>
                  <a:srgbClr val="C00000"/>
                </a:solidFill>
              </a:rPr>
              <a:t>》</a:t>
            </a:r>
            <a:r>
              <a:rPr lang="zh-CN" altLang="en-US" sz="2400" dirty="0">
                <a:solidFill>
                  <a:srgbClr val="C00000"/>
                </a:solidFill>
              </a:rPr>
              <a:t>，配套课件</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1000"/>
                                        <p:tgtEl>
                                          <p:spTgt spid="13"/>
                                        </p:tgtEl>
                                      </p:cBhvr>
                                    </p:animEffect>
                                    <p:anim calcmode="lin" valueType="num">
                                      <p:cBhvr>
                                        <p:cTn id="33" dur="1000" fill="hold"/>
                                        <p:tgtEl>
                                          <p:spTgt spid="13"/>
                                        </p:tgtEl>
                                        <p:attrNameLst>
                                          <p:attrName>ppt_x</p:attrName>
                                        </p:attrNameLst>
                                      </p:cBhvr>
                                      <p:tavLst>
                                        <p:tav tm="0">
                                          <p:val>
                                            <p:strVal val="#ppt_x"/>
                                          </p:val>
                                        </p:tav>
                                        <p:tav tm="100000">
                                          <p:val>
                                            <p:strVal val="#ppt_x"/>
                                          </p:val>
                                        </p:tav>
                                      </p:tavLst>
                                    </p:anim>
                                    <p:anim calcmode="lin" valueType="num">
                                      <p:cBhvr>
                                        <p:cTn id="34" dur="1000" fill="hold"/>
                                        <p:tgtEl>
                                          <p:spTgt spid="13"/>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1000"/>
                                        <p:tgtEl>
                                          <p:spTgt spid="2"/>
                                        </p:tgtEl>
                                      </p:cBhvr>
                                    </p:animEffect>
                                    <p:anim calcmode="lin" valueType="num">
                                      <p:cBhvr>
                                        <p:cTn id="38" dur="1000" fill="hold"/>
                                        <p:tgtEl>
                                          <p:spTgt spid="2"/>
                                        </p:tgtEl>
                                        <p:attrNameLst>
                                          <p:attrName>ppt_x</p:attrName>
                                        </p:attrNameLst>
                                      </p:cBhvr>
                                      <p:tavLst>
                                        <p:tav tm="0">
                                          <p:val>
                                            <p:strVal val="#ppt_x"/>
                                          </p:val>
                                        </p:tav>
                                        <p:tav tm="100000">
                                          <p:val>
                                            <p:strVal val="#ppt_x"/>
                                          </p:val>
                                        </p:tav>
                                      </p:tavLst>
                                    </p:anim>
                                    <p:anim calcmode="lin" valueType="num">
                                      <p:cBhvr>
                                        <p:cTn id="39" dur="1000" fill="hold"/>
                                        <p:tgtEl>
                                          <p:spTgt spid="2"/>
                                        </p:tgtEl>
                                        <p:attrNameLst>
                                          <p:attrName>ppt_y</p:attrName>
                                        </p:attrNameLst>
                                      </p:cBhvr>
                                      <p:tavLst>
                                        <p:tav tm="0">
                                          <p:val>
                                            <p:strVal val="#ppt_y+.1"/>
                                          </p:val>
                                        </p:tav>
                                        <p:tav tm="100000">
                                          <p:val>
                                            <p:strVal val="#ppt_y"/>
                                          </p:val>
                                        </p:tav>
                                      </p:tavLst>
                                    </p:anim>
                                  </p:childTnLst>
                                </p:cTn>
                              </p:par>
                            </p:childTnLst>
                          </p:cTn>
                        </p:par>
                        <p:par>
                          <p:cTn id="40" fill="hold">
                            <p:stCondLst>
                              <p:cond delay="1000"/>
                            </p:stCondLst>
                            <p:childTnLst>
                              <p:par>
                                <p:cTn id="41" presetID="42" presetClass="entr" presetSubtype="0" fill="hold" grpId="0" nodeType="after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fade">
                                      <p:cBhvr>
                                        <p:cTn id="43" dur="1000"/>
                                        <p:tgtEl>
                                          <p:spTgt spid="3"/>
                                        </p:tgtEl>
                                      </p:cBhvr>
                                    </p:animEffect>
                                    <p:anim calcmode="lin" valueType="num">
                                      <p:cBhvr>
                                        <p:cTn id="44" dur="1000" fill="hold"/>
                                        <p:tgtEl>
                                          <p:spTgt spid="3"/>
                                        </p:tgtEl>
                                        <p:attrNameLst>
                                          <p:attrName>ppt_x</p:attrName>
                                        </p:attrNameLst>
                                      </p:cBhvr>
                                      <p:tavLst>
                                        <p:tav tm="0">
                                          <p:val>
                                            <p:strVal val="#ppt_x"/>
                                          </p:val>
                                        </p:tav>
                                        <p:tav tm="100000">
                                          <p:val>
                                            <p:strVal val="#ppt_x"/>
                                          </p:val>
                                        </p:tav>
                                      </p:tavLst>
                                    </p:anim>
                                    <p:anim calcmode="lin" valueType="num">
                                      <p:cBhvr>
                                        <p:cTn id="45" dur="1000" fill="hold"/>
                                        <p:tgtEl>
                                          <p:spTgt spid="3"/>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fade">
                                      <p:cBhvr>
                                        <p:cTn id="48" dur="1000"/>
                                        <p:tgtEl>
                                          <p:spTgt spid="4"/>
                                        </p:tgtEl>
                                      </p:cBhvr>
                                    </p:animEffect>
                                    <p:anim calcmode="lin" valueType="num">
                                      <p:cBhvr>
                                        <p:cTn id="49" dur="1000" fill="hold"/>
                                        <p:tgtEl>
                                          <p:spTgt spid="4"/>
                                        </p:tgtEl>
                                        <p:attrNameLst>
                                          <p:attrName>ppt_x</p:attrName>
                                        </p:attrNameLst>
                                      </p:cBhvr>
                                      <p:tavLst>
                                        <p:tav tm="0">
                                          <p:val>
                                            <p:strVal val="#ppt_x"/>
                                          </p:val>
                                        </p:tav>
                                        <p:tav tm="100000">
                                          <p:val>
                                            <p:strVal val="#ppt_x"/>
                                          </p:val>
                                        </p:tav>
                                      </p:tavLst>
                                    </p:anim>
                                    <p:anim calcmode="lin" valueType="num">
                                      <p:cBhvr>
                                        <p:cTn id="50" dur="1000" fill="hold"/>
                                        <p:tgtEl>
                                          <p:spTgt spid="4"/>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fade">
                                      <p:cBhvr>
                                        <p:cTn id="53" dur="1000"/>
                                        <p:tgtEl>
                                          <p:spTgt spid="5"/>
                                        </p:tgtEl>
                                      </p:cBhvr>
                                    </p:animEffect>
                                    <p:anim calcmode="lin" valueType="num">
                                      <p:cBhvr>
                                        <p:cTn id="54" dur="1000" fill="hold"/>
                                        <p:tgtEl>
                                          <p:spTgt spid="5"/>
                                        </p:tgtEl>
                                        <p:attrNameLst>
                                          <p:attrName>ppt_x</p:attrName>
                                        </p:attrNameLst>
                                      </p:cBhvr>
                                      <p:tavLst>
                                        <p:tav tm="0">
                                          <p:val>
                                            <p:strVal val="#ppt_x"/>
                                          </p:val>
                                        </p:tav>
                                        <p:tav tm="100000">
                                          <p:val>
                                            <p:strVal val="#ppt_x"/>
                                          </p:val>
                                        </p:tav>
                                      </p:tavLst>
                                    </p:anim>
                                    <p:anim calcmode="lin" valueType="num">
                                      <p:cBhvr>
                                        <p:cTn id="55" dur="1000" fill="hold"/>
                                        <p:tgtEl>
                                          <p:spTgt spid="5"/>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fade">
                                      <p:cBhvr>
                                        <p:cTn id="58" dur="1000"/>
                                        <p:tgtEl>
                                          <p:spTgt spid="14"/>
                                        </p:tgtEl>
                                      </p:cBhvr>
                                    </p:animEffect>
                                    <p:anim calcmode="lin" valueType="num">
                                      <p:cBhvr>
                                        <p:cTn id="59" dur="1000" fill="hold"/>
                                        <p:tgtEl>
                                          <p:spTgt spid="14"/>
                                        </p:tgtEl>
                                        <p:attrNameLst>
                                          <p:attrName>ppt_x</p:attrName>
                                        </p:attrNameLst>
                                      </p:cBhvr>
                                      <p:tavLst>
                                        <p:tav tm="0">
                                          <p:val>
                                            <p:strVal val="#ppt_x"/>
                                          </p:val>
                                        </p:tav>
                                        <p:tav tm="100000">
                                          <p:val>
                                            <p:strVal val="#ppt_x"/>
                                          </p:val>
                                        </p:tav>
                                      </p:tavLst>
                                    </p:anim>
                                    <p:anim calcmode="lin" valueType="num">
                                      <p:cBhvr>
                                        <p:cTn id="6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8" grpId="0"/>
      <p:bldP spid="2" grpId="0" bldLvl="0" animBg="1"/>
      <p:bldP spid="3" grpId="0" bldLvl="0" animBg="1"/>
      <p:bldP spid="4" grpId="0" bldLvl="0" animBg="1"/>
      <p:bldP spid="5" grpId="0" bldLvl="0" animBg="1"/>
      <p:bldP spid="14"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4EDCA41-D05A-AB6E-746B-2051058170F1}"/>
              </a:ext>
            </a:extLst>
          </p:cNvPr>
          <p:cNvSpPr>
            <a:spLocks noGrp="1"/>
          </p:cNvSpPr>
          <p:nvPr>
            <p:ph idx="1"/>
          </p:nvPr>
        </p:nvSpPr>
        <p:spPr>
          <a:xfrm>
            <a:off x="838200" y="701964"/>
            <a:ext cx="10515600" cy="5474999"/>
          </a:xfrm>
        </p:spPr>
        <p:txBody>
          <a:bodyPr/>
          <a:lstStyle/>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err="1">
                <a:latin typeface="Courier New" panose="02070309020205020404" pitchFamily="49" charset="0"/>
                <a:cs typeface="Courier New" panose="02070309020205020404" pitchFamily="49" charset="0"/>
              </a:rPr>
              <a:t>syms</a:t>
            </a:r>
            <a:r>
              <a:rPr lang="en-US" altLang="zh-CN" sz="2000" dirty="0">
                <a:latin typeface="Courier New" panose="02070309020205020404" pitchFamily="49" charset="0"/>
                <a:cs typeface="Courier New" panose="02070309020205020404" pitchFamily="49" charset="0"/>
              </a:rPr>
              <a:t> x y</a:t>
            </a:r>
            <a:endParaRPr lang="zh-CN" altLang="zh-CN" sz="2000" dirty="0">
              <a:latin typeface="Courier New" panose="02070309020205020404" pitchFamily="49" charset="0"/>
              <a:cs typeface="Courier New" panose="02070309020205020404" pitchFamily="49" charset="0"/>
            </a:endParaRP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err="1">
                <a:latin typeface="Courier New" panose="02070309020205020404" pitchFamily="49" charset="0"/>
                <a:cs typeface="Courier New" panose="02070309020205020404" pitchFamily="49" charset="0"/>
              </a:rPr>
              <a:t>ezplot</a:t>
            </a:r>
            <a:r>
              <a:rPr lang="en-US" altLang="zh-CN" sz="2000" dirty="0">
                <a:latin typeface="Courier New" panose="02070309020205020404" pitchFamily="49" charset="0"/>
                <a:cs typeface="Courier New" panose="02070309020205020404" pitchFamily="49" charset="0"/>
              </a:rPr>
              <a:t>(1 / (1 + exp(-x)), [-10, 10]), hold on</a:t>
            </a:r>
            <a:endParaRPr lang="zh-CN" altLang="zh-CN" sz="2000" dirty="0">
              <a:latin typeface="Courier New" panose="02070309020205020404" pitchFamily="49" charset="0"/>
              <a:cs typeface="Courier New" panose="02070309020205020404" pitchFamily="49" charset="0"/>
            </a:endParaRP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plot([-10 10], [1,1], 'r--',[-10 10], [0,0], 'r--'), grid on</a:t>
            </a:r>
            <a:endParaRPr lang="zh-CN" altLang="zh-CN" sz="2000" dirty="0">
              <a:latin typeface="Courier New" panose="02070309020205020404" pitchFamily="49" charset="0"/>
              <a:cs typeface="Courier New" panose="02070309020205020404" pitchFamily="49" charset="0"/>
            </a:endParaRPr>
          </a:p>
          <a:p>
            <a:endParaRPr lang="zh-CN" altLang="en-US" dirty="0"/>
          </a:p>
        </p:txBody>
      </p:sp>
      <p:pic>
        <p:nvPicPr>
          <p:cNvPr id="4" name="图片 3">
            <a:extLst>
              <a:ext uri="{FF2B5EF4-FFF2-40B4-BE49-F238E27FC236}">
                <a16:creationId xmlns:a16="http://schemas.microsoft.com/office/drawing/2014/main" id="{1A9406CC-AF65-2EB7-0742-2538B1503F0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90263" y="2245301"/>
            <a:ext cx="5211474" cy="3910735"/>
          </a:xfrm>
          <a:prstGeom prst="rect">
            <a:avLst/>
          </a:prstGeom>
          <a:noFill/>
          <a:ln>
            <a:noFill/>
          </a:ln>
        </p:spPr>
      </p:pic>
    </p:spTree>
    <p:extLst>
      <p:ext uri="{BB962C8B-B14F-4D97-AF65-F5344CB8AC3E}">
        <p14:creationId xmlns:p14="http://schemas.microsoft.com/office/powerpoint/2010/main" val="103859048"/>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BA1907A-A712-AC11-93B1-DB8AB900E4B6}"/>
                  </a:ext>
                </a:extLst>
              </p:cNvPr>
              <p:cNvSpPr>
                <a:spLocks noGrp="1"/>
              </p:cNvSpPr>
              <p:nvPr>
                <p:ph idx="1"/>
              </p:nvPr>
            </p:nvSpPr>
            <p:spPr>
              <a:xfrm>
                <a:off x="838200" y="785091"/>
                <a:ext cx="10515600" cy="5391872"/>
              </a:xfrm>
            </p:spPr>
            <p:txBody>
              <a:bodyPr/>
              <a:lstStyle/>
              <a:p>
                <a:r>
                  <a:rPr lang="zh-CN" altLang="en-US" dirty="0"/>
                  <a:t>本来线性回归 </a:t>
                </a:r>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𝜃</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𝜃</m:t>
                        </m:r>
                      </m:e>
                      <m:sub>
                        <m:r>
                          <a:rPr lang="en-US" altLang="zh-CN" b="0" i="1" smtClean="0">
                            <a:latin typeface="Cambria Math" panose="02040503050406030204" pitchFamily="18" charset="0"/>
                          </a:rPr>
                          <m:t>1</m:t>
                        </m:r>
                      </m:sub>
                    </m:sSub>
                    <m:r>
                      <a:rPr lang="en-US" altLang="zh-CN" i="1" dirty="0" smtClean="0">
                        <a:latin typeface="Cambria Math" panose="02040503050406030204" pitchFamily="18" charset="0"/>
                      </a:rPr>
                      <m:t>𝑥</m:t>
                    </m:r>
                  </m:oMath>
                </a14:m>
                <a:r>
                  <a:rPr lang="en-US" altLang="zh-CN" dirty="0"/>
                  <a:t> </a:t>
                </a:r>
                <a:r>
                  <a:rPr lang="zh-CN" altLang="en-US" dirty="0"/>
                  <a:t>的结果是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 ∞)</m:t>
                    </m:r>
                  </m:oMath>
                </a14:m>
                <a:r>
                  <a:rPr lang="zh-CN" altLang="en-US" dirty="0"/>
                  <a:t>，再接一个 </a:t>
                </a:r>
                <a:r>
                  <a:rPr lang="en-US" altLang="zh-CN" dirty="0"/>
                  <a:t>Sigmoid </a:t>
                </a:r>
                <a:r>
                  <a:rPr lang="zh-CN" altLang="en-US" dirty="0"/>
                  <a:t>变换，就到  </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0, 1</m:t>
                        </m:r>
                      </m:e>
                    </m:d>
                  </m:oMath>
                </a14:m>
                <a:r>
                  <a:rPr lang="zh-CN" altLang="en-US" dirty="0"/>
                  <a:t>上去了，即</a:t>
                </a:r>
              </a:p>
              <a:p>
                <a:pPr marL="0" indent="0">
                  <a:buNone/>
                </a:pPr>
                <a:r>
                  <a:rPr lang="zh-CN" altLang="en-US" dirty="0"/>
                  <a:t>  </a:t>
                </a:r>
              </a:p>
              <a:p>
                <a:pPr marL="0" indent="0">
                  <a:buNone/>
                </a:pPr>
                <a:r>
                  <a:rPr lang="zh-CN" altLang="en-US" dirty="0"/>
                  <a:t>   </a:t>
                </a:r>
                <a:endParaRPr lang="en-US" altLang="zh-CN" dirty="0"/>
              </a:p>
              <a:p>
                <a:pPr marL="0" indent="0">
                  <a:buNone/>
                </a:pPr>
                <a:r>
                  <a:rPr lang="en-US" altLang="zh-CN" dirty="0"/>
                  <a:t>   </a:t>
                </a:r>
                <a:r>
                  <a:rPr lang="zh-CN" altLang="en-US" dirty="0"/>
                  <a:t>反过来写上式就是</a:t>
                </a:r>
              </a:p>
              <a:p>
                <a:endParaRPr lang="en-US" altLang="zh-CN" dirty="0"/>
              </a:p>
              <a:p>
                <a:endParaRPr lang="en-US" altLang="zh-CN" dirty="0"/>
              </a:p>
              <a:p>
                <a:pPr algn="just"/>
                <a:r>
                  <a:rPr lang="zh-CN" altLang="en-US" dirty="0"/>
                  <a:t>该式是 </a:t>
                </a:r>
                <a:r>
                  <a:rPr lang="en-US" altLang="zh-CN" dirty="0"/>
                  <a:t>Logistic </a:t>
                </a:r>
                <a:r>
                  <a:rPr lang="zh-CN" altLang="en-US" dirty="0"/>
                  <a:t>回归的一般形式。</a:t>
                </a:r>
                <a:r>
                  <a:rPr lang="en-US" altLang="zh-CN" dirty="0"/>
                  <a:t>Sigmoid </a:t>
                </a:r>
                <a:r>
                  <a:rPr lang="zh-CN" altLang="en-US" dirty="0"/>
                  <a:t>变换的逆变换就是 </a:t>
                </a:r>
                <a:r>
                  <a:rPr lang="en-US" altLang="zh-CN" dirty="0"/>
                  <a:t>Logit </a:t>
                </a:r>
                <a:r>
                  <a:rPr lang="zh-CN" altLang="en-US" dirty="0"/>
                  <a:t>变换，通过接这样一个 </a:t>
                </a:r>
                <a:r>
                  <a:rPr lang="en-US" altLang="zh-CN" dirty="0"/>
                  <a:t>Logit </a:t>
                </a:r>
                <a:r>
                  <a:rPr lang="zh-CN" altLang="en-US" dirty="0"/>
                  <a:t>连接函数，整个逻辑就打通了。</a:t>
                </a:r>
                <a:endParaRPr lang="en-US" altLang="zh-CN" dirty="0"/>
              </a:p>
              <a:p>
                <a:pPr algn="just"/>
                <a:r>
                  <a:rPr lang="zh-CN" altLang="en-US" dirty="0"/>
                  <a:t>其他广义线性模型也是同样道理，只是接的连接函数不同而已。</a:t>
                </a:r>
              </a:p>
              <a:p>
                <a:endParaRPr lang="zh-CN" altLang="en-US" dirty="0"/>
              </a:p>
            </p:txBody>
          </p:sp>
        </mc:Choice>
        <mc:Fallback xmlns="">
          <p:sp>
            <p:nvSpPr>
              <p:cNvPr id="3" name="内容占位符 2">
                <a:extLst>
                  <a:ext uri="{FF2B5EF4-FFF2-40B4-BE49-F238E27FC236}">
                    <a16:creationId xmlns:a16="http://schemas.microsoft.com/office/drawing/2014/main" id="{3BA1907A-A712-AC11-93B1-DB8AB900E4B6}"/>
                  </a:ext>
                </a:extLst>
              </p:cNvPr>
              <p:cNvSpPr>
                <a:spLocks noGrp="1" noRot="1" noChangeAspect="1" noMove="1" noResize="1" noEditPoints="1" noAdjustHandles="1" noChangeArrowheads="1" noChangeShapeType="1" noTextEdit="1"/>
              </p:cNvSpPr>
              <p:nvPr>
                <p:ph idx="1"/>
              </p:nvPr>
            </p:nvSpPr>
            <p:spPr>
              <a:xfrm>
                <a:off x="838200" y="785091"/>
                <a:ext cx="10515600" cy="5391872"/>
              </a:xfrm>
              <a:blipFill>
                <a:blip r:embed="rId2"/>
                <a:stretch>
                  <a:fillRect/>
                </a:stretch>
              </a:blipFill>
            </p:spPr>
            <p:txBody>
              <a:bodyPr/>
              <a:lstStyle/>
              <a:p>
                <a:r>
                  <a:rPr lang="zh-CN" altLang="en-US">
                    <a:noFill/>
                  </a:rPr>
                  <a:t> </a:t>
                </a:r>
              </a:p>
            </p:txBody>
          </p:sp>
        </mc:Fallback>
      </mc:AlternateContent>
      <p:pic>
        <p:nvPicPr>
          <p:cNvPr id="3074" name="Picture 2">
            <a:extLst>
              <a:ext uri="{FF2B5EF4-FFF2-40B4-BE49-F238E27FC236}">
                <a16:creationId xmlns:a16="http://schemas.microsoft.com/office/drawing/2014/main" id="{A83B01CE-72FE-D08A-35F7-7A37EA2A64A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5962" y="1415581"/>
            <a:ext cx="3472583" cy="868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3">
            <a:extLst>
              <a:ext uri="{FF2B5EF4-FFF2-40B4-BE49-F238E27FC236}">
                <a16:creationId xmlns:a16="http://schemas.microsoft.com/office/drawing/2014/main" id="{19390DCD-EC88-0470-CDB4-61C1075941C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8853" y="2914217"/>
            <a:ext cx="5474293" cy="891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934204"/>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62F0570-965E-F8B1-20FA-09E33B374815}"/>
                  </a:ext>
                </a:extLst>
              </p:cNvPr>
              <p:cNvSpPr>
                <a:spLocks noGrp="1"/>
              </p:cNvSpPr>
              <p:nvPr>
                <p:ph idx="1"/>
              </p:nvPr>
            </p:nvSpPr>
            <p:spPr>
              <a:xfrm>
                <a:off x="838200" y="757382"/>
                <a:ext cx="10515600" cy="5419581"/>
              </a:xfrm>
            </p:spPr>
            <p:txBody>
              <a:bodyPr/>
              <a:lstStyle/>
              <a:p>
                <a:r>
                  <a:rPr lang="zh-CN" altLang="en-US" dirty="0"/>
                  <a:t>关于 </a:t>
                </a:r>
                <a:r>
                  <a:rPr lang="en-US" altLang="zh-CN" dirty="0"/>
                  <a:t>Logistic </a:t>
                </a:r>
                <a:r>
                  <a:rPr lang="zh-CN" altLang="en-US" dirty="0"/>
                  <a:t>回归系数的解释，记</a:t>
                </a:r>
              </a:p>
              <a:p>
                <a:endParaRPr lang="en-US" altLang="zh-CN" dirty="0"/>
              </a:p>
              <a:p>
                <a:endParaRPr lang="en-US" altLang="zh-CN" dirty="0"/>
              </a:p>
              <a:p>
                <a:pPr marL="0" indent="0">
                  <a:buNone/>
                </a:pPr>
                <a:r>
                  <a:rPr lang="zh-CN" altLang="en-US" dirty="0"/>
                  <a:t>   称为发生比。若自变量 </a:t>
                </a:r>
                <a14:m>
                  <m:oMath xmlns:m="http://schemas.openxmlformats.org/officeDocument/2006/math">
                    <m:r>
                      <a:rPr lang="en-US" altLang="zh-CN" b="0" i="1" smtClean="0">
                        <a:latin typeface="Cambria Math" panose="02040503050406030204" pitchFamily="18" charset="0"/>
                      </a:rPr>
                      <m:t>𝑥</m:t>
                    </m:r>
                  </m:oMath>
                </a14:m>
                <a:r>
                  <a:rPr lang="zh-CN" altLang="en-US" dirty="0"/>
                  <a:t> 是连续变量，看它每增加 </a:t>
                </a:r>
                <a:r>
                  <a:rPr lang="en-US" altLang="zh-CN" dirty="0"/>
                  <a:t>1 </a:t>
                </a:r>
                <a:r>
                  <a:rPr lang="zh-CN" altLang="en-US" dirty="0"/>
                  <a:t>个单位会如何：</a:t>
                </a:r>
              </a:p>
              <a:p>
                <a:pPr marL="0" indent="0">
                  <a:buNone/>
                </a:pPr>
                <a:r>
                  <a:rPr lang="zh-CN" altLang="en-US" dirty="0"/>
                  <a:t> </a:t>
                </a:r>
                <a:endParaRPr lang="en-US" altLang="zh-CN" dirty="0"/>
              </a:p>
              <a:p>
                <a:pPr marL="0" indent="0">
                  <a:buNone/>
                </a:pPr>
                <a:endParaRPr lang="zh-CN" altLang="en-US" dirty="0"/>
              </a:p>
              <a:p>
                <a:pPr algn="just"/>
                <a:r>
                  <a:rPr lang="zh-CN" altLang="en-US" dirty="0"/>
                  <a:t>这表示在其他变量不变的情况下，</a:t>
                </a:r>
                <a14:m>
                  <m:oMath xmlns:m="http://schemas.openxmlformats.org/officeDocument/2006/math">
                    <m:r>
                      <a:rPr lang="en-US" altLang="zh-CN" b="0" i="1" smtClean="0">
                        <a:latin typeface="Cambria Math" panose="02040503050406030204" pitchFamily="18" charset="0"/>
                      </a:rPr>
                      <m:t>𝑥</m:t>
                    </m:r>
                  </m:oMath>
                </a14:m>
                <a:r>
                  <a:rPr lang="zh-CN" altLang="en-US" dirty="0"/>
                  <a:t> 每增加 </a:t>
                </a:r>
                <a:r>
                  <a:rPr lang="en-US" altLang="zh-CN" dirty="0"/>
                  <a:t>1 </a:t>
                </a:r>
                <a:r>
                  <a:rPr lang="zh-CN" altLang="en-US" dirty="0"/>
                  <a:t>个单位，将会使得关注事件的发生比变化 </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𝑒</m:t>
                        </m:r>
                      </m:e>
                      <m:sup>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𝜃</m:t>
                            </m:r>
                          </m:e>
                          <m:sub>
                            <m:r>
                              <a:rPr lang="en-US" altLang="zh-CN" b="0" i="1" smtClean="0">
                                <a:latin typeface="Cambria Math" panose="02040503050406030204" pitchFamily="18" charset="0"/>
                              </a:rPr>
                              <m:t>1</m:t>
                            </m:r>
                          </m:sub>
                        </m:sSub>
                      </m:sup>
                    </m:sSup>
                  </m:oMath>
                </a14:m>
                <a:r>
                  <a:rPr lang="zh-CN" altLang="en-US" dirty="0"/>
                  <a:t> 倍，注意该倍数是相对于原来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zh-CN" altLang="en-US" dirty="0"/>
                  <a:t> 时的发生比而言的。</a:t>
                </a:r>
              </a:p>
              <a:p>
                <a:pPr algn="just"/>
                <a:r>
                  <a:rPr lang="zh-CN" altLang="en-US" dirty="0"/>
                  <a:t>改用 </a:t>
                </a:r>
                <a:r>
                  <a:rPr lang="en-US" altLang="zh-CN" dirty="0"/>
                  <a:t>Logistic </a:t>
                </a:r>
                <a:r>
                  <a:rPr lang="zh-CN" altLang="en-US" dirty="0"/>
                  <a:t>回归：</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err="1">
                    <a:latin typeface="Courier New" panose="02070309020205020404" pitchFamily="49" charset="0"/>
                    <a:cs typeface="Courier New" panose="02070309020205020404" pitchFamily="49" charset="0"/>
                  </a:rPr>
                  <a:t>glm</a:t>
                </a:r>
                <a:r>
                  <a:rPr lang="en-US" altLang="zh-CN" sz="2000" dirty="0">
                    <a:latin typeface="Courier New" panose="02070309020205020404" pitchFamily="49" charset="0"/>
                    <a:cs typeface="Courier New" panose="02070309020205020404" pitchFamily="49" charset="0"/>
                  </a:rPr>
                  <a:t> = </a:t>
                </a:r>
                <a:r>
                  <a:rPr lang="en-US" altLang="zh-CN" sz="2000" dirty="0" err="1">
                    <a:latin typeface="Courier New" panose="02070309020205020404" pitchFamily="49" charset="0"/>
                    <a:cs typeface="Courier New" panose="02070309020205020404" pitchFamily="49" charset="0"/>
                  </a:rPr>
                  <a:t>fitglm</a:t>
                </a:r>
                <a:r>
                  <a:rPr lang="en-US" altLang="zh-CN" sz="2000" dirty="0">
                    <a:latin typeface="Courier New" panose="02070309020205020404" pitchFamily="49" charset="0"/>
                    <a:cs typeface="Courier New" panose="02070309020205020404" pitchFamily="49" charset="0"/>
                  </a:rPr>
                  <a:t>(x, y, 'linear', 'Distribution', 'binomial');</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err="1">
                    <a:latin typeface="Courier New" panose="02070309020205020404" pitchFamily="49" charset="0"/>
                    <a:cs typeface="Courier New" panose="02070309020205020404" pitchFamily="49" charset="0"/>
                  </a:rPr>
                  <a:t>glm</a:t>
                </a:r>
                <a:endParaRPr lang="en-US" altLang="zh-CN" sz="2000" dirty="0">
                  <a:latin typeface="Courier New" panose="02070309020205020404" pitchFamily="49" charset="0"/>
                  <a:cs typeface="Courier New" panose="02070309020205020404" pitchFamily="49" charset="0"/>
                </a:endParaRPr>
              </a:p>
              <a:p>
                <a:endParaRPr lang="zh-CN" altLang="en-US" dirty="0"/>
              </a:p>
            </p:txBody>
          </p:sp>
        </mc:Choice>
        <mc:Fallback xmlns="">
          <p:sp>
            <p:nvSpPr>
              <p:cNvPr id="3" name="内容占位符 2">
                <a:extLst>
                  <a:ext uri="{FF2B5EF4-FFF2-40B4-BE49-F238E27FC236}">
                    <a16:creationId xmlns:a16="http://schemas.microsoft.com/office/drawing/2014/main" id="{E62F0570-965E-F8B1-20FA-09E33B374815}"/>
                  </a:ext>
                </a:extLst>
              </p:cNvPr>
              <p:cNvSpPr>
                <a:spLocks noGrp="1" noRot="1" noChangeAspect="1" noMove="1" noResize="1" noEditPoints="1" noAdjustHandles="1" noChangeArrowheads="1" noChangeShapeType="1" noTextEdit="1"/>
              </p:cNvSpPr>
              <p:nvPr>
                <p:ph idx="1"/>
              </p:nvPr>
            </p:nvSpPr>
            <p:spPr>
              <a:xfrm>
                <a:off x="838200" y="757382"/>
                <a:ext cx="10515600" cy="5419581"/>
              </a:xfrm>
              <a:blipFill>
                <a:blip r:embed="rId2"/>
                <a:stretch>
                  <a:fillRect/>
                </a:stretch>
              </a:blipFill>
            </p:spPr>
            <p:txBody>
              <a:bodyPr/>
              <a:lstStyle/>
              <a:p>
                <a:r>
                  <a:rPr lang="zh-CN" altLang="en-US">
                    <a:noFill/>
                  </a:rPr>
                  <a:t> </a:t>
                </a:r>
              </a:p>
            </p:txBody>
          </p:sp>
        </mc:Fallback>
      </mc:AlternateContent>
      <p:pic>
        <p:nvPicPr>
          <p:cNvPr id="4098" name="Picture 2">
            <a:extLst>
              <a:ext uri="{FF2B5EF4-FFF2-40B4-BE49-F238E27FC236}">
                <a16:creationId xmlns:a16="http://schemas.microsoft.com/office/drawing/2014/main" id="{382B1AEE-A1E2-F95B-655A-2B43AAD0161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67341" y="1233198"/>
            <a:ext cx="4457317" cy="835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3">
            <a:extLst>
              <a:ext uri="{FF2B5EF4-FFF2-40B4-BE49-F238E27FC236}">
                <a16:creationId xmlns:a16="http://schemas.microsoft.com/office/drawing/2014/main" id="{7270D398-AF84-60CF-84C8-4F84CB85232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91798" y="2645604"/>
            <a:ext cx="1408402" cy="821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7668192"/>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C285518-81C8-5435-399C-BE430A15A40B}"/>
                  </a:ext>
                </a:extLst>
              </p:cNvPr>
              <p:cNvSpPr>
                <a:spLocks noGrp="1"/>
              </p:cNvSpPr>
              <p:nvPr>
                <p:ph idx="1"/>
              </p:nvPr>
            </p:nvSpPr>
            <p:spPr>
              <a:xfrm>
                <a:off x="838200" y="563418"/>
                <a:ext cx="10515600" cy="6294582"/>
              </a:xfrm>
            </p:spPr>
            <p:txBody>
              <a:bodyPr/>
              <a:lstStyle/>
              <a:p>
                <a:pPr marL="0" indent="0">
                  <a:buNone/>
                </a:pPr>
                <a:r>
                  <a:rPr lang="zh-CN" altLang="en-US" b="1" dirty="0"/>
                  <a:t>  运行结果</a:t>
                </a:r>
                <a:endParaRPr lang="en-US" altLang="zh-CN" b="1" dirty="0"/>
              </a:p>
              <a:p>
                <a:pPr indent="0" algn="just">
                  <a:buNone/>
                </a:pPr>
                <a:r>
                  <a:rPr lang="en-US" altLang="zh-CN" sz="2000" dirty="0" err="1">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glm</a:t>
                </a: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  </a:t>
                </a:r>
                <a:r>
                  <a:rPr lang="zh-CN" altLang="zh-CN" sz="2000" dirty="0">
                    <a:solidFill>
                      <a:srgbClr val="D35400"/>
                    </a:solidFill>
                    <a:effectLst/>
                    <a:latin typeface="Times New Roman" panose="02020603050405020304" pitchFamily="18" charset="0"/>
                    <a:ea typeface="宋体" panose="02010600030101010101" pitchFamily="2" charset="-122"/>
                    <a:cs typeface="Times New Roman" panose="02020603050405020304" pitchFamily="18" charset="0"/>
                  </a:rPr>
                  <a:t>广义线性回归模型</a:t>
                </a: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logit(y) ~ 1 + x1</a:t>
                </a:r>
              </a:p>
              <a:p>
                <a:pPr indent="0" algn="just">
                  <a:buNone/>
                </a:pPr>
                <a:r>
                  <a:rPr lang="en-US" altLang="zh-CN" sz="2000" dirty="0">
                    <a:solidFill>
                      <a:srgbClr val="D354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2000" dirty="0">
                    <a:solidFill>
                      <a:srgbClr val="D35400"/>
                    </a:solidFill>
                    <a:effectLst/>
                    <a:latin typeface="Times New Roman" panose="02020603050405020304" pitchFamily="18" charset="0"/>
                    <a:ea typeface="宋体" panose="02010600030101010101" pitchFamily="2" charset="-122"/>
                    <a:cs typeface="Times New Roman" panose="02020603050405020304" pitchFamily="18" charset="0"/>
                  </a:rPr>
                  <a:t>分布</a:t>
                </a: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 Binomial</a:t>
                </a:r>
                <a:endParaRPr lang="zh-CN" altLang="zh-CN" sz="2000" dirty="0">
                  <a:effectLst/>
                  <a:latin typeface="宋体" panose="02010600030101010101" pitchFamily="2" charset="-122"/>
                  <a:ea typeface="宋体" panose="02010600030101010101" pitchFamily="2" charset="-122"/>
                  <a:cs typeface="宋体" panose="02010600030101010101" pitchFamily="2" charset="-122"/>
                </a:endParaRPr>
              </a:p>
              <a:p>
                <a:pPr indent="0">
                  <a:buNone/>
                </a:pP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a:t>
                </a:r>
                <a:r>
                  <a:rPr lang="zh-CN" altLang="zh-CN" sz="2000" dirty="0">
                    <a:solidFill>
                      <a:srgbClr val="D35400"/>
                    </a:solidFill>
                    <a:effectLst/>
                    <a:latin typeface="Times New Roman" panose="02020603050405020304" pitchFamily="18" charset="0"/>
                    <a:ea typeface="宋体" panose="02010600030101010101" pitchFamily="2" charset="-122"/>
                    <a:cs typeface="Times New Roman" panose="02020603050405020304" pitchFamily="18" charset="0"/>
                  </a:rPr>
                  <a:t>估计系数</a:t>
                </a: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a:t>
                </a:r>
                <a:br>
                  <a:rPr lang="en-US" altLang="zh-CN" sz="2000" dirty="0">
                    <a:effectLst/>
                    <a:latin typeface="Times New Roman" panose="02020603050405020304" pitchFamily="18" charset="0"/>
                    <a:ea typeface="宋体" panose="02010600030101010101" pitchFamily="2" charset="-122"/>
                    <a:cs typeface="宋体" panose="02010600030101010101" pitchFamily="2" charset="-122"/>
                  </a:rPr>
                </a:b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Estimate         </a:t>
                </a:r>
                <a:r>
                  <a:rPr lang="en-US" altLang="zh-CN" sz="2000" dirty="0">
                    <a:solidFill>
                      <a:srgbClr val="D35400"/>
                    </a:solidFill>
                    <a:latin typeface="Times New Roman" panose="02020603050405020304" pitchFamily="18" charset="0"/>
                    <a:ea typeface="宋体" panose="02010600030101010101" pitchFamily="2" charset="-122"/>
                  </a:rPr>
                  <a:t>SE          </a:t>
                </a:r>
                <a:r>
                  <a:rPr lang="en-US" altLang="zh-CN" sz="2000" dirty="0" err="1">
                    <a:solidFill>
                      <a:srgbClr val="D35400"/>
                    </a:solidFill>
                    <a:latin typeface="Times New Roman" panose="02020603050405020304" pitchFamily="18" charset="0"/>
                    <a:ea typeface="宋体" panose="02010600030101010101" pitchFamily="2" charset="-122"/>
                  </a:rPr>
                  <a:t>tStat</a:t>
                </a:r>
                <a:r>
                  <a:rPr lang="en-US" altLang="zh-CN" sz="2000" dirty="0">
                    <a:solidFill>
                      <a:srgbClr val="D35400"/>
                    </a:solidFill>
                    <a:latin typeface="Times New Roman" panose="02020603050405020304" pitchFamily="18" charset="0"/>
                    <a:ea typeface="宋体" panose="02010600030101010101" pitchFamily="2" charset="-122"/>
                  </a:rPr>
                  <a:t>       </a:t>
                </a:r>
                <a:r>
                  <a:rPr lang="en-US" altLang="zh-CN" sz="2000" dirty="0" err="1">
                    <a:solidFill>
                      <a:srgbClr val="D35400"/>
                    </a:solidFill>
                    <a:latin typeface="Times New Roman" panose="02020603050405020304" pitchFamily="18" charset="0"/>
                    <a:ea typeface="宋体" panose="02010600030101010101" pitchFamily="2" charset="-122"/>
                  </a:rPr>
                  <a:t>pValue</a:t>
                </a:r>
                <a:r>
                  <a:rPr lang="en-US" altLang="zh-CN" sz="2000" dirty="0">
                    <a:solidFill>
                      <a:srgbClr val="D35400"/>
                    </a:solidFill>
                    <a:latin typeface="Times New Roman" panose="02020603050405020304" pitchFamily="18" charset="0"/>
                    <a:ea typeface="宋体" panose="02010600030101010101" pitchFamily="2" charset="-122"/>
                  </a:rPr>
                  <a:t> </a:t>
                </a:r>
                <a:br>
                  <a:rPr lang="en-US" altLang="zh-CN" sz="2000" dirty="0">
                    <a:solidFill>
                      <a:srgbClr val="D35400"/>
                    </a:solidFill>
                    <a:latin typeface="Times New Roman" panose="02020603050405020304" pitchFamily="18" charset="0"/>
                    <a:ea typeface="宋体" panose="02010600030101010101" pitchFamily="2" charset="-122"/>
                  </a:rPr>
                </a:b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________    _______      _______    ________</a:t>
                </a:r>
                <a:endParaRPr lang="zh-CN" altLang="zh-CN" sz="2000" dirty="0">
                  <a:effectLst/>
                  <a:latin typeface="宋体" panose="02010600030101010101" pitchFamily="2" charset="-122"/>
                  <a:ea typeface="宋体" panose="02010600030101010101" pitchFamily="2" charset="-122"/>
                  <a:cs typeface="宋体" panose="02010600030101010101" pitchFamily="2" charset="-122"/>
                </a:endParaRPr>
              </a:p>
              <a:p>
                <a:pPr indent="0">
                  <a:buNone/>
                </a:pP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(Intercept)        -37.064      19.824        -1.8697      0.061524</a:t>
                </a:r>
                <a:br>
                  <a:rPr lang="en-US" altLang="zh-CN" sz="2000" dirty="0">
                    <a:effectLst/>
                    <a:latin typeface="Times New Roman" panose="02020603050405020304" pitchFamily="18" charset="0"/>
                    <a:ea typeface="宋体" panose="02010600030101010101" pitchFamily="2" charset="-122"/>
                    <a:cs typeface="宋体" panose="02010600030101010101" pitchFamily="2" charset="-122"/>
                  </a:rPr>
                </a:b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x1           0.9338       0.49619       1.8819       0.059844</a:t>
                </a:r>
                <a:endParaRPr lang="zh-CN" altLang="zh-CN" sz="2000" dirty="0">
                  <a:effectLst/>
                  <a:latin typeface="宋体" panose="02010600030101010101" pitchFamily="2" charset="-122"/>
                  <a:ea typeface="宋体" panose="02010600030101010101" pitchFamily="2" charset="-122"/>
                  <a:cs typeface="宋体" panose="02010600030101010101" pitchFamily="2" charset="-122"/>
                </a:endParaRPr>
              </a:p>
              <a:p>
                <a:pPr indent="0">
                  <a:buNone/>
                </a:pP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101 </a:t>
                </a:r>
                <a:r>
                  <a:rPr lang="zh-CN" altLang="zh-CN" sz="2000" dirty="0">
                    <a:solidFill>
                      <a:srgbClr val="D35400"/>
                    </a:solidFill>
                    <a:effectLst/>
                    <a:latin typeface="Times New Roman" panose="02020603050405020304" pitchFamily="18" charset="0"/>
                    <a:ea typeface="宋体" panose="02010600030101010101" pitchFamily="2" charset="-122"/>
                    <a:cs typeface="Times New Roman" panose="02020603050405020304" pitchFamily="18" charset="0"/>
                  </a:rPr>
                  <a:t>个观测值，</a:t>
                </a: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99 </a:t>
                </a:r>
                <a:r>
                  <a:rPr lang="zh-CN" altLang="zh-CN" sz="2000" dirty="0">
                    <a:solidFill>
                      <a:srgbClr val="D35400"/>
                    </a:solidFill>
                    <a:effectLst/>
                    <a:latin typeface="Times New Roman" panose="02020603050405020304" pitchFamily="18" charset="0"/>
                    <a:ea typeface="宋体" panose="02010600030101010101" pitchFamily="2" charset="-122"/>
                    <a:cs typeface="Times New Roman" panose="02020603050405020304" pitchFamily="18" charset="0"/>
                  </a:rPr>
                  <a:t>个误差自由度</a:t>
                </a:r>
                <a:br>
                  <a:rPr lang="en-US" altLang="zh-CN" sz="2000" dirty="0">
                    <a:effectLst/>
                    <a:latin typeface="Times New Roman" panose="02020603050405020304" pitchFamily="18" charset="0"/>
                    <a:ea typeface="宋体" panose="02010600030101010101" pitchFamily="2" charset="-122"/>
                    <a:cs typeface="宋体" panose="02010600030101010101" pitchFamily="2" charset="-122"/>
                  </a:rPr>
                </a:b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a:t>
                </a:r>
                <a:r>
                  <a:rPr lang="zh-CN" altLang="zh-CN" sz="2000" dirty="0">
                    <a:solidFill>
                      <a:srgbClr val="D35400"/>
                    </a:solidFill>
                    <a:effectLst/>
                    <a:latin typeface="Times New Roman" panose="02020603050405020304" pitchFamily="18" charset="0"/>
                    <a:ea typeface="宋体" panose="02010600030101010101" pitchFamily="2" charset="-122"/>
                    <a:cs typeface="Times New Roman" panose="02020603050405020304" pitchFamily="18" charset="0"/>
                  </a:rPr>
                  <a:t>散度</a:t>
                </a: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1</a:t>
                </a:r>
                <a:br>
                  <a:rPr lang="en-US" altLang="zh-CN" sz="2000" dirty="0">
                    <a:effectLst/>
                    <a:latin typeface="Times New Roman" panose="02020603050405020304" pitchFamily="18" charset="0"/>
                    <a:ea typeface="宋体" panose="02010600030101010101" pitchFamily="2" charset="-122"/>
                    <a:cs typeface="宋体" panose="02010600030101010101" pitchFamily="2" charset="-122"/>
                  </a:rPr>
                </a:b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a:t>
                </a:r>
                <a:r>
                  <a:rPr lang="zh-CN" altLang="zh-CN" sz="2000" dirty="0">
                    <a:solidFill>
                      <a:srgbClr val="D35400"/>
                    </a:solidFill>
                    <a:effectLst/>
                    <a:latin typeface="Times New Roman" panose="02020603050405020304" pitchFamily="18" charset="0"/>
                    <a:ea typeface="宋体" panose="02010600030101010101" pitchFamily="2" charset="-122"/>
                    <a:cs typeface="Times New Roman" panose="02020603050405020304" pitchFamily="18" charset="0"/>
                  </a:rPr>
                  <a:t>卡方统计量</a:t>
                </a: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a:t>
                </a:r>
                <a:r>
                  <a:rPr lang="zh-CN" altLang="zh-CN" sz="2000" dirty="0">
                    <a:solidFill>
                      <a:srgbClr val="D35400"/>
                    </a:solidFill>
                    <a:effectLst/>
                    <a:latin typeface="Times New Roman" panose="02020603050405020304" pitchFamily="18" charset="0"/>
                    <a:ea typeface="宋体" panose="02010600030101010101" pitchFamily="2" charset="-122"/>
                    <a:cs typeface="Times New Roman" panose="02020603050405020304" pitchFamily="18" charset="0"/>
                  </a:rPr>
                  <a:t>常量模型</a:t>
                </a: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113</a:t>
                </a:r>
                <a:r>
                  <a:rPr lang="zh-CN" altLang="zh-CN" sz="2000" dirty="0">
                    <a:solidFill>
                      <a:srgbClr val="D354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p </a:t>
                </a:r>
                <a:r>
                  <a:rPr lang="zh-CN" altLang="zh-CN" sz="2000" dirty="0">
                    <a:solidFill>
                      <a:srgbClr val="D35400"/>
                    </a:solidFill>
                    <a:effectLst/>
                    <a:latin typeface="Times New Roman" panose="02020603050405020304" pitchFamily="18" charset="0"/>
                    <a:ea typeface="宋体" panose="02010600030101010101" pitchFamily="2" charset="-122"/>
                    <a:cs typeface="Times New Roman" panose="02020603050405020304" pitchFamily="18" charset="0"/>
                  </a:rPr>
                  <a:t>值</a:t>
                </a: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 2.34e-26</a:t>
                </a:r>
                <a:endParaRPr lang="zh-CN" altLang="zh-CN" sz="2000" dirty="0">
                  <a:effectLst/>
                  <a:latin typeface="宋体" panose="02010600030101010101" pitchFamily="2" charset="-122"/>
                  <a:ea typeface="宋体" panose="02010600030101010101" pitchFamily="2" charset="-122"/>
                  <a:cs typeface="宋体" panose="02010600030101010101" pitchFamily="2" charset="-122"/>
                </a:endParaRPr>
              </a:p>
              <a:p>
                <a:r>
                  <a:rPr lang="zh-CN" altLang="en-US" dirty="0"/>
                  <a:t>根据参数估计值，可以写出回归方程：</a:t>
                </a:r>
              </a:p>
              <a:p>
                <a:pPr marL="0" indent="0">
                  <a:buNone/>
                </a:pPr>
                <a:r>
                  <a:rPr lang="zh-CN" altLang="en-US" dirty="0"/>
                  <a:t> </a:t>
                </a:r>
              </a:p>
              <a:p>
                <a:endParaRPr lang="en-US" altLang="zh-CN" dirty="0"/>
              </a:p>
              <a:p>
                <a:r>
                  <a:rPr lang="zh-CN" altLang="en-US" dirty="0"/>
                  <a:t>用发生比来解释，自变量 </a:t>
                </a:r>
                <a14:m>
                  <m:oMath xmlns:m="http://schemas.openxmlformats.org/officeDocument/2006/math">
                    <m:r>
                      <a:rPr lang="en-US" altLang="zh-CN" b="0" i="1" smtClean="0">
                        <a:latin typeface="Cambria Math" panose="02040503050406030204" pitchFamily="18" charset="0"/>
                      </a:rPr>
                      <m:t>𝑥</m:t>
                    </m:r>
                  </m:oMath>
                </a14:m>
                <a:r>
                  <a:rPr lang="zh-CN" altLang="en-US" dirty="0"/>
                  <a:t> 面部表情值每增加 </a:t>
                </a:r>
                <a:r>
                  <a:rPr lang="en-US" altLang="zh-CN" dirty="0"/>
                  <a:t>1</a:t>
                </a:r>
                <a:r>
                  <a:rPr lang="zh-CN" altLang="en-US" dirty="0"/>
                  <a:t>，将会使得 </a:t>
                </a:r>
                <a:r>
                  <a:rPr lang="en-US" altLang="zh-CN" dirty="0"/>
                  <a:t>“Angry” </a:t>
                </a:r>
                <a:r>
                  <a:rPr lang="zh-CN" altLang="en-US" dirty="0"/>
                  <a:t>的发生比，相对于当前值，变化 </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0.9338</m:t>
                        </m:r>
                      </m:sup>
                    </m:sSup>
                    <m:r>
                      <a:rPr lang="en-US" altLang="zh-CN" b="0" i="1" smtClean="0">
                        <a:latin typeface="Cambria Math" panose="02040503050406030204" pitchFamily="18" charset="0"/>
                      </a:rPr>
                      <m:t>=2.5442</m:t>
                    </m:r>
                  </m:oMath>
                </a14:m>
                <a:r>
                  <a:rPr lang="zh-CN" altLang="en-US" dirty="0"/>
                  <a:t> 倍。</a:t>
                </a:r>
              </a:p>
              <a:p>
                <a:endParaRPr lang="zh-CN" altLang="en-US" dirty="0"/>
              </a:p>
            </p:txBody>
          </p:sp>
        </mc:Choice>
        <mc:Fallback xmlns="">
          <p:sp>
            <p:nvSpPr>
              <p:cNvPr id="3" name="内容占位符 2">
                <a:extLst>
                  <a:ext uri="{FF2B5EF4-FFF2-40B4-BE49-F238E27FC236}">
                    <a16:creationId xmlns:a16="http://schemas.microsoft.com/office/drawing/2014/main" id="{8C285518-81C8-5435-399C-BE430A15A40B}"/>
                  </a:ext>
                </a:extLst>
              </p:cNvPr>
              <p:cNvSpPr>
                <a:spLocks noGrp="1" noRot="1" noChangeAspect="1" noMove="1" noResize="1" noEditPoints="1" noAdjustHandles="1" noChangeArrowheads="1" noChangeShapeType="1" noTextEdit="1"/>
              </p:cNvSpPr>
              <p:nvPr>
                <p:ph idx="1"/>
              </p:nvPr>
            </p:nvSpPr>
            <p:spPr>
              <a:xfrm>
                <a:off x="838200" y="563418"/>
                <a:ext cx="10515600" cy="6294582"/>
              </a:xfrm>
              <a:blipFill>
                <a:blip r:embed="rId2"/>
                <a:stretch>
                  <a:fillRect/>
                </a:stretch>
              </a:blipFill>
            </p:spPr>
            <p:txBody>
              <a:bodyPr/>
              <a:lstStyle/>
              <a:p>
                <a:r>
                  <a:rPr lang="zh-CN" altLang="en-US">
                    <a:noFill/>
                  </a:rPr>
                  <a:t> </a:t>
                </a:r>
              </a:p>
            </p:txBody>
          </p:sp>
        </mc:Fallback>
      </mc:AlternateContent>
      <p:pic>
        <p:nvPicPr>
          <p:cNvPr id="5122" name="Picture 2">
            <a:extLst>
              <a:ext uri="{FF2B5EF4-FFF2-40B4-BE49-F238E27FC236}">
                <a16:creationId xmlns:a16="http://schemas.microsoft.com/office/drawing/2014/main" id="{A73D72F4-D6B9-4719-8BFD-76BC0437CF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14265" y="4733778"/>
            <a:ext cx="4363470" cy="872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6670617"/>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11D7F91-7535-3703-ACC9-9BAE832F657F}"/>
              </a:ext>
            </a:extLst>
          </p:cNvPr>
          <p:cNvSpPr>
            <a:spLocks noGrp="1"/>
          </p:cNvSpPr>
          <p:nvPr>
            <p:ph idx="1"/>
          </p:nvPr>
        </p:nvSpPr>
        <p:spPr>
          <a:xfrm>
            <a:off x="838200" y="794327"/>
            <a:ext cx="10515600" cy="5382636"/>
          </a:xfrm>
        </p:spPr>
        <p:txBody>
          <a:bodyPr/>
          <a:lstStyle/>
          <a:p>
            <a:r>
              <a:rPr lang="zh-CN" altLang="en-US" dirty="0"/>
              <a:t>再来看一下，模型的预测效果：</a:t>
            </a:r>
            <a:endParaRPr lang="en-US" altLang="zh-CN" dirty="0"/>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err="1">
                <a:latin typeface="Courier New" panose="02070309020205020404" pitchFamily="49" charset="0"/>
                <a:cs typeface="Courier New" panose="02070309020205020404" pitchFamily="49" charset="0"/>
              </a:rPr>
              <a:t>xvals</a:t>
            </a:r>
            <a:r>
              <a:rPr lang="en-US" altLang="zh-CN" sz="2000" dirty="0">
                <a:latin typeface="Courier New" panose="02070309020205020404" pitchFamily="49" charset="0"/>
                <a:cs typeface="Courier New" panose="02070309020205020404" pitchFamily="49" charset="0"/>
              </a:rPr>
              <a:t> = 1:100;</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yhat2 = predict(</a:t>
            </a:r>
            <a:r>
              <a:rPr lang="en-US" altLang="zh-CN" sz="2000" dirty="0" err="1">
                <a:latin typeface="Courier New" panose="02070309020205020404" pitchFamily="49" charset="0"/>
                <a:cs typeface="Courier New" panose="02070309020205020404" pitchFamily="49" charset="0"/>
              </a:rPr>
              <a:t>glm</a:t>
            </a:r>
            <a:r>
              <a:rPr lang="en-US" altLang="zh-CN" sz="2000" dirty="0">
                <a:latin typeface="Courier New" panose="02070309020205020404" pitchFamily="49" charset="0"/>
                <a:cs typeface="Courier New" panose="02070309020205020404" pitchFamily="49" charset="0"/>
              </a:rPr>
              <a:t>, </a:t>
            </a:r>
            <a:r>
              <a:rPr lang="en-US" altLang="zh-CN" sz="2000" dirty="0" err="1">
                <a:latin typeface="Courier New" panose="02070309020205020404" pitchFamily="49" charset="0"/>
                <a:cs typeface="Courier New" panose="02070309020205020404" pitchFamily="49" charset="0"/>
              </a:rPr>
              <a:t>xvals</a:t>
            </a:r>
            <a:r>
              <a:rPr lang="en-US" altLang="zh-CN" sz="2000" dirty="0">
                <a:latin typeface="Courier New" panose="02070309020205020404" pitchFamily="49" charset="0"/>
                <a:cs typeface="Courier New" panose="02070309020205020404" pitchFamily="49" charset="0"/>
              </a:rPr>
              <a:t>');</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plot(x, y, '*', </a:t>
            </a:r>
            <a:r>
              <a:rPr lang="en-US" altLang="zh-CN" sz="2000" dirty="0" err="1">
                <a:latin typeface="Courier New" panose="02070309020205020404" pitchFamily="49" charset="0"/>
                <a:cs typeface="Courier New" panose="02070309020205020404" pitchFamily="49" charset="0"/>
              </a:rPr>
              <a:t>xvals</a:t>
            </a:r>
            <a:r>
              <a:rPr lang="en-US" altLang="zh-CN" sz="2000" dirty="0">
                <a:latin typeface="Courier New" panose="02070309020205020404" pitchFamily="49" charset="0"/>
                <a:cs typeface="Courier New" panose="02070309020205020404" pitchFamily="49" charset="0"/>
              </a:rPr>
              <a:t>, yhat2, 'r'), grid on</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pred = predict(</a:t>
            </a:r>
            <a:r>
              <a:rPr lang="en-US" altLang="zh-CN" sz="2000" dirty="0" err="1">
                <a:latin typeface="Courier New" panose="02070309020205020404" pitchFamily="49" charset="0"/>
                <a:cs typeface="Courier New" panose="02070309020205020404" pitchFamily="49" charset="0"/>
              </a:rPr>
              <a:t>glm</a:t>
            </a:r>
            <a:r>
              <a:rPr lang="en-US" altLang="zh-CN" sz="2000" dirty="0">
                <a:latin typeface="Courier New" panose="02070309020205020404" pitchFamily="49" charset="0"/>
                <a:cs typeface="Courier New" panose="02070309020205020404" pitchFamily="49" charset="0"/>
              </a:rPr>
              <a:t>, x);                </a:t>
            </a:r>
            <a:r>
              <a:rPr lang="en-US" altLang="zh-CN" sz="2000" dirty="0">
                <a:solidFill>
                  <a:srgbClr val="00B050"/>
                </a:solidFill>
                <a:latin typeface="Courier New" panose="02070309020205020404" pitchFamily="49" charset="0"/>
                <a:cs typeface="Courier New" panose="02070309020205020404" pitchFamily="49" charset="0"/>
              </a:rPr>
              <a:t>% </a:t>
            </a:r>
            <a:r>
              <a:rPr lang="zh-CN" altLang="en-US" sz="2000" dirty="0">
                <a:solidFill>
                  <a:srgbClr val="00B050"/>
                </a:solidFill>
                <a:latin typeface="Courier New" panose="02070309020205020404" pitchFamily="49" charset="0"/>
                <a:cs typeface="Courier New" panose="02070309020205020404" pitchFamily="49" charset="0"/>
              </a:rPr>
              <a:t>预测概率值</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pred(pred &gt;= 0.5) = 1;                 </a:t>
            </a:r>
            <a:r>
              <a:rPr lang="en-US" altLang="zh-CN" sz="2000" dirty="0">
                <a:solidFill>
                  <a:srgbClr val="00B050"/>
                </a:solidFill>
                <a:latin typeface="Courier New" panose="02070309020205020404" pitchFamily="49" charset="0"/>
                <a:cs typeface="Courier New" panose="02070309020205020404" pitchFamily="49" charset="0"/>
              </a:rPr>
              <a:t>% </a:t>
            </a:r>
            <a:r>
              <a:rPr lang="zh-CN" altLang="en-US" sz="2000" dirty="0">
                <a:solidFill>
                  <a:srgbClr val="00B050"/>
                </a:solidFill>
                <a:latin typeface="Courier New" panose="02070309020205020404" pitchFamily="49" charset="0"/>
                <a:cs typeface="Courier New" panose="02070309020205020404" pitchFamily="49" charset="0"/>
              </a:rPr>
              <a:t>以</a:t>
            </a:r>
            <a:r>
              <a:rPr lang="en-US" altLang="zh-CN" sz="2000" dirty="0">
                <a:solidFill>
                  <a:srgbClr val="00B050"/>
                </a:solidFill>
                <a:latin typeface="Courier New" panose="02070309020205020404" pitchFamily="49" charset="0"/>
                <a:cs typeface="Courier New" panose="02070309020205020404" pitchFamily="49" charset="0"/>
              </a:rPr>
              <a:t>0.5</a:t>
            </a:r>
            <a:r>
              <a:rPr lang="zh-CN" altLang="en-US" sz="2000" dirty="0">
                <a:solidFill>
                  <a:srgbClr val="00B050"/>
                </a:solidFill>
                <a:latin typeface="Courier New" panose="02070309020205020404" pitchFamily="49" charset="0"/>
                <a:cs typeface="Courier New" panose="02070309020205020404" pitchFamily="49" charset="0"/>
              </a:rPr>
              <a:t>为阈值</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pred(pred &lt; 0.5) = 0;</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mean(pred == y)                        </a:t>
            </a:r>
            <a:r>
              <a:rPr lang="en-US" altLang="zh-CN" sz="2000" dirty="0">
                <a:solidFill>
                  <a:srgbClr val="00B050"/>
                </a:solidFill>
                <a:latin typeface="Courier New" panose="02070309020205020404" pitchFamily="49" charset="0"/>
                <a:cs typeface="Courier New" panose="02070309020205020404" pitchFamily="49" charset="0"/>
              </a:rPr>
              <a:t>% </a:t>
            </a:r>
            <a:r>
              <a:rPr lang="zh-CN" altLang="en-US" sz="2000" dirty="0">
                <a:solidFill>
                  <a:srgbClr val="00B050"/>
                </a:solidFill>
                <a:latin typeface="Courier New" panose="02070309020205020404" pitchFamily="49" charset="0"/>
                <a:cs typeface="Courier New" panose="02070309020205020404" pitchFamily="49" charset="0"/>
              </a:rPr>
              <a:t>预测正确率</a:t>
            </a:r>
          </a:p>
          <a:p>
            <a:pPr marL="0" indent="0">
              <a:buNone/>
            </a:pPr>
            <a:r>
              <a:rPr lang="zh-CN" altLang="en-US" dirty="0"/>
              <a:t>  </a:t>
            </a:r>
            <a:r>
              <a:rPr lang="zh-CN" altLang="en-US" b="1" dirty="0"/>
              <a:t>运行结果</a:t>
            </a:r>
            <a:endParaRPr lang="en-US" altLang="zh-CN" b="1" dirty="0"/>
          </a:p>
          <a:p>
            <a:pPr marL="0" indent="0">
              <a:buNone/>
            </a:pP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a:t>
            </a:r>
            <a:r>
              <a:rPr lang="en-US" altLang="zh-CN" sz="2000" dirty="0" err="1">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ans</a:t>
            </a: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  0.9406</a:t>
            </a:r>
            <a:endParaRPr lang="zh-CN" altLang="zh-CN" sz="2000" dirty="0">
              <a:effectLst/>
              <a:latin typeface="宋体" panose="02010600030101010101" pitchFamily="2" charset="-122"/>
              <a:ea typeface="宋体" panose="02010600030101010101" pitchFamily="2" charset="-122"/>
              <a:cs typeface="宋体" panose="02010600030101010101" pitchFamily="2" charset="-122"/>
            </a:endParaRPr>
          </a:p>
          <a:p>
            <a:endParaRPr lang="zh-CN" altLang="en-US" dirty="0"/>
          </a:p>
        </p:txBody>
      </p:sp>
    </p:spTree>
    <p:extLst>
      <p:ext uri="{BB962C8B-B14F-4D97-AF65-F5344CB8AC3E}">
        <p14:creationId xmlns:p14="http://schemas.microsoft.com/office/powerpoint/2010/main" val="1299828713"/>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E863F8B-20BB-D693-3F6E-48527B0A13C3}"/>
              </a:ext>
            </a:extLst>
          </p:cNvPr>
          <p:cNvSpPr>
            <a:spLocks noGrp="1"/>
          </p:cNvSpPr>
          <p:nvPr>
            <p:ph idx="1"/>
          </p:nvPr>
        </p:nvSpPr>
        <p:spPr>
          <a:xfrm>
            <a:off x="838200" y="4830618"/>
            <a:ext cx="10515600" cy="1911927"/>
          </a:xfrm>
        </p:spPr>
        <p:txBody>
          <a:bodyPr/>
          <a:lstStyle/>
          <a:p>
            <a:pPr algn="just"/>
            <a:r>
              <a:rPr lang="zh-CN" altLang="en-US" dirty="0"/>
              <a:t>预测正确率为 </a:t>
            </a:r>
            <a:r>
              <a:rPr lang="en-US" altLang="zh-CN" dirty="0"/>
              <a:t>94.06%</a:t>
            </a:r>
            <a:r>
              <a:rPr lang="zh-CN" altLang="en-US" dirty="0"/>
              <a:t>，非常高！实际上还可以调整阈值（不一定 </a:t>
            </a:r>
            <a:r>
              <a:rPr lang="en-US" altLang="zh-CN" dirty="0"/>
              <a:t>0.5 </a:t>
            </a:r>
            <a:r>
              <a:rPr lang="zh-CN" altLang="en-US" dirty="0"/>
              <a:t>是最优的，这就是调参），进一步提高正确率。</a:t>
            </a:r>
          </a:p>
          <a:p>
            <a:pPr algn="just"/>
            <a:r>
              <a:rPr lang="zh-CN" altLang="en-US" dirty="0"/>
              <a:t>当然，</a:t>
            </a:r>
            <a:r>
              <a:rPr lang="en-US" altLang="zh-CN" dirty="0"/>
              <a:t>Logistic </a:t>
            </a:r>
            <a:r>
              <a:rPr lang="zh-CN" altLang="en-US" dirty="0"/>
              <a:t>回归也可以做模型检验、回归诊断，可以有更多的自变量，可以是连续的也可以是分类的，还可以有多项式项，也可以用逐步回归</a:t>
            </a:r>
            <a:r>
              <a:rPr lang="en-US" altLang="zh-CN" sz="2000" dirty="0" err="1">
                <a:latin typeface="Courier New" panose="02070309020205020404" pitchFamily="49" charset="0"/>
                <a:cs typeface="Courier New" panose="02070309020205020404" pitchFamily="49" charset="0"/>
              </a:rPr>
              <a:t>stepwiseglm</a:t>
            </a:r>
            <a:r>
              <a:rPr lang="en-US" altLang="zh-CN" sz="2000" dirty="0">
                <a:latin typeface="Courier New" panose="02070309020205020404" pitchFamily="49" charset="0"/>
                <a:cs typeface="Courier New" panose="02070309020205020404" pitchFamily="49" charset="0"/>
              </a:rPr>
              <a:t>() </a:t>
            </a:r>
            <a:r>
              <a:rPr lang="zh-CN" altLang="en-US" dirty="0"/>
              <a:t>筛选自变量建立最合适的模型。</a:t>
            </a:r>
          </a:p>
          <a:p>
            <a:endParaRPr lang="zh-CN" altLang="en-US" dirty="0"/>
          </a:p>
        </p:txBody>
      </p:sp>
      <p:pic>
        <p:nvPicPr>
          <p:cNvPr id="4" name="图片 3">
            <a:extLst>
              <a:ext uri="{FF2B5EF4-FFF2-40B4-BE49-F238E27FC236}">
                <a16:creationId xmlns:a16="http://schemas.microsoft.com/office/drawing/2014/main" id="{903B9F80-7BDF-3C1A-8CA0-ABDDBC31FBC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28292" y="604982"/>
            <a:ext cx="5428605" cy="4073418"/>
          </a:xfrm>
          <a:prstGeom prst="rect">
            <a:avLst/>
          </a:prstGeom>
          <a:noFill/>
          <a:ln>
            <a:noFill/>
          </a:ln>
        </p:spPr>
      </p:pic>
    </p:spTree>
    <p:extLst>
      <p:ext uri="{BB962C8B-B14F-4D97-AF65-F5344CB8AC3E}">
        <p14:creationId xmlns:p14="http://schemas.microsoft.com/office/powerpoint/2010/main" val="1782033110"/>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CB02415-21CF-91FA-B1CE-55D9EF03BB22}"/>
                  </a:ext>
                </a:extLst>
              </p:cNvPr>
              <p:cNvSpPr>
                <a:spLocks noGrp="1"/>
              </p:cNvSpPr>
              <p:nvPr>
                <p:ph idx="1"/>
              </p:nvPr>
            </p:nvSpPr>
            <p:spPr>
              <a:xfrm>
                <a:off x="838200" y="1496292"/>
                <a:ext cx="10515600" cy="4680671"/>
              </a:xfrm>
            </p:spPr>
            <p:txBody>
              <a:bodyPr/>
              <a:lstStyle/>
              <a:p>
                <a:r>
                  <a:rPr lang="zh-CN" altLang="en-US" b="1" dirty="0"/>
                  <a:t>泊松回归</a:t>
                </a:r>
                <a:r>
                  <a:rPr lang="zh-CN" altLang="en-US" dirty="0"/>
                  <a:t>，适合因变量是单位时间或空间上的计数，且大致服从泊松分布，另外还要求：</a:t>
                </a:r>
              </a:p>
              <a:p>
                <a:pPr marL="0" indent="0">
                  <a:buNone/>
                </a:pPr>
                <a:r>
                  <a:rPr lang="zh-CN" altLang="en-US" dirty="0"/>
                  <a:t>      </a:t>
                </a:r>
                <a:r>
                  <a:rPr lang="en-US" altLang="zh-CN" dirty="0"/>
                  <a:t>- </a:t>
                </a:r>
                <a:r>
                  <a:rPr lang="zh-CN" altLang="en-US" dirty="0"/>
                  <a:t>各个样本之间彼此独立</a:t>
                </a:r>
              </a:p>
              <a:p>
                <a:pPr marL="0" indent="0">
                  <a:buNone/>
                </a:pPr>
                <a:r>
                  <a:rPr lang="zh-CN" altLang="en-US" dirty="0"/>
                  <a:t>      </a:t>
                </a:r>
                <a:r>
                  <a:rPr lang="en-US" altLang="zh-CN" dirty="0"/>
                  <a:t>- </a:t>
                </a:r>
                <a:r>
                  <a:rPr lang="zh-CN" altLang="en-US" dirty="0"/>
                  <a:t>因变量数据的均值等于其方差</a:t>
                </a:r>
              </a:p>
              <a:p>
                <a:pPr marL="0" indent="0">
                  <a:buNone/>
                </a:pPr>
                <a:r>
                  <a:rPr lang="zh-CN" altLang="en-US" dirty="0"/>
                  <a:t>      </a:t>
                </a:r>
                <a:r>
                  <a:rPr lang="en-US" altLang="zh-CN" dirty="0"/>
                  <a:t>- </a:t>
                </a:r>
                <a:r>
                  <a:rPr lang="zh-CN" altLang="en-US" dirty="0"/>
                  <a:t>是自变量 的线性函数</a:t>
                </a:r>
              </a:p>
              <a:p>
                <a:r>
                  <a:rPr lang="zh-CN" altLang="en-US" dirty="0"/>
                  <a:t>泊松回归模型的连接函数是 </a:t>
                </a:r>
                <a14:m>
                  <m:oMath xmlns:m="http://schemas.openxmlformats.org/officeDocument/2006/math">
                    <m:r>
                      <m:rPr>
                        <m:sty m:val="p"/>
                      </m:rPr>
                      <a:rPr lang="en-US" altLang="zh-CN" b="0" i="0" smtClean="0">
                        <a:latin typeface="Cambria Math" panose="02040503050406030204" pitchFamily="18" charset="0"/>
                      </a:rPr>
                      <m:t>ln</m:t>
                    </m:r>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m:t>
                    </m:r>
                  </m:oMath>
                </a14:m>
                <a:r>
                  <a:rPr lang="zh-CN" altLang="en-US" dirty="0"/>
                  <a:t>，模型可表示为：</a:t>
                </a:r>
                <a:endParaRPr lang="en-US" altLang="zh-CN" dirty="0"/>
              </a:p>
              <a:p>
                <a:endParaRPr lang="en-US" altLang="zh-CN" dirty="0"/>
              </a:p>
              <a:p>
                <a:pPr algn="just"/>
                <a:r>
                  <a:rPr lang="zh-CN" altLang="en-US" dirty="0"/>
                  <a:t>偏移量在泊松回归中很有用，比如 </a:t>
                </a:r>
                <a14:m>
                  <m:oMath xmlns:m="http://schemas.openxmlformats.org/officeDocument/2006/math">
                    <m:r>
                      <a:rPr lang="en-US" altLang="zh-CN" b="0" i="1" smtClean="0">
                        <a:latin typeface="Cambria Math" panose="02040503050406030204" pitchFamily="18" charset="0"/>
                      </a:rPr>
                      <m:t>𝑦</m:t>
                    </m:r>
                  </m:oMath>
                </a14:m>
                <a:r>
                  <a:rPr lang="zh-CN" altLang="en-US" dirty="0"/>
                  <a:t> 是人数服从泊松分布，想考虑人数占比作为因变量，</a:t>
                </a:r>
                <a14:m>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𝑦</m:t>
                                </m:r>
                              </m:num>
                              <m:den>
                                <m:r>
                                  <a:rPr lang="en-US" altLang="zh-CN" b="0" i="1" smtClean="0">
                                    <a:latin typeface="Cambria Math" panose="02040503050406030204" pitchFamily="18" charset="0"/>
                                  </a:rPr>
                                  <m:t>𝑁</m:t>
                                </m:r>
                              </m:den>
                            </m:f>
                          </m:e>
                        </m:d>
                      </m:e>
                    </m:func>
                    <m:r>
                      <a:rPr lang="en-US" altLang="zh-CN" b="0" i="1" smtClean="0">
                        <a:latin typeface="Cambria Math" panose="02040503050406030204" pitchFamily="18" charset="0"/>
                      </a:rPr>
                      <m:t>= </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𝑇</m:t>
                        </m:r>
                      </m:sup>
                    </m:sSup>
                    <m:r>
                      <a:rPr lang="zh-CN" altLang="en-US" b="1" i="0" smtClean="0">
                        <a:latin typeface="Cambria Math" panose="02040503050406030204" pitchFamily="18" charset="0"/>
                      </a:rPr>
                      <m:t>𝛉</m:t>
                    </m:r>
                  </m:oMath>
                </a14:m>
                <a:r>
                  <a:rPr lang="zh-CN" altLang="en-US" dirty="0"/>
                  <a:t> 就等同于 </a:t>
                </a:r>
                <a14:m>
                  <m:oMath xmlns:m="http://schemas.openxmlformats.org/officeDocument/2006/math">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ln</m:t>
                        </m:r>
                      </m:fName>
                      <m:e>
                        <m:d>
                          <m:dPr>
                            <m:ctrlPr>
                              <a:rPr lang="en-US" altLang="zh-CN" i="1">
                                <a:latin typeface="Cambria Math" panose="02040503050406030204" pitchFamily="18" charset="0"/>
                              </a:rPr>
                            </m:ctrlPr>
                          </m:dPr>
                          <m:e>
                            <m:r>
                              <a:rPr lang="en-US" altLang="zh-CN" b="0" i="1" smtClean="0">
                                <a:latin typeface="Cambria Math" panose="02040503050406030204" pitchFamily="18" charset="0"/>
                              </a:rPr>
                              <m:t>𝑦</m:t>
                            </m:r>
                          </m:e>
                        </m:d>
                      </m:e>
                    </m:func>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ln</m:t>
                        </m:r>
                      </m:fName>
                      <m:e>
                        <m:d>
                          <m:dPr>
                            <m:ctrlPr>
                              <a:rPr lang="en-US" altLang="zh-CN" i="1" smtClean="0">
                                <a:latin typeface="Cambria Math" panose="02040503050406030204" pitchFamily="18" charset="0"/>
                              </a:rPr>
                            </m:ctrlPr>
                          </m:dPr>
                          <m:e>
                            <m:r>
                              <a:rPr lang="en-US" altLang="zh-CN" b="0" i="1" smtClean="0">
                                <a:latin typeface="Cambria Math" panose="02040503050406030204" pitchFamily="18" charset="0"/>
                              </a:rPr>
                              <m:t>𝑁</m:t>
                            </m:r>
                          </m:e>
                        </m:d>
                      </m:e>
                    </m:func>
                    <m:sSup>
                      <m:sSupPr>
                        <m:ctrlPr>
                          <a:rPr lang="en-US" altLang="zh-CN" i="1">
                            <a:latin typeface="Cambria Math" panose="02040503050406030204" pitchFamily="18" charset="0"/>
                          </a:rPr>
                        </m:ctrlPr>
                      </m:sSupPr>
                      <m:e>
                        <m:r>
                          <a:rPr lang="en-US" altLang="zh-CN" i="1">
                            <a:latin typeface="Cambria Math" panose="02040503050406030204" pitchFamily="18" charset="0"/>
                          </a:rPr>
                          <m:t>+</m:t>
                        </m:r>
                        <m:r>
                          <a:rPr lang="en-US" altLang="zh-CN" b="0" i="1" smtClean="0">
                            <a:latin typeface="Cambria Math" panose="02040503050406030204" pitchFamily="18" charset="0"/>
                          </a:rPr>
                          <m:t> </m:t>
                        </m:r>
                        <m:r>
                          <a:rPr lang="en-US" altLang="zh-CN" i="1">
                            <a:latin typeface="Cambria Math" panose="02040503050406030204" pitchFamily="18" charset="0"/>
                          </a:rPr>
                          <m:t>𝑥</m:t>
                        </m:r>
                      </m:e>
                      <m:sup>
                        <m:r>
                          <a:rPr lang="en-US" altLang="zh-CN" i="1">
                            <a:latin typeface="Cambria Math" panose="02040503050406030204" pitchFamily="18" charset="0"/>
                          </a:rPr>
                          <m:t>𝑇</m:t>
                        </m:r>
                      </m:sup>
                    </m:sSup>
                    <m:r>
                      <a:rPr lang="zh-CN" altLang="en-US" b="1">
                        <a:latin typeface="Cambria Math" panose="02040503050406030204" pitchFamily="18" charset="0"/>
                      </a:rPr>
                      <m:t>𝛉</m:t>
                    </m:r>
                  </m:oMath>
                </a14:m>
                <a:r>
                  <a:rPr lang="zh-CN" altLang="en-US" dirty="0"/>
                  <a:t> ，该 </a:t>
                </a:r>
                <a14:m>
                  <m:oMath xmlns:m="http://schemas.openxmlformats.org/officeDocument/2006/math">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ln</m:t>
                        </m:r>
                      </m:fName>
                      <m:e>
                        <m:d>
                          <m:dPr>
                            <m:ctrlPr>
                              <a:rPr lang="en-US" altLang="zh-CN" i="1">
                                <a:latin typeface="Cambria Math" panose="02040503050406030204" pitchFamily="18" charset="0"/>
                              </a:rPr>
                            </m:ctrlPr>
                          </m:dPr>
                          <m:e>
                            <m:r>
                              <a:rPr lang="en-US" altLang="zh-CN" i="1">
                                <a:latin typeface="Cambria Math" panose="02040503050406030204" pitchFamily="18" charset="0"/>
                              </a:rPr>
                              <m:t>𝑁</m:t>
                            </m:r>
                          </m:e>
                        </m:d>
                      </m:e>
                    </m:func>
                  </m:oMath>
                </a14:m>
                <a:r>
                  <a:rPr lang="zh-CN" altLang="en-US" dirty="0"/>
                  <a:t> 就是偏移量。 </a:t>
                </a:r>
              </a:p>
              <a:p>
                <a:endParaRPr lang="zh-CN" altLang="en-US" dirty="0"/>
              </a:p>
            </p:txBody>
          </p:sp>
        </mc:Choice>
        <mc:Fallback xmlns="">
          <p:sp>
            <p:nvSpPr>
              <p:cNvPr id="3" name="内容占位符 2">
                <a:extLst>
                  <a:ext uri="{FF2B5EF4-FFF2-40B4-BE49-F238E27FC236}">
                    <a16:creationId xmlns:a16="http://schemas.microsoft.com/office/drawing/2014/main" id="{FCB02415-21CF-91FA-B1CE-55D9EF03BB22}"/>
                  </a:ext>
                </a:extLst>
              </p:cNvPr>
              <p:cNvSpPr>
                <a:spLocks noGrp="1" noRot="1" noChangeAspect="1" noMove="1" noResize="1" noEditPoints="1" noAdjustHandles="1" noChangeArrowheads="1" noChangeShapeType="1" noTextEdit="1"/>
              </p:cNvSpPr>
              <p:nvPr>
                <p:ph idx="1"/>
              </p:nvPr>
            </p:nvSpPr>
            <p:spPr>
              <a:xfrm>
                <a:off x="838200" y="1496292"/>
                <a:ext cx="10515600" cy="4680671"/>
              </a:xfrm>
              <a:blipFill>
                <a:blip r:embed="rId2"/>
                <a:stretch>
                  <a:fillRect/>
                </a:stretch>
              </a:blipFill>
            </p:spPr>
            <p:txBody>
              <a:bodyPr/>
              <a:lstStyle/>
              <a:p>
                <a:r>
                  <a:rPr lang="zh-CN" altLang="en-US">
                    <a:noFill/>
                  </a:rPr>
                  <a:t> </a:t>
                </a:r>
              </a:p>
            </p:txBody>
          </p:sp>
        </mc:Fallback>
      </mc:AlternateContent>
      <p:sp>
        <p:nvSpPr>
          <p:cNvPr id="4" name="标题 1">
            <a:extLst>
              <a:ext uri="{FF2B5EF4-FFF2-40B4-BE49-F238E27FC236}">
                <a16:creationId xmlns:a16="http://schemas.microsoft.com/office/drawing/2014/main" id="{109C4C05-80BF-B295-FFB6-C81B0324282D}"/>
              </a:ext>
            </a:extLst>
          </p:cNvPr>
          <p:cNvSpPr>
            <a:spLocks noGrp="1"/>
          </p:cNvSpPr>
          <p:nvPr>
            <p:ph type="title"/>
          </p:nvPr>
        </p:nvSpPr>
        <p:spPr>
          <a:xfrm>
            <a:off x="838200" y="681038"/>
            <a:ext cx="10515600" cy="815254"/>
          </a:xfrm>
        </p:spPr>
        <p:txBody>
          <a:bodyPr/>
          <a:lstStyle/>
          <a:p>
            <a:r>
              <a:rPr lang="en-US" altLang="zh-CN" sz="3200" b="1" dirty="0">
                <a:solidFill>
                  <a:srgbClr val="7030A0"/>
                </a:solidFill>
              </a:rPr>
              <a:t>2. </a:t>
            </a:r>
            <a:r>
              <a:rPr lang="zh-CN" altLang="en-US" sz="3200" b="1" dirty="0">
                <a:solidFill>
                  <a:srgbClr val="7030A0"/>
                </a:solidFill>
              </a:rPr>
              <a:t>泊松回归</a:t>
            </a:r>
          </a:p>
        </p:txBody>
      </p:sp>
      <p:pic>
        <p:nvPicPr>
          <p:cNvPr id="6146" name="Picture 2">
            <a:extLst>
              <a:ext uri="{FF2B5EF4-FFF2-40B4-BE49-F238E27FC236}">
                <a16:creationId xmlns:a16="http://schemas.microsoft.com/office/drawing/2014/main" id="{688E7DB1-C5C8-E68D-DF7A-5551D219C11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82017" y="4050289"/>
            <a:ext cx="3227965" cy="537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1957572"/>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E2DB2A8-8B7D-4962-2738-3EB30AB22A61}"/>
              </a:ext>
            </a:extLst>
          </p:cNvPr>
          <p:cNvSpPr>
            <a:spLocks noGrp="1"/>
          </p:cNvSpPr>
          <p:nvPr>
            <p:ph idx="1"/>
          </p:nvPr>
        </p:nvSpPr>
        <p:spPr>
          <a:xfrm>
            <a:off x="838200" y="877455"/>
            <a:ext cx="10515600" cy="5865090"/>
          </a:xfrm>
        </p:spPr>
        <p:txBody>
          <a:bodyPr/>
          <a:lstStyle/>
          <a:p>
            <a:r>
              <a:rPr lang="zh-CN" altLang="en-US" b="1" dirty="0"/>
              <a:t>例</a:t>
            </a:r>
            <a:r>
              <a:rPr lang="en-US" altLang="zh-CN" b="1" dirty="0"/>
              <a:t>10.8</a:t>
            </a:r>
            <a:r>
              <a:rPr lang="zh-CN" altLang="en-US" b="1" dirty="0"/>
              <a:t>（泊松回归）</a:t>
            </a:r>
            <a:r>
              <a:rPr lang="zh-CN" altLang="en-US" dirty="0"/>
              <a:t>现有美国校园暴力犯罪数据（部分）：</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algn="just"/>
            <a:r>
              <a:rPr lang="zh-CN" altLang="en-US" dirty="0"/>
              <a:t>变量 </a:t>
            </a:r>
            <a:r>
              <a:rPr lang="en-US" altLang="zh-CN" dirty="0"/>
              <a:t>enroll1000 </a:t>
            </a:r>
            <a:r>
              <a:rPr lang="zh-CN" altLang="en-US" dirty="0"/>
              <a:t>为以千为单位的学生人数，</a:t>
            </a:r>
            <a:r>
              <a:rPr lang="en-US" altLang="zh-CN" dirty="0"/>
              <a:t>type </a:t>
            </a:r>
            <a:r>
              <a:rPr lang="zh-CN" altLang="en-US" dirty="0"/>
              <a:t>为学校类型（学院</a:t>
            </a:r>
            <a:r>
              <a:rPr lang="en-US" altLang="zh-CN" dirty="0"/>
              <a:t>/</a:t>
            </a:r>
            <a:r>
              <a:rPr lang="zh-CN" altLang="en-US" dirty="0"/>
              <a:t>大学），</a:t>
            </a:r>
            <a:r>
              <a:rPr lang="en-US" altLang="zh-CN" dirty="0"/>
              <a:t>region </a:t>
            </a:r>
            <a:r>
              <a:rPr lang="zh-CN" altLang="en-US" dirty="0"/>
              <a:t>为学校所在地区，</a:t>
            </a:r>
            <a:r>
              <a:rPr lang="en-US" altLang="zh-CN" dirty="0" err="1"/>
              <a:t>nv</a:t>
            </a:r>
            <a:r>
              <a:rPr lang="en-US" altLang="zh-CN" dirty="0"/>
              <a:t> </a:t>
            </a:r>
            <a:r>
              <a:rPr lang="zh-CN" altLang="en-US" dirty="0"/>
              <a:t>为暴力犯罪人数，</a:t>
            </a:r>
            <a:r>
              <a:rPr lang="en-US" altLang="zh-CN" dirty="0" err="1"/>
              <a:t>nvrate</a:t>
            </a:r>
            <a:r>
              <a:rPr lang="en-US" altLang="zh-CN" dirty="0"/>
              <a:t> </a:t>
            </a:r>
            <a:r>
              <a:rPr lang="zh-CN" altLang="en-US" dirty="0"/>
              <a:t>为暴力犯罪率。</a:t>
            </a:r>
          </a:p>
          <a:p>
            <a:r>
              <a:rPr lang="zh-CN" altLang="en-US" dirty="0"/>
              <a:t>建立泊松回归模型，考察暴力犯罪与学校类型、学校所在地区之间的关系。</a:t>
            </a:r>
          </a:p>
          <a:p>
            <a:endParaRPr lang="en-US" altLang="zh-CN" dirty="0"/>
          </a:p>
          <a:p>
            <a:endParaRPr lang="zh-CN" altLang="en-US" dirty="0"/>
          </a:p>
        </p:txBody>
      </p:sp>
      <p:pic>
        <p:nvPicPr>
          <p:cNvPr id="5" name="图片 4">
            <a:extLst>
              <a:ext uri="{FF2B5EF4-FFF2-40B4-BE49-F238E27FC236}">
                <a16:creationId xmlns:a16="http://schemas.microsoft.com/office/drawing/2014/main" id="{1ECFDD48-8BCA-1BA4-0830-60090ACCDE19}"/>
              </a:ext>
            </a:extLst>
          </p:cNvPr>
          <p:cNvPicPr>
            <a:picLocks noChangeAspect="1"/>
          </p:cNvPicPr>
          <p:nvPr/>
        </p:nvPicPr>
        <p:blipFill>
          <a:blip r:embed="rId2"/>
          <a:stretch>
            <a:fillRect/>
          </a:stretch>
        </p:blipFill>
        <p:spPr>
          <a:xfrm>
            <a:off x="1710273" y="1440580"/>
            <a:ext cx="8771454" cy="3829057"/>
          </a:xfrm>
          <a:prstGeom prst="rect">
            <a:avLst/>
          </a:prstGeom>
        </p:spPr>
      </p:pic>
    </p:spTree>
    <p:extLst>
      <p:ext uri="{BB962C8B-B14F-4D97-AF65-F5344CB8AC3E}">
        <p14:creationId xmlns:p14="http://schemas.microsoft.com/office/powerpoint/2010/main" val="1184318291"/>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166E060-DB61-513A-5726-66DD1B252D89}"/>
              </a:ext>
            </a:extLst>
          </p:cNvPr>
          <p:cNvSpPr>
            <a:spLocks noGrp="1"/>
          </p:cNvSpPr>
          <p:nvPr>
            <p:ph idx="1"/>
          </p:nvPr>
        </p:nvSpPr>
        <p:spPr>
          <a:xfrm>
            <a:off x="838200" y="775855"/>
            <a:ext cx="10515600" cy="5401108"/>
          </a:xfrm>
        </p:spPr>
        <p:txBody>
          <a:bodyPr/>
          <a:lstStyle/>
          <a:p>
            <a:r>
              <a:rPr lang="zh-CN" altLang="en-US" dirty="0"/>
              <a:t>先读入数据，绘制直方图和核密度估计图探索因变量 </a:t>
            </a:r>
            <a:r>
              <a:rPr lang="en-US" altLang="zh-CN" dirty="0" err="1"/>
              <a:t>nv</a:t>
            </a:r>
            <a:r>
              <a:rPr lang="zh-CN" altLang="en-US" dirty="0"/>
              <a:t>：</a:t>
            </a:r>
            <a:endParaRPr lang="en-US" altLang="zh-CN" dirty="0"/>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err="1">
                <a:latin typeface="Courier New" panose="02070309020205020404" pitchFamily="49" charset="0"/>
                <a:cs typeface="Courier New" panose="02070309020205020404" pitchFamily="49" charset="0"/>
              </a:rPr>
              <a:t>vc</a:t>
            </a:r>
            <a:r>
              <a:rPr lang="en-US" altLang="zh-CN" sz="2000" dirty="0">
                <a:latin typeface="Courier New" panose="02070309020205020404" pitchFamily="49" charset="0"/>
                <a:cs typeface="Courier New" panose="02070309020205020404" pitchFamily="49" charset="0"/>
              </a:rPr>
              <a:t> = </a:t>
            </a:r>
            <a:r>
              <a:rPr lang="en-US" altLang="zh-CN" sz="2000" dirty="0" err="1">
                <a:latin typeface="Courier New" panose="02070309020205020404" pitchFamily="49" charset="0"/>
                <a:cs typeface="Courier New" panose="02070309020205020404" pitchFamily="49" charset="0"/>
              </a:rPr>
              <a:t>readtable</a:t>
            </a:r>
            <a:r>
              <a:rPr lang="en-US" altLang="zh-CN" sz="2000" dirty="0">
                <a:latin typeface="Courier New" panose="02070309020205020404" pitchFamily="49" charset="0"/>
                <a:cs typeface="Courier New" panose="02070309020205020404" pitchFamily="49" charset="0"/>
              </a:rPr>
              <a:t>('ViolentCrimes.csv', '</a:t>
            </a:r>
            <a:r>
              <a:rPr lang="en-US" altLang="zh-CN" sz="2000" dirty="0" err="1">
                <a:latin typeface="Courier New" panose="02070309020205020404" pitchFamily="49" charset="0"/>
                <a:cs typeface="Courier New" panose="02070309020205020404" pitchFamily="49" charset="0"/>
              </a:rPr>
              <a:t>PreserveVariableNames</a:t>
            </a:r>
            <a:r>
              <a:rPr lang="en-US" altLang="zh-CN" sz="2000" dirty="0">
                <a:latin typeface="Courier New" panose="02070309020205020404" pitchFamily="49" charset="0"/>
                <a:cs typeface="Courier New" panose="02070309020205020404" pitchFamily="49" charset="0"/>
              </a:rPr>
              <a:t>',true);</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histogram(vc.nv,20,'Normalization','pdf'), hold on</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a:t>
            </a:r>
            <a:r>
              <a:rPr lang="en-US" altLang="zh-CN" sz="2000" dirty="0" err="1">
                <a:latin typeface="Courier New" panose="02070309020205020404" pitchFamily="49" charset="0"/>
                <a:cs typeface="Courier New" panose="02070309020205020404" pitchFamily="49" charset="0"/>
              </a:rPr>
              <a:t>f,xi</a:t>
            </a:r>
            <a:r>
              <a:rPr lang="en-US" altLang="zh-CN" sz="2000" dirty="0">
                <a:latin typeface="Courier New" panose="02070309020205020404" pitchFamily="49" charset="0"/>
                <a:cs typeface="Courier New" panose="02070309020205020404" pitchFamily="49" charset="0"/>
              </a:rPr>
              <a:t>] = </a:t>
            </a:r>
            <a:r>
              <a:rPr lang="en-US" altLang="zh-CN" sz="2000" dirty="0" err="1">
                <a:latin typeface="Courier New" panose="02070309020205020404" pitchFamily="49" charset="0"/>
                <a:cs typeface="Courier New" panose="02070309020205020404" pitchFamily="49" charset="0"/>
              </a:rPr>
              <a:t>ksdensity</a:t>
            </a:r>
            <a:r>
              <a:rPr lang="en-US" altLang="zh-CN" sz="2000" dirty="0">
                <a:latin typeface="Courier New" panose="02070309020205020404" pitchFamily="49" charset="0"/>
                <a:cs typeface="Courier New" panose="02070309020205020404" pitchFamily="49" charset="0"/>
              </a:rPr>
              <a:t>(</a:t>
            </a:r>
            <a:r>
              <a:rPr lang="en-US" altLang="zh-CN" sz="2000" dirty="0" err="1">
                <a:latin typeface="Courier New" panose="02070309020205020404" pitchFamily="49" charset="0"/>
                <a:cs typeface="Courier New" panose="02070309020205020404" pitchFamily="49" charset="0"/>
              </a:rPr>
              <a:t>vc.nv</a:t>
            </a:r>
            <a:r>
              <a:rPr lang="en-US" altLang="zh-CN" sz="2000" dirty="0">
                <a:latin typeface="Courier New" panose="02070309020205020404" pitchFamily="49" charset="0"/>
                <a:cs typeface="Courier New" panose="02070309020205020404" pitchFamily="49" charset="0"/>
              </a:rPr>
              <a:t>); </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plot(</a:t>
            </a:r>
            <a:r>
              <a:rPr lang="en-US" altLang="zh-CN" sz="2000" dirty="0" err="1">
                <a:latin typeface="Courier New" panose="02070309020205020404" pitchFamily="49" charset="0"/>
                <a:cs typeface="Courier New" panose="02070309020205020404" pitchFamily="49" charset="0"/>
              </a:rPr>
              <a:t>xi,f</a:t>
            </a:r>
            <a:r>
              <a:rPr lang="en-US" altLang="zh-CN" sz="2000" dirty="0">
                <a:latin typeface="Courier New" panose="02070309020205020404" pitchFamily="49" charset="0"/>
                <a:cs typeface="Courier New" panose="02070309020205020404" pitchFamily="49" charset="0"/>
              </a:rPr>
              <a:t>)</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axis([-1 35 0 0.3])</a:t>
            </a:r>
          </a:p>
          <a:p>
            <a:endParaRPr lang="zh-CN" altLang="en-US" dirty="0"/>
          </a:p>
        </p:txBody>
      </p:sp>
      <p:pic>
        <p:nvPicPr>
          <p:cNvPr id="4" name="图片 3">
            <a:extLst>
              <a:ext uri="{FF2B5EF4-FFF2-40B4-BE49-F238E27FC236}">
                <a16:creationId xmlns:a16="http://schemas.microsoft.com/office/drawing/2014/main" id="{FBA71008-DE15-816E-4CD7-5BAB96CBA12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19198" y="2361622"/>
            <a:ext cx="5809385" cy="4359724"/>
          </a:xfrm>
          <a:prstGeom prst="rect">
            <a:avLst/>
          </a:prstGeom>
          <a:noFill/>
          <a:ln>
            <a:noFill/>
          </a:ln>
        </p:spPr>
      </p:pic>
    </p:spTree>
    <p:extLst>
      <p:ext uri="{BB962C8B-B14F-4D97-AF65-F5344CB8AC3E}">
        <p14:creationId xmlns:p14="http://schemas.microsoft.com/office/powerpoint/2010/main" val="1485790241"/>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0AE4F6A-C45B-7483-5EA3-221FFD5565DF}"/>
                  </a:ext>
                </a:extLst>
              </p:cNvPr>
              <p:cNvSpPr>
                <a:spLocks noGrp="1"/>
              </p:cNvSpPr>
              <p:nvPr>
                <p:ph idx="1"/>
              </p:nvPr>
            </p:nvSpPr>
            <p:spPr>
              <a:xfrm>
                <a:off x="838200" y="960582"/>
                <a:ext cx="10515600" cy="5216381"/>
              </a:xfrm>
            </p:spPr>
            <p:txBody>
              <a:bodyPr/>
              <a:lstStyle/>
              <a:p>
                <a:pPr algn="just"/>
                <a:r>
                  <a:rPr lang="zh-CN" altLang="en-US" dirty="0"/>
                  <a:t>泊松回归是对计数建模，比犯罪数更合理的是用犯罪率（剔除校园人数的影响），方法就是将校园人数作为偏移量加入模型，因为 </a:t>
                </a:r>
                <a14:m>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𝑦</m:t>
                                </m:r>
                              </m:num>
                              <m:den>
                                <m:r>
                                  <a:rPr lang="en-US" altLang="zh-CN" b="0" i="1" smtClean="0">
                                    <a:latin typeface="Cambria Math" panose="02040503050406030204" pitchFamily="18" charset="0"/>
                                  </a:rPr>
                                  <m:t>𝑒𝑛𝑟𝑜𝑙𝑙</m:t>
                                </m:r>
                                <m:r>
                                  <a:rPr lang="en-US" altLang="zh-CN" b="0" i="1" smtClean="0">
                                    <a:latin typeface="Cambria Math" panose="02040503050406030204" pitchFamily="18" charset="0"/>
                                  </a:rPr>
                                  <m:t>1000</m:t>
                                </m:r>
                              </m:den>
                            </m:f>
                          </m:e>
                        </m:d>
                      </m:e>
                    </m:func>
                    <m:r>
                      <a:rPr lang="en-US" altLang="zh-CN" b="0" i="1" smtClean="0">
                        <a:latin typeface="Cambria Math" panose="02040503050406030204" pitchFamily="18" charset="0"/>
                      </a:rPr>
                      <m:t>=</m:t>
                    </m:r>
                    <m:r>
                      <a:rPr lang="en-US" altLang="zh-CN" b="0" i="1" smtClean="0">
                        <a:latin typeface="Cambria Math" panose="02040503050406030204" pitchFamily="18" charset="0"/>
                      </a:rPr>
                      <m:t>𝑋</m:t>
                    </m:r>
                    <m:r>
                      <a:rPr lang="zh-CN" altLang="en-US" b="1" i="0" smtClean="0">
                        <a:latin typeface="Cambria Math" panose="02040503050406030204" pitchFamily="18" charset="0"/>
                      </a:rPr>
                      <m:t>𝛉</m:t>
                    </m:r>
                  </m:oMath>
                </a14:m>
                <a:r>
                  <a:rPr lang="zh-CN" altLang="en-US" b="1" dirty="0"/>
                  <a:t> </a:t>
                </a:r>
                <a:r>
                  <a:rPr lang="zh-CN" altLang="en-US" dirty="0"/>
                  <a:t>等价于 </a:t>
                </a:r>
                <a14:m>
                  <m:oMath xmlns:m="http://schemas.openxmlformats.org/officeDocument/2006/math">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ln</m:t>
                        </m:r>
                      </m:fName>
                      <m:e>
                        <m:d>
                          <m:dPr>
                            <m:ctrlPr>
                              <a:rPr lang="en-US" altLang="zh-CN" i="1">
                                <a:latin typeface="Cambria Math" panose="02040503050406030204" pitchFamily="18" charset="0"/>
                              </a:rPr>
                            </m:ctrlPr>
                          </m:dPr>
                          <m:e>
                            <m:r>
                              <a:rPr lang="en-US" altLang="zh-CN" b="0" i="1" smtClean="0">
                                <a:latin typeface="Cambria Math" panose="02040503050406030204" pitchFamily="18" charset="0"/>
                              </a:rPr>
                              <m:t>𝑦</m:t>
                            </m:r>
                          </m:e>
                        </m:d>
                      </m:e>
                    </m:func>
                    <m:r>
                      <a:rPr lang="en-US" altLang="zh-CN" i="1">
                        <a:latin typeface="Cambria Math" panose="02040503050406030204" pitchFamily="18" charset="0"/>
                      </a:rPr>
                      <m:t>=</m:t>
                    </m:r>
                    <m:r>
                      <a:rPr lang="en-US" altLang="zh-CN" i="1">
                        <a:latin typeface="Cambria Math" panose="02040503050406030204" pitchFamily="18" charset="0"/>
                      </a:rPr>
                      <m:t>𝑋</m:t>
                    </m:r>
                    <m:r>
                      <a:rPr lang="zh-CN" altLang="en-US" b="1">
                        <a:latin typeface="Cambria Math" panose="02040503050406030204" pitchFamily="18" charset="0"/>
                      </a:rPr>
                      <m:t>𝛉</m:t>
                    </m:r>
                  </m:oMath>
                </a14:m>
                <a:r>
                  <a:rPr lang="zh-CN" altLang="en-US" b="1" dirty="0"/>
                  <a:t> </a:t>
                </a:r>
                <a14:m>
                  <m:oMath xmlns:m="http://schemas.openxmlformats.org/officeDocument/2006/math">
                    <m:r>
                      <a:rPr lang="en-US" altLang="zh-CN" b="1" i="1" dirty="0" smtClean="0">
                        <a:latin typeface="Cambria Math" panose="02040503050406030204" pitchFamily="18" charset="0"/>
                      </a:rPr>
                      <m:t>+</m:t>
                    </m:r>
                    <m:r>
                      <m:rPr>
                        <m:sty m:val="p"/>
                      </m:rPr>
                      <a:rPr lang="en-US" altLang="zh-CN" b="0" i="0" dirty="0" smtClean="0">
                        <a:latin typeface="Cambria Math" panose="02040503050406030204" pitchFamily="18" charset="0"/>
                      </a:rPr>
                      <m:t>ln</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𝑒𝑛𝑟𝑜𝑙𝑙</m:t>
                    </m:r>
                    <m:r>
                      <a:rPr lang="en-US" altLang="zh-CN" b="0" i="1" dirty="0" smtClean="0">
                        <a:latin typeface="Cambria Math" panose="02040503050406030204" pitchFamily="18" charset="0"/>
                      </a:rPr>
                      <m:t>1000) </m:t>
                    </m:r>
                  </m:oMath>
                </a14:m>
                <a:r>
                  <a:rPr lang="en-US" altLang="zh-CN" dirty="0"/>
                  <a:t>.</a:t>
                </a:r>
              </a:p>
              <a:p>
                <a:pPr algn="just"/>
                <a:r>
                  <a:rPr lang="zh-CN" altLang="en-US" dirty="0"/>
                  <a:t>建立带偏移量的泊松回归模型，先做了一点准备工作：</a:t>
                </a:r>
              </a:p>
              <a:p>
                <a:pPr marL="0" indent="0" algn="just">
                  <a:buNone/>
                </a:pPr>
                <a:r>
                  <a:rPr lang="en-US" altLang="zh-CN" dirty="0"/>
                  <a:t>     - </a:t>
                </a:r>
                <a:r>
                  <a:rPr lang="zh-CN" altLang="en-US" dirty="0"/>
                  <a:t>把自变量 </a:t>
                </a:r>
                <a:r>
                  <a:rPr lang="en-US" altLang="zh-CN" dirty="0"/>
                  <a:t>type </a:t>
                </a:r>
                <a:r>
                  <a:rPr lang="zh-CN" altLang="en-US" dirty="0"/>
                  <a:t>和 </a:t>
                </a:r>
                <a:r>
                  <a:rPr lang="en-US" altLang="zh-CN" dirty="0"/>
                  <a:t>region </a:t>
                </a:r>
                <a:r>
                  <a:rPr lang="zh-CN" altLang="en-US" dirty="0"/>
                  <a:t>修改为分类变量，并设置水平值的顺序，位于第 </a:t>
                </a:r>
                <a:r>
                  <a:rPr lang="en-US" altLang="zh-CN" dirty="0"/>
                  <a:t>1 </a:t>
                </a:r>
                <a:r>
                  <a:rPr lang="zh-CN" altLang="en-US" dirty="0"/>
                  <a:t>位的水平值将作为参照组</a:t>
                </a:r>
              </a:p>
              <a:p>
                <a:pPr marL="0" indent="0" algn="just">
                  <a:buNone/>
                </a:pPr>
                <a:r>
                  <a:rPr lang="en-US" altLang="zh-CN" dirty="0"/>
                  <a:t>    - </a:t>
                </a:r>
                <a:r>
                  <a:rPr lang="zh-CN" altLang="en-US" dirty="0"/>
                  <a:t>偏移量是 </a:t>
                </a:r>
                <a:r>
                  <a:rPr lang="en-US" altLang="zh-CN" dirty="0"/>
                  <a:t>vc.enroll1000 </a:t>
                </a:r>
                <a:r>
                  <a:rPr lang="zh-CN" altLang="en-US" dirty="0"/>
                  <a:t>取对数，先计算出来，再用于模型</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err="1">
                    <a:latin typeface="Courier New" panose="02070309020205020404" pitchFamily="49" charset="0"/>
                    <a:cs typeface="Courier New" panose="02070309020205020404" pitchFamily="49" charset="0"/>
                  </a:rPr>
                  <a:t>vc.type</a:t>
                </a:r>
                <a:r>
                  <a:rPr lang="en-US" altLang="zh-CN" sz="2000" dirty="0">
                    <a:latin typeface="Courier New" panose="02070309020205020404" pitchFamily="49" charset="0"/>
                    <a:cs typeface="Courier New" panose="02070309020205020404" pitchFamily="49" charset="0"/>
                  </a:rPr>
                  <a:t> = categorical(</a:t>
                </a:r>
                <a:r>
                  <a:rPr lang="en-US" altLang="zh-CN" sz="2000" dirty="0" err="1">
                    <a:latin typeface="Courier New" panose="02070309020205020404" pitchFamily="49" charset="0"/>
                    <a:cs typeface="Courier New" panose="02070309020205020404" pitchFamily="49" charset="0"/>
                  </a:rPr>
                  <a:t>vc.type</a:t>
                </a:r>
                <a:r>
                  <a:rPr lang="en-US" altLang="zh-CN" sz="2000" dirty="0">
                    <a:latin typeface="Courier New" panose="02070309020205020404" pitchFamily="49" charset="0"/>
                    <a:cs typeface="Courier New" panose="02070309020205020404" pitchFamily="49" charset="0"/>
                  </a:rPr>
                  <a:t>, {'C','U'});</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err="1">
                    <a:latin typeface="Courier New" panose="02070309020205020404" pitchFamily="49" charset="0"/>
                    <a:cs typeface="Courier New" panose="02070309020205020404" pitchFamily="49" charset="0"/>
                  </a:rPr>
                  <a:t>vc.region</a:t>
                </a:r>
                <a:r>
                  <a:rPr lang="en-US" altLang="zh-CN" sz="2000" dirty="0">
                    <a:latin typeface="Courier New" panose="02070309020205020404" pitchFamily="49" charset="0"/>
                    <a:cs typeface="Courier New" panose="02070309020205020404" pitchFamily="49" charset="0"/>
                  </a:rPr>
                  <a:t> = categorical(</a:t>
                </a:r>
                <a:r>
                  <a:rPr lang="en-US" altLang="zh-CN" sz="2000" dirty="0" err="1">
                    <a:latin typeface="Courier New" panose="02070309020205020404" pitchFamily="49" charset="0"/>
                    <a:cs typeface="Courier New" panose="02070309020205020404" pitchFamily="49" charset="0"/>
                  </a:rPr>
                  <a:t>vc.region</a:t>
                </a:r>
                <a:r>
                  <a:rPr lang="en-US" altLang="zh-CN" sz="2000" dirty="0">
                    <a:latin typeface="Courier New" panose="02070309020205020404" pitchFamily="49" charset="0"/>
                    <a:cs typeface="Courier New" panose="02070309020205020404" pitchFamily="49" charset="0"/>
                  </a:rPr>
                  <a:t>, {'C','S','W','NE','MW'});</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err="1">
                    <a:latin typeface="Courier New" panose="02070309020205020404" pitchFamily="49" charset="0"/>
                    <a:cs typeface="Courier New" panose="02070309020205020404" pitchFamily="49" charset="0"/>
                  </a:rPr>
                  <a:t>vc.log_enroll</a:t>
                </a:r>
                <a:r>
                  <a:rPr lang="en-US" altLang="zh-CN" sz="2000" dirty="0">
                    <a:latin typeface="Courier New" panose="02070309020205020404" pitchFamily="49" charset="0"/>
                    <a:cs typeface="Courier New" panose="02070309020205020404" pitchFamily="49" charset="0"/>
                  </a:rPr>
                  <a:t> = log(vc.enroll1000);</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err="1">
                    <a:latin typeface="Courier New" panose="02070309020205020404" pitchFamily="49" charset="0"/>
                    <a:cs typeface="Courier New" panose="02070309020205020404" pitchFamily="49" charset="0"/>
                  </a:rPr>
                  <a:t>plm</a:t>
                </a:r>
                <a:r>
                  <a:rPr lang="en-US" altLang="zh-CN" sz="2000" dirty="0">
                    <a:latin typeface="Courier New" panose="02070309020205020404" pitchFamily="49" charset="0"/>
                    <a:cs typeface="Courier New" panose="02070309020205020404" pitchFamily="49" charset="0"/>
                  </a:rPr>
                  <a:t> = </a:t>
                </a:r>
                <a:r>
                  <a:rPr lang="en-US" altLang="zh-CN" sz="2000" dirty="0" err="1">
                    <a:latin typeface="Courier New" panose="02070309020205020404" pitchFamily="49" charset="0"/>
                    <a:cs typeface="Courier New" panose="02070309020205020404" pitchFamily="49" charset="0"/>
                  </a:rPr>
                  <a:t>fitglm</a:t>
                </a:r>
                <a:r>
                  <a:rPr lang="en-US" altLang="zh-CN" sz="2000" dirty="0">
                    <a:latin typeface="Courier New" panose="02070309020205020404" pitchFamily="49" charset="0"/>
                    <a:cs typeface="Courier New" panose="02070309020205020404" pitchFamily="49" charset="0"/>
                  </a:rPr>
                  <a:t>(</a:t>
                </a:r>
                <a:r>
                  <a:rPr lang="en-US" altLang="zh-CN" sz="2000" dirty="0" err="1">
                    <a:latin typeface="Courier New" panose="02070309020205020404" pitchFamily="49" charset="0"/>
                    <a:cs typeface="Courier New" panose="02070309020205020404" pitchFamily="49" charset="0"/>
                  </a:rPr>
                  <a:t>vc</a:t>
                </a:r>
                <a:r>
                  <a:rPr lang="en-US" altLang="zh-CN" sz="2000" dirty="0">
                    <a:latin typeface="Courier New" panose="02070309020205020404" pitchFamily="49" charset="0"/>
                    <a:cs typeface="Courier New" panose="02070309020205020404" pitchFamily="49" charset="0"/>
                  </a:rPr>
                  <a:t>, '</a:t>
                </a:r>
                <a:r>
                  <a:rPr lang="en-US" altLang="zh-CN" sz="2000" dirty="0" err="1">
                    <a:latin typeface="Courier New" panose="02070309020205020404" pitchFamily="49" charset="0"/>
                    <a:cs typeface="Courier New" panose="02070309020205020404" pitchFamily="49" charset="0"/>
                  </a:rPr>
                  <a:t>nv~type+region</a:t>
                </a:r>
                <a:r>
                  <a:rPr lang="en-US" altLang="zh-CN" sz="2000" dirty="0">
                    <a:latin typeface="Courier New" panose="02070309020205020404" pitchFamily="49" charset="0"/>
                    <a:cs typeface="Courier New" panose="02070309020205020404" pitchFamily="49" charset="0"/>
                  </a:rPr>
                  <a:t>', 'Distribution', '</a:t>
                </a:r>
                <a:r>
                  <a:rPr lang="en-US" altLang="zh-CN" sz="2000" dirty="0" err="1">
                    <a:latin typeface="Courier New" panose="02070309020205020404" pitchFamily="49" charset="0"/>
                    <a:cs typeface="Courier New" panose="02070309020205020404" pitchFamily="49" charset="0"/>
                  </a:rPr>
                  <a:t>poisson</a:t>
                </a:r>
                <a:r>
                  <a:rPr lang="en-US" altLang="zh-CN" sz="2000" dirty="0">
                    <a:latin typeface="Courier New" panose="02070309020205020404" pitchFamily="49" charset="0"/>
                    <a:cs typeface="Courier New" panose="02070309020205020404" pitchFamily="49" charset="0"/>
                  </a:rPr>
                  <a:t>', 'offset', '</a:t>
                </a:r>
                <a:r>
                  <a:rPr lang="en-US" altLang="zh-CN" sz="2000" dirty="0" err="1">
                    <a:latin typeface="Courier New" panose="02070309020205020404" pitchFamily="49" charset="0"/>
                    <a:cs typeface="Courier New" panose="02070309020205020404" pitchFamily="49" charset="0"/>
                  </a:rPr>
                  <a:t>log_enroll</a:t>
                </a:r>
                <a:r>
                  <a:rPr lang="en-US" altLang="zh-CN" sz="2000" dirty="0">
                    <a:latin typeface="Courier New" panose="02070309020205020404" pitchFamily="49" charset="0"/>
                    <a:cs typeface="Courier New" panose="02070309020205020404" pitchFamily="49" charset="0"/>
                  </a:rPr>
                  <a:t>')</a:t>
                </a:r>
              </a:p>
              <a:p>
                <a:pPr algn="just"/>
                <a:endParaRPr lang="zh-CN" altLang="en-US" dirty="0"/>
              </a:p>
            </p:txBody>
          </p:sp>
        </mc:Choice>
        <mc:Fallback xmlns="">
          <p:sp>
            <p:nvSpPr>
              <p:cNvPr id="3" name="内容占位符 2">
                <a:extLst>
                  <a:ext uri="{FF2B5EF4-FFF2-40B4-BE49-F238E27FC236}">
                    <a16:creationId xmlns:a16="http://schemas.microsoft.com/office/drawing/2014/main" id="{E0AE4F6A-C45B-7483-5EA3-221FFD5565DF}"/>
                  </a:ext>
                </a:extLst>
              </p:cNvPr>
              <p:cNvSpPr>
                <a:spLocks noGrp="1" noRot="1" noChangeAspect="1" noMove="1" noResize="1" noEditPoints="1" noAdjustHandles="1" noChangeArrowheads="1" noChangeShapeType="1" noTextEdit="1"/>
              </p:cNvSpPr>
              <p:nvPr>
                <p:ph idx="1"/>
              </p:nvPr>
            </p:nvSpPr>
            <p:spPr>
              <a:xfrm>
                <a:off x="838200" y="960582"/>
                <a:ext cx="10515600" cy="5216381"/>
              </a:xfr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25503958"/>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50800" y="-90805"/>
            <a:ext cx="12293600" cy="6915150"/>
          </a:xfrm>
          <a:prstGeom prst="rect">
            <a:avLst/>
          </a:prstGeom>
        </p:spPr>
      </p:pic>
      <p:grpSp>
        <p:nvGrpSpPr>
          <p:cNvPr id="12" name="组合 11"/>
          <p:cNvGrpSpPr/>
          <p:nvPr/>
        </p:nvGrpSpPr>
        <p:grpSpPr>
          <a:xfrm>
            <a:off x="1680122" y="2273400"/>
            <a:ext cx="2629437" cy="2493177"/>
            <a:chOff x="3028" y="3041"/>
            <a:chExt cx="5420" cy="5361"/>
          </a:xfrm>
        </p:grpSpPr>
        <p:sp>
          <p:nvSpPr>
            <p:cNvPr id="9" name="椭圆 8"/>
            <p:cNvSpPr/>
            <p:nvPr/>
          </p:nvSpPr>
          <p:spPr>
            <a:xfrm>
              <a:off x="3028" y="3041"/>
              <a:ext cx="4511" cy="4907"/>
            </a:xfrm>
            <a:prstGeom prst="ellipse">
              <a:avLst/>
            </a:prstGeom>
            <a:solidFill>
              <a:srgbClr val="C0C9BE">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3937" y="3495"/>
              <a:ext cx="4511" cy="4907"/>
            </a:xfrm>
            <a:prstGeom prst="ellipse">
              <a:avLst/>
            </a:prstGeom>
            <a:noFill/>
            <a:ln>
              <a:solidFill>
                <a:srgbClr val="90A08D"/>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32"/>
          <p:cNvSpPr txBox="1">
            <a:spLocks noChangeArrowheads="1"/>
          </p:cNvSpPr>
          <p:nvPr/>
        </p:nvSpPr>
        <p:spPr bwMode="auto">
          <a:xfrm>
            <a:off x="7868920" y="1844879"/>
            <a:ext cx="379349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just"/>
            <a:r>
              <a:rPr lang="zh-CN" altLang="en-US" sz="2400" b="1" dirty="0">
                <a:solidFill>
                  <a:schemeClr val="tx1">
                    <a:lumMod val="75000"/>
                    <a:lumOff val="25000"/>
                  </a:schemeClr>
                </a:solidFill>
                <a:latin typeface="仿宋" panose="02010609060101010101" pitchFamily="49" charset="-122"/>
                <a:ea typeface="仿宋" panose="02010609060101010101" pitchFamily="49" charset="-122"/>
                <a:sym typeface="+mn-ea"/>
              </a:rPr>
              <a:t>广义线性模型</a:t>
            </a:r>
            <a:endParaRPr lang="en-US" altLang="zh-CN" sz="2400" b="1" dirty="0">
              <a:solidFill>
                <a:schemeClr val="tx1">
                  <a:lumMod val="75000"/>
                  <a:lumOff val="25000"/>
                </a:schemeClr>
              </a:solidFill>
              <a:latin typeface="仿宋" panose="02010609060101010101" pitchFamily="49" charset="-122"/>
              <a:ea typeface="仿宋" panose="02010609060101010101" pitchFamily="49" charset="-122"/>
              <a:sym typeface="+mn-ea"/>
            </a:endParaRPr>
          </a:p>
          <a:p>
            <a:pPr algn="just"/>
            <a:r>
              <a:rPr lang="en-US" altLang="zh-CN" sz="2400" b="1" dirty="0">
                <a:solidFill>
                  <a:schemeClr val="tx1">
                    <a:lumMod val="75000"/>
                    <a:lumOff val="25000"/>
                  </a:schemeClr>
                </a:solidFill>
                <a:latin typeface="仿宋" panose="02010609060101010101" pitchFamily="49" charset="-122"/>
                <a:ea typeface="仿宋" panose="02010609060101010101" pitchFamily="49" charset="-122"/>
                <a:sym typeface="+mn-ea"/>
              </a:rPr>
              <a:t> ·Logistic</a:t>
            </a:r>
            <a:r>
              <a:rPr lang="zh-CN" altLang="en-US" sz="2400" b="1" dirty="0">
                <a:solidFill>
                  <a:schemeClr val="tx1">
                    <a:lumMod val="75000"/>
                    <a:lumOff val="25000"/>
                  </a:schemeClr>
                </a:solidFill>
                <a:latin typeface="仿宋" panose="02010609060101010101" pitchFamily="49" charset="-122"/>
                <a:ea typeface="仿宋" panose="02010609060101010101" pitchFamily="49" charset="-122"/>
                <a:sym typeface="+mn-ea"/>
              </a:rPr>
              <a:t>回归</a:t>
            </a:r>
            <a:endParaRPr lang="en-US" altLang="zh-CN" sz="2400" b="1" dirty="0">
              <a:solidFill>
                <a:schemeClr val="tx1">
                  <a:lumMod val="75000"/>
                  <a:lumOff val="25000"/>
                </a:schemeClr>
              </a:solidFill>
              <a:latin typeface="仿宋" panose="02010609060101010101" pitchFamily="49" charset="-122"/>
              <a:ea typeface="仿宋" panose="02010609060101010101" pitchFamily="49" charset="-122"/>
              <a:sym typeface="+mn-ea"/>
            </a:endParaRPr>
          </a:p>
          <a:p>
            <a:pPr algn="just"/>
            <a:r>
              <a:rPr lang="en-US" altLang="zh-CN" sz="2400" b="1" dirty="0">
                <a:solidFill>
                  <a:schemeClr val="tx1">
                    <a:lumMod val="75000"/>
                    <a:lumOff val="25000"/>
                  </a:schemeClr>
                </a:solidFill>
                <a:latin typeface="仿宋" panose="02010609060101010101" pitchFamily="49" charset="-122"/>
                <a:ea typeface="仿宋" panose="02010609060101010101" pitchFamily="49" charset="-122"/>
                <a:sym typeface="+mn-ea"/>
              </a:rPr>
              <a:t> ·</a:t>
            </a:r>
            <a:r>
              <a:rPr lang="zh-CN" altLang="en-US" sz="2400" b="1" dirty="0">
                <a:solidFill>
                  <a:schemeClr val="tx1">
                    <a:lumMod val="75000"/>
                    <a:lumOff val="25000"/>
                  </a:schemeClr>
                </a:solidFill>
                <a:latin typeface="仿宋" panose="02010609060101010101" pitchFamily="49" charset="-122"/>
                <a:ea typeface="仿宋" panose="02010609060101010101" pitchFamily="49" charset="-122"/>
                <a:sym typeface="+mn-ea"/>
              </a:rPr>
              <a:t>泊松回归</a:t>
            </a:r>
          </a:p>
        </p:txBody>
      </p:sp>
      <p:sp>
        <p:nvSpPr>
          <p:cNvPr id="14" name="TextBox 32"/>
          <p:cNvSpPr txBox="1">
            <a:spLocks noChangeArrowheads="1"/>
          </p:cNvSpPr>
          <p:nvPr/>
        </p:nvSpPr>
        <p:spPr bwMode="auto">
          <a:xfrm>
            <a:off x="7882443" y="3077329"/>
            <a:ext cx="389953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just"/>
            <a:r>
              <a:rPr lang="zh-CN" altLang="en-US" sz="2400" b="1" dirty="0">
                <a:solidFill>
                  <a:schemeClr val="tx1">
                    <a:lumMod val="75000"/>
                    <a:lumOff val="25000"/>
                  </a:schemeClr>
                </a:solidFill>
                <a:latin typeface="仿宋" panose="02010609060101010101" pitchFamily="49" charset="-122"/>
                <a:ea typeface="仿宋" panose="02010609060101010101" pitchFamily="49" charset="-122"/>
                <a:sym typeface="+mn-ea"/>
              </a:rPr>
              <a:t>灰色预测</a:t>
            </a:r>
          </a:p>
        </p:txBody>
      </p:sp>
      <p:sp>
        <p:nvSpPr>
          <p:cNvPr id="18" name="TextBox 32"/>
          <p:cNvSpPr txBox="1">
            <a:spLocks noChangeArrowheads="1"/>
          </p:cNvSpPr>
          <p:nvPr/>
        </p:nvSpPr>
        <p:spPr bwMode="auto">
          <a:xfrm>
            <a:off x="6933900" y="1844879"/>
            <a:ext cx="712949" cy="578882"/>
          </a:xfrm>
          <a:prstGeom prst="roundRect">
            <a:avLst/>
          </a:prstGeom>
          <a:solidFill>
            <a:srgbClr val="90A08D"/>
          </a:solidFill>
          <a:ln w="28575">
            <a:noFill/>
          </a:ln>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b="1" dirty="0">
                <a:solidFill>
                  <a:schemeClr val="bg1"/>
                </a:solidFill>
                <a:latin typeface="Yuanti SC" panose="02010600040101010101" charset="-122"/>
                <a:ea typeface="Yuanti SC" panose="02010600040101010101" charset="-122"/>
                <a:cs typeface="Yuanti SC" panose="02010600040101010101" charset="-122"/>
              </a:rPr>
              <a:t>01</a:t>
            </a:r>
            <a:endParaRPr lang="zh-CN" altLang="en-US" sz="2800" b="1" dirty="0">
              <a:solidFill>
                <a:schemeClr val="bg1"/>
              </a:solidFill>
              <a:latin typeface="Yuanti SC" panose="02010600040101010101" charset="-122"/>
              <a:ea typeface="Yuanti SC" panose="02010600040101010101" charset="-122"/>
              <a:cs typeface="Yuanti SC" panose="02010600040101010101" charset="-122"/>
            </a:endParaRPr>
          </a:p>
        </p:txBody>
      </p:sp>
      <p:sp>
        <p:nvSpPr>
          <p:cNvPr id="20" name="TextBox 32"/>
          <p:cNvSpPr txBox="1">
            <a:spLocks noChangeArrowheads="1"/>
          </p:cNvSpPr>
          <p:nvPr/>
        </p:nvSpPr>
        <p:spPr bwMode="auto">
          <a:xfrm>
            <a:off x="6949535" y="3077329"/>
            <a:ext cx="681677" cy="578882"/>
          </a:xfrm>
          <a:prstGeom prst="roundRect">
            <a:avLst/>
          </a:prstGeom>
          <a:solidFill>
            <a:srgbClr val="C0C9BE"/>
          </a:solidFill>
          <a:ln w="28575">
            <a:noFill/>
          </a:ln>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b="1" dirty="0">
                <a:solidFill>
                  <a:schemeClr val="bg1"/>
                </a:solidFill>
                <a:latin typeface="Yuanti SC" panose="02010600040101010101" charset="-122"/>
                <a:ea typeface="Yuanti SC" panose="02010600040101010101" charset="-122"/>
                <a:cs typeface="Yuanti SC" panose="02010600040101010101" charset="-122"/>
              </a:rPr>
              <a:t>02</a:t>
            </a:r>
            <a:endParaRPr lang="zh-CN" altLang="en-US" sz="2800" b="1" dirty="0">
              <a:solidFill>
                <a:schemeClr val="bg1"/>
              </a:solidFill>
              <a:latin typeface="Yuanti SC" panose="02010600040101010101" charset="-122"/>
              <a:ea typeface="Yuanti SC" panose="02010600040101010101" charset="-122"/>
              <a:cs typeface="Yuanti SC" panose="02010600040101010101" charset="-122"/>
            </a:endParaRPr>
          </a:p>
        </p:txBody>
      </p:sp>
      <p:sp>
        <p:nvSpPr>
          <p:cNvPr id="8" name="文本框 7"/>
          <p:cNvSpPr txBox="1"/>
          <p:nvPr/>
        </p:nvSpPr>
        <p:spPr>
          <a:xfrm>
            <a:off x="2710180" y="2074545"/>
            <a:ext cx="1009015" cy="2584450"/>
          </a:xfrm>
          <a:prstGeom prst="rect">
            <a:avLst/>
          </a:prstGeom>
          <a:noFill/>
        </p:spPr>
        <p:txBody>
          <a:bodyPr wrap="square" rtlCol="0">
            <a:spAutoFit/>
          </a:bodyPr>
          <a:lstStyle/>
          <a:p>
            <a:pPr algn="ctr">
              <a:lnSpc>
                <a:spcPct val="150000"/>
              </a:lnSpc>
            </a:pPr>
            <a:r>
              <a:rPr lang="zh-CN" altLang="en-US" sz="5400" dirty="0">
                <a:solidFill>
                  <a:prstClr val="black"/>
                </a:solidFill>
                <a:latin typeface="仿宋" panose="02010609060101010101" pitchFamily="49" charset="-122"/>
                <a:ea typeface="宋体-简" panose="02010800040101010101" charset="-122"/>
              </a:rPr>
              <a:t>目录</a:t>
            </a:r>
          </a:p>
        </p:txBody>
      </p:sp>
      <p:sp>
        <p:nvSpPr>
          <p:cNvPr id="2" name="TextBox 32">
            <a:extLst>
              <a:ext uri="{FF2B5EF4-FFF2-40B4-BE49-F238E27FC236}">
                <a16:creationId xmlns:a16="http://schemas.microsoft.com/office/drawing/2014/main" id="{951109EF-918A-6C17-6CF3-F4D07E1E27B6}"/>
              </a:ext>
            </a:extLst>
          </p:cNvPr>
          <p:cNvSpPr txBox="1">
            <a:spLocks noChangeArrowheads="1"/>
          </p:cNvSpPr>
          <p:nvPr/>
        </p:nvSpPr>
        <p:spPr bwMode="auto">
          <a:xfrm>
            <a:off x="6933898" y="3895255"/>
            <a:ext cx="712949" cy="578882"/>
          </a:xfrm>
          <a:prstGeom prst="roundRect">
            <a:avLst/>
          </a:prstGeom>
          <a:solidFill>
            <a:srgbClr val="90A08D"/>
          </a:solidFill>
          <a:ln w="28575">
            <a:noFill/>
          </a:ln>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b="1" dirty="0">
                <a:solidFill>
                  <a:schemeClr val="bg1"/>
                </a:solidFill>
                <a:latin typeface="Yuanti SC" panose="02010600040101010101" charset="-122"/>
                <a:ea typeface="Yuanti SC" panose="02010600040101010101" charset="-122"/>
                <a:cs typeface="Yuanti SC" panose="02010600040101010101" charset="-122"/>
              </a:rPr>
              <a:t>03</a:t>
            </a:r>
            <a:endParaRPr lang="zh-CN" altLang="en-US" sz="2800" b="1" dirty="0">
              <a:solidFill>
                <a:schemeClr val="bg1"/>
              </a:solidFill>
              <a:latin typeface="Yuanti SC" panose="02010600040101010101" charset="-122"/>
              <a:ea typeface="Yuanti SC" panose="02010600040101010101" charset="-122"/>
              <a:cs typeface="Yuanti SC" panose="02010600040101010101" charset="-122"/>
            </a:endParaRPr>
          </a:p>
        </p:txBody>
      </p:sp>
      <p:sp>
        <p:nvSpPr>
          <p:cNvPr id="3" name="TextBox 32">
            <a:extLst>
              <a:ext uri="{FF2B5EF4-FFF2-40B4-BE49-F238E27FC236}">
                <a16:creationId xmlns:a16="http://schemas.microsoft.com/office/drawing/2014/main" id="{4787F724-67CC-51CE-3431-3D695703AF9B}"/>
              </a:ext>
            </a:extLst>
          </p:cNvPr>
          <p:cNvSpPr txBox="1">
            <a:spLocks noChangeArrowheads="1"/>
          </p:cNvSpPr>
          <p:nvPr/>
        </p:nvSpPr>
        <p:spPr bwMode="auto">
          <a:xfrm>
            <a:off x="8020335" y="3954508"/>
            <a:ext cx="389953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just"/>
            <a:r>
              <a:rPr lang="zh-CN" altLang="en-US" sz="2400" b="1" dirty="0">
                <a:solidFill>
                  <a:schemeClr val="tx1">
                    <a:lumMod val="75000"/>
                    <a:lumOff val="25000"/>
                  </a:schemeClr>
                </a:solidFill>
                <a:latin typeface="仿宋" panose="02010609060101010101" pitchFamily="49" charset="-122"/>
                <a:ea typeface="仿宋" panose="02010609060101010101" pitchFamily="49" charset="-122"/>
                <a:sym typeface="+mn-ea"/>
              </a:rPr>
              <a:t>补充：梯度下降法</a:t>
            </a:r>
          </a:p>
        </p:txBody>
      </p:sp>
    </p:spTree>
    <p:custDataLst>
      <p:tags r:id="rId1"/>
    </p:custData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55" presetClass="entr" presetSubtype="0"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1000" fill="hold"/>
                                        <p:tgtEl>
                                          <p:spTgt spid="11"/>
                                        </p:tgtEl>
                                        <p:attrNameLst>
                                          <p:attrName>ppt_w</p:attrName>
                                        </p:attrNameLst>
                                      </p:cBhvr>
                                      <p:tavLst>
                                        <p:tav tm="0">
                                          <p:val>
                                            <p:strVal val="#ppt_w*0.70"/>
                                          </p:val>
                                        </p:tav>
                                        <p:tav tm="100000">
                                          <p:val>
                                            <p:strVal val="#ppt_w"/>
                                          </p:val>
                                        </p:tav>
                                      </p:tavLst>
                                    </p:anim>
                                    <p:anim calcmode="lin" valueType="num">
                                      <p:cBhvr>
                                        <p:cTn id="19" dur="1000" fill="hold"/>
                                        <p:tgtEl>
                                          <p:spTgt spid="11"/>
                                        </p:tgtEl>
                                        <p:attrNameLst>
                                          <p:attrName>ppt_h</p:attrName>
                                        </p:attrNameLst>
                                      </p:cBhvr>
                                      <p:tavLst>
                                        <p:tav tm="0">
                                          <p:val>
                                            <p:strVal val="#ppt_h"/>
                                          </p:val>
                                        </p:tav>
                                        <p:tav tm="100000">
                                          <p:val>
                                            <p:strVal val="#ppt_h"/>
                                          </p:val>
                                        </p:tav>
                                      </p:tavLst>
                                    </p:anim>
                                    <p:animEffect transition="in" filter="fade">
                                      <p:cBhvr>
                                        <p:cTn id="20" dur="1000"/>
                                        <p:tgtEl>
                                          <p:spTgt spid="11"/>
                                        </p:tgtEl>
                                      </p:cBhvr>
                                    </p:animEffect>
                                  </p:childTnLst>
                                </p:cTn>
                              </p:par>
                              <p:par>
                                <p:cTn id="21" presetID="55"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p:cTn id="23" dur="1000" fill="hold"/>
                                        <p:tgtEl>
                                          <p:spTgt spid="14"/>
                                        </p:tgtEl>
                                        <p:attrNameLst>
                                          <p:attrName>ppt_w</p:attrName>
                                        </p:attrNameLst>
                                      </p:cBhvr>
                                      <p:tavLst>
                                        <p:tav tm="0">
                                          <p:val>
                                            <p:strVal val="#ppt_w*0.70"/>
                                          </p:val>
                                        </p:tav>
                                        <p:tav tm="100000">
                                          <p:val>
                                            <p:strVal val="#ppt_w"/>
                                          </p:val>
                                        </p:tav>
                                      </p:tavLst>
                                    </p:anim>
                                    <p:anim calcmode="lin" valueType="num">
                                      <p:cBhvr>
                                        <p:cTn id="24" dur="1000" fill="hold"/>
                                        <p:tgtEl>
                                          <p:spTgt spid="14"/>
                                        </p:tgtEl>
                                        <p:attrNameLst>
                                          <p:attrName>ppt_h</p:attrName>
                                        </p:attrNameLst>
                                      </p:cBhvr>
                                      <p:tavLst>
                                        <p:tav tm="0">
                                          <p:val>
                                            <p:strVal val="#ppt_h"/>
                                          </p:val>
                                        </p:tav>
                                        <p:tav tm="100000">
                                          <p:val>
                                            <p:strVal val="#ppt_h"/>
                                          </p:val>
                                        </p:tav>
                                      </p:tavLst>
                                    </p:anim>
                                    <p:animEffect transition="in" filter="fade">
                                      <p:cBhvr>
                                        <p:cTn id="25" dur="1000"/>
                                        <p:tgtEl>
                                          <p:spTgt spid="14"/>
                                        </p:tgtEl>
                                      </p:cBhvr>
                                    </p:animEffect>
                                  </p:childTnLst>
                                </p:cTn>
                              </p:par>
                              <p:par>
                                <p:cTn id="26" presetID="55" presetClass="entr" presetSubtype="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 calcmode="lin" valueType="num">
                                      <p:cBhvr>
                                        <p:cTn id="28" dur="1000" fill="hold"/>
                                        <p:tgtEl>
                                          <p:spTgt spid="18"/>
                                        </p:tgtEl>
                                        <p:attrNameLst>
                                          <p:attrName>ppt_w</p:attrName>
                                        </p:attrNameLst>
                                      </p:cBhvr>
                                      <p:tavLst>
                                        <p:tav tm="0">
                                          <p:val>
                                            <p:strVal val="#ppt_w*0.70"/>
                                          </p:val>
                                        </p:tav>
                                        <p:tav tm="100000">
                                          <p:val>
                                            <p:strVal val="#ppt_w"/>
                                          </p:val>
                                        </p:tav>
                                      </p:tavLst>
                                    </p:anim>
                                    <p:anim calcmode="lin" valueType="num">
                                      <p:cBhvr>
                                        <p:cTn id="29" dur="1000" fill="hold"/>
                                        <p:tgtEl>
                                          <p:spTgt spid="18"/>
                                        </p:tgtEl>
                                        <p:attrNameLst>
                                          <p:attrName>ppt_h</p:attrName>
                                        </p:attrNameLst>
                                      </p:cBhvr>
                                      <p:tavLst>
                                        <p:tav tm="0">
                                          <p:val>
                                            <p:strVal val="#ppt_h"/>
                                          </p:val>
                                        </p:tav>
                                        <p:tav tm="100000">
                                          <p:val>
                                            <p:strVal val="#ppt_h"/>
                                          </p:val>
                                        </p:tav>
                                      </p:tavLst>
                                    </p:anim>
                                    <p:animEffect transition="in" filter="fade">
                                      <p:cBhvr>
                                        <p:cTn id="30" dur="1000"/>
                                        <p:tgtEl>
                                          <p:spTgt spid="18"/>
                                        </p:tgtEl>
                                      </p:cBhvr>
                                    </p:animEffect>
                                  </p:childTnLst>
                                </p:cTn>
                              </p:par>
                              <p:par>
                                <p:cTn id="31" presetID="55"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p:cTn id="33" dur="1000" fill="hold"/>
                                        <p:tgtEl>
                                          <p:spTgt spid="20"/>
                                        </p:tgtEl>
                                        <p:attrNameLst>
                                          <p:attrName>ppt_w</p:attrName>
                                        </p:attrNameLst>
                                      </p:cBhvr>
                                      <p:tavLst>
                                        <p:tav tm="0">
                                          <p:val>
                                            <p:strVal val="#ppt_w*0.70"/>
                                          </p:val>
                                        </p:tav>
                                        <p:tav tm="100000">
                                          <p:val>
                                            <p:strVal val="#ppt_w"/>
                                          </p:val>
                                        </p:tav>
                                      </p:tavLst>
                                    </p:anim>
                                    <p:anim calcmode="lin" valueType="num">
                                      <p:cBhvr>
                                        <p:cTn id="34" dur="1000" fill="hold"/>
                                        <p:tgtEl>
                                          <p:spTgt spid="20"/>
                                        </p:tgtEl>
                                        <p:attrNameLst>
                                          <p:attrName>ppt_h</p:attrName>
                                        </p:attrNameLst>
                                      </p:cBhvr>
                                      <p:tavLst>
                                        <p:tav tm="0">
                                          <p:val>
                                            <p:strVal val="#ppt_h"/>
                                          </p:val>
                                        </p:tav>
                                        <p:tav tm="100000">
                                          <p:val>
                                            <p:strVal val="#ppt_h"/>
                                          </p:val>
                                        </p:tav>
                                      </p:tavLst>
                                    </p:anim>
                                    <p:animEffect transition="in" filter="fade">
                                      <p:cBhvr>
                                        <p:cTn id="35" dur="1000"/>
                                        <p:tgtEl>
                                          <p:spTgt spid="20"/>
                                        </p:tgtEl>
                                      </p:cBhvr>
                                    </p:animEffect>
                                  </p:childTnLst>
                                </p:cTn>
                              </p:par>
                              <p:par>
                                <p:cTn id="36" presetID="55" presetClass="entr" presetSubtype="0" fill="hold" grpId="0" nodeType="withEffect">
                                  <p:stCondLst>
                                    <p:cond delay="0"/>
                                  </p:stCondLst>
                                  <p:childTnLst>
                                    <p:set>
                                      <p:cBhvr>
                                        <p:cTn id="37" dur="1" fill="hold">
                                          <p:stCondLst>
                                            <p:cond delay="0"/>
                                          </p:stCondLst>
                                        </p:cTn>
                                        <p:tgtEl>
                                          <p:spTgt spid="2"/>
                                        </p:tgtEl>
                                        <p:attrNameLst>
                                          <p:attrName>style.visibility</p:attrName>
                                        </p:attrNameLst>
                                      </p:cBhvr>
                                      <p:to>
                                        <p:strVal val="visible"/>
                                      </p:to>
                                    </p:set>
                                    <p:anim calcmode="lin" valueType="num">
                                      <p:cBhvr>
                                        <p:cTn id="38" dur="1000" fill="hold"/>
                                        <p:tgtEl>
                                          <p:spTgt spid="2"/>
                                        </p:tgtEl>
                                        <p:attrNameLst>
                                          <p:attrName>ppt_w</p:attrName>
                                        </p:attrNameLst>
                                      </p:cBhvr>
                                      <p:tavLst>
                                        <p:tav tm="0">
                                          <p:val>
                                            <p:strVal val="#ppt_w*0.70"/>
                                          </p:val>
                                        </p:tav>
                                        <p:tav tm="100000">
                                          <p:val>
                                            <p:strVal val="#ppt_w"/>
                                          </p:val>
                                        </p:tav>
                                      </p:tavLst>
                                    </p:anim>
                                    <p:anim calcmode="lin" valueType="num">
                                      <p:cBhvr>
                                        <p:cTn id="39" dur="1000" fill="hold"/>
                                        <p:tgtEl>
                                          <p:spTgt spid="2"/>
                                        </p:tgtEl>
                                        <p:attrNameLst>
                                          <p:attrName>ppt_h</p:attrName>
                                        </p:attrNameLst>
                                      </p:cBhvr>
                                      <p:tavLst>
                                        <p:tav tm="0">
                                          <p:val>
                                            <p:strVal val="#ppt_h"/>
                                          </p:val>
                                        </p:tav>
                                        <p:tav tm="100000">
                                          <p:val>
                                            <p:strVal val="#ppt_h"/>
                                          </p:val>
                                        </p:tav>
                                      </p:tavLst>
                                    </p:anim>
                                    <p:animEffect transition="in" filter="fade">
                                      <p:cBhvr>
                                        <p:cTn id="40" dur="1000"/>
                                        <p:tgtEl>
                                          <p:spTgt spid="2"/>
                                        </p:tgtEl>
                                      </p:cBhvr>
                                    </p:animEffect>
                                  </p:childTnLst>
                                </p:cTn>
                              </p:par>
                              <p:par>
                                <p:cTn id="41" presetID="55" presetClass="entr" presetSubtype="0" fill="hold" grpId="0" nodeType="with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p:cTn id="43" dur="1000" fill="hold"/>
                                        <p:tgtEl>
                                          <p:spTgt spid="3"/>
                                        </p:tgtEl>
                                        <p:attrNameLst>
                                          <p:attrName>ppt_w</p:attrName>
                                        </p:attrNameLst>
                                      </p:cBhvr>
                                      <p:tavLst>
                                        <p:tav tm="0">
                                          <p:val>
                                            <p:strVal val="#ppt_w*0.70"/>
                                          </p:val>
                                        </p:tav>
                                        <p:tav tm="100000">
                                          <p:val>
                                            <p:strVal val="#ppt_w"/>
                                          </p:val>
                                        </p:tav>
                                      </p:tavLst>
                                    </p:anim>
                                    <p:anim calcmode="lin" valueType="num">
                                      <p:cBhvr>
                                        <p:cTn id="44" dur="1000" fill="hold"/>
                                        <p:tgtEl>
                                          <p:spTgt spid="3"/>
                                        </p:tgtEl>
                                        <p:attrNameLst>
                                          <p:attrName>ppt_h</p:attrName>
                                        </p:attrNameLst>
                                      </p:cBhvr>
                                      <p:tavLst>
                                        <p:tav tm="0">
                                          <p:val>
                                            <p:strVal val="#ppt_h"/>
                                          </p:val>
                                        </p:tav>
                                        <p:tav tm="100000">
                                          <p:val>
                                            <p:strVal val="#ppt_h"/>
                                          </p:val>
                                        </p:tav>
                                      </p:tavLst>
                                    </p:anim>
                                    <p:animEffect transition="in" filter="fade">
                                      <p:cBhvr>
                                        <p:cTn id="45"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8" grpId="0" bldLvl="0" animBg="1"/>
      <p:bldP spid="20" grpId="0" bldLvl="0" animBg="1"/>
      <p:bldP spid="8" grpId="0"/>
      <p:bldP spid="2" grpId="0" bldLvl="0" animBg="1"/>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83FAD71-3013-431F-1C0D-84FE6152E969}"/>
              </a:ext>
            </a:extLst>
          </p:cNvPr>
          <p:cNvSpPr>
            <a:spLocks noGrp="1"/>
          </p:cNvSpPr>
          <p:nvPr>
            <p:ph idx="1"/>
          </p:nvPr>
        </p:nvSpPr>
        <p:spPr>
          <a:xfrm>
            <a:off x="838200" y="877455"/>
            <a:ext cx="10515600" cy="5299508"/>
          </a:xfrm>
        </p:spPr>
        <p:txBody>
          <a:bodyPr/>
          <a:lstStyle/>
          <a:p>
            <a:pPr marL="0" indent="0">
              <a:buNone/>
            </a:pPr>
            <a:r>
              <a:rPr lang="zh-CN" altLang="en-US" dirty="0"/>
              <a:t>  </a:t>
            </a:r>
            <a:r>
              <a:rPr lang="zh-CN" altLang="en-US" b="1" dirty="0"/>
              <a:t>运行结果</a:t>
            </a:r>
            <a:endParaRPr lang="en-US" altLang="zh-CN" b="1" dirty="0"/>
          </a:p>
          <a:p>
            <a:pPr indent="0">
              <a:buNone/>
            </a:pPr>
            <a:r>
              <a:rPr lang="en-US" altLang="zh-CN" sz="2000" dirty="0">
                <a:solidFill>
                  <a:srgbClr val="FF0000"/>
                </a:solidFill>
                <a:effectLst/>
                <a:latin typeface="Times New Roman" panose="02020603050405020304" pitchFamily="18" charset="0"/>
                <a:ea typeface="宋体" panose="02010600030101010101" pitchFamily="2" charset="-122"/>
                <a:cs typeface="宋体" panose="02010600030101010101" pitchFamily="2" charset="-122"/>
              </a:rPr>
              <a:t>  </a:t>
            </a:r>
            <a:r>
              <a:rPr lang="en-US" altLang="zh-CN" sz="2000" dirty="0" err="1">
                <a:solidFill>
                  <a:srgbClr val="D35400"/>
                </a:solidFill>
                <a:latin typeface="Times New Roman" panose="02020603050405020304" pitchFamily="18" charset="0"/>
                <a:ea typeface="宋体" panose="02010600030101010101" pitchFamily="2" charset="-122"/>
                <a:cs typeface="Times New Roman" panose="02020603050405020304" pitchFamily="18" charset="0"/>
              </a:rPr>
              <a:t>plm</a:t>
            </a: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   </a:t>
            </a:r>
            <a:r>
              <a:rPr lang="zh-CN" altLang="zh-CN" sz="2000" dirty="0">
                <a:solidFill>
                  <a:srgbClr val="D35400"/>
                </a:solidFill>
                <a:effectLst/>
                <a:latin typeface="Times New Roman" panose="02020603050405020304" pitchFamily="18" charset="0"/>
                <a:ea typeface="宋体" panose="02010600030101010101" pitchFamily="2" charset="-122"/>
                <a:cs typeface="Times New Roman" panose="02020603050405020304" pitchFamily="18" charset="0"/>
              </a:rPr>
              <a:t>广义线性回归模型</a:t>
            </a: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a:t>
            </a:r>
            <a:br>
              <a:rPr lang="en-US" altLang="zh-CN" sz="2000" dirty="0">
                <a:effectLst/>
                <a:latin typeface="Times New Roman" panose="02020603050405020304" pitchFamily="18" charset="0"/>
                <a:ea typeface="宋体" panose="02010600030101010101" pitchFamily="2" charset="-122"/>
                <a:cs typeface="宋体" panose="02010600030101010101" pitchFamily="2" charset="-122"/>
              </a:rPr>
            </a:b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log(</a:t>
            </a:r>
            <a:r>
              <a:rPr lang="en-US" altLang="zh-CN" sz="2000" dirty="0" err="1">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nv</a:t>
            </a: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 1 + type + region</a:t>
            </a:r>
            <a:br>
              <a:rPr lang="en-US" altLang="zh-CN" sz="2000" dirty="0">
                <a:effectLst/>
                <a:latin typeface="Times New Roman" panose="02020603050405020304" pitchFamily="18" charset="0"/>
                <a:ea typeface="宋体" panose="02010600030101010101" pitchFamily="2" charset="-122"/>
                <a:cs typeface="宋体" panose="02010600030101010101" pitchFamily="2" charset="-122"/>
              </a:rPr>
            </a:b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a:t>
            </a:r>
            <a:r>
              <a:rPr lang="zh-CN" altLang="zh-CN" sz="2000" dirty="0">
                <a:solidFill>
                  <a:srgbClr val="D35400"/>
                </a:solidFill>
                <a:effectLst/>
                <a:latin typeface="Times New Roman" panose="02020603050405020304" pitchFamily="18" charset="0"/>
                <a:ea typeface="宋体" panose="02010600030101010101" pitchFamily="2" charset="-122"/>
                <a:cs typeface="Times New Roman" panose="02020603050405020304" pitchFamily="18" charset="0"/>
              </a:rPr>
              <a:t>分布</a:t>
            </a: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 Poisson</a:t>
            </a:r>
            <a:endParaRPr lang="zh-CN" altLang="zh-CN" sz="2000" dirty="0">
              <a:effectLst/>
              <a:latin typeface="宋体" panose="02010600030101010101" pitchFamily="2" charset="-122"/>
              <a:ea typeface="宋体" panose="02010600030101010101" pitchFamily="2" charset="-122"/>
              <a:cs typeface="宋体" panose="02010600030101010101" pitchFamily="2" charset="-122"/>
            </a:endParaRPr>
          </a:p>
          <a:p>
            <a:pPr indent="0">
              <a:buNone/>
            </a:pP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a:t>
            </a:r>
            <a:r>
              <a:rPr lang="zh-CN" altLang="zh-CN" sz="2000" dirty="0">
                <a:solidFill>
                  <a:srgbClr val="D35400"/>
                </a:solidFill>
                <a:effectLst/>
                <a:latin typeface="Times New Roman" panose="02020603050405020304" pitchFamily="18" charset="0"/>
                <a:ea typeface="宋体" panose="02010600030101010101" pitchFamily="2" charset="-122"/>
                <a:cs typeface="Times New Roman" panose="02020603050405020304" pitchFamily="18" charset="0"/>
              </a:rPr>
              <a:t>估计系数</a:t>
            </a: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a:t>
            </a:r>
            <a:br>
              <a:rPr lang="en-US" altLang="zh-CN" sz="2000" dirty="0">
                <a:effectLst/>
                <a:latin typeface="Times New Roman" panose="02020603050405020304" pitchFamily="18" charset="0"/>
                <a:ea typeface="宋体" panose="02010600030101010101" pitchFamily="2" charset="-122"/>
                <a:cs typeface="宋体" panose="02010600030101010101" pitchFamily="2" charset="-122"/>
              </a:rPr>
            </a:b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Estimate            SE            </a:t>
            </a:r>
            <a:r>
              <a:rPr lang="en-US" altLang="zh-CN" sz="2000" dirty="0" err="1">
                <a:solidFill>
                  <a:srgbClr val="D35400"/>
                </a:solidFill>
                <a:latin typeface="Times New Roman" panose="02020603050405020304" pitchFamily="18" charset="0"/>
                <a:ea typeface="宋体" panose="02010600030101010101" pitchFamily="2" charset="-122"/>
              </a:rPr>
              <a:t>tStat</a:t>
            </a:r>
            <a:r>
              <a:rPr lang="en-US" altLang="zh-CN" sz="2000" dirty="0">
                <a:solidFill>
                  <a:srgbClr val="D35400"/>
                </a:solidFill>
                <a:latin typeface="Times New Roman" panose="02020603050405020304" pitchFamily="18" charset="0"/>
                <a:ea typeface="宋体" panose="02010600030101010101" pitchFamily="2" charset="-122"/>
              </a:rPr>
              <a:t>         </a:t>
            </a:r>
            <a:r>
              <a:rPr lang="en-US" altLang="zh-CN" sz="2000" dirty="0" err="1">
                <a:solidFill>
                  <a:srgbClr val="D35400"/>
                </a:solidFill>
                <a:latin typeface="Times New Roman" panose="02020603050405020304" pitchFamily="18" charset="0"/>
                <a:ea typeface="宋体" panose="02010600030101010101" pitchFamily="2" charset="-122"/>
              </a:rPr>
              <a:t>pValue</a:t>
            </a:r>
            <a:r>
              <a:rPr lang="en-US" altLang="zh-CN" sz="2000" dirty="0">
                <a:solidFill>
                  <a:srgbClr val="D35400"/>
                </a:solidFill>
                <a:latin typeface="Times New Roman" panose="02020603050405020304" pitchFamily="18" charset="0"/>
                <a:ea typeface="宋体" panose="02010600030101010101" pitchFamily="2" charset="-122"/>
              </a:rPr>
              <a:t>  </a:t>
            </a:r>
            <a:br>
              <a:rPr lang="en-US" altLang="zh-CN" sz="2000" dirty="0">
                <a:solidFill>
                  <a:srgbClr val="D35400"/>
                </a:solidFill>
                <a:latin typeface="Times New Roman" panose="02020603050405020304" pitchFamily="18" charset="0"/>
                <a:ea typeface="宋体" panose="02010600030101010101" pitchFamily="2" charset="-122"/>
              </a:rPr>
            </a:br>
            <a:r>
              <a:rPr lang="en-US" altLang="zh-CN" sz="2000" dirty="0">
                <a:solidFill>
                  <a:srgbClr val="D35400"/>
                </a:solidFill>
                <a:latin typeface="Times New Roman" panose="02020603050405020304" pitchFamily="18" charset="0"/>
                <a:ea typeface="宋体" panose="02010600030101010101" pitchFamily="2" charset="-122"/>
              </a:rPr>
              <a:t>                                ________      _______      _______     __________</a:t>
            </a:r>
            <a:endParaRPr lang="zh-CN" altLang="zh-CN" sz="2000" dirty="0">
              <a:solidFill>
                <a:srgbClr val="D35400"/>
              </a:solidFill>
              <a:latin typeface="Times New Roman" panose="02020603050405020304" pitchFamily="18" charset="0"/>
              <a:ea typeface="宋体" panose="02010600030101010101" pitchFamily="2" charset="-122"/>
            </a:endParaRPr>
          </a:p>
          <a:p>
            <a:pPr indent="0">
              <a:buNone/>
            </a:pP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(Intercept)        -1.5963        0.17115      -9.3267    1.0926e-20</a:t>
            </a:r>
            <a:br>
              <a:rPr lang="en-US" altLang="zh-CN" sz="2000" dirty="0">
                <a:effectLst/>
                <a:latin typeface="Times New Roman" panose="02020603050405020304" pitchFamily="18" charset="0"/>
                <a:ea typeface="宋体" panose="02010600030101010101" pitchFamily="2" charset="-122"/>
                <a:cs typeface="宋体" panose="02010600030101010101" pitchFamily="2" charset="-122"/>
              </a:rPr>
            </a:b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a:t>
            </a:r>
            <a:r>
              <a:rPr lang="en-US" altLang="zh-CN" sz="2000" dirty="0" err="1">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type_U</a:t>
            </a: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0.33415      0.13235       2.5247      0.011581</a:t>
            </a:r>
            <a:br>
              <a:rPr lang="en-US" altLang="zh-CN" sz="2000" dirty="0">
                <a:effectLst/>
                <a:latin typeface="Times New Roman" panose="02020603050405020304" pitchFamily="18" charset="0"/>
                <a:ea typeface="宋体" panose="02010600030101010101" pitchFamily="2" charset="-122"/>
                <a:cs typeface="宋体" panose="02010600030101010101" pitchFamily="2" charset="-122"/>
              </a:rPr>
            </a:b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a:t>
            </a:r>
            <a:r>
              <a:rPr lang="en-US" altLang="zh-CN" sz="2000" dirty="0" err="1">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region_S</a:t>
            </a: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0.74926      0.14503       5.1662      2.3895e-07</a:t>
            </a:r>
            <a:br>
              <a:rPr lang="en-US" altLang="zh-CN" sz="2000" dirty="0">
                <a:effectLst/>
                <a:latin typeface="Times New Roman" panose="02020603050405020304" pitchFamily="18" charset="0"/>
                <a:ea typeface="宋体" panose="02010600030101010101" pitchFamily="2" charset="-122"/>
                <a:cs typeface="宋体" panose="02010600030101010101" pitchFamily="2" charset="-122"/>
              </a:rPr>
            </a:b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a:t>
            </a:r>
            <a:r>
              <a:rPr lang="en-US" altLang="zh-CN" sz="2000" dirty="0" err="1">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region_W</a:t>
            </a: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0.27223      0.18742       1.4525        0.14636</a:t>
            </a:r>
            <a:br>
              <a:rPr lang="en-US" altLang="zh-CN" sz="2000" dirty="0">
                <a:effectLst/>
                <a:latin typeface="Times New Roman" panose="02020603050405020304" pitchFamily="18" charset="0"/>
                <a:ea typeface="宋体" panose="02010600030101010101" pitchFamily="2" charset="-122"/>
                <a:cs typeface="宋体" panose="02010600030101010101" pitchFamily="2" charset="-122"/>
              </a:rPr>
            </a:b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a:t>
            </a:r>
            <a:r>
              <a:rPr lang="en-US" altLang="zh-CN" sz="2000" dirty="0" err="1">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region_NE</a:t>
            </a: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0.78081      0.15305       5.1016      3.3687e-07</a:t>
            </a:r>
            <a:br>
              <a:rPr lang="en-US" altLang="zh-CN" sz="2000" dirty="0">
                <a:effectLst/>
                <a:latin typeface="Times New Roman" panose="02020603050405020304" pitchFamily="18" charset="0"/>
                <a:ea typeface="宋体" panose="02010600030101010101" pitchFamily="2" charset="-122"/>
                <a:cs typeface="宋体" panose="02010600030101010101" pitchFamily="2" charset="-122"/>
              </a:rPr>
            </a:b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a:t>
            </a:r>
            <a:r>
              <a:rPr lang="en-US" altLang="zh-CN" sz="2000" dirty="0" err="1">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region_MW</a:t>
            </a: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0.099387    0.17752      0.55986       0.57558</a:t>
            </a:r>
            <a:endParaRPr lang="zh-CN" altLang="zh-CN" sz="2000" dirty="0">
              <a:effectLst/>
              <a:latin typeface="宋体" panose="02010600030101010101" pitchFamily="2" charset="-122"/>
              <a:ea typeface="宋体" panose="02010600030101010101" pitchFamily="2" charset="-122"/>
              <a:cs typeface="宋体" panose="02010600030101010101" pitchFamily="2" charset="-122"/>
            </a:endParaRPr>
          </a:p>
          <a:p>
            <a:pPr indent="0">
              <a:buNone/>
            </a:pP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81 </a:t>
            </a:r>
            <a:r>
              <a:rPr lang="zh-CN" altLang="zh-CN" sz="2000" dirty="0">
                <a:solidFill>
                  <a:srgbClr val="D35400"/>
                </a:solidFill>
                <a:effectLst/>
                <a:latin typeface="Times New Roman" panose="02020603050405020304" pitchFamily="18" charset="0"/>
                <a:ea typeface="宋体" panose="02010600030101010101" pitchFamily="2" charset="-122"/>
                <a:cs typeface="Times New Roman" panose="02020603050405020304" pitchFamily="18" charset="0"/>
              </a:rPr>
              <a:t>个观测值，</a:t>
            </a: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75 </a:t>
            </a:r>
            <a:r>
              <a:rPr lang="zh-CN" altLang="zh-CN" sz="2000" dirty="0">
                <a:solidFill>
                  <a:srgbClr val="D35400"/>
                </a:solidFill>
                <a:effectLst/>
                <a:latin typeface="Times New Roman" panose="02020603050405020304" pitchFamily="18" charset="0"/>
                <a:ea typeface="宋体" panose="02010600030101010101" pitchFamily="2" charset="-122"/>
                <a:cs typeface="Times New Roman" panose="02020603050405020304" pitchFamily="18" charset="0"/>
              </a:rPr>
              <a:t>个误差自由度</a:t>
            </a:r>
            <a:br>
              <a:rPr lang="en-US" altLang="zh-CN" sz="2000" dirty="0">
                <a:effectLst/>
                <a:latin typeface="Times New Roman" panose="02020603050405020304" pitchFamily="18" charset="0"/>
                <a:ea typeface="宋体" panose="02010600030101010101" pitchFamily="2" charset="-122"/>
                <a:cs typeface="宋体" panose="02010600030101010101" pitchFamily="2" charset="-122"/>
              </a:rPr>
            </a:b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a:t>
            </a:r>
            <a:r>
              <a:rPr lang="zh-CN" altLang="zh-CN" sz="2000" dirty="0">
                <a:solidFill>
                  <a:srgbClr val="D35400"/>
                </a:solidFill>
                <a:effectLst/>
                <a:latin typeface="Times New Roman" panose="02020603050405020304" pitchFamily="18" charset="0"/>
                <a:ea typeface="宋体" panose="02010600030101010101" pitchFamily="2" charset="-122"/>
                <a:cs typeface="Times New Roman" panose="02020603050405020304" pitchFamily="18" charset="0"/>
              </a:rPr>
              <a:t>散度</a:t>
            </a: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1</a:t>
            </a:r>
            <a:br>
              <a:rPr lang="en-US" altLang="zh-CN" sz="2000" dirty="0">
                <a:effectLst/>
                <a:latin typeface="Times New Roman" panose="02020603050405020304" pitchFamily="18" charset="0"/>
                <a:ea typeface="宋体" panose="02010600030101010101" pitchFamily="2" charset="-122"/>
                <a:cs typeface="宋体" panose="02010600030101010101" pitchFamily="2" charset="-122"/>
              </a:rPr>
            </a:b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a:t>
            </a:r>
            <a:r>
              <a:rPr lang="zh-CN" altLang="zh-CN" sz="2000" dirty="0">
                <a:solidFill>
                  <a:srgbClr val="D35400"/>
                </a:solidFill>
                <a:effectLst/>
                <a:latin typeface="Times New Roman" panose="02020603050405020304" pitchFamily="18" charset="0"/>
                <a:ea typeface="宋体" panose="02010600030101010101" pitchFamily="2" charset="-122"/>
                <a:cs typeface="Times New Roman" panose="02020603050405020304" pitchFamily="18" charset="0"/>
              </a:rPr>
              <a:t>卡方统计量</a:t>
            </a: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a:t>
            </a:r>
            <a:r>
              <a:rPr lang="zh-CN" altLang="zh-CN" sz="2000" dirty="0">
                <a:solidFill>
                  <a:srgbClr val="D35400"/>
                </a:solidFill>
                <a:effectLst/>
                <a:latin typeface="Times New Roman" panose="02020603050405020304" pitchFamily="18" charset="0"/>
                <a:ea typeface="宋体" panose="02010600030101010101" pitchFamily="2" charset="-122"/>
                <a:cs typeface="Times New Roman" panose="02020603050405020304" pitchFamily="18" charset="0"/>
              </a:rPr>
              <a:t>常量模型</a:t>
            </a: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59.6</a:t>
            </a:r>
            <a:r>
              <a:rPr lang="zh-CN" altLang="zh-CN" sz="2000" dirty="0">
                <a:solidFill>
                  <a:srgbClr val="D354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p </a:t>
            </a:r>
            <a:r>
              <a:rPr lang="zh-CN" altLang="zh-CN" sz="2000" dirty="0">
                <a:solidFill>
                  <a:srgbClr val="D35400"/>
                </a:solidFill>
                <a:effectLst/>
                <a:latin typeface="Times New Roman" panose="02020603050405020304" pitchFamily="18" charset="0"/>
                <a:ea typeface="宋体" panose="02010600030101010101" pitchFamily="2" charset="-122"/>
                <a:cs typeface="Times New Roman" panose="02020603050405020304" pitchFamily="18" charset="0"/>
              </a:rPr>
              <a:t>值</a:t>
            </a: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 1.51e-11</a:t>
            </a:r>
            <a:endParaRPr lang="zh-CN" altLang="zh-CN" sz="2000" dirty="0">
              <a:effectLst/>
              <a:latin typeface="宋体" panose="02010600030101010101" pitchFamily="2" charset="-122"/>
              <a:ea typeface="宋体" panose="02010600030101010101" pitchFamily="2" charset="-122"/>
              <a:cs typeface="宋体" panose="02010600030101010101" pitchFamily="2" charset="-122"/>
            </a:endParaRPr>
          </a:p>
          <a:p>
            <a:endParaRPr lang="zh-CN" altLang="en-US" dirty="0"/>
          </a:p>
        </p:txBody>
      </p:sp>
    </p:spTree>
    <p:extLst>
      <p:ext uri="{BB962C8B-B14F-4D97-AF65-F5344CB8AC3E}">
        <p14:creationId xmlns:p14="http://schemas.microsoft.com/office/powerpoint/2010/main" val="1251065668"/>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0ED4311-BA98-17E4-8135-0F11613386EF}"/>
                  </a:ext>
                </a:extLst>
              </p:cNvPr>
              <p:cNvSpPr>
                <a:spLocks noGrp="1"/>
              </p:cNvSpPr>
              <p:nvPr>
                <p:ph idx="1"/>
              </p:nvPr>
            </p:nvSpPr>
            <p:spPr>
              <a:xfrm>
                <a:off x="838200" y="969818"/>
                <a:ext cx="10515600" cy="5207145"/>
              </a:xfrm>
            </p:spPr>
            <p:txBody>
              <a:bodyPr/>
              <a:lstStyle/>
              <a:p>
                <a:pPr algn="just"/>
                <a:r>
                  <a:rPr lang="zh-CN" altLang="en-US" dirty="0"/>
                  <a:t>模型结果表明，地区 </a:t>
                </a:r>
                <a:r>
                  <a:rPr lang="en-US" altLang="zh-CN" dirty="0"/>
                  <a:t>Northeast</a:t>
                </a:r>
                <a:r>
                  <a:rPr lang="zh-CN" altLang="en-US" dirty="0"/>
                  <a:t>、</a:t>
                </a:r>
                <a:r>
                  <a:rPr lang="en-US" altLang="zh-CN" dirty="0"/>
                  <a:t>South </a:t>
                </a:r>
                <a:r>
                  <a:rPr lang="zh-CN" altLang="en-US" dirty="0"/>
                  <a:t>与参照组 </a:t>
                </a:r>
                <a:r>
                  <a:rPr lang="en-US" altLang="zh-CN" dirty="0"/>
                  <a:t>Central </a:t>
                </a:r>
                <a:r>
                  <a:rPr lang="zh-CN" altLang="en-US" dirty="0"/>
                  <a:t>的暴力犯罪数有显著差异（</a:t>
                </a:r>
                <a:r>
                  <a:rPr lang="en-US" altLang="zh-CN" dirty="0"/>
                  <a:t>p </a:t>
                </a:r>
                <a:r>
                  <a:rPr lang="zh-CN" altLang="en-US" dirty="0"/>
                  <a:t>值分别为 </a:t>
                </a:r>
                <a:r>
                  <a:rPr lang="en-US" altLang="zh-CN" dirty="0"/>
                  <a:t>2.39e-07</a:t>
                </a:r>
                <a:r>
                  <a:rPr lang="zh-CN" altLang="en-US" dirty="0"/>
                  <a:t>、</a:t>
                </a:r>
                <a:r>
                  <a:rPr lang="en-US" altLang="zh-CN" dirty="0"/>
                  <a:t>3.37e-07</a:t>
                </a:r>
                <a:r>
                  <a:rPr lang="zh-CN" altLang="en-US" dirty="0"/>
                  <a:t>）；</a:t>
                </a:r>
              </a:p>
              <a:p>
                <a:pPr algn="just"/>
                <a:r>
                  <a:rPr lang="zh-CN" altLang="en-US" dirty="0"/>
                  <a:t>泊松回归的回归系数的解释，与 </a:t>
                </a:r>
                <a:r>
                  <a:rPr lang="en-US" altLang="zh-CN" dirty="0"/>
                  <a:t>Logistic </a:t>
                </a:r>
                <a:r>
                  <a:rPr lang="zh-CN" altLang="en-US" dirty="0"/>
                  <a:t>回归的 </a:t>
                </a:r>
                <a:r>
                  <a:rPr lang="en-US" altLang="zh-CN" dirty="0"/>
                  <a:t>Odds </a:t>
                </a:r>
                <a:r>
                  <a:rPr lang="zh-CN" altLang="en-US" dirty="0"/>
                  <a:t>的解释是一样的。本例自变量是分类变量，解释的时候是当前组相对于参照组的差异。例如回归系数 </a:t>
                </a:r>
                <a:r>
                  <a:rPr lang="en-US" altLang="zh-CN" dirty="0"/>
                  <a:t>0.7808 </a:t>
                </a:r>
                <a:r>
                  <a:rPr lang="zh-CN" altLang="en-US" dirty="0"/>
                  <a:t>意味着 </a:t>
                </a:r>
                <a:r>
                  <a:rPr lang="en-US" altLang="zh-CN" dirty="0"/>
                  <a:t>Northeast </a:t>
                </a:r>
                <a:r>
                  <a:rPr lang="zh-CN" altLang="en-US" dirty="0"/>
                  <a:t>每千人中的暴力犯罪率是控制学校类型的 </a:t>
                </a:r>
                <a:r>
                  <a:rPr lang="en-US" altLang="zh-CN" dirty="0"/>
                  <a:t>Central </a:t>
                </a:r>
                <a:r>
                  <a:rPr lang="zh-CN" altLang="en-US" dirty="0"/>
                  <a:t>地区的 </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0.7808</m:t>
                        </m:r>
                      </m:sup>
                    </m:sSup>
                    <m:r>
                      <a:rPr lang="en-US" altLang="zh-CN" b="0" i="1" smtClean="0">
                        <a:latin typeface="Cambria Math" panose="02040503050406030204" pitchFamily="18" charset="0"/>
                      </a:rPr>
                      <m:t>=2.18</m:t>
                    </m:r>
                  </m:oMath>
                </a14:m>
                <a:r>
                  <a:rPr lang="zh-CN" altLang="en-US" dirty="0"/>
                  <a:t> 倍。</a:t>
                </a:r>
              </a:p>
              <a:p>
                <a:pPr algn="just"/>
                <a:r>
                  <a:rPr lang="zh-CN" altLang="en-US" dirty="0"/>
                  <a:t>当然，泊松回归也可以做模型检验、回归诊断，可以有更多的自变量，可以是连续的也可以是分类的，还可以有多项式项，也可以用逐步回归 </a:t>
                </a:r>
                <a:r>
                  <a:rPr lang="en-US" altLang="zh-CN" sz="2000" dirty="0" err="1">
                    <a:latin typeface="Courier New" panose="02070309020205020404" pitchFamily="49" charset="0"/>
                    <a:cs typeface="Courier New" panose="02070309020205020404" pitchFamily="49" charset="0"/>
                  </a:rPr>
                  <a:t>stepwiseglm</a:t>
                </a:r>
                <a:r>
                  <a:rPr lang="en-US" altLang="zh-CN" sz="2000" dirty="0">
                    <a:latin typeface="Courier New" panose="02070309020205020404" pitchFamily="49" charset="0"/>
                    <a:cs typeface="Courier New" panose="02070309020205020404" pitchFamily="49" charset="0"/>
                  </a:rPr>
                  <a:t>() </a:t>
                </a:r>
                <a:r>
                  <a:rPr lang="zh-CN" altLang="en-US" dirty="0"/>
                  <a:t>筛选自变量建立最合适的模型。</a:t>
                </a:r>
              </a:p>
              <a:p>
                <a:pPr algn="just"/>
                <a:r>
                  <a:rPr lang="zh-CN" altLang="en-US" b="1" dirty="0"/>
                  <a:t>注：</a:t>
                </a:r>
                <a:r>
                  <a:rPr lang="zh-CN" altLang="en-US" dirty="0"/>
                  <a:t>与泊松回归类似的一种回归是负二项回归，同样是针对因变量是计数数据。当个体之间相互独立时，适合用泊松回归；当个体之间存在相关性时，适合用负二项回归。</a:t>
                </a:r>
              </a:p>
            </p:txBody>
          </p:sp>
        </mc:Choice>
        <mc:Fallback xmlns="">
          <p:sp>
            <p:nvSpPr>
              <p:cNvPr id="3" name="内容占位符 2">
                <a:extLst>
                  <a:ext uri="{FF2B5EF4-FFF2-40B4-BE49-F238E27FC236}">
                    <a16:creationId xmlns:a16="http://schemas.microsoft.com/office/drawing/2014/main" id="{10ED4311-BA98-17E4-8135-0F11613386EF}"/>
                  </a:ext>
                </a:extLst>
              </p:cNvPr>
              <p:cNvSpPr>
                <a:spLocks noGrp="1" noRot="1" noChangeAspect="1" noMove="1" noResize="1" noEditPoints="1" noAdjustHandles="1" noChangeArrowheads="1" noChangeShapeType="1" noTextEdit="1"/>
              </p:cNvSpPr>
              <p:nvPr>
                <p:ph idx="1"/>
              </p:nvPr>
            </p:nvSpPr>
            <p:spPr>
              <a:xfrm>
                <a:off x="838200" y="969818"/>
                <a:ext cx="10515600" cy="5207145"/>
              </a:xfr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26634916"/>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88350BE-5132-6852-73EE-A590A7F19BC4}"/>
              </a:ext>
            </a:extLst>
          </p:cNvPr>
          <p:cNvSpPr>
            <a:spLocks noGrp="1"/>
          </p:cNvSpPr>
          <p:nvPr>
            <p:ph idx="1"/>
          </p:nvPr>
        </p:nvSpPr>
        <p:spPr>
          <a:xfrm>
            <a:off x="838200" y="1690688"/>
            <a:ext cx="10515600" cy="4661766"/>
          </a:xfrm>
        </p:spPr>
        <p:txBody>
          <a:bodyPr/>
          <a:lstStyle/>
          <a:p>
            <a:pPr algn="just"/>
            <a:r>
              <a:rPr lang="zh-CN" altLang="en-US" dirty="0"/>
              <a:t>回归分析要求大样本量，只有通过大量的数据才能得到量化的规律，还要求样本有较好的分布规律。</a:t>
            </a:r>
            <a:endParaRPr lang="en-US" altLang="zh-CN" dirty="0"/>
          </a:p>
          <a:p>
            <a:pPr algn="just"/>
            <a:r>
              <a:rPr lang="zh-CN" altLang="en-US" dirty="0"/>
              <a:t>部分信息已知而部分信息未知的系统，称为</a:t>
            </a:r>
            <a:r>
              <a:rPr lang="zh-CN" altLang="en-US" b="1" dirty="0"/>
              <a:t>灰色系统</a:t>
            </a:r>
            <a:r>
              <a:rPr lang="zh-CN" altLang="en-US" dirty="0"/>
              <a:t>。灰色系统理论将随机量看作是在一定范围内变化的灰色量，按适当的办法将原始数据进行处理，将灰色数变换为生成数，从生成数进而得到规律性较强的生成函数，再建立生成函数的微分方程模型求解。这就突破了概率统计的局限性，使其结果不再是依据大量数据得到的经验性统计规律，而是现实性的生成律。这种使灰色系统变得尽量清晰明了的过程称为白化。</a:t>
            </a:r>
          </a:p>
          <a:p>
            <a:pPr algn="just"/>
            <a:r>
              <a:rPr lang="zh-CN" altLang="en-US" dirty="0"/>
              <a:t>灰色系统理论已成功地应用到工程控制、经济管理、生态系统、农业系统中，进行分析、建模、预测、决策和控制。</a:t>
            </a:r>
          </a:p>
          <a:p>
            <a:endParaRPr lang="zh-CN" altLang="en-US" dirty="0"/>
          </a:p>
        </p:txBody>
      </p:sp>
      <p:sp>
        <p:nvSpPr>
          <p:cNvPr id="4" name="标题 1">
            <a:extLst>
              <a:ext uri="{FF2B5EF4-FFF2-40B4-BE49-F238E27FC236}">
                <a16:creationId xmlns:a16="http://schemas.microsoft.com/office/drawing/2014/main" id="{0DE34E2F-16FB-60FD-2A4E-3B5BD2A6DE06}"/>
              </a:ext>
            </a:extLst>
          </p:cNvPr>
          <p:cNvSpPr>
            <a:spLocks noGrp="1"/>
          </p:cNvSpPr>
          <p:nvPr>
            <p:ph type="title"/>
          </p:nvPr>
        </p:nvSpPr>
        <p:spPr>
          <a:xfrm>
            <a:off x="838200" y="505546"/>
            <a:ext cx="10515600" cy="1009651"/>
          </a:xfrm>
        </p:spPr>
        <p:txBody>
          <a:bodyPr/>
          <a:lstStyle/>
          <a:p>
            <a:r>
              <a:rPr lang="zh-CN" altLang="en-US" sz="3600" b="1" dirty="0">
                <a:solidFill>
                  <a:srgbClr val="00B0F0"/>
                </a:solidFill>
              </a:rPr>
              <a:t>二、灰色预测</a:t>
            </a:r>
          </a:p>
        </p:txBody>
      </p:sp>
    </p:spTree>
    <p:extLst>
      <p:ext uri="{BB962C8B-B14F-4D97-AF65-F5344CB8AC3E}">
        <p14:creationId xmlns:p14="http://schemas.microsoft.com/office/powerpoint/2010/main" val="698967732"/>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C0266B-6A3C-4E49-B489-BC7A05DE7C18}"/>
              </a:ext>
            </a:extLst>
          </p:cNvPr>
          <p:cNvSpPr>
            <a:spLocks noGrp="1"/>
          </p:cNvSpPr>
          <p:nvPr>
            <p:ph type="title"/>
          </p:nvPr>
        </p:nvSpPr>
        <p:spPr>
          <a:xfrm>
            <a:off x="838200" y="681037"/>
            <a:ext cx="10515600" cy="825449"/>
          </a:xfrm>
        </p:spPr>
        <p:txBody>
          <a:bodyPr/>
          <a:lstStyle/>
          <a:p>
            <a:r>
              <a:rPr lang="en-US" altLang="zh-CN" sz="3200" b="1" dirty="0">
                <a:solidFill>
                  <a:srgbClr val="7030A0"/>
                </a:solidFill>
              </a:rPr>
              <a:t>1. GM(1,1)</a:t>
            </a:r>
            <a:r>
              <a:rPr lang="zh-CN" altLang="en-US" sz="3200" b="1" dirty="0">
                <a:solidFill>
                  <a:srgbClr val="7030A0"/>
                </a:solidFill>
              </a:rPr>
              <a:t>模型</a:t>
            </a:r>
          </a:p>
        </p:txBody>
      </p:sp>
      <p:sp>
        <p:nvSpPr>
          <p:cNvPr id="3" name="内容占位符 2">
            <a:extLst>
              <a:ext uri="{FF2B5EF4-FFF2-40B4-BE49-F238E27FC236}">
                <a16:creationId xmlns:a16="http://schemas.microsoft.com/office/drawing/2014/main" id="{6F076A86-88AA-F582-AAB1-F4BF4BA2A590}"/>
              </a:ext>
            </a:extLst>
          </p:cNvPr>
          <p:cNvSpPr>
            <a:spLocks noGrp="1"/>
          </p:cNvSpPr>
          <p:nvPr>
            <p:ph idx="1"/>
          </p:nvPr>
        </p:nvSpPr>
        <p:spPr>
          <a:xfrm>
            <a:off x="838200" y="1506486"/>
            <a:ext cx="10515600" cy="4670477"/>
          </a:xfrm>
        </p:spPr>
        <p:txBody>
          <a:bodyPr/>
          <a:lstStyle/>
          <a:p>
            <a:pPr algn="just"/>
            <a:r>
              <a:rPr lang="zh-CN" altLang="en-US" dirty="0"/>
              <a:t>灰色模型是用离散数据列建立微分方程形式的动态模型，具体是用离散随机数经过生成变为随机性被显著削弱而且较有规律的生成数，建立起的微分方程形式的模型，这样便于对其变化过程进行研究和描述。</a:t>
            </a:r>
          </a:p>
          <a:p>
            <a:pPr algn="just"/>
            <a:r>
              <a:rPr lang="en-US" altLang="zh-CN" dirty="0"/>
              <a:t>GM(1,1)</a:t>
            </a:r>
            <a:r>
              <a:rPr lang="zh-CN" altLang="en-US" dirty="0"/>
              <a:t>模型适合具有较强的指数规律的数列，只能描述单调的变化过程。</a:t>
            </a:r>
          </a:p>
          <a:p>
            <a:pPr marL="0" indent="0">
              <a:lnSpc>
                <a:spcPct val="150000"/>
              </a:lnSpc>
              <a:buNone/>
            </a:pPr>
            <a:r>
              <a:rPr lang="zh-CN" altLang="en-US" b="1" dirty="0"/>
              <a:t>（</a:t>
            </a:r>
            <a:r>
              <a:rPr lang="en-US" altLang="zh-CN" b="1" dirty="0"/>
              <a:t>1</a:t>
            </a:r>
            <a:r>
              <a:rPr lang="zh-CN" altLang="en-US" b="1" dirty="0"/>
              <a:t>）算法原理</a:t>
            </a:r>
            <a:endParaRPr lang="en-US" altLang="zh-CN" b="1" dirty="0"/>
          </a:p>
          <a:p>
            <a:pPr marL="0" indent="0">
              <a:buNone/>
            </a:pPr>
            <a:r>
              <a:rPr lang="zh-CN" altLang="en-US" dirty="0"/>
              <a:t>   已知序列数据为：</a:t>
            </a:r>
          </a:p>
          <a:p>
            <a:pPr marL="0" indent="0">
              <a:buNone/>
            </a:pPr>
            <a:r>
              <a:rPr lang="en-US" altLang="zh-CN" dirty="0"/>
              <a:t>   </a:t>
            </a:r>
            <a:r>
              <a:rPr lang="zh-CN" altLang="en-US" dirty="0"/>
              <a:t>做一次累加生成（</a:t>
            </a:r>
            <a:r>
              <a:rPr lang="en-US" altLang="zh-CN" dirty="0"/>
              <a:t>1-AGO</a:t>
            </a:r>
            <a:r>
              <a:rPr lang="zh-CN" altLang="en-US" dirty="0"/>
              <a:t>）序列：</a:t>
            </a:r>
          </a:p>
          <a:p>
            <a:pPr marL="0" indent="0">
              <a:buNone/>
            </a:pPr>
            <a:endParaRPr lang="en-US" altLang="zh-CN" dirty="0"/>
          </a:p>
          <a:p>
            <a:pPr marL="0" indent="0">
              <a:buNone/>
            </a:pPr>
            <a:r>
              <a:rPr lang="en-US" altLang="zh-CN" dirty="0"/>
              <a:t>   </a:t>
            </a:r>
            <a:r>
              <a:rPr lang="zh-CN" altLang="en-US" dirty="0"/>
              <a:t>其中， </a:t>
            </a:r>
          </a:p>
          <a:p>
            <a:endParaRPr lang="zh-CN" altLang="en-US" dirty="0"/>
          </a:p>
        </p:txBody>
      </p:sp>
      <p:pic>
        <p:nvPicPr>
          <p:cNvPr id="7170" name="Picture 2">
            <a:extLst>
              <a:ext uri="{FF2B5EF4-FFF2-40B4-BE49-F238E27FC236}">
                <a16:creationId xmlns:a16="http://schemas.microsoft.com/office/drawing/2014/main" id="{DD243C9C-BBD1-8D51-476F-DD7FF46A9B7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34542" y="3674573"/>
            <a:ext cx="4464794" cy="661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3">
            <a:extLst>
              <a:ext uri="{FF2B5EF4-FFF2-40B4-BE49-F238E27FC236}">
                <a16:creationId xmlns:a16="http://schemas.microsoft.com/office/drawing/2014/main" id="{18D49DBF-1CE7-3ACF-73E7-0C2D890A443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46284" y="4595042"/>
            <a:ext cx="4299432" cy="661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2" name="Picture 4">
            <a:extLst>
              <a:ext uri="{FF2B5EF4-FFF2-40B4-BE49-F238E27FC236}">
                <a16:creationId xmlns:a16="http://schemas.microsoft.com/office/drawing/2014/main" id="{94122C14-8709-8E04-33EC-4E66AC24FF3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43892" y="5515511"/>
            <a:ext cx="4104215" cy="91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3202016"/>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7BDCE92-015C-0DB2-9A48-B59479A55BBF}"/>
                  </a:ext>
                </a:extLst>
              </p:cNvPr>
              <p:cNvSpPr>
                <a:spLocks noGrp="1"/>
              </p:cNvSpPr>
              <p:nvPr>
                <p:ph idx="1"/>
              </p:nvPr>
            </p:nvSpPr>
            <p:spPr>
              <a:xfrm>
                <a:off x="838200" y="785090"/>
                <a:ext cx="10515600" cy="5989335"/>
              </a:xfrm>
            </p:spPr>
            <p:txBody>
              <a:bodyPr/>
              <a:lstStyle/>
              <a:p>
                <a:r>
                  <a:rPr lang="zh-CN" altLang="en-US" dirty="0"/>
                  <a:t>令 </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𝑍</m:t>
                        </m:r>
                      </m:e>
                      <m:sup>
                        <m:r>
                          <a:rPr lang="en-US" altLang="zh-CN" b="0" i="1" smtClean="0">
                            <a:latin typeface="Cambria Math" panose="02040503050406030204" pitchFamily="18" charset="0"/>
                          </a:rPr>
                          <m:t>(1)</m:t>
                        </m:r>
                      </m:sup>
                    </m:sSup>
                  </m:oMath>
                </a14:m>
                <a:r>
                  <a:rPr lang="zh-CN" altLang="en-US" dirty="0"/>
                  <a:t> 为 </a:t>
                </a:r>
                <a14:m>
                  <m:oMath xmlns:m="http://schemas.openxmlformats.org/officeDocument/2006/math">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𝑋</m:t>
                        </m:r>
                      </m:e>
                      <m:sup>
                        <m:r>
                          <a:rPr lang="en-US" altLang="zh-CN" i="1">
                            <a:latin typeface="Cambria Math" panose="02040503050406030204" pitchFamily="18" charset="0"/>
                          </a:rPr>
                          <m:t>(1)</m:t>
                        </m:r>
                      </m:sup>
                    </m:sSup>
                  </m:oMath>
                </a14:m>
                <a:r>
                  <a:rPr lang="zh-CN" altLang="en-US" dirty="0"/>
                  <a:t> 的紧邻均值生成序列：</a:t>
                </a:r>
              </a:p>
              <a:p>
                <a:pPr marL="0" indent="0">
                  <a:buNone/>
                </a:pPr>
                <a:r>
                  <a:rPr lang="zh-CN" altLang="en-US" dirty="0"/>
                  <a:t> </a:t>
                </a:r>
              </a:p>
              <a:p>
                <a:pPr marL="0" indent="0">
                  <a:buNone/>
                </a:pPr>
                <a:r>
                  <a:rPr lang="zh-CN" altLang="en-US" dirty="0"/>
                  <a:t>   其中，                                                </a:t>
                </a:r>
                <a:r>
                  <a:rPr lang="en-US" altLang="zh-CN" dirty="0"/>
                  <a:t>. </a:t>
                </a:r>
              </a:p>
              <a:p>
                <a:r>
                  <a:rPr lang="zh-CN" altLang="en-US" dirty="0"/>
                  <a:t>建立 </a:t>
                </a:r>
                <a:r>
                  <a:rPr lang="en-US" altLang="zh-CN" dirty="0"/>
                  <a:t>GM(1,1) </a:t>
                </a:r>
                <a:r>
                  <a:rPr lang="zh-CN" altLang="en-US" dirty="0"/>
                  <a:t>的灰微分方程模型为：</a:t>
                </a:r>
              </a:p>
              <a:p>
                <a:endParaRPr lang="en-US" altLang="zh-CN" dirty="0"/>
              </a:p>
              <a:p>
                <a:pPr marL="0" indent="0">
                  <a:buNone/>
                </a:pPr>
                <a:r>
                  <a:rPr lang="zh-CN" altLang="en-US" dirty="0"/>
                  <a:t>   其中，</a:t>
                </a:r>
                <a14:m>
                  <m:oMath xmlns:m="http://schemas.openxmlformats.org/officeDocument/2006/math">
                    <m:r>
                      <a:rPr lang="en-US" altLang="zh-CN" b="0" i="1" smtClean="0">
                        <a:latin typeface="Cambria Math" panose="02040503050406030204" pitchFamily="18" charset="0"/>
                      </a:rPr>
                      <m:t>𝑎</m:t>
                    </m:r>
                  </m:oMath>
                </a14:m>
                <a:r>
                  <a:rPr lang="zh-CN" altLang="en-US" dirty="0"/>
                  <a:t> 为发展系数，</a:t>
                </a:r>
                <a14:m>
                  <m:oMath xmlns:m="http://schemas.openxmlformats.org/officeDocument/2006/math">
                    <m:r>
                      <a:rPr lang="en-US" altLang="zh-CN" b="0" i="1" smtClean="0">
                        <a:latin typeface="Cambria Math" panose="02040503050406030204" pitchFamily="18" charset="0"/>
                      </a:rPr>
                      <m:t>𝑏</m:t>
                    </m:r>
                  </m:oMath>
                </a14:m>
                <a:r>
                  <a:rPr lang="zh-CN" altLang="en-US" dirty="0"/>
                  <a:t> 为灰色作用量。</a:t>
                </a:r>
                <a:endParaRPr lang="en-US" altLang="zh-CN" dirty="0"/>
              </a:p>
              <a:p>
                <a:r>
                  <a:rPr lang="zh-CN" altLang="en-US" dirty="0"/>
                  <a:t>设 </a:t>
                </a:r>
                <a14:m>
                  <m:oMath xmlns:m="http://schemas.openxmlformats.org/officeDocument/2006/math">
                    <m:acc>
                      <m:accPr>
                        <m:chr m:val="̂"/>
                        <m:ctrlPr>
                          <a:rPr lang="zh-CN" altLang="en-US" i="1" smtClean="0">
                            <a:latin typeface="Cambria Math" panose="02040503050406030204" pitchFamily="18" charset="0"/>
                          </a:rPr>
                        </m:ctrlPr>
                      </m:accPr>
                      <m:e>
                        <m:r>
                          <a:rPr lang="zh-CN" altLang="en-US" i="1" smtClean="0">
                            <a:latin typeface="Cambria Math" panose="02040503050406030204" pitchFamily="18" charset="0"/>
                          </a:rPr>
                          <m:t>𝛼</m:t>
                        </m:r>
                      </m:e>
                    </m:acc>
                  </m:oMath>
                </a14:m>
                <a:r>
                  <a:rPr lang="zh-CN" altLang="en-US" dirty="0"/>
                  <a:t> 为待估参数向量，即 </a:t>
                </a:r>
                <a14:m>
                  <m:oMath xmlns:m="http://schemas.openxmlformats.org/officeDocument/2006/math">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𝛼</m:t>
                        </m:r>
                      </m:e>
                    </m:acc>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e>
                    </m:d>
                    <m:r>
                      <a:rPr lang="en-US" altLang="zh-CN" b="0" i="1" baseline="30000" smtClean="0">
                        <a:latin typeface="Cambria Math" panose="02040503050406030204" pitchFamily="18" charset="0"/>
                      </a:rPr>
                      <m:t>𝑇</m:t>
                    </m:r>
                    <m:r>
                      <a:rPr lang="zh-CN" altLang="en-US" i="1">
                        <a:latin typeface="Cambria Math" panose="02040503050406030204" pitchFamily="18" charset="0"/>
                      </a:rPr>
                      <m:t> </m:t>
                    </m:r>
                  </m:oMath>
                </a14:m>
                <a:r>
                  <a:rPr lang="zh-CN" altLang="en-US" dirty="0"/>
                  <a:t>，则灰微分方程的最小二乘估计参数列满足</a:t>
                </a:r>
                <a:endParaRPr lang="en-US" altLang="zh-CN" dirty="0"/>
              </a:p>
              <a:p>
                <a:endParaRPr lang="en-US" altLang="zh-CN" dirty="0"/>
              </a:p>
              <a:p>
                <a:pPr marL="0" indent="0">
                  <a:buNone/>
                </a:pPr>
                <a:r>
                  <a:rPr lang="zh-CN" altLang="en-US" dirty="0"/>
                  <a:t>   其中，</a:t>
                </a:r>
              </a:p>
              <a:p>
                <a:endParaRPr lang="zh-CN" altLang="en-US" dirty="0"/>
              </a:p>
            </p:txBody>
          </p:sp>
        </mc:Choice>
        <mc:Fallback xmlns="">
          <p:sp>
            <p:nvSpPr>
              <p:cNvPr id="3" name="内容占位符 2">
                <a:extLst>
                  <a:ext uri="{FF2B5EF4-FFF2-40B4-BE49-F238E27FC236}">
                    <a16:creationId xmlns:a16="http://schemas.microsoft.com/office/drawing/2014/main" id="{A7BDCE92-015C-0DB2-9A48-B59479A55BBF}"/>
                  </a:ext>
                </a:extLst>
              </p:cNvPr>
              <p:cNvSpPr>
                <a:spLocks noGrp="1" noRot="1" noChangeAspect="1" noMove="1" noResize="1" noEditPoints="1" noAdjustHandles="1" noChangeArrowheads="1" noChangeShapeType="1" noTextEdit="1"/>
              </p:cNvSpPr>
              <p:nvPr>
                <p:ph idx="1"/>
              </p:nvPr>
            </p:nvSpPr>
            <p:spPr>
              <a:xfrm>
                <a:off x="838200" y="785090"/>
                <a:ext cx="10515600" cy="5989335"/>
              </a:xfrm>
              <a:blipFill>
                <a:blip r:embed="rId2"/>
                <a:stretch>
                  <a:fillRect/>
                </a:stretch>
              </a:blipFill>
            </p:spPr>
            <p:txBody>
              <a:bodyPr/>
              <a:lstStyle/>
              <a:p>
                <a:r>
                  <a:rPr lang="zh-CN" altLang="en-US">
                    <a:noFill/>
                  </a:rPr>
                  <a:t> </a:t>
                </a:r>
              </a:p>
            </p:txBody>
          </p:sp>
        </mc:Fallback>
      </mc:AlternateContent>
      <p:pic>
        <p:nvPicPr>
          <p:cNvPr id="8194" name="Picture 2">
            <a:extLst>
              <a:ext uri="{FF2B5EF4-FFF2-40B4-BE49-F238E27FC236}">
                <a16:creationId xmlns:a16="http://schemas.microsoft.com/office/drawing/2014/main" id="{30FB76F8-B4C2-9DC9-0133-55B71F4E9A8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85434" y="1174802"/>
            <a:ext cx="3421132" cy="526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5" name="Picture 3">
            <a:extLst>
              <a:ext uri="{FF2B5EF4-FFF2-40B4-BE49-F238E27FC236}">
                <a16:creationId xmlns:a16="http://schemas.microsoft.com/office/drawing/2014/main" id="{2F223ED8-B091-5815-83EA-EE65B25ACAE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81047" y="1701130"/>
            <a:ext cx="4114953" cy="457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6" name="Picture 4">
            <a:extLst>
              <a:ext uri="{FF2B5EF4-FFF2-40B4-BE49-F238E27FC236}">
                <a16:creationId xmlns:a16="http://schemas.microsoft.com/office/drawing/2014/main" id="{1687685B-7C80-CC9F-6C4D-A98B79846B9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77551" y="2568490"/>
            <a:ext cx="2236898" cy="526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5">
            <a:extLst>
              <a:ext uri="{FF2B5EF4-FFF2-40B4-BE49-F238E27FC236}">
                <a16:creationId xmlns:a16="http://schemas.microsoft.com/office/drawing/2014/main" id="{15997D27-5C1E-FDD1-31EC-14FEAF086E9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67899" y="4121202"/>
            <a:ext cx="2456202" cy="526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8" name="Picture 6">
            <a:extLst>
              <a:ext uri="{FF2B5EF4-FFF2-40B4-BE49-F238E27FC236}">
                <a16:creationId xmlns:a16="http://schemas.microsoft.com/office/drawing/2014/main" id="{E69B92EE-5195-F932-6D73-3B873EE3F53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873808" y="4892109"/>
            <a:ext cx="4444384" cy="180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7460684"/>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0967362-545D-67D3-944F-11874CCE4FF2}"/>
              </a:ext>
            </a:extLst>
          </p:cNvPr>
          <p:cNvSpPr>
            <a:spLocks noGrp="1"/>
          </p:cNvSpPr>
          <p:nvPr>
            <p:ph idx="1"/>
          </p:nvPr>
        </p:nvSpPr>
        <p:spPr>
          <a:xfrm>
            <a:off x="838200" y="825910"/>
            <a:ext cx="10515600" cy="5594555"/>
          </a:xfrm>
        </p:spPr>
        <p:txBody>
          <a:bodyPr/>
          <a:lstStyle/>
          <a:p>
            <a:r>
              <a:rPr lang="zh-CN" altLang="en-US" dirty="0"/>
              <a:t>再建立灰色微分方程的白化方程（也叫影子方程）：</a:t>
            </a:r>
          </a:p>
          <a:p>
            <a:pPr marL="0" indent="0">
              <a:buNone/>
            </a:pPr>
            <a:endParaRPr lang="en-US" altLang="zh-CN" dirty="0"/>
          </a:p>
          <a:p>
            <a:endParaRPr lang="en-US" altLang="zh-CN" dirty="0"/>
          </a:p>
          <a:p>
            <a:r>
              <a:rPr lang="zh-CN" altLang="en-US" dirty="0"/>
              <a:t>白化方程的解（也叫时间响应函数）为</a:t>
            </a:r>
          </a:p>
          <a:p>
            <a:pPr marL="0" indent="0">
              <a:buNone/>
            </a:pPr>
            <a:endParaRPr lang="en-US" altLang="zh-CN" dirty="0"/>
          </a:p>
          <a:p>
            <a:pPr marL="0" indent="0">
              <a:buNone/>
            </a:pPr>
            <a:endParaRPr lang="en-US" altLang="zh-CN" dirty="0"/>
          </a:p>
          <a:p>
            <a:r>
              <a:rPr lang="zh-CN" altLang="en-US" dirty="0"/>
              <a:t>那么相应的 </a:t>
            </a:r>
            <a:r>
              <a:rPr lang="en-US" altLang="zh-CN" dirty="0"/>
              <a:t>GM(1,1) </a:t>
            </a:r>
            <a:r>
              <a:rPr lang="zh-CN" altLang="en-US" dirty="0"/>
              <a:t>灰色微分方程的时间响应序列为：</a:t>
            </a:r>
          </a:p>
          <a:p>
            <a:endParaRPr lang="zh-CN" altLang="en-US" dirty="0"/>
          </a:p>
        </p:txBody>
      </p:sp>
      <p:pic>
        <p:nvPicPr>
          <p:cNvPr id="9218" name="Picture 2">
            <a:extLst>
              <a:ext uri="{FF2B5EF4-FFF2-40B4-BE49-F238E27FC236}">
                <a16:creationId xmlns:a16="http://schemas.microsoft.com/office/drawing/2014/main" id="{88121DC8-A6FC-DCE0-30E2-8965B31CDDB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99906" y="1214129"/>
            <a:ext cx="1992187" cy="919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9" name="Picture 3">
            <a:extLst>
              <a:ext uri="{FF2B5EF4-FFF2-40B4-BE49-F238E27FC236}">
                <a16:creationId xmlns:a16="http://schemas.microsoft.com/office/drawing/2014/main" id="{20BB95DE-0634-0114-6CCF-FE0A4E2E7E7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57060" y="2644727"/>
            <a:ext cx="3677880" cy="91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4">
            <a:extLst>
              <a:ext uri="{FF2B5EF4-FFF2-40B4-BE49-F238E27FC236}">
                <a16:creationId xmlns:a16="http://schemas.microsoft.com/office/drawing/2014/main" id="{F58A7884-FCC8-2434-0EAF-36918DD4C57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07722" y="4171183"/>
            <a:ext cx="5976556" cy="91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6140588"/>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DAB0866-0BDE-5A70-A0BE-3681174A1515}"/>
                  </a:ext>
                </a:extLst>
              </p:cNvPr>
              <p:cNvSpPr>
                <a:spLocks noGrp="1"/>
              </p:cNvSpPr>
              <p:nvPr>
                <p:ph idx="1"/>
              </p:nvPr>
            </p:nvSpPr>
            <p:spPr>
              <a:xfrm>
                <a:off x="838200" y="953729"/>
                <a:ext cx="10515600" cy="5223234"/>
              </a:xfrm>
            </p:spPr>
            <p:txBody>
              <a:bodyPr/>
              <a:lstStyle/>
              <a:p>
                <a:r>
                  <a:rPr lang="zh-CN" altLang="en-US" dirty="0"/>
                  <a:t>取 </a:t>
                </a:r>
                <a14:m>
                  <m:oMath xmlns:m="http://schemas.openxmlformats.org/officeDocument/2006/math">
                    <m:sSup>
                      <m:sSupPr>
                        <m:ctrlPr>
                          <a:rPr lang="en-US" altLang="zh-CN" b="0" i="1" smtClean="0">
                            <a:latin typeface="Cambria Math" panose="02040503050406030204" pitchFamily="18" charset="0"/>
                          </a:rPr>
                        </m:ctrlPr>
                      </m:sSupPr>
                      <m:e>
                        <m:r>
                          <a:rPr lang="en-US" altLang="zh-CN" i="1">
                            <a:latin typeface="Cambria Math" panose="02040503050406030204" pitchFamily="18" charset="0"/>
                          </a:rPr>
                          <m:t>𝑥</m:t>
                        </m:r>
                      </m:e>
                      <m:sup>
                        <m:r>
                          <a:rPr lang="en-US" altLang="zh-CN" b="0" i="1" smtClean="0">
                            <a:latin typeface="Cambria Math" panose="02040503050406030204" pitchFamily="18" charset="0"/>
                          </a:rPr>
                          <m:t>(1)</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i="1">
                            <a:latin typeface="Cambria Math" panose="02040503050406030204" pitchFamily="18" charset="0"/>
                          </a:rPr>
                          <m:t>𝑥</m:t>
                        </m:r>
                      </m:e>
                      <m:sup>
                        <m:r>
                          <a:rPr lang="en-US" altLang="zh-CN" b="0" i="1" smtClean="0">
                            <a:latin typeface="Cambria Math" panose="02040503050406030204" pitchFamily="18" charset="0"/>
                          </a:rPr>
                          <m:t>(0)</m:t>
                        </m:r>
                      </m:sup>
                    </m:sSup>
                    <m:r>
                      <a:rPr lang="en-US" altLang="zh-CN" b="0" i="1" smtClean="0">
                        <a:latin typeface="Cambria Math" panose="02040503050406030204" pitchFamily="18" charset="0"/>
                      </a:rPr>
                      <m:t>(1)</m:t>
                    </m:r>
                  </m:oMath>
                </a14:m>
                <a:r>
                  <a:rPr lang="zh-CN" altLang="en-US" dirty="0"/>
                  <a:t>，则</a:t>
                </a:r>
              </a:p>
              <a:p>
                <a:pPr marL="0" indent="0">
                  <a:buNone/>
                </a:pPr>
                <a:r>
                  <a:rPr lang="zh-CN" altLang="en-US" dirty="0"/>
                  <a:t>   </a:t>
                </a:r>
              </a:p>
              <a:p>
                <a:endParaRPr lang="en-US" altLang="zh-CN" dirty="0"/>
              </a:p>
              <a:p>
                <a:r>
                  <a:rPr lang="zh-CN" altLang="en-US" dirty="0"/>
                  <a:t>再做累减还原可得</a:t>
                </a:r>
              </a:p>
              <a:p>
                <a:endParaRPr lang="en-US" altLang="zh-CN" dirty="0"/>
              </a:p>
              <a:p>
                <a:endParaRPr lang="en-US" altLang="zh-CN" dirty="0"/>
              </a:p>
              <a:p>
                <a:pPr marL="0" indent="0">
                  <a:buNone/>
                </a:pPr>
                <a:r>
                  <a:rPr lang="zh-CN" altLang="en-US" dirty="0"/>
                  <a:t>   即为预测方程。</a:t>
                </a:r>
              </a:p>
              <a:p>
                <a:r>
                  <a:rPr lang="zh-CN" altLang="en-US" b="1" dirty="0"/>
                  <a:t>注：</a:t>
                </a:r>
                <a:r>
                  <a:rPr lang="en-US" altLang="zh-CN" dirty="0"/>
                  <a:t>(1) </a:t>
                </a:r>
                <a:r>
                  <a:rPr lang="zh-CN" altLang="en-US" dirty="0"/>
                  <a:t>原始序列数据不一定要全部使用，相应建立的模型也会不同，即 </a:t>
                </a:r>
                <a14:m>
                  <m:oMath xmlns:m="http://schemas.openxmlformats.org/officeDocument/2006/math">
                    <m:r>
                      <a:rPr lang="en-US" altLang="zh-CN" b="0" i="1" smtClean="0">
                        <a:latin typeface="Cambria Math" panose="02040503050406030204" pitchFamily="18" charset="0"/>
                      </a:rPr>
                      <m:t>𝑎</m:t>
                    </m:r>
                  </m:oMath>
                </a14:m>
                <a:r>
                  <a:rPr lang="zh-CN" altLang="en-US" dirty="0"/>
                  <a:t> 和 </a:t>
                </a:r>
                <a14:m>
                  <m:oMath xmlns:m="http://schemas.openxmlformats.org/officeDocument/2006/math">
                    <m:r>
                      <a:rPr lang="en-US" altLang="zh-CN" b="0" i="1" smtClean="0">
                        <a:latin typeface="Cambria Math" panose="02040503050406030204" pitchFamily="18" charset="0"/>
                      </a:rPr>
                      <m:t>𝑏</m:t>
                    </m:r>
                  </m:oMath>
                </a14:m>
                <a:r>
                  <a:rPr lang="zh-CN" altLang="en-US" dirty="0"/>
                  <a:t> 不同；</a:t>
                </a:r>
              </a:p>
              <a:p>
                <a:pPr marL="0" indent="0">
                  <a:buNone/>
                </a:pPr>
                <a:r>
                  <a:rPr lang="en-US" altLang="zh-CN" dirty="0"/>
                  <a:t>   (2) </a:t>
                </a:r>
                <a:r>
                  <a:rPr lang="zh-CN" altLang="en-US" dirty="0"/>
                  <a:t>原始序列数据必须要等时间间隔、不间断。</a:t>
                </a:r>
              </a:p>
              <a:p>
                <a:endParaRPr lang="zh-CN" altLang="en-US" dirty="0"/>
              </a:p>
            </p:txBody>
          </p:sp>
        </mc:Choice>
        <mc:Fallback xmlns="">
          <p:sp>
            <p:nvSpPr>
              <p:cNvPr id="3" name="内容占位符 2">
                <a:extLst>
                  <a:ext uri="{FF2B5EF4-FFF2-40B4-BE49-F238E27FC236}">
                    <a16:creationId xmlns:a16="http://schemas.microsoft.com/office/drawing/2014/main" id="{5DAB0866-0BDE-5A70-A0BE-3681174A1515}"/>
                  </a:ext>
                </a:extLst>
              </p:cNvPr>
              <p:cNvSpPr>
                <a:spLocks noGrp="1" noRot="1" noChangeAspect="1" noMove="1" noResize="1" noEditPoints="1" noAdjustHandles="1" noChangeArrowheads="1" noChangeShapeType="1" noTextEdit="1"/>
              </p:cNvSpPr>
              <p:nvPr>
                <p:ph idx="1"/>
              </p:nvPr>
            </p:nvSpPr>
            <p:spPr>
              <a:xfrm>
                <a:off x="838200" y="953729"/>
                <a:ext cx="10515600" cy="5223234"/>
              </a:xfrm>
              <a:blipFill>
                <a:blip r:embed="rId2"/>
                <a:stretch>
                  <a:fillRect/>
                </a:stretch>
              </a:blipFill>
            </p:spPr>
            <p:txBody>
              <a:bodyPr/>
              <a:lstStyle/>
              <a:p>
                <a:r>
                  <a:rPr lang="zh-CN" altLang="en-US">
                    <a:noFill/>
                  </a:rPr>
                  <a:t> </a:t>
                </a:r>
              </a:p>
            </p:txBody>
          </p:sp>
        </mc:Fallback>
      </mc:AlternateContent>
      <p:pic>
        <p:nvPicPr>
          <p:cNvPr id="10242" name="Picture 2">
            <a:extLst>
              <a:ext uri="{FF2B5EF4-FFF2-40B4-BE49-F238E27FC236}">
                <a16:creationId xmlns:a16="http://schemas.microsoft.com/office/drawing/2014/main" id="{43D23795-7020-614B-FCF3-5A1BCB0A0BD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0549" y="1400942"/>
            <a:ext cx="6110902" cy="894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3">
            <a:extLst>
              <a:ext uri="{FF2B5EF4-FFF2-40B4-BE49-F238E27FC236}">
                <a16:creationId xmlns:a16="http://schemas.microsoft.com/office/drawing/2014/main" id="{FB789CEA-593B-6A8D-1FBA-A5C967C3620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73656" y="2791593"/>
            <a:ext cx="8644687" cy="894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6969228"/>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7484DBB-A70F-FA16-17EC-4C3265415114}"/>
                  </a:ext>
                </a:extLst>
              </p:cNvPr>
              <p:cNvSpPr>
                <a:spLocks noGrp="1"/>
              </p:cNvSpPr>
              <p:nvPr>
                <p:ph idx="1"/>
              </p:nvPr>
            </p:nvSpPr>
            <p:spPr>
              <a:xfrm>
                <a:off x="838200" y="776748"/>
                <a:ext cx="10515600" cy="5528034"/>
              </a:xfrm>
            </p:spPr>
            <p:txBody>
              <a:bodyPr/>
              <a:lstStyle/>
              <a:p>
                <a:pPr marL="0" indent="0">
                  <a:buNone/>
                </a:pPr>
                <a:r>
                  <a:rPr lang="zh-CN" altLang="en-US" b="1" dirty="0"/>
                  <a:t>（</a:t>
                </a:r>
                <a:r>
                  <a:rPr lang="en-US" altLang="zh-CN" b="1" dirty="0"/>
                  <a:t>2</a:t>
                </a:r>
                <a:r>
                  <a:rPr lang="zh-CN" altLang="en-US" b="1" dirty="0"/>
                  <a:t>）算法步骤</a:t>
                </a:r>
                <a:endParaRPr lang="en-US" altLang="zh-CN" b="1" dirty="0"/>
              </a:p>
              <a:p>
                <a:pPr marL="0" indent="0">
                  <a:buNone/>
                </a:pPr>
                <a:r>
                  <a:rPr lang="en-US" altLang="zh-CN" dirty="0"/>
                  <a:t>1) </a:t>
                </a:r>
                <a:r>
                  <a:rPr lang="zh-CN" altLang="en-US" dirty="0"/>
                  <a:t>数据的级比检验</a:t>
                </a:r>
              </a:p>
              <a:p>
                <a:r>
                  <a:rPr lang="zh-CN" altLang="en-US" dirty="0"/>
                  <a:t>为了保证灰色预测的可行性，需要对原始序列数据进行级比检验。</a:t>
                </a:r>
              </a:p>
              <a:p>
                <a:r>
                  <a:rPr lang="zh-CN" altLang="en-US" dirty="0"/>
                  <a:t>对原始数据列                                            ，计算序列的级比：</a:t>
                </a:r>
              </a:p>
              <a:p>
                <a:pPr marL="0" indent="0">
                  <a:buNone/>
                </a:pPr>
                <a:r>
                  <a:rPr lang="zh-CN" altLang="en-US" dirty="0"/>
                  <a:t>        </a:t>
                </a:r>
                <a:endParaRPr lang="en-US" altLang="zh-CN" dirty="0"/>
              </a:p>
              <a:p>
                <a:pPr marL="0" indent="0">
                  <a:buNone/>
                </a:pPr>
                <a:r>
                  <a:rPr lang="zh-CN" altLang="en-US" dirty="0"/>
                  <a:t>      </a:t>
                </a:r>
                <a:endParaRPr lang="en-US" altLang="zh-CN" dirty="0"/>
              </a:p>
              <a:p>
                <a:pPr algn="just"/>
                <a:r>
                  <a:rPr lang="zh-CN" altLang="en-US" dirty="0"/>
                  <a:t>若所有的级比 </a:t>
                </a:r>
                <a14:m>
                  <m:oMath xmlns:m="http://schemas.openxmlformats.org/officeDocument/2006/math">
                    <m:r>
                      <a:rPr lang="zh-CN" altLang="en-US" i="1" smtClean="0">
                        <a:latin typeface="Cambria Math" panose="02040503050406030204" pitchFamily="18" charset="0"/>
                      </a:rPr>
                      <m:t>𝜆</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oMath>
                </a14:m>
                <a:r>
                  <a:rPr lang="zh-CN" altLang="en-US" dirty="0"/>
                  <a:t> 都落在可容覆                                内，则可进行灰色预测；否则需要对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𝑋</m:t>
                        </m:r>
                      </m:e>
                      <m:sup>
                        <m:r>
                          <a:rPr lang="en-US" altLang="zh-CN" i="1">
                            <a:latin typeface="Cambria Math" panose="02040503050406030204" pitchFamily="18" charset="0"/>
                          </a:rPr>
                          <m:t>(0)</m:t>
                        </m:r>
                      </m:sup>
                    </m:sSup>
                  </m:oMath>
                </a14:m>
                <a:r>
                  <a:rPr lang="zh-CN" altLang="en-US" dirty="0"/>
                  <a:t> 做平移变换 </a:t>
                </a:r>
                <a14:m>
                  <m:oMath xmlns:m="http://schemas.openxmlformats.org/officeDocument/2006/math">
                    <m:sSup>
                      <m:sSupPr>
                        <m:ctrlPr>
                          <a:rPr lang="en-US" altLang="zh-CN" i="1">
                            <a:latin typeface="Cambria Math" panose="02040503050406030204" pitchFamily="18" charset="0"/>
                          </a:rPr>
                        </m:ctrlPr>
                      </m:sSupPr>
                      <m:e>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𝑌</m:t>
                            </m:r>
                          </m:e>
                          <m:sup>
                            <m:r>
                              <a:rPr lang="en-US" altLang="zh-CN" i="1">
                                <a:latin typeface="Cambria Math" panose="02040503050406030204" pitchFamily="18" charset="0"/>
                              </a:rPr>
                              <m:t>(0)</m:t>
                            </m:r>
                          </m:sup>
                        </m:sSup>
                        <m:r>
                          <a:rPr lang="en-US" altLang="zh-CN" b="0" i="1" smtClean="0">
                            <a:latin typeface="Cambria Math" panose="02040503050406030204" pitchFamily="18" charset="0"/>
                          </a:rPr>
                          <m:t>=</m:t>
                        </m:r>
                        <m:r>
                          <a:rPr lang="en-US" altLang="zh-CN" i="1">
                            <a:latin typeface="Cambria Math" panose="02040503050406030204" pitchFamily="18" charset="0"/>
                          </a:rPr>
                          <m:t>𝑋</m:t>
                        </m:r>
                      </m:e>
                      <m:sup>
                        <m:r>
                          <a:rPr lang="en-US" altLang="zh-CN" i="1">
                            <a:latin typeface="Cambria Math" panose="02040503050406030204" pitchFamily="18" charset="0"/>
                          </a:rPr>
                          <m:t>(0)</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𝑐</m:t>
                    </m:r>
                    <m:r>
                      <a:rPr lang="en-US" altLang="zh-CN" i="1">
                        <a:latin typeface="Cambria Math" panose="02040503050406030204" pitchFamily="18" charset="0"/>
                      </a:rPr>
                      <m:t> </m:t>
                    </m:r>
                  </m:oMath>
                </a14:m>
                <a:r>
                  <a:rPr lang="zh-CN" altLang="en-US" dirty="0"/>
                  <a:t>，使得 </a:t>
                </a:r>
                <a14:m>
                  <m:oMath xmlns:m="http://schemas.openxmlformats.org/officeDocument/2006/math">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𝑌</m:t>
                        </m:r>
                      </m:e>
                      <m:sup>
                        <m:r>
                          <a:rPr lang="en-US" altLang="zh-CN" i="1">
                            <a:latin typeface="Cambria Math" panose="02040503050406030204" pitchFamily="18" charset="0"/>
                          </a:rPr>
                          <m:t>(0)</m:t>
                        </m:r>
                      </m:sup>
                    </m:sSup>
                  </m:oMath>
                </a14:m>
                <a:r>
                  <a:rPr lang="zh-CN" altLang="en-US" dirty="0"/>
                  <a:t> 满足级比要求。</a:t>
                </a:r>
              </a:p>
              <a:p>
                <a:pPr marL="0" indent="0">
                  <a:buNone/>
                </a:pPr>
                <a:r>
                  <a:rPr lang="en-US" altLang="zh-CN" dirty="0"/>
                  <a:t>2) </a:t>
                </a:r>
                <a:r>
                  <a:rPr lang="zh-CN" altLang="en-US" dirty="0"/>
                  <a:t>按算法原理中的步骤建立 </a:t>
                </a:r>
                <a:r>
                  <a:rPr lang="en-US" altLang="zh-CN" dirty="0"/>
                  <a:t>GM(1,1) </a:t>
                </a:r>
                <a:r>
                  <a:rPr lang="zh-CN" altLang="en-US" dirty="0"/>
                  <a:t>模型，计算出预测值列</a:t>
                </a:r>
              </a:p>
              <a:p>
                <a:endParaRPr lang="zh-CN" altLang="en-US" dirty="0"/>
              </a:p>
            </p:txBody>
          </p:sp>
        </mc:Choice>
        <mc:Fallback xmlns="">
          <p:sp>
            <p:nvSpPr>
              <p:cNvPr id="3" name="内容占位符 2">
                <a:extLst>
                  <a:ext uri="{FF2B5EF4-FFF2-40B4-BE49-F238E27FC236}">
                    <a16:creationId xmlns:a16="http://schemas.microsoft.com/office/drawing/2014/main" id="{47484DBB-A70F-FA16-17EC-4C3265415114}"/>
                  </a:ext>
                </a:extLst>
              </p:cNvPr>
              <p:cNvSpPr>
                <a:spLocks noGrp="1" noRot="1" noChangeAspect="1" noMove="1" noResize="1" noEditPoints="1" noAdjustHandles="1" noChangeArrowheads="1" noChangeShapeType="1" noTextEdit="1"/>
              </p:cNvSpPr>
              <p:nvPr>
                <p:ph idx="1"/>
              </p:nvPr>
            </p:nvSpPr>
            <p:spPr>
              <a:xfrm>
                <a:off x="838200" y="776748"/>
                <a:ext cx="10515600" cy="5528034"/>
              </a:xfrm>
              <a:blipFill>
                <a:blip r:embed="rId2"/>
                <a:stretch>
                  <a:fillRect/>
                </a:stretch>
              </a:blipFill>
            </p:spPr>
            <p:txBody>
              <a:bodyPr/>
              <a:lstStyle/>
              <a:p>
                <a:r>
                  <a:rPr lang="zh-CN" altLang="en-US">
                    <a:noFill/>
                  </a:rPr>
                  <a:t> </a:t>
                </a:r>
              </a:p>
            </p:txBody>
          </p:sp>
        </mc:Fallback>
      </mc:AlternateContent>
      <p:pic>
        <p:nvPicPr>
          <p:cNvPr id="11266" name="Picture 2">
            <a:extLst>
              <a:ext uri="{FF2B5EF4-FFF2-40B4-BE49-F238E27FC236}">
                <a16:creationId xmlns:a16="http://schemas.microsoft.com/office/drawing/2014/main" id="{D57A6190-5641-5D3E-B0CA-EE0D48F95D5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03601" y="2089200"/>
            <a:ext cx="3702071" cy="548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7" name="Picture 3">
            <a:extLst>
              <a:ext uri="{FF2B5EF4-FFF2-40B4-BE49-F238E27FC236}">
                <a16:creationId xmlns:a16="http://schemas.microsoft.com/office/drawing/2014/main" id="{EECB5226-F359-21DB-3A21-2F563AAB67F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49314" y="2591799"/>
            <a:ext cx="4093372" cy="90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8" name="Picture 4">
            <a:extLst>
              <a:ext uri="{FF2B5EF4-FFF2-40B4-BE49-F238E27FC236}">
                <a16:creationId xmlns:a16="http://schemas.microsoft.com/office/drawing/2014/main" id="{D00AC459-A7F2-50FF-55A7-4C53DEB628C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7640" y="3429000"/>
            <a:ext cx="2654138" cy="624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8203796"/>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82BC4B9-A44B-E39E-951A-B05548C8622D}"/>
                  </a:ext>
                </a:extLst>
              </p:cNvPr>
              <p:cNvSpPr>
                <a:spLocks noGrp="1"/>
              </p:cNvSpPr>
              <p:nvPr>
                <p:ph idx="1"/>
              </p:nvPr>
            </p:nvSpPr>
            <p:spPr>
              <a:xfrm>
                <a:off x="838200" y="845574"/>
                <a:ext cx="10515600" cy="5331389"/>
              </a:xfrm>
            </p:spPr>
            <p:txBody>
              <a:bodyPr/>
              <a:lstStyle/>
              <a:p>
                <a:pPr marL="0" indent="0">
                  <a:buNone/>
                </a:pPr>
                <a:r>
                  <a:rPr lang="en-US" altLang="zh-CN" b="1" dirty="0"/>
                  <a:t>3) </a:t>
                </a:r>
                <a:r>
                  <a:rPr lang="zh-CN" altLang="en-US" b="1" dirty="0"/>
                  <a:t>检验预测值</a:t>
                </a:r>
              </a:p>
              <a:p>
                <a:r>
                  <a:rPr lang="zh-CN" altLang="en-US" dirty="0"/>
                  <a:t>相对残差检验，计算</a:t>
                </a:r>
              </a:p>
              <a:p>
                <a:endParaRPr lang="en-US" altLang="zh-CN" dirty="0"/>
              </a:p>
              <a:p>
                <a:endParaRPr lang="en-US" altLang="zh-CN" dirty="0"/>
              </a:p>
              <a:p>
                <a:pPr marL="0" indent="0">
                  <a:buNone/>
                </a:pPr>
                <a:r>
                  <a:rPr lang="zh-CN" altLang="en-US" dirty="0"/>
                  <a:t>   若 </a:t>
                </a:r>
                <a14:m>
                  <m:oMath xmlns:m="http://schemas.openxmlformats.org/officeDocument/2006/math">
                    <m:r>
                      <a:rPr lang="zh-CN" altLang="en-US" i="1" smtClean="0">
                        <a:latin typeface="Cambria Math" panose="02040503050406030204" pitchFamily="18" charset="0"/>
                      </a:rPr>
                      <m:t>𝜀</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𝑘</m:t>
                        </m:r>
                      </m:e>
                    </m:d>
                    <m:r>
                      <a:rPr lang="en-US" altLang="zh-CN" b="0" i="1" smtClean="0">
                        <a:latin typeface="Cambria Math" panose="02040503050406030204" pitchFamily="18" charset="0"/>
                      </a:rPr>
                      <m:t>&lt;0.2</m:t>
                    </m:r>
                  </m:oMath>
                </a14:m>
                <a:r>
                  <a:rPr lang="zh-CN" altLang="en-US" dirty="0"/>
                  <a:t>，则认为达到一般要求，若</a:t>
                </a:r>
                <a14:m>
                  <m:oMath xmlns:m="http://schemas.openxmlformats.org/officeDocument/2006/math">
                    <m:r>
                      <a:rPr lang="zh-CN" altLang="en-US" i="1">
                        <a:latin typeface="Cambria Math" panose="02040503050406030204" pitchFamily="18" charset="0"/>
                      </a:rPr>
                      <m:t>𝜀</m:t>
                    </m:r>
                    <m:d>
                      <m:dPr>
                        <m:ctrlPr>
                          <a:rPr lang="en-US" altLang="zh-CN" i="1">
                            <a:latin typeface="Cambria Math" panose="02040503050406030204" pitchFamily="18" charset="0"/>
                          </a:rPr>
                        </m:ctrlPr>
                      </m:dPr>
                      <m:e>
                        <m:r>
                          <a:rPr lang="en-US" altLang="zh-CN" i="1">
                            <a:latin typeface="Cambria Math" panose="02040503050406030204" pitchFamily="18" charset="0"/>
                          </a:rPr>
                          <m:t>𝑘</m:t>
                        </m:r>
                      </m:e>
                    </m:d>
                    <m:r>
                      <a:rPr lang="en-US" altLang="zh-CN" i="1">
                        <a:latin typeface="Cambria Math" panose="02040503050406030204" pitchFamily="18" charset="0"/>
                      </a:rPr>
                      <m:t>&lt;0.</m:t>
                    </m:r>
                    <m:r>
                      <a:rPr lang="en-US" altLang="zh-CN" b="0" i="1" smtClean="0">
                        <a:latin typeface="Cambria Math" panose="02040503050406030204" pitchFamily="18" charset="0"/>
                      </a:rPr>
                      <m:t>1</m:t>
                    </m:r>
                  </m:oMath>
                </a14:m>
                <a:r>
                  <a:rPr lang="zh-CN" altLang="en-US" dirty="0"/>
                  <a:t>，则认为达到较高要求；</a:t>
                </a:r>
              </a:p>
              <a:p>
                <a:r>
                  <a:rPr lang="zh-CN" altLang="en-US" dirty="0"/>
                  <a:t>级比偏差值检验</a:t>
                </a:r>
              </a:p>
              <a:p>
                <a:pPr marL="0" indent="0">
                  <a:buNone/>
                </a:pPr>
                <a:r>
                  <a:rPr lang="zh-CN" altLang="en-US" dirty="0"/>
                  <a:t>   根据前面计算出来的级比</a:t>
                </a:r>
                <a:r>
                  <a:rPr lang="en-US" altLang="zh-CN" dirty="0"/>
                  <a:t>, </a:t>
                </a:r>
                <a:r>
                  <a:rPr lang="zh-CN" altLang="en-US" dirty="0"/>
                  <a:t>和发展系数 </a:t>
                </a:r>
                <a:r>
                  <a:rPr lang="en-US" altLang="zh-CN" dirty="0"/>
                  <a:t>, </a:t>
                </a:r>
                <a:r>
                  <a:rPr lang="zh-CN" altLang="en-US" dirty="0"/>
                  <a:t>计算相应的级比偏差：</a:t>
                </a:r>
              </a:p>
              <a:p>
                <a:endParaRPr lang="en-US" altLang="zh-CN" dirty="0"/>
              </a:p>
              <a:p>
                <a:endParaRPr lang="en-US" altLang="zh-CN" dirty="0"/>
              </a:p>
              <a:p>
                <a:r>
                  <a:rPr lang="zh-CN" altLang="en-US" dirty="0"/>
                  <a:t>若 </a:t>
                </a:r>
                <a14:m>
                  <m:oMath xmlns:m="http://schemas.openxmlformats.org/officeDocument/2006/math">
                    <m:r>
                      <a:rPr lang="zh-CN" altLang="en-US" i="1" dirty="0" smtClean="0">
                        <a:latin typeface="Cambria Math" panose="02040503050406030204" pitchFamily="18" charset="0"/>
                      </a:rPr>
                      <m:t>𝜌</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𝑘</m:t>
                        </m:r>
                      </m:e>
                    </m:d>
                    <m:r>
                      <a:rPr lang="en-US" altLang="zh-CN" b="0" i="1" smtClean="0">
                        <a:latin typeface="Cambria Math" panose="02040503050406030204" pitchFamily="18" charset="0"/>
                      </a:rPr>
                      <m:t>&lt;0.2</m:t>
                    </m:r>
                  </m:oMath>
                </a14:m>
                <a:r>
                  <a:rPr lang="zh-CN" altLang="en-US" dirty="0"/>
                  <a:t>，则认为达到一般要求，若</a:t>
                </a:r>
                <a14:m>
                  <m:oMath xmlns:m="http://schemas.openxmlformats.org/officeDocument/2006/math">
                    <m:r>
                      <a:rPr lang="zh-CN" altLang="en-US" i="1" dirty="0">
                        <a:latin typeface="Cambria Math" panose="02040503050406030204" pitchFamily="18" charset="0"/>
                      </a:rPr>
                      <m:t>𝜌</m:t>
                    </m:r>
                    <m:d>
                      <m:dPr>
                        <m:ctrlPr>
                          <a:rPr lang="en-US" altLang="zh-CN" i="1">
                            <a:latin typeface="Cambria Math" panose="02040503050406030204" pitchFamily="18" charset="0"/>
                          </a:rPr>
                        </m:ctrlPr>
                      </m:dPr>
                      <m:e>
                        <m:r>
                          <a:rPr lang="en-US" altLang="zh-CN" i="1">
                            <a:latin typeface="Cambria Math" panose="02040503050406030204" pitchFamily="18" charset="0"/>
                          </a:rPr>
                          <m:t>𝑘</m:t>
                        </m:r>
                      </m:e>
                    </m:d>
                    <m:r>
                      <a:rPr lang="en-US" altLang="zh-CN" i="1">
                        <a:latin typeface="Cambria Math" panose="02040503050406030204" pitchFamily="18" charset="0"/>
                      </a:rPr>
                      <m:t>&lt;0.</m:t>
                    </m:r>
                    <m:r>
                      <a:rPr lang="en-US" altLang="zh-CN" b="0" i="1" smtClean="0">
                        <a:latin typeface="Cambria Math" panose="02040503050406030204" pitchFamily="18" charset="0"/>
                      </a:rPr>
                      <m:t>1</m:t>
                    </m:r>
                  </m:oMath>
                </a14:m>
                <a:r>
                  <a:rPr lang="en-US" altLang="zh-CN" dirty="0"/>
                  <a:t>, </a:t>
                </a:r>
                <a:r>
                  <a:rPr lang="zh-CN" altLang="en-US" dirty="0"/>
                  <a:t>则认为达到较高要求。</a:t>
                </a:r>
              </a:p>
              <a:p>
                <a:pPr marL="0" indent="0">
                  <a:buNone/>
                </a:pPr>
                <a:r>
                  <a:rPr lang="en-US" altLang="zh-CN" b="1" dirty="0"/>
                  <a:t>4) </a:t>
                </a:r>
                <a:r>
                  <a:rPr lang="zh-CN" altLang="en-US" b="1" dirty="0"/>
                  <a:t>利用模型进行预测</a:t>
                </a:r>
              </a:p>
              <a:p>
                <a:endParaRPr lang="zh-CN" altLang="en-US" dirty="0"/>
              </a:p>
            </p:txBody>
          </p:sp>
        </mc:Choice>
        <mc:Fallback xmlns="">
          <p:sp>
            <p:nvSpPr>
              <p:cNvPr id="3" name="内容占位符 2">
                <a:extLst>
                  <a:ext uri="{FF2B5EF4-FFF2-40B4-BE49-F238E27FC236}">
                    <a16:creationId xmlns:a16="http://schemas.microsoft.com/office/drawing/2014/main" id="{082BC4B9-A44B-E39E-951A-B05548C8622D}"/>
                  </a:ext>
                </a:extLst>
              </p:cNvPr>
              <p:cNvSpPr>
                <a:spLocks noGrp="1" noRot="1" noChangeAspect="1" noMove="1" noResize="1" noEditPoints="1" noAdjustHandles="1" noChangeArrowheads="1" noChangeShapeType="1" noTextEdit="1"/>
              </p:cNvSpPr>
              <p:nvPr>
                <p:ph idx="1"/>
              </p:nvPr>
            </p:nvSpPr>
            <p:spPr>
              <a:xfrm>
                <a:off x="838200" y="845574"/>
                <a:ext cx="10515600" cy="5331389"/>
              </a:xfrm>
              <a:blipFill>
                <a:blip r:embed="rId2"/>
                <a:stretch>
                  <a:fillRect/>
                </a:stretch>
              </a:blipFill>
            </p:spPr>
            <p:txBody>
              <a:bodyPr/>
              <a:lstStyle/>
              <a:p>
                <a:r>
                  <a:rPr lang="zh-CN" altLang="en-US">
                    <a:noFill/>
                  </a:rPr>
                  <a:t> </a:t>
                </a:r>
              </a:p>
            </p:txBody>
          </p:sp>
        </mc:Fallback>
      </mc:AlternateContent>
      <p:pic>
        <p:nvPicPr>
          <p:cNvPr id="12290" name="Picture 2">
            <a:extLst>
              <a:ext uri="{FF2B5EF4-FFF2-40B4-BE49-F238E27FC236}">
                <a16:creationId xmlns:a16="http://schemas.microsoft.com/office/drawing/2014/main" id="{099A8730-CB38-36C7-9931-43735636A36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48817" y="1597588"/>
            <a:ext cx="4094365" cy="988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3">
            <a:extLst>
              <a:ext uri="{FF2B5EF4-FFF2-40B4-BE49-F238E27FC236}">
                <a16:creationId xmlns:a16="http://schemas.microsoft.com/office/drawing/2014/main" id="{F12D5B85-6DD8-4082-CDB3-9310085F54F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54512" y="4055653"/>
            <a:ext cx="3082974" cy="840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1819215"/>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E87D968-73B1-3AFC-05D5-4516EBA5D0FE}"/>
              </a:ext>
            </a:extLst>
          </p:cNvPr>
          <p:cNvSpPr>
            <a:spLocks noGrp="1"/>
          </p:cNvSpPr>
          <p:nvPr>
            <p:ph idx="1"/>
          </p:nvPr>
        </p:nvSpPr>
        <p:spPr>
          <a:xfrm>
            <a:off x="838200" y="501444"/>
            <a:ext cx="10515600" cy="6056671"/>
          </a:xfrm>
        </p:spPr>
        <p:txBody>
          <a:bodyPr/>
          <a:lstStyle/>
          <a:p>
            <a:pPr marL="0" indent="0">
              <a:lnSpc>
                <a:spcPct val="150000"/>
              </a:lnSpc>
              <a:buNone/>
            </a:pPr>
            <a:r>
              <a:rPr lang="zh-CN" altLang="en-US" b="1" dirty="0"/>
              <a:t>（</a:t>
            </a:r>
            <a:r>
              <a:rPr lang="en-US" altLang="zh-CN" b="1" dirty="0"/>
              <a:t>3</a:t>
            </a:r>
            <a:r>
              <a:rPr lang="zh-CN" altLang="en-US" b="1" dirty="0"/>
              <a:t>）算法实现：</a:t>
            </a:r>
            <a:endParaRPr lang="zh-CN" altLang="en-US" dirty="0"/>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function [</a:t>
            </a:r>
            <a:r>
              <a:rPr lang="en-US" altLang="zh-CN" sz="2000" dirty="0" err="1">
                <a:latin typeface="Courier New" panose="02070309020205020404" pitchFamily="49" charset="0"/>
                <a:cs typeface="Courier New" panose="02070309020205020404" pitchFamily="49" charset="0"/>
              </a:rPr>
              <a:t>pre,f</a:t>
            </a:r>
            <a:r>
              <a:rPr lang="en-US" altLang="zh-CN" sz="2000" dirty="0">
                <a:latin typeface="Courier New" panose="02070309020205020404" pitchFamily="49" charset="0"/>
                <a:cs typeface="Courier New" panose="02070309020205020404" pitchFamily="49" charset="0"/>
              </a:rPr>
              <a:t>, lambda, range, phi, rho] = GM11(x)</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solidFill>
                  <a:srgbClr val="00B050"/>
                </a:solidFill>
                <a:latin typeface="Courier New" panose="02070309020205020404" pitchFamily="49" charset="0"/>
                <a:cs typeface="Courier New" panose="02070309020205020404" pitchFamily="49" charset="0"/>
              </a:rPr>
              <a:t>%% </a:t>
            </a:r>
            <a:r>
              <a:rPr lang="zh-CN" altLang="en-US" sz="2000" dirty="0">
                <a:solidFill>
                  <a:srgbClr val="00B050"/>
                </a:solidFill>
                <a:latin typeface="Courier New" panose="02070309020205020404" pitchFamily="49" charset="0"/>
                <a:cs typeface="Courier New" panose="02070309020205020404" pitchFamily="49" charset="0"/>
              </a:rPr>
              <a:t>实现</a:t>
            </a:r>
            <a:r>
              <a:rPr lang="en-US" altLang="zh-CN" sz="2000" dirty="0">
                <a:solidFill>
                  <a:srgbClr val="00B050"/>
                </a:solidFill>
                <a:latin typeface="Courier New" panose="02070309020205020404" pitchFamily="49" charset="0"/>
                <a:cs typeface="Courier New" panose="02070309020205020404" pitchFamily="49" charset="0"/>
              </a:rPr>
              <a:t>GM(1,1)</a:t>
            </a:r>
            <a:r>
              <a:rPr lang="zh-CN" altLang="en-US" sz="2000" dirty="0">
                <a:solidFill>
                  <a:srgbClr val="00B050"/>
                </a:solidFill>
                <a:latin typeface="Courier New" panose="02070309020205020404" pitchFamily="49" charset="0"/>
                <a:cs typeface="Courier New" panose="02070309020205020404" pitchFamily="49" charset="0"/>
              </a:rPr>
              <a:t>算法，输入原始序列数据</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solidFill>
                  <a:srgbClr val="00B050"/>
                </a:solidFill>
                <a:latin typeface="Courier New" panose="02070309020205020404" pitchFamily="49" charset="0"/>
                <a:cs typeface="Courier New" panose="02070309020205020404" pitchFamily="49" charset="0"/>
              </a:rPr>
              <a:t>% </a:t>
            </a:r>
            <a:r>
              <a:rPr lang="zh-CN" altLang="en-US" sz="2000" dirty="0">
                <a:solidFill>
                  <a:srgbClr val="00B050"/>
                </a:solidFill>
                <a:latin typeface="Courier New" panose="02070309020205020404" pitchFamily="49" charset="0"/>
                <a:cs typeface="Courier New" panose="02070309020205020404" pitchFamily="49" charset="0"/>
              </a:rPr>
              <a:t>返回第</a:t>
            </a:r>
            <a:r>
              <a:rPr lang="en-US" altLang="zh-CN" sz="2000" dirty="0">
                <a:solidFill>
                  <a:srgbClr val="00B050"/>
                </a:solidFill>
                <a:latin typeface="Courier New" panose="02070309020205020404" pitchFamily="49" charset="0"/>
                <a:cs typeface="Courier New" panose="02070309020205020404" pitchFamily="49" charset="0"/>
              </a:rPr>
              <a:t>n+1</a:t>
            </a:r>
            <a:r>
              <a:rPr lang="zh-CN" altLang="en-US" sz="2000" dirty="0">
                <a:solidFill>
                  <a:srgbClr val="00B050"/>
                </a:solidFill>
                <a:latin typeface="Courier New" panose="02070309020205020404" pitchFamily="49" charset="0"/>
                <a:cs typeface="Courier New" panose="02070309020205020404" pitchFamily="49" charset="0"/>
              </a:rPr>
              <a:t>个预测值</a:t>
            </a:r>
            <a:r>
              <a:rPr lang="en-US" altLang="zh-CN" sz="2000" dirty="0">
                <a:solidFill>
                  <a:srgbClr val="00B050"/>
                </a:solidFill>
                <a:latin typeface="Courier New" panose="02070309020205020404" pitchFamily="49" charset="0"/>
                <a:cs typeface="Courier New" panose="02070309020205020404" pitchFamily="49" charset="0"/>
              </a:rPr>
              <a:t>pre</a:t>
            </a:r>
            <a:r>
              <a:rPr lang="zh-CN" altLang="en-US" sz="2000" dirty="0">
                <a:solidFill>
                  <a:srgbClr val="00B050"/>
                </a:solidFill>
                <a:latin typeface="Courier New" panose="02070309020205020404" pitchFamily="49" charset="0"/>
                <a:cs typeface="Courier New" panose="02070309020205020404" pitchFamily="49" charset="0"/>
              </a:rPr>
              <a:t>，预测函数</a:t>
            </a:r>
            <a:r>
              <a:rPr lang="en-US" altLang="zh-CN" sz="2000" dirty="0">
                <a:solidFill>
                  <a:srgbClr val="00B050"/>
                </a:solidFill>
                <a:latin typeface="Courier New" panose="02070309020205020404" pitchFamily="49" charset="0"/>
                <a:cs typeface="Courier New" panose="02070309020205020404" pitchFamily="49" charset="0"/>
              </a:rPr>
              <a:t>f,</a:t>
            </a:r>
            <a:r>
              <a:rPr lang="zh-CN" altLang="en-US" sz="2000" dirty="0">
                <a:solidFill>
                  <a:srgbClr val="00B050"/>
                </a:solidFill>
                <a:latin typeface="Courier New" panose="02070309020205020404" pitchFamily="49" charset="0"/>
                <a:cs typeface="Courier New" panose="02070309020205020404" pitchFamily="49" charset="0"/>
              </a:rPr>
              <a:t>级比</a:t>
            </a:r>
            <a:r>
              <a:rPr lang="en-US" altLang="zh-CN" sz="2000" dirty="0" err="1">
                <a:solidFill>
                  <a:srgbClr val="00B050"/>
                </a:solidFill>
                <a:latin typeface="Courier New" panose="02070309020205020404" pitchFamily="49" charset="0"/>
                <a:cs typeface="Courier New" panose="02070309020205020404" pitchFamily="49" charset="0"/>
              </a:rPr>
              <a:t>lamda</a:t>
            </a:r>
            <a:r>
              <a:rPr lang="en-US" altLang="zh-CN" sz="2000" dirty="0">
                <a:solidFill>
                  <a:srgbClr val="00B050"/>
                </a:solidFill>
                <a:latin typeface="Courier New" panose="02070309020205020404" pitchFamily="49" charset="0"/>
                <a:cs typeface="Courier New" panose="02070309020205020404" pitchFamily="49" charset="0"/>
              </a:rPr>
              <a:t>,</a:t>
            </a:r>
            <a:r>
              <a:rPr lang="zh-CN" altLang="en-US" sz="2000" dirty="0">
                <a:solidFill>
                  <a:srgbClr val="00B050"/>
                </a:solidFill>
                <a:latin typeface="Courier New" panose="02070309020205020404" pitchFamily="49" charset="0"/>
                <a:cs typeface="Courier New" panose="02070309020205020404" pitchFamily="49" charset="0"/>
              </a:rPr>
              <a:t>可容覆盖范围</a:t>
            </a:r>
            <a:r>
              <a:rPr lang="en-US" altLang="zh-CN" sz="2000" dirty="0">
                <a:solidFill>
                  <a:srgbClr val="00B050"/>
                </a:solidFill>
                <a:latin typeface="Courier New" panose="02070309020205020404" pitchFamily="49" charset="0"/>
                <a:cs typeface="Courier New" panose="02070309020205020404" pitchFamily="49" charset="0"/>
              </a:rPr>
              <a:t>range,</a:t>
            </a:r>
            <a:r>
              <a:rPr lang="zh-CN" altLang="en-US" sz="2000" dirty="0">
                <a:solidFill>
                  <a:srgbClr val="00B050"/>
                </a:solidFill>
                <a:latin typeface="Courier New" panose="02070309020205020404" pitchFamily="49" charset="0"/>
                <a:cs typeface="Courier New" panose="02070309020205020404" pitchFamily="49" charset="0"/>
              </a:rPr>
              <a:t>相对残差</a:t>
            </a:r>
            <a:r>
              <a:rPr lang="en-US" altLang="zh-CN" sz="2000" dirty="0">
                <a:solidFill>
                  <a:srgbClr val="00B050"/>
                </a:solidFill>
                <a:latin typeface="Courier New" panose="02070309020205020404" pitchFamily="49" charset="0"/>
                <a:cs typeface="Courier New" panose="02070309020205020404" pitchFamily="49" charset="0"/>
              </a:rPr>
              <a:t>phi,</a:t>
            </a:r>
            <a:r>
              <a:rPr lang="zh-CN" altLang="en-US" sz="2000" dirty="0">
                <a:solidFill>
                  <a:srgbClr val="00B050"/>
                </a:solidFill>
                <a:latin typeface="Courier New" panose="02070309020205020404" pitchFamily="49" charset="0"/>
                <a:cs typeface="Courier New" panose="02070309020205020404" pitchFamily="49" charset="0"/>
              </a:rPr>
              <a:t>级比偏差</a:t>
            </a:r>
            <a:r>
              <a:rPr lang="en-US" altLang="zh-CN" sz="2000" dirty="0">
                <a:solidFill>
                  <a:srgbClr val="00B050"/>
                </a:solidFill>
                <a:latin typeface="Courier New" panose="02070309020205020404" pitchFamily="49" charset="0"/>
                <a:cs typeface="Courier New" panose="02070309020205020404" pitchFamily="49" charset="0"/>
              </a:rPr>
              <a:t>rho</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solidFill>
                  <a:srgbClr val="00B050"/>
                </a:solidFill>
                <a:latin typeface="Courier New" panose="02070309020205020404" pitchFamily="49" charset="0"/>
                <a:cs typeface="Courier New" panose="02070309020205020404" pitchFamily="49" charset="0"/>
              </a:rPr>
              <a:t>% </a:t>
            </a:r>
            <a:r>
              <a:rPr lang="zh-CN" altLang="en-US" sz="2000" dirty="0">
                <a:solidFill>
                  <a:srgbClr val="00B050"/>
                </a:solidFill>
                <a:latin typeface="Courier New" panose="02070309020205020404" pitchFamily="49" charset="0"/>
                <a:cs typeface="Courier New" panose="02070309020205020404" pitchFamily="49" charset="0"/>
              </a:rPr>
              <a:t>级比检验</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n = length(x);</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lambda = x(1:n-1)./x(2:n);              </a:t>
            </a:r>
            <a:r>
              <a:rPr lang="en-US" altLang="zh-CN" sz="2000" dirty="0">
                <a:solidFill>
                  <a:srgbClr val="00B050"/>
                </a:solidFill>
                <a:latin typeface="Courier New" panose="02070309020205020404" pitchFamily="49" charset="0"/>
                <a:cs typeface="Courier New" panose="02070309020205020404" pitchFamily="49" charset="0"/>
              </a:rPr>
              <a:t>% </a:t>
            </a:r>
            <a:r>
              <a:rPr lang="zh-CN" altLang="en-US" sz="2000" dirty="0">
                <a:solidFill>
                  <a:srgbClr val="00B050"/>
                </a:solidFill>
                <a:latin typeface="Courier New" panose="02070309020205020404" pitchFamily="49" charset="0"/>
                <a:cs typeface="Courier New" panose="02070309020205020404" pitchFamily="49" charset="0"/>
              </a:rPr>
              <a:t>计算级比</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range = [exp(-2/(n+1)),exp(2/(n+2))];   </a:t>
            </a:r>
            <a:r>
              <a:rPr lang="en-US" altLang="zh-CN" sz="2000" dirty="0">
                <a:solidFill>
                  <a:srgbClr val="00B050"/>
                </a:solidFill>
                <a:latin typeface="Courier New" panose="02070309020205020404" pitchFamily="49" charset="0"/>
                <a:cs typeface="Courier New" panose="02070309020205020404" pitchFamily="49" charset="0"/>
              </a:rPr>
              <a:t>% </a:t>
            </a:r>
            <a:r>
              <a:rPr lang="zh-CN" altLang="en-US" sz="2000" dirty="0">
                <a:solidFill>
                  <a:srgbClr val="00B050"/>
                </a:solidFill>
                <a:latin typeface="Courier New" panose="02070309020205020404" pitchFamily="49" charset="0"/>
                <a:cs typeface="Courier New" panose="02070309020205020404" pitchFamily="49" charset="0"/>
              </a:rPr>
              <a:t>可容覆盖的范围</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if range(1) &lt; min(lambda) &amp; max(lambda) &lt; range(2)</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    </a:t>
            </a:r>
            <a:r>
              <a:rPr lang="en-US" altLang="zh-CN" sz="2000" dirty="0" err="1">
                <a:latin typeface="Courier New" panose="02070309020205020404" pitchFamily="49" charset="0"/>
                <a:cs typeface="Courier New" panose="02070309020205020404" pitchFamily="49" charset="0"/>
              </a:rPr>
              <a:t>disp</a:t>
            </a:r>
            <a:r>
              <a:rPr lang="en-US" altLang="zh-CN" sz="2000" dirty="0">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级比检验通过</a:t>
            </a:r>
            <a:r>
              <a:rPr lang="en-US" altLang="zh-CN" sz="2000" dirty="0">
                <a:latin typeface="Courier New" panose="02070309020205020404" pitchFamily="49" charset="0"/>
                <a:cs typeface="Courier New" panose="02070309020205020404" pitchFamily="49" charset="0"/>
              </a:rPr>
              <a:t>');</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else</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    </a:t>
            </a:r>
            <a:r>
              <a:rPr lang="en-US" altLang="zh-CN" sz="2000" dirty="0" err="1">
                <a:latin typeface="Courier New" panose="02070309020205020404" pitchFamily="49" charset="0"/>
                <a:cs typeface="Courier New" panose="02070309020205020404" pitchFamily="49" charset="0"/>
              </a:rPr>
              <a:t>disp</a:t>
            </a:r>
            <a:r>
              <a:rPr lang="en-US" altLang="zh-CN" sz="2000" dirty="0">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级比检验未通过</a:t>
            </a:r>
            <a:r>
              <a:rPr lang="en-US" altLang="zh-CN" sz="2000" dirty="0">
                <a:latin typeface="Courier New" panose="02070309020205020404" pitchFamily="49" charset="0"/>
                <a:cs typeface="Courier New" panose="02070309020205020404" pitchFamily="49" charset="0"/>
              </a:rPr>
              <a:t>');</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end</a:t>
            </a:r>
          </a:p>
          <a:p>
            <a:endParaRPr lang="zh-CN" altLang="en-US" dirty="0"/>
          </a:p>
        </p:txBody>
      </p:sp>
    </p:spTree>
    <p:extLst>
      <p:ext uri="{BB962C8B-B14F-4D97-AF65-F5344CB8AC3E}">
        <p14:creationId xmlns:p14="http://schemas.microsoft.com/office/powerpoint/2010/main" val="214561825"/>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E8DA7F-1539-B47F-3561-A17CBF755E18}"/>
              </a:ext>
            </a:extLst>
          </p:cNvPr>
          <p:cNvSpPr>
            <a:spLocks noGrp="1"/>
          </p:cNvSpPr>
          <p:nvPr>
            <p:ph type="title"/>
          </p:nvPr>
        </p:nvSpPr>
        <p:spPr/>
        <p:txBody>
          <a:bodyPr/>
          <a:lstStyle/>
          <a:p>
            <a:r>
              <a:rPr lang="zh-CN" altLang="en-US" sz="3600" b="1" dirty="0">
                <a:solidFill>
                  <a:srgbClr val="00B0F0"/>
                </a:solidFill>
              </a:rPr>
              <a:t>一、广义线性模型</a:t>
            </a:r>
          </a:p>
        </p:txBody>
      </p:sp>
      <p:sp>
        <p:nvSpPr>
          <p:cNvPr id="3" name="内容占位符 2">
            <a:extLst>
              <a:ext uri="{FF2B5EF4-FFF2-40B4-BE49-F238E27FC236}">
                <a16:creationId xmlns:a16="http://schemas.microsoft.com/office/drawing/2014/main" id="{C3A8D26E-E19C-18EB-5447-7816E0FB3B30}"/>
              </a:ext>
            </a:extLst>
          </p:cNvPr>
          <p:cNvSpPr>
            <a:spLocks noGrp="1"/>
          </p:cNvSpPr>
          <p:nvPr>
            <p:ph idx="1"/>
          </p:nvPr>
        </p:nvSpPr>
        <p:spPr>
          <a:xfrm>
            <a:off x="838200" y="1385455"/>
            <a:ext cx="10515600" cy="4791508"/>
          </a:xfrm>
        </p:spPr>
        <p:txBody>
          <a:bodyPr/>
          <a:lstStyle/>
          <a:p>
            <a:r>
              <a:rPr lang="zh-CN" altLang="en-US" dirty="0"/>
              <a:t>线性回归，要求因变量是服从正态分布的连续型数据。但实际中，因变量数据经常可能会是类别型、计数型等。</a:t>
            </a:r>
          </a:p>
          <a:p>
            <a:r>
              <a:rPr lang="zh-CN" altLang="en-US" dirty="0"/>
              <a:t>要让线性回归也适用于因变量非正态连续情形，就需要推广到广义线性模型。</a:t>
            </a:r>
            <a:r>
              <a:rPr lang="en-US" altLang="zh-CN" dirty="0"/>
              <a:t>Logistic </a:t>
            </a:r>
            <a:r>
              <a:rPr lang="zh-CN" altLang="en-US" dirty="0"/>
              <a:t>回归、</a:t>
            </a:r>
            <a:r>
              <a:rPr lang="en-US" altLang="zh-CN" dirty="0" err="1"/>
              <a:t>softmax</a:t>
            </a:r>
            <a:r>
              <a:rPr lang="en-US" altLang="zh-CN" dirty="0"/>
              <a:t> </a:t>
            </a:r>
            <a:r>
              <a:rPr lang="zh-CN" altLang="en-US" dirty="0"/>
              <a:t>回归、泊松回归、</a:t>
            </a:r>
            <a:r>
              <a:rPr lang="en-US" altLang="zh-CN" dirty="0" err="1"/>
              <a:t>Probit</a:t>
            </a:r>
            <a:r>
              <a:rPr lang="en-US" altLang="zh-CN" dirty="0"/>
              <a:t> </a:t>
            </a:r>
            <a:r>
              <a:rPr lang="zh-CN" altLang="en-US" dirty="0"/>
              <a:t>回归、二项回归、负二项回归、最大熵模型等都是广义线性模型的特例。 </a:t>
            </a:r>
          </a:p>
          <a:p>
            <a:r>
              <a:rPr lang="zh-CN" altLang="en-US" b="1" dirty="0"/>
              <a:t>广义线性模型</a:t>
            </a:r>
            <a:r>
              <a:rPr lang="zh-CN" altLang="en-US" dirty="0"/>
              <a:t>，相当于是复合函数。先做线性回归，再接一个变换：</a:t>
            </a:r>
            <a:endParaRPr lang="en-US" altLang="zh-CN" dirty="0"/>
          </a:p>
          <a:p>
            <a:endParaRPr lang="en-US" altLang="zh-CN" dirty="0"/>
          </a:p>
          <a:p>
            <a:endParaRPr lang="en-US" altLang="zh-CN" dirty="0"/>
          </a:p>
          <a:p>
            <a:endParaRPr lang="en-US" altLang="zh-CN" dirty="0"/>
          </a:p>
          <a:p>
            <a:endParaRPr lang="en-US" altLang="zh-CN" dirty="0"/>
          </a:p>
          <a:p>
            <a:r>
              <a:rPr lang="zh-CN" altLang="en-US" dirty="0"/>
              <a:t>经过变换后到达非正态分布的因变量数据。</a:t>
            </a:r>
          </a:p>
          <a:p>
            <a:endParaRPr lang="zh-CN" altLang="en-US" dirty="0"/>
          </a:p>
        </p:txBody>
      </p:sp>
      <p:sp>
        <p:nvSpPr>
          <p:cNvPr id="4" name="Rectangle 2">
            <a:extLst>
              <a:ext uri="{FF2B5EF4-FFF2-40B4-BE49-F238E27FC236}">
                <a16:creationId xmlns:a16="http://schemas.microsoft.com/office/drawing/2014/main" id="{C6071F29-EFDB-12EB-AFA4-FCB13616A15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a:extLst>
              <a:ext uri="{FF2B5EF4-FFF2-40B4-BE49-F238E27FC236}">
                <a16:creationId xmlns:a16="http://schemas.microsoft.com/office/drawing/2014/main" id="{877CC6E8-4AAE-7697-8E58-F8AE7AB1AB49}"/>
              </a:ext>
            </a:extLst>
          </p:cNvPr>
          <p:cNvGraphicFramePr>
            <a:graphicFrameLocks noChangeAspect="1"/>
          </p:cNvGraphicFramePr>
          <p:nvPr>
            <p:extLst>
              <p:ext uri="{D42A27DB-BD31-4B8C-83A1-F6EECF244321}">
                <p14:modId xmlns:p14="http://schemas.microsoft.com/office/powerpoint/2010/main" val="1281375222"/>
              </p:ext>
            </p:extLst>
          </p:nvPr>
        </p:nvGraphicFramePr>
        <p:xfrm>
          <a:off x="4371878" y="3833090"/>
          <a:ext cx="3448244" cy="1477819"/>
        </p:xfrm>
        <a:graphic>
          <a:graphicData uri="http://schemas.openxmlformats.org/presentationml/2006/ole">
            <mc:AlternateContent xmlns:mc="http://schemas.openxmlformats.org/markup-compatibility/2006">
              <mc:Choice xmlns:v="urn:schemas-microsoft-com:vml" Requires="v">
                <p:oleObj name="Equation" r:id="rId2" imgW="1574800" imgH="711200" progId="Equation.DSMT4">
                  <p:embed/>
                </p:oleObj>
              </mc:Choice>
              <mc:Fallback>
                <p:oleObj name="Equation" r:id="rId2" imgW="1574800" imgH="711200" progId="Equation.DSMT4">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1878" y="3833090"/>
                        <a:ext cx="3448244" cy="1477819"/>
                      </a:xfrm>
                      <a:prstGeom prst="rect">
                        <a:avLst/>
                      </a:prstGeom>
                      <a:noFill/>
                    </p:spPr>
                  </p:pic>
                </p:oleObj>
              </mc:Fallback>
            </mc:AlternateContent>
          </a:graphicData>
        </a:graphic>
      </p:graphicFrame>
    </p:spTree>
    <p:extLst>
      <p:ext uri="{BB962C8B-B14F-4D97-AF65-F5344CB8AC3E}">
        <p14:creationId xmlns:p14="http://schemas.microsoft.com/office/powerpoint/2010/main" val="590082817"/>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C85CE3F-9163-55BA-2604-3EAD5C8652B6}"/>
              </a:ext>
            </a:extLst>
          </p:cNvPr>
          <p:cNvSpPr>
            <a:spLocks noGrp="1"/>
          </p:cNvSpPr>
          <p:nvPr>
            <p:ph idx="1"/>
          </p:nvPr>
        </p:nvSpPr>
        <p:spPr>
          <a:xfrm>
            <a:off x="838200" y="757084"/>
            <a:ext cx="10515600" cy="5624051"/>
          </a:xfrm>
        </p:spPr>
        <p:txBody>
          <a:bodyPr/>
          <a:lstStyle/>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solidFill>
                  <a:srgbClr val="00B050"/>
                </a:solidFill>
                <a:latin typeface="Courier New" panose="02070309020205020404" pitchFamily="49" charset="0"/>
                <a:cs typeface="Courier New" panose="02070309020205020404" pitchFamily="49" charset="0"/>
              </a:rPr>
              <a:t>% GM(1,1)</a:t>
            </a:r>
            <a:r>
              <a:rPr lang="zh-CN" altLang="en-US" sz="2000" dirty="0">
                <a:solidFill>
                  <a:srgbClr val="00B050"/>
                </a:solidFill>
                <a:latin typeface="Courier New" panose="02070309020205020404" pitchFamily="49" charset="0"/>
                <a:cs typeface="Courier New" panose="02070309020205020404" pitchFamily="49" charset="0"/>
              </a:rPr>
              <a:t>建模</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x1 = </a:t>
            </a:r>
            <a:r>
              <a:rPr lang="en-US" altLang="zh-CN" sz="2000" dirty="0" err="1">
                <a:latin typeface="Courier New" panose="02070309020205020404" pitchFamily="49" charset="0"/>
                <a:cs typeface="Courier New" panose="02070309020205020404" pitchFamily="49" charset="0"/>
              </a:rPr>
              <a:t>cumsum</a:t>
            </a:r>
            <a:r>
              <a:rPr lang="en-US" altLang="zh-CN" sz="2000" dirty="0">
                <a:latin typeface="Courier New" panose="02070309020205020404" pitchFamily="49" charset="0"/>
                <a:cs typeface="Courier New" panose="02070309020205020404" pitchFamily="49" charset="0"/>
              </a:rPr>
              <a:t>(x);                        </a:t>
            </a:r>
            <a:r>
              <a:rPr lang="en-US" altLang="zh-CN" sz="2000" dirty="0">
                <a:solidFill>
                  <a:srgbClr val="00B050"/>
                </a:solidFill>
                <a:latin typeface="Courier New" panose="02070309020205020404" pitchFamily="49" charset="0"/>
                <a:cs typeface="Courier New" panose="02070309020205020404" pitchFamily="49" charset="0"/>
              </a:rPr>
              <a:t>% </a:t>
            </a:r>
            <a:r>
              <a:rPr lang="zh-CN" altLang="en-US" sz="2000" dirty="0">
                <a:solidFill>
                  <a:srgbClr val="00B050"/>
                </a:solidFill>
                <a:latin typeface="Courier New" panose="02070309020205020404" pitchFamily="49" charset="0"/>
                <a:cs typeface="Courier New" panose="02070309020205020404" pitchFamily="49" charset="0"/>
              </a:rPr>
              <a:t>一次累加</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n = length(x1);</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z1 = (x1(1:n-1) + x1(2:n)) / 2;</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Y = x(2:n)';                           </a:t>
            </a:r>
            <a:r>
              <a:rPr lang="en-US" altLang="zh-CN" sz="2000" dirty="0">
                <a:solidFill>
                  <a:srgbClr val="00B050"/>
                </a:solidFill>
                <a:latin typeface="Courier New" panose="02070309020205020404" pitchFamily="49" charset="0"/>
                <a:cs typeface="Courier New" panose="02070309020205020404" pitchFamily="49" charset="0"/>
              </a:rPr>
              <a:t>% </a:t>
            </a:r>
            <a:r>
              <a:rPr lang="zh-CN" altLang="en-US" sz="2000" dirty="0">
                <a:solidFill>
                  <a:srgbClr val="00B050"/>
                </a:solidFill>
                <a:latin typeface="Courier New" panose="02070309020205020404" pitchFamily="49" charset="0"/>
                <a:cs typeface="Courier New" panose="02070309020205020404" pitchFamily="49" charset="0"/>
              </a:rPr>
              <a:t>构造矩阵</a:t>
            </a:r>
            <a:r>
              <a:rPr lang="en-US" altLang="zh-CN" sz="2000" dirty="0">
                <a:solidFill>
                  <a:srgbClr val="00B050"/>
                </a:solidFill>
                <a:latin typeface="Courier New" panose="02070309020205020404" pitchFamily="49" charset="0"/>
                <a:cs typeface="Courier New" panose="02070309020205020404" pitchFamily="49" charset="0"/>
              </a:rPr>
              <a:t>Y</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B = [-z1', ones(n-1,1)];               </a:t>
            </a:r>
            <a:r>
              <a:rPr lang="en-US" altLang="zh-CN" sz="2000" dirty="0">
                <a:solidFill>
                  <a:srgbClr val="00B050"/>
                </a:solidFill>
                <a:latin typeface="Courier New" panose="02070309020205020404" pitchFamily="49" charset="0"/>
                <a:cs typeface="Courier New" panose="02070309020205020404" pitchFamily="49" charset="0"/>
              </a:rPr>
              <a:t>% </a:t>
            </a:r>
            <a:r>
              <a:rPr lang="zh-CN" altLang="en-US" sz="2000" dirty="0">
                <a:solidFill>
                  <a:srgbClr val="00B050"/>
                </a:solidFill>
                <a:latin typeface="Courier New" panose="02070309020205020404" pitchFamily="49" charset="0"/>
                <a:cs typeface="Courier New" panose="02070309020205020404" pitchFamily="49" charset="0"/>
              </a:rPr>
              <a:t>构造矩阵</a:t>
            </a:r>
            <a:r>
              <a:rPr lang="en-US" altLang="zh-CN" sz="2000" dirty="0">
                <a:solidFill>
                  <a:srgbClr val="00B050"/>
                </a:solidFill>
                <a:latin typeface="Courier New" panose="02070309020205020404" pitchFamily="49" charset="0"/>
                <a:cs typeface="Courier New" panose="02070309020205020404" pitchFamily="49" charset="0"/>
              </a:rPr>
              <a:t>B</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A = (B'*B)\B'*Y;                       </a:t>
            </a:r>
            <a:r>
              <a:rPr lang="en-US" altLang="zh-CN" sz="2000" dirty="0">
                <a:solidFill>
                  <a:srgbClr val="00B050"/>
                </a:solidFill>
                <a:latin typeface="Courier New" panose="02070309020205020404" pitchFamily="49" charset="0"/>
                <a:cs typeface="Courier New" panose="02070309020205020404" pitchFamily="49" charset="0"/>
              </a:rPr>
              <a:t>% </a:t>
            </a:r>
            <a:r>
              <a:rPr lang="zh-CN" altLang="en-US" sz="2000" dirty="0">
                <a:solidFill>
                  <a:srgbClr val="00B050"/>
                </a:solidFill>
                <a:latin typeface="Courier New" panose="02070309020205020404" pitchFamily="49" charset="0"/>
                <a:cs typeface="Courier New" panose="02070309020205020404" pitchFamily="49" charset="0"/>
              </a:rPr>
              <a:t>计算模型的参数</a:t>
            </a:r>
            <a:r>
              <a:rPr lang="en-US" altLang="zh-CN" sz="2000" dirty="0" err="1">
                <a:solidFill>
                  <a:srgbClr val="00B050"/>
                </a:solidFill>
                <a:latin typeface="Courier New" panose="02070309020205020404" pitchFamily="49" charset="0"/>
                <a:cs typeface="Courier New" panose="02070309020205020404" pitchFamily="49" charset="0"/>
              </a:rPr>
              <a:t>a,b</a:t>
            </a:r>
            <a:endParaRPr lang="en-US" altLang="zh-CN" sz="2000" dirty="0">
              <a:solidFill>
                <a:srgbClr val="00B050"/>
              </a:solidFill>
              <a:latin typeface="Courier New" panose="02070309020205020404" pitchFamily="49" charset="0"/>
              <a:cs typeface="Courier New" panose="02070309020205020404" pitchFamily="49" charset="0"/>
            </a:endParaRP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k=1:n;</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x1=(x(1)-A(2)/A(1))*exp(-A(1)*(k-1))+A(2)/A(1);  </a:t>
            </a:r>
            <a:r>
              <a:rPr lang="en-US" altLang="zh-CN" sz="2000" dirty="0">
                <a:solidFill>
                  <a:srgbClr val="00B050"/>
                </a:solidFill>
                <a:latin typeface="Courier New" panose="02070309020205020404" pitchFamily="49" charset="0"/>
                <a:cs typeface="Courier New" panose="02070309020205020404" pitchFamily="49" charset="0"/>
              </a:rPr>
              <a:t>% </a:t>
            </a:r>
            <a:r>
              <a:rPr lang="zh-CN" altLang="en-US" sz="2000" dirty="0">
                <a:solidFill>
                  <a:srgbClr val="00B050"/>
                </a:solidFill>
                <a:latin typeface="Courier New" panose="02070309020205020404" pitchFamily="49" charset="0"/>
                <a:cs typeface="Courier New" panose="02070309020205020404" pitchFamily="49" charset="0"/>
              </a:rPr>
              <a:t>利用模型计算累加值的预测值</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err="1">
                <a:latin typeface="Courier New" panose="02070309020205020404" pitchFamily="49" charset="0"/>
                <a:cs typeface="Courier New" panose="02070309020205020404" pitchFamily="49" charset="0"/>
              </a:rPr>
              <a:t>x_p</a:t>
            </a:r>
            <a:r>
              <a:rPr lang="en-US" altLang="zh-CN" sz="2000" dirty="0">
                <a:latin typeface="Courier New" panose="02070309020205020404" pitchFamily="49" charset="0"/>
                <a:cs typeface="Courier New" panose="02070309020205020404" pitchFamily="49" charset="0"/>
              </a:rPr>
              <a:t>=[x(1), diff(x1)];                  </a:t>
            </a:r>
            <a:r>
              <a:rPr lang="en-US" altLang="zh-CN" sz="2000" dirty="0">
                <a:solidFill>
                  <a:srgbClr val="00B050"/>
                </a:solidFill>
                <a:latin typeface="Courier New" panose="02070309020205020404" pitchFamily="49" charset="0"/>
                <a:cs typeface="Courier New" panose="02070309020205020404" pitchFamily="49" charset="0"/>
              </a:rPr>
              <a:t>% </a:t>
            </a:r>
            <a:r>
              <a:rPr lang="zh-CN" altLang="en-US" sz="2000" dirty="0">
                <a:solidFill>
                  <a:srgbClr val="00B050"/>
                </a:solidFill>
                <a:latin typeface="Courier New" panose="02070309020205020404" pitchFamily="49" charset="0"/>
                <a:cs typeface="Courier New" panose="02070309020205020404" pitchFamily="49" charset="0"/>
              </a:rPr>
              <a:t>累减还原到预测值</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Delta = abs(</a:t>
            </a:r>
            <a:r>
              <a:rPr lang="en-US" altLang="zh-CN" sz="2000" dirty="0" err="1">
                <a:latin typeface="Courier New" panose="02070309020205020404" pitchFamily="49" charset="0"/>
                <a:cs typeface="Courier New" panose="02070309020205020404" pitchFamily="49" charset="0"/>
              </a:rPr>
              <a:t>x_p</a:t>
            </a:r>
            <a:r>
              <a:rPr lang="en-US" altLang="zh-CN" sz="2000" dirty="0">
                <a:latin typeface="Courier New" panose="02070309020205020404" pitchFamily="49" charset="0"/>
                <a:cs typeface="Courier New" panose="02070309020205020404" pitchFamily="49" charset="0"/>
              </a:rPr>
              <a:t>-x);                    </a:t>
            </a:r>
            <a:r>
              <a:rPr lang="en-US" altLang="zh-CN" sz="2000" dirty="0">
                <a:solidFill>
                  <a:srgbClr val="00B050"/>
                </a:solidFill>
                <a:latin typeface="Courier New" panose="02070309020205020404" pitchFamily="49" charset="0"/>
                <a:cs typeface="Courier New" panose="02070309020205020404" pitchFamily="49" charset="0"/>
              </a:rPr>
              <a:t>% </a:t>
            </a:r>
            <a:r>
              <a:rPr lang="zh-CN" altLang="en-US" sz="2000" dirty="0">
                <a:solidFill>
                  <a:srgbClr val="00B050"/>
                </a:solidFill>
                <a:latin typeface="Courier New" panose="02070309020205020404" pitchFamily="49" charset="0"/>
                <a:cs typeface="Courier New" panose="02070309020205020404" pitchFamily="49" charset="0"/>
              </a:rPr>
              <a:t>绝对残差序列</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phi = Delta./x;                        </a:t>
            </a:r>
            <a:r>
              <a:rPr lang="en-US" altLang="zh-CN" sz="2000" dirty="0">
                <a:solidFill>
                  <a:srgbClr val="00B050"/>
                </a:solidFill>
                <a:latin typeface="Courier New" panose="02070309020205020404" pitchFamily="49" charset="0"/>
                <a:cs typeface="Courier New" panose="02070309020205020404" pitchFamily="49" charset="0"/>
              </a:rPr>
              <a:t>% </a:t>
            </a:r>
            <a:r>
              <a:rPr lang="zh-CN" altLang="en-US" sz="2000" dirty="0">
                <a:solidFill>
                  <a:srgbClr val="00B050"/>
                </a:solidFill>
                <a:latin typeface="Courier New" panose="02070309020205020404" pitchFamily="49" charset="0"/>
                <a:cs typeface="Courier New" panose="02070309020205020404" pitchFamily="49" charset="0"/>
              </a:rPr>
              <a:t>相对残差序列</a:t>
            </a:r>
          </a:p>
          <a:p>
            <a:endParaRPr lang="zh-CN" altLang="en-US" dirty="0"/>
          </a:p>
        </p:txBody>
      </p:sp>
    </p:spTree>
    <p:extLst>
      <p:ext uri="{BB962C8B-B14F-4D97-AF65-F5344CB8AC3E}">
        <p14:creationId xmlns:p14="http://schemas.microsoft.com/office/powerpoint/2010/main" val="2027605944"/>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C85CE3F-9163-55BA-2604-3EAD5C8652B6}"/>
              </a:ext>
            </a:extLst>
          </p:cNvPr>
          <p:cNvSpPr>
            <a:spLocks noGrp="1"/>
          </p:cNvSpPr>
          <p:nvPr>
            <p:ph idx="1"/>
          </p:nvPr>
        </p:nvSpPr>
        <p:spPr>
          <a:xfrm>
            <a:off x="838200" y="668594"/>
            <a:ext cx="10515600" cy="5722374"/>
          </a:xfrm>
        </p:spPr>
        <p:txBody>
          <a:bodyPr/>
          <a:lstStyle/>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if max(phi) &gt;= 0.2</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    </a:t>
            </a:r>
            <a:r>
              <a:rPr lang="en-US" altLang="zh-CN" sz="2000" dirty="0" err="1">
                <a:latin typeface="Courier New" panose="02070309020205020404" pitchFamily="49" charset="0"/>
                <a:cs typeface="Courier New" panose="02070309020205020404" pitchFamily="49" charset="0"/>
              </a:rPr>
              <a:t>disp</a:t>
            </a:r>
            <a:r>
              <a:rPr lang="en-US" altLang="zh-CN" sz="2000" dirty="0">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相对残差检验未通过</a:t>
            </a:r>
            <a:r>
              <a:rPr lang="en-US" altLang="zh-CN" sz="2000" dirty="0">
                <a:latin typeface="Courier New" panose="02070309020205020404" pitchFamily="49" charset="0"/>
                <a:cs typeface="Courier New" panose="02070309020205020404" pitchFamily="49" charset="0"/>
              </a:rPr>
              <a:t>');</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else</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    </a:t>
            </a:r>
            <a:r>
              <a:rPr lang="en-US" altLang="zh-CN" sz="2000" dirty="0" err="1">
                <a:latin typeface="Courier New" panose="02070309020205020404" pitchFamily="49" charset="0"/>
                <a:cs typeface="Courier New" panose="02070309020205020404" pitchFamily="49" charset="0"/>
              </a:rPr>
              <a:t>disp</a:t>
            </a:r>
            <a:r>
              <a:rPr lang="en-US" altLang="zh-CN" sz="2000" dirty="0">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相对残差检验通过</a:t>
            </a:r>
            <a:r>
              <a:rPr lang="en-US" altLang="zh-CN" sz="2000" dirty="0">
                <a:latin typeface="Courier New" panose="02070309020205020404" pitchFamily="49" charset="0"/>
                <a:cs typeface="Courier New" panose="02070309020205020404" pitchFamily="49" charset="0"/>
              </a:rPr>
              <a:t>');</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end </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rho = 1-(1-0.5*A(1))/(1+0.5*A(1))*lambda;  </a:t>
            </a:r>
            <a:r>
              <a:rPr lang="en-US" altLang="zh-CN" sz="2000" dirty="0">
                <a:solidFill>
                  <a:srgbClr val="00B050"/>
                </a:solidFill>
                <a:latin typeface="Courier New" panose="02070309020205020404" pitchFamily="49" charset="0"/>
                <a:cs typeface="Courier New" panose="02070309020205020404" pitchFamily="49" charset="0"/>
              </a:rPr>
              <a:t>% </a:t>
            </a:r>
            <a:r>
              <a:rPr lang="zh-CN" altLang="en-US" sz="2000" dirty="0">
                <a:solidFill>
                  <a:srgbClr val="00B050"/>
                </a:solidFill>
                <a:latin typeface="Courier New" panose="02070309020205020404" pitchFamily="49" charset="0"/>
                <a:cs typeface="Courier New" panose="02070309020205020404" pitchFamily="49" charset="0"/>
              </a:rPr>
              <a:t>计算级比偏差值</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if max(rho) &gt;= 0.2</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   </a:t>
            </a:r>
            <a:r>
              <a:rPr lang="en-US" altLang="zh-CN" sz="2000" dirty="0" err="1">
                <a:latin typeface="Courier New" panose="02070309020205020404" pitchFamily="49" charset="0"/>
                <a:cs typeface="Courier New" panose="02070309020205020404" pitchFamily="49" charset="0"/>
              </a:rPr>
              <a:t>disp</a:t>
            </a:r>
            <a:r>
              <a:rPr lang="en-US" altLang="zh-CN" sz="2000" dirty="0">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级比偏差检验未通过</a:t>
            </a:r>
            <a:r>
              <a:rPr lang="en-US" altLang="zh-CN" sz="2000" dirty="0">
                <a:latin typeface="Courier New" panose="02070309020205020404" pitchFamily="49" charset="0"/>
                <a:cs typeface="Courier New" panose="02070309020205020404" pitchFamily="49" charset="0"/>
              </a:rPr>
              <a:t>');</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else</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    </a:t>
            </a:r>
            <a:r>
              <a:rPr lang="en-US" altLang="zh-CN" sz="2000" dirty="0" err="1">
                <a:latin typeface="Courier New" panose="02070309020205020404" pitchFamily="49" charset="0"/>
                <a:cs typeface="Courier New" panose="02070309020205020404" pitchFamily="49" charset="0"/>
              </a:rPr>
              <a:t>disp</a:t>
            </a:r>
            <a:r>
              <a:rPr lang="en-US" altLang="zh-CN" sz="2000" dirty="0">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级比偏差检验通过</a:t>
            </a:r>
            <a:r>
              <a:rPr lang="en-US" altLang="zh-CN" sz="2000" dirty="0">
                <a:latin typeface="Courier New" panose="02070309020205020404" pitchFamily="49" charset="0"/>
                <a:cs typeface="Courier New" panose="02070309020205020404" pitchFamily="49" charset="0"/>
              </a:rPr>
              <a:t>');</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end </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f = @(t) (x(1)-A(2)/A(1))*(1-exp(A(1)))*exp(-A(1)*t);  </a:t>
            </a:r>
            <a:r>
              <a:rPr lang="en-US" altLang="zh-CN" sz="2000" dirty="0">
                <a:solidFill>
                  <a:srgbClr val="00B050"/>
                </a:solidFill>
                <a:latin typeface="Courier New" panose="02070309020205020404" pitchFamily="49" charset="0"/>
                <a:cs typeface="Courier New" panose="02070309020205020404" pitchFamily="49" charset="0"/>
              </a:rPr>
              <a:t>% </a:t>
            </a:r>
            <a:r>
              <a:rPr lang="zh-CN" altLang="en-US" sz="2000" dirty="0">
                <a:solidFill>
                  <a:srgbClr val="00B050"/>
                </a:solidFill>
                <a:latin typeface="Courier New" panose="02070309020205020404" pitchFamily="49" charset="0"/>
                <a:cs typeface="Courier New" panose="02070309020205020404" pitchFamily="49" charset="0"/>
              </a:rPr>
              <a:t>预测公式</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pre = f(n);                                 </a:t>
            </a:r>
            <a:r>
              <a:rPr lang="en-US" altLang="zh-CN" sz="2000" dirty="0">
                <a:solidFill>
                  <a:srgbClr val="00B050"/>
                </a:solidFill>
                <a:latin typeface="Courier New" panose="02070309020205020404" pitchFamily="49" charset="0"/>
                <a:cs typeface="Courier New" panose="02070309020205020404" pitchFamily="49" charset="0"/>
              </a:rPr>
              <a:t>% </a:t>
            </a:r>
            <a:r>
              <a:rPr lang="zh-CN" altLang="en-US" sz="2000" dirty="0">
                <a:solidFill>
                  <a:srgbClr val="00B050"/>
                </a:solidFill>
                <a:latin typeface="Courier New" panose="02070309020205020404" pitchFamily="49" charset="0"/>
                <a:cs typeface="Courier New" panose="02070309020205020404" pitchFamily="49" charset="0"/>
              </a:rPr>
              <a:t>预测第</a:t>
            </a:r>
            <a:r>
              <a:rPr lang="en-US" altLang="zh-CN" sz="2000" dirty="0">
                <a:solidFill>
                  <a:srgbClr val="00B050"/>
                </a:solidFill>
                <a:latin typeface="Courier New" panose="02070309020205020404" pitchFamily="49" charset="0"/>
                <a:cs typeface="Courier New" panose="02070309020205020404" pitchFamily="49" charset="0"/>
              </a:rPr>
              <a:t>n+1</a:t>
            </a:r>
            <a:r>
              <a:rPr lang="zh-CN" altLang="en-US" sz="2000" dirty="0">
                <a:solidFill>
                  <a:srgbClr val="00B050"/>
                </a:solidFill>
                <a:latin typeface="Courier New" panose="02070309020205020404" pitchFamily="49" charset="0"/>
                <a:cs typeface="Courier New" panose="02070309020205020404" pitchFamily="49" charset="0"/>
              </a:rPr>
              <a:t>个数据</a:t>
            </a:r>
          </a:p>
          <a:p>
            <a:endParaRPr lang="zh-CN" altLang="en-US" dirty="0"/>
          </a:p>
        </p:txBody>
      </p:sp>
    </p:spTree>
    <p:extLst>
      <p:ext uri="{BB962C8B-B14F-4D97-AF65-F5344CB8AC3E}">
        <p14:creationId xmlns:p14="http://schemas.microsoft.com/office/powerpoint/2010/main" val="2750095995"/>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C85CE3F-9163-55BA-2604-3EAD5C8652B6}"/>
                  </a:ext>
                </a:extLst>
              </p:cNvPr>
              <p:cNvSpPr>
                <a:spLocks noGrp="1"/>
              </p:cNvSpPr>
              <p:nvPr>
                <p:ph idx="1"/>
              </p:nvPr>
            </p:nvSpPr>
            <p:spPr>
              <a:xfrm>
                <a:off x="838200" y="599767"/>
                <a:ext cx="10515600" cy="6017342"/>
              </a:xfrm>
            </p:spPr>
            <p:txBody>
              <a:bodyPr/>
              <a:lstStyle/>
              <a:p>
                <a:pPr marL="0" indent="0">
                  <a:lnSpc>
                    <a:spcPct val="150000"/>
                  </a:lnSpc>
                  <a:buNone/>
                </a:pPr>
                <a:r>
                  <a:rPr lang="zh-CN" altLang="en-US" b="1" dirty="0"/>
                  <a:t>（</a:t>
                </a:r>
                <a:r>
                  <a:rPr lang="en-US" altLang="zh-CN" b="1" dirty="0"/>
                  <a:t>4</a:t>
                </a:r>
                <a:r>
                  <a:rPr lang="zh-CN" altLang="en-US" b="1" dirty="0"/>
                  <a:t>）数据融合改进预测效果</a:t>
                </a:r>
                <a:endParaRPr lang="en-US" altLang="zh-CN" b="1" dirty="0"/>
              </a:p>
              <a:p>
                <a:r>
                  <a:rPr lang="zh-CN" altLang="en-US" dirty="0"/>
                  <a:t>为了进一步提高灰色预测的精度，可以：先用原始数据列的 </a:t>
                </a:r>
                <a14:m>
                  <m:oMath xmlns:m="http://schemas.openxmlformats.org/officeDocument/2006/math">
                    <m:r>
                      <a:rPr lang="en-US" altLang="zh-CN" b="0" i="1" smtClean="0">
                        <a:latin typeface="Cambria Math" panose="02040503050406030204" pitchFamily="18" charset="0"/>
                      </a:rPr>
                      <m:t>𝑛</m:t>
                    </m:r>
                  </m:oMath>
                </a14:m>
                <a:r>
                  <a:rPr lang="zh-CN" altLang="en-US" dirty="0"/>
                  <a:t> 个数据、后</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−1 </m:t>
                    </m:r>
                  </m:oMath>
                </a14:m>
                <a:r>
                  <a:rPr lang="zh-CN" altLang="en-US" dirty="0"/>
                  <a:t> 个数据</a:t>
                </a:r>
                <a:r>
                  <a:rPr lang="en-US" altLang="zh-CN" dirty="0"/>
                  <a:t>……</a:t>
                </a:r>
                <a:r>
                  <a:rPr lang="zh-CN" altLang="en-US" dirty="0"/>
                  <a:t>后 </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oMath>
                </a14:m>
                <a:r>
                  <a:rPr lang="zh-CN" altLang="en-US" dirty="0"/>
                  <a:t> 个数据，进行多次 </a:t>
                </a:r>
                <a:r>
                  <a:rPr lang="en-US" altLang="zh-CN" dirty="0"/>
                  <a:t>GM(1,1) </a:t>
                </a:r>
                <a:r>
                  <a:rPr lang="zh-CN" altLang="en-US" dirty="0"/>
                  <a:t>预测，得到 </a:t>
                </a:r>
                <a14:m>
                  <m:oMath xmlns:m="http://schemas.openxmlformats.org/officeDocument/2006/math">
                    <m:r>
                      <a:rPr lang="en-US" altLang="zh-CN" b="0" i="1" smtClean="0">
                        <a:latin typeface="Cambria Math" panose="02040503050406030204" pitchFamily="18" charset="0"/>
                      </a:rPr>
                      <m:t>𝑘</m:t>
                    </m:r>
                    <m:r>
                      <a:rPr lang="en-US" altLang="zh-CN" b="0" i="1" smtClean="0">
                        <a:latin typeface="Cambria Math" panose="02040503050406030204" pitchFamily="18" charset="0"/>
                      </a:rPr>
                      <m:t>+1</m:t>
                    </m:r>
                  </m:oMath>
                </a14:m>
                <a:r>
                  <a:rPr lang="zh-CN" altLang="en-US" dirty="0"/>
                  <a:t> 个预测值，再将它们进行数据融合得到最终的预测值。</a:t>
                </a:r>
              </a:p>
              <a:p>
                <a:r>
                  <a:rPr lang="zh-CN" altLang="en-US" dirty="0"/>
                  <a:t>设 </a:t>
                </a:r>
                <a14:m>
                  <m:oMath xmlns:m="http://schemas.openxmlformats.org/officeDocument/2006/math">
                    <m:r>
                      <a:rPr lang="en-US" altLang="zh-CN" b="0" i="1" smtClean="0">
                        <a:latin typeface="Cambria Math" panose="02040503050406030204" pitchFamily="18" charset="0"/>
                      </a:rPr>
                      <m:t>𝑎</m:t>
                    </m:r>
                    <m:r>
                      <a:rPr lang="en-US" altLang="zh-CN" b="0" i="1" baseline="-25000" smtClean="0">
                        <a:latin typeface="Cambria Math" panose="02040503050406030204" pitchFamily="18" charset="0"/>
                      </a:rPr>
                      <m:t>1</m:t>
                    </m:r>
                    <m:r>
                      <a:rPr lang="en-US" altLang="zh-CN" b="0" i="1" smtClean="0">
                        <a:latin typeface="Cambria Math" panose="02040503050406030204" pitchFamily="18" charset="0"/>
                      </a:rPr>
                      <m:t>, </m:t>
                    </m:r>
                    <m:r>
                      <a:rPr lang="en-US" altLang="zh-CN" b="0" i="1" dirty="0"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 </m:t>
                    </m:r>
                    <m:r>
                      <a:rPr lang="en-US" altLang="zh-CN" b="0" i="1" smtClean="0">
                        <a:latin typeface="Cambria Math" panose="02040503050406030204" pitchFamily="18" charset="0"/>
                      </a:rPr>
                      <m:t>𝑎𝑚</m:t>
                    </m:r>
                  </m:oMath>
                </a14:m>
                <a:r>
                  <a:rPr lang="zh-CN" altLang="en-US" dirty="0"/>
                  <a:t> 为 </a:t>
                </a:r>
                <a14:m>
                  <m:oMath xmlns:m="http://schemas.openxmlformats.org/officeDocument/2006/math">
                    <m:r>
                      <a:rPr lang="en-US" altLang="zh-CN" b="0" i="1" smtClean="0">
                        <a:latin typeface="Cambria Math" panose="02040503050406030204" pitchFamily="18" charset="0"/>
                      </a:rPr>
                      <m:t>𝑚</m:t>
                    </m:r>
                  </m:oMath>
                </a14:m>
                <a:r>
                  <a:rPr lang="zh-CN" altLang="en-US" dirty="0"/>
                  <a:t> 个由 </a:t>
                </a:r>
                <a:r>
                  <a:rPr lang="en-US" altLang="zh-CN" dirty="0"/>
                  <a:t>GM(1,1) </a:t>
                </a:r>
                <a:r>
                  <a:rPr lang="zh-CN" altLang="en-US" dirty="0"/>
                  <a:t>模型预测得到的第 </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+1</m:t>
                    </m:r>
                  </m:oMath>
                </a14:m>
                <a:r>
                  <a:rPr lang="zh-CN" altLang="en-US" dirty="0"/>
                  <a:t> 时刻的预测值，定义任意两个值之间的距离：</a:t>
                </a:r>
                <a:endParaRPr lang="en-US" altLang="zh-CN" dirty="0"/>
              </a:p>
              <a:p>
                <a:endParaRPr lang="en-US" altLang="zh-CN" dirty="0"/>
              </a:p>
              <a:p>
                <a:r>
                  <a:rPr lang="zh-CN" altLang="en-US" dirty="0"/>
                  <a:t>构造两个数据间的支持度函数：</a:t>
                </a:r>
              </a:p>
              <a:p>
                <a:endParaRPr lang="en-US" altLang="zh-CN" dirty="0"/>
              </a:p>
              <a:p>
                <a:endParaRPr lang="en-US" altLang="zh-CN" dirty="0"/>
              </a:p>
              <a:p>
                <a:r>
                  <a:rPr lang="zh-CN" altLang="en-US" dirty="0"/>
                  <a:t>满足：</a:t>
                </a:r>
                <a:endParaRPr lang="en-US" altLang="zh-CN" dirty="0"/>
              </a:p>
              <a:p>
                <a:pPr marL="0" indent="0">
                  <a:buNone/>
                </a:pPr>
                <a:r>
                  <a:rPr lang="en-US" altLang="zh-CN" dirty="0"/>
                  <a:t>    - </a:t>
                </a:r>
                <a:r>
                  <a:rPr lang="zh-CN" altLang="en-US" dirty="0"/>
                  <a:t>与相对距离成反比，即两个值相差越大，彼此间的支持程度越小；</a:t>
                </a:r>
              </a:p>
              <a:p>
                <a:pPr marL="0" indent="0">
                  <a:buNone/>
                </a:pPr>
                <a:r>
                  <a:rPr lang="zh-CN" altLang="en-US" dirty="0"/>
                  <a:t>    </a:t>
                </a:r>
                <a:r>
                  <a:rPr lang="en-US" altLang="zh-CN" dirty="0"/>
                  <a:t>- </a:t>
                </a:r>
                <a:r>
                  <a:rPr lang="zh-CN" altLang="en-US" dirty="0"/>
                  <a:t>使数据的处理能够利用模糊集理论中隶属函数的优点，避免数据之间相互支持度的绝对化。</a:t>
                </a:r>
              </a:p>
              <a:p>
                <a:endParaRPr lang="zh-CN" altLang="en-US" dirty="0"/>
              </a:p>
              <a:p>
                <a:endParaRPr lang="zh-CN" altLang="en-US" dirty="0"/>
              </a:p>
            </p:txBody>
          </p:sp>
        </mc:Choice>
        <mc:Fallback xmlns="">
          <p:sp>
            <p:nvSpPr>
              <p:cNvPr id="3" name="内容占位符 2">
                <a:extLst>
                  <a:ext uri="{FF2B5EF4-FFF2-40B4-BE49-F238E27FC236}">
                    <a16:creationId xmlns:a16="http://schemas.microsoft.com/office/drawing/2014/main" id="{0C85CE3F-9163-55BA-2604-3EAD5C8652B6}"/>
                  </a:ext>
                </a:extLst>
              </p:cNvPr>
              <p:cNvSpPr>
                <a:spLocks noGrp="1" noRot="1" noChangeAspect="1" noMove="1" noResize="1" noEditPoints="1" noAdjustHandles="1" noChangeArrowheads="1" noChangeShapeType="1" noTextEdit="1"/>
              </p:cNvSpPr>
              <p:nvPr>
                <p:ph idx="1"/>
              </p:nvPr>
            </p:nvSpPr>
            <p:spPr>
              <a:xfrm>
                <a:off x="838200" y="599767"/>
                <a:ext cx="10515600" cy="6017342"/>
              </a:xfrm>
              <a:blipFill>
                <a:blip r:embed="rId2"/>
                <a:stretch>
                  <a:fillRect/>
                </a:stretch>
              </a:blipFill>
            </p:spPr>
            <p:txBody>
              <a:bodyPr/>
              <a:lstStyle/>
              <a:p>
                <a:r>
                  <a:rPr lang="zh-CN" altLang="en-US">
                    <a:noFill/>
                  </a:rPr>
                  <a:t> </a:t>
                </a:r>
              </a:p>
            </p:txBody>
          </p:sp>
        </mc:Fallback>
      </mc:AlternateContent>
      <p:pic>
        <p:nvPicPr>
          <p:cNvPr id="13314" name="Picture 2">
            <a:extLst>
              <a:ext uri="{FF2B5EF4-FFF2-40B4-BE49-F238E27FC236}">
                <a16:creationId xmlns:a16="http://schemas.microsoft.com/office/drawing/2014/main" id="{30CA84B4-2510-92AB-49D6-3B30B60B048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50892" y="3136489"/>
            <a:ext cx="4090216" cy="511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5" name="Picture 3">
            <a:extLst>
              <a:ext uri="{FF2B5EF4-FFF2-40B4-BE49-F238E27FC236}">
                <a16:creationId xmlns:a16="http://schemas.microsoft.com/office/drawing/2014/main" id="{B847BC10-0D20-E7D9-DE61-E63BD4BAEFC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63770" y="4087529"/>
            <a:ext cx="4464460" cy="1116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90172443"/>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C85CE3F-9163-55BA-2604-3EAD5C8652B6}"/>
                  </a:ext>
                </a:extLst>
              </p:cNvPr>
              <p:cNvSpPr>
                <a:spLocks noGrp="1"/>
              </p:cNvSpPr>
              <p:nvPr>
                <p:ph idx="1"/>
              </p:nvPr>
            </p:nvSpPr>
            <p:spPr>
              <a:xfrm>
                <a:off x="838200" y="757084"/>
                <a:ext cx="10515600" cy="5419879"/>
              </a:xfrm>
            </p:spPr>
            <p:txBody>
              <a:bodyPr/>
              <a:lstStyle/>
              <a:p>
                <a:r>
                  <a:rPr lang="zh-CN" altLang="en-US" dirty="0"/>
                  <a:t>建立支持度矩阵：</a:t>
                </a:r>
                <a14:m>
                  <m:oMath xmlns:m="http://schemas.openxmlformats.org/officeDocument/2006/math">
                    <m:r>
                      <a:rPr lang="en-US" altLang="zh-CN" b="0" i="1" smtClean="0">
                        <a:latin typeface="Cambria Math" panose="02040503050406030204" pitchFamily="18" charset="0"/>
                      </a:rPr>
                      <m:t>𝑅</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𝑖𝑗</m:t>
                            </m:r>
                          </m:sub>
                        </m:sSub>
                        <m:r>
                          <a:rPr lang="en-US" altLang="zh-CN" b="0" i="1" smtClean="0">
                            <a:latin typeface="Cambria Math" panose="02040503050406030204" pitchFamily="18" charset="0"/>
                          </a:rPr>
                          <m:t>}</m:t>
                        </m:r>
                      </m:e>
                      <m:sub>
                        <m:r>
                          <a:rPr lang="en-US" altLang="zh-CN" b="0" i="1" smtClean="0">
                            <a:latin typeface="Cambria Math" panose="02040503050406030204" pitchFamily="18" charset="0"/>
                          </a:rPr>
                          <m:t>𝑚</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sub>
                    </m:sSub>
                  </m:oMath>
                </a14:m>
                <a:r>
                  <a:rPr lang="zh-CN" altLang="en-US" dirty="0"/>
                  <a:t> </a:t>
                </a:r>
                <a:r>
                  <a:rPr lang="en-US" altLang="zh-CN" dirty="0"/>
                  <a:t>.</a:t>
                </a:r>
              </a:p>
              <a:p>
                <a:pPr algn="just">
                  <a:lnSpc>
                    <a:spcPct val="150000"/>
                  </a:lnSpc>
                </a:pPr>
                <a:r>
                  <a:rPr lang="zh-CN" altLang="en-US" dirty="0"/>
                  <a:t>为了从 </a:t>
                </a:r>
                <a14:m>
                  <m:oMath xmlns:m="http://schemas.openxmlformats.org/officeDocument/2006/math">
                    <m:r>
                      <a:rPr lang="en-US" altLang="zh-CN" b="0" i="1" smtClean="0">
                        <a:latin typeface="Cambria Math" panose="02040503050406030204" pitchFamily="18" charset="0"/>
                      </a:rPr>
                      <m:t>𝑎</m:t>
                    </m:r>
                    <m:r>
                      <a:rPr lang="en-US" altLang="zh-CN" b="0" i="1" baseline="-25000" smtClean="0">
                        <a:latin typeface="Cambria Math" panose="02040503050406030204" pitchFamily="18" charset="0"/>
                      </a:rPr>
                      <m:t>1</m:t>
                    </m:r>
                    <m:r>
                      <a:rPr lang="en-US" altLang="zh-CN" b="0" i="1" smtClean="0">
                        <a:latin typeface="Cambria Math" panose="02040503050406030204" pitchFamily="18" charset="0"/>
                      </a:rPr>
                      <m:t>, </m:t>
                    </m:r>
                    <m:r>
                      <a:rPr lang="en-US" altLang="zh-CN" b="0" i="1" dirty="0"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 </m:t>
                    </m:r>
                    <m:r>
                      <a:rPr lang="en-US" altLang="zh-CN" b="0" i="1" smtClean="0">
                        <a:latin typeface="Cambria Math" panose="02040503050406030204" pitchFamily="18" charset="0"/>
                      </a:rPr>
                      <m:t>𝑎𝑚</m:t>
                    </m:r>
                  </m:oMath>
                </a14:m>
                <a:r>
                  <a:rPr lang="zh-CN" altLang="en-US" dirty="0"/>
                  <a:t> 融合得到最终的 </a:t>
                </a:r>
                <a14:m>
                  <m:oMath xmlns:m="http://schemas.openxmlformats.org/officeDocument/2006/math">
                    <m:r>
                      <a:rPr lang="en-US" altLang="zh-CN" b="0" i="1" smtClean="0">
                        <a:latin typeface="Cambria Math" panose="02040503050406030204" pitchFamily="18" charset="0"/>
                      </a:rPr>
                      <m:t>𝑎</m:t>
                    </m:r>
                  </m:oMath>
                </a14:m>
                <a:r>
                  <a:rPr lang="zh-CN" altLang="en-US" dirty="0"/>
                  <a:t>，需要确定每个 </a:t>
                </a:r>
                <a14:m>
                  <m:oMath xmlns:m="http://schemas.openxmlformats.org/officeDocument/2006/math">
                    <m:r>
                      <a:rPr lang="en-US" altLang="zh-CN" i="1">
                        <a:latin typeface="Cambria Math" panose="02040503050406030204" pitchFamily="18" charset="0"/>
                      </a:rPr>
                      <m:t>𝑎</m:t>
                    </m:r>
                    <m:r>
                      <a:rPr lang="en-US" altLang="zh-CN" b="0" i="1" baseline="-25000" smtClean="0">
                        <a:latin typeface="Cambria Math" panose="02040503050406030204" pitchFamily="18" charset="0"/>
                      </a:rPr>
                      <m:t>𝑖</m:t>
                    </m:r>
                  </m:oMath>
                </a14:m>
                <a:r>
                  <a:rPr lang="zh-CN" altLang="en-US" dirty="0"/>
                  <a:t> 的权重 </a:t>
                </a:r>
                <a14:m>
                  <m:oMath xmlns:m="http://schemas.openxmlformats.org/officeDocument/2006/math">
                    <m:r>
                      <a:rPr lang="en-US" altLang="zh-CN" b="0" i="1" smtClean="0">
                        <a:latin typeface="Cambria Math" panose="02040503050406030204" pitchFamily="18" charset="0"/>
                      </a:rPr>
                      <m:t>𝑤</m:t>
                    </m:r>
                    <m:r>
                      <a:rPr lang="en-US" altLang="zh-CN" i="1" baseline="-25000">
                        <a:latin typeface="Cambria Math" panose="02040503050406030204" pitchFamily="18" charset="0"/>
                      </a:rPr>
                      <m:t>𝑖</m:t>
                    </m:r>
                  </m:oMath>
                </a14:m>
                <a:r>
                  <a:rPr lang="zh-CN" altLang="en-US" dirty="0"/>
                  <a:t> 满足 </a:t>
                </a:r>
                <a14:m>
                  <m:oMath xmlns:m="http://schemas.openxmlformats.org/officeDocument/2006/math">
                    <m:nary>
                      <m:naryPr>
                        <m:chr m:val="∑"/>
                        <m:ctrlPr>
                          <a:rPr lang="zh-CN" altLang="en-US"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𝑚</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e>
                    </m:nary>
                    <m:r>
                      <a:rPr lang="en-US" altLang="zh-CN" i="1" dirty="0" smtClean="0">
                        <a:latin typeface="Cambria Math" panose="02040503050406030204" pitchFamily="18" charset="0"/>
                      </a:rPr>
                      <m:t>=1</m:t>
                    </m:r>
                  </m:oMath>
                </a14:m>
                <a:r>
                  <a:rPr lang="zh-CN" altLang="en-US" dirty="0"/>
                  <a:t>，注意到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oMath>
                </a14:m>
                <a:r>
                  <a:rPr lang="zh-CN" altLang="en-US" dirty="0"/>
                  <a:t> 应综合包含 </a:t>
                </a:r>
                <a14:m>
                  <m:oMath xmlns:m="http://schemas.openxmlformats.org/officeDocument/2006/math">
                    <m:r>
                      <a:rPr lang="en-US" altLang="zh-CN" b="0" i="1" smtClean="0">
                        <a:latin typeface="Cambria Math" panose="02040503050406030204" pitchFamily="18" charset="0"/>
                      </a:rPr>
                      <m:t>𝑟</m:t>
                    </m:r>
                    <m:r>
                      <a:rPr lang="en-US" altLang="zh-CN" b="0" i="1" baseline="-25000" smtClean="0">
                        <a:latin typeface="Cambria Math" panose="02040503050406030204" pitchFamily="18" charset="0"/>
                      </a:rPr>
                      <m:t>𝑖</m:t>
                    </m:r>
                    <m:r>
                      <a:rPr lang="en-US" altLang="zh-CN" b="0" i="1" baseline="-25000" smtClean="0">
                        <a:latin typeface="Cambria Math" panose="02040503050406030204" pitchFamily="18" charset="0"/>
                      </a:rPr>
                      <m:t>1, ⋯,</m:t>
                    </m:r>
                    <m:r>
                      <a:rPr lang="en-US" altLang="zh-CN" b="0" i="1" smtClean="0">
                        <a:latin typeface="Cambria Math" panose="02040503050406030204" pitchFamily="18" charset="0"/>
                      </a:rPr>
                      <m:t>𝑟</m:t>
                    </m:r>
                    <m:r>
                      <a:rPr lang="en-US" altLang="zh-CN" b="0" i="1" baseline="-25000" smtClean="0">
                        <a:latin typeface="Cambria Math" panose="02040503050406030204" pitchFamily="18" charset="0"/>
                      </a:rPr>
                      <m:t>𝑖𝑚</m:t>
                    </m:r>
                  </m:oMath>
                </a14:m>
                <a:r>
                  <a:rPr lang="zh-CN" altLang="en-US" dirty="0"/>
                  <a:t> 的信息，从而要寻找一组非负数 </a:t>
                </a:r>
                <a14:m>
                  <m:oMath xmlns:m="http://schemas.openxmlformats.org/officeDocument/2006/math">
                    <m:r>
                      <a:rPr lang="en-US" altLang="zh-CN" b="0" i="1" smtClean="0">
                        <a:latin typeface="Cambria Math" panose="02040503050406030204" pitchFamily="18" charset="0"/>
                      </a:rPr>
                      <m:t>𝑣</m:t>
                    </m:r>
                    <m:r>
                      <a:rPr lang="en-US" altLang="zh-CN" i="1" baseline="-25000">
                        <a:latin typeface="Cambria Math" panose="02040503050406030204" pitchFamily="18" charset="0"/>
                      </a:rPr>
                      <m:t>1</m:t>
                    </m:r>
                    <m:r>
                      <a:rPr lang="en-US" altLang="zh-CN" i="1">
                        <a:latin typeface="Cambria Math" panose="02040503050406030204" pitchFamily="18" charset="0"/>
                      </a:rPr>
                      <m:t>, </m:t>
                    </m:r>
                    <m:r>
                      <a:rPr lang="en-US" altLang="zh-CN" i="1" dirty="0">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m:t>
                    </m:r>
                    <m:r>
                      <a:rPr lang="en-US" altLang="zh-CN" b="0" i="1" smtClean="0">
                        <a:latin typeface="Cambria Math" panose="02040503050406030204" pitchFamily="18" charset="0"/>
                      </a:rPr>
                      <m:t>𝑣</m:t>
                    </m:r>
                    <m:r>
                      <a:rPr lang="en-US" altLang="zh-CN" i="1" baseline="-25000">
                        <a:latin typeface="Cambria Math" panose="02040503050406030204" pitchFamily="18" charset="0"/>
                      </a:rPr>
                      <m:t>𝑚</m:t>
                    </m:r>
                  </m:oMath>
                </a14:m>
                <a:r>
                  <a:rPr lang="zh-CN" altLang="en-US" dirty="0"/>
                  <a:t> 使得                   ，其矩阵形式为 </a:t>
                </a:r>
                <a14:m>
                  <m:oMath xmlns:m="http://schemas.openxmlformats.org/officeDocument/2006/math">
                    <m:r>
                      <a:rPr lang="en-US" altLang="zh-CN" b="0" i="1" smtClean="0">
                        <a:latin typeface="Cambria Math" panose="02040503050406030204" pitchFamily="18" charset="0"/>
                      </a:rPr>
                      <m:t>𝑊</m:t>
                    </m:r>
                    <m:r>
                      <a:rPr lang="en-US" altLang="zh-CN" b="0" i="1" smtClean="0">
                        <a:latin typeface="Cambria Math" panose="02040503050406030204" pitchFamily="18" charset="0"/>
                      </a:rPr>
                      <m:t>=</m:t>
                    </m:r>
                    <m:r>
                      <a:rPr lang="en-US" altLang="zh-CN" b="0" i="1" smtClean="0">
                        <a:latin typeface="Cambria Math" panose="02040503050406030204" pitchFamily="18" charset="0"/>
                      </a:rPr>
                      <m:t>𝑅𝑉</m:t>
                    </m:r>
                  </m:oMath>
                </a14:m>
                <a:r>
                  <a:rPr lang="en-US" altLang="zh-CN" dirty="0"/>
                  <a:t>.</a:t>
                </a:r>
              </a:p>
              <a:p>
                <a:pPr>
                  <a:lnSpc>
                    <a:spcPct val="150000"/>
                  </a:lnSpc>
                </a:pPr>
                <a:r>
                  <a:rPr lang="zh-CN" altLang="en-US" dirty="0"/>
                  <a:t>由于 </a:t>
                </a:r>
                <a14:m>
                  <m:oMath xmlns:m="http://schemas.openxmlformats.org/officeDocument/2006/math">
                    <m:r>
                      <a:rPr lang="en-US" altLang="zh-CN" b="0" i="1" smtClean="0">
                        <a:latin typeface="Cambria Math" panose="02040503050406030204" pitchFamily="18" charset="0"/>
                      </a:rPr>
                      <m:t>𝑅</m:t>
                    </m:r>
                  </m:oMath>
                </a14:m>
                <a:r>
                  <a:rPr lang="zh-CN" altLang="en-US" dirty="0"/>
                  <a:t> 为非负对称矩阵，故存在最大特征值 </a:t>
                </a:r>
                <a14:m>
                  <m:oMath xmlns:m="http://schemas.openxmlformats.org/officeDocument/2006/math">
                    <m:r>
                      <a:rPr lang="zh-CN" altLang="en-US" i="1" smtClean="0">
                        <a:latin typeface="Cambria Math" panose="02040503050406030204" pitchFamily="18" charset="0"/>
                      </a:rPr>
                      <m:t>𝜆</m:t>
                    </m:r>
                  </m:oMath>
                </a14:m>
                <a:r>
                  <a:rPr lang="zh-CN" altLang="en-US" dirty="0"/>
                  <a:t> 及对应的（非负）特征向量 </a:t>
                </a:r>
                <a:endParaRPr lang="en-US" altLang="zh-CN" dirty="0"/>
              </a:p>
              <a:p>
                <a:pPr marL="0" indent="0">
                  <a:lnSpc>
                    <a:spcPct val="150000"/>
                  </a:lnSpc>
                  <a:buNone/>
                </a:pPr>
                <a:r>
                  <a:rPr lang="en-US" altLang="zh-CN" dirty="0"/>
                  <a:t>                          </a:t>
                </a:r>
                <a:r>
                  <a:rPr lang="zh-CN" altLang="en-US" dirty="0"/>
                  <a:t>。由特征向量与特征值的性质，可取                          ，融合  </a:t>
                </a:r>
                <a:endParaRPr lang="en-US" altLang="zh-CN" dirty="0"/>
              </a:p>
              <a:p>
                <a:pPr marL="0" indent="0">
                  <a:lnSpc>
                    <a:spcPct val="150000"/>
                  </a:lnSpc>
                  <a:buNone/>
                </a:pPr>
                <a:r>
                  <a:rPr lang="en-US" altLang="zh-CN" dirty="0"/>
                  <a:t>   </a:t>
                </a:r>
                <a:r>
                  <a:rPr lang="zh-CN" altLang="en-US" dirty="0"/>
                  <a:t>后得到                 </a:t>
                </a:r>
                <a:r>
                  <a:rPr lang="en-US" altLang="zh-CN" dirty="0"/>
                  <a:t>.</a:t>
                </a:r>
              </a:p>
              <a:p>
                <a:endParaRPr lang="zh-CN" altLang="en-US" dirty="0"/>
              </a:p>
            </p:txBody>
          </p:sp>
        </mc:Choice>
        <mc:Fallback xmlns="">
          <p:sp>
            <p:nvSpPr>
              <p:cNvPr id="3" name="内容占位符 2">
                <a:extLst>
                  <a:ext uri="{FF2B5EF4-FFF2-40B4-BE49-F238E27FC236}">
                    <a16:creationId xmlns:a16="http://schemas.microsoft.com/office/drawing/2014/main" id="{0C85CE3F-9163-55BA-2604-3EAD5C8652B6}"/>
                  </a:ext>
                </a:extLst>
              </p:cNvPr>
              <p:cNvSpPr>
                <a:spLocks noGrp="1" noRot="1" noChangeAspect="1" noMove="1" noResize="1" noEditPoints="1" noAdjustHandles="1" noChangeArrowheads="1" noChangeShapeType="1" noTextEdit="1"/>
              </p:cNvSpPr>
              <p:nvPr>
                <p:ph idx="1"/>
              </p:nvPr>
            </p:nvSpPr>
            <p:spPr>
              <a:xfrm>
                <a:off x="838200" y="757084"/>
                <a:ext cx="10515600" cy="5419879"/>
              </a:xfrm>
              <a:blipFill>
                <a:blip r:embed="rId2"/>
                <a:stretch>
                  <a:fillRect/>
                </a:stretch>
              </a:blipFill>
            </p:spPr>
            <p:txBody>
              <a:bodyPr/>
              <a:lstStyle/>
              <a:p>
                <a:r>
                  <a:rPr lang="zh-CN" altLang="en-US">
                    <a:noFill/>
                  </a:rPr>
                  <a:t> </a:t>
                </a:r>
              </a:p>
            </p:txBody>
          </p:sp>
        </mc:Fallback>
      </mc:AlternateContent>
      <p:pic>
        <p:nvPicPr>
          <p:cNvPr id="14338" name="Picture 2">
            <a:extLst>
              <a:ext uri="{FF2B5EF4-FFF2-40B4-BE49-F238E27FC236}">
                <a16:creationId xmlns:a16="http://schemas.microsoft.com/office/drawing/2014/main" id="{E22183C5-1196-FB9C-32B8-EFD9D5663DC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11525" y="2256350"/>
            <a:ext cx="1597996" cy="958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39" name="Picture 3">
            <a:extLst>
              <a:ext uri="{FF2B5EF4-FFF2-40B4-BE49-F238E27FC236}">
                <a16:creationId xmlns:a16="http://schemas.microsoft.com/office/drawing/2014/main" id="{F6E2EF5D-2C01-34DD-5005-66954754B24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55137" y="3701692"/>
            <a:ext cx="1944866" cy="555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0" name="Picture 4">
            <a:extLst>
              <a:ext uri="{FF2B5EF4-FFF2-40B4-BE49-F238E27FC236}">
                <a16:creationId xmlns:a16="http://schemas.microsoft.com/office/drawing/2014/main" id="{55D457DE-F6BB-5CF2-B743-080D8BEEB02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84038" y="3573872"/>
            <a:ext cx="2015922" cy="1007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Picture 5">
            <a:extLst>
              <a:ext uri="{FF2B5EF4-FFF2-40B4-BE49-F238E27FC236}">
                <a16:creationId xmlns:a16="http://schemas.microsoft.com/office/drawing/2014/main" id="{699C34E4-92F5-CAA4-B8CA-7592DD6B061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127570" y="4257368"/>
            <a:ext cx="1332424" cy="888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6831331"/>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C85CE3F-9163-55BA-2604-3EAD5C8652B6}"/>
              </a:ext>
            </a:extLst>
          </p:cNvPr>
          <p:cNvSpPr>
            <a:spLocks noGrp="1"/>
          </p:cNvSpPr>
          <p:nvPr>
            <p:ph idx="1"/>
          </p:nvPr>
        </p:nvSpPr>
        <p:spPr>
          <a:xfrm>
            <a:off x="838200" y="108155"/>
            <a:ext cx="10515600" cy="6862916"/>
          </a:xfrm>
        </p:spPr>
        <p:txBody>
          <a:bodyPr/>
          <a:lstStyle/>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function [</a:t>
            </a:r>
            <a:r>
              <a:rPr lang="en-US" altLang="zh-CN" sz="2000" dirty="0" err="1">
                <a:latin typeface="Courier New" panose="02070309020205020404" pitchFamily="49" charset="0"/>
                <a:cs typeface="Courier New" panose="02070309020205020404" pitchFamily="49" charset="0"/>
              </a:rPr>
              <a:t>a,w</a:t>
            </a:r>
            <a:r>
              <a:rPr lang="en-US" altLang="zh-CN" sz="2000" dirty="0">
                <a:latin typeface="Courier New" panose="02070309020205020404" pitchFamily="49" charset="0"/>
                <a:cs typeface="Courier New" panose="02070309020205020404" pitchFamily="49" charset="0"/>
              </a:rPr>
              <a:t>]=</a:t>
            </a:r>
            <a:r>
              <a:rPr lang="en-US" altLang="zh-CN" sz="2000" dirty="0" err="1">
                <a:latin typeface="Courier New" panose="02070309020205020404" pitchFamily="49" charset="0"/>
                <a:cs typeface="Courier New" panose="02070309020205020404" pitchFamily="49" charset="0"/>
              </a:rPr>
              <a:t>DataFusion</a:t>
            </a:r>
            <a:r>
              <a:rPr lang="en-US" altLang="zh-CN" sz="2000" dirty="0">
                <a:latin typeface="Courier New" panose="02070309020205020404" pitchFamily="49" charset="0"/>
                <a:cs typeface="Courier New" panose="02070309020205020404" pitchFamily="49" charset="0"/>
              </a:rPr>
              <a:t>(x)</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solidFill>
                  <a:srgbClr val="00B050"/>
                </a:solidFill>
                <a:latin typeface="Courier New" panose="02070309020205020404" pitchFamily="49" charset="0"/>
                <a:cs typeface="Courier New" panose="02070309020205020404" pitchFamily="49" charset="0"/>
              </a:rPr>
              <a:t>% x</a:t>
            </a:r>
            <a:r>
              <a:rPr lang="zh-CN" altLang="en-US" sz="2000" dirty="0">
                <a:solidFill>
                  <a:srgbClr val="00B050"/>
                </a:solidFill>
                <a:latin typeface="Courier New" panose="02070309020205020404" pitchFamily="49" charset="0"/>
                <a:cs typeface="Courier New" panose="02070309020205020404" pitchFamily="49" charset="0"/>
              </a:rPr>
              <a:t>为长度≥</a:t>
            </a:r>
            <a:r>
              <a:rPr lang="en-US" altLang="zh-CN" sz="2000" dirty="0">
                <a:solidFill>
                  <a:srgbClr val="00B050"/>
                </a:solidFill>
                <a:latin typeface="Courier New" panose="02070309020205020404" pitchFamily="49" charset="0"/>
                <a:cs typeface="Courier New" panose="02070309020205020404" pitchFamily="49" charset="0"/>
              </a:rPr>
              <a:t>2</a:t>
            </a:r>
            <a:r>
              <a:rPr lang="zh-CN" altLang="en-US" sz="2000" dirty="0">
                <a:solidFill>
                  <a:srgbClr val="00B050"/>
                </a:solidFill>
                <a:latin typeface="Courier New" panose="02070309020205020404" pitchFamily="49" charset="0"/>
                <a:cs typeface="Courier New" panose="02070309020205020404" pitchFamily="49" charset="0"/>
              </a:rPr>
              <a:t>的行向量</a:t>
            </a:r>
            <a:r>
              <a:rPr lang="en-US" altLang="zh-CN" sz="2000" dirty="0">
                <a:solidFill>
                  <a:srgbClr val="00B050"/>
                </a:solidFill>
                <a:latin typeface="Courier New" panose="02070309020205020404" pitchFamily="49" charset="0"/>
                <a:cs typeface="Courier New" panose="02070309020205020404" pitchFamily="49" charset="0"/>
              </a:rPr>
              <a:t>, </a:t>
            </a:r>
            <a:r>
              <a:rPr lang="zh-CN" altLang="en-US" sz="2000" dirty="0">
                <a:solidFill>
                  <a:srgbClr val="00B050"/>
                </a:solidFill>
                <a:latin typeface="Courier New" panose="02070309020205020404" pitchFamily="49" charset="0"/>
                <a:cs typeface="Courier New" panose="02070309020205020404" pitchFamily="49" charset="0"/>
              </a:rPr>
              <a:t>返回</a:t>
            </a:r>
            <a:r>
              <a:rPr lang="en-US" altLang="zh-CN" sz="2000" dirty="0">
                <a:solidFill>
                  <a:srgbClr val="00B050"/>
                </a:solidFill>
                <a:latin typeface="Courier New" panose="02070309020205020404" pitchFamily="49" charset="0"/>
                <a:cs typeface="Courier New" panose="02070309020205020404" pitchFamily="49" charset="0"/>
              </a:rPr>
              <a:t>a</a:t>
            </a:r>
            <a:r>
              <a:rPr lang="zh-CN" altLang="en-US" sz="2000" dirty="0">
                <a:solidFill>
                  <a:srgbClr val="00B050"/>
                </a:solidFill>
                <a:latin typeface="Courier New" panose="02070309020205020404" pitchFamily="49" charset="0"/>
                <a:cs typeface="Courier New" panose="02070309020205020404" pitchFamily="49" charset="0"/>
              </a:rPr>
              <a:t>为融合值</a:t>
            </a:r>
            <a:r>
              <a:rPr lang="en-US" altLang="zh-CN" sz="2000" dirty="0">
                <a:solidFill>
                  <a:srgbClr val="00B050"/>
                </a:solidFill>
                <a:latin typeface="Courier New" panose="02070309020205020404" pitchFamily="49" charset="0"/>
                <a:cs typeface="Courier New" panose="02070309020205020404" pitchFamily="49" charset="0"/>
              </a:rPr>
              <a:t>, w</a:t>
            </a:r>
            <a:r>
              <a:rPr lang="zh-CN" altLang="en-US" sz="2000" dirty="0">
                <a:solidFill>
                  <a:srgbClr val="00B050"/>
                </a:solidFill>
                <a:latin typeface="Courier New" panose="02070309020205020404" pitchFamily="49" charset="0"/>
                <a:cs typeface="Courier New" panose="02070309020205020404" pitchFamily="49" charset="0"/>
              </a:rPr>
              <a:t>为权重向量</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Lx = length(x);</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if Lx == 2</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    a = mean(x);</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    w = [1/2,1/2];</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else</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    </a:t>
            </a:r>
            <a:r>
              <a:rPr lang="en-US" altLang="zh-CN" sz="2000" dirty="0" err="1">
                <a:latin typeface="Courier New" panose="02070309020205020404" pitchFamily="49" charset="0"/>
                <a:cs typeface="Courier New" panose="02070309020205020404" pitchFamily="49" charset="0"/>
              </a:rPr>
              <a:t>IndCom</a:t>
            </a:r>
            <a:r>
              <a:rPr lang="en-US" altLang="zh-CN" sz="2000" dirty="0">
                <a:latin typeface="Courier New" panose="02070309020205020404" pitchFamily="49" charset="0"/>
                <a:cs typeface="Courier New" panose="02070309020205020404" pitchFamily="49" charset="0"/>
              </a:rPr>
              <a:t> = </a:t>
            </a:r>
            <a:r>
              <a:rPr lang="en-US" altLang="zh-CN" sz="2000" dirty="0" err="1">
                <a:latin typeface="Courier New" panose="02070309020205020404" pitchFamily="49" charset="0"/>
                <a:cs typeface="Courier New" panose="02070309020205020404" pitchFamily="49" charset="0"/>
              </a:rPr>
              <a:t>nchoosek</a:t>
            </a:r>
            <a:r>
              <a:rPr lang="en-US" altLang="zh-CN" sz="2000" dirty="0">
                <a:latin typeface="Courier New" panose="02070309020205020404" pitchFamily="49" charset="0"/>
                <a:cs typeface="Courier New" panose="02070309020205020404" pitchFamily="49" charset="0"/>
              </a:rPr>
              <a:t>(1:Lx,2);   </a:t>
            </a:r>
            <a:r>
              <a:rPr lang="en-US" altLang="zh-CN" sz="2000" dirty="0">
                <a:solidFill>
                  <a:srgbClr val="00B050"/>
                </a:solidFill>
                <a:latin typeface="Courier New" panose="02070309020205020404" pitchFamily="49" charset="0"/>
                <a:cs typeface="Courier New" panose="02070309020205020404" pitchFamily="49" charset="0"/>
              </a:rPr>
              <a:t>% x</a:t>
            </a:r>
            <a:r>
              <a:rPr lang="zh-CN" altLang="en-US" sz="2000" dirty="0">
                <a:solidFill>
                  <a:srgbClr val="00B050"/>
                </a:solidFill>
                <a:latin typeface="Courier New" panose="02070309020205020404" pitchFamily="49" charset="0"/>
                <a:cs typeface="Courier New" panose="02070309020205020404" pitchFamily="49" charset="0"/>
              </a:rPr>
              <a:t>中元素下标索引的所有两两组合方式</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d = abs(x(</a:t>
            </a:r>
            <a:r>
              <a:rPr lang="en-US" altLang="zh-CN" sz="2000" dirty="0" err="1">
                <a:latin typeface="Courier New" panose="02070309020205020404" pitchFamily="49" charset="0"/>
                <a:cs typeface="Courier New" panose="02070309020205020404" pitchFamily="49" charset="0"/>
              </a:rPr>
              <a:t>IndCom</a:t>
            </a:r>
            <a:r>
              <a:rPr lang="en-US" altLang="zh-CN" sz="2000" dirty="0">
                <a:latin typeface="Courier New" panose="02070309020205020404" pitchFamily="49" charset="0"/>
                <a:cs typeface="Courier New" panose="02070309020205020404" pitchFamily="49" charset="0"/>
              </a:rPr>
              <a:t>(:,1)) - x(</a:t>
            </a:r>
            <a:r>
              <a:rPr lang="en-US" altLang="zh-CN" sz="2000" dirty="0" err="1">
                <a:latin typeface="Courier New" panose="02070309020205020404" pitchFamily="49" charset="0"/>
                <a:cs typeface="Courier New" panose="02070309020205020404" pitchFamily="49" charset="0"/>
              </a:rPr>
              <a:t>IndCom</a:t>
            </a:r>
            <a:r>
              <a:rPr lang="en-US" altLang="zh-CN" sz="2000" dirty="0">
                <a:latin typeface="Courier New" panose="02070309020205020404" pitchFamily="49" charset="0"/>
                <a:cs typeface="Courier New" panose="02070309020205020404" pitchFamily="49" charset="0"/>
              </a:rPr>
              <a:t>(:,2))); </a:t>
            </a:r>
            <a:r>
              <a:rPr lang="en-US" altLang="zh-CN" sz="2000" dirty="0">
                <a:solidFill>
                  <a:srgbClr val="00B050"/>
                </a:solidFill>
                <a:latin typeface="Courier New" panose="02070309020205020404" pitchFamily="49" charset="0"/>
                <a:cs typeface="Courier New" panose="02070309020205020404" pitchFamily="49" charset="0"/>
              </a:rPr>
              <a:t>% </a:t>
            </a:r>
            <a:r>
              <a:rPr lang="zh-CN" altLang="en-US" sz="2000" dirty="0">
                <a:solidFill>
                  <a:srgbClr val="00B050"/>
                </a:solidFill>
                <a:latin typeface="Courier New" panose="02070309020205020404" pitchFamily="49" charset="0"/>
                <a:cs typeface="Courier New" panose="02070309020205020404" pitchFamily="49" charset="0"/>
              </a:rPr>
              <a:t>计算任意两值间的距离</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2000" dirty="0">
                <a:latin typeface="Courier New" panose="02070309020205020404" pitchFamily="49" charset="0"/>
                <a:cs typeface="Courier New" panose="02070309020205020404" pitchFamily="49" charset="0"/>
              </a:rPr>
              <a:t>    </a:t>
            </a:r>
            <a:r>
              <a:rPr lang="en-US" altLang="zh-CN" sz="2000" dirty="0" err="1">
                <a:latin typeface="Courier New" panose="02070309020205020404" pitchFamily="49" charset="0"/>
                <a:cs typeface="Courier New" panose="02070309020205020404" pitchFamily="49" charset="0"/>
              </a:rPr>
              <a:t>maxd</a:t>
            </a:r>
            <a:r>
              <a:rPr lang="en-US" altLang="zh-CN" sz="2000" dirty="0">
                <a:latin typeface="Courier New" panose="02070309020205020404" pitchFamily="49" charset="0"/>
                <a:cs typeface="Courier New" panose="02070309020205020404" pitchFamily="49" charset="0"/>
              </a:rPr>
              <a:t> = max(d);</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    [Y,X] = </a:t>
            </a:r>
            <a:r>
              <a:rPr lang="en-US" altLang="zh-CN" sz="2000" dirty="0" err="1">
                <a:latin typeface="Courier New" panose="02070309020205020404" pitchFamily="49" charset="0"/>
                <a:cs typeface="Courier New" panose="02070309020205020404" pitchFamily="49" charset="0"/>
              </a:rPr>
              <a:t>meshgrid</a:t>
            </a:r>
            <a:r>
              <a:rPr lang="en-US" altLang="zh-CN" sz="2000" dirty="0">
                <a:latin typeface="Courier New" panose="02070309020205020404" pitchFamily="49" charset="0"/>
                <a:cs typeface="Courier New" panose="02070309020205020404" pitchFamily="49" charset="0"/>
              </a:rPr>
              <a:t>(1:Lx,1:Lx);</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    R = cos(pi*(x(X)-x(Y)) / (2*</a:t>
            </a:r>
            <a:r>
              <a:rPr lang="en-US" altLang="zh-CN" sz="2000" dirty="0" err="1">
                <a:latin typeface="Courier New" panose="02070309020205020404" pitchFamily="49" charset="0"/>
                <a:cs typeface="Courier New" panose="02070309020205020404" pitchFamily="49" charset="0"/>
              </a:rPr>
              <a:t>maxd</a:t>
            </a:r>
            <a:r>
              <a:rPr lang="en-US" altLang="zh-CN" sz="2000" dirty="0">
                <a:latin typeface="Courier New" panose="02070309020205020404" pitchFamily="49" charset="0"/>
                <a:cs typeface="Courier New" panose="02070309020205020404" pitchFamily="49" charset="0"/>
              </a:rPr>
              <a:t>));       </a:t>
            </a:r>
            <a:r>
              <a:rPr lang="en-US" altLang="zh-CN" sz="2000" dirty="0">
                <a:solidFill>
                  <a:srgbClr val="00B050"/>
                </a:solidFill>
                <a:latin typeface="Courier New" panose="02070309020205020404" pitchFamily="49" charset="0"/>
                <a:cs typeface="Courier New" panose="02070309020205020404" pitchFamily="49" charset="0"/>
              </a:rPr>
              <a:t>% </a:t>
            </a:r>
            <a:r>
              <a:rPr lang="zh-CN" altLang="en-US" sz="2000" dirty="0">
                <a:solidFill>
                  <a:srgbClr val="00B050"/>
                </a:solidFill>
                <a:latin typeface="Courier New" panose="02070309020205020404" pitchFamily="49" charset="0"/>
                <a:cs typeface="Courier New" panose="02070309020205020404" pitchFamily="49" charset="0"/>
              </a:rPr>
              <a:t>构造支持度矩阵</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[V,D] = </a:t>
            </a:r>
            <a:r>
              <a:rPr lang="en-US" altLang="zh-CN" sz="2000" dirty="0" err="1">
                <a:latin typeface="Courier New" panose="02070309020205020404" pitchFamily="49" charset="0"/>
                <a:cs typeface="Courier New" panose="02070309020205020404" pitchFamily="49" charset="0"/>
              </a:rPr>
              <a:t>eig</a:t>
            </a:r>
            <a:r>
              <a:rPr lang="en-US" altLang="zh-CN" sz="2000" dirty="0">
                <a:latin typeface="Courier New" panose="02070309020205020404" pitchFamily="49" charset="0"/>
                <a:cs typeface="Courier New" panose="02070309020205020404" pitchFamily="49" charset="0"/>
              </a:rPr>
              <a:t>(R);</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    w = V(:,Lx) / sum(V(:,Lx));</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    a = x*w;</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end</a:t>
            </a:r>
          </a:p>
          <a:p>
            <a:endParaRPr lang="zh-CN" altLang="en-US" dirty="0"/>
          </a:p>
        </p:txBody>
      </p:sp>
    </p:spTree>
    <p:extLst>
      <p:ext uri="{BB962C8B-B14F-4D97-AF65-F5344CB8AC3E}">
        <p14:creationId xmlns:p14="http://schemas.microsoft.com/office/powerpoint/2010/main" val="1476470480"/>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290AF5E-D331-E613-6645-9EB07BAB4CF6}"/>
              </a:ext>
            </a:extLst>
          </p:cNvPr>
          <p:cNvSpPr>
            <a:spLocks noGrp="1"/>
          </p:cNvSpPr>
          <p:nvPr>
            <p:ph idx="1"/>
          </p:nvPr>
        </p:nvSpPr>
        <p:spPr>
          <a:xfrm>
            <a:off x="838200" y="1238864"/>
            <a:ext cx="10515600" cy="4692292"/>
          </a:xfrm>
        </p:spPr>
        <p:txBody>
          <a:bodyPr/>
          <a:lstStyle/>
          <a:p>
            <a:pPr marL="0" indent="0">
              <a:lnSpc>
                <a:spcPct val="150000"/>
              </a:lnSpc>
              <a:buNone/>
            </a:pPr>
            <a:r>
              <a:rPr lang="zh-CN" altLang="en-US" b="1" dirty="0"/>
              <a:t>（</a:t>
            </a:r>
            <a:r>
              <a:rPr lang="en-US" altLang="zh-CN" b="1" dirty="0"/>
              <a:t>1</a:t>
            </a:r>
            <a:r>
              <a:rPr lang="zh-CN" altLang="en-US" b="1" dirty="0"/>
              <a:t>）准备数据</a:t>
            </a:r>
            <a:endParaRPr lang="en-US" altLang="zh-CN" b="1" dirty="0"/>
          </a:p>
          <a:p>
            <a:pPr algn="just"/>
            <a:r>
              <a:rPr lang="en-US" altLang="zh-CN" dirty="0"/>
              <a:t>2003 </a:t>
            </a:r>
            <a:r>
              <a:rPr lang="zh-CN" altLang="en-US" dirty="0"/>
              <a:t>年的 </a:t>
            </a:r>
            <a:r>
              <a:rPr lang="en-US" altLang="zh-CN" dirty="0"/>
              <a:t>SARS </a:t>
            </a:r>
            <a:r>
              <a:rPr lang="zh-CN" altLang="en-US" dirty="0"/>
              <a:t>疫情对部分行业的发展产生了一定影响，经济影响主要分为直接经济影响和间接影响。直接经济影响涉及商品零售业、旅游业、综合服务等行业。</a:t>
            </a:r>
          </a:p>
          <a:p>
            <a:r>
              <a:rPr lang="zh-CN" altLang="en-US" dirty="0"/>
              <a:t>现以 </a:t>
            </a:r>
            <a:r>
              <a:rPr lang="en-US" altLang="zh-CN" dirty="0"/>
              <a:t>SARS </a:t>
            </a:r>
            <a:r>
              <a:rPr lang="zh-CN" altLang="en-US" dirty="0"/>
              <a:t>疫情对旅游业的影响为例。北京接待海外旅游人数的统计数据</a:t>
            </a:r>
          </a:p>
        </p:txBody>
      </p:sp>
      <p:sp>
        <p:nvSpPr>
          <p:cNvPr id="4" name="标题 1">
            <a:extLst>
              <a:ext uri="{FF2B5EF4-FFF2-40B4-BE49-F238E27FC236}">
                <a16:creationId xmlns:a16="http://schemas.microsoft.com/office/drawing/2014/main" id="{CD7490BC-47B7-1841-8452-C40B07E6AEA3}"/>
              </a:ext>
            </a:extLst>
          </p:cNvPr>
          <p:cNvSpPr>
            <a:spLocks noGrp="1"/>
          </p:cNvSpPr>
          <p:nvPr>
            <p:ph type="title"/>
          </p:nvPr>
        </p:nvSpPr>
        <p:spPr>
          <a:xfrm>
            <a:off x="838200" y="502777"/>
            <a:ext cx="10515600" cy="844243"/>
          </a:xfrm>
        </p:spPr>
        <p:txBody>
          <a:bodyPr/>
          <a:lstStyle/>
          <a:p>
            <a:r>
              <a:rPr lang="en-US" altLang="zh-CN" sz="3200" b="1" dirty="0">
                <a:solidFill>
                  <a:srgbClr val="7030A0"/>
                </a:solidFill>
              </a:rPr>
              <a:t>2. </a:t>
            </a:r>
            <a:r>
              <a:rPr lang="zh-CN" altLang="en-US" sz="3200" b="1" dirty="0">
                <a:solidFill>
                  <a:srgbClr val="7030A0"/>
                </a:solidFill>
              </a:rPr>
              <a:t>案例：</a:t>
            </a:r>
            <a:r>
              <a:rPr lang="en-US" altLang="zh-CN" sz="3200" b="1" dirty="0">
                <a:solidFill>
                  <a:srgbClr val="7030A0"/>
                </a:solidFill>
              </a:rPr>
              <a:t>SARS</a:t>
            </a:r>
            <a:r>
              <a:rPr lang="zh-CN" altLang="en-US" sz="3200" b="1" dirty="0">
                <a:solidFill>
                  <a:srgbClr val="7030A0"/>
                </a:solidFill>
              </a:rPr>
              <a:t>疫情对旅游业的影响</a:t>
            </a:r>
          </a:p>
        </p:txBody>
      </p:sp>
      <p:pic>
        <p:nvPicPr>
          <p:cNvPr id="6" name="图片 5">
            <a:extLst>
              <a:ext uri="{FF2B5EF4-FFF2-40B4-BE49-F238E27FC236}">
                <a16:creationId xmlns:a16="http://schemas.microsoft.com/office/drawing/2014/main" id="{EB270D3E-98EF-8274-5850-2A5837339E90}"/>
              </a:ext>
            </a:extLst>
          </p:cNvPr>
          <p:cNvPicPr>
            <a:picLocks noChangeAspect="1"/>
          </p:cNvPicPr>
          <p:nvPr/>
        </p:nvPicPr>
        <p:blipFill>
          <a:blip r:embed="rId2"/>
          <a:stretch>
            <a:fillRect/>
          </a:stretch>
        </p:blipFill>
        <p:spPr>
          <a:xfrm>
            <a:off x="588635" y="3585010"/>
            <a:ext cx="11014729" cy="3082233"/>
          </a:xfrm>
          <a:prstGeom prst="rect">
            <a:avLst/>
          </a:prstGeom>
        </p:spPr>
      </p:pic>
    </p:spTree>
    <p:extLst>
      <p:ext uri="{BB962C8B-B14F-4D97-AF65-F5344CB8AC3E}">
        <p14:creationId xmlns:p14="http://schemas.microsoft.com/office/powerpoint/2010/main" val="2150037006"/>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C85CE3F-9163-55BA-2604-3EAD5C8652B6}"/>
              </a:ext>
            </a:extLst>
          </p:cNvPr>
          <p:cNvSpPr>
            <a:spLocks noGrp="1"/>
          </p:cNvSpPr>
          <p:nvPr>
            <p:ph idx="1"/>
          </p:nvPr>
        </p:nvSpPr>
        <p:spPr>
          <a:xfrm>
            <a:off x="838200" y="1661652"/>
            <a:ext cx="10515600" cy="4515312"/>
          </a:xfrm>
        </p:spPr>
        <p:txBody>
          <a:bodyPr/>
          <a:lstStyle/>
          <a:p>
            <a:r>
              <a:rPr lang="zh-CN" altLang="en-US" dirty="0"/>
              <a:t>先读入数据，并绘制旅游人数变化的曲线图进行初步探索：</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tour = </a:t>
            </a:r>
            <a:r>
              <a:rPr lang="en-US" altLang="zh-CN" sz="2000" dirty="0" err="1">
                <a:latin typeface="Courier New" panose="02070309020205020404" pitchFamily="49" charset="0"/>
                <a:cs typeface="Courier New" panose="02070309020205020404" pitchFamily="49" charset="0"/>
              </a:rPr>
              <a:t>xlsread</a:t>
            </a:r>
            <a:r>
              <a:rPr lang="en-US" altLang="zh-CN" sz="2000" dirty="0">
                <a:latin typeface="Courier New" panose="02070309020205020404" pitchFamily="49" charset="0"/>
                <a:cs typeface="Courier New" panose="02070309020205020404" pitchFamily="49" charset="0"/>
              </a:rPr>
              <a:t>('</a:t>
            </a:r>
            <a:r>
              <a:rPr lang="en-US" altLang="zh-CN" sz="2000" dirty="0" err="1">
                <a:latin typeface="Courier New" panose="02070309020205020404" pitchFamily="49" charset="0"/>
                <a:cs typeface="Courier New" panose="02070309020205020404" pitchFamily="49" charset="0"/>
              </a:rPr>
              <a:t>datas</a:t>
            </a:r>
            <a:r>
              <a:rPr lang="en-US" altLang="zh-CN" sz="2000" dirty="0">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北京市接待海外旅游人数</a:t>
            </a:r>
            <a:r>
              <a:rPr lang="en-US" altLang="zh-CN" sz="2000" dirty="0">
                <a:latin typeface="Courier New" panose="02070309020205020404" pitchFamily="49" charset="0"/>
                <a:cs typeface="Courier New" panose="02070309020205020404" pitchFamily="49" charset="0"/>
              </a:rPr>
              <a:t>.xlsx');</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pm = tour(1:end-1, 2:end)’;</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t = datetime(1997,1,15):</a:t>
            </a:r>
            <a:r>
              <a:rPr lang="en-US" altLang="zh-CN" sz="2000" dirty="0" err="1">
                <a:latin typeface="Courier New" panose="02070309020205020404" pitchFamily="49" charset="0"/>
                <a:cs typeface="Courier New" panose="02070309020205020404" pitchFamily="49" charset="0"/>
              </a:rPr>
              <a:t>calmonths</a:t>
            </a:r>
            <a:r>
              <a:rPr lang="en-US" altLang="zh-CN" sz="2000" dirty="0">
                <a:latin typeface="Courier New" panose="02070309020205020404" pitchFamily="49" charset="0"/>
                <a:cs typeface="Courier New" panose="02070309020205020404" pitchFamily="49" charset="0"/>
              </a:rPr>
              <a:t>(1):datetime(2002,12,15);</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plot(t’, pm(:), 'b-'), grid on</a:t>
            </a:r>
          </a:p>
          <a:p>
            <a:endParaRPr lang="zh-CN" altLang="en-US" dirty="0"/>
          </a:p>
        </p:txBody>
      </p:sp>
    </p:spTree>
    <p:extLst>
      <p:ext uri="{BB962C8B-B14F-4D97-AF65-F5344CB8AC3E}">
        <p14:creationId xmlns:p14="http://schemas.microsoft.com/office/powerpoint/2010/main" val="2132212437"/>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10C35181-A011-34D3-3FDB-59EC74A0903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86611" y="431063"/>
            <a:ext cx="6418777" cy="4811087"/>
          </a:xfrm>
          <a:prstGeom prst="rect">
            <a:avLst/>
          </a:prstGeom>
          <a:noFill/>
          <a:ln>
            <a:noFill/>
          </a:ln>
        </p:spPr>
      </p:pic>
      <p:sp>
        <p:nvSpPr>
          <p:cNvPr id="5" name="内容占位符 4">
            <a:extLst>
              <a:ext uri="{FF2B5EF4-FFF2-40B4-BE49-F238E27FC236}">
                <a16:creationId xmlns:a16="http://schemas.microsoft.com/office/drawing/2014/main" id="{2AD09B88-8128-5AC2-2CC1-5AAEF4C0DB2B}"/>
              </a:ext>
            </a:extLst>
          </p:cNvPr>
          <p:cNvSpPr>
            <a:spLocks noGrp="1"/>
          </p:cNvSpPr>
          <p:nvPr>
            <p:ph idx="1"/>
          </p:nvPr>
        </p:nvSpPr>
        <p:spPr>
          <a:xfrm>
            <a:off x="838199" y="5132438"/>
            <a:ext cx="10515600" cy="1211672"/>
          </a:xfrm>
        </p:spPr>
        <p:txBody>
          <a:bodyPr/>
          <a:lstStyle/>
          <a:p>
            <a:pPr algn="just"/>
            <a:r>
              <a:rPr lang="zh-CN" altLang="en-US" dirty="0"/>
              <a:t>可见，旅游人数月度数据具有很大的波动性，不适合直接建立灰色模型，但适合直接建立时间序列分析模型。</a:t>
            </a:r>
          </a:p>
        </p:txBody>
      </p:sp>
    </p:spTree>
    <p:extLst>
      <p:ext uri="{BB962C8B-B14F-4D97-AF65-F5344CB8AC3E}">
        <p14:creationId xmlns:p14="http://schemas.microsoft.com/office/powerpoint/2010/main" val="186791880"/>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C85CE3F-9163-55BA-2604-3EAD5C8652B6}"/>
              </a:ext>
            </a:extLst>
          </p:cNvPr>
          <p:cNvSpPr>
            <a:spLocks noGrp="1"/>
          </p:cNvSpPr>
          <p:nvPr>
            <p:ph idx="1"/>
          </p:nvPr>
        </p:nvSpPr>
        <p:spPr>
          <a:xfrm>
            <a:off x="838200" y="757084"/>
            <a:ext cx="10515600" cy="5419879"/>
          </a:xfrm>
        </p:spPr>
        <p:txBody>
          <a:bodyPr/>
          <a:lstStyle/>
          <a:p>
            <a:pPr marL="0" indent="0">
              <a:buNone/>
            </a:pPr>
            <a:r>
              <a:rPr lang="zh-CN" altLang="en-US" b="1" dirty="0"/>
              <a:t>解决办法：</a:t>
            </a:r>
          </a:p>
          <a:p>
            <a:pPr algn="just"/>
            <a:r>
              <a:rPr lang="zh-CN" altLang="en-US" dirty="0"/>
              <a:t>将月度数据按月取平均（这实际上是一种平滑处理），即计算每年的月均旅游人数；根据 </a:t>
            </a:r>
            <a:r>
              <a:rPr lang="en-US" altLang="zh-CN" dirty="0"/>
              <a:t>1997-2002 </a:t>
            </a:r>
            <a:r>
              <a:rPr lang="zh-CN" altLang="en-US" dirty="0"/>
              <a:t>年的年均值，用灰色模型预测 </a:t>
            </a:r>
            <a:r>
              <a:rPr lang="en-US" altLang="zh-CN" dirty="0"/>
              <a:t>2003 </a:t>
            </a:r>
            <a:r>
              <a:rPr lang="zh-CN" altLang="en-US" dirty="0"/>
              <a:t>年的月均旅游人数；再根据统计出来的各月份占全年的比重，计算出 </a:t>
            </a:r>
            <a:r>
              <a:rPr lang="en-US" altLang="zh-CN" dirty="0"/>
              <a:t>2003 </a:t>
            </a:r>
            <a:r>
              <a:rPr lang="zh-CN" altLang="en-US" dirty="0"/>
              <a:t>年各月的预测值。</a:t>
            </a:r>
          </a:p>
          <a:p>
            <a:r>
              <a:rPr lang="zh-CN" altLang="en-US" dirty="0"/>
              <a:t>绘制转化后的 </a:t>
            </a:r>
            <a:r>
              <a:rPr lang="en-US" altLang="zh-CN" dirty="0"/>
              <a:t>1997-2002 </a:t>
            </a:r>
            <a:r>
              <a:rPr lang="zh-CN" altLang="en-US" dirty="0"/>
              <a:t>年每年的月均旅游人数的曲线图： </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err="1">
                <a:latin typeface="Courier New" panose="02070309020205020404" pitchFamily="49" charset="0"/>
                <a:cs typeface="Courier New" panose="02070309020205020404" pitchFamily="49" charset="0"/>
              </a:rPr>
              <a:t>py</a:t>
            </a:r>
            <a:r>
              <a:rPr lang="en-US" altLang="zh-CN" sz="2000" dirty="0">
                <a:latin typeface="Courier New" panose="02070309020205020404" pitchFamily="49" charset="0"/>
                <a:cs typeface="Courier New" panose="02070309020205020404" pitchFamily="49" charset="0"/>
              </a:rPr>
              <a:t> = mean(pm);                 </a:t>
            </a:r>
            <a:r>
              <a:rPr lang="en-US" altLang="zh-CN" sz="2000" dirty="0">
                <a:solidFill>
                  <a:srgbClr val="00B050"/>
                </a:solidFill>
                <a:latin typeface="Courier New" panose="02070309020205020404" pitchFamily="49" charset="0"/>
                <a:cs typeface="Courier New" panose="02070309020205020404" pitchFamily="49" charset="0"/>
              </a:rPr>
              <a:t>% </a:t>
            </a:r>
            <a:r>
              <a:rPr lang="zh-CN" altLang="en-US" sz="2000" dirty="0">
                <a:solidFill>
                  <a:srgbClr val="00B050"/>
                </a:solidFill>
                <a:latin typeface="Courier New" panose="02070309020205020404" pitchFamily="49" charset="0"/>
                <a:cs typeface="Courier New" panose="02070309020205020404" pitchFamily="49" charset="0"/>
              </a:rPr>
              <a:t>每年的月均旅游人数</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figure</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plot(years(1997:2002), </a:t>
            </a:r>
            <a:r>
              <a:rPr lang="en-US" altLang="zh-CN" sz="2000" dirty="0" err="1">
                <a:latin typeface="Courier New" panose="02070309020205020404" pitchFamily="49" charset="0"/>
                <a:cs typeface="Courier New" panose="02070309020205020404" pitchFamily="49" charset="0"/>
              </a:rPr>
              <a:t>py</a:t>
            </a:r>
            <a:r>
              <a:rPr lang="en-US" altLang="zh-CN" sz="2000" dirty="0">
                <a:latin typeface="Courier New" panose="02070309020205020404" pitchFamily="49" charset="0"/>
                <a:cs typeface="Courier New" panose="02070309020205020404" pitchFamily="49" charset="0"/>
              </a:rPr>
              <a:t>’, 'b-'), grid on</a:t>
            </a:r>
          </a:p>
          <a:p>
            <a:endParaRPr lang="zh-CN" altLang="en-US" dirty="0"/>
          </a:p>
        </p:txBody>
      </p:sp>
    </p:spTree>
    <p:extLst>
      <p:ext uri="{BB962C8B-B14F-4D97-AF65-F5344CB8AC3E}">
        <p14:creationId xmlns:p14="http://schemas.microsoft.com/office/powerpoint/2010/main" val="888403513"/>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A102C8B-4E6F-5DD4-DE54-66B2691E458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45168" y="757084"/>
            <a:ext cx="6301663" cy="4722874"/>
          </a:xfrm>
          <a:prstGeom prst="rect">
            <a:avLst/>
          </a:prstGeom>
          <a:noFill/>
          <a:ln>
            <a:noFill/>
          </a:ln>
        </p:spPr>
      </p:pic>
    </p:spTree>
    <p:extLst>
      <p:ext uri="{BB962C8B-B14F-4D97-AF65-F5344CB8AC3E}">
        <p14:creationId xmlns:p14="http://schemas.microsoft.com/office/powerpoint/2010/main" val="3461271384"/>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421B68D-EDC7-7421-3DAF-7BAEBA3F0BF4}"/>
                  </a:ext>
                </a:extLst>
              </p:cNvPr>
              <p:cNvSpPr>
                <a:spLocks noGrp="1"/>
              </p:cNvSpPr>
              <p:nvPr>
                <p:ph idx="1"/>
              </p:nvPr>
            </p:nvSpPr>
            <p:spPr>
              <a:xfrm>
                <a:off x="838200" y="471055"/>
                <a:ext cx="10515600" cy="5705908"/>
              </a:xfrm>
            </p:spPr>
            <p:txBody>
              <a:bodyPr/>
              <a:lstStyle/>
              <a:p>
                <a:r>
                  <a:rPr lang="zh-CN" altLang="en-US" dirty="0"/>
                  <a:t>一般更习惯反过来写：即对因变量 </a:t>
                </a:r>
                <a14:m>
                  <m:oMath xmlns:m="http://schemas.openxmlformats.org/officeDocument/2006/math">
                    <m:r>
                      <a:rPr lang="en-US" altLang="zh-CN" b="0" i="1" smtClean="0">
                        <a:latin typeface="Cambria Math" panose="02040503050406030204" pitchFamily="18" charset="0"/>
                      </a:rPr>
                      <m:t>𝑦</m:t>
                    </m:r>
                  </m:oMath>
                </a14:m>
                <a:r>
                  <a:rPr lang="zh-CN" altLang="en-US" dirty="0"/>
                  <a:t> 做一个变换，就是正态分布，从而就可以做线性回归：</a:t>
                </a:r>
                <a:endParaRPr lang="en-US" altLang="zh-CN" dirty="0"/>
              </a:p>
              <a:p>
                <a:pPr marL="0" indent="0" algn="ctr">
                  <a:buNone/>
                </a:pPr>
                <a14:m>
                  <m:oMath xmlns:m="http://schemas.openxmlformats.org/officeDocument/2006/math">
                    <m:r>
                      <a:rPr lang="zh-CN" altLang="en-US" i="1" smtClean="0">
                        <a:latin typeface="Cambria Math" panose="02040503050406030204" pitchFamily="18" charset="0"/>
                      </a:rPr>
                      <m:t>𝜎</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𝑤</m:t>
                        </m:r>
                      </m:e>
                      <m:sup>
                        <m:r>
                          <a:rPr lang="en-US" altLang="zh-CN" b="0" i="1" smtClean="0">
                            <a:latin typeface="Cambria Math" panose="02040503050406030204" pitchFamily="18" charset="0"/>
                          </a:rPr>
                          <m:t>𝑇</m:t>
                        </m:r>
                      </m:sup>
                    </m:sSup>
                    <m:r>
                      <a:rPr lang="en-US" altLang="zh-CN" i="1" dirty="0" smtClean="0">
                        <a:latin typeface="Cambria Math" panose="02040503050406030204" pitchFamily="18" charset="0"/>
                      </a:rPr>
                      <m:t>𝑥</m:t>
                    </m:r>
                  </m:oMath>
                </a14:m>
                <a:r>
                  <a:rPr lang="en-US" altLang="zh-CN" dirty="0"/>
                  <a:t> </a:t>
                </a:r>
                <a14:m>
                  <m:oMath xmlns:m="http://schemas.openxmlformats.org/officeDocument/2006/math">
                    <m:r>
                      <a:rPr lang="en-US" altLang="zh-CN" i="1" dirty="0" smtClean="0">
                        <a:latin typeface="Cambria Math" panose="02040503050406030204" pitchFamily="18" charset="0"/>
                      </a:rPr>
                      <m:t>+ </m:t>
                    </m:r>
                    <m:r>
                      <a:rPr lang="en-US" altLang="zh-CN" i="1" dirty="0" smtClean="0">
                        <a:latin typeface="Cambria Math" panose="02040503050406030204" pitchFamily="18" charset="0"/>
                      </a:rPr>
                      <m:t>𝑏</m:t>
                    </m:r>
                  </m:oMath>
                </a14:m>
                <a:endParaRPr lang="en-US" altLang="zh-CN" dirty="0"/>
              </a:p>
              <a:p>
                <a:pPr marL="0" indent="0">
                  <a:buNone/>
                </a:pPr>
                <a:r>
                  <a:rPr lang="zh-CN" altLang="en-US" dirty="0"/>
                  <a:t>   其中，</a:t>
                </a:r>
                <a14:m>
                  <m:oMath xmlns:m="http://schemas.openxmlformats.org/officeDocument/2006/math">
                    <m:r>
                      <a:rPr lang="zh-CN" altLang="en-US" i="1" smtClean="0">
                        <a:latin typeface="Cambria Math" panose="02040503050406030204" pitchFamily="18" charset="0"/>
                      </a:rPr>
                      <m:t>𝜎</m:t>
                    </m:r>
                    <m:d>
                      <m:dPr>
                        <m:ctrlPr>
                          <a:rPr lang="en-US" altLang="zh-CN" b="0" i="1" smtClean="0">
                            <a:latin typeface="Cambria Math" panose="02040503050406030204" pitchFamily="18" charset="0"/>
                          </a:rPr>
                        </m:ctrlPr>
                      </m:dPr>
                      <m:e>
                        <m:r>
                          <a:rPr lang="en-US" altLang="zh-CN" i="1" smtClean="0">
                            <a:latin typeface="Cambria Math" panose="02040503050406030204" pitchFamily="18" charset="0"/>
                            <a:ea typeface="Cambria Math" panose="02040503050406030204" pitchFamily="18" charset="0"/>
                          </a:rPr>
                          <m:t>∙</m:t>
                        </m:r>
                      </m:e>
                    </m:d>
                  </m:oMath>
                </a14:m>
                <a:r>
                  <a:rPr lang="zh-CN" altLang="en-US" dirty="0"/>
                  <a:t> 称为连接函数。常见的连接函数和误差函数：</a:t>
                </a:r>
              </a:p>
            </p:txBody>
          </p:sp>
        </mc:Choice>
        <mc:Fallback xmlns="">
          <p:sp>
            <p:nvSpPr>
              <p:cNvPr id="3" name="内容占位符 2">
                <a:extLst>
                  <a:ext uri="{FF2B5EF4-FFF2-40B4-BE49-F238E27FC236}">
                    <a16:creationId xmlns:a16="http://schemas.microsoft.com/office/drawing/2014/main" id="{E421B68D-EDC7-7421-3DAF-7BAEBA3F0BF4}"/>
                  </a:ext>
                </a:extLst>
              </p:cNvPr>
              <p:cNvSpPr>
                <a:spLocks noGrp="1" noRot="1" noChangeAspect="1" noMove="1" noResize="1" noEditPoints="1" noAdjustHandles="1" noChangeArrowheads="1" noChangeShapeType="1" noTextEdit="1"/>
              </p:cNvSpPr>
              <p:nvPr>
                <p:ph idx="1"/>
              </p:nvPr>
            </p:nvSpPr>
            <p:spPr>
              <a:xfrm>
                <a:off x="838200" y="471055"/>
                <a:ext cx="10515600" cy="5705908"/>
              </a:xfrm>
              <a:blipFill>
                <a:blip r:embed="rId2"/>
                <a:stretch>
                  <a:fillRect/>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BCAD6E65-A98F-A0BC-0AF1-0C35D3FD4F8A}"/>
              </a:ext>
            </a:extLst>
          </p:cNvPr>
          <p:cNvPicPr>
            <a:picLocks noChangeAspect="1"/>
          </p:cNvPicPr>
          <p:nvPr/>
        </p:nvPicPr>
        <p:blipFill>
          <a:blip r:embed="rId3"/>
          <a:stretch>
            <a:fillRect/>
          </a:stretch>
        </p:blipFill>
        <p:spPr>
          <a:xfrm>
            <a:off x="2231279" y="2257750"/>
            <a:ext cx="7729442" cy="4456683"/>
          </a:xfrm>
          <a:prstGeom prst="rect">
            <a:avLst/>
          </a:prstGeom>
        </p:spPr>
      </p:pic>
    </p:spTree>
    <p:extLst>
      <p:ext uri="{BB962C8B-B14F-4D97-AF65-F5344CB8AC3E}">
        <p14:creationId xmlns:p14="http://schemas.microsoft.com/office/powerpoint/2010/main" val="3415753255"/>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C85CE3F-9163-55BA-2604-3EAD5C8652B6}"/>
              </a:ext>
            </a:extLst>
          </p:cNvPr>
          <p:cNvSpPr>
            <a:spLocks noGrp="1"/>
          </p:cNvSpPr>
          <p:nvPr>
            <p:ph idx="1"/>
          </p:nvPr>
        </p:nvSpPr>
        <p:spPr>
          <a:xfrm>
            <a:off x="838200" y="432620"/>
            <a:ext cx="10515600" cy="6213987"/>
          </a:xfrm>
        </p:spPr>
        <p:txBody>
          <a:bodyPr/>
          <a:lstStyle/>
          <a:p>
            <a:pPr marL="0" indent="0">
              <a:lnSpc>
                <a:spcPct val="150000"/>
              </a:lnSpc>
              <a:buNone/>
            </a:pPr>
            <a:r>
              <a:rPr lang="zh-CN" altLang="en-US" b="1" dirty="0"/>
              <a:t>（</a:t>
            </a:r>
            <a:r>
              <a:rPr lang="en-US" altLang="zh-CN" b="1" dirty="0"/>
              <a:t>2</a:t>
            </a:r>
            <a:r>
              <a:rPr lang="zh-CN" altLang="en-US" b="1" dirty="0"/>
              <a:t>）</a:t>
            </a:r>
            <a:r>
              <a:rPr lang="en-US" altLang="zh-CN" b="1" dirty="0"/>
              <a:t>GM(1,1) </a:t>
            </a:r>
            <a:r>
              <a:rPr lang="zh-CN" altLang="en-US" b="1" dirty="0"/>
              <a:t>预测</a:t>
            </a:r>
            <a:endParaRPr lang="en-US" altLang="zh-CN" b="1" dirty="0"/>
          </a:p>
          <a:p>
            <a:pPr algn="just"/>
            <a:r>
              <a:rPr lang="zh-CN" altLang="en-US" dirty="0"/>
              <a:t>根据 </a:t>
            </a:r>
            <a:r>
              <a:rPr lang="en-US" altLang="zh-CN" dirty="0"/>
              <a:t>1997-2002 </a:t>
            </a:r>
            <a:r>
              <a:rPr lang="zh-CN" altLang="en-US" dirty="0"/>
              <a:t>的年度按月平均旅游人数，用 </a:t>
            </a:r>
            <a:r>
              <a:rPr lang="en-US" altLang="zh-CN" dirty="0"/>
              <a:t>GM(1,1) </a:t>
            </a:r>
            <a:r>
              <a:rPr lang="zh-CN" altLang="en-US" dirty="0"/>
              <a:t>模型预测 </a:t>
            </a:r>
            <a:r>
              <a:rPr lang="en-US" altLang="zh-CN" dirty="0"/>
              <a:t>2003 </a:t>
            </a:r>
            <a:r>
              <a:rPr lang="zh-CN" altLang="en-US" dirty="0"/>
              <a:t>年的月均旅游人数： </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a:t>
            </a:r>
            <a:r>
              <a:rPr lang="en-US" altLang="zh-CN" sz="2000" dirty="0" err="1">
                <a:latin typeface="Courier New" panose="02070309020205020404" pitchFamily="49" charset="0"/>
                <a:cs typeface="Courier New" panose="02070309020205020404" pitchFamily="49" charset="0"/>
              </a:rPr>
              <a:t>pre,f</a:t>
            </a:r>
            <a:r>
              <a:rPr lang="en-US" altLang="zh-CN" sz="2000" dirty="0">
                <a:latin typeface="Courier New" panose="02070309020205020404" pitchFamily="49" charset="0"/>
                <a:cs typeface="Courier New" panose="02070309020205020404" pitchFamily="49" charset="0"/>
              </a:rPr>
              <a:t>, lambda, range, phi, rho] = GM11(</a:t>
            </a:r>
            <a:r>
              <a:rPr lang="en-US" altLang="zh-CN" sz="2000" dirty="0" err="1">
                <a:latin typeface="Courier New" panose="02070309020205020404" pitchFamily="49" charset="0"/>
                <a:cs typeface="Courier New" panose="02070309020205020404" pitchFamily="49" charset="0"/>
              </a:rPr>
              <a:t>py</a:t>
            </a:r>
            <a:r>
              <a:rPr lang="en-US" altLang="zh-CN" sz="2000" dirty="0">
                <a:latin typeface="Courier New" panose="02070309020205020404" pitchFamily="49" charset="0"/>
                <a:cs typeface="Courier New" panose="02070309020205020404" pitchFamily="49" charset="0"/>
              </a:rPr>
              <a:t>)</a:t>
            </a:r>
          </a:p>
          <a:p>
            <a:pPr marL="0" indent="0">
              <a:buNone/>
            </a:pPr>
            <a:r>
              <a:rPr lang="zh-CN" altLang="en-US" dirty="0"/>
              <a:t> </a:t>
            </a:r>
            <a:r>
              <a:rPr lang="zh-CN" altLang="en-US" b="1" dirty="0"/>
              <a:t> 运行结果</a:t>
            </a:r>
            <a:endParaRPr lang="en-US" altLang="zh-CN" b="1" dirty="0"/>
          </a:p>
          <a:p>
            <a:pPr indent="0">
              <a:buNone/>
            </a:pPr>
            <a:r>
              <a:rPr lang="en-US" altLang="zh-CN" sz="2000" dirty="0">
                <a:solidFill>
                  <a:srgbClr val="D354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2000" dirty="0">
                <a:solidFill>
                  <a:srgbClr val="D35400"/>
                </a:solidFill>
                <a:effectLst/>
                <a:latin typeface="Times New Roman" panose="02020603050405020304" pitchFamily="18" charset="0"/>
                <a:ea typeface="宋体" panose="02010600030101010101" pitchFamily="2" charset="-122"/>
                <a:cs typeface="Times New Roman" panose="02020603050405020304" pitchFamily="18" charset="0"/>
              </a:rPr>
              <a:t>级比检验通过</a:t>
            </a:r>
            <a:br>
              <a:rPr lang="en-US" altLang="zh-CN" sz="2000" dirty="0">
                <a:effectLst/>
                <a:latin typeface="Times New Roman" panose="02020603050405020304" pitchFamily="18" charset="0"/>
                <a:ea typeface="宋体" panose="02010600030101010101" pitchFamily="2" charset="-122"/>
                <a:cs typeface="宋体" panose="02010600030101010101" pitchFamily="2" charset="-122"/>
              </a:rPr>
            </a:b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a:t>
            </a:r>
            <a:r>
              <a:rPr lang="zh-CN" altLang="zh-CN" sz="2000" dirty="0">
                <a:solidFill>
                  <a:srgbClr val="D35400"/>
                </a:solidFill>
                <a:effectLst/>
                <a:latin typeface="Times New Roman" panose="02020603050405020304" pitchFamily="18" charset="0"/>
                <a:ea typeface="宋体" panose="02010600030101010101" pitchFamily="2" charset="-122"/>
                <a:cs typeface="Times New Roman" panose="02020603050405020304" pitchFamily="18" charset="0"/>
              </a:rPr>
              <a:t>相对残差检验通过</a:t>
            </a:r>
            <a:br>
              <a:rPr lang="en-US" altLang="zh-CN" sz="2000" dirty="0">
                <a:effectLst/>
                <a:latin typeface="Times New Roman" panose="02020603050405020304" pitchFamily="18" charset="0"/>
                <a:ea typeface="宋体" panose="02010600030101010101" pitchFamily="2" charset="-122"/>
                <a:cs typeface="宋体" panose="02010600030101010101" pitchFamily="2" charset="-122"/>
              </a:rPr>
            </a:b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a:t>
            </a:r>
            <a:r>
              <a:rPr lang="zh-CN" altLang="zh-CN" sz="2000" dirty="0">
                <a:solidFill>
                  <a:srgbClr val="FF00FF"/>
                </a:solidFill>
                <a:effectLst/>
                <a:latin typeface="Times New Roman" panose="02020603050405020304" pitchFamily="18" charset="0"/>
                <a:ea typeface="宋体" panose="02010600030101010101" pitchFamily="2" charset="-122"/>
                <a:cs typeface="Times New Roman" panose="02020603050405020304" pitchFamily="18" charset="0"/>
              </a:rPr>
              <a:t>级</a:t>
            </a:r>
            <a:r>
              <a:rPr lang="zh-CN" altLang="zh-CN" sz="2000" dirty="0">
                <a:solidFill>
                  <a:srgbClr val="D35400"/>
                </a:solidFill>
                <a:effectLst/>
                <a:latin typeface="Times New Roman" panose="02020603050405020304" pitchFamily="18" charset="0"/>
                <a:ea typeface="宋体" panose="02010600030101010101" pitchFamily="2" charset="-122"/>
                <a:cs typeface="Times New Roman" panose="02020603050405020304" pitchFamily="18" charset="0"/>
              </a:rPr>
              <a:t>比偏差检验通过</a:t>
            </a:r>
            <a:endParaRPr lang="zh-CN" altLang="zh-CN" sz="2000" dirty="0">
              <a:effectLst/>
              <a:latin typeface="宋体" panose="02010600030101010101" pitchFamily="2" charset="-122"/>
              <a:ea typeface="宋体" panose="02010600030101010101" pitchFamily="2" charset="-122"/>
              <a:cs typeface="宋体" panose="02010600030101010101" pitchFamily="2" charset="-122"/>
            </a:endParaRPr>
          </a:p>
          <a:p>
            <a:pPr indent="0">
              <a:buNone/>
            </a:pP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pre   =   30.2649</a:t>
            </a:r>
            <a:endParaRPr lang="zh-CN" altLang="zh-CN" sz="2000" dirty="0">
              <a:effectLst/>
              <a:latin typeface="宋体" panose="02010600030101010101" pitchFamily="2" charset="-122"/>
              <a:ea typeface="宋体" panose="02010600030101010101" pitchFamily="2" charset="-122"/>
              <a:cs typeface="宋体" panose="02010600030101010101" pitchFamily="2" charset="-122"/>
            </a:endParaRPr>
          </a:p>
          <a:p>
            <a:pPr indent="0">
              <a:buNone/>
            </a:pP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f  =  </a:t>
            </a:r>
            <a:r>
              <a:rPr lang="zh-CN" altLang="zh-CN" sz="2000" dirty="0">
                <a:solidFill>
                  <a:srgbClr val="D35400"/>
                </a:solidFill>
                <a:effectLst/>
                <a:latin typeface="Times New Roman" panose="02020603050405020304" pitchFamily="18" charset="0"/>
                <a:ea typeface="宋体" panose="02010600030101010101" pitchFamily="2" charset="-122"/>
                <a:cs typeface="Times New Roman" panose="02020603050405020304" pitchFamily="18" charset="0"/>
              </a:rPr>
              <a:t>包含以下值的</a:t>
            </a: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a:t>
            </a:r>
            <a:r>
              <a:rPr lang="en-US" altLang="zh-CN" sz="2000" dirty="0" err="1">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function_handle</a:t>
            </a: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a:t>
            </a:r>
            <a:endParaRPr lang="zh-CN" altLang="zh-CN" sz="2000" dirty="0">
              <a:effectLst/>
              <a:latin typeface="宋体" panose="02010600030101010101" pitchFamily="2" charset="-122"/>
              <a:ea typeface="宋体" panose="02010600030101010101" pitchFamily="2" charset="-122"/>
              <a:cs typeface="宋体" panose="02010600030101010101" pitchFamily="2" charset="-122"/>
            </a:endParaRPr>
          </a:p>
          <a:p>
            <a:pPr indent="0">
              <a:buNone/>
            </a:pP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@(t)(x(1)-A(2)/A(1))*(1-exp(A(1)))*exp(-A(1)*t)</a:t>
            </a:r>
            <a:endParaRPr lang="zh-CN" altLang="zh-CN" sz="2000" dirty="0">
              <a:effectLst/>
              <a:latin typeface="宋体" panose="02010600030101010101" pitchFamily="2" charset="-122"/>
              <a:ea typeface="宋体" panose="02010600030101010101" pitchFamily="2" charset="-122"/>
              <a:cs typeface="宋体" panose="02010600030101010101" pitchFamily="2" charset="-122"/>
            </a:endParaRPr>
          </a:p>
          <a:p>
            <a:pPr indent="0">
              <a:buNone/>
            </a:pP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lambda    =    1.0548    0.8692    0.8541    0.9855    0.9108</a:t>
            </a:r>
            <a:endParaRPr lang="zh-CN" altLang="zh-CN" sz="2000" dirty="0">
              <a:effectLst/>
              <a:latin typeface="宋体" panose="02010600030101010101" pitchFamily="2" charset="-122"/>
              <a:ea typeface="宋体" panose="02010600030101010101" pitchFamily="2" charset="-122"/>
              <a:cs typeface="宋体" panose="02010600030101010101" pitchFamily="2" charset="-122"/>
            </a:endParaRPr>
          </a:p>
          <a:p>
            <a:pPr indent="0">
              <a:buNone/>
            </a:pP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range     =    0.7515    1.2840</a:t>
            </a:r>
            <a:endParaRPr lang="zh-CN" altLang="zh-CN" sz="2000" dirty="0">
              <a:effectLst/>
              <a:latin typeface="宋体" panose="02010600030101010101" pitchFamily="2" charset="-122"/>
              <a:ea typeface="宋体" panose="02010600030101010101" pitchFamily="2" charset="-122"/>
              <a:cs typeface="宋体" panose="02010600030101010101" pitchFamily="2" charset="-122"/>
            </a:endParaRPr>
          </a:p>
          <a:p>
            <a:pPr indent="0">
              <a:buNone/>
            </a:pP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phi       =     0    0.0455    0.0018    0.0636    0.0136    0.0140</a:t>
            </a:r>
            <a:endParaRPr lang="zh-CN" altLang="zh-CN" sz="2000" dirty="0">
              <a:effectLst/>
              <a:latin typeface="宋体" panose="02010600030101010101" pitchFamily="2" charset="-122"/>
              <a:ea typeface="宋体" panose="02010600030101010101" pitchFamily="2" charset="-122"/>
              <a:cs typeface="宋体" panose="02010600030101010101" pitchFamily="2" charset="-122"/>
            </a:endParaRPr>
          </a:p>
          <a:p>
            <a:pPr indent="0">
              <a:buNone/>
            </a:pP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rho       =   -0.1586    0.0452    0.0618   -0.0825   -0.0004</a:t>
            </a:r>
            <a:endParaRPr lang="zh-CN" altLang="zh-CN" sz="2000" dirty="0">
              <a:effectLst/>
              <a:latin typeface="宋体" panose="02010600030101010101" pitchFamily="2" charset="-122"/>
              <a:ea typeface="宋体" panose="02010600030101010101" pitchFamily="2" charset="-122"/>
              <a:cs typeface="宋体" panose="02010600030101010101" pitchFamily="2" charset="-122"/>
            </a:endParaRPr>
          </a:p>
          <a:p>
            <a:endParaRPr lang="zh-CN" altLang="en-US" dirty="0"/>
          </a:p>
        </p:txBody>
      </p:sp>
    </p:spTree>
    <p:extLst>
      <p:ext uri="{BB962C8B-B14F-4D97-AF65-F5344CB8AC3E}">
        <p14:creationId xmlns:p14="http://schemas.microsoft.com/office/powerpoint/2010/main" val="2998740657"/>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C85CE3F-9163-55BA-2604-3EAD5C8652B6}"/>
              </a:ext>
            </a:extLst>
          </p:cNvPr>
          <p:cNvSpPr>
            <a:spLocks noGrp="1"/>
          </p:cNvSpPr>
          <p:nvPr>
            <p:ph idx="1"/>
          </p:nvPr>
        </p:nvSpPr>
        <p:spPr>
          <a:xfrm>
            <a:off x="838200" y="1140542"/>
            <a:ext cx="10515600" cy="5419879"/>
          </a:xfrm>
        </p:spPr>
        <p:txBody>
          <a:bodyPr/>
          <a:lstStyle/>
          <a:p>
            <a:r>
              <a:rPr lang="zh-CN" altLang="en-US" dirty="0"/>
              <a:t>各种检验均通过，故预测结果可用。 </a:t>
            </a:r>
          </a:p>
          <a:p>
            <a:r>
              <a:rPr lang="zh-CN" altLang="en-US" dirty="0"/>
              <a:t>再根据历史数据统计出来各月份占全年的比重，计算出 </a:t>
            </a:r>
            <a:r>
              <a:rPr lang="en-US" altLang="zh-CN" dirty="0"/>
              <a:t>2003 </a:t>
            </a:r>
            <a:r>
              <a:rPr lang="zh-CN" altLang="en-US" dirty="0"/>
              <a:t>年各月的预测值： </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mu = sum(pm,2) / sum(sum(pm));       </a:t>
            </a:r>
            <a:r>
              <a:rPr lang="en-US" altLang="zh-CN" sz="2000" dirty="0">
                <a:solidFill>
                  <a:srgbClr val="00B050"/>
                </a:solidFill>
                <a:latin typeface="Courier New" panose="02070309020205020404" pitchFamily="49" charset="0"/>
                <a:cs typeface="Courier New" panose="02070309020205020404" pitchFamily="49" charset="0"/>
              </a:rPr>
              <a:t>% </a:t>
            </a:r>
            <a:r>
              <a:rPr lang="zh-CN" altLang="en-US" sz="2000" dirty="0">
                <a:solidFill>
                  <a:srgbClr val="00B050"/>
                </a:solidFill>
                <a:latin typeface="Courier New" panose="02070309020205020404" pitchFamily="49" charset="0"/>
                <a:cs typeface="Courier New" panose="02070309020205020404" pitchFamily="49" charset="0"/>
              </a:rPr>
              <a:t>行和占总和的比重</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pre03 = pre * 12 * mu                </a:t>
            </a:r>
            <a:r>
              <a:rPr lang="en-US" altLang="zh-CN" sz="2000" dirty="0">
                <a:solidFill>
                  <a:srgbClr val="00B050"/>
                </a:solidFill>
                <a:latin typeface="Courier New" panose="02070309020205020404" pitchFamily="49" charset="0"/>
                <a:cs typeface="Courier New" panose="02070309020205020404" pitchFamily="49" charset="0"/>
              </a:rPr>
              <a:t>% </a:t>
            </a:r>
            <a:r>
              <a:rPr lang="zh-CN" altLang="en-US" sz="2000" dirty="0">
                <a:solidFill>
                  <a:srgbClr val="00B050"/>
                </a:solidFill>
                <a:latin typeface="Courier New" panose="02070309020205020404" pitchFamily="49" charset="0"/>
                <a:cs typeface="Courier New" panose="02070309020205020404" pitchFamily="49" charset="0"/>
              </a:rPr>
              <a:t>预测值</a:t>
            </a:r>
          </a:p>
          <a:p>
            <a:pPr marL="0" indent="0">
              <a:buNone/>
            </a:pPr>
            <a:r>
              <a:rPr lang="zh-CN" altLang="en-US" b="1" dirty="0"/>
              <a:t>  运行结果 </a:t>
            </a:r>
            <a:endParaRPr lang="en-US" altLang="zh-CN" b="1" dirty="0"/>
          </a:p>
          <a:p>
            <a:pPr indent="0" algn="just">
              <a:buNone/>
            </a:pP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pre03   =   14.7992   26.5801   25.5439   31.8961   32.9548   30.7923</a:t>
            </a:r>
            <a:endParaRPr lang="zh-CN" altLang="zh-CN" sz="2000" dirty="0">
              <a:effectLst/>
              <a:latin typeface="宋体" panose="02010600030101010101" pitchFamily="2" charset="-122"/>
              <a:ea typeface="宋体" panose="02010600030101010101" pitchFamily="2" charset="-122"/>
              <a:cs typeface="宋体" panose="02010600030101010101" pitchFamily="2" charset="-122"/>
            </a:endParaRPr>
          </a:p>
          <a:p>
            <a:pPr indent="0" algn="just">
              <a:spcAft>
                <a:spcPts val="600"/>
              </a:spcAft>
              <a:buNone/>
            </a:pP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30.3644  37.1220   36.6715   37.7978   33.1800   25.4763</a:t>
            </a:r>
            <a:endParaRPr lang="zh-CN" altLang="zh-CN" sz="2000" dirty="0">
              <a:effectLst/>
              <a:latin typeface="宋体" panose="02010600030101010101" pitchFamily="2" charset="-122"/>
              <a:ea typeface="宋体" panose="02010600030101010101" pitchFamily="2" charset="-122"/>
              <a:cs typeface="宋体" panose="02010600030101010101" pitchFamily="2" charset="-122"/>
            </a:endParaRPr>
          </a:p>
          <a:p>
            <a:pPr marL="0" indent="0">
              <a:buNone/>
            </a:pPr>
            <a:endParaRPr lang="zh-CN" altLang="en-US" b="1" dirty="0"/>
          </a:p>
        </p:txBody>
      </p:sp>
    </p:spTree>
    <p:extLst>
      <p:ext uri="{BB962C8B-B14F-4D97-AF65-F5344CB8AC3E}">
        <p14:creationId xmlns:p14="http://schemas.microsoft.com/office/powerpoint/2010/main" val="2781112198"/>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C85CE3F-9163-55BA-2604-3EAD5C8652B6}"/>
              </a:ext>
            </a:extLst>
          </p:cNvPr>
          <p:cNvSpPr>
            <a:spLocks noGrp="1"/>
          </p:cNvSpPr>
          <p:nvPr>
            <p:ph idx="1"/>
          </p:nvPr>
        </p:nvSpPr>
        <p:spPr>
          <a:xfrm>
            <a:off x="838200" y="757084"/>
            <a:ext cx="10515600" cy="5419879"/>
          </a:xfrm>
        </p:spPr>
        <p:txBody>
          <a:bodyPr/>
          <a:lstStyle/>
          <a:p>
            <a:r>
              <a:rPr lang="zh-CN" altLang="en-US" dirty="0"/>
              <a:t>用数据融合改进预测： </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n = length(</a:t>
            </a:r>
            <a:r>
              <a:rPr lang="en-US" altLang="zh-CN" sz="2000" dirty="0" err="1">
                <a:latin typeface="Courier New" panose="02070309020205020404" pitchFamily="49" charset="0"/>
                <a:cs typeface="Courier New" panose="02070309020205020404" pitchFamily="49" charset="0"/>
              </a:rPr>
              <a:t>py</a:t>
            </a:r>
            <a:r>
              <a:rPr lang="en-US" altLang="zh-CN" sz="2000" dirty="0">
                <a:latin typeface="Courier New" panose="02070309020205020404" pitchFamily="49" charset="0"/>
                <a:cs typeface="Courier New" panose="02070309020205020404" pitchFamily="49" charset="0"/>
              </a:rPr>
              <a:t>);</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err="1">
                <a:latin typeface="Courier New" panose="02070309020205020404" pitchFamily="49" charset="0"/>
                <a:cs typeface="Courier New" panose="02070309020205020404" pitchFamily="49" charset="0"/>
              </a:rPr>
              <a:t>pres</a:t>
            </a:r>
            <a:r>
              <a:rPr lang="en-US" altLang="zh-CN" sz="2000" dirty="0">
                <a:latin typeface="Courier New" panose="02070309020205020404" pitchFamily="49" charset="0"/>
                <a:cs typeface="Courier New" panose="02070309020205020404" pitchFamily="49" charset="0"/>
              </a:rPr>
              <a:t> = </a:t>
            </a:r>
            <a:r>
              <a:rPr lang="en-US" altLang="zh-CN" sz="2000" dirty="0" err="1">
                <a:latin typeface="Courier New" panose="02070309020205020404" pitchFamily="49" charset="0"/>
                <a:cs typeface="Courier New" panose="02070309020205020404" pitchFamily="49" charset="0"/>
              </a:rPr>
              <a:t>arrayfun</a:t>
            </a:r>
            <a:r>
              <a:rPr lang="en-US" altLang="zh-CN" sz="2000" dirty="0">
                <a:latin typeface="Courier New" panose="02070309020205020404" pitchFamily="49" charset="0"/>
                <a:cs typeface="Courier New" panose="02070309020205020404" pitchFamily="49" charset="0"/>
              </a:rPr>
              <a:t>(@(k) GM11(</a:t>
            </a:r>
            <a:r>
              <a:rPr lang="en-US" altLang="zh-CN" sz="2000" dirty="0" err="1">
                <a:latin typeface="Courier New" panose="02070309020205020404" pitchFamily="49" charset="0"/>
                <a:cs typeface="Courier New" panose="02070309020205020404" pitchFamily="49" charset="0"/>
              </a:rPr>
              <a:t>py</a:t>
            </a:r>
            <a:r>
              <a:rPr lang="en-US" altLang="zh-CN" sz="2000" dirty="0">
                <a:latin typeface="Courier New" panose="02070309020205020404" pitchFamily="49" charset="0"/>
                <a:cs typeface="Courier New" panose="02070309020205020404" pitchFamily="49" charset="0"/>
              </a:rPr>
              <a:t>(</a:t>
            </a:r>
            <a:r>
              <a:rPr lang="en-US" altLang="zh-CN" sz="2000" dirty="0" err="1">
                <a:latin typeface="Courier New" panose="02070309020205020404" pitchFamily="49" charset="0"/>
                <a:cs typeface="Courier New" panose="02070309020205020404" pitchFamily="49" charset="0"/>
              </a:rPr>
              <a:t>n-k:end</a:t>
            </a:r>
            <a:r>
              <a:rPr lang="en-US" altLang="zh-CN" sz="2000" dirty="0">
                <a:latin typeface="Courier New" panose="02070309020205020404" pitchFamily="49" charset="0"/>
                <a:cs typeface="Courier New" panose="02070309020205020404" pitchFamily="49" charset="0"/>
              </a:rPr>
              <a:t>)), ceil(n/2):n-1);   </a:t>
            </a:r>
            <a:r>
              <a:rPr lang="en-US" altLang="zh-CN" sz="2000" dirty="0">
                <a:solidFill>
                  <a:srgbClr val="00B050"/>
                </a:solidFill>
                <a:latin typeface="Courier New" panose="02070309020205020404" pitchFamily="49" charset="0"/>
                <a:cs typeface="Courier New" panose="02070309020205020404" pitchFamily="49" charset="0"/>
              </a:rPr>
              <a:t>% </a:t>
            </a:r>
            <a:r>
              <a:rPr lang="zh-CN" altLang="en-US" sz="2000" dirty="0">
                <a:solidFill>
                  <a:srgbClr val="00B050"/>
                </a:solidFill>
                <a:latin typeface="Courier New" panose="02070309020205020404" pitchFamily="49" charset="0"/>
                <a:cs typeface="Courier New" panose="02070309020205020404" pitchFamily="49" charset="0"/>
              </a:rPr>
              <a:t>最后一个预测值是用全部数据</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pre2 = </a:t>
            </a:r>
            <a:r>
              <a:rPr lang="en-US" altLang="zh-CN" sz="2000" dirty="0" err="1">
                <a:latin typeface="Courier New" panose="02070309020205020404" pitchFamily="49" charset="0"/>
                <a:cs typeface="Courier New" panose="02070309020205020404" pitchFamily="49" charset="0"/>
              </a:rPr>
              <a:t>DataFusion</a:t>
            </a:r>
            <a:r>
              <a:rPr lang="en-US" altLang="zh-CN" sz="2000" dirty="0">
                <a:latin typeface="Courier New" panose="02070309020205020404" pitchFamily="49" charset="0"/>
                <a:cs typeface="Courier New" panose="02070309020205020404" pitchFamily="49" charset="0"/>
              </a:rPr>
              <a:t>(</a:t>
            </a:r>
            <a:r>
              <a:rPr lang="en-US" altLang="zh-CN" sz="2000" dirty="0" err="1">
                <a:latin typeface="Courier New" panose="02070309020205020404" pitchFamily="49" charset="0"/>
                <a:cs typeface="Courier New" panose="02070309020205020404" pitchFamily="49" charset="0"/>
              </a:rPr>
              <a:t>pres</a:t>
            </a:r>
            <a:r>
              <a:rPr lang="en-US" altLang="zh-CN" sz="2000" dirty="0">
                <a:latin typeface="Courier New" panose="02070309020205020404" pitchFamily="49" charset="0"/>
                <a:cs typeface="Courier New" panose="02070309020205020404" pitchFamily="49" charset="0"/>
              </a:rPr>
              <a:t>)</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pre03f = pre2 * 12 * mu                  </a:t>
            </a:r>
            <a:r>
              <a:rPr lang="en-US" altLang="zh-CN" sz="2000" dirty="0">
                <a:solidFill>
                  <a:srgbClr val="00B050"/>
                </a:solidFill>
                <a:latin typeface="Courier New" panose="02070309020205020404" pitchFamily="49" charset="0"/>
                <a:cs typeface="Courier New" panose="02070309020205020404" pitchFamily="49" charset="0"/>
              </a:rPr>
              <a:t>% </a:t>
            </a:r>
            <a:r>
              <a:rPr lang="zh-CN" altLang="en-US" sz="2000" dirty="0">
                <a:solidFill>
                  <a:srgbClr val="00B050"/>
                </a:solidFill>
                <a:latin typeface="Courier New" panose="02070309020205020404" pitchFamily="49" charset="0"/>
                <a:cs typeface="Courier New" panose="02070309020205020404" pitchFamily="49" charset="0"/>
              </a:rPr>
              <a:t>融合预测值</a:t>
            </a:r>
          </a:p>
          <a:p>
            <a:pPr marL="0" indent="0">
              <a:buNone/>
            </a:pPr>
            <a:r>
              <a:rPr lang="zh-CN" altLang="en-US" dirty="0"/>
              <a:t>  </a:t>
            </a:r>
            <a:r>
              <a:rPr lang="zh-CN" altLang="en-US" b="1" dirty="0"/>
              <a:t>运行结果</a:t>
            </a:r>
          </a:p>
          <a:p>
            <a:pPr indent="0" algn="just">
              <a:buNone/>
            </a:pP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pre2   =   29.4437</a:t>
            </a:r>
            <a:endParaRPr lang="zh-CN" altLang="zh-CN" sz="2000" dirty="0">
              <a:effectLst/>
              <a:latin typeface="宋体" panose="02010600030101010101" pitchFamily="2" charset="-122"/>
              <a:ea typeface="宋体" panose="02010600030101010101" pitchFamily="2" charset="-122"/>
              <a:cs typeface="宋体" panose="02010600030101010101" pitchFamily="2" charset="-122"/>
            </a:endParaRPr>
          </a:p>
          <a:p>
            <a:pPr indent="0">
              <a:buNone/>
            </a:pP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pre03f   =  14.3977   25.8588   24.8508   31.0306   32.0606   29.9568</a:t>
            </a:r>
            <a:endParaRPr lang="zh-CN" altLang="zh-CN" sz="2000" dirty="0">
              <a:effectLst/>
              <a:latin typeface="宋体" panose="02010600030101010101" pitchFamily="2" charset="-122"/>
              <a:ea typeface="宋体" panose="02010600030101010101" pitchFamily="2" charset="-122"/>
              <a:cs typeface="宋体" panose="02010600030101010101" pitchFamily="2" charset="-122"/>
            </a:endParaRPr>
          </a:p>
          <a:p>
            <a:pPr indent="0">
              <a:buNone/>
            </a:pP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29.5404   36.1147   35.6764   36.7721   32.2797   24.7850</a:t>
            </a:r>
            <a:endParaRPr lang="zh-CN" altLang="zh-CN" sz="2000" dirty="0">
              <a:effectLst/>
              <a:latin typeface="宋体" panose="02010600030101010101" pitchFamily="2" charset="-122"/>
              <a:ea typeface="宋体" panose="02010600030101010101" pitchFamily="2" charset="-122"/>
              <a:cs typeface="宋体" panose="02010600030101010101" pitchFamily="2" charset="-122"/>
            </a:endParaRPr>
          </a:p>
          <a:p>
            <a:endParaRPr lang="zh-CN" altLang="en-US" dirty="0"/>
          </a:p>
        </p:txBody>
      </p:sp>
    </p:spTree>
    <p:extLst>
      <p:ext uri="{BB962C8B-B14F-4D97-AF65-F5344CB8AC3E}">
        <p14:creationId xmlns:p14="http://schemas.microsoft.com/office/powerpoint/2010/main" val="3647353547"/>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C85CE3F-9163-55BA-2604-3EAD5C8652B6}"/>
              </a:ext>
            </a:extLst>
          </p:cNvPr>
          <p:cNvSpPr>
            <a:spLocks noGrp="1"/>
          </p:cNvSpPr>
          <p:nvPr>
            <p:ph idx="1"/>
          </p:nvPr>
        </p:nvSpPr>
        <p:spPr>
          <a:xfrm>
            <a:off x="838200" y="757084"/>
            <a:ext cx="10515600" cy="5419879"/>
          </a:xfrm>
        </p:spPr>
        <p:txBody>
          <a:bodyPr/>
          <a:lstStyle/>
          <a:p>
            <a:r>
              <a:rPr lang="zh-CN" altLang="en-US" dirty="0"/>
              <a:t>对比真实值、灰色预测值、数据融合改进的灰色预测值： </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err="1">
                <a:latin typeface="Courier New" panose="02070309020205020404" pitchFamily="49" charset="0"/>
                <a:cs typeface="Courier New" panose="02070309020205020404" pitchFamily="49" charset="0"/>
              </a:rPr>
              <a:t>rlt</a:t>
            </a:r>
            <a:r>
              <a:rPr lang="en-US" altLang="zh-CN" sz="2000" dirty="0">
                <a:latin typeface="Courier New" panose="02070309020205020404" pitchFamily="49" charset="0"/>
                <a:cs typeface="Courier New" panose="02070309020205020404" pitchFamily="49" charset="0"/>
              </a:rPr>
              <a:t> = [tour(end,2:end)’, pre03, pre03f] </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figure</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plot(1:12, </a:t>
            </a:r>
            <a:r>
              <a:rPr lang="en-US" altLang="zh-CN" sz="2000" dirty="0" err="1">
                <a:latin typeface="Courier New" panose="02070309020205020404" pitchFamily="49" charset="0"/>
                <a:cs typeface="Courier New" panose="02070309020205020404" pitchFamily="49" charset="0"/>
              </a:rPr>
              <a:t>rlt</a:t>
            </a:r>
            <a:r>
              <a:rPr lang="en-US" altLang="zh-CN" sz="2000" dirty="0">
                <a:latin typeface="Courier New" panose="02070309020205020404" pitchFamily="49" charset="0"/>
                <a:cs typeface="Courier New" panose="02070309020205020404" pitchFamily="49" charset="0"/>
              </a:rPr>
              <a:t>), grid on</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legend('</a:t>
            </a:r>
            <a:r>
              <a:rPr lang="zh-CN" altLang="en-US" sz="2000" dirty="0">
                <a:latin typeface="Courier New" panose="02070309020205020404" pitchFamily="49" charset="0"/>
                <a:cs typeface="Courier New" panose="02070309020205020404" pitchFamily="49" charset="0"/>
              </a:rPr>
              <a:t>真实值</a:t>
            </a:r>
            <a:r>
              <a:rPr lang="en-US" altLang="zh-CN" sz="2000" dirty="0">
                <a:latin typeface="Courier New" panose="02070309020205020404" pitchFamily="49" charset="0"/>
                <a:cs typeface="Courier New" panose="02070309020205020404" pitchFamily="49" charset="0"/>
              </a:rPr>
              <a:t>', '</a:t>
            </a:r>
            <a:r>
              <a:rPr lang="zh-CN" altLang="en-US" sz="2000" dirty="0">
                <a:latin typeface="Courier New" panose="02070309020205020404" pitchFamily="49" charset="0"/>
                <a:cs typeface="Courier New" panose="02070309020205020404" pitchFamily="49" charset="0"/>
              </a:rPr>
              <a:t>预测值</a:t>
            </a:r>
            <a:r>
              <a:rPr lang="en-US" altLang="zh-CN" sz="2000" dirty="0">
                <a:latin typeface="Courier New" panose="02070309020205020404" pitchFamily="49" charset="0"/>
                <a:cs typeface="Courier New" panose="02070309020205020404" pitchFamily="49" charset="0"/>
              </a:rPr>
              <a:t>', '</a:t>
            </a:r>
            <a:r>
              <a:rPr lang="zh-CN" altLang="en-US" sz="2000" dirty="0">
                <a:latin typeface="Courier New" panose="02070309020205020404" pitchFamily="49" charset="0"/>
                <a:cs typeface="Courier New" panose="02070309020205020404" pitchFamily="49" charset="0"/>
              </a:rPr>
              <a:t>融合预测值</a:t>
            </a:r>
            <a:r>
              <a:rPr lang="en-US" altLang="zh-CN" sz="2000" dirty="0">
                <a:latin typeface="Courier New" panose="02070309020205020404" pitchFamily="49" charset="0"/>
                <a:cs typeface="Courier New" panose="02070309020205020404" pitchFamily="49" charset="0"/>
              </a:rPr>
              <a:t>‘)</a:t>
            </a:r>
          </a:p>
          <a:p>
            <a:pPr marL="0" indent="0">
              <a:buNone/>
            </a:pPr>
            <a:r>
              <a:rPr lang="zh-CN" altLang="en-US" b="1" dirty="0"/>
              <a:t>  运行结果</a:t>
            </a:r>
          </a:p>
          <a:p>
            <a:pPr indent="0">
              <a:buNone/>
            </a:pPr>
            <a:r>
              <a:rPr lang="en-US" altLang="zh-CN" sz="2000" dirty="0">
                <a:solidFill>
                  <a:srgbClr val="FF0000"/>
                </a:solidFill>
                <a:effectLst/>
                <a:latin typeface="Times New Roman" panose="02020603050405020304" pitchFamily="18" charset="0"/>
                <a:ea typeface="宋体" panose="02010600030101010101" pitchFamily="2" charset="-122"/>
                <a:cs typeface="宋体" panose="02010600030101010101" pitchFamily="2" charset="-122"/>
              </a:rPr>
              <a:t>  </a:t>
            </a:r>
            <a:r>
              <a:rPr lang="en-US" altLang="zh-CN" sz="2000" dirty="0" err="1">
                <a:solidFill>
                  <a:srgbClr val="D35400"/>
                </a:solidFill>
                <a:latin typeface="Times New Roman" panose="02020603050405020304" pitchFamily="18" charset="0"/>
                <a:ea typeface="宋体" panose="02010600030101010101" pitchFamily="2" charset="-122"/>
              </a:rPr>
              <a:t>rlt</a:t>
            </a: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   15.4000    17.1000   23.5000   11.6000    1.7800    2.6100     8.800</a:t>
            </a:r>
            <a:endParaRPr lang="zh-CN" altLang="zh-CN" sz="2000" dirty="0">
              <a:effectLst/>
              <a:latin typeface="宋体" panose="02010600030101010101" pitchFamily="2" charset="-122"/>
              <a:ea typeface="宋体" panose="02010600030101010101" pitchFamily="2" charset="-122"/>
              <a:cs typeface="宋体" panose="02010600030101010101" pitchFamily="2" charset="-122"/>
            </a:endParaRPr>
          </a:p>
          <a:p>
            <a:pPr indent="0">
              <a:buNone/>
            </a:pP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0        16.2000   20.1000   24.9000   26.5000  21.8000   14.7992</a:t>
            </a:r>
            <a:endParaRPr lang="zh-CN" altLang="zh-CN" sz="2000" dirty="0">
              <a:effectLst/>
              <a:latin typeface="宋体" panose="02010600030101010101" pitchFamily="2" charset="-122"/>
              <a:ea typeface="宋体" panose="02010600030101010101" pitchFamily="2" charset="-122"/>
              <a:cs typeface="宋体" panose="02010600030101010101" pitchFamily="2" charset="-122"/>
            </a:endParaRPr>
          </a:p>
          <a:p>
            <a:pPr indent="0">
              <a:buNone/>
            </a:pP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26.5801   25.5439   31.8961   32.9548   30.7923  30.3644   37.1220</a:t>
            </a:r>
            <a:endParaRPr lang="zh-CN" altLang="zh-CN" sz="2000" dirty="0">
              <a:effectLst/>
              <a:latin typeface="宋体" panose="02010600030101010101" pitchFamily="2" charset="-122"/>
              <a:ea typeface="宋体" panose="02010600030101010101" pitchFamily="2" charset="-122"/>
              <a:cs typeface="宋体" panose="02010600030101010101" pitchFamily="2" charset="-122"/>
            </a:endParaRPr>
          </a:p>
          <a:p>
            <a:pPr indent="0">
              <a:buNone/>
            </a:pP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36.6715  37.7978    33.1800   25.4763   14.3977  25.8588   24.8508</a:t>
            </a:r>
            <a:endParaRPr lang="zh-CN" altLang="zh-CN" sz="2000" dirty="0">
              <a:effectLst/>
              <a:latin typeface="宋体" panose="02010600030101010101" pitchFamily="2" charset="-122"/>
              <a:ea typeface="宋体" panose="02010600030101010101" pitchFamily="2" charset="-122"/>
              <a:cs typeface="宋体" panose="02010600030101010101" pitchFamily="2" charset="-122"/>
            </a:endParaRPr>
          </a:p>
          <a:p>
            <a:pPr indent="0">
              <a:buNone/>
            </a:pP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31.0306   32.0606   29.9568   29.5404   36.1147  35.6764   36.7721</a:t>
            </a:r>
            <a:endParaRPr lang="zh-CN" altLang="zh-CN" sz="2000" dirty="0">
              <a:effectLst/>
              <a:latin typeface="宋体" panose="02010600030101010101" pitchFamily="2" charset="-122"/>
              <a:ea typeface="宋体" panose="02010600030101010101" pitchFamily="2" charset="-122"/>
              <a:cs typeface="宋体" panose="02010600030101010101" pitchFamily="2" charset="-122"/>
            </a:endParaRPr>
          </a:p>
          <a:p>
            <a:pPr indent="0">
              <a:buNone/>
            </a:pP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32.2797   24.7850</a:t>
            </a:r>
            <a:endParaRPr lang="zh-CN" altLang="zh-CN" sz="2000" dirty="0">
              <a:effectLst/>
              <a:latin typeface="宋体" panose="02010600030101010101" pitchFamily="2" charset="-122"/>
              <a:ea typeface="宋体" panose="02010600030101010101" pitchFamily="2" charset="-122"/>
              <a:cs typeface="宋体" panose="02010600030101010101" pitchFamily="2" charset="-122"/>
            </a:endParaRPr>
          </a:p>
          <a:p>
            <a:endParaRPr lang="zh-CN" altLang="en-US" dirty="0"/>
          </a:p>
        </p:txBody>
      </p:sp>
    </p:spTree>
    <p:extLst>
      <p:ext uri="{BB962C8B-B14F-4D97-AF65-F5344CB8AC3E}">
        <p14:creationId xmlns:p14="http://schemas.microsoft.com/office/powerpoint/2010/main" val="1497571826"/>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C85CE3F-9163-55BA-2604-3EAD5C8652B6}"/>
              </a:ext>
            </a:extLst>
          </p:cNvPr>
          <p:cNvSpPr>
            <a:spLocks noGrp="1"/>
          </p:cNvSpPr>
          <p:nvPr>
            <p:ph idx="1"/>
          </p:nvPr>
        </p:nvSpPr>
        <p:spPr>
          <a:xfrm>
            <a:off x="838200" y="5114981"/>
            <a:ext cx="10515600" cy="1625031"/>
          </a:xfrm>
        </p:spPr>
        <p:txBody>
          <a:bodyPr/>
          <a:lstStyle/>
          <a:p>
            <a:pPr algn="just"/>
            <a:r>
              <a:rPr lang="zh-CN" altLang="en-US" dirty="0"/>
              <a:t>由于数据量很小（</a:t>
            </a:r>
            <a:r>
              <a:rPr lang="en-US" altLang="zh-CN" dirty="0"/>
              <a:t>6</a:t>
            </a:r>
            <a:r>
              <a:rPr lang="zh-CN" altLang="en-US" dirty="0"/>
              <a:t>个数据），融合预测也只是 </a:t>
            </a:r>
            <a:r>
              <a:rPr lang="en-US" altLang="zh-CN" dirty="0"/>
              <a:t>3 </a:t>
            </a:r>
            <a:r>
              <a:rPr lang="zh-CN" altLang="en-US" dirty="0"/>
              <a:t>个预测结果的融合，改进效果不大。可以认为若没有疫情，</a:t>
            </a:r>
            <a:r>
              <a:rPr lang="en-US" altLang="zh-CN" dirty="0"/>
              <a:t>2003 </a:t>
            </a:r>
            <a:r>
              <a:rPr lang="zh-CN" altLang="en-US" dirty="0"/>
              <a:t>年各月份北京旅游人数将是棕色线趋势，而真实数据受疫情影响，在 </a:t>
            </a:r>
            <a:r>
              <a:rPr lang="en-US" altLang="zh-CN" dirty="0"/>
              <a:t>5-7 </a:t>
            </a:r>
            <a:r>
              <a:rPr lang="zh-CN" altLang="en-US" dirty="0"/>
              <a:t>月出现非常明显地减少，随后有所恢复，但仍未达到正常水平。</a:t>
            </a:r>
          </a:p>
        </p:txBody>
      </p:sp>
      <p:pic>
        <p:nvPicPr>
          <p:cNvPr id="2" name="图片 1">
            <a:extLst>
              <a:ext uri="{FF2B5EF4-FFF2-40B4-BE49-F238E27FC236}">
                <a16:creationId xmlns:a16="http://schemas.microsoft.com/office/drawing/2014/main" id="{7F5611D8-5825-74E3-92ED-5E7B6902CDD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13825" y="521110"/>
            <a:ext cx="5964350" cy="4475885"/>
          </a:xfrm>
          <a:prstGeom prst="rect">
            <a:avLst/>
          </a:prstGeom>
          <a:noFill/>
          <a:ln>
            <a:noFill/>
          </a:ln>
        </p:spPr>
      </p:pic>
    </p:spTree>
    <p:extLst>
      <p:ext uri="{BB962C8B-B14F-4D97-AF65-F5344CB8AC3E}">
        <p14:creationId xmlns:p14="http://schemas.microsoft.com/office/powerpoint/2010/main" val="2705571338"/>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C85CE3F-9163-55BA-2604-3EAD5C8652B6}"/>
              </a:ext>
            </a:extLst>
          </p:cNvPr>
          <p:cNvSpPr>
            <a:spLocks noGrp="1"/>
          </p:cNvSpPr>
          <p:nvPr>
            <p:ph idx="1"/>
          </p:nvPr>
        </p:nvSpPr>
        <p:spPr>
          <a:xfrm>
            <a:off x="838200" y="2424099"/>
            <a:ext cx="10515600" cy="2240265"/>
          </a:xfrm>
        </p:spPr>
        <p:txBody>
          <a:bodyPr/>
          <a:lstStyle/>
          <a:p>
            <a:pPr algn="just"/>
            <a:r>
              <a:rPr lang="zh-CN" altLang="en-US" b="1" dirty="0"/>
              <a:t>注：</a:t>
            </a:r>
            <a:r>
              <a:rPr lang="zh-CN" altLang="en-US" dirty="0"/>
              <a:t>灰色预测适合对数据量小的数据做预测；</a:t>
            </a:r>
            <a:r>
              <a:rPr lang="en-US" altLang="zh-CN" dirty="0"/>
              <a:t>GM(1,1) </a:t>
            </a:r>
            <a:r>
              <a:rPr lang="zh-CN" altLang="en-US" dirty="0"/>
              <a:t>不适合非单调变化的数据；灰色预测可用来做灾变预测，即对灾害间隔年数序列做 </a:t>
            </a:r>
            <a:r>
              <a:rPr lang="en-US" altLang="zh-CN" dirty="0"/>
              <a:t>GM(1,1) </a:t>
            </a:r>
            <a:r>
              <a:rPr lang="zh-CN" altLang="en-US" dirty="0"/>
              <a:t>预测。</a:t>
            </a:r>
          </a:p>
        </p:txBody>
      </p:sp>
    </p:spTree>
    <p:extLst>
      <p:ext uri="{BB962C8B-B14F-4D97-AF65-F5344CB8AC3E}">
        <p14:creationId xmlns:p14="http://schemas.microsoft.com/office/powerpoint/2010/main" val="2382229354"/>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685EA77-CD8D-49F2-9DC1-663D96C91023}"/>
                  </a:ext>
                </a:extLst>
              </p:cNvPr>
              <p:cNvSpPr>
                <a:spLocks noGrp="1"/>
              </p:cNvSpPr>
              <p:nvPr>
                <p:ph idx="1"/>
              </p:nvPr>
            </p:nvSpPr>
            <p:spPr>
              <a:xfrm>
                <a:off x="838200" y="1708727"/>
                <a:ext cx="10515600" cy="4699145"/>
              </a:xfrm>
            </p:spPr>
            <p:txBody>
              <a:bodyPr/>
              <a:lstStyle/>
              <a:p>
                <a:r>
                  <a:rPr lang="zh-CN" altLang="en-US" dirty="0"/>
                  <a:t>正规方程法简单、容易实现，但有其缺点：</a:t>
                </a:r>
                <a:endParaRPr lang="en-US" altLang="zh-CN" dirty="0"/>
              </a:p>
              <a:p>
                <a:pPr marL="0" indent="0">
                  <a:buNone/>
                </a:pPr>
                <a:r>
                  <a:rPr lang="en-US" altLang="zh-CN" dirty="0"/>
                  <a:t>      - </a:t>
                </a:r>
                <a:r>
                  <a:rPr lang="zh-CN" altLang="en-US" dirty="0"/>
                  <a:t>若 </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𝑋</m:t>
                        </m:r>
                      </m:e>
                      <m:sup>
                        <m:r>
                          <a:rPr lang="en-US" altLang="zh-CN" b="0" i="1" smtClean="0">
                            <a:latin typeface="Cambria Math" panose="02040503050406030204" pitchFamily="18" charset="0"/>
                          </a:rPr>
                          <m:t>𝑇</m:t>
                        </m:r>
                      </m:sup>
                    </m:sSup>
                    <m:r>
                      <a:rPr lang="en-US" altLang="zh-CN" b="0" i="1" smtClean="0">
                        <a:latin typeface="Cambria Math" panose="02040503050406030204" pitchFamily="18" charset="0"/>
                      </a:rPr>
                      <m:t>𝑋</m:t>
                    </m:r>
                  </m:oMath>
                </a14:m>
                <a:r>
                  <a:rPr lang="zh-CN" altLang="en-US" dirty="0"/>
                  <a:t> 不可逆（</a:t>
                </a:r>
                <a14:m>
                  <m:oMath xmlns:m="http://schemas.openxmlformats.org/officeDocument/2006/math">
                    <m:r>
                      <a:rPr lang="en-US" altLang="zh-CN" i="1" dirty="0" smtClean="0">
                        <a:latin typeface="Cambria Math" panose="02040503050406030204" pitchFamily="18" charset="0"/>
                      </a:rPr>
                      <m:t>𝑋</m:t>
                    </m:r>
                  </m:oMath>
                </a14:m>
                <a:r>
                  <a:rPr lang="en-US" altLang="zh-CN" dirty="0"/>
                  <a:t> </a:t>
                </a:r>
                <a:r>
                  <a:rPr lang="zh-CN" altLang="en-US" dirty="0"/>
                  <a:t>不列满秩），则正规方程法失效；</a:t>
                </a:r>
              </a:p>
              <a:p>
                <a:pPr marL="0" indent="0">
                  <a:buNone/>
                </a:pPr>
                <a:r>
                  <a:rPr lang="en-US" altLang="zh-CN" dirty="0"/>
                  <a:t>      - </a:t>
                </a:r>
                <a:r>
                  <a:rPr lang="zh-CN" altLang="en-US" dirty="0"/>
                  <a:t>若样本量非常大（ ），矩阵求逆会非常慢。</a:t>
                </a:r>
              </a:p>
              <a:p>
                <a:pPr algn="just"/>
                <a:r>
                  <a:rPr lang="zh-CN" altLang="en-US" dirty="0"/>
                  <a:t>所以，再来介绍一种方法，同时也是广泛用于机器学习算法中的做法：</a:t>
                </a:r>
                <a:r>
                  <a:rPr lang="zh-CN" altLang="en-US" b="1" dirty="0"/>
                  <a:t>梯度下降法</a:t>
                </a:r>
                <a:r>
                  <a:rPr lang="zh-CN" altLang="en-US" dirty="0"/>
                  <a:t>，其核心思想是迭代地调整参数，使得损失函数达到最小值。</a:t>
                </a:r>
              </a:p>
              <a:p>
                <a:endParaRPr lang="zh-CN" altLang="en-US" dirty="0"/>
              </a:p>
            </p:txBody>
          </p:sp>
        </mc:Choice>
        <mc:Fallback xmlns="">
          <p:sp>
            <p:nvSpPr>
              <p:cNvPr id="3" name="内容占位符 2">
                <a:extLst>
                  <a:ext uri="{FF2B5EF4-FFF2-40B4-BE49-F238E27FC236}">
                    <a16:creationId xmlns:a16="http://schemas.microsoft.com/office/drawing/2014/main" id="{6685EA77-CD8D-49F2-9DC1-663D96C91023}"/>
                  </a:ext>
                </a:extLst>
              </p:cNvPr>
              <p:cNvSpPr>
                <a:spLocks noGrp="1" noRot="1" noChangeAspect="1" noMove="1" noResize="1" noEditPoints="1" noAdjustHandles="1" noChangeArrowheads="1" noChangeShapeType="1" noTextEdit="1"/>
              </p:cNvSpPr>
              <p:nvPr>
                <p:ph idx="1"/>
              </p:nvPr>
            </p:nvSpPr>
            <p:spPr>
              <a:xfrm>
                <a:off x="838200" y="1708727"/>
                <a:ext cx="10515600" cy="4699145"/>
              </a:xfrm>
              <a:blipFill>
                <a:blip r:embed="rId2"/>
                <a:stretch>
                  <a:fillRect/>
                </a:stretch>
              </a:blipFill>
            </p:spPr>
            <p:txBody>
              <a:bodyPr/>
              <a:lstStyle/>
              <a:p>
                <a:r>
                  <a:rPr lang="zh-CN" altLang="en-US">
                    <a:noFill/>
                  </a:rPr>
                  <a:t> </a:t>
                </a:r>
              </a:p>
            </p:txBody>
          </p:sp>
        </mc:Fallback>
      </mc:AlternateContent>
      <p:sp>
        <p:nvSpPr>
          <p:cNvPr id="4" name="标题 1">
            <a:extLst>
              <a:ext uri="{FF2B5EF4-FFF2-40B4-BE49-F238E27FC236}">
                <a16:creationId xmlns:a16="http://schemas.microsoft.com/office/drawing/2014/main" id="{FA656A15-83D1-C7CA-28EF-EC542AD82640}"/>
              </a:ext>
            </a:extLst>
          </p:cNvPr>
          <p:cNvSpPr>
            <a:spLocks noGrp="1"/>
          </p:cNvSpPr>
          <p:nvPr>
            <p:ph type="title"/>
          </p:nvPr>
        </p:nvSpPr>
        <p:spPr>
          <a:xfrm>
            <a:off x="838200" y="681037"/>
            <a:ext cx="10515600" cy="695181"/>
          </a:xfrm>
        </p:spPr>
        <p:txBody>
          <a:bodyPr/>
          <a:lstStyle/>
          <a:p>
            <a:r>
              <a:rPr lang="zh-CN" altLang="en-US" sz="3600" b="1" dirty="0">
                <a:solidFill>
                  <a:srgbClr val="00B0F0"/>
                </a:solidFill>
              </a:rPr>
              <a:t>三、梯度下降法（线性回归补充）</a:t>
            </a:r>
          </a:p>
        </p:txBody>
      </p:sp>
    </p:spTree>
    <p:extLst>
      <p:ext uri="{BB962C8B-B14F-4D97-AF65-F5344CB8AC3E}">
        <p14:creationId xmlns:p14="http://schemas.microsoft.com/office/powerpoint/2010/main" val="2594606279"/>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C85CE3F-9163-55BA-2604-3EAD5C8652B6}"/>
              </a:ext>
            </a:extLst>
          </p:cNvPr>
          <p:cNvSpPr>
            <a:spLocks noGrp="1"/>
          </p:cNvSpPr>
          <p:nvPr>
            <p:ph idx="1"/>
          </p:nvPr>
        </p:nvSpPr>
        <p:spPr>
          <a:xfrm>
            <a:off x="838200" y="757084"/>
            <a:ext cx="10515600" cy="5419879"/>
          </a:xfrm>
        </p:spPr>
        <p:txBody>
          <a:bodyPr/>
          <a:lstStyle/>
          <a:p>
            <a:pPr marL="0" indent="0">
              <a:buNone/>
            </a:pPr>
            <a:r>
              <a:rPr lang="en-US" altLang="zh-CN" sz="2800" b="1" dirty="0">
                <a:solidFill>
                  <a:srgbClr val="7030A0"/>
                </a:solidFill>
              </a:rPr>
              <a:t>1. </a:t>
            </a:r>
            <a:r>
              <a:rPr lang="zh-CN" altLang="en-US" sz="2800" b="1" dirty="0">
                <a:solidFill>
                  <a:srgbClr val="7030A0"/>
                </a:solidFill>
              </a:rPr>
              <a:t>梯度下降法原理 </a:t>
            </a:r>
          </a:p>
          <a:p>
            <a:pPr algn="just"/>
            <a:r>
              <a:rPr lang="zh-CN" altLang="en-US" dirty="0"/>
              <a:t>梯度下降法，就好比在浓雾笼罩的山上下山，每次只能看到前方一步远，那么就 </a:t>
            </a:r>
            <a:r>
              <a:rPr lang="en-US" altLang="zh-CN" dirty="0"/>
              <a:t>360° </a:t>
            </a:r>
            <a:r>
              <a:rPr lang="zh-CN" altLang="en-US" dirty="0"/>
              <a:t>每个方向迈一步的话下降的最多，那就往哪个方向迈一步，重复该过程，逐步到达较低点（不一定是最低点）。</a:t>
            </a:r>
          </a:p>
          <a:p>
            <a:r>
              <a:rPr lang="zh-CN" altLang="en-US" dirty="0"/>
              <a:t>根据数学知识，下降最多的方向就是梯度方向！梯度下降法示意图：</a:t>
            </a:r>
          </a:p>
          <a:p>
            <a:endParaRPr lang="zh-CN" altLang="en-US" dirty="0"/>
          </a:p>
        </p:txBody>
      </p:sp>
      <p:pic>
        <p:nvPicPr>
          <p:cNvPr id="2" name="图片 1">
            <a:extLst>
              <a:ext uri="{FF2B5EF4-FFF2-40B4-BE49-F238E27FC236}">
                <a16:creationId xmlns:a16="http://schemas.microsoft.com/office/drawing/2014/main" id="{CB4D7E37-CF05-76FE-5E14-724D10D0116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70099" y="2955203"/>
            <a:ext cx="6651802" cy="3593378"/>
          </a:xfrm>
          <a:prstGeom prst="rect">
            <a:avLst/>
          </a:prstGeom>
          <a:noFill/>
          <a:ln>
            <a:noFill/>
          </a:ln>
        </p:spPr>
      </p:pic>
    </p:spTree>
    <p:extLst>
      <p:ext uri="{BB962C8B-B14F-4D97-AF65-F5344CB8AC3E}">
        <p14:creationId xmlns:p14="http://schemas.microsoft.com/office/powerpoint/2010/main" val="3263858958"/>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C85CE3F-9163-55BA-2604-3EAD5C8652B6}"/>
              </a:ext>
            </a:extLst>
          </p:cNvPr>
          <p:cNvSpPr>
            <a:spLocks noGrp="1"/>
          </p:cNvSpPr>
          <p:nvPr>
            <p:ph idx="1"/>
          </p:nvPr>
        </p:nvSpPr>
        <p:spPr>
          <a:xfrm>
            <a:off x="838200" y="757084"/>
            <a:ext cx="10515600" cy="5419879"/>
          </a:xfrm>
        </p:spPr>
        <p:txBody>
          <a:bodyPr/>
          <a:lstStyle/>
          <a:p>
            <a:pPr algn="just"/>
            <a:r>
              <a:rPr lang="zh-CN" altLang="en-US" dirty="0"/>
              <a:t>具体到线性回归问题，就是计算损失函数关于参数向量 的局部梯度，同时它沿着梯度下降的方向进行下一次迭代。当梯度值为零的时候，就达到了损失函数最小值。</a:t>
            </a:r>
          </a:p>
          <a:p>
            <a:pPr algn="just"/>
            <a:r>
              <a:rPr lang="zh-CN" altLang="en-US" dirty="0"/>
              <a:t>开始需要选定一个随机的 （随机初始值），然后逐渐去改进它，每一次变化一小步，每一步都试着降低损失函数（</a:t>
            </a:r>
            <a:r>
              <a:rPr lang="en-US" altLang="zh-CN" dirty="0"/>
              <a:t>MSE</a:t>
            </a:r>
            <a:r>
              <a:rPr lang="zh-CN" altLang="en-US" dirty="0"/>
              <a:t>），直到算法收敛到一个最小值。</a:t>
            </a:r>
          </a:p>
          <a:p>
            <a:r>
              <a:rPr lang="zh-CN" altLang="en-US" dirty="0"/>
              <a:t>梯度下降法的重要参数是每一步的步长，叫作</a:t>
            </a:r>
            <a:r>
              <a:rPr lang="zh-CN" altLang="en-US" b="1" dirty="0"/>
              <a:t>学习率</a:t>
            </a:r>
            <a:r>
              <a:rPr lang="zh-CN" altLang="en-US" dirty="0"/>
              <a:t>。</a:t>
            </a:r>
          </a:p>
        </p:txBody>
      </p:sp>
      <p:pic>
        <p:nvPicPr>
          <p:cNvPr id="2" name="图片 1">
            <a:extLst>
              <a:ext uri="{FF2B5EF4-FFF2-40B4-BE49-F238E27FC236}">
                <a16:creationId xmlns:a16="http://schemas.microsoft.com/office/drawing/2014/main" id="{4D82CD7C-C661-C491-FFB6-2781F709056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23550" y="3627698"/>
            <a:ext cx="4818601" cy="2549265"/>
          </a:xfrm>
          <a:prstGeom prst="rect">
            <a:avLst/>
          </a:prstGeom>
          <a:noFill/>
          <a:ln>
            <a:noFill/>
          </a:ln>
        </p:spPr>
      </p:pic>
      <p:pic>
        <p:nvPicPr>
          <p:cNvPr id="4" name="图片 3">
            <a:extLst>
              <a:ext uri="{FF2B5EF4-FFF2-40B4-BE49-F238E27FC236}">
                <a16:creationId xmlns:a16="http://schemas.microsoft.com/office/drawing/2014/main" id="{0E535DD7-1FB9-24F2-7626-578687E5B23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13558" y="3627698"/>
            <a:ext cx="4468835" cy="2549265"/>
          </a:xfrm>
          <a:prstGeom prst="rect">
            <a:avLst/>
          </a:prstGeom>
          <a:noFill/>
          <a:ln>
            <a:noFill/>
          </a:ln>
        </p:spPr>
      </p:pic>
    </p:spTree>
    <p:extLst>
      <p:ext uri="{BB962C8B-B14F-4D97-AF65-F5344CB8AC3E}">
        <p14:creationId xmlns:p14="http://schemas.microsoft.com/office/powerpoint/2010/main" val="569765531"/>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C85CE3F-9163-55BA-2604-3EAD5C8652B6}"/>
              </a:ext>
            </a:extLst>
          </p:cNvPr>
          <p:cNvSpPr>
            <a:spLocks noGrp="1"/>
          </p:cNvSpPr>
          <p:nvPr>
            <p:ph idx="1"/>
          </p:nvPr>
        </p:nvSpPr>
        <p:spPr>
          <a:xfrm>
            <a:off x="838200" y="3194714"/>
            <a:ext cx="10515600" cy="2473181"/>
          </a:xfrm>
        </p:spPr>
        <p:txBody>
          <a:bodyPr/>
          <a:lstStyle/>
          <a:p>
            <a:r>
              <a:rPr lang="zh-CN" altLang="en-US" dirty="0"/>
              <a:t>注：若损失函数是凸函数，就是这样一个碗状，梯度下降法必能到达唯一的最小值处（碗底）。线性回归的损失函数是凸函数；若损失函数不是凸函数，就会有多个局部最小值，并不一定会到达全局最小值：</a:t>
            </a:r>
          </a:p>
        </p:txBody>
      </p:sp>
      <p:pic>
        <p:nvPicPr>
          <p:cNvPr id="2" name="图片 1">
            <a:extLst>
              <a:ext uri="{FF2B5EF4-FFF2-40B4-BE49-F238E27FC236}">
                <a16:creationId xmlns:a16="http://schemas.microsoft.com/office/drawing/2014/main" id="{79CA1FF6-584F-16FE-D088-8E3440839F9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39582" y="234748"/>
            <a:ext cx="4512836" cy="2855884"/>
          </a:xfrm>
          <a:prstGeom prst="rect">
            <a:avLst/>
          </a:prstGeom>
          <a:noFill/>
          <a:ln>
            <a:noFill/>
          </a:ln>
        </p:spPr>
      </p:pic>
      <p:pic>
        <p:nvPicPr>
          <p:cNvPr id="4" name="图片 3">
            <a:extLst>
              <a:ext uri="{FF2B5EF4-FFF2-40B4-BE49-F238E27FC236}">
                <a16:creationId xmlns:a16="http://schemas.microsoft.com/office/drawing/2014/main" id="{304C3891-B4FC-30F4-6B27-E1C90E7E00D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78446" y="4370776"/>
            <a:ext cx="4635108" cy="2554332"/>
          </a:xfrm>
          <a:prstGeom prst="rect">
            <a:avLst/>
          </a:prstGeom>
          <a:noFill/>
          <a:ln>
            <a:noFill/>
          </a:ln>
        </p:spPr>
      </p:pic>
    </p:spTree>
    <p:extLst>
      <p:ext uri="{BB962C8B-B14F-4D97-AF65-F5344CB8AC3E}">
        <p14:creationId xmlns:p14="http://schemas.microsoft.com/office/powerpoint/2010/main" val="458204037"/>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C734F1D-D923-904D-BAE7-A7D8201D422A}"/>
              </a:ext>
            </a:extLst>
          </p:cNvPr>
          <p:cNvSpPr>
            <a:spLocks noGrp="1"/>
          </p:cNvSpPr>
          <p:nvPr>
            <p:ph idx="1"/>
          </p:nvPr>
        </p:nvSpPr>
        <p:spPr>
          <a:xfrm>
            <a:off x="838200" y="895927"/>
            <a:ext cx="10515600" cy="5281036"/>
          </a:xfrm>
        </p:spPr>
        <p:txBody>
          <a:bodyPr/>
          <a:lstStyle/>
          <a:p>
            <a:endParaRPr lang="zh-CN" altLang="en-US" dirty="0"/>
          </a:p>
          <a:p>
            <a:pPr algn="just"/>
            <a:r>
              <a:rPr lang="zh-CN" altLang="en-US" b="1" dirty="0"/>
              <a:t>注：</a:t>
            </a:r>
            <a:r>
              <a:rPr lang="zh-CN" altLang="en-US" dirty="0"/>
              <a:t>因变量数据只要服从指数族分布：正态分布、伯努利分布、泊松分布、指数分布、</a:t>
            </a:r>
            <a:r>
              <a:rPr lang="en-US" altLang="zh-CN" dirty="0"/>
              <a:t>Gamma </a:t>
            </a:r>
            <a:r>
              <a:rPr lang="zh-CN" altLang="en-US" dirty="0"/>
              <a:t>分布、卡方分布、</a:t>
            </a:r>
            <a:r>
              <a:rPr lang="en-US" altLang="zh-CN" dirty="0"/>
              <a:t>Beta </a:t>
            </a:r>
            <a:r>
              <a:rPr lang="zh-CN" altLang="en-US" dirty="0"/>
              <a:t>分布、狄里克雷分布、</a:t>
            </a:r>
            <a:r>
              <a:rPr lang="en-US" altLang="zh-CN" dirty="0"/>
              <a:t>Categorical </a:t>
            </a:r>
            <a:r>
              <a:rPr lang="zh-CN" altLang="en-US" dirty="0"/>
              <a:t>分布、</a:t>
            </a:r>
            <a:r>
              <a:rPr lang="en-US" altLang="zh-CN" dirty="0"/>
              <a:t>Wishart </a:t>
            </a:r>
            <a:r>
              <a:rPr lang="zh-CN" altLang="en-US" dirty="0"/>
              <a:t>分布、逆 </a:t>
            </a:r>
            <a:r>
              <a:rPr lang="en-US" altLang="zh-CN" dirty="0"/>
              <a:t>Wishart </a:t>
            </a:r>
            <a:r>
              <a:rPr lang="zh-CN" altLang="en-US" dirty="0"/>
              <a:t>分布等，就可以使用对应的广义线性模型。</a:t>
            </a:r>
          </a:p>
          <a:p>
            <a:r>
              <a:rPr lang="en-US" altLang="zh-CN" dirty="0"/>
              <a:t>MATLAB </a:t>
            </a:r>
            <a:r>
              <a:rPr lang="zh-CN" altLang="en-US" dirty="0"/>
              <a:t>中用</a:t>
            </a:r>
            <a:r>
              <a:rPr lang="en-US" altLang="zh-CN" dirty="0"/>
              <a:t> </a:t>
            </a:r>
            <a:r>
              <a:rPr lang="en-US" altLang="zh-CN" sz="2000" dirty="0" err="1">
                <a:latin typeface="Courier New" panose="02070309020205020404" pitchFamily="49" charset="0"/>
                <a:cs typeface="Courier New" panose="02070309020205020404" pitchFamily="49" charset="0"/>
              </a:rPr>
              <a:t>fitglm</a:t>
            </a:r>
            <a:r>
              <a:rPr lang="en-US" altLang="zh-CN" sz="2000" dirty="0">
                <a:latin typeface="Courier New" panose="02070309020205020404" pitchFamily="49" charset="0"/>
                <a:cs typeface="Courier New" panose="02070309020205020404" pitchFamily="49" charset="0"/>
              </a:rPr>
              <a:t>() </a:t>
            </a:r>
            <a:r>
              <a:rPr lang="zh-CN" altLang="en-US" dirty="0"/>
              <a:t>函数实现广义线性回归模型，语法格式、默认规则等与 </a:t>
            </a:r>
            <a:r>
              <a:rPr lang="en-US" altLang="zh-CN" sz="2000" dirty="0" err="1">
                <a:latin typeface="Courier New" panose="02070309020205020404" pitchFamily="49" charset="0"/>
                <a:cs typeface="Courier New" panose="02070309020205020404" pitchFamily="49" charset="0"/>
              </a:rPr>
              <a:t>fitlm</a:t>
            </a:r>
            <a:r>
              <a:rPr lang="en-US" altLang="zh-CN" sz="2000" dirty="0">
                <a:latin typeface="Courier New" panose="02070309020205020404" pitchFamily="49" charset="0"/>
                <a:cs typeface="Courier New" panose="02070309020205020404" pitchFamily="49" charset="0"/>
              </a:rPr>
              <a:t>() </a:t>
            </a:r>
            <a:r>
              <a:rPr lang="zh-CN" altLang="en-US" dirty="0"/>
              <a:t>基本一致：</a:t>
            </a:r>
          </a:p>
          <a:p>
            <a:pPr marL="0" indent="360363">
              <a:lnSpc>
                <a:spcPct val="100000"/>
              </a:lnSpc>
              <a:buNone/>
            </a:pPr>
            <a:r>
              <a:rPr lang="en-US" altLang="zh-CN" sz="2000" dirty="0" err="1">
                <a:latin typeface="Courier New" panose="02070309020205020404" pitchFamily="49" charset="0"/>
                <a:cs typeface="Courier New" panose="02070309020205020404" pitchFamily="49" charset="0"/>
              </a:rPr>
              <a:t>fitglm</a:t>
            </a:r>
            <a:r>
              <a:rPr lang="en-US" altLang="zh-CN" sz="2000" dirty="0">
                <a:latin typeface="Courier New" panose="02070309020205020404" pitchFamily="49" charset="0"/>
                <a:cs typeface="Courier New" panose="02070309020205020404" pitchFamily="49" charset="0"/>
              </a:rPr>
              <a:t>(</a:t>
            </a:r>
            <a:r>
              <a:rPr lang="en-US" altLang="zh-CN" sz="2000" dirty="0" err="1">
                <a:latin typeface="Courier New" panose="02070309020205020404" pitchFamily="49" charset="0"/>
                <a:cs typeface="Courier New" panose="02070309020205020404" pitchFamily="49" charset="0"/>
              </a:rPr>
              <a:t>tbl</a:t>
            </a:r>
            <a:r>
              <a:rPr lang="en-US" altLang="zh-CN" sz="2000" dirty="0">
                <a:latin typeface="Courier New" panose="02070309020205020404" pitchFamily="49" charset="0"/>
                <a:cs typeface="Courier New" panose="02070309020205020404" pitchFamily="49" charset="0"/>
              </a:rPr>
              <a:t>, </a:t>
            </a:r>
            <a:r>
              <a:rPr lang="en-US" altLang="zh-CN" sz="2000" dirty="0" err="1">
                <a:latin typeface="Courier New" panose="02070309020205020404" pitchFamily="49" charset="0"/>
                <a:cs typeface="Courier New" panose="02070309020205020404" pitchFamily="49" charset="0"/>
              </a:rPr>
              <a:t>modelspec</a:t>
            </a:r>
            <a:r>
              <a:rPr lang="en-US" altLang="zh-CN" sz="2000" dirty="0">
                <a:latin typeface="Courier New" panose="02070309020205020404" pitchFamily="49" charset="0"/>
                <a:cs typeface="Courier New" panose="02070309020205020404" pitchFamily="49" charset="0"/>
              </a:rPr>
              <a:t>, Name, Value)</a:t>
            </a:r>
          </a:p>
          <a:p>
            <a:pPr marL="0" indent="360363">
              <a:lnSpc>
                <a:spcPct val="100000"/>
              </a:lnSpc>
              <a:buNone/>
            </a:pPr>
            <a:r>
              <a:rPr lang="en-US" altLang="zh-CN" sz="2000" dirty="0" err="1">
                <a:latin typeface="Courier New" panose="02070309020205020404" pitchFamily="49" charset="0"/>
                <a:cs typeface="Courier New" panose="02070309020205020404" pitchFamily="49" charset="0"/>
              </a:rPr>
              <a:t>fitglm</a:t>
            </a:r>
            <a:r>
              <a:rPr lang="en-US" altLang="zh-CN" sz="2000" dirty="0">
                <a:latin typeface="Courier New" panose="02070309020205020404" pitchFamily="49" charset="0"/>
                <a:cs typeface="Courier New" panose="02070309020205020404" pitchFamily="49" charset="0"/>
              </a:rPr>
              <a:t>(X, y, </a:t>
            </a:r>
            <a:r>
              <a:rPr lang="en-US" altLang="zh-CN" sz="2000" dirty="0" err="1">
                <a:latin typeface="Courier New" panose="02070309020205020404" pitchFamily="49" charset="0"/>
                <a:cs typeface="Courier New" panose="02070309020205020404" pitchFamily="49" charset="0"/>
              </a:rPr>
              <a:t>modelspec</a:t>
            </a:r>
            <a:r>
              <a:rPr lang="en-US" altLang="zh-CN" sz="2000" dirty="0">
                <a:latin typeface="Courier New" panose="02070309020205020404" pitchFamily="49" charset="0"/>
                <a:cs typeface="Courier New" panose="02070309020205020404" pitchFamily="49" charset="0"/>
              </a:rPr>
              <a:t>, Name, Value)</a:t>
            </a:r>
          </a:p>
          <a:p>
            <a:endParaRPr lang="en-US" altLang="zh-CN" dirty="0"/>
          </a:p>
          <a:p>
            <a:endParaRPr lang="zh-CN" altLang="en-US" dirty="0"/>
          </a:p>
        </p:txBody>
      </p:sp>
    </p:spTree>
    <p:extLst>
      <p:ext uri="{BB962C8B-B14F-4D97-AF65-F5344CB8AC3E}">
        <p14:creationId xmlns:p14="http://schemas.microsoft.com/office/powerpoint/2010/main" val="4222010460"/>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C85CE3F-9163-55BA-2604-3EAD5C8652B6}"/>
                  </a:ext>
                </a:extLst>
              </p:cNvPr>
              <p:cNvSpPr>
                <a:spLocks noGrp="1"/>
              </p:cNvSpPr>
              <p:nvPr>
                <p:ph idx="1"/>
              </p:nvPr>
            </p:nvSpPr>
            <p:spPr>
              <a:xfrm>
                <a:off x="838200" y="757084"/>
                <a:ext cx="10515600" cy="5419879"/>
              </a:xfrm>
            </p:spPr>
            <p:txBody>
              <a:bodyPr/>
              <a:lstStyle/>
              <a:p>
                <a:pPr algn="just"/>
                <a:r>
                  <a:rPr lang="zh-CN" altLang="en-US" b="1" dirty="0"/>
                  <a:t>注</a:t>
                </a:r>
                <a:r>
                  <a:rPr lang="en-US" altLang="zh-CN" b="1" dirty="0"/>
                  <a:t>1</a:t>
                </a:r>
                <a:r>
                  <a:rPr lang="zh-CN" altLang="en-US" b="1" dirty="0"/>
                  <a:t>：</a:t>
                </a:r>
                <a:r>
                  <a:rPr lang="zh-CN" altLang="en-US" dirty="0"/>
                  <a:t>梯度下降法对自变量取值的量级是敏感的，若所有自变量的数量级基本相当，则能更快地收敛到最小值。所以，在用梯度下降法训练模型时，有必要对数据做归一化（放缩），以加速训练。</a:t>
                </a:r>
              </a:p>
              <a:p>
                <a:r>
                  <a:rPr lang="zh-CN" altLang="en-US" b="1" dirty="0"/>
                  <a:t>注</a:t>
                </a:r>
                <a:r>
                  <a:rPr lang="en-US" altLang="zh-CN" b="1" dirty="0"/>
                  <a:t>2</a:t>
                </a:r>
                <a:r>
                  <a:rPr lang="zh-CN" altLang="en-US" b="1" dirty="0"/>
                  <a:t>：</a:t>
                </a:r>
                <a:r>
                  <a:rPr lang="zh-CN" altLang="en-US" dirty="0"/>
                  <a:t>模型参数向量 是几维的，就是在几维的空间中搜索最优解。</a:t>
                </a:r>
                <a:endParaRPr lang="en-US" altLang="zh-CN" dirty="0"/>
              </a:p>
              <a:p>
                <a:pPr marL="0" indent="0">
                  <a:lnSpc>
                    <a:spcPct val="150000"/>
                  </a:lnSpc>
                  <a:buNone/>
                </a:pPr>
                <a:r>
                  <a:rPr lang="en-US" altLang="zh-CN" sz="2800" b="1" dirty="0">
                    <a:solidFill>
                      <a:srgbClr val="7030A0"/>
                    </a:solidFill>
                  </a:rPr>
                  <a:t>2. </a:t>
                </a:r>
                <a:r>
                  <a:rPr lang="zh-CN" altLang="en-US" sz="2800" b="1" dirty="0">
                    <a:solidFill>
                      <a:srgbClr val="7030A0"/>
                    </a:solidFill>
                  </a:rPr>
                  <a:t>算法步骤</a:t>
                </a:r>
                <a:endParaRPr lang="en-US" altLang="zh-CN" sz="2800" b="1" dirty="0">
                  <a:solidFill>
                    <a:srgbClr val="7030A0"/>
                  </a:solidFill>
                </a:endParaRPr>
              </a:p>
              <a:p>
                <a:r>
                  <a:rPr lang="zh-CN" altLang="en-US" dirty="0"/>
                  <a:t>线性回归模型的损失函数为：</a:t>
                </a:r>
                <a:endParaRPr lang="en-US" altLang="zh-CN" dirty="0"/>
              </a:p>
              <a:p>
                <a:endParaRPr lang="zh-CN" altLang="en-US" dirty="0"/>
              </a:p>
              <a:p>
                <a:endParaRPr lang="en-US" altLang="zh-CN" dirty="0"/>
              </a:p>
              <a:p>
                <a:r>
                  <a:rPr lang="zh-CN" altLang="en-US" dirty="0"/>
                  <a:t>在梯度下降法的过程中，需要计算每一个 </a:t>
                </a:r>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𝜃</m:t>
                        </m:r>
                      </m:e>
                      <m:sub>
                        <m:r>
                          <a:rPr lang="en-US" altLang="zh-CN" b="0" i="1" smtClean="0">
                            <a:latin typeface="Cambria Math" panose="02040503050406030204" pitchFamily="18" charset="0"/>
                          </a:rPr>
                          <m:t>𝑗</m:t>
                        </m:r>
                      </m:sub>
                    </m:sSub>
                  </m:oMath>
                </a14:m>
                <a:r>
                  <a:rPr lang="zh-CN" altLang="en-US" dirty="0"/>
                  <a:t>（维度）下损失函数的梯度。换句话说，需要计算当 </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𝜃</m:t>
                        </m:r>
                      </m:e>
                      <m:sub>
                        <m:r>
                          <a:rPr lang="en-US" altLang="zh-CN" i="1">
                            <a:latin typeface="Cambria Math" panose="02040503050406030204" pitchFamily="18" charset="0"/>
                          </a:rPr>
                          <m:t>𝑗</m:t>
                        </m:r>
                      </m:sub>
                    </m:sSub>
                  </m:oMath>
                </a14:m>
                <a:r>
                  <a:rPr lang="zh-CN" altLang="en-US" dirty="0"/>
                  <a:t> 变化一点点时，损失函数改变了多少，这就是偏导数：</a:t>
                </a:r>
              </a:p>
              <a:p>
                <a:endParaRPr lang="zh-CN" altLang="en-US" dirty="0"/>
              </a:p>
              <a:p>
                <a:endParaRPr lang="zh-CN" altLang="en-US" dirty="0"/>
              </a:p>
            </p:txBody>
          </p:sp>
        </mc:Choice>
        <mc:Fallback xmlns="">
          <p:sp>
            <p:nvSpPr>
              <p:cNvPr id="3" name="内容占位符 2">
                <a:extLst>
                  <a:ext uri="{FF2B5EF4-FFF2-40B4-BE49-F238E27FC236}">
                    <a16:creationId xmlns:a16="http://schemas.microsoft.com/office/drawing/2014/main" id="{0C85CE3F-9163-55BA-2604-3EAD5C8652B6}"/>
                  </a:ext>
                </a:extLst>
              </p:cNvPr>
              <p:cNvSpPr>
                <a:spLocks noGrp="1" noRot="1" noChangeAspect="1" noMove="1" noResize="1" noEditPoints="1" noAdjustHandles="1" noChangeArrowheads="1" noChangeShapeType="1" noTextEdit="1"/>
              </p:cNvSpPr>
              <p:nvPr>
                <p:ph idx="1"/>
              </p:nvPr>
            </p:nvSpPr>
            <p:spPr>
              <a:xfrm>
                <a:off x="838200" y="757084"/>
                <a:ext cx="10515600" cy="5419879"/>
              </a:xfrm>
              <a:blipFill>
                <a:blip r:embed="rId2"/>
                <a:stretch>
                  <a:fillRect/>
                </a:stretch>
              </a:blipFill>
            </p:spPr>
            <p:txBody>
              <a:bodyPr/>
              <a:lstStyle/>
              <a:p>
                <a:r>
                  <a:rPr lang="zh-CN" altLang="en-US">
                    <a:noFill/>
                  </a:rPr>
                  <a:t> </a:t>
                </a:r>
              </a:p>
            </p:txBody>
          </p:sp>
        </mc:Fallback>
      </mc:AlternateContent>
      <p:pic>
        <p:nvPicPr>
          <p:cNvPr id="15362" name="Picture 2">
            <a:extLst>
              <a:ext uri="{FF2B5EF4-FFF2-40B4-BE49-F238E27FC236}">
                <a16:creationId xmlns:a16="http://schemas.microsoft.com/office/drawing/2014/main" id="{A9D3BA90-6CA5-039B-5103-5F3BC2C0244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90798" y="3467023"/>
            <a:ext cx="2821565" cy="806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3" name="Picture 3">
            <a:extLst>
              <a:ext uri="{FF2B5EF4-FFF2-40B4-BE49-F238E27FC236}">
                <a16:creationId xmlns:a16="http://schemas.microsoft.com/office/drawing/2014/main" id="{7634903D-5B63-EEEE-01C3-874C996CAF4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63632" y="5422478"/>
            <a:ext cx="5864736" cy="902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7342631"/>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C85CE3F-9163-55BA-2604-3EAD5C8652B6}"/>
                  </a:ext>
                </a:extLst>
              </p:cNvPr>
              <p:cNvSpPr>
                <a:spLocks noGrp="1"/>
              </p:cNvSpPr>
              <p:nvPr>
                <p:ph idx="1"/>
              </p:nvPr>
            </p:nvSpPr>
            <p:spPr>
              <a:xfrm>
                <a:off x="838200" y="757084"/>
                <a:ext cx="10515600" cy="5708371"/>
              </a:xfrm>
            </p:spPr>
            <p:txBody>
              <a:bodyPr/>
              <a:lstStyle/>
              <a:p>
                <a:r>
                  <a:rPr lang="zh-CN" altLang="en-US" dirty="0"/>
                  <a:t>改为向量化表示，得到损失函数的梯度向量：</a:t>
                </a:r>
              </a:p>
              <a:p>
                <a:endParaRPr lang="en-US" altLang="zh-CN" dirty="0"/>
              </a:p>
              <a:p>
                <a:endParaRPr lang="en-US" altLang="zh-CN" dirty="0"/>
              </a:p>
              <a:p>
                <a:endParaRPr lang="en-US" altLang="zh-CN" dirty="0"/>
              </a:p>
              <a:p>
                <a:endParaRPr lang="en-US" altLang="zh-CN" dirty="0"/>
              </a:p>
              <a:p>
                <a:endParaRPr lang="en-US" altLang="zh-CN" dirty="0"/>
              </a:p>
              <a:p>
                <a:pPr algn="just"/>
                <a:r>
                  <a:rPr lang="zh-CN" altLang="en-US" dirty="0"/>
                  <a:t>注意，梯度下降法每一步梯度向量的计算，都是基于整个训练集，故称为批量梯度下降：每一次训练过程都使用所有的训练数据。因此，在大数据集上，训练速度也会变得很慢，但其复杂度是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r>
                  <a:rPr lang="zh-CN" altLang="en-US" dirty="0"/>
                  <a:t>，比正规方程法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3</m:t>
                        </m:r>
                      </m:sup>
                    </m:sSup>
                    <m:r>
                      <a:rPr lang="en-US" altLang="zh-CN" b="0" i="1" smtClean="0">
                        <a:latin typeface="Cambria Math" panose="02040503050406030204" pitchFamily="18" charset="0"/>
                      </a:rPr>
                      <m:t>)</m:t>
                    </m:r>
                  </m:oMath>
                </a14:m>
                <a:r>
                  <a:rPr lang="zh-CN" altLang="en-US" dirty="0"/>
                  <a:t> 快的多。</a:t>
                </a:r>
                <a:endParaRPr lang="en-US" altLang="zh-CN" dirty="0"/>
              </a:p>
              <a:p>
                <a:r>
                  <a:rPr lang="zh-CN" altLang="en-US" dirty="0"/>
                  <a:t>梯度向量有了，只需要每步以学习率 调整参数即可：</a:t>
                </a:r>
              </a:p>
              <a:p>
                <a:endParaRPr lang="en-US" altLang="zh-CN" dirty="0"/>
              </a:p>
              <a:p>
                <a:r>
                  <a:rPr lang="zh-CN" altLang="en-US" dirty="0"/>
                  <a:t>梯度下降法的学习率 可以改用变化的：前期学习率大一些下降更快，后期学习率逐渐减小避免跳出局部最优。</a:t>
                </a:r>
              </a:p>
              <a:p>
                <a:endParaRPr lang="zh-CN" altLang="en-US" dirty="0"/>
              </a:p>
            </p:txBody>
          </p:sp>
        </mc:Choice>
        <mc:Fallback xmlns="">
          <p:sp>
            <p:nvSpPr>
              <p:cNvPr id="3" name="内容占位符 2">
                <a:extLst>
                  <a:ext uri="{FF2B5EF4-FFF2-40B4-BE49-F238E27FC236}">
                    <a16:creationId xmlns:a16="http://schemas.microsoft.com/office/drawing/2014/main" id="{0C85CE3F-9163-55BA-2604-3EAD5C8652B6}"/>
                  </a:ext>
                </a:extLst>
              </p:cNvPr>
              <p:cNvSpPr>
                <a:spLocks noGrp="1" noRot="1" noChangeAspect="1" noMove="1" noResize="1" noEditPoints="1" noAdjustHandles="1" noChangeArrowheads="1" noChangeShapeType="1" noTextEdit="1"/>
              </p:cNvSpPr>
              <p:nvPr>
                <p:ph idx="1"/>
              </p:nvPr>
            </p:nvSpPr>
            <p:spPr>
              <a:xfrm>
                <a:off x="838200" y="757084"/>
                <a:ext cx="10515600" cy="5708371"/>
              </a:xfrm>
              <a:blipFill>
                <a:blip r:embed="rId2"/>
                <a:stretch>
                  <a:fillRect/>
                </a:stretch>
              </a:blipFill>
            </p:spPr>
            <p:txBody>
              <a:bodyPr/>
              <a:lstStyle/>
              <a:p>
                <a:r>
                  <a:rPr lang="zh-CN" altLang="en-US">
                    <a:noFill/>
                  </a:rPr>
                  <a:t> </a:t>
                </a:r>
              </a:p>
            </p:txBody>
          </p:sp>
        </mc:Fallback>
      </mc:AlternateContent>
      <p:pic>
        <p:nvPicPr>
          <p:cNvPr id="16386" name="Picture 2">
            <a:extLst>
              <a:ext uri="{FF2B5EF4-FFF2-40B4-BE49-F238E27FC236}">
                <a16:creationId xmlns:a16="http://schemas.microsoft.com/office/drawing/2014/main" id="{BFA5AD9C-7ECE-DED3-124D-90F62DE4747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73835" y="1297855"/>
            <a:ext cx="4844329" cy="2018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Picture 3">
            <a:extLst>
              <a:ext uri="{FF2B5EF4-FFF2-40B4-BE49-F238E27FC236}">
                <a16:creationId xmlns:a16="http://schemas.microsoft.com/office/drawing/2014/main" id="{5591C354-9F91-9503-AF89-1A55208578C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26620" y="5019964"/>
            <a:ext cx="2138757"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86049731"/>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C85CE3F-9163-55BA-2604-3EAD5C8652B6}"/>
              </a:ext>
            </a:extLst>
          </p:cNvPr>
          <p:cNvSpPr>
            <a:spLocks noGrp="1"/>
          </p:cNvSpPr>
          <p:nvPr>
            <p:ph idx="1"/>
          </p:nvPr>
        </p:nvSpPr>
        <p:spPr>
          <a:xfrm>
            <a:off x="838200" y="757084"/>
            <a:ext cx="10515600" cy="5569825"/>
          </a:xfrm>
        </p:spPr>
        <p:txBody>
          <a:bodyPr/>
          <a:lstStyle/>
          <a:p>
            <a:pPr marL="0" indent="0">
              <a:buNone/>
            </a:pPr>
            <a:r>
              <a:rPr lang="en-US" altLang="zh-CN" sz="2800" b="1" dirty="0">
                <a:solidFill>
                  <a:srgbClr val="7030A0"/>
                </a:solidFill>
              </a:rPr>
              <a:t>3. </a:t>
            </a:r>
            <a:r>
              <a:rPr lang="zh-CN" altLang="en-US" sz="2800" b="1" dirty="0">
                <a:solidFill>
                  <a:srgbClr val="7030A0"/>
                </a:solidFill>
              </a:rPr>
              <a:t>算法实现</a:t>
            </a:r>
            <a:endParaRPr lang="en-US" altLang="zh-CN" sz="2800" b="1" dirty="0">
              <a:solidFill>
                <a:srgbClr val="7030A0"/>
              </a:solidFill>
            </a:endParaRP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function [beta, loss, </a:t>
            </a:r>
            <a:r>
              <a:rPr lang="en-US" altLang="zh-CN" sz="2000" dirty="0" err="1">
                <a:latin typeface="Courier New" panose="02070309020205020404" pitchFamily="49" charset="0"/>
                <a:cs typeface="Courier New" panose="02070309020205020404" pitchFamily="49" charset="0"/>
              </a:rPr>
              <a:t>iter</a:t>
            </a:r>
            <a:r>
              <a:rPr lang="en-US" altLang="zh-CN" sz="2000" dirty="0">
                <a:latin typeface="Courier New" panose="02070309020205020404" pitchFamily="49" charset="0"/>
                <a:cs typeface="Courier New" panose="02070309020205020404" pitchFamily="49" charset="0"/>
              </a:rPr>
              <a:t>, fitted, RMSE] = </a:t>
            </a:r>
            <a:r>
              <a:rPr lang="en-US" altLang="zh-CN" sz="2000" dirty="0" err="1">
                <a:latin typeface="Courier New" panose="02070309020205020404" pitchFamily="49" charset="0"/>
                <a:cs typeface="Courier New" panose="02070309020205020404" pitchFamily="49" charset="0"/>
              </a:rPr>
              <a:t>GradDesent</a:t>
            </a:r>
            <a:r>
              <a:rPr lang="en-US" altLang="zh-CN" sz="2000" dirty="0">
                <a:latin typeface="Courier New" panose="02070309020205020404" pitchFamily="49" charset="0"/>
                <a:cs typeface="Courier New" panose="02070309020205020404" pitchFamily="49" charset="0"/>
              </a:rPr>
              <a:t>(X, y, </a:t>
            </a:r>
            <a:r>
              <a:rPr lang="en-US" altLang="zh-CN" sz="2000" dirty="0" err="1">
                <a:latin typeface="Courier New" panose="02070309020205020404" pitchFamily="49" charset="0"/>
                <a:cs typeface="Courier New" panose="02070309020205020404" pitchFamily="49" charset="0"/>
              </a:rPr>
              <a:t>init</a:t>
            </a:r>
            <a:r>
              <a:rPr lang="en-US" altLang="zh-CN" sz="2000" dirty="0">
                <a:latin typeface="Courier New" panose="02070309020205020404" pitchFamily="49" charset="0"/>
                <a:cs typeface="Courier New" panose="02070309020205020404" pitchFamily="49" charset="0"/>
              </a:rPr>
              <a:t>, eta, </a:t>
            </a:r>
            <a:r>
              <a:rPr lang="en-US" altLang="zh-CN" sz="2000" dirty="0" err="1">
                <a:latin typeface="Courier New" panose="02070309020205020404" pitchFamily="49" charset="0"/>
                <a:cs typeface="Courier New" panose="02070309020205020404" pitchFamily="49" charset="0"/>
              </a:rPr>
              <a:t>maxit</a:t>
            </a:r>
            <a:r>
              <a:rPr lang="en-US" altLang="zh-CN" sz="2000" dirty="0">
                <a:latin typeface="Courier New" panose="02070309020205020404" pitchFamily="49" charset="0"/>
                <a:cs typeface="Courier New" panose="02070309020205020404" pitchFamily="49" charset="0"/>
              </a:rPr>
              <a:t>, err)</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solidFill>
                  <a:srgbClr val="00B050"/>
                </a:solidFill>
                <a:latin typeface="Courier New" panose="02070309020205020404" pitchFamily="49" charset="0"/>
                <a:cs typeface="Courier New" panose="02070309020205020404" pitchFamily="49" charset="0"/>
              </a:rPr>
              <a:t>% X </a:t>
            </a:r>
            <a:r>
              <a:rPr lang="zh-CN" altLang="en-US" sz="2000" dirty="0">
                <a:solidFill>
                  <a:srgbClr val="00B050"/>
                </a:solidFill>
                <a:latin typeface="Courier New" panose="02070309020205020404" pitchFamily="49" charset="0"/>
                <a:cs typeface="Courier New" panose="02070309020205020404" pitchFamily="49" charset="0"/>
              </a:rPr>
              <a:t>为自变量数据矩阵</a:t>
            </a:r>
            <a:r>
              <a:rPr lang="en-US" altLang="zh-CN" sz="2000" dirty="0">
                <a:solidFill>
                  <a:srgbClr val="00B050"/>
                </a:solidFill>
                <a:latin typeface="Courier New" panose="02070309020205020404" pitchFamily="49" charset="0"/>
                <a:cs typeface="Courier New" panose="02070309020205020404" pitchFamily="49" charset="0"/>
              </a:rPr>
              <a:t>, y </a:t>
            </a:r>
            <a:r>
              <a:rPr lang="zh-CN" altLang="en-US" sz="2000" dirty="0">
                <a:solidFill>
                  <a:srgbClr val="00B050"/>
                </a:solidFill>
                <a:latin typeface="Courier New" panose="02070309020205020404" pitchFamily="49" charset="0"/>
                <a:cs typeface="Courier New" panose="02070309020205020404" pitchFamily="49" charset="0"/>
              </a:rPr>
              <a:t>为因变量向量</a:t>
            </a:r>
            <a:r>
              <a:rPr lang="en-US" altLang="zh-CN" sz="2000" dirty="0">
                <a:solidFill>
                  <a:srgbClr val="00B050"/>
                </a:solidFill>
                <a:latin typeface="Courier New" panose="02070309020205020404" pitchFamily="49" charset="0"/>
                <a:cs typeface="Courier New" panose="02070309020205020404" pitchFamily="49" charset="0"/>
              </a:rPr>
              <a:t>, </a:t>
            </a:r>
            <a:r>
              <a:rPr lang="en-US" altLang="zh-CN" sz="2000" dirty="0" err="1">
                <a:solidFill>
                  <a:srgbClr val="00B050"/>
                </a:solidFill>
                <a:latin typeface="Courier New" panose="02070309020205020404" pitchFamily="49" charset="0"/>
                <a:cs typeface="Courier New" panose="02070309020205020404" pitchFamily="49" charset="0"/>
              </a:rPr>
              <a:t>init</a:t>
            </a:r>
            <a:r>
              <a:rPr lang="zh-CN" altLang="en-US" sz="2000" dirty="0">
                <a:solidFill>
                  <a:srgbClr val="00B050"/>
                </a:solidFill>
                <a:latin typeface="Courier New" panose="02070309020205020404" pitchFamily="49" charset="0"/>
                <a:cs typeface="Courier New" panose="02070309020205020404" pitchFamily="49" charset="0"/>
              </a:rPr>
              <a:t>为参数初始值</a:t>
            </a:r>
            <a:r>
              <a:rPr lang="en-US" altLang="zh-CN" sz="2000" dirty="0">
                <a:solidFill>
                  <a:srgbClr val="00B050"/>
                </a:solidFill>
                <a:latin typeface="Courier New" panose="02070309020205020404" pitchFamily="49" charset="0"/>
                <a:cs typeface="Courier New" panose="02070309020205020404" pitchFamily="49" charset="0"/>
              </a:rPr>
              <a:t>, eta</a:t>
            </a:r>
            <a:r>
              <a:rPr lang="zh-CN" altLang="en-US" sz="2000" dirty="0">
                <a:solidFill>
                  <a:srgbClr val="00B050"/>
                </a:solidFill>
                <a:latin typeface="Courier New" panose="02070309020205020404" pitchFamily="49" charset="0"/>
                <a:cs typeface="Courier New" panose="02070309020205020404" pitchFamily="49" charset="0"/>
              </a:rPr>
              <a:t>为学习率</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solidFill>
                  <a:srgbClr val="00B050"/>
                </a:solidFill>
                <a:latin typeface="Courier New" panose="02070309020205020404" pitchFamily="49" charset="0"/>
                <a:cs typeface="Courier New" panose="02070309020205020404" pitchFamily="49" charset="0"/>
              </a:rPr>
              <a:t>% </a:t>
            </a:r>
            <a:r>
              <a:rPr lang="en-US" altLang="zh-CN" sz="2000" dirty="0" err="1">
                <a:solidFill>
                  <a:srgbClr val="00B050"/>
                </a:solidFill>
                <a:latin typeface="Courier New" panose="02070309020205020404" pitchFamily="49" charset="0"/>
                <a:cs typeface="Courier New" panose="02070309020205020404" pitchFamily="49" charset="0"/>
              </a:rPr>
              <a:t>maxit</a:t>
            </a:r>
            <a:r>
              <a:rPr lang="en-US" altLang="zh-CN" sz="2000" dirty="0">
                <a:solidFill>
                  <a:srgbClr val="00B050"/>
                </a:solidFill>
                <a:latin typeface="Courier New" panose="02070309020205020404" pitchFamily="49" charset="0"/>
                <a:cs typeface="Courier New" panose="02070309020205020404" pitchFamily="49" charset="0"/>
              </a:rPr>
              <a:t> </a:t>
            </a:r>
            <a:r>
              <a:rPr lang="zh-CN" altLang="en-US" sz="2000" dirty="0">
                <a:solidFill>
                  <a:srgbClr val="00B050"/>
                </a:solidFill>
                <a:latin typeface="Courier New" panose="02070309020205020404" pitchFamily="49" charset="0"/>
                <a:cs typeface="Courier New" panose="02070309020205020404" pitchFamily="49" charset="0"/>
              </a:rPr>
              <a:t>为最大迭代次数</a:t>
            </a:r>
            <a:r>
              <a:rPr lang="en-US" altLang="zh-CN" sz="2000" dirty="0">
                <a:solidFill>
                  <a:srgbClr val="00B050"/>
                </a:solidFill>
                <a:latin typeface="Courier New" panose="02070309020205020404" pitchFamily="49" charset="0"/>
                <a:cs typeface="Courier New" panose="02070309020205020404" pitchFamily="49" charset="0"/>
              </a:rPr>
              <a:t>, err </a:t>
            </a:r>
            <a:r>
              <a:rPr lang="zh-CN" altLang="en-US" sz="2000" dirty="0">
                <a:solidFill>
                  <a:srgbClr val="00B050"/>
                </a:solidFill>
                <a:latin typeface="Courier New" panose="02070309020205020404" pitchFamily="49" charset="0"/>
                <a:cs typeface="Courier New" panose="02070309020205020404" pitchFamily="49" charset="0"/>
              </a:rPr>
              <a:t>为最大误差限</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solidFill>
                  <a:srgbClr val="00B050"/>
                </a:solidFill>
                <a:latin typeface="Courier New" panose="02070309020205020404" pitchFamily="49" charset="0"/>
                <a:cs typeface="Courier New" panose="02070309020205020404" pitchFamily="49" charset="0"/>
              </a:rPr>
              <a:t>% </a:t>
            </a:r>
            <a:r>
              <a:rPr lang="zh-CN" altLang="en-US" sz="2000" dirty="0">
                <a:solidFill>
                  <a:srgbClr val="00B050"/>
                </a:solidFill>
                <a:latin typeface="Courier New" panose="02070309020205020404" pitchFamily="49" charset="0"/>
                <a:cs typeface="Courier New" panose="02070309020205020404" pitchFamily="49" charset="0"/>
              </a:rPr>
              <a:t>返回回归系数估计</a:t>
            </a:r>
            <a:r>
              <a:rPr lang="en-US" altLang="zh-CN" sz="2000" dirty="0">
                <a:solidFill>
                  <a:srgbClr val="00B050"/>
                </a:solidFill>
                <a:latin typeface="Courier New" panose="02070309020205020404" pitchFamily="49" charset="0"/>
                <a:cs typeface="Courier New" panose="02070309020205020404" pitchFamily="49" charset="0"/>
              </a:rPr>
              <a:t>, </a:t>
            </a:r>
            <a:r>
              <a:rPr lang="zh-CN" altLang="en-US" sz="2000" dirty="0">
                <a:solidFill>
                  <a:srgbClr val="00B050"/>
                </a:solidFill>
                <a:latin typeface="Courier New" panose="02070309020205020404" pitchFamily="49" charset="0"/>
                <a:cs typeface="Courier New" panose="02070309020205020404" pitchFamily="49" charset="0"/>
              </a:rPr>
              <a:t>损失向量</a:t>
            </a:r>
            <a:r>
              <a:rPr lang="en-US" altLang="zh-CN" sz="2000" dirty="0">
                <a:solidFill>
                  <a:srgbClr val="00B050"/>
                </a:solidFill>
                <a:latin typeface="Courier New" panose="02070309020205020404" pitchFamily="49" charset="0"/>
                <a:cs typeface="Courier New" panose="02070309020205020404" pitchFamily="49" charset="0"/>
              </a:rPr>
              <a:t>, </a:t>
            </a:r>
            <a:r>
              <a:rPr lang="zh-CN" altLang="en-US" sz="2000" dirty="0">
                <a:solidFill>
                  <a:srgbClr val="00B050"/>
                </a:solidFill>
                <a:latin typeface="Courier New" panose="02070309020205020404" pitchFamily="49" charset="0"/>
                <a:cs typeface="Courier New" panose="02070309020205020404" pitchFamily="49" charset="0"/>
              </a:rPr>
              <a:t>迭代次数</a:t>
            </a:r>
            <a:r>
              <a:rPr lang="en-US" altLang="zh-CN" sz="2000" dirty="0">
                <a:solidFill>
                  <a:srgbClr val="00B050"/>
                </a:solidFill>
                <a:latin typeface="Courier New" panose="02070309020205020404" pitchFamily="49" charset="0"/>
                <a:cs typeface="Courier New" panose="02070309020205020404" pitchFamily="49" charset="0"/>
              </a:rPr>
              <a:t>, </a:t>
            </a:r>
            <a:r>
              <a:rPr lang="zh-CN" altLang="en-US" sz="2000" dirty="0">
                <a:solidFill>
                  <a:srgbClr val="00B050"/>
                </a:solidFill>
                <a:latin typeface="Courier New" panose="02070309020205020404" pitchFamily="49" charset="0"/>
                <a:cs typeface="Courier New" panose="02070309020205020404" pitchFamily="49" charset="0"/>
              </a:rPr>
              <a:t>拟合值</a:t>
            </a:r>
            <a:r>
              <a:rPr lang="en-US" altLang="zh-CN" sz="2000" dirty="0">
                <a:solidFill>
                  <a:srgbClr val="00B050"/>
                </a:solidFill>
                <a:latin typeface="Courier New" panose="02070309020205020404" pitchFamily="49" charset="0"/>
                <a:cs typeface="Courier New" panose="02070309020205020404" pitchFamily="49" charset="0"/>
              </a:rPr>
              <a:t>, RMSE</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switch </a:t>
            </a:r>
            <a:r>
              <a:rPr lang="en-US" altLang="zh-CN" sz="2000" dirty="0" err="1">
                <a:latin typeface="Courier New" panose="02070309020205020404" pitchFamily="49" charset="0"/>
                <a:cs typeface="Courier New" panose="02070309020205020404" pitchFamily="49" charset="0"/>
              </a:rPr>
              <a:t>nargin</a:t>
            </a:r>
            <a:endParaRPr lang="en-US" altLang="zh-CN" sz="2000" dirty="0">
              <a:latin typeface="Courier New" panose="02070309020205020404" pitchFamily="49" charset="0"/>
              <a:cs typeface="Courier New" panose="02070309020205020404" pitchFamily="49" charset="0"/>
            </a:endParaRP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    case 4</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        </a:t>
            </a:r>
            <a:r>
              <a:rPr lang="en-US" altLang="zh-CN" sz="2000" dirty="0" err="1">
                <a:latin typeface="Courier New" panose="02070309020205020404" pitchFamily="49" charset="0"/>
                <a:cs typeface="Courier New" panose="02070309020205020404" pitchFamily="49" charset="0"/>
              </a:rPr>
              <a:t>maxit</a:t>
            </a:r>
            <a:r>
              <a:rPr lang="en-US" altLang="zh-CN" sz="2000" dirty="0">
                <a:latin typeface="Courier New" panose="02070309020205020404" pitchFamily="49" charset="0"/>
                <a:cs typeface="Courier New" panose="02070309020205020404" pitchFamily="49" charset="0"/>
              </a:rPr>
              <a:t> = 1000;</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        err = 1e-3;</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    case 5</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        err = 1e-3</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end</a:t>
            </a:r>
          </a:p>
          <a:p>
            <a:endParaRPr lang="zh-CN" altLang="en-US" dirty="0"/>
          </a:p>
        </p:txBody>
      </p:sp>
    </p:spTree>
    <p:extLst>
      <p:ext uri="{BB962C8B-B14F-4D97-AF65-F5344CB8AC3E}">
        <p14:creationId xmlns:p14="http://schemas.microsoft.com/office/powerpoint/2010/main" val="1634050733"/>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C85CE3F-9163-55BA-2604-3EAD5C8652B6}"/>
              </a:ext>
            </a:extLst>
          </p:cNvPr>
          <p:cNvSpPr>
            <a:spLocks noGrp="1"/>
          </p:cNvSpPr>
          <p:nvPr>
            <p:ph idx="1"/>
          </p:nvPr>
        </p:nvSpPr>
        <p:spPr>
          <a:xfrm>
            <a:off x="838200" y="757084"/>
            <a:ext cx="10515600" cy="5726843"/>
          </a:xfrm>
        </p:spPr>
        <p:txBody>
          <a:bodyPr/>
          <a:lstStyle/>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v-SE" altLang="zh-CN" sz="2000" dirty="0">
                <a:solidFill>
                  <a:srgbClr val="00B050"/>
                </a:solidFill>
                <a:latin typeface="Courier New" panose="02070309020205020404" pitchFamily="49" charset="0"/>
                <a:cs typeface="Courier New" panose="02070309020205020404" pitchFamily="49" charset="0"/>
              </a:rPr>
              <a:t>% </a:t>
            </a:r>
            <a:r>
              <a:rPr lang="zh-CN" altLang="sv-SE" sz="2000" dirty="0">
                <a:solidFill>
                  <a:srgbClr val="00B050"/>
                </a:solidFill>
                <a:latin typeface="Courier New" panose="02070309020205020404" pitchFamily="49" charset="0"/>
                <a:cs typeface="Courier New" panose="02070309020205020404" pitchFamily="49" charset="0"/>
              </a:rPr>
              <a:t>初始化</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v-SE" altLang="zh-CN" sz="2000" dirty="0">
                <a:latin typeface="Courier New" panose="02070309020205020404" pitchFamily="49" charset="0"/>
                <a:cs typeface="Courier New" panose="02070309020205020404" pitchFamily="49" charset="0"/>
              </a:rPr>
              <a:t>[n,m] = size(X);</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v-SE" altLang="zh-CN" sz="2000" dirty="0">
                <a:latin typeface="Courier New" panose="02070309020205020404" pitchFamily="49" charset="0"/>
                <a:cs typeface="Courier New" panose="02070309020205020404" pitchFamily="49" charset="0"/>
              </a:rPr>
              <a:t>X = [ones(n,1), X];</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v-SE" altLang="zh-CN" sz="2000" dirty="0">
                <a:latin typeface="Courier New" panose="02070309020205020404" pitchFamily="49" charset="0"/>
                <a:cs typeface="Courier New" panose="02070309020205020404" pitchFamily="49" charset="0"/>
              </a:rPr>
              <a:t>beta = init;</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v-SE" altLang="zh-CN" sz="2000" dirty="0">
                <a:latin typeface="Courier New" panose="02070309020205020404" pitchFamily="49" charset="0"/>
                <a:cs typeface="Courier New" panose="02070309020205020404" pitchFamily="49" charset="0"/>
              </a:rPr>
              <a:t>loss = norm(X * beta - y);</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v-SE" altLang="zh-CN" sz="2000" dirty="0">
                <a:latin typeface="Courier New" panose="02070309020205020404" pitchFamily="49" charset="0"/>
                <a:cs typeface="Courier New" panose="02070309020205020404" pitchFamily="49" charset="0"/>
              </a:rPr>
              <a:t>tol = 1;</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v-SE" altLang="zh-CN" sz="2000" dirty="0">
                <a:latin typeface="Courier New" panose="02070309020205020404" pitchFamily="49" charset="0"/>
                <a:cs typeface="Courier New" panose="02070309020205020404" pitchFamily="49" charset="0"/>
              </a:rPr>
              <a:t>iter = 1;</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v-SE" altLang="zh-CN" sz="2000" dirty="0">
                <a:latin typeface="Courier New" panose="02070309020205020404" pitchFamily="49" charset="0"/>
                <a:cs typeface="Courier New" panose="02070309020205020404" pitchFamily="49" charset="0"/>
              </a:rPr>
              <a:t>while tol &gt; err &amp; iter &lt; maxit</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v-SE" altLang="zh-CN" sz="2000" dirty="0">
                <a:latin typeface="Courier New" panose="02070309020205020404" pitchFamily="49" charset="0"/>
                <a:cs typeface="Courier New" panose="02070309020205020404" pitchFamily="49" charset="0"/>
              </a:rPr>
              <a:t>    fitted = X * beta;</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v-SE" altLang="zh-CN" sz="2000" dirty="0">
                <a:latin typeface="Courier New" panose="02070309020205020404" pitchFamily="49" charset="0"/>
                <a:cs typeface="Courier New" panose="02070309020205020404" pitchFamily="49" charset="0"/>
              </a:rPr>
              <a:t>    grad = X' * (fitted - y);</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v-SE" altLang="zh-CN" sz="2000" dirty="0">
                <a:latin typeface="Courier New" panose="02070309020205020404" pitchFamily="49" charset="0"/>
                <a:cs typeface="Courier New" panose="02070309020205020404" pitchFamily="49" charset="0"/>
              </a:rPr>
              <a:t>    betaC = beta - eta * grad;</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v-SE" altLang="zh-CN" sz="2000" dirty="0">
                <a:latin typeface="Courier New" panose="02070309020205020404" pitchFamily="49" charset="0"/>
                <a:cs typeface="Courier New" panose="02070309020205020404" pitchFamily="49" charset="0"/>
              </a:rPr>
              <a:t>    tol = max(abs(betaC - beta));</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v-SE" altLang="zh-CN" sz="2000" dirty="0">
                <a:latin typeface="Courier New" panose="02070309020205020404" pitchFamily="49" charset="0"/>
                <a:cs typeface="Courier New" panose="02070309020205020404" pitchFamily="49" charset="0"/>
              </a:rPr>
              <a:t>    beta = betaC;</a:t>
            </a:r>
          </a:p>
          <a:p>
            <a:endParaRPr lang="zh-CN" altLang="en-US" dirty="0"/>
          </a:p>
        </p:txBody>
      </p:sp>
    </p:spTree>
    <p:extLst>
      <p:ext uri="{BB962C8B-B14F-4D97-AF65-F5344CB8AC3E}">
        <p14:creationId xmlns:p14="http://schemas.microsoft.com/office/powerpoint/2010/main" val="3624951365"/>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C85CE3F-9163-55BA-2604-3EAD5C8652B6}"/>
              </a:ext>
            </a:extLst>
          </p:cNvPr>
          <p:cNvSpPr>
            <a:spLocks noGrp="1"/>
          </p:cNvSpPr>
          <p:nvPr>
            <p:ph idx="1"/>
          </p:nvPr>
        </p:nvSpPr>
        <p:spPr>
          <a:xfrm>
            <a:off x="838200" y="1181957"/>
            <a:ext cx="10515600" cy="5419879"/>
          </a:xfrm>
        </p:spPr>
        <p:txBody>
          <a:bodyPr/>
          <a:lstStyle/>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loss = [loss; norm(fitted - y)];</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    </a:t>
            </a:r>
            <a:r>
              <a:rPr lang="en-US" altLang="zh-CN" sz="2000" dirty="0" err="1">
                <a:latin typeface="Courier New" panose="02070309020205020404" pitchFamily="49" charset="0"/>
                <a:cs typeface="Courier New" panose="02070309020205020404" pitchFamily="49" charset="0"/>
              </a:rPr>
              <a:t>iter</a:t>
            </a:r>
            <a:r>
              <a:rPr lang="en-US" altLang="zh-CN" sz="2000" dirty="0">
                <a:latin typeface="Courier New" panose="02070309020205020404" pitchFamily="49" charset="0"/>
                <a:cs typeface="Courier New" panose="02070309020205020404" pitchFamily="49" charset="0"/>
              </a:rPr>
              <a:t> = </a:t>
            </a:r>
            <a:r>
              <a:rPr lang="en-US" altLang="zh-CN" sz="2000" dirty="0" err="1">
                <a:latin typeface="Courier New" panose="02070309020205020404" pitchFamily="49" charset="0"/>
                <a:cs typeface="Courier New" panose="02070309020205020404" pitchFamily="49" charset="0"/>
              </a:rPr>
              <a:t>iter</a:t>
            </a:r>
            <a:r>
              <a:rPr lang="en-US" altLang="zh-CN" sz="2000" dirty="0">
                <a:latin typeface="Courier New" panose="02070309020205020404" pitchFamily="49" charset="0"/>
                <a:cs typeface="Courier New" panose="02070309020205020404" pitchFamily="49" charset="0"/>
              </a:rPr>
              <a:t> + 1;</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    if loss(</a:t>
            </a:r>
            <a:r>
              <a:rPr lang="en-US" altLang="zh-CN" sz="2000" dirty="0" err="1">
                <a:latin typeface="Courier New" panose="02070309020205020404" pitchFamily="49" charset="0"/>
                <a:cs typeface="Courier New" panose="02070309020205020404" pitchFamily="49" charset="0"/>
              </a:rPr>
              <a:t>iter</a:t>
            </a:r>
            <a:r>
              <a:rPr lang="en-US" altLang="zh-CN" sz="2000" dirty="0">
                <a:latin typeface="Courier New" panose="02070309020205020404" pitchFamily="49" charset="0"/>
                <a:cs typeface="Courier New" panose="02070309020205020404" pitchFamily="49" charset="0"/>
              </a:rPr>
              <a:t>) &lt; loss(</a:t>
            </a:r>
            <a:r>
              <a:rPr lang="en-US" altLang="zh-CN" sz="2000" dirty="0" err="1">
                <a:latin typeface="Courier New" panose="02070309020205020404" pitchFamily="49" charset="0"/>
                <a:cs typeface="Courier New" panose="02070309020205020404" pitchFamily="49" charset="0"/>
              </a:rPr>
              <a:t>iter</a:t>
            </a:r>
            <a:r>
              <a:rPr lang="en-US" altLang="zh-CN" sz="2000" dirty="0">
                <a:latin typeface="Courier New" panose="02070309020205020404" pitchFamily="49" charset="0"/>
                <a:cs typeface="Courier New" panose="02070309020205020404" pitchFamily="49" charset="0"/>
              </a:rPr>
              <a:t> - 1)</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        eta = eta * 1.2;</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    else</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        eta = eta * 0.8;</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    end</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end</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RMSE = sqrt(norm(fitted - y) / (n - m - 1));</a:t>
            </a:r>
          </a:p>
          <a:p>
            <a:endParaRPr lang="zh-CN" altLang="en-US" dirty="0"/>
          </a:p>
        </p:txBody>
      </p:sp>
    </p:spTree>
    <p:extLst>
      <p:ext uri="{BB962C8B-B14F-4D97-AF65-F5344CB8AC3E}">
        <p14:creationId xmlns:p14="http://schemas.microsoft.com/office/powerpoint/2010/main" val="1833978025"/>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C85CE3F-9163-55BA-2604-3EAD5C8652B6}"/>
              </a:ext>
            </a:extLst>
          </p:cNvPr>
          <p:cNvSpPr>
            <a:spLocks noGrp="1"/>
          </p:cNvSpPr>
          <p:nvPr>
            <p:ph idx="1"/>
          </p:nvPr>
        </p:nvSpPr>
        <p:spPr>
          <a:xfrm>
            <a:off x="838200" y="757084"/>
            <a:ext cx="10515600" cy="5419879"/>
          </a:xfrm>
        </p:spPr>
        <p:txBody>
          <a:bodyPr/>
          <a:lstStyle/>
          <a:p>
            <a:r>
              <a:rPr lang="zh-CN" altLang="en-US" dirty="0"/>
              <a:t>用随机生成数据的二元线性回归来测试 </a:t>
            </a:r>
            <a:r>
              <a:rPr lang="en-US" altLang="zh-CN" sz="2000" dirty="0" err="1">
                <a:latin typeface="Courier New" panose="02070309020205020404" pitchFamily="49" charset="0"/>
                <a:cs typeface="Courier New" panose="02070309020205020404" pitchFamily="49" charset="0"/>
              </a:rPr>
              <a:t>GradDesent</a:t>
            </a:r>
            <a:r>
              <a:rPr lang="en-US" altLang="zh-CN" sz="2000" dirty="0">
                <a:latin typeface="Courier New" panose="02070309020205020404" pitchFamily="49" charset="0"/>
                <a:cs typeface="Courier New" panose="02070309020205020404" pitchFamily="49" charset="0"/>
              </a:rPr>
              <a:t>() </a:t>
            </a:r>
            <a:r>
              <a:rPr lang="zh-CN" altLang="en-US" dirty="0"/>
              <a:t>函数。</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err="1">
                <a:latin typeface="Courier New" panose="02070309020205020404" pitchFamily="49" charset="0"/>
                <a:cs typeface="Courier New" panose="02070309020205020404" pitchFamily="49" charset="0"/>
              </a:rPr>
              <a:t>rng</a:t>
            </a:r>
            <a:r>
              <a:rPr lang="en-US" altLang="zh-CN" sz="2000" dirty="0">
                <a:latin typeface="Courier New" panose="02070309020205020404" pitchFamily="49" charset="0"/>
                <a:cs typeface="Courier New" panose="02070309020205020404" pitchFamily="49" charset="0"/>
              </a:rPr>
              <a:t>(123);   </a:t>
            </a:r>
            <a:r>
              <a:rPr lang="en-US" altLang="zh-CN" sz="2000" dirty="0">
                <a:solidFill>
                  <a:srgbClr val="00B050"/>
                </a:solidFill>
                <a:latin typeface="Courier New" panose="02070309020205020404" pitchFamily="49" charset="0"/>
                <a:cs typeface="Courier New" panose="02070309020205020404" pitchFamily="49" charset="0"/>
              </a:rPr>
              <a:t>% </a:t>
            </a:r>
            <a:r>
              <a:rPr lang="zh-CN" altLang="en-US" sz="2000" dirty="0">
                <a:solidFill>
                  <a:srgbClr val="00B050"/>
                </a:solidFill>
                <a:latin typeface="Courier New" panose="02070309020205020404" pitchFamily="49" charset="0"/>
                <a:cs typeface="Courier New" panose="02070309020205020404" pitchFamily="49" charset="0"/>
              </a:rPr>
              <a:t>设置随机数种子</a:t>
            </a:r>
            <a:r>
              <a:rPr lang="en-US" altLang="zh-CN" sz="2000" dirty="0">
                <a:solidFill>
                  <a:srgbClr val="00B050"/>
                </a:solidFill>
                <a:latin typeface="Courier New" panose="02070309020205020404" pitchFamily="49" charset="0"/>
                <a:cs typeface="Courier New" panose="02070309020205020404" pitchFamily="49" charset="0"/>
              </a:rPr>
              <a:t>, </a:t>
            </a:r>
            <a:r>
              <a:rPr lang="zh-CN" altLang="en-US" sz="2000" dirty="0">
                <a:solidFill>
                  <a:srgbClr val="00B050"/>
                </a:solidFill>
                <a:latin typeface="Courier New" panose="02070309020205020404" pitchFamily="49" charset="0"/>
                <a:cs typeface="Courier New" panose="02070309020205020404" pitchFamily="49" charset="0"/>
              </a:rPr>
              <a:t>保证可重现性</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x1 = </a:t>
            </a:r>
            <a:r>
              <a:rPr lang="en-US" altLang="zh-CN" sz="2000" dirty="0" err="1">
                <a:latin typeface="Courier New" panose="02070309020205020404" pitchFamily="49" charset="0"/>
                <a:cs typeface="Courier New" panose="02070309020205020404" pitchFamily="49" charset="0"/>
              </a:rPr>
              <a:t>randn</a:t>
            </a:r>
            <a:r>
              <a:rPr lang="en-US" altLang="zh-CN" sz="2000" dirty="0">
                <a:latin typeface="Courier New" panose="02070309020205020404" pitchFamily="49" charset="0"/>
                <a:cs typeface="Courier New" panose="02070309020205020404" pitchFamily="49" charset="0"/>
              </a:rPr>
              <a:t>(1000,1);</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x2 = </a:t>
            </a:r>
            <a:r>
              <a:rPr lang="en-US" altLang="zh-CN" sz="2000" dirty="0" err="1">
                <a:latin typeface="Courier New" panose="02070309020205020404" pitchFamily="49" charset="0"/>
                <a:cs typeface="Courier New" panose="02070309020205020404" pitchFamily="49" charset="0"/>
              </a:rPr>
              <a:t>randn</a:t>
            </a:r>
            <a:r>
              <a:rPr lang="en-US" altLang="zh-CN" sz="2000" dirty="0">
                <a:latin typeface="Courier New" panose="02070309020205020404" pitchFamily="49" charset="0"/>
                <a:cs typeface="Courier New" panose="02070309020205020404" pitchFamily="49" charset="0"/>
              </a:rPr>
              <a:t>(1000,1);</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y = 1 + 0.6*x1 - 0.2*x2 + </a:t>
            </a:r>
            <a:r>
              <a:rPr lang="en-US" altLang="zh-CN" sz="2000" dirty="0" err="1">
                <a:latin typeface="Courier New" panose="02070309020205020404" pitchFamily="49" charset="0"/>
                <a:cs typeface="Courier New" panose="02070309020205020404" pitchFamily="49" charset="0"/>
              </a:rPr>
              <a:t>randn</a:t>
            </a:r>
            <a:r>
              <a:rPr lang="en-US" altLang="zh-CN" sz="2000" dirty="0">
                <a:latin typeface="Courier New" panose="02070309020205020404" pitchFamily="49" charset="0"/>
                <a:cs typeface="Courier New" panose="02070309020205020404" pitchFamily="49" charset="0"/>
              </a:rPr>
              <a:t>(n,1);</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X = [x1, x2];</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[beta, loss, </a:t>
            </a:r>
            <a:r>
              <a:rPr lang="en-US" altLang="zh-CN" sz="2000" dirty="0" err="1">
                <a:latin typeface="Courier New" panose="02070309020205020404" pitchFamily="49" charset="0"/>
                <a:cs typeface="Courier New" panose="02070309020205020404" pitchFamily="49" charset="0"/>
              </a:rPr>
              <a:t>iter</a:t>
            </a:r>
            <a:r>
              <a:rPr lang="en-US" altLang="zh-CN" sz="2000" dirty="0">
                <a:latin typeface="Courier New" panose="02070309020205020404" pitchFamily="49" charset="0"/>
                <a:cs typeface="Courier New" panose="02070309020205020404" pitchFamily="49" charset="0"/>
              </a:rPr>
              <a:t>, fitted, RMSE] = </a:t>
            </a:r>
            <a:r>
              <a:rPr lang="en-US" altLang="zh-CN" sz="2000" dirty="0" err="1">
                <a:latin typeface="Courier New" panose="02070309020205020404" pitchFamily="49" charset="0"/>
                <a:cs typeface="Courier New" panose="02070309020205020404" pitchFamily="49" charset="0"/>
              </a:rPr>
              <a:t>GradDesent</a:t>
            </a:r>
            <a:r>
              <a:rPr lang="en-US" altLang="zh-CN" sz="2000" dirty="0">
                <a:latin typeface="Courier New" panose="02070309020205020404" pitchFamily="49" charset="0"/>
                <a:cs typeface="Courier New" panose="02070309020205020404" pitchFamily="49" charset="0"/>
              </a:rPr>
              <a:t>(X, y, [0;0;0], 1e-4, 1000, 1e-8);</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beta, </a:t>
            </a:r>
            <a:r>
              <a:rPr lang="en-US" altLang="zh-CN" sz="2000" dirty="0" err="1">
                <a:latin typeface="Courier New" panose="02070309020205020404" pitchFamily="49" charset="0"/>
                <a:cs typeface="Courier New" panose="02070309020205020404" pitchFamily="49" charset="0"/>
              </a:rPr>
              <a:t>iter</a:t>
            </a:r>
            <a:r>
              <a:rPr lang="en-US" altLang="zh-CN" sz="2000" dirty="0">
                <a:latin typeface="Courier New" panose="02070309020205020404" pitchFamily="49" charset="0"/>
                <a:cs typeface="Courier New" panose="02070309020205020404" pitchFamily="49" charset="0"/>
              </a:rPr>
              <a:t>, RMSE</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plot(1:iter, loss, 'o-'), grid on</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err="1">
                <a:latin typeface="Courier New" panose="02070309020205020404" pitchFamily="49" charset="0"/>
                <a:cs typeface="Courier New" panose="02070309020205020404" pitchFamily="49" charset="0"/>
              </a:rPr>
              <a:t>xlabel</a:t>
            </a:r>
            <a:r>
              <a:rPr lang="en-US" altLang="zh-CN" sz="2000" dirty="0">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迭代次数</a:t>
            </a:r>
            <a:r>
              <a:rPr lang="en-US" altLang="zh-CN" sz="2000" dirty="0">
                <a:latin typeface="Courier New" panose="02070309020205020404" pitchFamily="49" charset="0"/>
                <a:cs typeface="Courier New" panose="02070309020205020404" pitchFamily="49" charset="0"/>
              </a:rPr>
              <a:t>'), </a:t>
            </a:r>
            <a:r>
              <a:rPr lang="en-US" altLang="zh-CN" sz="2000" dirty="0" err="1">
                <a:latin typeface="Courier New" panose="02070309020205020404" pitchFamily="49" charset="0"/>
                <a:cs typeface="Courier New" panose="02070309020205020404" pitchFamily="49" charset="0"/>
              </a:rPr>
              <a:t>ylabel</a:t>
            </a:r>
            <a:r>
              <a:rPr lang="en-US" altLang="zh-CN" sz="2000" dirty="0">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损失</a:t>
            </a:r>
            <a:r>
              <a:rPr lang="en-US" altLang="zh-CN" sz="2000" dirty="0">
                <a:latin typeface="Courier New" panose="02070309020205020404" pitchFamily="49" charset="0"/>
                <a:cs typeface="Courier New" panose="02070309020205020404" pitchFamily="49" charset="0"/>
              </a:rPr>
              <a:t>')</a:t>
            </a:r>
          </a:p>
          <a:p>
            <a:endParaRPr lang="zh-CN" altLang="en-US" dirty="0"/>
          </a:p>
        </p:txBody>
      </p:sp>
    </p:spTree>
    <p:extLst>
      <p:ext uri="{BB962C8B-B14F-4D97-AF65-F5344CB8AC3E}">
        <p14:creationId xmlns:p14="http://schemas.microsoft.com/office/powerpoint/2010/main" val="3841754017"/>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C85CE3F-9163-55BA-2604-3EAD5C8652B6}"/>
              </a:ext>
            </a:extLst>
          </p:cNvPr>
          <p:cNvSpPr>
            <a:spLocks noGrp="1"/>
          </p:cNvSpPr>
          <p:nvPr>
            <p:ph idx="1"/>
          </p:nvPr>
        </p:nvSpPr>
        <p:spPr>
          <a:xfrm>
            <a:off x="838200" y="757084"/>
            <a:ext cx="10515600" cy="5419879"/>
          </a:xfrm>
        </p:spPr>
        <p:txBody>
          <a:bodyPr/>
          <a:lstStyle/>
          <a:p>
            <a:pPr marL="0" indent="0">
              <a:buNone/>
            </a:pPr>
            <a:r>
              <a:rPr lang="zh-CN" altLang="en-US" b="1" dirty="0"/>
              <a:t>  运行结果</a:t>
            </a:r>
            <a:endParaRPr lang="en-US" altLang="zh-CN" b="1" dirty="0"/>
          </a:p>
          <a:p>
            <a:pPr indent="0">
              <a:buNone/>
            </a:pP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beta = 1.0023  0.6236  -0.2284</a:t>
            </a:r>
            <a:endParaRPr lang="zh-CN" altLang="zh-CN" sz="2000" dirty="0">
              <a:effectLst/>
              <a:latin typeface="宋体" panose="02010600030101010101" pitchFamily="2" charset="-122"/>
              <a:ea typeface="宋体" panose="02010600030101010101" pitchFamily="2" charset="-122"/>
              <a:cs typeface="宋体" panose="02010600030101010101" pitchFamily="2" charset="-122"/>
            </a:endParaRPr>
          </a:p>
          <a:p>
            <a:pPr indent="0">
              <a:buNone/>
            </a:pP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a:t>
            </a:r>
            <a:r>
              <a:rPr lang="en-US" altLang="zh-CN" sz="2000" dirty="0" err="1">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iter</a:t>
            </a: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 70</a:t>
            </a:r>
            <a:endParaRPr lang="zh-CN" altLang="zh-CN" sz="2000" dirty="0">
              <a:effectLst/>
              <a:latin typeface="宋体" panose="02010600030101010101" pitchFamily="2" charset="-122"/>
              <a:ea typeface="宋体" panose="02010600030101010101" pitchFamily="2" charset="-122"/>
              <a:cs typeface="宋体" panose="02010600030101010101" pitchFamily="2" charset="-122"/>
            </a:endParaRPr>
          </a:p>
          <a:p>
            <a:pPr indent="0">
              <a:buNone/>
            </a:pP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RMSE = 0.1790 </a:t>
            </a:r>
            <a:endParaRPr lang="zh-CN" altLang="zh-CN" sz="2000" dirty="0">
              <a:effectLst/>
              <a:latin typeface="宋体" panose="02010600030101010101" pitchFamily="2" charset="-122"/>
              <a:ea typeface="宋体" panose="02010600030101010101" pitchFamily="2" charset="-122"/>
              <a:cs typeface="宋体" panose="02010600030101010101" pitchFamily="2" charset="-122"/>
            </a:endParaRPr>
          </a:p>
          <a:p>
            <a:endParaRPr lang="zh-CN" altLang="en-US" dirty="0"/>
          </a:p>
        </p:txBody>
      </p:sp>
      <p:pic>
        <p:nvPicPr>
          <p:cNvPr id="2" name="图片 1">
            <a:extLst>
              <a:ext uri="{FF2B5EF4-FFF2-40B4-BE49-F238E27FC236}">
                <a16:creationId xmlns:a16="http://schemas.microsoft.com/office/drawing/2014/main" id="{FB6AD875-FF16-528D-2610-15E26DA1B40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18872" y="2259801"/>
            <a:ext cx="5754255" cy="4313453"/>
          </a:xfrm>
          <a:prstGeom prst="rect">
            <a:avLst/>
          </a:prstGeom>
          <a:noFill/>
          <a:ln>
            <a:noFill/>
          </a:ln>
        </p:spPr>
      </p:pic>
    </p:spTree>
    <p:extLst>
      <p:ext uri="{BB962C8B-B14F-4D97-AF65-F5344CB8AC3E}">
        <p14:creationId xmlns:p14="http://schemas.microsoft.com/office/powerpoint/2010/main" val="3142008528"/>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427BD15-2C30-2F0F-9546-BDDC52A9EBA9}"/>
              </a:ext>
            </a:extLst>
          </p:cNvPr>
          <p:cNvSpPr>
            <a:spLocks noGrp="1"/>
          </p:cNvSpPr>
          <p:nvPr>
            <p:ph idx="1"/>
          </p:nvPr>
        </p:nvSpPr>
        <p:spPr>
          <a:xfrm>
            <a:off x="838200" y="766618"/>
            <a:ext cx="10515600" cy="5410345"/>
          </a:xfrm>
        </p:spPr>
        <p:txBody>
          <a:bodyPr/>
          <a:lstStyle/>
          <a:p>
            <a:r>
              <a:rPr lang="zh-CN" altLang="en-US" dirty="0"/>
              <a:t>与 </a:t>
            </a:r>
            <a:r>
              <a:rPr lang="en-US" altLang="zh-CN" sz="2000" dirty="0" err="1">
                <a:latin typeface="Courier New" panose="02070309020205020404" pitchFamily="49" charset="0"/>
                <a:cs typeface="Courier New" panose="02070309020205020404" pitchFamily="49" charset="0"/>
              </a:rPr>
              <a:t>fitlm</a:t>
            </a:r>
            <a:r>
              <a:rPr lang="en-US" altLang="zh-CN" sz="2000" dirty="0">
                <a:latin typeface="Courier New" panose="02070309020205020404" pitchFamily="49" charset="0"/>
                <a:cs typeface="Courier New" panose="02070309020205020404" pitchFamily="49" charset="0"/>
              </a:rPr>
              <a:t>() </a:t>
            </a:r>
            <a:r>
              <a:rPr lang="zh-CN" altLang="en-US" dirty="0"/>
              <a:t>结果对比：</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err="1">
                <a:latin typeface="Courier New" panose="02070309020205020404" pitchFamily="49" charset="0"/>
                <a:cs typeface="Courier New" panose="02070309020205020404" pitchFamily="49" charset="0"/>
              </a:rPr>
              <a:t>lm</a:t>
            </a:r>
            <a:r>
              <a:rPr lang="en-US" altLang="zh-CN" sz="2000" dirty="0">
                <a:latin typeface="Courier New" panose="02070309020205020404" pitchFamily="49" charset="0"/>
                <a:cs typeface="Courier New" panose="02070309020205020404" pitchFamily="49" charset="0"/>
              </a:rPr>
              <a:t> = </a:t>
            </a:r>
            <a:r>
              <a:rPr lang="en-US" altLang="zh-CN" sz="2000" dirty="0" err="1">
                <a:latin typeface="Courier New" panose="02070309020205020404" pitchFamily="49" charset="0"/>
                <a:cs typeface="Courier New" panose="02070309020205020404" pitchFamily="49" charset="0"/>
              </a:rPr>
              <a:t>fitlm</a:t>
            </a:r>
            <a:r>
              <a:rPr lang="en-US" altLang="zh-CN" sz="2000" dirty="0">
                <a:latin typeface="Courier New" panose="02070309020205020404" pitchFamily="49" charset="0"/>
                <a:cs typeface="Courier New" panose="02070309020205020404" pitchFamily="49" charset="0"/>
              </a:rPr>
              <a:t>(X, y);</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err="1">
                <a:latin typeface="Courier New" panose="02070309020205020404" pitchFamily="49" charset="0"/>
                <a:cs typeface="Courier New" panose="02070309020205020404" pitchFamily="49" charset="0"/>
              </a:rPr>
              <a:t>lm.Coefficients.Estimate</a:t>
            </a:r>
            <a:endParaRPr lang="en-US" altLang="zh-CN" sz="2000" dirty="0">
              <a:latin typeface="Courier New" panose="02070309020205020404" pitchFamily="49" charset="0"/>
              <a:cs typeface="Courier New" panose="02070309020205020404" pitchFamily="49" charset="0"/>
            </a:endParaRPr>
          </a:p>
          <a:p>
            <a:pPr marL="0" indent="0">
              <a:buNone/>
            </a:pPr>
            <a:r>
              <a:rPr lang="zh-CN" altLang="en-US" b="1" dirty="0"/>
              <a:t>  运行结果  </a:t>
            </a:r>
          </a:p>
          <a:p>
            <a:pPr marL="0" indent="0">
              <a:lnSpc>
                <a:spcPct val="150000"/>
              </a:lnSpc>
              <a:buNone/>
            </a:pPr>
            <a:r>
              <a:rPr lang="en-US" altLang="zh-CN" sz="2000" dirty="0">
                <a:solidFill>
                  <a:srgbClr val="D35400"/>
                </a:solidFill>
                <a:latin typeface="Times New Roman" panose="02020603050405020304" pitchFamily="18" charset="0"/>
                <a:ea typeface="宋体" panose="02010600030101010101" pitchFamily="2" charset="-122"/>
              </a:rPr>
              <a:t>      </a:t>
            </a:r>
            <a:r>
              <a:rPr lang="en-US" altLang="zh-CN" sz="2000" dirty="0" err="1">
                <a:solidFill>
                  <a:srgbClr val="D35400"/>
                </a:solidFill>
                <a:latin typeface="Times New Roman" panose="02020603050405020304" pitchFamily="18" charset="0"/>
                <a:ea typeface="宋体" panose="02010600030101010101" pitchFamily="2" charset="-122"/>
              </a:rPr>
              <a:t>ans</a:t>
            </a:r>
            <a:r>
              <a:rPr lang="en-US" altLang="zh-CN" sz="2000" dirty="0">
                <a:solidFill>
                  <a:srgbClr val="D35400"/>
                </a:solidFill>
                <a:latin typeface="Times New Roman" panose="02020603050405020304" pitchFamily="18" charset="0"/>
                <a:ea typeface="宋体" panose="02010600030101010101" pitchFamily="2" charset="-122"/>
              </a:rPr>
              <a:t> = 1.0023  0.6236  -0.2284 </a:t>
            </a:r>
          </a:p>
          <a:p>
            <a:pPr algn="just"/>
            <a:r>
              <a:rPr lang="zh-CN" altLang="en-US" dirty="0"/>
              <a:t>可见，结果是相同的！由于样本量很小，梯度下降法并没有体现出优势。更重要的是了解梯度下降法的思想，不只是线性回归的损失函数，任何损失（代价）函数，都可以用梯度下降法来求解 。</a:t>
            </a:r>
            <a:endParaRPr lang="en-US" altLang="zh-CN" dirty="0"/>
          </a:p>
          <a:p>
            <a:pPr algn="just"/>
            <a:endParaRPr lang="zh-CN" altLang="en-US" dirty="0"/>
          </a:p>
          <a:p>
            <a:r>
              <a:rPr lang="zh-CN" altLang="en-US" b="1" dirty="0"/>
              <a:t>注：</a:t>
            </a:r>
            <a:r>
              <a:rPr lang="zh-CN" altLang="en-US" dirty="0"/>
              <a:t>梯度下降法，每次计算梯度都用全部样本。随机梯度下降法和小批量梯度下降法，是只使用部分随机抽取的样本，可以进一步加速。</a:t>
            </a:r>
          </a:p>
        </p:txBody>
      </p:sp>
    </p:spTree>
    <p:extLst>
      <p:ext uri="{BB962C8B-B14F-4D97-AF65-F5344CB8AC3E}">
        <p14:creationId xmlns:p14="http://schemas.microsoft.com/office/powerpoint/2010/main" val="3165248675"/>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E1028CD-BF4B-E825-1EFE-84D95C0EC145}"/>
              </a:ext>
            </a:extLst>
          </p:cNvPr>
          <p:cNvSpPr>
            <a:spLocks noGrp="1"/>
          </p:cNvSpPr>
          <p:nvPr>
            <p:ph sz="quarter" idx="13"/>
          </p:nvPr>
        </p:nvSpPr>
        <p:spPr>
          <a:xfrm>
            <a:off x="838200" y="1105725"/>
            <a:ext cx="10515600" cy="5558971"/>
          </a:xfrm>
        </p:spPr>
        <p:txBody>
          <a:bodyPr/>
          <a:lstStyle/>
          <a:p>
            <a:pPr marL="0" indent="0">
              <a:lnSpc>
                <a:spcPct val="150000"/>
              </a:lnSpc>
              <a:buNone/>
            </a:pPr>
            <a:r>
              <a:rPr lang="zh-CN" altLang="en-US" sz="3200" b="1" dirty="0"/>
              <a:t>主要参考文献</a:t>
            </a:r>
            <a:endParaRPr lang="en-US" altLang="zh-CN" sz="3200" b="1" dirty="0"/>
          </a:p>
          <a:p>
            <a:pPr marL="457200" indent="-457200">
              <a:lnSpc>
                <a:spcPct val="150000"/>
              </a:lnSpc>
              <a:buFont typeface="+mj-lt"/>
              <a:buAutoNum type="arabicPeriod"/>
            </a:pPr>
            <a:r>
              <a:rPr lang="zh-CN" altLang="en-US" dirty="0"/>
              <a:t>张敬信 等</a:t>
            </a:r>
            <a:r>
              <a:rPr lang="en-US" altLang="zh-CN" dirty="0"/>
              <a:t>. </a:t>
            </a:r>
            <a:r>
              <a:rPr lang="zh-CN" altLang="en-US" dirty="0"/>
              <a:t>数学建模：算法与编程实现</a:t>
            </a:r>
            <a:r>
              <a:rPr lang="en-US" altLang="zh-CN" dirty="0"/>
              <a:t>. </a:t>
            </a:r>
            <a:r>
              <a:rPr lang="zh-CN" altLang="en-US" dirty="0"/>
              <a:t>机械工业出版社，</a:t>
            </a:r>
            <a:r>
              <a:rPr lang="en-US" altLang="zh-CN" dirty="0"/>
              <a:t>2022.</a:t>
            </a:r>
          </a:p>
          <a:p>
            <a:pPr marL="457200" indent="-457200">
              <a:lnSpc>
                <a:spcPct val="150000"/>
              </a:lnSpc>
              <a:buFont typeface="+mj-lt"/>
              <a:buAutoNum type="arabicPeriod"/>
            </a:pPr>
            <a:r>
              <a:rPr lang="zh-CN" altLang="en-US" dirty="0"/>
              <a:t>吴鹏</a:t>
            </a:r>
            <a:r>
              <a:rPr lang="en-US" altLang="zh-CN" dirty="0"/>
              <a:t>. MATLAB</a:t>
            </a:r>
            <a:r>
              <a:rPr lang="zh-CN" altLang="en-US" dirty="0"/>
              <a:t>高效编程技巧与应用：</a:t>
            </a:r>
            <a:r>
              <a:rPr lang="en-US" altLang="zh-CN" dirty="0"/>
              <a:t>25</a:t>
            </a:r>
            <a:r>
              <a:rPr lang="zh-CN" altLang="en-US" dirty="0"/>
              <a:t>个案例分析，北京</a:t>
            </a:r>
            <a:r>
              <a:rPr lang="en-US" altLang="zh-CN" dirty="0"/>
              <a:t>: </a:t>
            </a:r>
            <a:r>
              <a:rPr lang="zh-CN" altLang="en-US" dirty="0"/>
              <a:t>北京航空航天大学出版社，</a:t>
            </a:r>
            <a:r>
              <a:rPr lang="en-US" altLang="zh-CN" dirty="0"/>
              <a:t>2013.</a:t>
            </a:r>
          </a:p>
          <a:p>
            <a:pPr marL="457200" indent="-457200">
              <a:lnSpc>
                <a:spcPct val="150000"/>
              </a:lnSpc>
              <a:buFont typeface="+mj-lt"/>
              <a:buAutoNum type="arabicPeriod"/>
            </a:pPr>
            <a:r>
              <a:rPr lang="en-US" altLang="zh-CN" dirty="0"/>
              <a:t>MATLAB </a:t>
            </a:r>
            <a:r>
              <a:rPr lang="zh-CN" altLang="en-US" dirty="0"/>
              <a:t>帮助文档</a:t>
            </a:r>
            <a:r>
              <a:rPr lang="en-US" altLang="zh-CN" dirty="0"/>
              <a:t>.</a:t>
            </a:r>
          </a:p>
        </p:txBody>
      </p:sp>
    </p:spTree>
    <p:extLst>
      <p:ext uri="{BB962C8B-B14F-4D97-AF65-F5344CB8AC3E}">
        <p14:creationId xmlns:p14="http://schemas.microsoft.com/office/powerpoint/2010/main" val="1434543595"/>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B865F56-E23F-9499-1B65-F232C9B3FC9A}"/>
              </a:ext>
            </a:extLst>
          </p:cNvPr>
          <p:cNvSpPr>
            <a:spLocks noGrp="1"/>
          </p:cNvSpPr>
          <p:nvPr>
            <p:ph idx="1"/>
          </p:nvPr>
        </p:nvSpPr>
        <p:spPr>
          <a:xfrm>
            <a:off x="838200" y="1006764"/>
            <a:ext cx="10515600" cy="5541818"/>
          </a:xfrm>
        </p:spPr>
        <p:txBody>
          <a:bodyPr/>
          <a:lstStyle/>
          <a:p>
            <a:r>
              <a:rPr lang="zh-CN" altLang="en-US" dirty="0"/>
              <a:t>关键的区别是，通过名值对 </a:t>
            </a:r>
            <a:r>
              <a:rPr lang="en-US" altLang="zh-CN" sz="2000" dirty="0">
                <a:latin typeface="Courier New" panose="02070309020205020404" pitchFamily="49" charset="0"/>
                <a:cs typeface="Courier New" panose="02070309020205020404" pitchFamily="49" charset="0"/>
              </a:rPr>
              <a:t>'Distribution'</a:t>
            </a:r>
            <a:r>
              <a:rPr lang="en-US" altLang="zh-CN" dirty="0"/>
              <a:t>, </a:t>
            </a:r>
            <a:r>
              <a:rPr lang="en-US" altLang="zh-CN" sz="2000" dirty="0">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分布名字</a:t>
            </a:r>
            <a:r>
              <a:rPr lang="en-US" altLang="zh-CN" sz="2000" dirty="0">
                <a:latin typeface="Courier New" panose="02070309020205020404" pitchFamily="49" charset="0"/>
                <a:cs typeface="Courier New" panose="02070309020205020404" pitchFamily="49" charset="0"/>
              </a:rPr>
              <a:t>' </a:t>
            </a:r>
            <a:r>
              <a:rPr lang="zh-CN" altLang="en-US" dirty="0"/>
              <a:t>来设置因变量的分布以选择不同的广义线性模型，常用的分布名字有：</a:t>
            </a:r>
          </a:p>
          <a:p>
            <a:pPr marL="0" indent="0">
              <a:buNone/>
            </a:pPr>
            <a:r>
              <a:rPr lang="en-US" altLang="zh-CN" dirty="0"/>
              <a:t>    - </a:t>
            </a:r>
            <a:r>
              <a:rPr lang="en-US" altLang="zh-CN" sz="2000" dirty="0">
                <a:latin typeface="Courier New" panose="02070309020205020404" pitchFamily="49" charset="0"/>
                <a:cs typeface="Courier New" panose="02070309020205020404" pitchFamily="49" charset="0"/>
              </a:rPr>
              <a:t>'normal'</a:t>
            </a:r>
            <a:r>
              <a:rPr lang="zh-CN" altLang="en-US" dirty="0"/>
              <a:t>：正态分布，线性回归   </a:t>
            </a:r>
          </a:p>
          <a:p>
            <a:pPr marL="0" indent="0">
              <a:buNone/>
            </a:pPr>
            <a:r>
              <a:rPr lang="en-US" altLang="zh-CN" dirty="0"/>
              <a:t>    - </a:t>
            </a:r>
            <a:r>
              <a:rPr lang="en-US" altLang="zh-CN" sz="2000" dirty="0">
                <a:latin typeface="Courier New" panose="02070309020205020404" pitchFamily="49" charset="0"/>
                <a:cs typeface="Courier New" panose="02070309020205020404" pitchFamily="49" charset="0"/>
              </a:rPr>
              <a:t>'binomial'</a:t>
            </a:r>
            <a:r>
              <a:rPr lang="zh-CN" altLang="en-US" dirty="0"/>
              <a:t>：二项分布，</a:t>
            </a:r>
            <a:r>
              <a:rPr lang="en-US" altLang="zh-CN" dirty="0"/>
              <a:t>Logistic</a:t>
            </a:r>
            <a:r>
              <a:rPr lang="zh-CN" altLang="en-US" dirty="0"/>
              <a:t>回归，适合因变量是二分类数据   </a:t>
            </a:r>
          </a:p>
          <a:p>
            <a:pPr marL="0" indent="0">
              <a:buNone/>
            </a:pPr>
            <a:r>
              <a:rPr lang="en-US" altLang="zh-CN" dirty="0"/>
              <a:t>    - </a:t>
            </a:r>
            <a:r>
              <a:rPr lang="en-US" altLang="zh-CN" sz="2000" dirty="0">
                <a:latin typeface="Courier New" panose="02070309020205020404" pitchFamily="49" charset="0"/>
                <a:cs typeface="Courier New" panose="02070309020205020404" pitchFamily="49" charset="0"/>
              </a:rPr>
              <a:t>'</a:t>
            </a:r>
            <a:r>
              <a:rPr lang="en-US" altLang="zh-CN" sz="2000" dirty="0" err="1">
                <a:latin typeface="Courier New" panose="02070309020205020404" pitchFamily="49" charset="0"/>
                <a:cs typeface="Courier New" panose="02070309020205020404" pitchFamily="49" charset="0"/>
              </a:rPr>
              <a:t>poisson</a:t>
            </a:r>
            <a:r>
              <a:rPr lang="en-US" altLang="zh-CN" sz="2000" dirty="0">
                <a:latin typeface="Courier New" panose="02070309020205020404" pitchFamily="49" charset="0"/>
                <a:cs typeface="Courier New" panose="02070309020205020404" pitchFamily="49" charset="0"/>
              </a:rPr>
              <a:t>'</a:t>
            </a:r>
            <a:r>
              <a:rPr lang="zh-CN" altLang="en-US" dirty="0"/>
              <a:t>：泊松分布，泊松回归，适合因变量是计数数据   </a:t>
            </a:r>
          </a:p>
          <a:p>
            <a:pPr marL="0" indent="0">
              <a:buNone/>
            </a:pPr>
            <a:r>
              <a:rPr lang="en-US" altLang="zh-CN" dirty="0"/>
              <a:t>    - </a:t>
            </a:r>
            <a:r>
              <a:rPr lang="en-US" altLang="zh-CN" sz="2000" dirty="0">
                <a:latin typeface="Courier New" panose="02070309020205020404" pitchFamily="49" charset="0"/>
                <a:cs typeface="Courier New" panose="02070309020205020404" pitchFamily="49" charset="0"/>
              </a:rPr>
              <a:t>'gamma'</a:t>
            </a:r>
            <a:r>
              <a:rPr lang="zh-CN" altLang="en-US" dirty="0"/>
              <a:t>：</a:t>
            </a:r>
            <a:r>
              <a:rPr lang="en-US" altLang="zh-CN" dirty="0"/>
              <a:t>Gamma </a:t>
            </a:r>
            <a:r>
              <a:rPr lang="zh-CN" altLang="en-US" dirty="0"/>
              <a:t>分布，</a:t>
            </a:r>
            <a:r>
              <a:rPr lang="en-US" altLang="zh-CN" dirty="0"/>
              <a:t>Gamma </a:t>
            </a:r>
            <a:r>
              <a:rPr lang="zh-CN" altLang="en-US" dirty="0"/>
              <a:t>回归   </a:t>
            </a:r>
          </a:p>
          <a:p>
            <a:pPr marL="0" indent="0">
              <a:buNone/>
            </a:pPr>
            <a:r>
              <a:rPr lang="en-US" altLang="zh-CN" dirty="0"/>
              <a:t>    - </a:t>
            </a:r>
            <a:r>
              <a:rPr lang="en-US" altLang="zh-CN" sz="2000" dirty="0">
                <a:latin typeface="Courier New" panose="02070309020205020404" pitchFamily="49" charset="0"/>
                <a:cs typeface="Courier New" panose="02070309020205020404" pitchFamily="49" charset="0"/>
              </a:rPr>
              <a:t>'inverse gaussian'</a:t>
            </a:r>
            <a:r>
              <a:rPr lang="zh-CN" altLang="en-US" dirty="0"/>
              <a:t>：逆高斯分布，逆高斯回归 </a:t>
            </a:r>
          </a:p>
          <a:p>
            <a:r>
              <a:rPr lang="zh-CN" altLang="en-US" dirty="0"/>
              <a:t>名值对 </a:t>
            </a:r>
            <a:r>
              <a:rPr lang="en-US" altLang="zh-CN" sz="2000" dirty="0">
                <a:latin typeface="Courier New" panose="02070309020205020404" pitchFamily="49" charset="0"/>
                <a:cs typeface="Courier New" panose="02070309020205020404" pitchFamily="49" charset="0"/>
              </a:rPr>
              <a:t>'link'</a:t>
            </a:r>
            <a:r>
              <a:rPr lang="en-US" altLang="zh-CN" dirty="0"/>
              <a:t>, </a:t>
            </a:r>
            <a:r>
              <a:rPr lang="en-US" altLang="zh-CN" sz="2000" dirty="0">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连接函数名字</a:t>
            </a:r>
            <a:r>
              <a:rPr lang="en-US" altLang="zh-CN" sz="2000" dirty="0">
                <a:latin typeface="Courier New" panose="02070309020205020404" pitchFamily="49" charset="0"/>
                <a:cs typeface="Courier New" panose="02070309020205020404" pitchFamily="49" charset="0"/>
              </a:rPr>
              <a:t>' </a:t>
            </a:r>
            <a:r>
              <a:rPr lang="zh-CN" altLang="en-US" dirty="0"/>
              <a:t>可设置连接函数，甚至自定义连接函数，上述分布会自动选择其默认的连接函数。</a:t>
            </a:r>
          </a:p>
          <a:p>
            <a:r>
              <a:rPr lang="zh-CN" altLang="en-US" dirty="0"/>
              <a:t>名值 </a:t>
            </a:r>
            <a:r>
              <a:rPr lang="en-US" altLang="zh-CN" sz="2000" dirty="0">
                <a:latin typeface="Courier New" panose="02070309020205020404" pitchFamily="49" charset="0"/>
                <a:cs typeface="Courier New" panose="02070309020205020404" pitchFamily="49" charset="0"/>
              </a:rPr>
              <a:t>'offset' </a:t>
            </a:r>
            <a:r>
              <a:rPr lang="zh-CN" altLang="en-US" dirty="0"/>
              <a:t>设置偏移量，相当于拟合如下模型：</a:t>
            </a:r>
            <a:endParaRPr lang="en-US" altLang="zh-CN" dirty="0"/>
          </a:p>
          <a:p>
            <a:endParaRPr lang="en-US" altLang="zh-CN" dirty="0"/>
          </a:p>
          <a:p>
            <a:r>
              <a:rPr lang="zh-CN" altLang="en-US" b="1" dirty="0"/>
              <a:t>注：</a:t>
            </a:r>
            <a:r>
              <a:rPr lang="zh-CN" altLang="en-US" dirty="0"/>
              <a:t>广义线性回归与线性回归一样，也有回归诊断，也有可以筛选变量的逐步广义线性模型：</a:t>
            </a:r>
            <a:r>
              <a:rPr lang="en-US" altLang="zh-CN" sz="2000" dirty="0" err="1">
                <a:latin typeface="Courier New" panose="02070309020205020404" pitchFamily="49" charset="0"/>
                <a:cs typeface="Courier New" panose="02070309020205020404" pitchFamily="49" charset="0"/>
              </a:rPr>
              <a:t>stepwiseglm</a:t>
            </a:r>
            <a:r>
              <a:rPr lang="en-US" altLang="zh-CN" sz="2000" dirty="0">
                <a:latin typeface="Courier New" panose="02070309020205020404" pitchFamily="49" charset="0"/>
                <a:cs typeface="Courier New" panose="02070309020205020404" pitchFamily="49" charset="0"/>
              </a:rPr>
              <a:t>()</a:t>
            </a:r>
            <a:r>
              <a:rPr lang="en-US" altLang="zh-CN" dirty="0"/>
              <a:t>, </a:t>
            </a:r>
            <a:r>
              <a:rPr lang="zh-CN" altLang="en-US" dirty="0"/>
              <a:t>用法完全是类似的。</a:t>
            </a:r>
            <a:endParaRPr lang="en-US" altLang="zh-CN" dirty="0"/>
          </a:p>
          <a:p>
            <a:endParaRPr lang="zh-CN" altLang="en-US" dirty="0"/>
          </a:p>
          <a:p>
            <a:endParaRPr lang="zh-CN" altLang="en-US" dirty="0"/>
          </a:p>
        </p:txBody>
      </p:sp>
      <p:pic>
        <p:nvPicPr>
          <p:cNvPr id="2050" name="Picture 2">
            <a:extLst>
              <a:ext uri="{FF2B5EF4-FFF2-40B4-BE49-F238E27FC236}">
                <a16:creationId xmlns:a16="http://schemas.microsoft.com/office/drawing/2014/main" id="{139204EF-41FC-D7A0-A86D-A12884AEF14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97164" y="5301818"/>
            <a:ext cx="2197672" cy="549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0778766"/>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FD0E88-860D-C51E-686A-881AEEAA1425}"/>
              </a:ext>
            </a:extLst>
          </p:cNvPr>
          <p:cNvSpPr>
            <a:spLocks noGrp="1"/>
          </p:cNvSpPr>
          <p:nvPr>
            <p:ph type="title"/>
          </p:nvPr>
        </p:nvSpPr>
        <p:spPr>
          <a:xfrm>
            <a:off x="838200" y="563418"/>
            <a:ext cx="10515600" cy="868652"/>
          </a:xfrm>
        </p:spPr>
        <p:txBody>
          <a:bodyPr/>
          <a:lstStyle/>
          <a:p>
            <a:r>
              <a:rPr lang="en-US" altLang="zh-CN" sz="3200" b="1" dirty="0">
                <a:solidFill>
                  <a:srgbClr val="7030A0"/>
                </a:solidFill>
              </a:rPr>
              <a:t>1. Logistic</a:t>
            </a:r>
            <a:r>
              <a:rPr lang="zh-CN" altLang="en-US" sz="3200" b="1" dirty="0">
                <a:solidFill>
                  <a:srgbClr val="7030A0"/>
                </a:solidFill>
              </a:rPr>
              <a:t>回归</a:t>
            </a:r>
          </a:p>
        </p:txBody>
      </p:sp>
      <p:sp>
        <p:nvSpPr>
          <p:cNvPr id="3" name="内容占位符 2">
            <a:extLst>
              <a:ext uri="{FF2B5EF4-FFF2-40B4-BE49-F238E27FC236}">
                <a16:creationId xmlns:a16="http://schemas.microsoft.com/office/drawing/2014/main" id="{98D6CA46-BDBD-EC5C-5D52-BD1A9924FA29}"/>
              </a:ext>
            </a:extLst>
          </p:cNvPr>
          <p:cNvSpPr>
            <a:spLocks noGrp="1"/>
          </p:cNvSpPr>
          <p:nvPr>
            <p:ph idx="1"/>
          </p:nvPr>
        </p:nvSpPr>
        <p:spPr>
          <a:xfrm>
            <a:off x="838200" y="1366982"/>
            <a:ext cx="10515600" cy="5190836"/>
          </a:xfrm>
        </p:spPr>
        <p:txBody>
          <a:bodyPr/>
          <a:lstStyle/>
          <a:p>
            <a:r>
              <a:rPr lang="en-US" altLang="zh-CN" dirty="0"/>
              <a:t>Logistic </a:t>
            </a:r>
            <a:r>
              <a:rPr lang="zh-CN" altLang="en-US" dirty="0"/>
              <a:t>回归适合因变量是二分类数据，所以名为回归，实际上做的是分类。</a:t>
            </a:r>
            <a:r>
              <a:rPr lang="en-US" altLang="zh-CN" dirty="0"/>
              <a:t>Logistic </a:t>
            </a:r>
            <a:r>
              <a:rPr lang="zh-CN" altLang="en-US" dirty="0"/>
              <a:t>回归也是机器学习中最简单的分类算法，更多的分类算法，还有决策树、随机森林、神经网络、支持向量机等。</a:t>
            </a:r>
            <a:endParaRPr lang="en-US" altLang="zh-CN" dirty="0"/>
          </a:p>
          <a:p>
            <a:r>
              <a:rPr lang="zh-CN" altLang="en-US" b="1" dirty="0"/>
              <a:t>例</a:t>
            </a:r>
            <a:r>
              <a:rPr lang="en-US" altLang="zh-CN" b="1" dirty="0"/>
              <a:t>10.7</a:t>
            </a:r>
            <a:r>
              <a:rPr lang="zh-CN" altLang="en-US" b="1" dirty="0"/>
              <a:t>（</a:t>
            </a:r>
            <a:r>
              <a:rPr lang="en-US" altLang="zh-CN" b="1" dirty="0"/>
              <a:t>Logistic </a:t>
            </a:r>
            <a:r>
              <a:rPr lang="zh-CN" altLang="en-US" b="1" dirty="0"/>
              <a:t>回归）</a:t>
            </a:r>
            <a:r>
              <a:rPr lang="zh-CN" altLang="en-US" dirty="0"/>
              <a:t>考虑一个实验，参与者看到的表情是在恐惧表情和愤怒表情之间变化的：</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任务是将每个图像分类为恐惧或愤怒</a:t>
            </a:r>
          </a:p>
        </p:txBody>
      </p:sp>
      <p:pic>
        <p:nvPicPr>
          <p:cNvPr id="4" name="图片 3">
            <a:extLst>
              <a:ext uri="{FF2B5EF4-FFF2-40B4-BE49-F238E27FC236}">
                <a16:creationId xmlns:a16="http://schemas.microsoft.com/office/drawing/2014/main" id="{6F39BC14-3EB1-8F65-D293-DC18014AA10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42591" y="3308928"/>
            <a:ext cx="7506817" cy="2417618"/>
          </a:xfrm>
          <a:prstGeom prst="rect">
            <a:avLst/>
          </a:prstGeom>
          <a:noFill/>
          <a:ln>
            <a:noFill/>
          </a:ln>
        </p:spPr>
      </p:pic>
    </p:spTree>
    <p:extLst>
      <p:ext uri="{BB962C8B-B14F-4D97-AF65-F5344CB8AC3E}">
        <p14:creationId xmlns:p14="http://schemas.microsoft.com/office/powerpoint/2010/main" val="1006697643"/>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0BB2237-9C7B-82CC-1C40-4A1ED4678613}"/>
              </a:ext>
            </a:extLst>
          </p:cNvPr>
          <p:cNvSpPr>
            <a:spLocks noGrp="1"/>
          </p:cNvSpPr>
          <p:nvPr>
            <p:ph idx="1"/>
          </p:nvPr>
        </p:nvSpPr>
        <p:spPr>
          <a:xfrm>
            <a:off x="838200" y="886691"/>
            <a:ext cx="10515600" cy="5290272"/>
          </a:xfrm>
        </p:spPr>
        <p:txBody>
          <a:bodyPr/>
          <a:lstStyle/>
          <a:p>
            <a:r>
              <a:rPr lang="zh-CN" altLang="en-US" dirty="0"/>
              <a:t>自变量是面部表情的量化值，因变量是二分类：将</a:t>
            </a:r>
            <a:r>
              <a:rPr lang="en-US" altLang="zh-CN" dirty="0"/>
              <a:t>Anger</a:t>
            </a:r>
            <a:r>
              <a:rPr lang="zh-CN" altLang="en-US" dirty="0"/>
              <a:t>编码为“</a:t>
            </a:r>
            <a:r>
              <a:rPr lang="en-US" altLang="zh-CN" dirty="0"/>
              <a:t>1”</a:t>
            </a:r>
            <a:r>
              <a:rPr lang="zh-CN" altLang="en-US" dirty="0"/>
              <a:t>，</a:t>
            </a:r>
            <a:r>
              <a:rPr lang="en-US" altLang="zh-CN" dirty="0"/>
              <a:t>Fear</a:t>
            </a:r>
            <a:r>
              <a:rPr lang="zh-CN" altLang="en-US" dirty="0"/>
              <a:t>编码为“</a:t>
            </a:r>
            <a:r>
              <a:rPr lang="en-US" altLang="zh-CN" dirty="0"/>
              <a:t>0”</a:t>
            </a:r>
            <a:r>
              <a:rPr lang="zh-CN" altLang="en-US" dirty="0"/>
              <a:t>。</a:t>
            </a:r>
            <a:endParaRPr lang="en-US" altLang="zh-CN" dirty="0"/>
          </a:p>
          <a:p>
            <a:r>
              <a:rPr lang="zh-CN" altLang="en-US" dirty="0"/>
              <a:t>先拟合线性回归模型看看：</a:t>
            </a:r>
            <a:endParaRPr lang="en-US" altLang="zh-CN" dirty="0"/>
          </a:p>
          <a:p>
            <a:pPr marL="0" indent="360363">
              <a:lnSpc>
                <a:spcPct val="100000"/>
              </a:lnSpc>
              <a:buNone/>
            </a:pPr>
            <a:r>
              <a:rPr lang="en-US" altLang="zh-CN" sz="2000" dirty="0" err="1">
                <a:latin typeface="Courier New" panose="02070309020205020404" pitchFamily="49" charset="0"/>
                <a:cs typeface="Courier New" panose="02070309020205020404" pitchFamily="49" charset="0"/>
              </a:rPr>
              <a:t>dat</a:t>
            </a:r>
            <a:r>
              <a:rPr lang="en-US" altLang="zh-CN" sz="2000" dirty="0">
                <a:latin typeface="Courier New" panose="02070309020205020404" pitchFamily="49" charset="0"/>
                <a:cs typeface="Courier New" panose="02070309020205020404" pitchFamily="49" charset="0"/>
              </a:rPr>
              <a:t> = </a:t>
            </a:r>
            <a:r>
              <a:rPr lang="en-US" altLang="zh-CN" sz="2000" dirty="0" err="1">
                <a:latin typeface="Courier New" panose="02070309020205020404" pitchFamily="49" charset="0"/>
                <a:cs typeface="Courier New" panose="02070309020205020404" pitchFamily="49" charset="0"/>
              </a:rPr>
              <a:t>dlmread</a:t>
            </a:r>
            <a:r>
              <a:rPr lang="en-US" altLang="zh-CN" sz="2000" dirty="0">
                <a:latin typeface="Courier New" panose="02070309020205020404" pitchFamily="49" charset="0"/>
                <a:cs typeface="Courier New" panose="02070309020205020404" pitchFamily="49" charset="0"/>
              </a:rPr>
              <a:t>('FearfulAngry.txt'); </a:t>
            </a:r>
          </a:p>
          <a:p>
            <a:pPr marL="0" indent="360363">
              <a:lnSpc>
                <a:spcPct val="100000"/>
              </a:lnSpc>
              <a:buNone/>
            </a:pPr>
            <a:r>
              <a:rPr lang="en-US" altLang="zh-CN" sz="2000" dirty="0">
                <a:latin typeface="Courier New" panose="02070309020205020404" pitchFamily="49" charset="0"/>
                <a:cs typeface="Courier New" panose="02070309020205020404" pitchFamily="49" charset="0"/>
              </a:rPr>
              <a:t>x = </a:t>
            </a:r>
            <a:r>
              <a:rPr lang="en-US" altLang="zh-CN" sz="2000" dirty="0" err="1">
                <a:latin typeface="Courier New" panose="02070309020205020404" pitchFamily="49" charset="0"/>
                <a:cs typeface="Courier New" panose="02070309020205020404" pitchFamily="49" charset="0"/>
              </a:rPr>
              <a:t>dat</a:t>
            </a:r>
            <a:r>
              <a:rPr lang="en-US" altLang="zh-CN" sz="2000" dirty="0">
                <a:latin typeface="Courier New" panose="02070309020205020404" pitchFamily="49" charset="0"/>
                <a:cs typeface="Courier New" panose="02070309020205020404" pitchFamily="49" charset="0"/>
              </a:rPr>
              <a:t>(:,1);</a:t>
            </a:r>
          </a:p>
          <a:p>
            <a:pPr marL="0" indent="360363">
              <a:lnSpc>
                <a:spcPct val="100000"/>
              </a:lnSpc>
              <a:buNone/>
            </a:pPr>
            <a:r>
              <a:rPr lang="en-US" altLang="zh-CN" sz="2000" dirty="0">
                <a:latin typeface="Courier New" panose="02070309020205020404" pitchFamily="49" charset="0"/>
                <a:cs typeface="Courier New" panose="02070309020205020404" pitchFamily="49" charset="0"/>
              </a:rPr>
              <a:t>y = </a:t>
            </a:r>
            <a:r>
              <a:rPr lang="en-US" altLang="zh-CN" sz="2000" dirty="0" err="1">
                <a:latin typeface="Courier New" panose="02070309020205020404" pitchFamily="49" charset="0"/>
                <a:cs typeface="Courier New" panose="02070309020205020404" pitchFamily="49" charset="0"/>
              </a:rPr>
              <a:t>dat</a:t>
            </a:r>
            <a:r>
              <a:rPr lang="en-US" altLang="zh-CN" sz="2000" dirty="0">
                <a:latin typeface="Courier New" panose="02070309020205020404" pitchFamily="49" charset="0"/>
                <a:cs typeface="Courier New" panose="02070309020205020404" pitchFamily="49" charset="0"/>
              </a:rPr>
              <a:t>(:,2);</a:t>
            </a:r>
          </a:p>
          <a:p>
            <a:pPr marL="0" indent="360363">
              <a:lnSpc>
                <a:spcPct val="100000"/>
              </a:lnSpc>
              <a:buNone/>
            </a:pPr>
            <a:r>
              <a:rPr lang="en-US" altLang="zh-CN" sz="2000" dirty="0" err="1">
                <a:latin typeface="Courier New" panose="02070309020205020404" pitchFamily="49" charset="0"/>
                <a:cs typeface="Courier New" panose="02070309020205020404" pitchFamily="49" charset="0"/>
              </a:rPr>
              <a:t>lm</a:t>
            </a:r>
            <a:r>
              <a:rPr lang="en-US" altLang="zh-CN" sz="2000" dirty="0">
                <a:latin typeface="Courier New" panose="02070309020205020404" pitchFamily="49" charset="0"/>
                <a:cs typeface="Courier New" panose="02070309020205020404" pitchFamily="49" charset="0"/>
              </a:rPr>
              <a:t> = </a:t>
            </a:r>
            <a:r>
              <a:rPr lang="en-US" altLang="zh-CN" sz="2000" dirty="0" err="1">
                <a:latin typeface="Courier New" panose="02070309020205020404" pitchFamily="49" charset="0"/>
                <a:cs typeface="Courier New" panose="02070309020205020404" pitchFamily="49" charset="0"/>
              </a:rPr>
              <a:t>fitlm</a:t>
            </a:r>
            <a:r>
              <a:rPr lang="en-US" altLang="zh-CN" sz="2000" dirty="0">
                <a:latin typeface="Courier New" panose="02070309020205020404" pitchFamily="49" charset="0"/>
                <a:cs typeface="Courier New" panose="02070309020205020404" pitchFamily="49" charset="0"/>
              </a:rPr>
              <a:t>(x, y);                     </a:t>
            </a:r>
            <a:r>
              <a:rPr lang="en-US" altLang="zh-CN" sz="2000" dirty="0">
                <a:solidFill>
                  <a:srgbClr val="00B050"/>
                </a:solidFill>
                <a:latin typeface="Courier New" panose="02070309020205020404" pitchFamily="49" charset="0"/>
                <a:cs typeface="Courier New" panose="02070309020205020404" pitchFamily="49" charset="0"/>
              </a:rPr>
              <a:t>% </a:t>
            </a:r>
            <a:r>
              <a:rPr lang="zh-CN" altLang="en-US" sz="2000" dirty="0">
                <a:solidFill>
                  <a:srgbClr val="00B050"/>
                </a:solidFill>
                <a:latin typeface="Courier New" panose="02070309020205020404" pitchFamily="49" charset="0"/>
                <a:cs typeface="Courier New" panose="02070309020205020404" pitchFamily="49" charset="0"/>
              </a:rPr>
              <a:t>拟合线性回归模型</a:t>
            </a:r>
          </a:p>
          <a:p>
            <a:pPr marL="0" indent="360363">
              <a:lnSpc>
                <a:spcPct val="100000"/>
              </a:lnSpc>
              <a:buNone/>
            </a:pPr>
            <a:r>
              <a:rPr lang="en-US" altLang="zh-CN" sz="2000" dirty="0" err="1">
                <a:latin typeface="Courier New" panose="02070309020205020404" pitchFamily="49" charset="0"/>
                <a:cs typeface="Courier New" panose="02070309020205020404" pitchFamily="49" charset="0"/>
              </a:rPr>
              <a:t>xvals</a:t>
            </a:r>
            <a:r>
              <a:rPr lang="en-US" altLang="zh-CN" sz="2000" dirty="0">
                <a:latin typeface="Courier New" panose="02070309020205020404" pitchFamily="49" charset="0"/>
                <a:cs typeface="Courier New" panose="02070309020205020404" pitchFamily="49" charset="0"/>
              </a:rPr>
              <a:t> = 0:100;</a:t>
            </a:r>
          </a:p>
          <a:p>
            <a:pPr marL="0" indent="360363">
              <a:lnSpc>
                <a:spcPct val="100000"/>
              </a:lnSpc>
              <a:buNone/>
            </a:pPr>
            <a:r>
              <a:rPr lang="en-US" altLang="zh-CN" sz="2000" dirty="0" err="1">
                <a:latin typeface="Courier New" panose="02070309020205020404" pitchFamily="49" charset="0"/>
                <a:cs typeface="Courier New" panose="02070309020205020404" pitchFamily="49" charset="0"/>
              </a:rPr>
              <a:t>yhat</a:t>
            </a:r>
            <a:r>
              <a:rPr lang="en-US" altLang="zh-CN" sz="2000" dirty="0">
                <a:latin typeface="Courier New" panose="02070309020205020404" pitchFamily="49" charset="0"/>
                <a:cs typeface="Courier New" panose="02070309020205020404" pitchFamily="49" charset="0"/>
              </a:rPr>
              <a:t> = predict(</a:t>
            </a:r>
            <a:r>
              <a:rPr lang="en-US" altLang="zh-CN" sz="2000" dirty="0" err="1">
                <a:latin typeface="Courier New" panose="02070309020205020404" pitchFamily="49" charset="0"/>
                <a:cs typeface="Courier New" panose="02070309020205020404" pitchFamily="49" charset="0"/>
              </a:rPr>
              <a:t>lm</a:t>
            </a:r>
            <a:r>
              <a:rPr lang="en-US" altLang="zh-CN" sz="2000" dirty="0">
                <a:latin typeface="Courier New" panose="02070309020205020404" pitchFamily="49" charset="0"/>
                <a:cs typeface="Courier New" panose="02070309020205020404" pitchFamily="49" charset="0"/>
              </a:rPr>
              <a:t>, </a:t>
            </a:r>
            <a:r>
              <a:rPr lang="en-US" altLang="zh-CN" sz="2000" dirty="0" err="1">
                <a:latin typeface="Courier New" panose="02070309020205020404" pitchFamily="49" charset="0"/>
                <a:cs typeface="Courier New" panose="02070309020205020404" pitchFamily="49" charset="0"/>
              </a:rPr>
              <a:t>xvals</a:t>
            </a:r>
            <a:r>
              <a:rPr lang="en-US" altLang="zh-CN" sz="2000" dirty="0">
                <a:latin typeface="Courier New" panose="02070309020205020404" pitchFamily="49" charset="0"/>
                <a:cs typeface="Courier New" panose="02070309020205020404" pitchFamily="49" charset="0"/>
              </a:rPr>
              <a:t>');           </a:t>
            </a:r>
            <a:r>
              <a:rPr lang="en-US" altLang="zh-CN" sz="2000" dirty="0">
                <a:solidFill>
                  <a:srgbClr val="00B050"/>
                </a:solidFill>
                <a:latin typeface="Courier New" panose="02070309020205020404" pitchFamily="49" charset="0"/>
                <a:cs typeface="Courier New" panose="02070309020205020404" pitchFamily="49" charset="0"/>
              </a:rPr>
              <a:t>% </a:t>
            </a:r>
            <a:r>
              <a:rPr lang="zh-CN" altLang="en-US" sz="2000" dirty="0">
                <a:solidFill>
                  <a:srgbClr val="00B050"/>
                </a:solidFill>
                <a:latin typeface="Courier New" panose="02070309020205020404" pitchFamily="49" charset="0"/>
                <a:cs typeface="Courier New" panose="02070309020205020404" pitchFamily="49" charset="0"/>
              </a:rPr>
              <a:t>模型在新值上做预测</a:t>
            </a:r>
          </a:p>
          <a:p>
            <a:pPr marL="0" indent="360363">
              <a:lnSpc>
                <a:spcPct val="100000"/>
              </a:lnSpc>
              <a:buNone/>
            </a:pPr>
            <a:r>
              <a:rPr lang="en-US" altLang="zh-CN" sz="2000" dirty="0">
                <a:latin typeface="Courier New" panose="02070309020205020404" pitchFamily="49" charset="0"/>
                <a:cs typeface="Courier New" panose="02070309020205020404" pitchFamily="49" charset="0"/>
              </a:rPr>
              <a:t>plot(</a:t>
            </a:r>
            <a:r>
              <a:rPr lang="en-US" altLang="zh-CN" sz="2000" dirty="0" err="1">
                <a:latin typeface="Courier New" panose="02070309020205020404" pitchFamily="49" charset="0"/>
                <a:cs typeface="Courier New" panose="02070309020205020404" pitchFamily="49" charset="0"/>
              </a:rPr>
              <a:t>x,y</a:t>
            </a:r>
            <a:r>
              <a:rPr lang="en-US" altLang="zh-CN" sz="2000" dirty="0">
                <a:latin typeface="Courier New" panose="02070309020205020404" pitchFamily="49" charset="0"/>
                <a:cs typeface="Courier New" panose="02070309020205020404" pitchFamily="49" charset="0"/>
              </a:rPr>
              <a:t>,'*',</a:t>
            </a:r>
            <a:r>
              <a:rPr lang="en-US" altLang="zh-CN" sz="2000" dirty="0" err="1">
                <a:latin typeface="Courier New" panose="02070309020205020404" pitchFamily="49" charset="0"/>
                <a:cs typeface="Courier New" panose="02070309020205020404" pitchFamily="49" charset="0"/>
              </a:rPr>
              <a:t>xvals</a:t>
            </a:r>
            <a:r>
              <a:rPr lang="en-US" altLang="zh-CN" sz="2000" dirty="0">
                <a:latin typeface="Courier New" panose="02070309020205020404" pitchFamily="49" charset="0"/>
                <a:cs typeface="Courier New" panose="02070309020205020404" pitchFamily="49" charset="0"/>
              </a:rPr>
              <a:t>, </a:t>
            </a:r>
            <a:r>
              <a:rPr lang="en-US" altLang="zh-CN" sz="2000" dirty="0" err="1">
                <a:latin typeface="Courier New" panose="02070309020205020404" pitchFamily="49" charset="0"/>
                <a:cs typeface="Courier New" panose="02070309020205020404" pitchFamily="49" charset="0"/>
              </a:rPr>
              <a:t>yhat</a:t>
            </a:r>
            <a:r>
              <a:rPr lang="en-US" altLang="zh-CN" sz="2000" dirty="0">
                <a:latin typeface="Courier New" panose="02070309020205020404" pitchFamily="49" charset="0"/>
                <a:cs typeface="Courier New" panose="02070309020205020404" pitchFamily="49" charset="0"/>
              </a:rPr>
              <a:t>,'r'), grid on</a:t>
            </a:r>
          </a:p>
          <a:p>
            <a:endParaRPr lang="zh-CN" altLang="en-US" dirty="0"/>
          </a:p>
        </p:txBody>
      </p:sp>
    </p:spTree>
    <p:extLst>
      <p:ext uri="{BB962C8B-B14F-4D97-AF65-F5344CB8AC3E}">
        <p14:creationId xmlns:p14="http://schemas.microsoft.com/office/powerpoint/2010/main" val="350693096"/>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14FAA47-E494-C136-A5FE-EA63DB14CC33}"/>
                  </a:ext>
                </a:extLst>
              </p:cNvPr>
              <p:cNvSpPr>
                <a:spLocks noGrp="1"/>
              </p:cNvSpPr>
              <p:nvPr>
                <p:ph idx="1"/>
              </p:nvPr>
            </p:nvSpPr>
            <p:spPr>
              <a:xfrm>
                <a:off x="838200" y="4627417"/>
                <a:ext cx="10515600" cy="1790961"/>
              </a:xfrm>
            </p:spPr>
            <p:txBody>
              <a:bodyPr/>
              <a:lstStyle/>
              <a:p>
                <a:r>
                  <a:rPr lang="zh-CN" altLang="en-US" b="1" dirty="0">
                    <a:solidFill>
                      <a:srgbClr val="FF0000"/>
                    </a:solidFill>
                  </a:rPr>
                  <a:t>这显然是不合适的！</a:t>
                </a:r>
                <a:r>
                  <a:rPr lang="zh-CN" altLang="en-US" dirty="0"/>
                  <a:t>因为“</a:t>
                </a:r>
                <a:r>
                  <a:rPr lang="en-US" altLang="zh-CN" dirty="0"/>
                  <a:t>1”</a:t>
                </a:r>
                <a:r>
                  <a:rPr lang="zh-CN" altLang="en-US" dirty="0"/>
                  <a:t>和“</a:t>
                </a:r>
                <a:r>
                  <a:rPr lang="en-US" altLang="zh-CN" dirty="0"/>
                  <a:t>0”</a:t>
                </a:r>
                <a:r>
                  <a:rPr lang="zh-CN" altLang="en-US" dirty="0"/>
                  <a:t>只是类别，不是数值，没有数值的含义。</a:t>
                </a:r>
              </a:p>
              <a:p>
                <a:r>
                  <a:rPr lang="zh-CN" altLang="en-US" dirty="0"/>
                  <a:t>改成预测 介于</a:t>
                </a:r>
                <a:r>
                  <a:rPr lang="en-US" altLang="zh-CN" dirty="0"/>
                  <a:t>0</a:t>
                </a:r>
                <a:r>
                  <a:rPr lang="zh-CN" altLang="en-US" dirty="0"/>
                  <a:t>和</a:t>
                </a:r>
                <a:r>
                  <a:rPr lang="en-US" altLang="zh-CN" dirty="0"/>
                  <a:t>1</a:t>
                </a:r>
                <a:r>
                  <a:rPr lang="zh-CN" altLang="en-US" dirty="0"/>
                  <a:t>之间，连续变化，对称</a:t>
                </a:r>
                <a:r>
                  <a:rPr lang="en-US" altLang="zh-CN" dirty="0"/>
                  <a:t>……</a:t>
                </a:r>
                <a:r>
                  <a:rPr lang="zh-CN" altLang="en-US" dirty="0"/>
                  <a:t>找一个可对应它的合适的曲线：</a:t>
                </a:r>
                <a14:m>
                  <m:oMath xmlns:m="http://schemas.openxmlformats.org/officeDocument/2006/math">
                    <m:r>
                      <a:rPr lang="en-US" altLang="zh-CN" i="1" dirty="0" smtClean="0">
                        <a:latin typeface="Cambria Math" panose="02040503050406030204" pitchFamily="18" charset="0"/>
                      </a:rPr>
                      <m:t>(−∞, +∞) → (0, 1)</m:t>
                    </m:r>
                  </m:oMath>
                </a14:m>
                <a:r>
                  <a:rPr lang="zh-CN" altLang="en-US" dirty="0"/>
                  <a:t>，</a:t>
                </a:r>
                <a:r>
                  <a:rPr lang="en-US" altLang="zh-CN" dirty="0"/>
                  <a:t>Sigmoid </a:t>
                </a:r>
                <a:r>
                  <a:rPr lang="zh-CN" altLang="en-US" dirty="0"/>
                  <a:t>曲线正合适：</a:t>
                </a:r>
              </a:p>
              <a:p>
                <a:endParaRPr lang="zh-CN" altLang="en-US" dirty="0"/>
              </a:p>
            </p:txBody>
          </p:sp>
        </mc:Choice>
        <mc:Fallback xmlns="">
          <p:sp>
            <p:nvSpPr>
              <p:cNvPr id="3" name="内容占位符 2">
                <a:extLst>
                  <a:ext uri="{FF2B5EF4-FFF2-40B4-BE49-F238E27FC236}">
                    <a16:creationId xmlns:a16="http://schemas.microsoft.com/office/drawing/2014/main" id="{D14FAA47-E494-C136-A5FE-EA63DB14CC33}"/>
                  </a:ext>
                </a:extLst>
              </p:cNvPr>
              <p:cNvSpPr>
                <a:spLocks noGrp="1" noRot="1" noChangeAspect="1" noMove="1" noResize="1" noEditPoints="1" noAdjustHandles="1" noChangeArrowheads="1" noChangeShapeType="1" noTextEdit="1"/>
              </p:cNvSpPr>
              <p:nvPr>
                <p:ph idx="1"/>
              </p:nvPr>
            </p:nvSpPr>
            <p:spPr>
              <a:xfrm>
                <a:off x="838200" y="4627417"/>
                <a:ext cx="10515600" cy="1790961"/>
              </a:xfrm>
              <a:blipFill>
                <a:blip r:embed="rId2"/>
                <a:stretch>
                  <a:fillRect/>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20E157C5-D3E1-2F94-D575-D5A7DC59436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91289" y="439622"/>
            <a:ext cx="5409421" cy="4058737"/>
          </a:xfrm>
          <a:prstGeom prst="rect">
            <a:avLst/>
          </a:prstGeom>
          <a:noFill/>
          <a:ln>
            <a:noFill/>
          </a:ln>
        </p:spPr>
      </p:pic>
    </p:spTree>
    <p:extLst>
      <p:ext uri="{BB962C8B-B14F-4D97-AF65-F5344CB8AC3E}">
        <p14:creationId xmlns:p14="http://schemas.microsoft.com/office/powerpoint/2010/main" val="1010136458"/>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OMMONDATA" val="eyJoZGlkIjoiOGVjNGExOTAzMjZlOTlmYjIxYWQzZGQ1MTk5ODZiZDQifQ=="/>
</p:tagLst>
</file>

<file path=ppt/tags/tag2.xml><?xml version="1.0" encoding="utf-8"?>
<p:tagLst xmlns:a="http://schemas.openxmlformats.org/drawingml/2006/main" xmlns:r="http://schemas.openxmlformats.org/officeDocument/2006/relationships"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6、10、14、20、26、27、28、29、31"/>
</p:tagLst>
</file>

<file path=ppt/tags/tag3.xml><?xml version="1.0" encoding="utf-8"?>
<p:tagLst xmlns:a="http://schemas.openxmlformats.org/drawingml/2006/main" xmlns:r="http://schemas.openxmlformats.org/officeDocument/2006/relationships"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 name="KSO_WM_SPECIAL_SOURCE" val="bdnul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 name="KSO_WM_SPECIAL_SOURCE" val="bdnull"/>
</p:tagLst>
</file>

<file path=ppt/theme/theme1.xml><?xml version="1.0" encoding="utf-8"?>
<a:theme xmlns:a="http://schemas.openxmlformats.org/drawingml/2006/main" name="第一PPT，www.1ppt.com">
  <a:themeElements>
    <a:clrScheme name="自定义 21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5435</Words>
  <Application>Microsoft Office PowerPoint</Application>
  <PresentationFormat>宽屏</PresentationFormat>
  <Paragraphs>419</Paragraphs>
  <Slides>58</Slides>
  <Notes>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58</vt:i4>
      </vt:variant>
    </vt:vector>
  </HeadingPairs>
  <TitlesOfParts>
    <vt:vector size="69" baseType="lpstr">
      <vt:lpstr>Yuanti SC</vt:lpstr>
      <vt:lpstr>仿宋</vt:lpstr>
      <vt:lpstr>华文楷体</vt:lpstr>
      <vt:lpstr>宋体</vt:lpstr>
      <vt:lpstr>Arial</vt:lpstr>
      <vt:lpstr>Calibri</vt:lpstr>
      <vt:lpstr>Cambria Math</vt:lpstr>
      <vt:lpstr>Courier New</vt:lpstr>
      <vt:lpstr>Times New Roman</vt:lpstr>
      <vt:lpstr>第一PPT，www.1ppt.com</vt:lpstr>
      <vt:lpstr>Equation</vt:lpstr>
      <vt:lpstr>PowerPoint 演示文稿</vt:lpstr>
      <vt:lpstr>PowerPoint 演示文稿</vt:lpstr>
      <vt:lpstr>一、广义线性模型</vt:lpstr>
      <vt:lpstr>PowerPoint 演示文稿</vt:lpstr>
      <vt:lpstr>PowerPoint 演示文稿</vt:lpstr>
      <vt:lpstr>PowerPoint 演示文稿</vt:lpstr>
      <vt:lpstr>1. Logistic回归</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 泊松回归</vt:lpstr>
      <vt:lpstr>PowerPoint 演示文稿</vt:lpstr>
      <vt:lpstr>PowerPoint 演示文稿</vt:lpstr>
      <vt:lpstr>PowerPoint 演示文稿</vt:lpstr>
      <vt:lpstr>PowerPoint 演示文稿</vt:lpstr>
      <vt:lpstr>PowerPoint 演示文稿</vt:lpstr>
      <vt:lpstr>二、灰色预测</vt:lpstr>
      <vt:lpstr>1. GM(1,1)模型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 案例：SARS疫情对旅游业的影响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三、梯度下降法（线性回归补充）</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绿色清新</dc:title>
  <dc:creator/>
  <cp:keywords>www.1ppt.com</cp:keywords>
  <dc:description>www.1ppt.com</dc:description>
  <cp:lastModifiedBy/>
  <cp:revision>39</cp:revision>
  <dcterms:created xsi:type="dcterms:W3CDTF">2022-04-17T12:41:00Z</dcterms:created>
  <dcterms:modified xsi:type="dcterms:W3CDTF">2022-10-11T02:02:59Z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2052-11.1.0.11744</vt:lpwstr>
  </property>
  <property fmtid="{D5CDD505-2E9C-101B-9397-08002B2CF9AE}" pid="3" name="KSORubyTemplateID">
    <vt:lpwstr>8</vt:lpwstr>
  </property>
  <property fmtid="{D5CDD505-2E9C-101B-9397-08002B2CF9AE}" pid="4" name="ICV">
    <vt:lpwstr>825867A99DE4457CB64E740722B626B4</vt:lpwstr>
  </property>
</Properties>
</file>