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7"/>
  </p:notesMasterIdLst>
  <p:sldIdLst>
    <p:sldId id="285" r:id="rId2"/>
    <p:sldId id="288" r:id="rId3"/>
    <p:sldId id="517" r:id="rId4"/>
    <p:sldId id="257" r:id="rId5"/>
    <p:sldId id="286" r:id="rId6"/>
    <p:sldId id="430" r:id="rId7"/>
    <p:sldId id="317" r:id="rId8"/>
    <p:sldId id="318" r:id="rId9"/>
    <p:sldId id="319" r:id="rId10"/>
    <p:sldId id="432" r:id="rId11"/>
    <p:sldId id="519" r:id="rId12"/>
    <p:sldId id="321" r:id="rId13"/>
    <p:sldId id="370" r:id="rId14"/>
    <p:sldId id="537" r:id="rId15"/>
    <p:sldId id="372" r:id="rId16"/>
    <p:sldId id="373" r:id="rId17"/>
    <p:sldId id="374" r:id="rId18"/>
    <p:sldId id="375" r:id="rId19"/>
    <p:sldId id="376" r:id="rId20"/>
    <p:sldId id="379" r:id="rId21"/>
    <p:sldId id="378" r:id="rId22"/>
    <p:sldId id="381" r:id="rId23"/>
    <p:sldId id="520" r:id="rId24"/>
    <p:sldId id="382" r:id="rId25"/>
    <p:sldId id="383" r:id="rId26"/>
    <p:sldId id="522" r:id="rId27"/>
    <p:sldId id="523" r:id="rId28"/>
    <p:sldId id="390" r:id="rId29"/>
    <p:sldId id="391" r:id="rId30"/>
    <p:sldId id="524" r:id="rId31"/>
    <p:sldId id="393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525" r:id="rId40"/>
    <p:sldId id="526" r:id="rId41"/>
    <p:sldId id="527" r:id="rId42"/>
    <p:sldId id="529" r:id="rId43"/>
    <p:sldId id="530" r:id="rId44"/>
    <p:sldId id="531" r:id="rId45"/>
    <p:sldId id="532" r:id="rId46"/>
    <p:sldId id="404" r:id="rId47"/>
    <p:sldId id="405" r:id="rId48"/>
    <p:sldId id="406" r:id="rId49"/>
    <p:sldId id="539" r:id="rId50"/>
    <p:sldId id="533" r:id="rId51"/>
    <p:sldId id="534" r:id="rId52"/>
    <p:sldId id="535" r:id="rId53"/>
    <p:sldId id="536" r:id="rId54"/>
    <p:sldId id="538" r:id="rId55"/>
    <p:sldId id="540" r:id="rId56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9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96"/>
        <p:guide pos="3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2022/8/17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2022/8/17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9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0.pn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4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359" y="113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310640" y="1476375"/>
            <a:ext cx="10107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06</a:t>
            </a:r>
            <a:r>
              <a:rPr lang="zh-CN" altLang="en-US" sz="80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投资优化策略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211580" y="-111315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217785" y="5241290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65883" y="3596532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罗志坤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666" y="720905"/>
            <a:ext cx="11225530" cy="4987438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Aft>
                <a:spcPts val="1000"/>
              </a:spcAft>
              <a:buNone/>
            </a:pPr>
            <a:r>
              <a:rPr dirty="0">
                <a:solidFill>
                  <a:srgbClr val="FF0000"/>
                </a:solidFill>
                <a:latin typeface="+mn-ea"/>
                <a:cs typeface="+mn-ea"/>
              </a:rPr>
              <a:t>MATLAB </a:t>
            </a:r>
            <a:r>
              <a:rPr dirty="0" err="1">
                <a:solidFill>
                  <a:srgbClr val="FF0000"/>
                </a:solidFill>
                <a:latin typeface="+mn-ea"/>
                <a:cs typeface="+mn-ea"/>
              </a:rPr>
              <a:t>代码</a:t>
            </a:r>
            <a:r>
              <a:rPr dirty="0">
                <a:solidFill>
                  <a:srgbClr val="FF0000"/>
                </a:solidFill>
                <a:latin typeface="+mn-ea"/>
                <a:cs typeface="+mn-ea"/>
              </a:rPr>
              <a:t>：</a:t>
            </a:r>
            <a:endParaRPr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H=[4, -4; -4, 8];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f=[-6; -3];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a=[1, 1; 4, 1];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b=[3; 9];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lb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zeros(2,1);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x0 = rand(2,1);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val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flag]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quadprog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(H, f, a, b, [], [],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lb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, [], x0)</a:t>
            </a:r>
            <a:r>
              <a:rPr lang="zh-CN" sz="2000" dirty="0">
                <a:latin typeface="Courier New" panose="02070309020205020404" charset="0"/>
                <a:cs typeface="Courier New" panose="02070309020205020404" charset="0"/>
              </a:rPr>
              <a:t>          </a:t>
            </a:r>
            <a:r>
              <a:rPr lang="zh-CN" sz="2000" dirty="0">
                <a:latin typeface="+mn-ea"/>
                <a:cs typeface="+mn-ea"/>
              </a:rPr>
              <a:t>  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78889" y="392430"/>
                <a:ext cx="10715348" cy="6379845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b="1" dirty="0" err="1">
                    <a:latin typeface="+mn-ea"/>
                    <a:cs typeface="+mn-ea"/>
                  </a:rPr>
                  <a:t>运行结果</a:t>
                </a:r>
                <a:r>
                  <a:rPr b="1"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solidFill>
                      <a:srgbClr val="FF0000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x = 1.9500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    </a:t>
                </a:r>
                <a:r>
                  <a:rPr lang="en-US"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1.0500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sz="2000" dirty="0" err="1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val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= -11.0250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  <a:latin typeface="Courier New" panose="02070309020205020404" charset="0"/>
                    <a:cs typeface="Courier New" panose="02070309020205020404" charset="0"/>
                  </a:rPr>
                  <a:t>flag = 1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n-ea"/>
                    <a:cs typeface="+mn-ea"/>
                  </a:rPr>
                  <a:t>       </a:t>
                </a:r>
                <a:r>
                  <a:rPr dirty="0">
                    <a:solidFill>
                      <a:schemeClr val="tx1"/>
                    </a:solidFill>
                    <a:latin typeface="+mn-ea"/>
                    <a:cs typeface="+mn-ea"/>
                  </a:rPr>
                  <a:t>flag = 1</a:t>
                </a:r>
                <a:r>
                  <a:rPr lang="en-US" dirty="0">
                    <a:solidFill>
                      <a:schemeClr val="tx1"/>
                    </a:solidFill>
                    <a:latin typeface="+mn-ea"/>
                    <a:cs typeface="+mn-ea"/>
                  </a:rPr>
                  <a:t> </a:t>
                </a:r>
                <a:r>
                  <a:rPr dirty="0" err="1">
                    <a:solidFill>
                      <a:schemeClr val="tx1"/>
                    </a:solidFill>
                    <a:latin typeface="+mn-ea"/>
                    <a:cs typeface="+mn-ea"/>
                  </a:rPr>
                  <a:t>表示求解成功，最优解为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=1.95,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=1.05</m:t>
                    </m:r>
                  </m:oMath>
                </a14:m>
                <a:r>
                  <a:rPr dirty="0">
                    <a:solidFill>
                      <a:schemeClr val="tx1"/>
                    </a:solidFill>
                    <a:latin typeface="+mn-ea"/>
                    <a:cs typeface="+mn-ea"/>
                  </a:rPr>
                  <a:t>，最优目标函数值为</a:t>
                </a:r>
                <a:r>
                  <a:rPr lang="en-US" dirty="0">
                    <a:solidFill>
                      <a:schemeClr val="tx1"/>
                    </a:solidFill>
                    <a:latin typeface="+mn-ea"/>
                    <a:cs typeface="+mn-ea"/>
                  </a:rPr>
                  <a:t>-11.025</a:t>
                </a:r>
                <a:r>
                  <a:rPr dirty="0">
                    <a:solidFill>
                      <a:schemeClr val="tx1"/>
                    </a:solidFill>
                    <a:latin typeface="+mn-ea"/>
                    <a:cs typeface="+mn-ea"/>
                  </a:rPr>
                  <a:t>。</a:t>
                </a:r>
                <a:r>
                  <a:rPr lang="zh-CN" dirty="0">
                    <a:solidFill>
                      <a:schemeClr val="tx1"/>
                    </a:solidFill>
                    <a:latin typeface="+mn-ea"/>
                    <a:cs typeface="+mn-ea"/>
                  </a:rPr>
                  <a:t>  </a:t>
                </a:r>
                <a:r>
                  <a:rPr lang="zh-CN" dirty="0">
                    <a:solidFill>
                      <a:schemeClr val="tx1"/>
                    </a:solidFill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lang="zh-CN" dirty="0">
                    <a:latin typeface="+mn-ea"/>
                    <a:cs typeface="+mn-ea"/>
                  </a:rPr>
                  <a:t>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8889" y="392430"/>
                <a:ext cx="10715348" cy="63798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0710"/>
            <a:ext cx="10953750" cy="58547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>
                <a:latin typeface="+mn-ea"/>
                <a:cs typeface="+mn-ea"/>
              </a:rPr>
              <a:t>若用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>
                <a:latin typeface="+mn-ea"/>
                <a:cs typeface="+mn-ea"/>
              </a:rPr>
              <a:t>Lingo</a:t>
            </a:r>
            <a:r>
              <a:rPr lang="en-US" dirty="0">
                <a:latin typeface="+mn-ea"/>
                <a:cs typeface="+mn-ea"/>
              </a:rPr>
              <a:t> </a:t>
            </a:r>
            <a:r>
              <a:rPr dirty="0" err="1">
                <a:latin typeface="+mn-ea"/>
                <a:cs typeface="+mn-ea"/>
              </a:rPr>
              <a:t>求解前面的二次规划示例更简单，代码如下</a:t>
            </a:r>
            <a:r>
              <a:rPr dirty="0">
                <a:latin typeface="+mn-ea"/>
                <a:cs typeface="+mn-ea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rgbClr val="0070C0"/>
                </a:solidFill>
                <a:latin typeface="Courier New" panose="02070309020205020404" charset="0"/>
                <a:cs typeface="Courier New" panose="02070309020205020404" charset="0"/>
              </a:rPr>
              <a:t>min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2 * x1^2 - 4 * x1 * x2 + 4 * x2^2 - 6 * x1 - 3 * x2;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x1 + x2 &lt; 3;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4 * x1 +  x2 &lt; 9;</a:t>
            </a:r>
          </a:p>
          <a:p>
            <a:pPr marL="0" indent="0">
              <a:lnSpc>
                <a:spcPct val="150000"/>
              </a:lnSpc>
              <a:buNone/>
            </a:pPr>
            <a:r>
              <a:rPr b="1" dirty="0" err="1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b="1" dirty="0">
                <a:latin typeface="Courier New" panose="02070309020205020404" charset="0"/>
                <a:cs typeface="Courier New" panose="02070309020205020404" charset="0"/>
              </a:rPr>
              <a:t>：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              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latin typeface="Courier New" panose="02070309020205020404" charset="0"/>
                <a:cs typeface="Courier New" panose="02070309020205020404" charset="0"/>
              </a:rPr>
              <a:t>  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Global optimal solution found.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  Objective value:      -11.02500 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  Variable         Value           Reduced Cost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    X1          1.950039           -0.7454422E-08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 </a:t>
            </a:r>
            <a:r>
              <a:rPr lang="en-US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X2          1.049961          </a:t>
            </a:r>
            <a:r>
              <a:rPr lang="en-US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-0.1034892E-07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300" y="1302213"/>
            <a:ext cx="11048857" cy="2728250"/>
          </a:xfrm>
        </p:spPr>
        <p:txBody>
          <a:bodyPr/>
          <a:lstStyle/>
          <a:p>
            <a:pPr marL="0" indent="0" algn="just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  <a:cs typeface="Cambria Math" panose="02040503050406030204" charset="0"/>
              </a:rPr>
              <a:t>二</a:t>
            </a:r>
            <a:r>
              <a:rPr lang="en-US" altLang="zh-CN" sz="3600" dirty="0">
                <a:solidFill>
                  <a:srgbClr val="0070C0"/>
                </a:solidFill>
                <a:latin typeface="+mj-ea"/>
                <a:ea typeface="+mj-ea"/>
                <a:cs typeface="Cambria Math" panose="02040503050406030204" charset="0"/>
              </a:rPr>
              <a:t>. </a:t>
            </a:r>
            <a:r>
              <a:rPr lang="zh-CN" altLang="en-US" sz="3600" dirty="0">
                <a:solidFill>
                  <a:srgbClr val="0070C0"/>
                </a:solidFill>
                <a:latin typeface="+mj-ea"/>
                <a:ea typeface="+mj-ea"/>
                <a:cs typeface="Cambria Math" panose="02040503050406030204" charset="0"/>
              </a:rPr>
              <a:t>多目标规划</a:t>
            </a:r>
            <a:endParaRPr lang="en-US" altLang="zh-CN" sz="3600" dirty="0">
              <a:solidFill>
                <a:srgbClr val="0070C0"/>
              </a:solidFill>
              <a:latin typeface="+mj-ea"/>
              <a:ea typeface="+mj-ea"/>
              <a:cs typeface="Cambria Math" panose="02040503050406030204" charset="0"/>
            </a:endParaRPr>
          </a:p>
          <a:p>
            <a:pPr marL="0" indent="0" algn="just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en-US" altLang="zh-CN" dirty="0" err="1">
                <a:latin typeface="+mn-ea"/>
                <a:cs typeface="+mn-ea"/>
              </a:rPr>
              <a:t>很多实际问题，都需要在一定约束条件下考虑实现多个目标，这些目标往往是相互竞争的关系，这样的规划模型称为</a:t>
            </a:r>
            <a:r>
              <a:rPr lang="en-US" altLang="zh-CN" b="1" dirty="0" err="1">
                <a:latin typeface="+mn-ea"/>
                <a:cs typeface="+mn-ea"/>
              </a:rPr>
              <a:t>多目标规划</a:t>
            </a:r>
            <a:r>
              <a:rPr lang="en-US" altLang="zh-CN" dirty="0">
                <a:latin typeface="+mn-ea"/>
                <a:cs typeface="+mn-ea"/>
              </a:rPr>
              <a:t>。</a:t>
            </a:r>
          </a:p>
          <a:p>
            <a:pPr marL="0" indent="0" algn="just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en-US" altLang="zh-CN" dirty="0" err="1">
                <a:latin typeface="+mn-ea"/>
                <a:cs typeface="+mn-ea"/>
              </a:rPr>
              <a:t>多个目标函数，表示为向量目标函数</a:t>
            </a:r>
            <a:r>
              <a:rPr lang="en-US" altLang="zh-CN" dirty="0">
                <a:latin typeface="+mn-ea"/>
                <a:cs typeface="+mn-ea"/>
              </a:rPr>
              <a:t>：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endParaRPr lang="en-US" altLang="zh-CN" dirty="0">
              <a:latin typeface="+mn-ea"/>
              <a:cs typeface="+mn-ea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endParaRPr 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spcAft>
                <a:spcPts val="1000"/>
              </a:spcAft>
              <a:buNone/>
            </a:pPr>
            <a:endParaRPr lang="zh-CN" sz="28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Object 23"/>
          <p:cNvGraphicFramePr/>
          <p:nvPr>
            <p:extLst>
              <p:ext uri="{D42A27DB-BD31-4B8C-83A1-F6EECF244321}">
                <p14:modId xmlns:p14="http://schemas.microsoft.com/office/powerpoint/2010/main" val="3082941877"/>
              </p:ext>
            </p:extLst>
          </p:nvPr>
        </p:nvGraphicFramePr>
        <p:xfrm>
          <a:off x="3763278" y="3732013"/>
          <a:ext cx="4914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14900" imgH="596900" progId="Equation.DSMT4">
                  <p:embed/>
                </p:oleObj>
              </mc:Choice>
              <mc:Fallback>
                <p:oleObj r:id="rId3" imgW="4914900" imgH="596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3278" y="3732013"/>
                        <a:ext cx="49149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7523" y="782052"/>
                <a:ext cx="10995592" cy="5293896"/>
              </a:xfrm>
            </p:spPr>
            <p:txBody>
              <a:bodyPr/>
              <a:lstStyle/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 err="1">
                    <a:latin typeface="+mn-ea"/>
                    <a:cs typeface="+mn-ea"/>
                  </a:rPr>
                  <a:t>带有多个约束条件和有界约束的多目标规划的一般形式为</a:t>
                </a:r>
                <a:r>
                  <a:rPr lang="en-US" altLang="zh-CN" dirty="0">
                    <a:latin typeface="+mn-ea"/>
                    <a:cs typeface="+mn-ea"/>
                  </a:rPr>
                  <a:t>：</a:t>
                </a: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altLang="zh-CN" dirty="0">
                  <a:latin typeface="+mn-ea"/>
                  <a:cs typeface="+mn-ea"/>
                </a:endParaRPr>
              </a:p>
              <a:p>
                <a:pPr marL="0" indent="0" algn="just" fontAlgn="auto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altLang="zh-CN" dirty="0" err="1">
                    <a:latin typeface="+mn-ea"/>
                    <a:cs typeface="+mn-ea"/>
                  </a:rPr>
                  <a:t>其中</a:t>
                </a:r>
                <a:r>
                  <a:rPr lang="en-US" altLang="zh-CN" dirty="0">
                    <a:latin typeface="+mn-ea"/>
                    <a:cs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lang="en-US" altLang="zh-CN" dirty="0" err="1">
                    <a:latin typeface="+mn-ea"/>
                    <a:cs typeface="+mn-ea"/>
                  </a:rPr>
                  <a:t>为向量，其每个分量是竞争关系，故是不存在唯一最优解的，只存在“权衡”最优解</a:t>
                </a:r>
                <a:r>
                  <a:rPr lang="en-US" altLang="zh-CN" dirty="0">
                    <a:latin typeface="+mn-ea"/>
                    <a:cs typeface="+mn-ea"/>
                  </a:rPr>
                  <a:t>。</a:t>
                </a: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</a:t>
                </a:r>
                <a:endParaRPr 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</a:t>
                </a: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indent="0" fontAlgn="auto">
                  <a:spcAft>
                    <a:spcPts val="1000"/>
                  </a:spcAft>
                  <a:buNone/>
                </a:pPr>
                <a:endParaRPr 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23" y="782052"/>
                <a:ext cx="10995592" cy="52938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4"/>
          <p:cNvGraphicFramePr/>
          <p:nvPr>
            <p:extLst>
              <p:ext uri="{D42A27DB-BD31-4B8C-83A1-F6EECF244321}">
                <p14:modId xmlns:p14="http://schemas.microsoft.com/office/powerpoint/2010/main" val="1662591162"/>
              </p:ext>
            </p:extLst>
          </p:nvPr>
        </p:nvGraphicFramePr>
        <p:xfrm>
          <a:off x="4086108" y="1390687"/>
          <a:ext cx="4019784" cy="20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29100" imgH="2197100" progId="Equation.DSMT4">
                  <p:embed/>
                </p:oleObj>
              </mc:Choice>
              <mc:Fallback>
                <p:oleObj r:id="rId4" imgW="4229100" imgH="2197100" progId="Equation.DSMT4">
                  <p:embed/>
                  <p:pic>
                    <p:nvPicPr>
                      <p:cNvPr id="4" name="Object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6108" y="1390687"/>
                        <a:ext cx="4019784" cy="203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783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31190"/>
            <a:ext cx="10793730" cy="559498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 err="1"/>
              <a:t>求解多目标规划的方法，通常有</a:t>
            </a:r>
            <a:r>
              <a:rPr dirty="0"/>
              <a:t>：</a:t>
            </a:r>
          </a:p>
          <a:p>
            <a:pPr algn="just">
              <a:lnSpc>
                <a:spcPct val="150000"/>
              </a:lnSpc>
            </a:pPr>
            <a:r>
              <a:rPr b="1" dirty="0"/>
              <a:t>化多目标为单目标</a:t>
            </a:r>
            <a:r>
              <a:rPr dirty="0"/>
              <a:t>：将多个目标按其重要程度加权合成为单个目标函数，或者采用理想点法，即先求出每个单目标最优函数值，再将目标函数表示为到这些单目标最优值的欧氏距离，从而转化为单目标；</a:t>
            </a:r>
          </a:p>
          <a:p>
            <a:pPr algn="just">
              <a:lnSpc>
                <a:spcPct val="150000"/>
              </a:lnSpc>
            </a:pPr>
            <a:r>
              <a:rPr b="1" dirty="0" err="1"/>
              <a:t>分层序列法（序贯法</a:t>
            </a:r>
            <a:r>
              <a:rPr b="1" dirty="0"/>
              <a:t>）</a:t>
            </a:r>
            <a:r>
              <a:rPr dirty="0"/>
              <a:t>：</a:t>
            </a:r>
            <a:r>
              <a:rPr dirty="0" err="1"/>
              <a:t>目标按其重要性给出一个序列</a:t>
            </a:r>
            <a:r>
              <a:rPr lang="zh-CN" altLang="en-US" dirty="0"/>
              <a:t>，</a:t>
            </a:r>
            <a:r>
              <a:rPr dirty="0" err="1"/>
              <a:t>每次都在前一目标最优解集内求下一个目标最优解，直到求出共同的最优解</a:t>
            </a:r>
            <a:r>
              <a:rPr dirty="0"/>
              <a:t>；</a:t>
            </a:r>
          </a:p>
          <a:p>
            <a:pPr algn="just">
              <a:lnSpc>
                <a:spcPct val="150000"/>
              </a:lnSpc>
            </a:pPr>
            <a:r>
              <a:rPr b="1" dirty="0" err="1"/>
              <a:t>帕累托寻优</a:t>
            </a:r>
            <a:r>
              <a:rPr dirty="0" err="1"/>
              <a:t>：即找到帕累托解集，帕累托解均满足：</a:t>
            </a:r>
            <a:r>
              <a:rPr b="1" dirty="0" err="1"/>
              <a:t>一个目标的改进，是以另一个目标的变坏为代价的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86762"/>
            <a:ext cx="10793730" cy="482627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例</a:t>
            </a:r>
            <a:r>
              <a:rPr lang="en-US" b="1" dirty="0"/>
              <a:t> 6</a:t>
            </a:r>
            <a:r>
              <a:rPr b="1" dirty="0"/>
              <a:t>.2</a:t>
            </a:r>
            <a:r>
              <a:rPr dirty="0"/>
              <a:t>（</a:t>
            </a:r>
            <a:r>
              <a:rPr b="1" dirty="0"/>
              <a:t>多目标规划算例</a:t>
            </a:r>
            <a:r>
              <a:rPr dirty="0"/>
              <a:t>）用</a:t>
            </a:r>
            <a:r>
              <a:rPr lang="en-US" dirty="0"/>
              <a:t> </a:t>
            </a: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求解如下多目标线性规划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Object 26"/>
          <p:cNvGraphicFramePr/>
          <p:nvPr/>
        </p:nvGraphicFramePr>
        <p:xfrm>
          <a:off x="3390900" y="1462405"/>
          <a:ext cx="5410200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10200" imgH="3416300" progId="Equation.DSMT4">
                  <p:embed/>
                </p:oleObj>
              </mc:Choice>
              <mc:Fallback>
                <p:oleObj r:id="rId3" imgW="5410200" imgH="3416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0900" y="1462405"/>
                        <a:ext cx="5410200" cy="341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7030A0"/>
                </a:solidFill>
              </a:rPr>
              <a:t>1. </a:t>
            </a:r>
            <a:r>
              <a:rPr lang="zh-CN" altLang="en-US" sz="2800" dirty="0">
                <a:solidFill>
                  <a:srgbClr val="7030A0"/>
                </a:solidFill>
              </a:rPr>
              <a:t>多目标加权合成单目标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3754"/>
            <a:ext cx="10515600" cy="50876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提供了</a:t>
            </a:r>
            <a:r>
              <a:rPr lang="en-US" dirty="0"/>
              <a:t> </a:t>
            </a:r>
            <a:r>
              <a:rPr dirty="0" err="1"/>
              <a:t>fgoalattain</a:t>
            </a:r>
            <a:r>
              <a:rPr dirty="0"/>
              <a:t>()</a:t>
            </a:r>
            <a:r>
              <a:rPr lang="en-US" dirty="0"/>
              <a:t> </a:t>
            </a:r>
            <a:r>
              <a:rPr dirty="0" err="1"/>
              <a:t>函数求解多目标优化问题的标准形式为</a:t>
            </a:r>
            <a:r>
              <a:rPr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  <p:graphicFrame>
        <p:nvGraphicFramePr>
          <p:cNvPr id="4" name="Object 30"/>
          <p:cNvGraphicFramePr/>
          <p:nvPr>
            <p:extLst>
              <p:ext uri="{D42A27DB-BD31-4B8C-83A1-F6EECF244321}">
                <p14:modId xmlns:p14="http://schemas.microsoft.com/office/powerpoint/2010/main" val="2667757658"/>
              </p:ext>
            </p:extLst>
          </p:nvPr>
        </p:nvGraphicFramePr>
        <p:xfrm>
          <a:off x="3870941" y="1954636"/>
          <a:ext cx="4450117" cy="3904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300" imgH="4178300" progId="Equation.DSMT4">
                  <p:embed/>
                </p:oleObj>
              </mc:Choice>
              <mc:Fallback>
                <p:oleObj r:id="rId3" imgW="4686300" imgH="4178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0941" y="1954636"/>
                        <a:ext cx="4450117" cy="39046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 err="1"/>
                  <a:t>其中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为决策变量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 </m:t>
                    </m:r>
                  </m:oMath>
                </a14:m>
                <a:r>
                  <a:rPr dirty="0" err="1"/>
                  <a:t>为目标函数向量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𝑔𝑜𝑎𝑙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为各个单目标函数值构成的向量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𝑤𝑒𝑖𝑔h𝑡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为各目标相对重要程度的权向量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表示线性约束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dirty="0" err="1"/>
                  <a:t>为线性等式约束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≤0 </m:t>
                    </m:r>
                  </m:oMath>
                </a14:m>
                <a:r>
                  <a:rPr dirty="0" err="1"/>
                  <a:t>表示非线性不等式约束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𝑐𝑒𝑞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)=0 </m:t>
                    </m:r>
                  </m:oMath>
                </a14:m>
                <a:r>
                  <a:rPr dirty="0" err="1"/>
                  <a:t>表示非线性等式约束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/>
                  <a:t>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的下界与上界向量</a:t>
                </a:r>
                <a:r>
                  <a:rPr lang="zh-CN" dirty="0"/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 err="1"/>
                  <a:t>函数</a:t>
                </a:r>
                <a:r>
                  <a:rPr dirty="0"/>
                  <a:t> </a:t>
                </a:r>
                <a:r>
                  <a:rPr dirty="0" err="1"/>
                  <a:t>fgoalattain</a:t>
                </a:r>
                <a:r>
                  <a:rPr dirty="0"/>
                  <a:t>() </a:t>
                </a:r>
                <a:r>
                  <a:rPr dirty="0" err="1"/>
                  <a:t>语法格式</a:t>
                </a:r>
                <a:r>
                  <a:rPr dirty="0"/>
                  <a:t>：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 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［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x，fval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］=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fgoalattain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('fun'，x0，goal，weight，A，b，Aeq，beq，lb，ub，nonlcon)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 err="1"/>
                  <a:t>其中，fun</a:t>
                </a:r>
                <a:r>
                  <a:rPr dirty="0"/>
                  <a:t> 为目标函数向量，x0 </a:t>
                </a:r>
                <a:r>
                  <a:rPr dirty="0" err="1"/>
                  <a:t>为初始值，weight</a:t>
                </a:r>
                <a:r>
                  <a:rPr dirty="0"/>
                  <a:t> </a:t>
                </a:r>
                <a:r>
                  <a:rPr dirty="0" err="1"/>
                  <a:t>为权重向量</a:t>
                </a:r>
                <a:r>
                  <a:rPr dirty="0"/>
                  <a:t>， A 和 b </a:t>
                </a:r>
                <a:r>
                  <a:rPr dirty="0" err="1"/>
                  <a:t>定义不等式约束，Aeq</a:t>
                </a:r>
                <a:r>
                  <a:rPr dirty="0"/>
                  <a:t> 和 </a:t>
                </a:r>
                <a:r>
                  <a:rPr dirty="0" err="1"/>
                  <a:t>beq</a:t>
                </a:r>
                <a:r>
                  <a:rPr dirty="0"/>
                  <a:t> </a:t>
                </a:r>
                <a:r>
                  <a:rPr dirty="0" err="1"/>
                  <a:t>定义等式约束，lb</a:t>
                </a:r>
                <a:r>
                  <a:rPr dirty="0"/>
                  <a:t> 和 </a:t>
                </a:r>
                <a:r>
                  <a:rPr dirty="0" err="1"/>
                  <a:t>ub</a:t>
                </a:r>
                <a:r>
                  <a:rPr dirty="0"/>
                  <a:t> </a:t>
                </a:r>
                <a:r>
                  <a:rPr dirty="0" err="1"/>
                  <a:t>定义</a:t>
                </a:r>
                <a:r>
                  <a:rPr dirty="0"/>
                  <a:t> x </a:t>
                </a:r>
                <a:r>
                  <a:rPr dirty="0" err="1"/>
                  <a:t>的下界和上界，nonlcon</a:t>
                </a:r>
                <a:r>
                  <a:rPr dirty="0"/>
                  <a:t> </a:t>
                </a:r>
                <a:r>
                  <a:rPr dirty="0" err="1"/>
                  <a:t>定义非线性约束函数，返回值</a:t>
                </a:r>
                <a:r>
                  <a:rPr dirty="0"/>
                  <a:t> </a:t>
                </a:r>
                <a:r>
                  <a:rPr dirty="0" err="1"/>
                  <a:t>fval</a:t>
                </a:r>
                <a:r>
                  <a:rPr dirty="0"/>
                  <a:t> </a:t>
                </a:r>
                <a:r>
                  <a:rPr dirty="0" err="1"/>
                  <a:t>为目标函数值向量</a:t>
                </a:r>
                <a:r>
                  <a:rPr lang="zh-CN" dirty="0"/>
                  <a:t>。</a:t>
                </a: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135" y="464820"/>
                <a:ext cx="10793730" cy="61029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79034" y="767290"/>
                <a:ext cx="10793730" cy="4808516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/>
                  <a:t>线性约束的写法</a:t>
                </a:r>
                <a:r>
                  <a:rPr lang="zh-CN" altLang="en-US" dirty="0"/>
                  <a:t>见</a:t>
                </a:r>
                <a:r>
                  <a:rPr dirty="0" err="1"/>
                  <a:t>上节，那么非线性约束怎么写？借助实例来说，比如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/>
              </a:p>
              <a:p>
                <a:pPr>
                  <a:lnSpc>
                    <a:spcPct val="150000"/>
                  </a:lnSpc>
                </a:pPr>
                <a:r>
                  <a:rPr dirty="0" err="1"/>
                  <a:t>非线性不等式约束、等式约束统一写到一个函数</a:t>
                </a:r>
                <a:r>
                  <a:rPr dirty="0"/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dirty="0" err="1"/>
                  <a:t>不等式都改写成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≤0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各个不等式的左端作为向量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的分量</a:t>
                </a:r>
                <a:r>
                  <a:rPr dirty="0"/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dirty="0" err="1"/>
                  <a:t>等式都改写成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=0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各个等式的左端作为向量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𝑐𝑒𝑞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的分量</a:t>
                </a:r>
                <a:r>
                  <a:rPr lang="zh-CN" dirty="0"/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34" y="767290"/>
                <a:ext cx="10793730" cy="48085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1"/>
          <p:cNvGraphicFramePr/>
          <p:nvPr>
            <p:extLst>
              <p:ext uri="{D42A27DB-BD31-4B8C-83A1-F6EECF244321}">
                <p14:modId xmlns:p14="http://schemas.microsoft.com/office/powerpoint/2010/main" val="1131197929"/>
              </p:ext>
            </p:extLst>
          </p:nvPr>
        </p:nvGraphicFramePr>
        <p:xfrm>
          <a:off x="5473761" y="1495425"/>
          <a:ext cx="1617339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01800" imgH="2095500" progId="Equation.DSMT4">
                  <p:embed/>
                </p:oleObj>
              </mc:Choice>
              <mc:Fallback>
                <p:oleObj r:id="rId4" imgW="1701800" imgH="2095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3761" y="1495425"/>
                        <a:ext cx="1617339" cy="193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950" y="854583"/>
            <a:ext cx="11206099" cy="4997577"/>
          </a:xfrm>
        </p:spPr>
        <p:txBody>
          <a:bodyPr/>
          <a:lstStyle/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dirty="0" err="1">
                <a:latin typeface="+mn-ea"/>
                <a:cs typeface="+mn-ea"/>
              </a:rPr>
              <a:t>本章继续讨论规划模型：二次规划，多目标规划，并结合投资优化策略案例来展开</a:t>
            </a:r>
            <a:r>
              <a:rPr lang="zh-CN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 dirty="0">
                <a:latin typeface="+mn-ea"/>
                <a:cs typeface="+mn-ea"/>
              </a:rPr>
              <a:t>       </a:t>
            </a:r>
            <a:r>
              <a:rPr b="1" dirty="0" err="1">
                <a:latin typeface="+mn-ea"/>
                <a:cs typeface="+mn-ea"/>
              </a:rPr>
              <a:t>投资的基本目的：</a:t>
            </a:r>
            <a:r>
              <a:rPr dirty="0" err="1">
                <a:latin typeface="+mn-ea"/>
                <a:cs typeface="+mn-ea"/>
              </a:rPr>
              <a:t>获得投资收益，实现财富的保值、增值</a:t>
            </a:r>
            <a:r>
              <a:rPr lang="zh-CN" dirty="0">
                <a:latin typeface="+mn-ea"/>
                <a:cs typeface="+mn-ea"/>
              </a:rPr>
              <a:t>。</a:t>
            </a:r>
            <a:endParaRPr dirty="0">
              <a:latin typeface="+mn-ea"/>
              <a:cs typeface="+mn-ea"/>
            </a:endParaRP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b="1" dirty="0" err="1">
                <a:latin typeface="+mn-ea"/>
                <a:cs typeface="+mn-ea"/>
              </a:rPr>
              <a:t>投资的选择有：</a:t>
            </a:r>
            <a:r>
              <a:rPr dirty="0" err="1">
                <a:latin typeface="+mn-ea"/>
                <a:cs typeface="+mn-ea"/>
              </a:rPr>
              <a:t>实物（房地产、艺术品、黄金等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非实物（金融：银行储蓄、股票、基金、债券等</a:t>
            </a:r>
            <a:r>
              <a:rPr dirty="0">
                <a:latin typeface="+mn-ea"/>
                <a:cs typeface="+mn-ea"/>
              </a:rPr>
              <a:t>）</a:t>
            </a:r>
            <a:r>
              <a:rPr lang="zh-CN" dirty="0">
                <a:latin typeface="+mn-ea"/>
                <a:cs typeface="+mn-ea"/>
              </a:rPr>
              <a:t>。</a:t>
            </a: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dirty="0">
                <a:latin typeface="+mn-ea"/>
                <a:cs typeface="+mn-ea"/>
              </a:rPr>
              <a:t> </a:t>
            </a:r>
            <a:r>
              <a:rPr lang="en-US" altLang="zh-CN" dirty="0">
                <a:latin typeface="+mn-ea"/>
                <a:cs typeface="+mn-ea"/>
              </a:rPr>
              <a:t>      </a:t>
            </a:r>
            <a:r>
              <a:rPr dirty="0" err="1">
                <a:latin typeface="+mn-ea"/>
                <a:cs typeface="+mn-ea"/>
              </a:rPr>
              <a:t>那么该如何选择投资呢？无风险资产（储蓄、国债等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收益率确定，当然选最高的就好；有风险资产（房地产、股票等</a:t>
            </a:r>
            <a:r>
              <a:rPr dirty="0">
                <a:latin typeface="+mn-ea"/>
                <a:cs typeface="+mn-ea"/>
              </a:rPr>
              <a:t>），</a:t>
            </a:r>
            <a:r>
              <a:rPr dirty="0" err="1">
                <a:latin typeface="+mn-ea"/>
                <a:cs typeface="+mn-ea"/>
              </a:rPr>
              <a:t>收益与风险并存，如何选择</a:t>
            </a:r>
            <a:r>
              <a:rPr dirty="0">
                <a:latin typeface="+mn-ea"/>
                <a:cs typeface="+mn-ea"/>
              </a:rPr>
              <a:t>？</a:t>
            </a:r>
          </a:p>
          <a:p>
            <a:pPr marL="0" indent="0" algn="just" fontAlgn="auto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投资要解决的矛盾：收益最大，风险最小，即需要平衡投资的收益与风险</a:t>
            </a:r>
            <a:r>
              <a:rPr lang="zh-CN" dirty="0">
                <a:latin typeface="+mn-ea"/>
                <a:cs typeface="+mn-ea"/>
              </a:rPr>
              <a:t>。</a:t>
            </a:r>
            <a:r>
              <a:rPr dirty="0">
                <a:latin typeface="+mn-ea"/>
                <a:cs typeface="+mn-ea"/>
              </a:rPr>
              <a:t> </a:t>
            </a:r>
          </a:p>
          <a:p>
            <a:pPr marL="0" indent="0" algn="just" fontAlgn="auto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8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156" y="403934"/>
            <a:ext cx="10793730" cy="641855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Matlab 代码：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function [c,ceq] = nonlincons(x)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c(1) = (x(1)^2)/9 + (x(2)^2)/4 - 1;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c(2) = x(1)^2 - x(2) - 1;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ceq = x(1) * x(2) - 2;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回到例</a:t>
            </a:r>
            <a:r>
              <a:rPr lang="en-US" altLang="zh-CN" dirty="0">
                <a:latin typeface="Courier New" panose="02070309020205020404" charset="0"/>
                <a:cs typeface="Courier New" panose="02070309020205020404" charset="0"/>
              </a:rPr>
              <a:t>6</a:t>
            </a:r>
            <a:r>
              <a:rPr lang="zh-CN" altLang="en-US" dirty="0">
                <a:latin typeface="Courier New" panose="02070309020205020404" charset="0"/>
                <a:cs typeface="Courier New" panose="02070309020205020404" charset="0"/>
              </a:rPr>
              <a:t>.2的求解：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A = [-1 -1 0 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0 0 -1 -1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3 0  2  0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      0 3  0  2];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b = [-30 -30 120 48]';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c1 = [-100 -90 -80 -70];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c2 = [0 3 0 2];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1753" y="680282"/>
            <a:ext cx="11022965" cy="54974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求第一个目标函数值</a:t>
            </a:r>
            <a:endParaRPr sz="20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[x1, g1]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linprog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(c1,A,b,[],[],zeros(4,1)); 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求第二个目标函数值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[x2, g2]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linprog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(c2,A,b,[],[],zeros(4,1));  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g3 = [g1; g2]   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目标goal的值</a:t>
            </a:r>
            <a:endParaRPr sz="2000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fun = @(x) [-100*x(1) - 90*x(2) - 80*x(3)-70*x(4); 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           3*x(2)+2*x(4)];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weight = [1,1];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设置两个目标重要性的权重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: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同样重要</a:t>
            </a:r>
            <a:endParaRPr sz="20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[x,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fval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]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fgoalattain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fun,rand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(4,1),g3,weight,A,b,[],[],zeros(4,1))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4835" y="557678"/>
                <a:ext cx="11022330" cy="544882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 dirty="0"/>
                  <a:t>运行结果：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  </a:t>
                </a:r>
                <a:r>
                  <a:rPr sz="2000" dirty="0">
                    <a:solidFill>
                      <a:schemeClr val="accent2"/>
                    </a:solidFill>
                  </a:rPr>
                  <a:t>g3 = 1.0e+03 * -5.9600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          </a:t>
                </a:r>
                <a:r>
                  <a:rPr sz="2000" dirty="0">
                    <a:solidFill>
                      <a:schemeClr val="accent2"/>
                    </a:solidFill>
                  </a:rPr>
                  <a:t>   0.0300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x = 14.1593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</a:rPr>
                  <a:t>15.8407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</a:rPr>
                  <a:t> 8.7611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  </a:t>
                </a:r>
                <a:r>
                  <a:rPr sz="2000" dirty="0">
                    <a:solidFill>
                      <a:schemeClr val="accent2"/>
                    </a:solidFill>
                  </a:rPr>
                  <a:t> 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</a:t>
                </a:r>
                <a:r>
                  <a:rPr sz="2000" dirty="0" err="1">
                    <a:solidFill>
                      <a:schemeClr val="accent2"/>
                    </a:solidFill>
                  </a:rPr>
                  <a:t>fval</a:t>
                </a:r>
                <a:r>
                  <a:rPr sz="2000" dirty="0">
                    <a:solidFill>
                      <a:schemeClr val="accent2"/>
                    </a:solidFill>
                  </a:rPr>
                  <a:t> = 1.0e+03 * -5.9425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           </a:t>
                </a:r>
                <a:r>
                  <a:rPr sz="2000" dirty="0">
                    <a:solidFill>
                      <a:schemeClr val="accent2"/>
                    </a:solidFill>
                  </a:rPr>
                  <a:t>    0.0475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两个目标函数，在约束条件下，只考虑第一个目标函数，最优值为；只考虑第二个目标函数，最优值为</a:t>
                </a:r>
                <a:r>
                  <a:rPr lang="en-US" dirty="0"/>
                  <a:t> 30</a:t>
                </a:r>
                <a:r>
                  <a:rPr dirty="0"/>
                  <a:t>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两个目标按同样重要，求得多目标规划的最优值为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[5942.5, 47.5]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最优解为</a:t>
                </a: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835" y="557678"/>
                <a:ext cx="11022330" cy="54488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47"/>
          <p:cNvGraphicFramePr/>
          <p:nvPr>
            <p:extLst>
              <p:ext uri="{D42A27DB-BD31-4B8C-83A1-F6EECF244321}">
                <p14:modId xmlns:p14="http://schemas.microsoft.com/office/powerpoint/2010/main" val="3389778234"/>
              </p:ext>
            </p:extLst>
          </p:nvPr>
        </p:nvGraphicFramePr>
        <p:xfrm>
          <a:off x="2707665" y="6006502"/>
          <a:ext cx="6383069" cy="39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2400" imgH="444500" progId="Equation.DSMT4">
                  <p:embed/>
                </p:oleObj>
              </mc:Choice>
              <mc:Fallback>
                <p:oleObj r:id="rId4" imgW="65024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07665" y="6006502"/>
                        <a:ext cx="6383069" cy="39429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375" y="97168"/>
            <a:ext cx="10515600" cy="1325563"/>
          </a:xfrm>
        </p:spPr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2. </a:t>
            </a:r>
            <a:r>
              <a:rPr lang="zh-CN" altLang="en-US" sz="3200" dirty="0">
                <a:solidFill>
                  <a:srgbClr val="7030A0"/>
                </a:solidFill>
              </a:rPr>
              <a:t>理想点法求解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782" y="963363"/>
            <a:ext cx="11212497" cy="54260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dirty="0"/>
              <a:t>理想点法，先求出每个单目标最优函数值，前面已经求出：</a:t>
            </a:r>
            <a:r>
              <a:rPr lang="en-US" dirty="0"/>
              <a:t>5960 </a:t>
            </a:r>
            <a:r>
              <a:rPr dirty="0"/>
              <a:t>和</a:t>
            </a:r>
            <a:r>
              <a:rPr lang="en-US" dirty="0"/>
              <a:t> 30</a:t>
            </a:r>
            <a:r>
              <a:rPr dirty="0"/>
              <a:t>，再将目标函数表示为到这些单目标最优值的欧氏距离，从而转化为最小化单目标问题：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dirty="0" err="1"/>
              <a:t>这是非线性规划，可用</a:t>
            </a:r>
            <a:r>
              <a:rPr lang="en-US" dirty="0"/>
              <a:t> </a:t>
            </a:r>
            <a:r>
              <a:rPr dirty="0" err="1"/>
              <a:t>fmincon</a:t>
            </a:r>
            <a:r>
              <a:rPr dirty="0"/>
              <a:t>()</a:t>
            </a:r>
            <a:r>
              <a:rPr lang="en-US" dirty="0"/>
              <a:t> </a:t>
            </a:r>
            <a:r>
              <a:rPr dirty="0" err="1"/>
              <a:t>函数求解</a:t>
            </a:r>
            <a:r>
              <a:rPr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  <p:graphicFrame>
        <p:nvGraphicFramePr>
          <p:cNvPr id="9" name="对象 8"/>
          <p:cNvGraphicFramePr/>
          <p:nvPr>
            <p:extLst>
              <p:ext uri="{D42A27DB-BD31-4B8C-83A1-F6EECF244321}">
                <p14:modId xmlns:p14="http://schemas.microsoft.com/office/powerpoint/2010/main" val="949973484"/>
              </p:ext>
            </p:extLst>
          </p:nvPr>
        </p:nvGraphicFramePr>
        <p:xfrm>
          <a:off x="1817688" y="2288926"/>
          <a:ext cx="8624684" cy="253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372600" imgH="3111500" progId="Equation.DSMT4">
                  <p:embed/>
                </p:oleObj>
              </mc:Choice>
              <mc:Fallback>
                <p:oleObj r:id="rId3" imgW="9372600" imgH="31115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7688" y="2288926"/>
                        <a:ext cx="8624684" cy="253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545" y="1325195"/>
            <a:ext cx="10793730" cy="336221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MATLAB代码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obj = @(x) norm([100*x(1)+90*x(2)+80*x(3)+70*x(4)-5960, 3*x(2)+2*x(4)-30]);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[x,fval] = fmincon(obj,rand(4,1),A,b,[],[],zeros(4,1))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z1 = [100 90 80 70] * x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目标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1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最优值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z2 = [0 3 0 2] * x         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目标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2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最优值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943" y="390028"/>
                <a:ext cx="11396345" cy="6077943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b="1" dirty="0" err="1"/>
                  <a:t>运行结果</a:t>
                </a:r>
                <a:r>
                  <a:rPr b="1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solidFill>
                      <a:schemeClr val="accent2"/>
                    </a:solidFill>
                  </a:rPr>
                  <a:t>   </a:t>
                </a:r>
                <a:r>
                  <a:rPr sz="2000" dirty="0">
                    <a:solidFill>
                      <a:schemeClr val="accent2"/>
                    </a:solidFill>
                  </a:rPr>
                  <a:t>x =  14.0048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sz="2000" dirty="0">
                    <a:solidFill>
                      <a:schemeClr val="accent2"/>
                    </a:solidFill>
                  </a:rPr>
                  <a:t> 15.9953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sz="2000" dirty="0">
                    <a:solidFill>
                      <a:schemeClr val="accent2"/>
                    </a:solidFill>
                  </a:rPr>
                  <a:t>  38.9928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   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 </a:t>
                </a:r>
                <a:r>
                  <a:rPr sz="2000" dirty="0">
                    <a:solidFill>
                      <a:schemeClr val="accent2"/>
                    </a:solidFill>
                  </a:rPr>
                  <a:t> 0.0004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</a:t>
                </a:r>
                <a:r>
                  <a:rPr sz="2000" dirty="0" err="1">
                    <a:solidFill>
                      <a:schemeClr val="accent2"/>
                    </a:solidFill>
                  </a:rPr>
                  <a:t>fval</a:t>
                </a:r>
                <a:r>
                  <a:rPr sz="2000" dirty="0">
                    <a:solidFill>
                      <a:schemeClr val="accent2"/>
                    </a:solidFill>
                  </a:rPr>
                  <a:t> = 17.9934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z1 = 5.9595e+03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sz="2000" dirty="0">
                    <a:solidFill>
                      <a:schemeClr val="accent2"/>
                    </a:solidFill>
                  </a:rPr>
                  <a:t>    z2 = 47.9867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r>
                  <a:rPr dirty="0" err="1"/>
                  <a:t>理想点法得到的最优解为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=14.005,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=15.995,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=38.993,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=0.0004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最优目标函数值为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[5959.5, 47.987]</m:t>
                    </m:r>
                  </m:oMath>
                </a14:m>
                <a:r>
                  <a:rPr dirty="0"/>
                  <a:t>. </a:t>
                </a:r>
                <a:r>
                  <a:rPr lang="en-US" dirty="0"/>
                  <a:t> </a:t>
                </a:r>
                <a:r>
                  <a:rPr dirty="0" err="1"/>
                  <a:t>注意，这里的目标值</a:t>
                </a:r>
                <a:r>
                  <a:rPr lang="en-US" dirty="0"/>
                  <a:t> </a:t>
                </a:r>
                <a:r>
                  <a:rPr dirty="0" err="1"/>
                  <a:t>fval</a:t>
                </a:r>
                <a:r>
                  <a:rPr lang="en-US" dirty="0"/>
                  <a:t> </a:t>
                </a:r>
                <a:r>
                  <a:rPr dirty="0" err="1"/>
                  <a:t>并没有实际用处</a:t>
                </a:r>
                <a:r>
                  <a:rPr dirty="0"/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943" y="390028"/>
                <a:ext cx="11396345" cy="607794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827" y="569091"/>
                <a:ext cx="11396345" cy="526354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zh-CN" altLang="en-US" sz="3200" b="1" dirty="0">
                    <a:solidFill>
                      <a:srgbClr val="0070C0"/>
                    </a:solidFill>
                    <a:latin typeface="+mj-ea"/>
                    <a:ea typeface="+mj-ea"/>
                    <a:cs typeface="Yuanti SC" charset="-122"/>
                    <a:sym typeface="+mn-ea"/>
                  </a:rPr>
                  <a:t>三</a:t>
                </a:r>
                <a:r>
                  <a:rPr lang="en-US" altLang="zh-CN" sz="3200" b="1" dirty="0">
                    <a:solidFill>
                      <a:srgbClr val="0070C0"/>
                    </a:solidFill>
                    <a:latin typeface="+mj-ea"/>
                    <a:ea typeface="+mj-ea"/>
                    <a:cs typeface="Yuanti SC" charset="-122"/>
                    <a:sym typeface="+mn-ea"/>
                  </a:rPr>
                  <a:t>. 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+mj-ea"/>
                    <a:ea typeface="+mj-ea"/>
                    <a:cs typeface="Yuanti SC" charset="-122"/>
                    <a:sym typeface="+mn-ea"/>
                  </a:rPr>
                  <a:t>马科维茨均值-方差模型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投资的收益是根据净现值决策：假设某资产未来第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年的预期收益为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其投资收益的净现值为</a:t>
                </a: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其中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为年利率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称为贴现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准确预测资产的未来收益的关键，是看该资产的未来发展前景和盈利能力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净现值理论可以刻画收益，但无法解释投资分散化策略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，“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不要把鸡蛋放在同一个篮子里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”，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为什么分散化可以减少风险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？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827" y="569091"/>
                <a:ext cx="11396345" cy="52635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55"/>
          <p:cNvGraphicFramePr/>
          <p:nvPr>
            <p:extLst>
              <p:ext uri="{D42A27DB-BD31-4B8C-83A1-F6EECF244321}">
                <p14:modId xmlns:p14="http://schemas.microsoft.com/office/powerpoint/2010/main" val="3199097403"/>
              </p:ext>
            </p:extLst>
          </p:nvPr>
        </p:nvGraphicFramePr>
        <p:xfrm>
          <a:off x="4520688" y="1875832"/>
          <a:ext cx="2350628" cy="88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28900" imgH="1079500" progId="Equation.DSMT4">
                  <p:embed/>
                </p:oleObj>
              </mc:Choice>
              <mc:Fallback>
                <p:oleObj r:id="rId4" imgW="2628900" imgH="1079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0688" y="1875832"/>
                        <a:ext cx="2350628" cy="88512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7827" y="560212"/>
                <a:ext cx="11396345" cy="5600891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寻找“最佳的”投资组合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(portfolio)，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就是确定总投资中每种资产的投资比例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这如何定量描述？关键是：不确定情形下，如何衡量收益与风险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</a:t>
                </a:r>
                <a:r>
                  <a:rPr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1952 </a:t>
                </a:r>
                <a:r>
                  <a:rPr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年，马科维茨提出了投资组合选择的均值方差模型，这是华尔街的第一次革命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马科维茨均值方差模型，只是用到了最基本的概率论知识。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当一件事情的结果无法预料时，这就是随机现象。某资产的收益是随机变量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，因为投资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1000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次，可能有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1000</a:t>
                </a: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种不同的收益。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</a:t>
                </a:r>
                <a:r>
                  <a:rPr 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随机变量的均值（期望），刻画预期平均值：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827" y="560212"/>
                <a:ext cx="11396345" cy="56008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61"/>
          <p:cNvGraphicFramePr/>
          <p:nvPr>
            <p:extLst>
              <p:ext uri="{D42A27DB-BD31-4B8C-83A1-F6EECF244321}">
                <p14:modId xmlns:p14="http://schemas.microsoft.com/office/powerpoint/2010/main" val="2829497795"/>
              </p:ext>
            </p:extLst>
          </p:nvPr>
        </p:nvGraphicFramePr>
        <p:xfrm>
          <a:off x="4324350" y="5501878"/>
          <a:ext cx="35433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43300" imgH="723900" progId="Equation.DSMT4">
                  <p:embed/>
                </p:oleObj>
              </mc:Choice>
              <mc:Fallback>
                <p:oleObj r:id="rId4" imgW="3543300" imgH="7239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24350" y="5501878"/>
                        <a:ext cx="3543300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050" y="89027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</a:t>
            </a:r>
            <a:r>
              <a:rPr lang="zh-CN" altLang="en-US"/>
              <a:t>随机变量的方差，刻画随机变量的波动幅度：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</a:t>
            </a:r>
            <a:r>
              <a:rPr lang="zh-CN" altLang="en-US"/>
              <a:t>随机变量的协方差、相关系数，刻画两个随机变量的相关程度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</p:txBody>
      </p:sp>
      <p:graphicFrame>
        <p:nvGraphicFramePr>
          <p:cNvPr id="2" name="Object 62"/>
          <p:cNvGraphicFramePr/>
          <p:nvPr>
            <p:extLst>
              <p:ext uri="{D42A27DB-BD31-4B8C-83A1-F6EECF244321}">
                <p14:modId xmlns:p14="http://schemas.microsoft.com/office/powerpoint/2010/main" val="1321709268"/>
              </p:ext>
            </p:extLst>
          </p:nvPr>
        </p:nvGraphicFramePr>
        <p:xfrm>
          <a:off x="2941869" y="1685706"/>
          <a:ext cx="6731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31000" imgH="495300" progId="Equation.DSMT4">
                  <p:embed/>
                </p:oleObj>
              </mc:Choice>
              <mc:Fallback>
                <p:oleObj r:id="rId3" imgW="6731000" imgH="495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1869" y="1685706"/>
                        <a:ext cx="67310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/>
          <p:cNvGraphicFramePr/>
          <p:nvPr>
            <p:extLst>
              <p:ext uri="{D42A27DB-BD31-4B8C-83A1-F6EECF244321}">
                <p14:modId xmlns:p14="http://schemas.microsoft.com/office/powerpoint/2010/main" val="4209690593"/>
              </p:ext>
            </p:extLst>
          </p:nvPr>
        </p:nvGraphicFramePr>
        <p:xfrm>
          <a:off x="1471825" y="3132385"/>
          <a:ext cx="9812125" cy="14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020300" imgH="1612900" progId="Equation.DSMT4">
                  <p:embed/>
                </p:oleObj>
              </mc:Choice>
              <mc:Fallback>
                <p:oleObj r:id="rId5" imgW="10020300" imgH="16129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1825" y="3132385"/>
                        <a:ext cx="9812125" cy="147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1162346"/>
            <a:ext cx="10793730" cy="453330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假设：每种资产的收益用随机变量描述，则</a:t>
            </a:r>
            <a:endParaRPr lang="en-US" altLang="zh-CN" dirty="0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200000"/>
              </a:lnSpc>
            </a:pPr>
            <a:r>
              <a:rPr dirty="0" err="1"/>
              <a:t>其分布规律可以根据历史数据或其他方法预测得到</a:t>
            </a:r>
            <a:r>
              <a:rPr dirty="0"/>
              <a:t>;</a:t>
            </a:r>
          </a:p>
          <a:p>
            <a:pPr>
              <a:lnSpc>
                <a:spcPct val="200000"/>
              </a:lnSpc>
            </a:pPr>
            <a:r>
              <a:rPr dirty="0" err="1"/>
              <a:t>收益的均值</a:t>
            </a:r>
            <a:r>
              <a:rPr dirty="0"/>
              <a:t> (</a:t>
            </a:r>
            <a:r>
              <a:rPr dirty="0" err="1"/>
              <a:t>期望</a:t>
            </a:r>
            <a:r>
              <a:rPr dirty="0"/>
              <a:t>) </a:t>
            </a:r>
            <a:r>
              <a:rPr dirty="0" err="1"/>
              <a:t>衡量该资产的平均收益状况</a:t>
            </a:r>
            <a:r>
              <a:rPr dirty="0"/>
              <a:t>;</a:t>
            </a:r>
          </a:p>
          <a:p>
            <a:pPr>
              <a:lnSpc>
                <a:spcPct val="200000"/>
              </a:lnSpc>
            </a:pPr>
            <a:r>
              <a:rPr dirty="0" err="1"/>
              <a:t>收益的方差</a:t>
            </a:r>
            <a:r>
              <a:rPr dirty="0"/>
              <a:t> (</a:t>
            </a:r>
            <a:r>
              <a:rPr dirty="0" err="1"/>
              <a:t>或标准差</a:t>
            </a:r>
            <a:r>
              <a:rPr dirty="0"/>
              <a:t>) </a:t>
            </a:r>
            <a:r>
              <a:rPr dirty="0" err="1"/>
              <a:t>衡量该资产收益的波动幅度</a:t>
            </a:r>
            <a:r>
              <a:rPr dirty="0"/>
              <a:t>;</a:t>
            </a:r>
          </a:p>
          <a:p>
            <a:pPr>
              <a:lnSpc>
                <a:spcPct val="200000"/>
              </a:lnSpc>
            </a:pPr>
            <a:r>
              <a:rPr dirty="0" err="1"/>
              <a:t>两种资产收益的协方差表示它们之间的相关程度</a:t>
            </a:r>
            <a:r>
              <a:rPr lang="zh-CN" dirty="0"/>
              <a:t>。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864" y="1001523"/>
            <a:ext cx="11066272" cy="3360166"/>
          </a:xfrm>
        </p:spPr>
        <p:txBody>
          <a:bodyPr/>
          <a:lstStyle/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dirty="0">
                <a:latin typeface="+mn-ea"/>
                <a:cs typeface="+mn-ea"/>
              </a:rPr>
              <a:t>马可维茨建议，风险可以用收益的方差（或标准差）来衡量，表示成目标函数是二次函数，就是二次规划问题；收益是一个目标，风险是一个目标，投资金额是有限的，用数学模型表示就是两目标优化问题。</a:t>
            </a:r>
          </a:p>
          <a:p>
            <a:pPr marL="0" indent="0" algn="just" fontAlgn="auto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>
                <a:latin typeface="+mn-ea"/>
                <a:cs typeface="+mn-ea"/>
              </a:rPr>
              <a:t>       </a:t>
            </a:r>
            <a:r>
              <a:rPr dirty="0" err="1">
                <a:latin typeface="+mn-ea"/>
                <a:cs typeface="+mn-ea"/>
              </a:rPr>
              <a:t>本章用到的编程技术是，用</a:t>
            </a:r>
            <a:r>
              <a:rPr dirty="0">
                <a:latin typeface="+mn-ea"/>
                <a:cs typeface="+mn-ea"/>
              </a:rPr>
              <a:t> MATLAB </a:t>
            </a:r>
            <a:r>
              <a:rPr dirty="0" err="1">
                <a:latin typeface="+mn-ea"/>
                <a:cs typeface="+mn-ea"/>
              </a:rPr>
              <a:t>求解二次规划，与多目标规划</a:t>
            </a:r>
            <a:r>
              <a:rPr dirty="0">
                <a:latin typeface="+mn-ea"/>
                <a:cs typeface="+mn-ea"/>
              </a:rPr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1050747"/>
            <a:ext cx="10793730" cy="343247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投资优化策略的关键思想是，投资组合的收益，也是一个随机变量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：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用均值（期望）衡量投资组合的预期收益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用方差（或标准差）衡量投资组合的风险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Cambria Math" panose="02040503050406030204" charset="0"/>
                <a:cs typeface="Cambria Math" panose="02040503050406030204" charset="0"/>
              </a:rPr>
              <a:t>用数学语言描述，即建立模型，是双目标规划模型</a:t>
            </a:r>
            <a:r>
              <a:rPr lang="en-US" altLang="zh-CN" dirty="0">
                <a:latin typeface="Cambria Math" panose="02040503050406030204" charset="0"/>
                <a:cs typeface="Cambria Math" panose="02040503050406030204" charset="0"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                                     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1.  </a:t>
            </a:r>
            <a:r>
              <a:rPr lang="en-US" altLang="zh-CN" sz="3200" dirty="0" err="1">
                <a:solidFill>
                  <a:srgbClr val="7030A0"/>
                </a:solidFill>
              </a:rPr>
              <a:t>基本的投资组合</a:t>
            </a:r>
            <a:endParaRPr lang="en-US" altLang="zh-CN" sz="32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115" y="1577340"/>
            <a:ext cx="10515600" cy="497332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有三只股票（A, B, C）12年（1943-1954）的价格（已包括分红）每年的增长情况如表下所示，同时给出了标500的股票指数（反映股票市场的大势信息，对具体每只股票的涨跌通常是有显著影响的）。如下表所示。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表中第一个数据</a:t>
            </a:r>
            <a:r>
              <a:rPr lang="en-US" altLang="zh-CN" dirty="0"/>
              <a:t> </a:t>
            </a:r>
            <a:r>
              <a:rPr lang="zh-CN" altLang="en-US" dirty="0"/>
              <a:t>1.300</a:t>
            </a:r>
            <a:r>
              <a:rPr lang="en-US" altLang="zh-CN" dirty="0"/>
              <a:t> </a:t>
            </a:r>
            <a:r>
              <a:rPr lang="zh-CN" altLang="en-US" dirty="0"/>
              <a:t>的含义是股票</a:t>
            </a:r>
            <a:r>
              <a:rPr lang="en-US" altLang="zh-CN" dirty="0"/>
              <a:t> </a:t>
            </a:r>
            <a:r>
              <a:rPr lang="zh-CN" altLang="en-US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在 1943 年的年末价值是其年初价值的</a:t>
            </a:r>
            <a:r>
              <a:rPr lang="en-US" altLang="zh-CN" dirty="0"/>
              <a:t> </a:t>
            </a:r>
            <a:r>
              <a:rPr lang="zh-CN" altLang="en-US" dirty="0"/>
              <a:t>1.300</a:t>
            </a:r>
            <a:r>
              <a:rPr lang="en-US" altLang="zh-CN" dirty="0"/>
              <a:t> </a:t>
            </a:r>
            <a:r>
              <a:rPr lang="zh-CN" altLang="en-US" dirty="0"/>
              <a:t>倍，即收益为</a:t>
            </a:r>
            <a:r>
              <a:rPr lang="en-US" altLang="zh-CN" dirty="0"/>
              <a:t> </a:t>
            </a:r>
            <a:r>
              <a:rPr lang="zh-CN" altLang="en-US" dirty="0"/>
              <a:t>30%。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假设在</a:t>
            </a:r>
            <a:r>
              <a:rPr lang="en-US" altLang="zh-CN" dirty="0"/>
              <a:t> </a:t>
            </a:r>
            <a:r>
              <a:rPr lang="zh-CN" altLang="en-US" dirty="0"/>
              <a:t>1955</a:t>
            </a:r>
            <a:r>
              <a:rPr lang="en-US" altLang="zh-CN" dirty="0"/>
              <a:t> </a:t>
            </a:r>
            <a:r>
              <a:rPr lang="zh-CN" altLang="en-US" dirty="0"/>
              <a:t>年时有一笔资金准备投资这三种股票，并期望年收益率至少达到15%，那么应当如何投资？当期望的年收益率变化时，投资组合和相应的风险如何变化？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55" y="466725"/>
            <a:ext cx="11947525" cy="570547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      表 6-1 马科维茨经典股票收益数据    </a:t>
            </a:r>
            <a:endParaRPr lang="zh-CN"/>
          </a:p>
          <a:p>
            <a:pPr marL="0" indent="0">
              <a:lnSpc>
                <a:spcPct val="150000"/>
              </a:lnSpc>
              <a:buNone/>
            </a:pPr>
            <a:endParaRPr lang="zh-CN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13080" y="1358900"/>
          <a:ext cx="11304270" cy="4893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8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年份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股票A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股票B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股票C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股票指数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1.258997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1.197526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1.216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1.364361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0.919287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1.05708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1.107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1.055012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1.187925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1.305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1.732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1.31713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1.240164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1.131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1.183675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1953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1.035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0.990108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1954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1.715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1.908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1.526236</a:t>
                      </a:r>
                      <a:endParaRPr lang="en-US" altLang="en-US" sz="2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825" y="655955"/>
            <a:ext cx="10793730" cy="57054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r>
              <a:rPr lang="en-US" altLang="zh-CN" sz="2800" b="1" dirty="0">
                <a:latin typeface="+mn-ea"/>
                <a:cs typeface="Cambria Math" panose="02040503050406030204" charset="0"/>
              </a:rPr>
              <a:t>(1) </a:t>
            </a:r>
            <a:r>
              <a:rPr lang="en-US" altLang="zh-CN" sz="2800" b="1" dirty="0" err="1">
                <a:latin typeface="+mn-ea"/>
                <a:cs typeface="Cambria Math" panose="02040503050406030204" charset="0"/>
              </a:rPr>
              <a:t>问题分析</a:t>
            </a:r>
            <a:endParaRPr lang="en-US" altLang="zh-CN" sz="2800" b="1" dirty="0">
              <a:latin typeface="+mn-ea"/>
              <a:cs typeface="Cambria Math" panose="0204050305040603020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马科维茨认为，可以用收益的均值表示平均收益，均值越大收益越大；用收益的方差（或标准差）表示收益的风险，方差越大收益越不稳定；用协方差（相关系数）表示股票之间的相关程度，相关系数绝对值越大相关性越强，正数表示正相关（一起赚一起赔），负数表示负相关，赔赚相反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先根据表中的数据计算三只股票收益的均值、方差、协方差。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1202302"/>
            <a:ext cx="10793730" cy="360939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>
                <a:solidFill>
                  <a:srgbClr val="FF0000"/>
                </a:solidFill>
              </a:rPr>
              <a:t>MATLAB </a:t>
            </a:r>
            <a:r>
              <a:rPr b="1" dirty="0" err="1">
                <a:solidFill>
                  <a:srgbClr val="FF0000"/>
                </a:solidFill>
              </a:rPr>
              <a:t>代码</a:t>
            </a:r>
            <a:endParaRPr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dat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xlsread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datas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/stock_datas.xlsx');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rs = dat(:,2:4) - 1;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股票数据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ER = mean(rs)        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期望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COV = cov(rs)       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协方差矩阵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COR= corrcoef(rs)        </a:t>
            </a:r>
            <a:r>
              <a:rPr lang="en-US" altLang="zh-CN" sz="2000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lang="zh-CN" alt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相关系数矩阵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463" y="714030"/>
            <a:ext cx="10793730" cy="423506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b="1" dirty="0" err="1">
                <a:latin typeface="Courier New" panose="02070309020205020404" charset="0"/>
                <a:cs typeface="Courier New" panose="02070309020205020404" charset="0"/>
              </a:rPr>
              <a:t>运行结果</a:t>
            </a:r>
            <a:r>
              <a:rPr b="1"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ER = 0.0891  0.2137  0.2346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COV = 0.0108  0.0124  0.0131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0.0124  0.0584  0.0554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0.0131  0.0554  0.0942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COR = 1.0000  0.4939  0.4097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 0.4939  1.0000  0.7472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solidFill>
                  <a:schemeClr val="accent2"/>
                </a:solidFill>
                <a:latin typeface="Courier New" panose="02070309020205020404" charset="0"/>
                <a:cs typeface="Courier New" panose="02070309020205020404" charset="0"/>
              </a:rPr>
              <a:t>         0.4097  0.7472  1.0000</a:t>
            </a: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Courier New" panose="02070309020205020404" charset="0"/>
                <a:cs typeface="Courier New" panose="02070309020205020404" charset="0"/>
              </a:rPr>
              <a:t>这里采用向量化计算，计算出三只股票的收益率分别为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64"/>
          <p:cNvGraphicFramePr/>
          <p:nvPr>
            <p:extLst>
              <p:ext uri="{D42A27DB-BD31-4B8C-83A1-F6EECF244321}">
                <p14:modId xmlns:p14="http://schemas.microsoft.com/office/powerpoint/2010/main" val="4283406627"/>
              </p:ext>
            </p:extLst>
          </p:nvPr>
        </p:nvGraphicFramePr>
        <p:xfrm>
          <a:off x="2968381" y="4949095"/>
          <a:ext cx="6122353" cy="36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400800" imgH="444500" progId="Equation.DSMT4">
                  <p:embed/>
                </p:oleObj>
              </mc:Choice>
              <mc:Fallback>
                <p:oleObj r:id="rId3" imgW="64008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8381" y="4949095"/>
                        <a:ext cx="6122353" cy="3686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750" y="465455"/>
                <a:ext cx="11370310" cy="559562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dirty="0" err="1">
                    <a:latin typeface="+mn-ea"/>
                    <a:cs typeface="Courier New" panose="02070309020205020404" charset="0"/>
                  </a:rPr>
                  <a:t>三只股票的协方差矩阵为</a:t>
                </a:r>
                <a:r>
                  <a:rPr dirty="0">
                    <a:latin typeface="+mn-ea"/>
                    <a:cs typeface="Courier New" panose="02070309020205020404" charset="0"/>
                  </a:rPr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 err="1">
                    <a:latin typeface="+mn-ea"/>
                    <a:cs typeface="Courier New" panose="02070309020205020404" charset="0"/>
                  </a:rPr>
                  <a:t>主对角线上的三个数分别为三只股票的方差</a:t>
                </a:r>
                <a:r>
                  <a:rPr dirty="0">
                    <a:latin typeface="+mn-ea"/>
                    <a:cs typeface="Courier New" panose="02070309020205020404" charset="0"/>
                  </a:rPr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dirty="0">
                  <a:latin typeface="+mn-ea"/>
                  <a:cs typeface="Courier New" panose="020703090202050204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dirty="0">
                    <a:latin typeface="+mn-ea"/>
                    <a:cs typeface="Courier New" panose="02070309020205020404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行第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列的数表示第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股票与第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+mn-ea"/>
                    <a:cs typeface="Courier New" panose="02070309020205020404" charset="0"/>
                  </a:rPr>
                  <a:t>股票的相关程度</a:t>
                </a:r>
                <a:r>
                  <a:rPr dirty="0">
                    <a:latin typeface="+mn-ea"/>
                    <a:cs typeface="Courier New" panose="02070309020205020404" charset="0"/>
                  </a:rPr>
                  <a:t>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750" y="465455"/>
                <a:ext cx="11370310" cy="55956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65"/>
          <p:cNvGraphicFramePr/>
          <p:nvPr>
            <p:extLst>
              <p:ext uri="{D42A27DB-BD31-4B8C-83A1-F6EECF244321}">
                <p14:modId xmlns:p14="http://schemas.microsoft.com/office/powerpoint/2010/main" val="439608630"/>
              </p:ext>
            </p:extLst>
          </p:nvPr>
        </p:nvGraphicFramePr>
        <p:xfrm>
          <a:off x="3461716" y="1052707"/>
          <a:ext cx="5268567" cy="155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34965" imgH="1663700" progId="Equation.DSMT4">
                  <p:embed/>
                </p:oleObj>
              </mc:Choice>
              <mc:Fallback>
                <p:oleObj r:id="rId4" imgW="5434965" imgH="166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1716" y="1052707"/>
                        <a:ext cx="5268567" cy="15573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6"/>
          <p:cNvGraphicFramePr/>
          <p:nvPr>
            <p:extLst>
              <p:ext uri="{D42A27DB-BD31-4B8C-83A1-F6EECF244321}">
                <p14:modId xmlns:p14="http://schemas.microsoft.com/office/powerpoint/2010/main" val="2644046611"/>
              </p:ext>
            </p:extLst>
          </p:nvPr>
        </p:nvGraphicFramePr>
        <p:xfrm>
          <a:off x="1456532" y="3748208"/>
          <a:ext cx="9278936" cy="46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321165" imgH="520700" progId="Equation.DSMT4">
                  <p:embed/>
                </p:oleObj>
              </mc:Choice>
              <mc:Fallback>
                <p:oleObj r:id="rId6" imgW="9321165" imgH="5207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56532" y="3748208"/>
                        <a:ext cx="9278936" cy="468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708" y="802807"/>
            <a:ext cx="10793730" cy="415981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   </a:t>
            </a:r>
            <a:r>
              <a:rPr dirty="0" err="1">
                <a:latin typeface="Courier New" panose="02070309020205020404" charset="0"/>
                <a:cs typeface="Courier New" panose="02070309020205020404" charset="0"/>
              </a:rPr>
              <a:t>协方差矩阵的值的大小没有可比性，做标准化使其具有可比性，则得到相关系数矩阵</a:t>
            </a:r>
            <a:r>
              <a:rPr dirty="0">
                <a:latin typeface="Courier New" panose="02070309020205020404" charset="0"/>
                <a:cs typeface="Courier New" panose="02070309020205020404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dirty="0"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dirty="0" err="1">
                <a:latin typeface="Courier New" panose="02070309020205020404" charset="0"/>
                <a:cs typeface="Courier New" panose="02070309020205020404" charset="0"/>
              </a:rPr>
              <a:t>相关系数反映的随机变量两两之间的线性相关性，相关系数大小示意图</a:t>
            </a:r>
            <a:r>
              <a:rPr lang="en-US" dirty="0">
                <a:latin typeface="Courier New" panose="02070309020205020404" charset="0"/>
                <a:cs typeface="Courier New" panose="02070309020205020404" charset="0"/>
              </a:rPr>
              <a:t>: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</a:t>
            </a:r>
            <a:r>
              <a:rPr lang="en-US" dirty="0"/>
              <a:t>      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Object 72"/>
          <p:cNvGraphicFramePr/>
          <p:nvPr>
            <p:extLst>
              <p:ext uri="{D42A27DB-BD31-4B8C-83A1-F6EECF244321}">
                <p14:modId xmlns:p14="http://schemas.microsoft.com/office/powerpoint/2010/main" val="98121345"/>
              </p:ext>
            </p:extLst>
          </p:nvPr>
        </p:nvGraphicFramePr>
        <p:xfrm>
          <a:off x="3378517" y="1969301"/>
          <a:ext cx="543496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434965" imgH="1663700" progId="Equation.DSMT4">
                  <p:embed/>
                </p:oleObj>
              </mc:Choice>
              <mc:Fallback>
                <p:oleObj r:id="rId3" imgW="5434965" imgH="166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8517" y="1969301"/>
                        <a:ext cx="5434965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310" y="193675"/>
            <a:ext cx="10793730" cy="66643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注意，线性相关系数很小，只表示线性关系很弱，不代表二者之间不存在其它函数关系</a:t>
            </a: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/>
              <a:t>   </a:t>
            </a:r>
            <a:r>
              <a:rPr lang="en-US"/>
              <a:t>      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</p:txBody>
      </p:sp>
      <p:pic>
        <p:nvPicPr>
          <p:cNvPr id="2" name="图片 7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055" y="417830"/>
            <a:ext cx="8777605" cy="52146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b="1" dirty="0">
                    <a:latin typeface="+mn-ea"/>
                    <a:cs typeface="Cambria Math" panose="02040503050406030204" charset="0"/>
                  </a:rPr>
                  <a:t>      (2)  </a:t>
                </a:r>
                <a:r>
                  <a:rPr lang="en-US" altLang="zh-CN" sz="2800" b="1" dirty="0" err="1">
                    <a:latin typeface="+mn-ea"/>
                    <a:cs typeface="Cambria Math" panose="02040503050406030204" charset="0"/>
                  </a:rPr>
                  <a:t>二次规划模型</a:t>
                </a:r>
                <a:endParaRPr lang="en-US" altLang="zh-CN" sz="2800" b="1" dirty="0">
                  <a:latin typeface="+mn-ea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b="1" dirty="0"/>
                  <a:t>决策变量：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分别表示投资股票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A, B, C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的比例。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</a:t>
                </a:r>
                <a:r>
                  <a:rPr lang="zh-CN" altLang="en-US" dirty="0"/>
                  <a:t>假设投资人手上资金（不妨设有1个单位的资金）必须全部用于投资这三只股票，则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</a:t>
                </a:r>
                <a:r>
                  <a:rPr lang="zh-CN" altLang="en-US" b="1" dirty="0"/>
                  <a:t>资金约束：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年投资收益率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也是一个随机变量，可表示为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</a:t>
                </a:r>
                <a:r>
                  <a:rPr lang="zh-CN" altLang="en-US" b="1" dirty="0"/>
                  <a:t>收益约束：</a:t>
                </a:r>
                <a:r>
                  <a:rPr lang="zh-CN" altLang="en-US" dirty="0"/>
                  <a:t>期望年收益率至少达到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15%</m:t>
                    </m:r>
                  </m:oMath>
                </a14:m>
                <a:r>
                  <a:rPr lang="zh-CN" altLang="en-US" dirty="0"/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/>
                  <a:t>即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5" y="655955"/>
                <a:ext cx="10793730" cy="57054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77"/>
          <p:cNvGraphicFramePr/>
          <p:nvPr>
            <p:extLst>
              <p:ext uri="{D42A27DB-BD31-4B8C-83A1-F6EECF244321}">
                <p14:modId xmlns:p14="http://schemas.microsoft.com/office/powerpoint/2010/main" val="3520245652"/>
              </p:ext>
            </p:extLst>
          </p:nvPr>
        </p:nvGraphicFramePr>
        <p:xfrm>
          <a:off x="2975672" y="2766258"/>
          <a:ext cx="427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79900" imgH="444500" progId="Equation.DSMT4">
                  <p:embed/>
                </p:oleObj>
              </mc:Choice>
              <mc:Fallback>
                <p:oleObj r:id="rId4" imgW="42799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5672" y="2766258"/>
                        <a:ext cx="4279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9"/>
          <p:cNvGraphicFramePr/>
          <p:nvPr>
            <p:extLst>
              <p:ext uri="{D42A27DB-BD31-4B8C-83A1-F6EECF244321}">
                <p14:modId xmlns:p14="http://schemas.microsoft.com/office/powerpoint/2010/main" val="4073683054"/>
              </p:ext>
            </p:extLst>
          </p:nvPr>
        </p:nvGraphicFramePr>
        <p:xfrm>
          <a:off x="7548576" y="3286442"/>
          <a:ext cx="328866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88665" imgH="444500" progId="Equation.DSMT4">
                  <p:embed/>
                </p:oleObj>
              </mc:Choice>
              <mc:Fallback>
                <p:oleObj r:id="rId6" imgW="3288665" imgH="4445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8576" y="3286442"/>
                        <a:ext cx="328866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1"/>
          <p:cNvGraphicFramePr/>
          <p:nvPr>
            <p:extLst>
              <p:ext uri="{D42A27DB-BD31-4B8C-83A1-F6EECF244321}">
                <p14:modId xmlns:p14="http://schemas.microsoft.com/office/powerpoint/2010/main" val="3384783316"/>
              </p:ext>
            </p:extLst>
          </p:nvPr>
        </p:nvGraphicFramePr>
        <p:xfrm>
          <a:off x="3454400" y="4379436"/>
          <a:ext cx="528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283200" imgH="444500" progId="Equation.DSMT4">
                  <p:embed/>
                </p:oleObj>
              </mc:Choice>
              <mc:Fallback>
                <p:oleObj r:id="rId8" imgW="5283200" imgH="4445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54400" y="4379436"/>
                        <a:ext cx="5283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2"/>
          <p:cNvGraphicFramePr/>
          <p:nvPr>
            <p:extLst>
              <p:ext uri="{D42A27DB-BD31-4B8C-83A1-F6EECF244321}">
                <p14:modId xmlns:p14="http://schemas.microsoft.com/office/powerpoint/2010/main" val="269674905"/>
              </p:ext>
            </p:extLst>
          </p:nvPr>
        </p:nvGraphicFramePr>
        <p:xfrm>
          <a:off x="3247390" y="5396745"/>
          <a:ext cx="581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816600" imgH="444500" progId="Equation.DSMT4">
                  <p:embed/>
                </p:oleObj>
              </mc:Choice>
              <mc:Fallback>
                <p:oleObj r:id="rId10" imgW="5816600" imgH="444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7390" y="5396745"/>
                        <a:ext cx="5816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51780" y="2101850"/>
            <a:ext cx="4916170" cy="2453640"/>
            <a:chOff x="8428" y="2061"/>
            <a:chExt cx="7742" cy="3864"/>
          </a:xfrm>
        </p:grpSpPr>
        <p:sp>
          <p:nvSpPr>
            <p:cNvPr id="11" name="TextBox 32"/>
            <p:cNvSpPr txBox="1">
              <a:spLocks noChangeArrowheads="1"/>
            </p:cNvSpPr>
            <p:nvPr/>
          </p:nvSpPr>
          <p:spPr bwMode="auto">
            <a:xfrm>
              <a:off x="10198" y="5015"/>
              <a:ext cx="585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sym typeface="+mn-ea"/>
                </a:rPr>
                <a:t>马科维茨均值-方差模型</a:t>
              </a:r>
            </a:p>
          </p:txBody>
        </p:sp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8466" y="5015"/>
              <a:ext cx="940" cy="911"/>
            </a:xfrm>
            <a:prstGeom prst="roundRect">
              <a:avLst/>
            </a:prstGeom>
            <a:solidFill>
              <a:srgbClr val="90A08D"/>
            </a:solidFill>
            <a:ln w="28575"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三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10198" y="2154"/>
              <a:ext cx="597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Yuanti SC" charset="-122"/>
                  <a:sym typeface="+mn-ea"/>
                </a:rPr>
                <a:t>二次规划</a:t>
              </a:r>
            </a:p>
          </p:txBody>
        </p:sp>
        <p:sp>
          <p:nvSpPr>
            <p:cNvPr id="18" name="TextBox 32"/>
            <p:cNvSpPr txBox="1">
              <a:spLocks noChangeArrowheads="1"/>
            </p:cNvSpPr>
            <p:nvPr/>
          </p:nvSpPr>
          <p:spPr bwMode="auto">
            <a:xfrm>
              <a:off x="8428" y="2061"/>
              <a:ext cx="1123" cy="911"/>
            </a:xfrm>
            <a:prstGeom prst="roundRect">
              <a:avLst/>
            </a:prstGeom>
            <a:solidFill>
              <a:srgbClr val="90A08D"/>
            </a:solidFill>
            <a:ln w="28575"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一</a:t>
              </a:r>
            </a:p>
          </p:txBody>
        </p:sp>
        <p:sp>
          <p:nvSpPr>
            <p:cNvPr id="19" name="TextBox 32"/>
            <p:cNvSpPr txBox="1">
              <a:spLocks noChangeArrowheads="1"/>
            </p:cNvSpPr>
            <p:nvPr/>
          </p:nvSpPr>
          <p:spPr bwMode="auto">
            <a:xfrm>
              <a:off x="10198" y="3584"/>
              <a:ext cx="5973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+mn-ea"/>
                </a:rPr>
                <a:t>多目标规划</a:t>
              </a:r>
            </a:p>
          </p:txBody>
        </p:sp>
        <p:sp>
          <p:nvSpPr>
            <p:cNvPr id="20" name="TextBox 32"/>
            <p:cNvSpPr txBox="1">
              <a:spLocks noChangeArrowheads="1"/>
            </p:cNvSpPr>
            <p:nvPr/>
          </p:nvSpPr>
          <p:spPr bwMode="auto">
            <a:xfrm>
              <a:off x="8428" y="3482"/>
              <a:ext cx="938" cy="909"/>
            </a:xfrm>
            <a:prstGeom prst="roundRect">
              <a:avLst/>
            </a:prstGeom>
            <a:solidFill>
              <a:srgbClr val="C0C9BE"/>
            </a:solidFill>
            <a:ln w="28575"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Yuanti SC" charset="-122"/>
                  <a:ea typeface="Yuanti SC" charset="-122"/>
                  <a:cs typeface="Yuanti SC" charset="-122"/>
                </a:rPr>
                <a:t>二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8830" y="465455"/>
                <a:ext cx="10793730" cy="610235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b="1" dirty="0" err="1">
                    <a:latin typeface="Courier New" panose="02070309020205020404" charset="0"/>
                    <a:cs typeface="Courier New" panose="02070309020205020404" charset="0"/>
                  </a:rPr>
                  <a:t>目标函数：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让投资风险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 (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方差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)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最小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𝑚𝑖𝑛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𝑉𝐴𝑅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.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可计算</a:t>
                </a: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dirty="0">
                  <a:latin typeface="Courier New" panose="02070309020205020404" charset="0"/>
                  <a:cs typeface="Courier New" panose="0207030902020502040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其中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𝐶𝑂𝑉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为前面计算的协方差矩阵，一般为非负定矩阵</a:t>
                </a:r>
                <a:r>
                  <a:rPr lang="zh-CN" dirty="0">
                    <a:latin typeface="Courier New" panose="02070309020205020404" charset="0"/>
                    <a:cs typeface="Courier New" panose="02070309020205020404" charset="0"/>
                  </a:rPr>
                  <a:t>。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Courier New" panose="02070309020205020404" charset="0"/>
                    <a:cs typeface="Courier New" panose="02070309020205020404" charset="0"/>
                  </a:rPr>
                  <a:t>   </a:t>
                </a:r>
                <a:r>
                  <a:rPr dirty="0" err="1">
                    <a:latin typeface="Courier New" panose="02070309020205020404" charset="0"/>
                    <a:cs typeface="Courier New" panose="02070309020205020404" charset="0"/>
                  </a:rPr>
                  <a:t>于是，得到二次规划模型</a:t>
                </a:r>
                <a:r>
                  <a:rPr dirty="0">
                    <a:latin typeface="Courier New" panose="02070309020205020404" charset="0"/>
                    <a:cs typeface="Courier New" panose="02070309020205020404" charset="0"/>
                  </a:rPr>
                  <a:t>：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830" y="465455"/>
                <a:ext cx="10793730" cy="61023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84"/>
          <p:cNvGraphicFramePr/>
          <p:nvPr/>
        </p:nvGraphicFramePr>
        <p:xfrm>
          <a:off x="1240790" y="1297940"/>
          <a:ext cx="951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512300" imgH="977900" progId="Equation.DSMT4">
                  <p:embed/>
                </p:oleObj>
              </mc:Choice>
              <mc:Fallback>
                <p:oleObj r:id="rId4" imgW="9512300" imgH="9779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0790" y="1297940"/>
                        <a:ext cx="951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206115" y="4066223"/>
          <a:ext cx="6736715" cy="220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94500" imgH="2273300" progId="Equation.DSMT4">
                  <p:embed/>
                </p:oleObj>
              </mc:Choice>
              <mc:Fallback>
                <p:oleObj r:id="rId6" imgW="6794500" imgH="22733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6115" y="4066223"/>
                        <a:ext cx="6736715" cy="220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135" y="614848"/>
            <a:ext cx="10793730" cy="52266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b="1" dirty="0">
                <a:latin typeface="Cambria Math" panose="02040503050406030204" charset="0"/>
                <a:cs typeface="Cambria Math" panose="02040503050406030204" charset="0"/>
              </a:rPr>
              <a:t>       </a:t>
            </a:r>
            <a:r>
              <a:rPr lang="en-US" altLang="zh-CN" sz="2800" b="1" dirty="0">
                <a:latin typeface="+mn-ea"/>
                <a:cs typeface="Cambria Math" panose="02040503050406030204" charset="0"/>
              </a:rPr>
              <a:t>(3)  </a:t>
            </a:r>
            <a:r>
              <a:rPr lang="en-US" altLang="zh-CN" sz="2800" b="1" dirty="0" err="1">
                <a:latin typeface="+mn-ea"/>
                <a:cs typeface="Cambria Math" panose="02040503050406030204" charset="0"/>
              </a:rPr>
              <a:t>模型求解</a:t>
            </a:r>
            <a:r>
              <a:rPr lang="en-US" altLang="zh-CN" sz="2800" dirty="0">
                <a:latin typeface="+mn-ea"/>
              </a:rPr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       </a:t>
            </a:r>
            <a:r>
              <a:rPr lang="en-US" altLang="zh-CN" dirty="0" err="1"/>
              <a:t>根据</a:t>
            </a:r>
            <a:r>
              <a:rPr lang="en-US" altLang="zh-CN" dirty="0"/>
              <a:t> MATLAB </a:t>
            </a:r>
            <a:r>
              <a:rPr lang="en-US" altLang="zh-CN" dirty="0" err="1"/>
              <a:t>求解二次规划的语法，准备好各个输入参数</a:t>
            </a:r>
            <a:r>
              <a:rPr lang="en-US" altLang="zh-CN" dirty="0"/>
              <a:t>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对照标准形式，二次项矩阵</a:t>
            </a:r>
            <a:r>
              <a:rPr lang="en-US" altLang="zh-CN" dirty="0"/>
              <a:t> H = 2 * </a:t>
            </a:r>
            <a:r>
              <a:rPr lang="en-US" altLang="zh-CN" dirty="0" err="1"/>
              <a:t>COV；不等式约束改成</a:t>
            </a:r>
            <a:r>
              <a:rPr lang="en-US" altLang="zh-CN" dirty="0"/>
              <a:t> ，</a:t>
            </a:r>
            <a:r>
              <a:rPr lang="en-US" altLang="zh-CN" dirty="0" err="1"/>
              <a:t>则有</a:t>
            </a:r>
            <a:r>
              <a:rPr lang="en-US" altLang="zh-CN" dirty="0"/>
              <a:t> A= -</a:t>
            </a:r>
            <a:r>
              <a:rPr lang="en-US" altLang="zh-CN" dirty="0" err="1"/>
              <a:t>ER，b</a:t>
            </a:r>
            <a:r>
              <a:rPr lang="en-US" altLang="zh-CN" dirty="0"/>
              <a:t> =-0.15；等式约束有 </a:t>
            </a:r>
            <a:r>
              <a:rPr lang="en-US" altLang="zh-CN" dirty="0" err="1"/>
              <a:t>Aeq</a:t>
            </a:r>
            <a:r>
              <a:rPr lang="en-US" altLang="zh-CN" dirty="0"/>
              <a:t> = [1,1,1]，</a:t>
            </a:r>
            <a:r>
              <a:rPr lang="en-US" altLang="zh-CN" dirty="0" err="1"/>
              <a:t>beq</a:t>
            </a:r>
            <a:r>
              <a:rPr lang="en-US" altLang="zh-CN" dirty="0"/>
              <a:t> = 1；决策变量的下界为 0 </a:t>
            </a:r>
            <a:r>
              <a:rPr lang="en-US" altLang="zh-CN" dirty="0" err="1"/>
              <a:t>向量，无上界约束，初始值取随机值</a:t>
            </a:r>
            <a:r>
              <a:rPr lang="zh-CN" altLang="en-US" dirty="0"/>
              <a:t>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MATLAB 代码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[x, val, flag] = quadprog(2*COV,[],-ER,-0.15,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Courier New" panose="02070309020205020404" charset="0"/>
                <a:cs typeface="Courier New" panose="02070309020205020404" charset="0"/>
              </a:rPr>
              <a:t>ones(1,3),1,zeros(3,1),[],rand(3,1))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99440" y="383916"/>
                <a:ext cx="10793730" cy="666051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b="1" dirty="0" err="1"/>
                  <a:t>运行结果</a:t>
                </a:r>
                <a:r>
                  <a:rPr lang="en-US" altLang="zh-CN" b="1" dirty="0"/>
                  <a:t>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x  =   0.5301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         0.3564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         0.1135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</a:t>
                </a:r>
                <a:r>
                  <a:rPr lang="en-US" altLang="zh-CN" sz="2000" dirty="0" err="1">
                    <a:solidFill>
                      <a:schemeClr val="accent2"/>
                    </a:solidFill>
                  </a:rPr>
                  <a:t>val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 = 0.0224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</a:rPr>
                  <a:t>    flag = 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flag = 1表明求解成功，最优目标值为 0.0224，最优解为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/>
                  <a:t>这说明三只股票的最优投资组合的占比分别为</a:t>
                </a:r>
                <a:r>
                  <a:rPr lang="en-US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53.01%, 35.64%, 11.35%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此时的风险最小，为</a:t>
                </a:r>
                <a:r>
                  <a:rPr lang="en-US" altLang="zh-CN" dirty="0"/>
                  <a:t> 0.0244。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440" y="383916"/>
                <a:ext cx="10793730" cy="66605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82"/>
          <p:cNvGraphicFramePr/>
          <p:nvPr>
            <p:extLst>
              <p:ext uri="{D42A27DB-BD31-4B8C-83A1-F6EECF244321}">
                <p14:modId xmlns:p14="http://schemas.microsoft.com/office/powerpoint/2010/main" val="2686188198"/>
              </p:ext>
            </p:extLst>
          </p:nvPr>
        </p:nvGraphicFramePr>
        <p:xfrm>
          <a:off x="3327400" y="4815735"/>
          <a:ext cx="553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37200" imgH="444500" progId="Equation.DSMT4">
                  <p:embed/>
                </p:oleObj>
              </mc:Choice>
              <mc:Fallback>
                <p:oleObj r:id="rId4" imgW="55372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7400" y="4815735"/>
                        <a:ext cx="5537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145" y="552592"/>
            <a:ext cx="11141710" cy="53333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+mn-ea"/>
              </a:rPr>
              <a:t>      (4) </a:t>
            </a:r>
            <a:r>
              <a:rPr lang="en-US" altLang="zh-CN" sz="2800" b="1" dirty="0" err="1">
                <a:latin typeface="+mn-ea"/>
              </a:rPr>
              <a:t>利用股票指数简化投资组合模型</a:t>
            </a:r>
            <a:endParaRPr lang="en-US" altLang="zh-CN" sz="2800" b="1" dirty="0">
              <a:latin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实际的资产市场一般存在成千上万种资产，这时计算两两之间的相关性（协方差矩阵）将是一件非常费事甚至不可能的事情，而且，很可能计算得到的协方差矩阵性质不好：非正定性、病态性。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dirty="0"/>
              <a:t>        一种近似的做法是，根据股票指数预测（拟合）各只股票的收益率，然后带入模型。比如，假设每只股票的收益率与股票指数的收益率（M）呈线性关系：</a:t>
            </a:r>
            <a:endParaRPr lang="en-US" altLang="zh-CN" sz="32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该式满足线性回归假设，回归系数可通过分别做一元线性回归</a:t>
            </a:r>
            <a:r>
              <a:rPr lang="zh-CN" altLang="en-US" dirty="0"/>
              <a:t>得到。</a:t>
            </a:r>
            <a:endParaRPr lang="en-US" altLang="zh-CN" sz="32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2555437730"/>
              </p:ext>
            </p:extLst>
          </p:nvPr>
        </p:nvGraphicFramePr>
        <p:xfrm>
          <a:off x="4755937" y="4436189"/>
          <a:ext cx="2680125" cy="419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79700" imgH="444500" progId="Equation.DSMT4">
                  <p:embed/>
                </p:oleObj>
              </mc:Choice>
              <mc:Fallback>
                <p:oleObj r:id="rId3" imgW="2679700" imgH="444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5937" y="4436189"/>
                        <a:ext cx="2680125" cy="419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8490" y="168275"/>
                <a:ext cx="11141710" cy="652081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为随机误差项，满足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)=0</m:t>
                    </m:r>
                  </m:oMath>
                </a14:m>
                <a:r>
                  <a:rPr lang="en-US" altLang="zh-CN" dirty="0"/>
                  <a:t>,  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与其他股票、股票指数相互独立</a:t>
                </a:r>
                <a:r>
                  <a:rPr lang="en-US" altLang="zh-CN" dirty="0"/>
                  <a:t>）。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的方差为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可由下式计算</a:t>
                </a:r>
                <a:r>
                  <a:rPr lang="en-US" altLang="zh-CN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/>
                  <a:t>对于本例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=12,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=1, 2, 3</m:t>
                    </m:r>
                  </m:oMath>
                </a14:m>
                <a:r>
                  <a:rPr lang="en-US" altLang="zh-CN" dirty="0"/>
                  <a:t>，</a:t>
                </a:r>
                <a:r>
                  <a:rPr lang="en-US" altLang="zh-CN" dirty="0" err="1"/>
                  <a:t>可得到</a:t>
                </a:r>
                <a:r>
                  <a:rPr lang="en-US" altLang="zh-CN" dirty="0"/>
                  <a:t>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err="1"/>
                  <a:t>再计算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 err="1"/>
                  <a:t>的均值为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)=0.1915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标准差为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=0.1995</m:t>
                    </m:r>
                  </m:oMath>
                </a14:m>
                <a:r>
                  <a:rPr lang="en-US" altLang="zh-CN" dirty="0"/>
                  <a:t>。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490" y="168275"/>
                <a:ext cx="11141710" cy="65208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-21474818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66255"/>
              </p:ext>
            </p:extLst>
          </p:nvPr>
        </p:nvGraphicFramePr>
        <p:xfrm>
          <a:off x="4284320" y="565012"/>
          <a:ext cx="4149466" cy="158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29100" imgH="1612900" progId="Equation.DSMT4">
                  <p:embed/>
                </p:oleObj>
              </mc:Choice>
              <mc:Fallback>
                <p:oleObj r:id="rId4" imgW="4229100" imgH="161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84320" y="565012"/>
                        <a:ext cx="4149466" cy="15801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750792690"/>
              </p:ext>
            </p:extLst>
          </p:nvPr>
        </p:nvGraphicFramePr>
        <p:xfrm>
          <a:off x="3924463" y="3355793"/>
          <a:ext cx="4869180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927600" imgH="977900" progId="Equation.DSMT4">
                  <p:embed/>
                </p:oleObj>
              </mc:Choice>
              <mc:Fallback>
                <p:oleObj r:id="rId6" imgW="4927600" imgH="9779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4463" y="3355793"/>
                        <a:ext cx="4869180" cy="90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8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605276"/>
              </p:ext>
            </p:extLst>
          </p:nvPr>
        </p:nvGraphicFramePr>
        <p:xfrm>
          <a:off x="3294281" y="5028063"/>
          <a:ext cx="63220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324600" imgH="444500" progId="Equation.DSMT4">
                  <p:embed/>
                </p:oleObj>
              </mc:Choice>
              <mc:Fallback>
                <p:oleObj r:id="rId8" imgW="6324600" imgH="4445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94281" y="5028063"/>
                        <a:ext cx="632206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9440" y="410548"/>
            <a:ext cx="11141710" cy="652081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/>
              <a:t>建立模型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于是，得到二次规划模型</a:t>
            </a:r>
            <a:r>
              <a:rPr lang="en-US" altLang="zh-CN" dirty="0"/>
              <a:t>：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/>
              <a:t>模型代入数值并求解留</a:t>
            </a:r>
            <a:r>
              <a:rPr lang="zh-CN" altLang="en-US" dirty="0"/>
              <a:t>作练习</a:t>
            </a:r>
            <a:r>
              <a:rPr lang="en-US" altLang="zh-CN" dirty="0"/>
              <a:t>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776174645"/>
              </p:ext>
            </p:extLst>
          </p:nvPr>
        </p:nvGraphicFramePr>
        <p:xfrm>
          <a:off x="3762443" y="578908"/>
          <a:ext cx="4815704" cy="2767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029200" imgH="3213100" progId="Equation.DSMT4">
                  <p:embed/>
                </p:oleObj>
              </mc:Choice>
              <mc:Fallback>
                <p:oleObj r:id="rId3" imgW="5029200" imgH="32131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443" y="578908"/>
                        <a:ext cx="4815704" cy="2767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>
            <p:extLst>
              <p:ext uri="{D42A27DB-BD31-4B8C-83A1-F6EECF244321}">
                <p14:modId xmlns:p14="http://schemas.microsoft.com/office/powerpoint/2010/main" val="1165339314"/>
              </p:ext>
            </p:extLst>
          </p:nvPr>
        </p:nvGraphicFramePr>
        <p:xfrm>
          <a:off x="4531360" y="3848509"/>
          <a:ext cx="3129280" cy="208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187700" imgH="2171700" progId="Equation.DSMT4">
                  <p:embed/>
                </p:oleObj>
              </mc:Choice>
              <mc:Fallback>
                <p:oleObj r:id="rId5" imgW="3187700" imgH="21717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1360" y="3848509"/>
                        <a:ext cx="3129280" cy="208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7030A0"/>
                </a:solidFill>
              </a:rPr>
              <a:t>2. </a:t>
            </a:r>
            <a:r>
              <a:rPr sz="3200" dirty="0" err="1">
                <a:solidFill>
                  <a:srgbClr val="7030A0"/>
                </a:solidFill>
              </a:rPr>
              <a:t>双目标的帕累托寻优</a:t>
            </a:r>
            <a:endParaRPr sz="32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14907"/>
            <a:ext cx="10596239" cy="4977968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dirty="0" err="1"/>
              <a:t>投资组合选择是一个收益最大化、风险最小化的双目标规划问题。通常希望求出所有的帕累托解（非劣解）供投资者选择</a:t>
            </a:r>
            <a:r>
              <a:rPr dirty="0"/>
              <a:t>。</a:t>
            </a: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dirty="0" err="1"/>
              <a:t>所谓</a:t>
            </a:r>
            <a:r>
              <a:rPr b="1" dirty="0" err="1"/>
              <a:t>帕累托解</a:t>
            </a:r>
            <a:r>
              <a:rPr dirty="0" err="1"/>
              <a:t>（非劣解</a:t>
            </a:r>
            <a:r>
              <a:rPr dirty="0"/>
              <a:t>），</a:t>
            </a:r>
            <a:r>
              <a:rPr dirty="0" err="1"/>
              <a:t>是指相对于该解，不存在同时使期望收益更高而方差更小的解，即不存在期望收益和风险同时得到改进的更好的解</a:t>
            </a:r>
            <a:r>
              <a:rPr dirty="0"/>
              <a:t>。</a:t>
            </a: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dirty="0" err="1"/>
              <a:t>把所有的帕累托解对应的期望收益和方差（或标准差）在二维平面上表示出来，就得到一条曲线，称为帕累托前沿（或有效边界</a:t>
            </a:r>
            <a:r>
              <a:rPr dirty="0"/>
              <a:t>）。</a:t>
            </a:r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dirty="0" err="1"/>
              <a:t>如何计算帕累托前沿呢？马科维茨模型是在给定期望的收益下，最小化收益的方差求得的，显然是一个帕累托解</a:t>
            </a:r>
            <a:r>
              <a:rPr dirty="0"/>
              <a:t>。</a:t>
            </a:r>
            <a:endParaRPr lang="en-US" dirty="0"/>
          </a:p>
          <a:p>
            <a:pPr marL="0" indent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dirty="0" err="1"/>
              <a:t>设定不同的期望收益，分别进行求解，就可以求得不同的帕累托解</a:t>
            </a:r>
            <a:r>
              <a:rPr lang="zh-CN" altLang="en-US" dirty="0"/>
              <a:t>，留</a:t>
            </a:r>
            <a:r>
              <a:rPr dirty="0" err="1"/>
              <a:t>作练习</a:t>
            </a:r>
            <a:r>
              <a:rPr dirty="0"/>
              <a:t>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98830" y="465455"/>
                <a:ext cx="10793730" cy="559562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  </a:t>
                </a:r>
                <a:r>
                  <a:rPr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求多目标优化问题帕累托解的另一种方法是加权法：引入权因子对多个目标加权，从而转化为单目标规划问题进行求解。具体来说</a:t>
                </a:r>
                <a:r>
                  <a:rPr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其中，模型参数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∈[0,1] </m:t>
                    </m:r>
                  </m:oMath>
                </a14:m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是权因子，目标函数第二项为负，是因为期望收益是取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𝑚𝑎𝑥</m:t>
                    </m:r>
                  </m:oMath>
                </a14:m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加负号转为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𝑚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𝑖𝑛</m:t>
                    </m:r>
                  </m:oMath>
                </a14:m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越大，优化更侧重减少投资风险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en-US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越小，优化更侧重让期望收益更大</a:t>
                </a:r>
                <a:r>
                  <a:rPr 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</a:t>
                </a:r>
                <a:r>
                  <a:rPr lang="en-US" dirty="0"/>
                  <a:t>      </a:t>
                </a:r>
                <a:endParaRPr lang="zh-CN" alt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830" y="465455"/>
                <a:ext cx="10793730" cy="55956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671590690"/>
              </p:ext>
            </p:extLst>
          </p:nvPr>
        </p:nvGraphicFramePr>
        <p:xfrm>
          <a:off x="3703955" y="1525773"/>
          <a:ext cx="4983480" cy="212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41900" imgH="2197100" progId="Equation.DSMT4">
                  <p:embed/>
                </p:oleObj>
              </mc:Choice>
              <mc:Fallback>
                <p:oleObj r:id="rId4" imgW="5041900" imgH="21971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3955" y="1525773"/>
                        <a:ext cx="4983480" cy="212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9127" y="1680105"/>
                <a:ext cx="10913745" cy="382405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CN" dirty="0"/>
                  <a:t>        </a:t>
                </a:r>
                <a:r>
                  <a:rPr dirty="0" err="1"/>
                  <a:t>对于给定的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dirty="0"/>
                  <a:t>，这仍是一个二次规划问题，其对应的最优解是原双目标优化问题的一个帕累托解，因为从加权模型的目标函数中可以看出，对于给定的期望收益，模型的最优解已经使得方差达到最小；而对于给定的方差，模型的最优解已经使得期望收益达到最大；取遍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 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𝜆</m:t>
                    </m:r>
                    <m:r>
                      <a:rPr lang="en-US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∈[0,1]</m:t>
                    </m:r>
                  </m:oMath>
                </a14:m>
                <a:r>
                  <a:rPr dirty="0"/>
                  <a:t>，</a:t>
                </a:r>
                <a:r>
                  <a:rPr dirty="0" err="1"/>
                  <a:t>所有该模型的最优解，构成了整个帕累托前沿</a:t>
                </a:r>
                <a:r>
                  <a:rPr dirty="0"/>
                  <a:t>。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/>
                  <a:t>       </a:t>
                </a:r>
                <a:endParaRPr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27" y="1680105"/>
                <a:ext cx="10913745" cy="38240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12B15-65D5-CFA9-0B34-CC8D4E4B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4"/>
            <a:ext cx="10515600" cy="358087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 带参数的模型，实际上是随参数变化的一系列模型。求解一系列模型，使用 </a:t>
            </a:r>
            <a:r>
              <a:rPr lang="en-US" altLang="zh-CN" dirty="0"/>
              <a:t>for</a:t>
            </a:r>
            <a:r>
              <a:rPr lang="zh-CN" altLang="en-US" dirty="0"/>
              <a:t>循环实现，并将一系列的有用的结果保存出来。为了提高运行效率，一个好的编程习惯是，提前为要保存的结果设置好容器。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dirty="0"/>
              <a:t>       每个模型都隐含了两个单目标：期望收益、风险，在迭代过程中分别计算，并用</a:t>
            </a:r>
            <a:r>
              <a:rPr lang="en-US" altLang="zh-CN" dirty="0" err="1"/>
              <a:t>Revene</a:t>
            </a:r>
            <a:r>
              <a:rPr lang="zh-CN" altLang="en-US" dirty="0"/>
              <a:t> 和 </a:t>
            </a:r>
            <a:r>
              <a:rPr lang="en-US" altLang="zh-CN" dirty="0"/>
              <a:t>Risk</a:t>
            </a:r>
            <a:r>
              <a:rPr lang="zh-CN" altLang="en-US" dirty="0"/>
              <a:t> 保存出来。每个模型的最优解、最优目标值，用元胞数组 </a:t>
            </a:r>
            <a:r>
              <a:rPr lang="en-US" altLang="zh-CN" dirty="0"/>
              <a:t>res</a:t>
            </a:r>
            <a:r>
              <a:rPr lang="zh-CN" altLang="en-US" dirty="0"/>
              <a:t> 来存放，可以按索引任意取用。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417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35" y="554855"/>
            <a:ext cx="11225530" cy="3635406"/>
          </a:xfrm>
        </p:spPr>
        <p:txBody>
          <a:bodyPr/>
          <a:lstStyle/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3200" dirty="0">
                <a:solidFill>
                  <a:srgbClr val="0070C0"/>
                </a:solidFill>
                <a:latin typeface="+mn-ea"/>
                <a:cs typeface="+mn-ea"/>
              </a:rPr>
              <a:t>一</a:t>
            </a:r>
            <a:r>
              <a:rPr lang="en-US" altLang="zh-CN" sz="3200" dirty="0">
                <a:solidFill>
                  <a:srgbClr val="0070C0"/>
                </a:solidFill>
                <a:latin typeface="+mn-ea"/>
                <a:cs typeface="+mn-ea"/>
              </a:rPr>
              <a:t>. </a:t>
            </a:r>
            <a:r>
              <a:rPr lang="zh-CN" altLang="en-US" sz="3200" dirty="0">
                <a:solidFill>
                  <a:srgbClr val="0070C0"/>
                </a:solidFill>
                <a:latin typeface="+mn-ea"/>
                <a:cs typeface="+mn-ea"/>
              </a:rPr>
              <a:t>二次规划</a:t>
            </a:r>
            <a:endParaRPr lang="en-US" altLang="zh-CN" sz="3200" dirty="0">
              <a:solidFill>
                <a:srgbClr val="0070C0"/>
              </a:solidFill>
              <a:latin typeface="+mn-ea"/>
              <a:cs typeface="+mn-ea"/>
            </a:endParaRP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dirty="0">
                <a:latin typeface="+mn-ea"/>
                <a:cs typeface="+mn-ea"/>
              </a:rPr>
              <a:t>       若某非线性规划的目标函数为决策变量的二次函数，约束条件又全是线性的，则称为</a:t>
            </a:r>
            <a:r>
              <a:rPr lang="zh-CN" altLang="en-US" b="1" dirty="0">
                <a:latin typeface="+mn-ea"/>
                <a:cs typeface="+mn-ea"/>
              </a:rPr>
              <a:t>二次规划</a:t>
            </a:r>
            <a:r>
              <a:rPr lang="zh-CN" altLang="en-US" dirty="0">
                <a:latin typeface="+mn-ea"/>
                <a:cs typeface="+mn-ea"/>
              </a:rPr>
              <a:t>。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二次规划用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Lingo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求解同样很简单，但本章的投资优化策略案例涉及较多操作数据、计算数据，这在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Lingo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中不太方便，故选用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MATLAB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来实现。</a:t>
            </a:r>
          </a:p>
          <a:p>
            <a:pPr marL="0"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dirty="0">
                <a:latin typeface="+mn-ea"/>
                <a:cs typeface="+mn-ea"/>
              </a:rPr>
              <a:t>       </a:t>
            </a:r>
            <a:r>
              <a:rPr lang="zh-CN" altLang="en-US" dirty="0">
                <a:latin typeface="+mn-ea"/>
                <a:cs typeface="+mn-ea"/>
              </a:rPr>
              <a:t>MATLAB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中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二次规划的数学模型的标准形式为：</a:t>
            </a:r>
          </a:p>
          <a:p>
            <a:pPr marL="0" indent="0" fontAlgn="auto">
              <a:spcAft>
                <a:spcPts val="1000"/>
              </a:spcAft>
              <a:buNone/>
            </a:pPr>
            <a:endParaRPr lang="zh-CN" altLang="en-US" sz="2800" dirty="0">
              <a:latin typeface="+mn-ea"/>
              <a:cs typeface="+mn-ea"/>
            </a:endParaRPr>
          </a:p>
        </p:txBody>
      </p:sp>
      <p:graphicFrame>
        <p:nvGraphicFramePr>
          <p:cNvPr id="2" name="Object 1"/>
          <p:cNvGraphicFramePr/>
          <p:nvPr>
            <p:extLst>
              <p:ext uri="{D42A27DB-BD31-4B8C-83A1-F6EECF244321}">
                <p14:modId xmlns:p14="http://schemas.microsoft.com/office/powerpoint/2010/main" val="826377447"/>
              </p:ext>
            </p:extLst>
          </p:nvPr>
        </p:nvGraphicFramePr>
        <p:xfrm>
          <a:off x="4949787" y="3882156"/>
          <a:ext cx="2525211" cy="242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68600" imgH="2755900" progId="Equation.DSMT4">
                  <p:embed/>
                </p:oleObj>
              </mc:Choice>
              <mc:Fallback>
                <p:oleObj r:id="rId3" imgW="2768600" imgH="2755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9787" y="3882156"/>
                        <a:ext cx="2525211" cy="2420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623" y="655443"/>
            <a:ext cx="10913745" cy="554711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>
                <a:solidFill>
                  <a:srgbClr val="FF0000"/>
                </a:solidFill>
              </a:rPr>
              <a:t>MATLAB代码</a:t>
            </a:r>
            <a:endParaRPr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lam = 0.01:0.01:1;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 err="1">
                <a:latin typeface="Courier New" panose="02070309020205020404" charset="0"/>
                <a:cs typeface="Courier New" panose="02070309020205020404" charset="0"/>
              </a:rPr>
              <a:t>Revene</a:t>
            </a: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 = zeros(100,1);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Risk = zeros(100,1);</a:t>
            </a:r>
          </a:p>
          <a:p>
            <a:pPr marL="0" indent="0">
              <a:lnSpc>
                <a:spcPct val="100000"/>
              </a:lnSpc>
              <a:buNone/>
            </a:pPr>
            <a:r>
              <a:rPr sz="2000" dirty="0">
                <a:latin typeface="Courier New" panose="02070309020205020404" charset="0"/>
                <a:cs typeface="Courier New" panose="02070309020205020404" charset="0"/>
              </a:rPr>
              <a:t>res = cell(100, 2);          </a:t>
            </a:r>
            <a:r>
              <a:rPr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% </a:t>
            </a:r>
            <a:r>
              <a:rPr sz="2000" dirty="0" err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为元胞数组分配空间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for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=1:100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H = lam(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 * 2 * COV;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f = -(1-lam(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)) * 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[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x,fval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] = 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quadprog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sz="2000" dirty="0" err="1">
                <a:latin typeface="Courier New" panose="02070309020205020404" charset="0"/>
                <a:cs typeface="Courier New" panose="02070309020205020404" charset="0"/>
              </a:rPr>
              <a:t>H,f</a:t>
            </a: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,[],[],ones(1,3),1,zeros(3,1),[],rand(3,1));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charset="0"/>
                <a:cs typeface="Courier New" panose="02070309020205020404" charset="0"/>
              </a:rPr>
              <a:t>    res{i,1} = x;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629" y="835931"/>
            <a:ext cx="11957685" cy="42332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res{i,2} =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fval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Revene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) = ER * x;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    Risk(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i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) = x' * COV * x;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end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plot(Risk,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Revene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, 'linewidth', 2)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grid on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xlabel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风险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'), 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ylabel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('</a:t>
            </a:r>
            <a:r>
              <a:rPr sz="2000" dirty="0" err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收益</a:t>
            </a:r>
            <a:r>
              <a:rPr sz="200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')</a:t>
            </a:r>
          </a:p>
        </p:txBody>
      </p:sp>
      <p:pic>
        <p:nvPicPr>
          <p:cNvPr id="2" name="图片 9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86" y="919424"/>
            <a:ext cx="5531485" cy="41497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27" y="1040117"/>
            <a:ext cx="10913745" cy="4641591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dirty="0" err="1">
                <a:solidFill>
                  <a:schemeClr val="tx1"/>
                </a:solidFill>
              </a:rPr>
              <a:t>图中的曲线就是帕累托前沿，横坐标表示风险（方差</a:t>
            </a:r>
            <a:r>
              <a:rPr dirty="0">
                <a:solidFill>
                  <a:schemeClr val="tx1"/>
                </a:solidFill>
              </a:rPr>
              <a:t>），纵坐标表示期望收益。有了帕累托前沿，投资者只需根据自己对期望收益和风险的偏好，在帕累托前沿上选择相应的点对应的投资组合，这就是当前偏好下的最佳投资组合。当投资者能承受的风险很小，如方差接近于0.011，相应的期望收益也很小，约为0.089，此时，几乎全部投资于股票A；当投资者能承受的风险很大，如方差接近于0.094，相应的期望收益也很大，约为0.235，此时，几乎全部投资于股票C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127" y="667257"/>
            <a:ext cx="10913745" cy="5183128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帕累托前沿上方的点是无法取到的，比如点</a:t>
            </a:r>
            <a:r>
              <a:rPr lang="en-US" altLang="zh-CN" dirty="0">
                <a:solidFill>
                  <a:schemeClr val="tx1"/>
                </a:solidFill>
              </a:rPr>
              <a:t>(0.02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0.2)</a:t>
            </a:r>
            <a:r>
              <a:rPr lang="zh-CN" altLang="en-US" dirty="0">
                <a:solidFill>
                  <a:schemeClr val="tx1"/>
                </a:solidFill>
              </a:rPr>
              <a:t>，因为想要获得</a:t>
            </a:r>
            <a:r>
              <a:rPr lang="en-US" altLang="zh-CN" dirty="0">
                <a:solidFill>
                  <a:schemeClr val="tx1"/>
                </a:solidFill>
              </a:rPr>
              <a:t>0.2</a:t>
            </a:r>
            <a:r>
              <a:rPr lang="zh-CN" altLang="en-US" dirty="0">
                <a:solidFill>
                  <a:schemeClr val="tx1"/>
                </a:solidFill>
              </a:rPr>
              <a:t>的期望收益，最少要承担的风险（方差）约为</a:t>
            </a:r>
            <a:r>
              <a:rPr lang="en-US" altLang="zh-CN" dirty="0">
                <a:solidFill>
                  <a:schemeClr val="tx1"/>
                </a:solidFill>
              </a:rPr>
              <a:t>0.047</a:t>
            </a:r>
            <a:r>
              <a:rPr lang="zh-CN" altLang="en-US" dirty="0">
                <a:solidFill>
                  <a:schemeClr val="tx1"/>
                </a:solidFill>
              </a:rPr>
              <a:t>，少于它是不可能的，否则该点就会被纳入帕累托前沿之内了。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dirty="0" err="1">
                <a:solidFill>
                  <a:schemeClr val="tx1"/>
                </a:solidFill>
              </a:rPr>
              <a:t>帕累托前沿下方的点对应的投资组合，总是可以取到的，但它是劣于对应的帕累托前沿上的某点的，比如，点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(0.02, 0.12)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既然可以在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0.02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的风险下，最多可获得约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0.144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的收益，为什么要获得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0.12。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endParaRPr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585C-D63F-0DD9-06E5-175F4C25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172"/>
            <a:ext cx="10515600" cy="23823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从图中还可以看出，收益是风险的凹函数，这不是偶然的，而是具有一般性的结论。读者若有兴趣，可以尝试从理论上对均值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方差模型的帕累托前沿进行更细致的刻画。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5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ED227-3EDE-8329-5476-6CA74288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190"/>
            <a:ext cx="10515600" cy="1325563"/>
          </a:xfrm>
        </p:spPr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955C6-FBA4-2C3A-0492-669E8E3E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3"/>
            <a:ext cx="10515600" cy="22225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谢金星，走近数学：数学建模篇，第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effectLst/>
                <a:latin typeface="+mn-ea"/>
                <a:cs typeface="Times New Roman" panose="02020603050405020304" pitchFamily="18" charset="0"/>
              </a:rPr>
              <a:t>讲 投资如何优化策略，中国大学生慕课网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zh-CN" altLang="zh-CN" dirty="0">
              <a:effectLst/>
              <a:latin typeface="+mn-ea"/>
              <a:cs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59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3235" y="569984"/>
                <a:ext cx="11225530" cy="5040704"/>
              </a:xfrm>
            </p:spPr>
            <p:txBody>
              <a:bodyPr/>
              <a:lstStyle/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altLang="zh-CN" dirty="0">
                    <a:latin typeface="+mn-ea"/>
                    <a:cs typeface="+mn-ea"/>
                  </a:rPr>
                  <a:t>       </a:t>
                </a:r>
                <a:r>
                  <a:rPr lang="zh-CN" altLang="en-US" dirty="0">
                    <a:latin typeface="+mn-ea"/>
                    <a:cs typeface="+mn-ea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为二次项对应的实对称矩阵，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为一次项系数向量，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为不等式约束的矩阵表示，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𝑒𝑞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为等式约束的矩阵表示，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为决策变量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  <a:cs typeface="+mn-ea"/>
                  </a:rPr>
                  <a:t>的下界向量和上界向量。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      与上述二次规划模型对应，MATLAB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中求解二次规划的函数为：</a:t>
                </a:r>
              </a:p>
              <a:p>
                <a:pPr marL="0" indent="0" algn="ctr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Courier New" panose="02070309020205020404" charset="0"/>
                    <a:cs typeface="Courier New" panose="02070309020205020404" charset="0"/>
                  </a:rPr>
                  <a:t>[x,fval,exitflag] = quadprog(H,f,A,b,Aeq,beq,lb,ub,x0)</a:t>
                </a:r>
              </a:p>
              <a:p>
                <a:pPr marL="0" indent="0" fontAlgn="auto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其中，x0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为初始值（向量，搜索最优解的起始位置）；返回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x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为最优解（向量），fval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为最优目标函数值，exitflag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为求解状态标志（求解是否成功，1</a:t>
                </a:r>
                <a:r>
                  <a:rPr lang="en-US" altLang="zh-CN" dirty="0">
                    <a:latin typeface="+mn-ea"/>
                    <a:cs typeface="+mn-ea"/>
                  </a:rPr>
                  <a:t> </a:t>
                </a:r>
                <a:r>
                  <a:rPr lang="zh-CN" altLang="en-US" dirty="0">
                    <a:latin typeface="+mn-ea"/>
                    <a:cs typeface="+mn-ea"/>
                  </a:rPr>
                  <a:t>代表成功）。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235" y="569984"/>
                <a:ext cx="11225530" cy="50407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091" y="856757"/>
            <a:ext cx="10515600" cy="4351338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b="1" dirty="0"/>
              <a:t>例</a:t>
            </a:r>
            <a:r>
              <a:rPr lang="en-US" b="1" dirty="0"/>
              <a:t> 6</a:t>
            </a:r>
            <a:r>
              <a:rPr b="1" dirty="0"/>
              <a:t>.1</a:t>
            </a: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用</a:t>
            </a:r>
            <a:r>
              <a:rPr lang="en-US" dirty="0"/>
              <a:t> </a:t>
            </a:r>
            <a:r>
              <a:rPr dirty="0"/>
              <a:t>MATLAB</a:t>
            </a:r>
            <a:r>
              <a:rPr lang="en-US" dirty="0"/>
              <a:t> </a:t>
            </a:r>
            <a:r>
              <a:rPr dirty="0" err="1"/>
              <a:t>求解如下二次规划</a:t>
            </a:r>
            <a:r>
              <a:rPr dirty="0"/>
              <a:t>：</a:t>
            </a:r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endParaRPr dirty="0"/>
          </a:p>
          <a:p>
            <a:pPr marL="0" indent="0" fontAlgn="auto">
              <a:lnSpc>
                <a:spcPct val="150000"/>
              </a:lnSpc>
              <a:buNone/>
            </a:pPr>
            <a:r>
              <a:rPr dirty="0" err="1"/>
              <a:t>这里的关键是将规划模型用矩阵语言表示为标准形式</a:t>
            </a:r>
            <a:r>
              <a:rPr dirty="0"/>
              <a:t>。</a:t>
            </a:r>
          </a:p>
        </p:txBody>
      </p:sp>
      <p:graphicFrame>
        <p:nvGraphicFramePr>
          <p:cNvPr id="2" name="Object 9"/>
          <p:cNvGraphicFramePr/>
          <p:nvPr>
            <p:extLst>
              <p:ext uri="{D42A27DB-BD31-4B8C-83A1-F6EECF244321}">
                <p14:modId xmlns:p14="http://schemas.microsoft.com/office/powerpoint/2010/main" val="1543263967"/>
              </p:ext>
            </p:extLst>
          </p:nvPr>
        </p:nvGraphicFramePr>
        <p:xfrm>
          <a:off x="3092450" y="1741337"/>
          <a:ext cx="60071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07100" imgH="2298700" progId="Equation.DSMT4">
                  <p:embed/>
                </p:oleObj>
              </mc:Choice>
              <mc:Fallback>
                <p:oleObj r:id="rId3" imgW="6007100" imgH="2298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2450" y="1741337"/>
                        <a:ext cx="6007100" cy="229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516255"/>
            <a:ext cx="10516235" cy="611314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 b="1">
                <a:latin typeface="+mn-ea"/>
                <a:cs typeface="+mn-ea"/>
              </a:rPr>
              <a:t>目标函数中的二次项：</a:t>
            </a: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>
                <a:latin typeface="+mn-ea"/>
                <a:cs typeface="+mn-ea"/>
              </a:rPr>
              <a:t>故</a:t>
            </a: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 b="1">
                <a:latin typeface="+mn-ea"/>
                <a:cs typeface="+mn-ea"/>
              </a:rPr>
              <a:t>目标函数中的一次项：</a:t>
            </a: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>
                <a:latin typeface="+mn-ea"/>
                <a:cs typeface="+mn-ea"/>
              </a:rPr>
              <a:t>      </a:t>
            </a:r>
            <a:r>
              <a:rPr>
                <a:latin typeface="+mn-ea"/>
                <a:cs typeface="+mn-ea"/>
              </a:rPr>
              <a:t>故</a:t>
            </a:r>
          </a:p>
          <a:p>
            <a:pPr marL="0" indent="0" fontAlgn="auto">
              <a:lnSpc>
                <a:spcPct val="150000"/>
              </a:lnSpc>
              <a:buNone/>
            </a:pPr>
            <a:endParaRPr>
              <a:latin typeface="+mn-ea"/>
              <a:cs typeface="+mn-ea"/>
            </a:endParaRPr>
          </a:p>
        </p:txBody>
      </p:sp>
      <p:graphicFrame>
        <p:nvGraphicFramePr>
          <p:cNvPr id="2" name="Object 10"/>
          <p:cNvGraphicFramePr/>
          <p:nvPr>
            <p:extLst>
              <p:ext uri="{D42A27DB-BD31-4B8C-83A1-F6EECF244321}">
                <p14:modId xmlns:p14="http://schemas.microsoft.com/office/powerpoint/2010/main" val="162141898"/>
              </p:ext>
            </p:extLst>
          </p:nvPr>
        </p:nvGraphicFramePr>
        <p:xfrm>
          <a:off x="3365084" y="1033462"/>
          <a:ext cx="6426986" cy="101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77965" imgH="1079500" progId="Equation.DSMT4">
                  <p:embed/>
                </p:oleObj>
              </mc:Choice>
              <mc:Fallback>
                <p:oleObj r:id="rId3" imgW="6577965" imgH="1079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5084" y="1033462"/>
                        <a:ext cx="6426986" cy="10172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/>
          <p:nvPr>
            <p:extLst>
              <p:ext uri="{D42A27DB-BD31-4B8C-83A1-F6EECF244321}">
                <p14:modId xmlns:p14="http://schemas.microsoft.com/office/powerpoint/2010/main" val="2766382782"/>
              </p:ext>
            </p:extLst>
          </p:nvPr>
        </p:nvGraphicFramePr>
        <p:xfrm>
          <a:off x="5062346" y="2277520"/>
          <a:ext cx="2067307" cy="8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247900" imgH="1079500" progId="Equation.DSMT4">
                  <p:embed/>
                </p:oleObj>
              </mc:Choice>
              <mc:Fallback>
                <p:oleObj r:id="rId5" imgW="2247900" imgH="1079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346" y="2277520"/>
                        <a:ext cx="2067307" cy="89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/>
          <p:nvPr>
            <p:extLst>
              <p:ext uri="{D42A27DB-BD31-4B8C-83A1-F6EECF244321}">
                <p14:modId xmlns:p14="http://schemas.microsoft.com/office/powerpoint/2010/main" val="3830259035"/>
              </p:ext>
            </p:extLst>
          </p:nvPr>
        </p:nvGraphicFramePr>
        <p:xfrm>
          <a:off x="4443705" y="3800320"/>
          <a:ext cx="3768140" cy="100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98900" imgH="1079500" progId="Equation.DSMT4">
                  <p:embed/>
                </p:oleObj>
              </mc:Choice>
              <mc:Fallback>
                <p:oleObj r:id="rId7" imgW="3898900" imgH="10795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3705" y="3800320"/>
                        <a:ext cx="3768140" cy="1006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/>
          <p:nvPr>
            <p:extLst>
              <p:ext uri="{D42A27DB-BD31-4B8C-83A1-F6EECF244321}">
                <p14:modId xmlns:p14="http://schemas.microsoft.com/office/powerpoint/2010/main" val="2294039281"/>
              </p:ext>
            </p:extLst>
          </p:nvPr>
        </p:nvGraphicFramePr>
        <p:xfrm>
          <a:off x="5913595" y="5198979"/>
          <a:ext cx="1216058" cy="94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422400" imgH="1079500" progId="Equation.DSMT4">
                  <p:embed/>
                </p:oleObj>
              </mc:Choice>
              <mc:Fallback>
                <p:oleObj r:id="rId9" imgW="1422400" imgH="10795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13595" y="5198979"/>
                        <a:ext cx="1216058" cy="9443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45491" y="594804"/>
                <a:ext cx="10515600" cy="6090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b="1" dirty="0" err="1"/>
                  <a:t>不等式约束</a:t>
                </a:r>
                <a:r>
                  <a:rPr dirty="0"/>
                  <a:t> (</a:t>
                </a:r>
                <a:r>
                  <a:rPr dirty="0" err="1"/>
                  <a:t>注意需要都转化为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 ≤</m:t>
                    </m:r>
                  </m:oMath>
                </a14:m>
                <a:r>
                  <a:rPr dirty="0"/>
                  <a:t>)：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</a:t>
                </a:r>
                <a:r>
                  <a:rPr dirty="0"/>
                  <a:t>(</a:t>
                </a:r>
                <a:r>
                  <a:rPr dirty="0" err="1"/>
                  <a:t>即线性方程组的矩阵表示</a:t>
                </a:r>
                <a:r>
                  <a:rPr dirty="0"/>
                  <a:t>)，</a:t>
                </a:r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:r>
                  <a:rPr dirty="0"/>
                  <a:t>故</a:t>
                </a:r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buNone/>
                </a:pPr>
                <a:endParaRPr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dirty="0" err="1"/>
                  <a:t>没有等式约束，故</a:t>
                </a:r>
                <a:r>
                  <a:rPr dirty="0"/>
                  <a:t> </a:t>
                </a:r>
                <a:r>
                  <a:rPr dirty="0" err="1"/>
                  <a:t>Aeq</a:t>
                </a:r>
                <a:r>
                  <a:rPr dirty="0"/>
                  <a:t>=[]，</a:t>
                </a:r>
                <a:r>
                  <a:rPr dirty="0" err="1"/>
                  <a:t>beq</a:t>
                </a:r>
                <a:r>
                  <a:rPr dirty="0"/>
                  <a:t>=[] </a:t>
                </a:r>
                <a:r>
                  <a:rPr lang="zh-CN" altLang="en-US" dirty="0"/>
                  <a:t>（</a:t>
                </a:r>
                <a:r>
                  <a:rPr dirty="0" err="1">
                    <a:solidFill>
                      <a:srgbClr val="FF0000"/>
                    </a:solidFill>
                  </a:rPr>
                  <a:t>注意不能不写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dirty="0">
                    <a:solidFill>
                      <a:srgbClr val="FF0000"/>
                    </a:solidFill>
                  </a:rPr>
                  <a:t>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b="1" dirty="0" err="1"/>
                  <a:t>下界和上界</a:t>
                </a:r>
                <a:r>
                  <a:rPr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dirty="0" err="1"/>
                  <a:t>的下界为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𝑙𝑏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dirty="0"/>
                  <a:t>，</a:t>
                </a:r>
                <a:r>
                  <a:rPr dirty="0" err="1"/>
                  <a:t>无上界</a:t>
                </a:r>
                <a:r>
                  <a:rPr dirty="0"/>
                  <a:t>，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=[ ]</m:t>
                    </m:r>
                  </m:oMath>
                </a14:m>
                <a:r>
                  <a:rPr dirty="0"/>
                  <a:t>. 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5491" y="594804"/>
                <a:ext cx="10515600" cy="609092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6"/>
          <p:cNvGraphicFramePr/>
          <p:nvPr>
            <p:extLst>
              <p:ext uri="{D42A27DB-BD31-4B8C-83A1-F6EECF244321}">
                <p14:modId xmlns:p14="http://schemas.microsoft.com/office/powerpoint/2010/main" val="761169641"/>
              </p:ext>
            </p:extLst>
          </p:nvPr>
        </p:nvGraphicFramePr>
        <p:xfrm>
          <a:off x="1906936" y="1188720"/>
          <a:ext cx="491111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105400" imgH="1155700" progId="Equation.DSMT4">
                  <p:embed/>
                </p:oleObj>
              </mc:Choice>
              <mc:Fallback>
                <p:oleObj r:id="rId4" imgW="5105400" imgH="1155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6936" y="1188720"/>
                        <a:ext cx="491111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/>
          <p:nvPr>
            <p:extLst>
              <p:ext uri="{D42A27DB-BD31-4B8C-83A1-F6EECF244321}">
                <p14:modId xmlns:p14="http://schemas.microsoft.com/office/powerpoint/2010/main" val="2457282981"/>
              </p:ext>
            </p:extLst>
          </p:nvPr>
        </p:nvGraphicFramePr>
        <p:xfrm>
          <a:off x="3862304" y="2862136"/>
          <a:ext cx="2955747" cy="99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75000" imgH="1079500" progId="Equation.DSMT4">
                  <p:embed/>
                </p:oleObj>
              </mc:Choice>
              <mc:Fallback>
                <p:oleObj r:id="rId6" imgW="3175000" imgH="10795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62304" y="2862136"/>
                        <a:ext cx="2955747" cy="99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c64be9-c037-4de0-9a54-9967bab09f92}"/>
  <p:tag name="TABLE_ENDDRAG_ORIGIN_RECT" val="890*385"/>
  <p:tag name="TABLE_ENDDRAG_RECT" val="69*115*890*38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2995</Words>
  <Application>Microsoft Office PowerPoint</Application>
  <PresentationFormat>宽屏</PresentationFormat>
  <Paragraphs>475</Paragraphs>
  <Slides>55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多目标加权合成单目标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理想点法求解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 基本的投资组合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双目标的帕累托寻优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197</cp:revision>
  <dcterms:created xsi:type="dcterms:W3CDTF">2018-03-01T02:03:00Z</dcterms:created>
  <dcterms:modified xsi:type="dcterms:W3CDTF">2022-08-16T23:35:31Z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RubyTemplateID">
    <vt:lpwstr>8</vt:lpwstr>
  </property>
  <property fmtid="{D5CDD505-2E9C-101B-9397-08002B2CF9AE}" pid="4" name="ICV">
    <vt:lpwstr>77ACF13FC6654AA887CB05B962DBEE51</vt:lpwstr>
  </property>
</Properties>
</file>