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973" r:id="rId3"/>
    <p:sldId id="974" r:id="rId4"/>
    <p:sldId id="9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2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6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0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82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5C0BA9B-191B-86D7-553E-F9803A1FECB9}"/>
              </a:ext>
            </a:extLst>
          </p:cNvPr>
          <p:cNvGrpSpPr/>
          <p:nvPr/>
        </p:nvGrpSpPr>
        <p:grpSpPr>
          <a:xfrm>
            <a:off x="1901979" y="1276210"/>
            <a:ext cx="5797043" cy="3922288"/>
            <a:chOff x="2113193" y="1283190"/>
            <a:chExt cx="5797043" cy="392228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D8B7DB-E207-0080-6776-D3BEEF2AB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713"/>
            <a:stretch>
              <a:fillRect/>
            </a:stretch>
          </p:blipFill>
          <p:spPr>
            <a:xfrm>
              <a:off x="5263824" y="1652522"/>
              <a:ext cx="1997327" cy="35529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FEB7651-7E73-5A91-31C7-23651561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3194" y="1652522"/>
              <a:ext cx="3044440" cy="1884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274837-7BCD-6211-76F7-543EBB6B0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3194" y="3623950"/>
              <a:ext cx="3044441" cy="15815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1378F5C-42D1-E309-96C1-A92E625E4CF9}"/>
                </a:ext>
              </a:extLst>
            </p:cNvPr>
            <p:cNvSpPr txBox="1"/>
            <p:nvPr/>
          </p:nvSpPr>
          <p:spPr>
            <a:xfrm>
              <a:off x="2113193" y="1283190"/>
              <a:ext cx="304443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Theoretical model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FA5E460-F9DC-68BE-60D0-2AB04E7F6FBC}"/>
                </a:ext>
              </a:extLst>
            </p:cNvPr>
            <p:cNvSpPr txBox="1"/>
            <p:nvPr/>
          </p:nvSpPr>
          <p:spPr>
            <a:xfrm rot="16200000">
              <a:off x="5841370" y="3136610"/>
              <a:ext cx="3552957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Optimized chiral bi-material negative position ratio microstructure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0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D7B5-2841-0C08-9E72-472EAE66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AC6888-8B73-F6E3-3697-66CCB45D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7A8554-211A-9F12-8C10-A7890E23161B}"/>
              </a:ext>
            </a:extLst>
          </p:cNvPr>
          <p:cNvGrpSpPr/>
          <p:nvPr/>
        </p:nvGrpSpPr>
        <p:grpSpPr>
          <a:xfrm>
            <a:off x="1597069" y="1595545"/>
            <a:ext cx="5899920" cy="3227458"/>
            <a:chOff x="1597069" y="1595545"/>
            <a:chExt cx="5899920" cy="322745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5DBEC04-C7EE-1177-88F4-652F6D99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9661" y="3624241"/>
              <a:ext cx="5328646" cy="119876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C53823B-0777-3BB3-C9B3-DBBAB30C4750}"/>
                </a:ext>
              </a:extLst>
            </p:cNvPr>
            <p:cNvSpPr txBox="1"/>
            <p:nvPr/>
          </p:nvSpPr>
          <p:spPr>
            <a:xfrm>
              <a:off x="2119661" y="1595545"/>
              <a:ext cx="537732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it true that any thermodynamically permissible mechanical-related coupling property tensor must be achievable? (Challenging problem)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099FDFA-E118-C1AF-F17E-1291A1B85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286" y="2461693"/>
              <a:ext cx="1463855" cy="108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30E749D2-59E5-F56A-E3ED-D586EC8CA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8817" y="2470289"/>
              <a:ext cx="1508478" cy="108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60E39E0-06F2-3939-51A9-A823807A4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858" y="2466047"/>
              <a:ext cx="1047106" cy="1080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9B6AF3-2D02-25A6-D406-9488B4B014E0}"/>
                </a:ext>
              </a:extLst>
            </p:cNvPr>
            <p:cNvSpPr txBox="1"/>
            <p:nvPr/>
          </p:nvSpPr>
          <p:spPr>
            <a:xfrm rot="16200000">
              <a:off x="624780" y="3389046"/>
              <a:ext cx="240624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Extreme microstructure </a:t>
              </a:r>
            </a:p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(Solid-state fluid)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7EA62C-2B99-EE12-AC05-1E8010A3DD31}"/>
                </a:ext>
              </a:extLst>
            </p:cNvPr>
            <p:cNvSpPr/>
            <p:nvPr/>
          </p:nvSpPr>
          <p:spPr>
            <a:xfrm>
              <a:off x="2119661" y="2416757"/>
              <a:ext cx="5377328" cy="24062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91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D1C99-C066-01AB-6C67-62999625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95AD6F-37C5-F43D-8AE6-466A1346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18E7640-D7FB-CD74-BD09-ADF4532C4AC1}"/>
              </a:ext>
            </a:extLst>
          </p:cNvPr>
          <p:cNvGrpSpPr/>
          <p:nvPr/>
        </p:nvGrpSpPr>
        <p:grpSpPr>
          <a:xfrm>
            <a:off x="1839689" y="1867081"/>
            <a:ext cx="5360275" cy="3291667"/>
            <a:chOff x="2009021" y="1958333"/>
            <a:chExt cx="5360275" cy="329166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85217E8-0410-244C-FB26-2BCEAD16D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9021" y="2370000"/>
              <a:ext cx="2509348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770500A-2A0A-CF4C-9635-D4AEA280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593" y="2370000"/>
              <a:ext cx="2702703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AC5B01-E9BF-F416-D6A9-EB45DDF2C47E}"/>
                </a:ext>
              </a:extLst>
            </p:cNvPr>
            <p:cNvSpPr txBox="1"/>
            <p:nvPr/>
          </p:nvSpPr>
          <p:spPr>
            <a:xfrm>
              <a:off x="2009021" y="1958333"/>
              <a:ext cx="25093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Numerical simulation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99C94F0-E090-F93B-3598-A1AF9BBD0AC5}"/>
                </a:ext>
              </a:extLst>
            </p:cNvPr>
            <p:cNvSpPr txBox="1"/>
            <p:nvPr/>
          </p:nvSpPr>
          <p:spPr>
            <a:xfrm>
              <a:off x="4666593" y="1958333"/>
              <a:ext cx="270270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Experiments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383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38DBE-AC80-E625-4DEE-6C82635E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03D876-8278-E5DE-BEF1-D5954BE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93FD20-D91B-83D9-18AF-A012F97D1E5E}"/>
              </a:ext>
            </a:extLst>
          </p:cNvPr>
          <p:cNvGrpSpPr/>
          <p:nvPr/>
        </p:nvGrpSpPr>
        <p:grpSpPr>
          <a:xfrm>
            <a:off x="1586904" y="1476836"/>
            <a:ext cx="5396336" cy="4617234"/>
            <a:chOff x="1586904" y="1476836"/>
            <a:chExt cx="5396336" cy="46172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632BF7-1B89-FEFA-656F-DA5DA0435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3212" y="3918881"/>
              <a:ext cx="2388048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951C90-D33B-CBB7-4E0B-C803A8C2B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211" y="1882803"/>
              <a:ext cx="5380029" cy="19772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DAF251B-9241-48DF-10C9-E2D6936D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3225" y="3918881"/>
              <a:ext cx="2673708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D2FFD9-02AC-4EE3-A8F6-35B004C852D8}"/>
                </a:ext>
              </a:extLst>
            </p:cNvPr>
            <p:cNvSpPr txBox="1"/>
            <p:nvPr/>
          </p:nvSpPr>
          <p:spPr>
            <a:xfrm>
              <a:off x="1603211" y="5755516"/>
              <a:ext cx="538002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Optimization model for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multicellular system (organoid)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D692785-CBEE-FAD9-376A-2596C742B056}"/>
                </a:ext>
              </a:extLst>
            </p:cNvPr>
            <p:cNvSpPr txBox="1"/>
            <p:nvPr/>
          </p:nvSpPr>
          <p:spPr>
            <a:xfrm>
              <a:off x="1586904" y="1476836"/>
              <a:ext cx="538002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Microscale: Biological robots (biobots)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85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55</Words>
  <Application>Microsoft Office PowerPoint</Application>
  <PresentationFormat>全屏显示(4:3)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ZHK</dc:creator>
  <cp:lastModifiedBy>ZHK</cp:lastModifiedBy>
  <cp:revision>5</cp:revision>
  <dcterms:created xsi:type="dcterms:W3CDTF">2023-08-09T12:44:55Z</dcterms:created>
  <dcterms:modified xsi:type="dcterms:W3CDTF">2025-08-03T04:55:08Z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