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bold.fntdata"/><Relationship Id="rId6" Type="http://schemas.openxmlformats.org/officeDocument/2006/relationships/slide" Target="slides/slide2.xml"/><Relationship Id="rId18" Type="http://schemas.openxmlformats.org/officeDocument/2006/relationships/font" Target="fonts/PTSansNarrow-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 everyone, we are from team Bean solution. Today we are going to present how to use machine learning model to detect bids made by robot from bids made by human. </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ad4e9ff1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d4e9ff1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Keep in mind, our goal is to find characteristics that distinguish robots from human. (distinction between human behavior and robot behaviors)</a:t>
            </a:r>
            <a:endParaRPr/>
          </a:p>
          <a:p>
            <a:pPr indent="0" lvl="0" marL="0" rtl="0" algn="l">
              <a:spcBef>
                <a:spcPts val="0"/>
              </a:spcBef>
              <a:spcAft>
                <a:spcPts val="0"/>
              </a:spcAft>
              <a:buNone/>
            </a:pPr>
            <a:r>
              <a:t/>
            </a:r>
            <a:endParaRPr/>
          </a:p>
        </p:txBody>
      </p:sp>
      <p:sp>
        <p:nvSpPr>
          <p:cNvPr id="158" name="Google Shape;158;g48ad4e9ff1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8ad4e9ff1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ad4e9ff1_3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48ad4e9ff1_3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ad4e9ff1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ad4e9ff1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48ad4e9ff1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plot is  the correlation matrix heatmap for our engineered features.  Dark blue in this heatmap means two variables  are highly positively correlated with each other. The white color in this heatmap indicates that two features are highly negatively correlated with each other.  From this plot, we can infer that proportion of bots per device, proportion of bots for each country and  number of unique ip to number of bids ratio are highly positively correlated with our outcome. While the mean per auction url entropy for each user are highly negatively correlated with our outcome. However, the variable time differ per user does not show clearly correlation with our outcome </a:t>
            </a:r>
            <a:endParaRPr/>
          </a:p>
          <a:p>
            <a:pPr indent="0" lvl="0" marL="0" rtl="0" algn="l">
              <a:spcBef>
                <a:spcPts val="0"/>
              </a:spcBef>
              <a:spcAft>
                <a:spcPts val="0"/>
              </a:spcAft>
              <a:buNone/>
            </a:pPr>
            <a:r>
              <a:rPr i="1" lang="en-US" sz="1000">
                <a:solidFill>
                  <a:srgbClr val="A1E8D9"/>
                </a:solidFill>
                <a:latin typeface="Arial"/>
                <a:ea typeface="Arial"/>
                <a:cs typeface="Arial"/>
                <a:sym typeface="Arial"/>
              </a:rPr>
              <a:t>·</a:t>
            </a:r>
            <a:r>
              <a:rPr lang="en-US" sz="700">
                <a:solidFill>
                  <a:srgbClr val="A1E8D9"/>
                </a:solidFill>
                <a:latin typeface="Times New Roman"/>
                <a:ea typeface="Times New Roman"/>
                <a:cs typeface="Times New Roman"/>
                <a:sym typeface="Times New Roman"/>
              </a:rPr>
              <a:t>       </a:t>
            </a:r>
            <a:br>
              <a:rPr i="1" lang="en-US">
                <a:solidFill>
                  <a:srgbClr val="000000"/>
                </a:solidFill>
                <a:latin typeface="Arial"/>
                <a:ea typeface="Arial"/>
                <a:cs typeface="Arial"/>
                <a:sym typeface="Arial"/>
              </a:rPr>
            </a:br>
            <a:br>
              <a:rPr i="1" lang="en-US">
                <a:solidFill>
                  <a:srgbClr val="000000"/>
                </a:solidFill>
                <a:latin typeface="Arial"/>
                <a:ea typeface="Arial"/>
                <a:cs typeface="Arial"/>
                <a:sym typeface="Arial"/>
              </a:rPr>
            </a:br>
            <a:br>
              <a:rPr i="1" lang="en-US">
                <a:solidFill>
                  <a:srgbClr val="000000"/>
                </a:solidFill>
                <a:latin typeface="Arial"/>
                <a:ea typeface="Arial"/>
                <a:cs typeface="Arial"/>
                <a:sym typeface="Arial"/>
              </a:rPr>
            </a:br>
            <a:endParaRPr/>
          </a:p>
        </p:txBody>
      </p:sp>
      <p:sp>
        <p:nvSpPr>
          <p:cNvPr id="182" name="Google Shape;18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336f71ae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336f71ae_1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Nowadays robot bidders crowd on online auction sites, making human bidders frustrated about not winning </a:t>
            </a:r>
            <a:r>
              <a:rPr lang="en-US"/>
              <a:t>auctions</a:t>
            </a:r>
            <a:r>
              <a:rPr lang="en-US"/>
              <a:t>. As a result online auction sites worry about losing customers.</a:t>
            </a:r>
            <a:endParaRPr/>
          </a:p>
        </p:txBody>
      </p:sp>
      <p:sp>
        <p:nvSpPr>
          <p:cNvPr id="92" name="Google Shape;92;g46336f71ae_1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6336f71ae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46336f71ae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goal is to help these business owners identify robot bids so that they can correctly remove robot bids. Prevent fraudulent bids and unfair competition.</a:t>
            </a:r>
            <a:endParaRPr/>
          </a:p>
        </p:txBody>
      </p:sp>
      <p:sp>
        <p:nvSpPr>
          <p:cNvPr id="100" name="Google Shape;100;g46336f71ae_1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6336f71ae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6336f71ae_1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obtained two datasets from Kaggle. The first one is bid csv which provides 7.6m unique bids information. Each bid contains information of bid_id, bidder_id, auction, merchandise, type of phone used to make, time, country, ip, </a:t>
            </a:r>
            <a:endParaRPr/>
          </a:p>
        </p:txBody>
      </p:sp>
      <p:sp>
        <p:nvSpPr>
          <p:cNvPr id="108" name="Google Shape;108;g46336f71ae_1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336f71ae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336f71ae_1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46336f71ae_1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336f71ae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336f71ae_1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removed </a:t>
            </a:r>
            <a:r>
              <a:rPr lang="en-US"/>
              <a:t>29 rows (29 bidders) missing bids info.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2,701 rows (184 bidders) missing only country info.</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It makes no sense to impute for missing values since these are all categorical info. We decide to remove these rows. (2,730 rows)</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resulting data with 3,068,523 rows</a:t>
            </a:r>
            <a:endParaRPr/>
          </a:p>
        </p:txBody>
      </p:sp>
      <p:sp>
        <p:nvSpPr>
          <p:cNvPr id="131" name="Google Shape;131;g46336f71ae_1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336f71ae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36f71ae_1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rPr lang="en-US"/>
              <a:t>we computed total counts of unique values in each column, this only tells us that these three columns have much more variations than the rest.</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a:t>Total counts of each feature shows us large variation in scales. To explore further, we will compute the average. </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US" sz="1050">
                <a:solidFill>
                  <a:srgbClr val="000000"/>
                </a:solidFill>
                <a:highlight>
                  <a:srgbClr val="FFFFFF"/>
                </a:highlight>
                <a:latin typeface="Arial"/>
                <a:ea typeface="Arial"/>
                <a:cs typeface="Arial"/>
                <a:sym typeface="Arial"/>
              </a:rPr>
              <a:t>From this output, we can see the </a:t>
            </a:r>
            <a:r>
              <a:rPr lang="en-US" sz="1050">
                <a:solidFill>
                  <a:srgbClr val="000000"/>
                </a:solidFill>
                <a:highlight>
                  <a:srgbClr val="EFF0F1"/>
                </a:highlight>
                <a:latin typeface="Arial"/>
                <a:ea typeface="Arial"/>
                <a:cs typeface="Arial"/>
                <a:sym typeface="Arial"/>
              </a:rPr>
              <a:t>payment</a:t>
            </a:r>
            <a:r>
              <a:rPr lang="en-US" sz="1050">
                <a:solidFill>
                  <a:srgbClr val="000000"/>
                </a:solidFill>
                <a:highlight>
                  <a:srgbClr val="FFFFFF"/>
                </a:highlight>
                <a:latin typeface="Arial"/>
                <a:ea typeface="Arial"/>
                <a:cs typeface="Arial"/>
                <a:sym typeface="Arial"/>
              </a:rPr>
              <a:t> and </a:t>
            </a:r>
            <a:r>
              <a:rPr lang="en-US" sz="1050">
                <a:solidFill>
                  <a:srgbClr val="000000"/>
                </a:solidFill>
                <a:highlight>
                  <a:srgbClr val="EFF0F1"/>
                </a:highlight>
                <a:latin typeface="Arial"/>
                <a:ea typeface="Arial"/>
                <a:cs typeface="Arial"/>
                <a:sym typeface="Arial"/>
              </a:rPr>
              <a:t>address</a:t>
            </a:r>
            <a:r>
              <a:rPr lang="en-US" sz="1050">
                <a:solidFill>
                  <a:srgbClr val="000000"/>
                </a:solidFill>
                <a:highlight>
                  <a:srgbClr val="FFFFFF"/>
                </a:highlight>
                <a:latin typeface="Arial"/>
                <a:ea typeface="Arial"/>
                <a:cs typeface="Arial"/>
                <a:sym typeface="Arial"/>
              </a:rPr>
              <a:t> are one-to-one correspondence to </a:t>
            </a:r>
            <a:r>
              <a:rPr lang="en-US" sz="1050">
                <a:solidFill>
                  <a:srgbClr val="000000"/>
                </a:solidFill>
                <a:highlight>
                  <a:srgbClr val="EFF0F1"/>
                </a:highlight>
                <a:latin typeface="Arial"/>
                <a:ea typeface="Arial"/>
                <a:cs typeface="Arial"/>
                <a:sym typeface="Arial"/>
              </a:rPr>
              <a:t>bidder</a:t>
            </a:r>
            <a:r>
              <a:rPr lang="en-US" sz="1050">
                <a:solidFill>
                  <a:srgbClr val="000000"/>
                </a:solidFill>
                <a:highlight>
                  <a:srgbClr val="FFFFFF"/>
                </a:highlight>
                <a:latin typeface="Arial"/>
                <a:ea typeface="Arial"/>
                <a:cs typeface="Arial"/>
                <a:sym typeface="Arial"/>
              </a:rPr>
              <a:t>. Since our </a:t>
            </a:r>
            <a:r>
              <a:rPr lang="en-US" sz="1050">
                <a:solidFill>
                  <a:srgbClr val="000000"/>
                </a:solidFill>
                <a:highlight>
                  <a:srgbClr val="EFF0F1"/>
                </a:highlight>
                <a:latin typeface="Arial"/>
                <a:ea typeface="Arial"/>
                <a:cs typeface="Arial"/>
                <a:sym typeface="Arial"/>
              </a:rPr>
              <a:t>outpue</a:t>
            </a:r>
            <a:r>
              <a:rPr lang="en-US" sz="1050">
                <a:solidFill>
                  <a:srgbClr val="000000"/>
                </a:solidFill>
                <a:highlight>
                  <a:srgbClr val="FFFFFF"/>
                </a:highlight>
                <a:latin typeface="Arial"/>
                <a:ea typeface="Arial"/>
                <a:cs typeface="Arial"/>
                <a:sym typeface="Arial"/>
              </a:rPr>
              <a:t>, whether a bid is made from a human or robot, is label based on </a:t>
            </a:r>
            <a:r>
              <a:rPr lang="en-US" sz="1050">
                <a:solidFill>
                  <a:srgbClr val="000000"/>
                </a:solidFill>
                <a:highlight>
                  <a:srgbClr val="EFF0F1"/>
                </a:highlight>
                <a:latin typeface="Arial"/>
                <a:ea typeface="Arial"/>
                <a:cs typeface="Arial"/>
                <a:sym typeface="Arial"/>
              </a:rPr>
              <a:t>bidder</a:t>
            </a:r>
            <a:r>
              <a:rPr lang="en-US" sz="1050">
                <a:solidFill>
                  <a:srgbClr val="000000"/>
                </a:solidFill>
                <a:highlight>
                  <a:srgbClr val="FFFFFF"/>
                </a:highlight>
                <a:latin typeface="Arial"/>
                <a:ea typeface="Arial"/>
                <a:cs typeface="Arial"/>
                <a:sym typeface="Arial"/>
              </a:rPr>
              <a:t>, we can igonre these two features for future analysis. Since </a:t>
            </a:r>
            <a:r>
              <a:rPr lang="en-US" sz="1050">
                <a:solidFill>
                  <a:srgbClr val="000000"/>
                </a:solidFill>
                <a:highlight>
                  <a:srgbClr val="EFF0F1"/>
                </a:highlight>
                <a:latin typeface="Arial"/>
                <a:ea typeface="Arial"/>
                <a:cs typeface="Arial"/>
                <a:sym typeface="Arial"/>
              </a:rPr>
              <a:t>merchandise</a:t>
            </a:r>
            <a:r>
              <a:rPr lang="en-US" sz="1050">
                <a:solidFill>
                  <a:srgbClr val="000000"/>
                </a:solidFill>
                <a:highlight>
                  <a:srgbClr val="FFFFFF"/>
                </a:highlight>
                <a:latin typeface="Arial"/>
                <a:ea typeface="Arial"/>
                <a:cs typeface="Arial"/>
                <a:sym typeface="Arial"/>
              </a:rPr>
              <a:t> and </a:t>
            </a:r>
            <a:r>
              <a:rPr lang="en-US" sz="1050">
                <a:solidFill>
                  <a:srgbClr val="000000"/>
                </a:solidFill>
                <a:highlight>
                  <a:srgbClr val="EFF0F1"/>
                </a:highlight>
                <a:latin typeface="Arial"/>
                <a:ea typeface="Arial"/>
                <a:cs typeface="Arial"/>
                <a:sym typeface="Arial"/>
              </a:rPr>
              <a:t>country</a:t>
            </a:r>
            <a:r>
              <a:rPr lang="en-US" sz="1050">
                <a:solidFill>
                  <a:srgbClr val="000000"/>
                </a:solidFill>
                <a:highlight>
                  <a:srgbClr val="FFFFFF"/>
                </a:highlight>
                <a:latin typeface="Arial"/>
                <a:ea typeface="Arial"/>
                <a:cs typeface="Arial"/>
                <a:sym typeface="Arial"/>
              </a:rPr>
              <a:t> are compared low in this situation, we can just treat themselves as a feature for analysis.</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Clr>
                <a:srgbClr val="000000"/>
              </a:buClr>
              <a:buFont typeface="Arial"/>
              <a:buNone/>
            </a:pPr>
            <a:r>
              <a:rPr lang="en-US" sz="1050">
                <a:solidFill>
                  <a:srgbClr val="000000"/>
                </a:solidFill>
                <a:highlight>
                  <a:srgbClr val="FFFFFF"/>
                </a:highlight>
                <a:latin typeface="Arial"/>
                <a:ea typeface="Arial"/>
                <a:cs typeface="Arial"/>
                <a:sym typeface="Arial"/>
              </a:rPr>
              <a:t>Let's first check </a:t>
            </a:r>
            <a:r>
              <a:rPr lang="en-US" sz="1050">
                <a:solidFill>
                  <a:srgbClr val="000000"/>
                </a:solidFill>
                <a:highlight>
                  <a:srgbClr val="EFF0F1"/>
                </a:highlight>
                <a:latin typeface="Arial"/>
                <a:ea typeface="Arial"/>
                <a:cs typeface="Arial"/>
                <a:sym typeface="Arial"/>
              </a:rPr>
              <a:t>merchandise</a:t>
            </a:r>
            <a:r>
              <a:rPr lang="en-US" sz="1050">
                <a:solidFill>
                  <a:srgbClr val="000000"/>
                </a:solidFill>
                <a:highlight>
                  <a:srgbClr val="FFFFFF"/>
                </a:highlight>
                <a:latin typeface="Arial"/>
                <a:ea typeface="Arial"/>
                <a:cs typeface="Arial"/>
                <a:sym typeface="Arial"/>
              </a:rPr>
              <a:t> and </a:t>
            </a:r>
            <a:r>
              <a:rPr lang="en-US" sz="1050">
                <a:solidFill>
                  <a:srgbClr val="000000"/>
                </a:solidFill>
                <a:highlight>
                  <a:srgbClr val="EFF0F1"/>
                </a:highlight>
                <a:latin typeface="Arial"/>
                <a:ea typeface="Arial"/>
                <a:cs typeface="Arial"/>
                <a:sym typeface="Arial"/>
              </a:rPr>
              <a:t>country</a:t>
            </a:r>
            <a:r>
              <a:rPr lang="en-US" sz="1050">
                <a:solidFill>
                  <a:srgbClr val="000000"/>
                </a:solidFill>
                <a:highlight>
                  <a:srgbClr val="FFFFFF"/>
                </a:highlight>
                <a:latin typeface="Arial"/>
                <a:ea typeface="Arial"/>
                <a:cs typeface="Arial"/>
                <a:sym typeface="Arial"/>
              </a:rPr>
              <a:t>, to see if there exist siginificant difference between human and robots.</a:t>
            </a:r>
            <a:endParaRPr/>
          </a:p>
        </p:txBody>
      </p:sp>
      <p:sp>
        <p:nvSpPr>
          <p:cNvPr id="140" name="Google Shape;140;g46336f71ae_1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6336f71ae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6336f71ae_1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distinct difference between bids made by human and bots per auction, per device. Features related to number of bids, auction, device draw our attention.</a:t>
            </a:r>
            <a:endParaRPr/>
          </a:p>
        </p:txBody>
      </p:sp>
      <p:sp>
        <p:nvSpPr>
          <p:cNvPr id="149" name="Google Shape;149;g46336f71ae_1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p2"/>
          <p:cNvSpPr txBox="1"/>
          <p:nvPr>
            <p:ph type="ctrTitle"/>
          </p:nvPr>
        </p:nvSpPr>
        <p:spPr>
          <a:xfrm>
            <a:off x="1338867" y="2335685"/>
            <a:ext cx="9515700" cy="1363200"/>
          </a:xfrm>
          <a:prstGeom prst="rect">
            <a:avLst/>
          </a:prstGeom>
        </p:spPr>
        <p:txBody>
          <a:bodyPr anchorCtr="0" anchor="b" bIns="121900" lIns="121900" spcFirstLastPara="1" rIns="121900" wrap="square" tIns="12190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p2"/>
          <p:cNvSpPr txBox="1"/>
          <p:nvPr>
            <p:ph idx="1" type="subTitle"/>
          </p:nvPr>
        </p:nvSpPr>
        <p:spPr>
          <a:xfrm>
            <a:off x="2849633" y="3800052"/>
            <a:ext cx="64941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p:nvPr>
            <p:ph idx="1" type="body"/>
          </p:nvPr>
        </p:nvSpPr>
        <p:spPr>
          <a:xfrm>
            <a:off x="415600" y="3994200"/>
            <a:ext cx="11360700" cy="14289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8" name="Google Shape;68;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9" name="Google Shape;69;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415600" y="1086400"/>
            <a:ext cx="11428500" cy="1256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4"/>
          <p:cNvSpPr txBox="1"/>
          <p:nvPr>
            <p:ph idx="1" type="body"/>
          </p:nvPr>
        </p:nvSpPr>
        <p:spPr>
          <a:xfrm>
            <a:off x="415600" y="1688433"/>
            <a:ext cx="11360700" cy="44037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3" name="Google Shape;3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5"/>
          <p:cNvSpPr txBox="1"/>
          <p:nvPr>
            <p:ph idx="1" type="body"/>
          </p:nvPr>
        </p:nvSpPr>
        <p:spPr>
          <a:xfrm>
            <a:off x="4156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7" name="Google Shape;37;p5"/>
          <p:cNvSpPr txBox="1"/>
          <p:nvPr>
            <p:ph idx="2" type="body"/>
          </p:nvPr>
        </p:nvSpPr>
        <p:spPr>
          <a:xfrm>
            <a:off x="6443200" y="1688233"/>
            <a:ext cx="5333100" cy="44037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8" name="Google Shape;3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15600" y="593367"/>
            <a:ext cx="11360700" cy="943200"/>
          </a:xfrm>
          <a:prstGeom prst="rect">
            <a:avLst/>
          </a:prstGeom>
        </p:spPr>
        <p:txBody>
          <a:bodyPr anchorCtr="0" anchor="t" bIns="121900" lIns="121900" spcFirstLastPara="1" rIns="121900" wrap="square" tIns="12190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653667" y="701800"/>
            <a:ext cx="7484700" cy="5454300"/>
          </a:xfrm>
          <a:prstGeom prst="rect">
            <a:avLst/>
          </a:prstGeom>
        </p:spPr>
        <p:txBody>
          <a:bodyPr anchorCtr="0" anchor="ctr" bIns="121900" lIns="121900" spcFirstLastPara="1" rIns="121900" wrap="square" tIns="121900"/>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354000" y="1386233"/>
            <a:ext cx="5393700" cy="2234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p9"/>
          <p:cNvSpPr txBox="1"/>
          <p:nvPr>
            <p:ph idx="1" type="subTitle"/>
          </p:nvPr>
        </p:nvSpPr>
        <p:spPr>
          <a:xfrm>
            <a:off x="354000" y="36358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5" name="Google Shape;5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415600" y="5640967"/>
            <a:ext cx="7998300" cy="7983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facebook-recruiting-iv-human-or-bot"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ctrTitle"/>
          </p:nvPr>
        </p:nvSpPr>
        <p:spPr>
          <a:xfrm>
            <a:off x="1338867" y="2335685"/>
            <a:ext cx="9515700" cy="1363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1" lang="en-US"/>
              <a:t>Bid : Robot or Human ?</a:t>
            </a:r>
            <a:endParaRPr/>
          </a:p>
        </p:txBody>
      </p:sp>
      <p:sp>
        <p:nvSpPr>
          <p:cNvPr id="78" name="Google Shape;78;p14"/>
          <p:cNvSpPr txBox="1"/>
          <p:nvPr>
            <p:ph idx="1" type="subTitle"/>
          </p:nvPr>
        </p:nvSpPr>
        <p:spPr>
          <a:xfrm>
            <a:off x="2849683" y="3698877"/>
            <a:ext cx="64941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b="1" lang="en-US" sz="3200"/>
              <a:t>Bean Solution </a:t>
            </a:r>
            <a:endParaRPr/>
          </a:p>
          <a:p>
            <a:pPr indent="0" lvl="0" marL="0" rtl="0" algn="ctr">
              <a:lnSpc>
                <a:spcPct val="90000"/>
              </a:lnSpc>
              <a:spcBef>
                <a:spcPts val="1000"/>
              </a:spcBef>
              <a:spcAft>
                <a:spcPts val="0"/>
              </a:spcAft>
              <a:buClr>
                <a:schemeClr val="dk1"/>
              </a:buClr>
              <a:buSzPts val="2400"/>
              <a:buNone/>
            </a:pPr>
            <a:r>
              <a:rPr lang="en-US" sz="2400"/>
              <a:t>Group Member: Xin Sun, Zhi Li, Minchen Wang, Hongdou Li, Bowen Ma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a:t>Preprocess Data: Feature Engineering </a:t>
            </a:r>
            <a:endParaRPr/>
          </a:p>
        </p:txBody>
      </p:sp>
      <p:pic>
        <p:nvPicPr>
          <p:cNvPr id="161" name="Google Shape;161;p23"/>
          <p:cNvPicPr preferRelativeResize="0"/>
          <p:nvPr/>
        </p:nvPicPr>
        <p:blipFill>
          <a:blip r:embed="rId3">
            <a:alphaModFix/>
          </a:blip>
          <a:stretch>
            <a:fillRect/>
          </a:stretch>
        </p:blipFill>
        <p:spPr>
          <a:xfrm>
            <a:off x="2249400" y="3394050"/>
            <a:ext cx="8019301" cy="3207700"/>
          </a:xfrm>
          <a:prstGeom prst="rect">
            <a:avLst/>
          </a:prstGeom>
          <a:noFill/>
          <a:ln>
            <a:noFill/>
          </a:ln>
        </p:spPr>
      </p:pic>
      <p:sp>
        <p:nvSpPr>
          <p:cNvPr id="162" name="Google Shape;162;p23"/>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406400" lvl="0" marL="457200" rtl="0" algn="l">
              <a:lnSpc>
                <a:spcPct val="100000"/>
              </a:lnSpc>
              <a:spcBef>
                <a:spcPts val="1000"/>
              </a:spcBef>
              <a:spcAft>
                <a:spcPts val="0"/>
              </a:spcAft>
              <a:buClr>
                <a:schemeClr val="dk1"/>
              </a:buClr>
              <a:buSzPts val="2800"/>
              <a:buChar char="●"/>
            </a:pPr>
            <a:r>
              <a:rPr lang="en-US"/>
              <a:t>Feature 1: </a:t>
            </a:r>
            <a:r>
              <a:rPr lang="en-US"/>
              <a:t>Counts of unique ip to counts of total bids ratio</a:t>
            </a:r>
            <a:endParaRPr/>
          </a:p>
          <a:p>
            <a:pPr indent="-406400" lvl="1" marL="914400" rtl="0" algn="l">
              <a:lnSpc>
                <a:spcPct val="100000"/>
              </a:lnSpc>
              <a:spcBef>
                <a:spcPts val="0"/>
              </a:spcBef>
              <a:spcAft>
                <a:spcPts val="0"/>
              </a:spcAft>
              <a:buClr>
                <a:srgbClr val="408080"/>
              </a:buClr>
              <a:buSzPts val="2800"/>
              <a:buChar char="○"/>
            </a:pPr>
            <a:r>
              <a:rPr lang="en-US"/>
              <a:t>Robots are more likely to use different ip addresses than human</a:t>
            </a:r>
            <a:endParaRPr/>
          </a:p>
          <a:p>
            <a:pPr indent="-406400" lvl="0" marL="457200" rtl="0" algn="l">
              <a:lnSpc>
                <a:spcPct val="100000"/>
              </a:lnSpc>
              <a:spcBef>
                <a:spcPts val="0"/>
              </a:spcBef>
              <a:spcAft>
                <a:spcPts val="0"/>
              </a:spcAft>
              <a:buClr>
                <a:schemeClr val="dk1"/>
              </a:buClr>
              <a:buSzPts val="2800"/>
              <a:buChar char="●"/>
            </a:pPr>
            <a:r>
              <a:rPr lang="en-US"/>
              <a:t>Feature 2: Uncertainty (entropy) of referral url per auction for each user</a:t>
            </a:r>
            <a:endParaRPr/>
          </a:p>
          <a:p>
            <a:pPr indent="-406400" lvl="1" marL="914400" marR="0" rtl="0" algn="l">
              <a:lnSpc>
                <a:spcPct val="100000"/>
              </a:lnSpc>
              <a:spcBef>
                <a:spcPts val="0"/>
              </a:spcBef>
              <a:spcAft>
                <a:spcPts val="0"/>
              </a:spcAft>
              <a:buClr>
                <a:srgbClr val="408080"/>
              </a:buClr>
              <a:buSzPts val="2800"/>
              <a:buChar char="○"/>
            </a:pPr>
            <a:r>
              <a:rPr lang="en-US"/>
              <a:t>Human tend click random urls whereas robots are given targeted urls.</a:t>
            </a:r>
            <a:endParaRPr/>
          </a:p>
          <a:p>
            <a:pPr indent="0" lvl="0" marL="609600" rtl="0" algn="l">
              <a:lnSpc>
                <a:spcPct val="100000"/>
              </a:lnSpc>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a:t>Preprocess Data: Feature Engineering </a:t>
            </a:r>
            <a:endParaRPr/>
          </a:p>
        </p:txBody>
      </p:sp>
      <p:pic>
        <p:nvPicPr>
          <p:cNvPr id="169" name="Google Shape;169;p24"/>
          <p:cNvPicPr preferRelativeResize="0"/>
          <p:nvPr/>
        </p:nvPicPr>
        <p:blipFill>
          <a:blip r:embed="rId3">
            <a:alphaModFix/>
          </a:blip>
          <a:stretch>
            <a:fillRect/>
          </a:stretch>
        </p:blipFill>
        <p:spPr>
          <a:xfrm>
            <a:off x="1871950" y="3367000"/>
            <a:ext cx="8253326" cy="3301325"/>
          </a:xfrm>
          <a:prstGeom prst="rect">
            <a:avLst/>
          </a:prstGeom>
          <a:noFill/>
          <a:ln>
            <a:noFill/>
          </a:ln>
        </p:spPr>
      </p:pic>
      <p:sp>
        <p:nvSpPr>
          <p:cNvPr id="170" name="Google Shape;170;p24"/>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406400" lvl="0" marL="457200" marR="0" rtl="0" algn="l">
              <a:lnSpc>
                <a:spcPct val="100000"/>
              </a:lnSpc>
              <a:spcBef>
                <a:spcPts val="1000"/>
              </a:spcBef>
              <a:spcAft>
                <a:spcPts val="0"/>
              </a:spcAft>
              <a:buClr>
                <a:schemeClr val="dk1"/>
              </a:buClr>
              <a:buSzPts val="2800"/>
              <a:buChar char="●"/>
            </a:pPr>
            <a:r>
              <a:rPr lang="en-US"/>
              <a:t>Feature 3: </a:t>
            </a:r>
            <a:r>
              <a:rPr lang="en-US"/>
              <a:t>Proportion of bots vs. human per country</a:t>
            </a:r>
            <a:endParaRPr/>
          </a:p>
          <a:p>
            <a:pPr indent="-406400" lvl="1" marL="914400" marR="0" rtl="0" algn="l">
              <a:lnSpc>
                <a:spcPct val="100000"/>
              </a:lnSpc>
              <a:spcBef>
                <a:spcPts val="0"/>
              </a:spcBef>
              <a:spcAft>
                <a:spcPts val="0"/>
              </a:spcAft>
              <a:buClr>
                <a:srgbClr val="408080"/>
              </a:buClr>
              <a:buSzPts val="2800"/>
              <a:buChar char="○"/>
            </a:pPr>
            <a:r>
              <a:rPr lang="en-US"/>
              <a:t>Some countries may generate more robots than others</a:t>
            </a:r>
            <a:endParaRPr/>
          </a:p>
          <a:p>
            <a:pPr indent="-406400" lvl="0" marL="457200" marR="0" rtl="0" algn="l">
              <a:lnSpc>
                <a:spcPct val="100000"/>
              </a:lnSpc>
              <a:spcBef>
                <a:spcPts val="0"/>
              </a:spcBef>
              <a:spcAft>
                <a:spcPts val="0"/>
              </a:spcAft>
              <a:buClr>
                <a:schemeClr val="dk1"/>
              </a:buClr>
              <a:buSzPts val="2800"/>
              <a:buChar char="●"/>
            </a:pPr>
            <a:r>
              <a:rPr lang="en-US"/>
              <a:t>Feature 4: Proportion of bots vs. human per device</a:t>
            </a:r>
            <a:endParaRPr/>
          </a:p>
          <a:p>
            <a:pPr indent="-406400" lvl="1" marL="914400" rtl="0" algn="l">
              <a:lnSpc>
                <a:spcPct val="100000"/>
              </a:lnSpc>
              <a:spcBef>
                <a:spcPts val="0"/>
              </a:spcBef>
              <a:spcAft>
                <a:spcPts val="0"/>
              </a:spcAft>
              <a:buClr>
                <a:srgbClr val="408080"/>
              </a:buClr>
              <a:buSzPts val="2800"/>
              <a:buChar char="○"/>
            </a:pPr>
            <a:r>
              <a:rPr lang="en-US"/>
              <a:t>Some devices may be more compatible with robots</a:t>
            </a:r>
            <a:endParaRPr/>
          </a:p>
          <a:p>
            <a:pPr indent="0" lvl="0" marL="914400" marR="0" rtl="0" algn="l">
              <a:lnSpc>
                <a:spcPct val="100000"/>
              </a:lnSpc>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None/>
            </a:pPr>
            <a:r>
              <a:rPr lang="en-US"/>
              <a:t>Preprocess Data: Feature Engineering </a:t>
            </a:r>
            <a:endParaRPr/>
          </a:p>
        </p:txBody>
      </p:sp>
      <p:pic>
        <p:nvPicPr>
          <p:cNvPr id="177" name="Google Shape;177;p25"/>
          <p:cNvPicPr preferRelativeResize="0"/>
          <p:nvPr/>
        </p:nvPicPr>
        <p:blipFill>
          <a:blip r:embed="rId3">
            <a:alphaModFix/>
          </a:blip>
          <a:stretch>
            <a:fillRect/>
          </a:stretch>
        </p:blipFill>
        <p:spPr>
          <a:xfrm>
            <a:off x="2059125" y="3367427"/>
            <a:ext cx="8073650" cy="3229475"/>
          </a:xfrm>
          <a:prstGeom prst="rect">
            <a:avLst/>
          </a:prstGeom>
          <a:noFill/>
          <a:ln>
            <a:noFill/>
          </a:ln>
        </p:spPr>
      </p:pic>
      <p:sp>
        <p:nvSpPr>
          <p:cNvPr id="178" name="Google Shape;178;p25"/>
          <p:cNvSpPr txBox="1"/>
          <p:nvPr>
            <p:ph idx="1" type="body"/>
          </p:nvPr>
        </p:nvSpPr>
        <p:spPr>
          <a:xfrm>
            <a:off x="415600" y="1688439"/>
            <a:ext cx="11598900" cy="4403700"/>
          </a:xfrm>
          <a:prstGeom prst="rect">
            <a:avLst/>
          </a:prstGeom>
        </p:spPr>
        <p:txBody>
          <a:bodyPr anchorCtr="0" anchor="t" bIns="121900" lIns="121900" spcFirstLastPara="1" rIns="121900" wrap="square" tIns="121900">
            <a:noAutofit/>
          </a:bodyPr>
          <a:lstStyle/>
          <a:p>
            <a:pPr indent="-406400" lvl="0" marL="457200" marR="0" rtl="0" algn="l">
              <a:lnSpc>
                <a:spcPct val="100000"/>
              </a:lnSpc>
              <a:spcBef>
                <a:spcPts val="1000"/>
              </a:spcBef>
              <a:spcAft>
                <a:spcPts val="0"/>
              </a:spcAft>
              <a:buClr>
                <a:schemeClr val="dk1"/>
              </a:buClr>
              <a:buSzPts val="2800"/>
              <a:buChar char="●"/>
            </a:pPr>
            <a:r>
              <a:rPr lang="en-US"/>
              <a:t>Feature 5: </a:t>
            </a:r>
            <a:r>
              <a:rPr lang="en-US"/>
              <a:t>Time Difference per user</a:t>
            </a:r>
            <a:endParaRPr/>
          </a:p>
          <a:p>
            <a:pPr indent="-406400" lvl="1" marL="914400" marR="0" rtl="0" algn="l">
              <a:lnSpc>
                <a:spcPct val="100000"/>
              </a:lnSpc>
              <a:spcBef>
                <a:spcPts val="0"/>
              </a:spcBef>
              <a:spcAft>
                <a:spcPts val="0"/>
              </a:spcAft>
              <a:buClr>
                <a:srgbClr val="408080"/>
              </a:buClr>
              <a:buSzPts val="2800"/>
              <a:buChar char="○"/>
            </a:pPr>
            <a:r>
              <a:rPr lang="en-US"/>
              <a:t>Robots have capacity to make different bids in shorter time interval</a:t>
            </a:r>
            <a:endParaRPr/>
          </a:p>
          <a:p>
            <a:pPr indent="-406400" lvl="0" marL="457200" marR="0" rtl="0" algn="l">
              <a:lnSpc>
                <a:spcPct val="100000"/>
              </a:lnSpc>
              <a:spcBef>
                <a:spcPts val="0"/>
              </a:spcBef>
              <a:spcAft>
                <a:spcPts val="0"/>
              </a:spcAft>
              <a:buClr>
                <a:schemeClr val="dk1"/>
              </a:buClr>
              <a:buSzPts val="2800"/>
              <a:buChar char="●"/>
            </a:pPr>
            <a:r>
              <a:rPr lang="en-US"/>
              <a:t>Feature 6: Total number of bids a user made in an auction</a:t>
            </a:r>
            <a:endParaRPr/>
          </a:p>
          <a:p>
            <a:pPr indent="-406400" lvl="1" marL="914400" marR="0" rtl="0" algn="l">
              <a:lnSpc>
                <a:spcPct val="100000"/>
              </a:lnSpc>
              <a:spcBef>
                <a:spcPts val="0"/>
              </a:spcBef>
              <a:spcAft>
                <a:spcPts val="0"/>
              </a:spcAft>
              <a:buClr>
                <a:srgbClr val="408080"/>
              </a:buClr>
              <a:buSzPts val="2800"/>
              <a:buChar char="○"/>
            </a:pPr>
            <a:r>
              <a:rPr lang="en-US"/>
              <a:t>Robots have the capacity to make way more bids than human.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Feature Engineering : Correlation Matrix HeatMap  </a:t>
            </a:r>
            <a:endParaRPr/>
          </a:p>
        </p:txBody>
      </p:sp>
      <p:pic>
        <p:nvPicPr>
          <p:cNvPr id="185" name="Google Shape;185;p26"/>
          <p:cNvPicPr preferRelativeResize="0"/>
          <p:nvPr/>
        </p:nvPicPr>
        <p:blipFill>
          <a:blip r:embed="rId3">
            <a:alphaModFix/>
          </a:blip>
          <a:stretch>
            <a:fillRect/>
          </a:stretch>
        </p:blipFill>
        <p:spPr>
          <a:xfrm>
            <a:off x="2466875" y="1690701"/>
            <a:ext cx="7938197" cy="5167300"/>
          </a:xfrm>
          <a:prstGeom prst="rect">
            <a:avLst/>
          </a:prstGeom>
          <a:noFill/>
          <a:ln>
            <a:noFill/>
          </a:ln>
        </p:spPr>
      </p:pic>
      <p:sp>
        <p:nvSpPr>
          <p:cNvPr id="186" name="Google Shape;186;p26"/>
          <p:cNvSpPr/>
          <p:nvPr/>
        </p:nvSpPr>
        <p:spPr>
          <a:xfrm>
            <a:off x="4739325" y="1823475"/>
            <a:ext cx="572400" cy="465900"/>
          </a:xfrm>
          <a:prstGeom prst="rect">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6"/>
          <p:cNvCxnSpPr/>
          <p:nvPr/>
        </p:nvCxnSpPr>
        <p:spPr>
          <a:xfrm>
            <a:off x="3224025" y="2482875"/>
            <a:ext cx="988200" cy="98700"/>
          </a:xfrm>
          <a:prstGeom prst="straightConnector1">
            <a:avLst/>
          </a:prstGeom>
          <a:noFill/>
          <a:ln cap="flat" cmpd="sng" w="19050">
            <a:solidFill>
              <a:srgbClr val="FF0000"/>
            </a:solidFill>
            <a:prstDash val="solid"/>
            <a:round/>
            <a:headEnd len="med" w="med" type="none"/>
            <a:tailEnd len="med" w="med" type="none"/>
          </a:ln>
        </p:spPr>
      </p:cxnSp>
      <p:sp>
        <p:nvSpPr>
          <p:cNvPr id="188" name="Google Shape;188;p26"/>
          <p:cNvSpPr/>
          <p:nvPr/>
        </p:nvSpPr>
        <p:spPr>
          <a:xfrm>
            <a:off x="2235825" y="2791675"/>
            <a:ext cx="1877700" cy="2310000"/>
          </a:xfrm>
          <a:prstGeom prst="rect">
            <a:avLst/>
          </a:prstGeom>
          <a:noFill/>
          <a:ln cap="flat" cmpd="sng" w="19050">
            <a:solidFill>
              <a:srgbClr val="00C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415600" y="593367"/>
            <a:ext cx="11360700" cy="943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Outline </a:t>
            </a:r>
            <a:endParaRPr/>
          </a:p>
        </p:txBody>
      </p:sp>
      <p:sp>
        <p:nvSpPr>
          <p:cNvPr id="84" name="Google Shape;84;p15"/>
          <p:cNvSpPr txBox="1"/>
          <p:nvPr>
            <p:ph idx="1" type="body"/>
          </p:nvPr>
        </p:nvSpPr>
        <p:spPr>
          <a:xfrm>
            <a:off x="415600" y="1688433"/>
            <a:ext cx="11360700" cy="4403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Research Question &amp; Dataset</a:t>
            </a:r>
            <a:endParaRPr/>
          </a:p>
          <a:p>
            <a:pPr indent="-228600" lvl="0" marL="228600" rtl="0" algn="l">
              <a:lnSpc>
                <a:spcPct val="90000"/>
              </a:lnSpc>
              <a:spcBef>
                <a:spcPts val="1000"/>
              </a:spcBef>
              <a:spcAft>
                <a:spcPts val="0"/>
              </a:spcAft>
              <a:buClr>
                <a:schemeClr val="dk1"/>
              </a:buClr>
              <a:buSzPts val="2800"/>
              <a:buChar char="●"/>
            </a:pPr>
            <a:r>
              <a:rPr lang="en-US"/>
              <a:t> Preprocess Data </a:t>
            </a:r>
            <a:endParaRPr/>
          </a:p>
          <a:p>
            <a:pPr indent="-482600" lvl="1" marL="1219200" rtl="0" algn="l">
              <a:lnSpc>
                <a:spcPct val="90000"/>
              </a:lnSpc>
              <a:spcBef>
                <a:spcPts val="1000"/>
              </a:spcBef>
              <a:spcAft>
                <a:spcPts val="0"/>
              </a:spcAft>
              <a:buClr>
                <a:schemeClr val="accent2"/>
              </a:buClr>
              <a:buSzPts val="2800"/>
              <a:buChar char="○"/>
            </a:pPr>
            <a:r>
              <a:rPr lang="en-US"/>
              <a:t>Summarized Data </a:t>
            </a:r>
            <a:endParaRPr/>
          </a:p>
          <a:p>
            <a:pPr indent="-228600" lvl="0" marL="228600" rtl="0" algn="l">
              <a:lnSpc>
                <a:spcPct val="90000"/>
              </a:lnSpc>
              <a:spcBef>
                <a:spcPts val="1000"/>
              </a:spcBef>
              <a:spcAft>
                <a:spcPts val="0"/>
              </a:spcAft>
              <a:buClr>
                <a:schemeClr val="dk1"/>
              </a:buClr>
              <a:buSzPts val="2800"/>
              <a:buChar char="●"/>
            </a:pPr>
            <a:r>
              <a:rPr lang="en-US"/>
              <a:t> Model Fitting Process </a:t>
            </a:r>
            <a:endParaRPr/>
          </a:p>
          <a:p>
            <a:pPr indent="-482600" lvl="1" marL="1219200" marR="0" rtl="0" algn="l">
              <a:lnSpc>
                <a:spcPct val="90000"/>
              </a:lnSpc>
              <a:spcBef>
                <a:spcPts val="1000"/>
              </a:spcBef>
              <a:spcAft>
                <a:spcPts val="0"/>
              </a:spcAft>
              <a:buClr>
                <a:schemeClr val="accent2"/>
              </a:buClr>
              <a:buSzPts val="2800"/>
              <a:buChar char="○"/>
            </a:pPr>
            <a:r>
              <a:rPr lang="en-US"/>
              <a:t>Decision Tree</a:t>
            </a:r>
            <a:endParaRPr/>
          </a:p>
          <a:p>
            <a:pPr indent="-482600" lvl="1" marL="1219200" marR="0" rtl="0" algn="l">
              <a:lnSpc>
                <a:spcPct val="90000"/>
              </a:lnSpc>
              <a:spcBef>
                <a:spcPts val="1000"/>
              </a:spcBef>
              <a:spcAft>
                <a:spcPts val="0"/>
              </a:spcAft>
              <a:buClr>
                <a:schemeClr val="accent2"/>
              </a:buClr>
              <a:buSzPts val="2800"/>
              <a:buChar char="○"/>
            </a:pPr>
            <a:r>
              <a:rPr lang="en-US"/>
              <a:t>Random Forest</a:t>
            </a:r>
            <a:endParaRPr/>
          </a:p>
          <a:p>
            <a:pPr indent="-482600" lvl="1" marL="1219200" marR="0" rtl="0" algn="l">
              <a:lnSpc>
                <a:spcPct val="90000"/>
              </a:lnSpc>
              <a:spcBef>
                <a:spcPts val="1000"/>
              </a:spcBef>
              <a:spcAft>
                <a:spcPts val="0"/>
              </a:spcAft>
              <a:buClr>
                <a:schemeClr val="accent2"/>
              </a:buClr>
              <a:buSzPts val="2800"/>
              <a:buChar char="○"/>
            </a:pPr>
            <a:r>
              <a:rPr lang="en-US"/>
              <a:t>Gradient Boosting</a:t>
            </a:r>
            <a:endParaRPr/>
          </a:p>
          <a:p>
            <a:pPr indent="-228600" lvl="0" marL="228600" rtl="0" algn="l">
              <a:lnSpc>
                <a:spcPct val="90000"/>
              </a:lnSpc>
              <a:spcBef>
                <a:spcPts val="1000"/>
              </a:spcBef>
              <a:spcAft>
                <a:spcPts val="0"/>
              </a:spcAft>
              <a:buClr>
                <a:schemeClr val="dk1"/>
              </a:buClr>
              <a:buSzPts val="2800"/>
              <a:buChar char="●"/>
            </a:pPr>
            <a:r>
              <a:rPr lang="en-US"/>
              <a:t> Model Comparison </a:t>
            </a:r>
            <a:endParaRPr/>
          </a:p>
          <a:p>
            <a:pPr indent="-50800" lvl="0" marL="228600" rtl="0" algn="l">
              <a:lnSpc>
                <a:spcPct val="90000"/>
              </a:lnSpc>
              <a:spcBef>
                <a:spcPts val="1000"/>
              </a:spcBef>
              <a:spcAft>
                <a:spcPts val="2100"/>
              </a:spcAft>
              <a:buClr>
                <a:schemeClr val="dk1"/>
              </a:buClr>
              <a:buSzPts val="2800"/>
              <a:buNone/>
            </a:pPr>
            <a:r>
              <a:t/>
            </a:r>
            <a:endParaRPr/>
          </a:p>
        </p:txBody>
      </p:sp>
      <p:pic>
        <p:nvPicPr>
          <p:cNvPr id="85" name="Google Shape;85;p15"/>
          <p:cNvPicPr preferRelativeResize="0"/>
          <p:nvPr/>
        </p:nvPicPr>
        <p:blipFill>
          <a:blip r:embed="rId3">
            <a:alphaModFix/>
          </a:blip>
          <a:stretch>
            <a:fillRect/>
          </a:stretch>
        </p:blipFill>
        <p:spPr>
          <a:xfrm>
            <a:off x="10579850" y="5250876"/>
            <a:ext cx="1256276" cy="1176408"/>
          </a:xfrm>
          <a:prstGeom prst="rect">
            <a:avLst/>
          </a:prstGeom>
          <a:noFill/>
          <a:ln>
            <a:noFill/>
          </a:ln>
        </p:spPr>
      </p:pic>
      <p:pic>
        <p:nvPicPr>
          <p:cNvPr id="86" name="Google Shape;86;p15"/>
          <p:cNvPicPr preferRelativeResize="0"/>
          <p:nvPr/>
        </p:nvPicPr>
        <p:blipFill>
          <a:blip r:embed="rId4">
            <a:alphaModFix/>
          </a:blip>
          <a:stretch>
            <a:fillRect/>
          </a:stretch>
        </p:blipFill>
        <p:spPr>
          <a:xfrm>
            <a:off x="10539275" y="3585849"/>
            <a:ext cx="1337425" cy="1333288"/>
          </a:xfrm>
          <a:prstGeom prst="rect">
            <a:avLst/>
          </a:prstGeom>
          <a:noFill/>
          <a:ln>
            <a:noFill/>
          </a:ln>
        </p:spPr>
      </p:pic>
      <p:pic>
        <p:nvPicPr>
          <p:cNvPr id="87" name="Google Shape;87;p15"/>
          <p:cNvPicPr preferRelativeResize="0"/>
          <p:nvPr/>
        </p:nvPicPr>
        <p:blipFill>
          <a:blip r:embed="rId5">
            <a:alphaModFix/>
          </a:blip>
          <a:stretch>
            <a:fillRect/>
          </a:stretch>
        </p:blipFill>
        <p:spPr>
          <a:xfrm>
            <a:off x="10498700" y="517867"/>
            <a:ext cx="1337425" cy="1333332"/>
          </a:xfrm>
          <a:prstGeom prst="rect">
            <a:avLst/>
          </a:prstGeom>
          <a:noFill/>
          <a:ln>
            <a:noFill/>
          </a:ln>
        </p:spPr>
      </p:pic>
      <p:pic>
        <p:nvPicPr>
          <p:cNvPr id="88" name="Google Shape;88;p15"/>
          <p:cNvPicPr preferRelativeResize="0"/>
          <p:nvPr/>
        </p:nvPicPr>
        <p:blipFill>
          <a:blip r:embed="rId6">
            <a:alphaModFix/>
          </a:blip>
          <a:stretch>
            <a:fillRect/>
          </a:stretch>
        </p:blipFill>
        <p:spPr>
          <a:xfrm>
            <a:off x="10579850" y="2092325"/>
            <a:ext cx="1256264" cy="125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a:t>Research Question </a:t>
            </a:r>
            <a:endParaRPr/>
          </a:p>
        </p:txBody>
      </p:sp>
      <p:sp>
        <p:nvSpPr>
          <p:cNvPr id="95" name="Google Shape;95;p16"/>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Issue</a:t>
            </a:r>
            <a:r>
              <a:rPr lang="en-US"/>
              <a:t> :  </a:t>
            </a:r>
            <a:endParaRPr/>
          </a:p>
          <a:p>
            <a:pPr indent="-406400" lvl="0" marL="457200" rtl="0" algn="l">
              <a:lnSpc>
                <a:spcPct val="115000"/>
              </a:lnSpc>
              <a:spcBef>
                <a:spcPts val="0"/>
              </a:spcBef>
              <a:spcAft>
                <a:spcPts val="0"/>
              </a:spcAft>
              <a:buClr>
                <a:schemeClr val="dk1"/>
              </a:buClr>
              <a:buSzPts val="2800"/>
              <a:buFont typeface="Open Sans"/>
              <a:buChar char="●"/>
            </a:pPr>
            <a:r>
              <a:rPr lang="en-US" sz="2400"/>
              <a:t>Human bidders are unable to to win auctions </a:t>
            </a:r>
            <a:endParaRPr sz="2400"/>
          </a:p>
          <a:p>
            <a:pPr indent="0" lvl="0" marL="0" rtl="0" algn="l">
              <a:lnSpc>
                <a:spcPct val="115000"/>
              </a:lnSpc>
              <a:spcBef>
                <a:spcPts val="0"/>
              </a:spcBef>
              <a:spcAft>
                <a:spcPts val="0"/>
              </a:spcAft>
              <a:buNone/>
            </a:pPr>
            <a:r>
              <a:rPr lang="en-US"/>
              <a:t>      </a:t>
            </a:r>
            <a:r>
              <a:rPr lang="en-US" sz="2400"/>
              <a:t>because of robot </a:t>
            </a:r>
            <a:r>
              <a:rPr lang="en-US"/>
              <a:t>competitors</a:t>
            </a:r>
            <a:r>
              <a:rPr lang="en-US" sz="2400"/>
              <a:t>. </a:t>
            </a:r>
            <a:endParaRPr sz="2400"/>
          </a:p>
          <a:p>
            <a:pPr indent="-406400" lvl="0" marL="457200" rtl="0" algn="l">
              <a:lnSpc>
                <a:spcPct val="115000"/>
              </a:lnSpc>
              <a:spcBef>
                <a:spcPts val="0"/>
              </a:spcBef>
              <a:spcAft>
                <a:spcPts val="0"/>
              </a:spcAft>
              <a:buClr>
                <a:schemeClr val="dk1"/>
              </a:buClr>
              <a:buSzPts val="2800"/>
              <a:buFont typeface="Open Sans"/>
              <a:buChar char="●"/>
            </a:pPr>
            <a:r>
              <a:rPr lang="en-US" sz="2400"/>
              <a:t>As a result, online auction sites </a:t>
            </a:r>
            <a:r>
              <a:rPr lang="en-US"/>
              <a:t>worry</a:t>
            </a:r>
            <a:r>
              <a:rPr lang="en-US" sz="2400"/>
              <a:t> </a:t>
            </a:r>
            <a:r>
              <a:rPr lang="en-US"/>
              <a:t>about</a:t>
            </a:r>
            <a:r>
              <a:rPr lang="en-US" sz="2400"/>
              <a:t> </a:t>
            </a:r>
            <a:endParaRPr sz="2400"/>
          </a:p>
          <a:p>
            <a:pPr indent="0" lvl="0" marL="457200" rtl="0" algn="l">
              <a:lnSpc>
                <a:spcPct val="115000"/>
              </a:lnSpc>
              <a:spcBef>
                <a:spcPts val="0"/>
              </a:spcBef>
              <a:spcAft>
                <a:spcPts val="0"/>
              </a:spcAft>
              <a:buNone/>
            </a:pPr>
            <a:r>
              <a:rPr lang="en-US" sz="2400"/>
              <a:t>los</a:t>
            </a:r>
            <a:r>
              <a:rPr lang="en-US"/>
              <a:t>ing</a:t>
            </a:r>
            <a:r>
              <a:rPr lang="en-US" sz="2400"/>
              <a:t> customers.</a:t>
            </a:r>
            <a:endParaRPr sz="2400"/>
          </a:p>
        </p:txBody>
      </p:sp>
      <p:pic>
        <p:nvPicPr>
          <p:cNvPr descr="Prevention action sniping" id="96" name="Google Shape;96;p16"/>
          <p:cNvPicPr preferRelativeResize="0"/>
          <p:nvPr/>
        </p:nvPicPr>
        <p:blipFill>
          <a:blip r:embed="rId3">
            <a:alphaModFix/>
          </a:blip>
          <a:stretch>
            <a:fillRect/>
          </a:stretch>
        </p:blipFill>
        <p:spPr>
          <a:xfrm>
            <a:off x="7722750" y="1688425"/>
            <a:ext cx="4053550" cy="405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a:t>Research Question </a:t>
            </a:r>
            <a:br>
              <a:rPr lang="en-US"/>
            </a:br>
            <a:endParaRPr/>
          </a:p>
          <a:p>
            <a:pPr indent="0" lvl="0" marL="0" rtl="0" algn="l">
              <a:spcBef>
                <a:spcPts val="0"/>
              </a:spcBef>
              <a:spcAft>
                <a:spcPts val="0"/>
              </a:spcAft>
              <a:buNone/>
            </a:pPr>
            <a:r>
              <a:t/>
            </a:r>
            <a:endParaRPr/>
          </a:p>
        </p:txBody>
      </p:sp>
      <p:sp>
        <p:nvSpPr>
          <p:cNvPr id="103" name="Google Shape;103;p17"/>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2800"/>
              <a:buFont typeface="Arial"/>
              <a:buNone/>
            </a:pPr>
            <a:r>
              <a:rPr lang="en-US"/>
              <a:t>Goal :  </a:t>
            </a:r>
            <a:endParaRPr/>
          </a:p>
          <a:p>
            <a:pPr indent="-406400" lvl="0" marL="457200" rtl="0" algn="l">
              <a:spcBef>
                <a:spcPts val="1000"/>
              </a:spcBef>
              <a:spcAft>
                <a:spcPts val="0"/>
              </a:spcAft>
              <a:buClr>
                <a:schemeClr val="dk1"/>
              </a:buClr>
              <a:buSzPts val="2800"/>
              <a:buChar char="●"/>
            </a:pPr>
            <a:r>
              <a:rPr lang="en-US"/>
              <a:t>Identify online auction bids placed by robots </a:t>
            </a:r>
            <a:endParaRPr/>
          </a:p>
          <a:p>
            <a:pPr indent="-406400" lvl="0" marL="457200" rtl="0" algn="l">
              <a:spcBef>
                <a:spcPts val="0"/>
              </a:spcBef>
              <a:spcAft>
                <a:spcPts val="0"/>
              </a:spcAft>
              <a:buClr>
                <a:schemeClr val="dk1"/>
              </a:buClr>
              <a:buSzPts val="2800"/>
              <a:buChar char="●"/>
            </a:pPr>
            <a:r>
              <a:rPr lang="en-US"/>
              <a:t>Help the site owners easily remove these robots to prevent unfair activities. </a:t>
            </a:r>
            <a:endParaRPr/>
          </a:p>
        </p:txBody>
      </p:sp>
      <p:pic>
        <p:nvPicPr>
          <p:cNvPr id="104" name="Google Shape;104;p17"/>
          <p:cNvPicPr preferRelativeResize="0"/>
          <p:nvPr/>
        </p:nvPicPr>
        <p:blipFill>
          <a:blip r:embed="rId3">
            <a:alphaModFix/>
          </a:blip>
          <a:stretch>
            <a:fillRect/>
          </a:stretch>
        </p:blipFill>
        <p:spPr>
          <a:xfrm>
            <a:off x="7013800" y="5153750"/>
            <a:ext cx="476250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a:t>Dataset Summary</a:t>
            </a:r>
            <a:endParaRPr/>
          </a:p>
        </p:txBody>
      </p:sp>
      <p:sp>
        <p:nvSpPr>
          <p:cNvPr id="111" name="Google Shape;111;p18"/>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228600" lvl="0" marL="228600" rtl="0" algn="l">
              <a:lnSpc>
                <a:spcPct val="115000"/>
              </a:lnSpc>
              <a:spcBef>
                <a:spcPts val="0"/>
              </a:spcBef>
              <a:spcAft>
                <a:spcPts val="0"/>
              </a:spcAft>
              <a:buClr>
                <a:schemeClr val="dk1"/>
              </a:buClr>
              <a:buSzPts val="2800"/>
              <a:buChar char="●"/>
            </a:pPr>
            <a:r>
              <a:rPr b="1" lang="en-US"/>
              <a:t> bid.csv </a:t>
            </a:r>
            <a:endParaRPr b="1"/>
          </a:p>
          <a:p>
            <a:pPr indent="-292100" lvl="1" marL="685800" marR="0" rtl="0" algn="l">
              <a:lnSpc>
                <a:spcPct val="150000"/>
              </a:lnSpc>
              <a:spcBef>
                <a:spcPts val="0"/>
              </a:spcBef>
              <a:spcAft>
                <a:spcPts val="0"/>
              </a:spcAft>
              <a:buClr>
                <a:schemeClr val="accent2"/>
              </a:buClr>
              <a:buSzPts val="2800"/>
              <a:buChar char="○"/>
            </a:pPr>
            <a:r>
              <a:rPr lang="en-US" sz="2000"/>
              <a:t>bid_id, bidder_id, auction, merchandise, device, time, country, ip, url</a:t>
            </a:r>
            <a:endParaRPr sz="2000"/>
          </a:p>
          <a:p>
            <a:pPr indent="-292100" lvl="1" marL="685800" rtl="0" algn="l">
              <a:lnSpc>
                <a:spcPct val="150000"/>
              </a:lnSpc>
              <a:spcBef>
                <a:spcPts val="0"/>
              </a:spcBef>
              <a:spcAft>
                <a:spcPts val="0"/>
              </a:spcAft>
              <a:buClr>
                <a:schemeClr val="accent2"/>
              </a:buClr>
              <a:buSzPts val="2800"/>
              <a:buChar char="○"/>
            </a:pPr>
            <a:r>
              <a:rPr lang="en-US" sz="2000"/>
              <a:t>7.66 million rows (each row represents a unique bid)</a:t>
            </a:r>
            <a:endParaRPr sz="2000"/>
          </a:p>
          <a:p>
            <a:pPr indent="0" lvl="0" marL="0" marR="0" rtl="0" algn="l">
              <a:lnSpc>
                <a:spcPct val="115000"/>
              </a:lnSpc>
              <a:spcBef>
                <a:spcPts val="1000"/>
              </a:spcBef>
              <a:spcAft>
                <a:spcPts val="0"/>
              </a:spcAft>
              <a:buNone/>
            </a:pPr>
            <a:r>
              <a:t/>
            </a:r>
            <a:endParaRPr/>
          </a:p>
        </p:txBody>
      </p:sp>
      <p:sp>
        <p:nvSpPr>
          <p:cNvPr id="112" name="Google Shape;112;p18"/>
          <p:cNvSpPr txBox="1"/>
          <p:nvPr/>
        </p:nvSpPr>
        <p:spPr>
          <a:xfrm>
            <a:off x="199046" y="6092124"/>
            <a:ext cx="6850800" cy="806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accent3"/>
                </a:solidFill>
                <a:latin typeface="Calibri"/>
                <a:ea typeface="Calibri"/>
                <a:cs typeface="Calibri"/>
                <a:sym typeface="Calibri"/>
              </a:rPr>
              <a:t>Kaggle Link: </a:t>
            </a:r>
            <a:r>
              <a:rPr b="0" i="0" lang="en-US" sz="1800" u="sng" cap="none" strike="noStrike">
                <a:solidFill>
                  <a:srgbClr val="666666"/>
                </a:solidFill>
                <a:latin typeface="Calibri"/>
                <a:ea typeface="Calibri"/>
                <a:cs typeface="Calibri"/>
                <a:sym typeface="Calibri"/>
                <a:hlinkClick r:id="rId3"/>
              </a:rPr>
              <a:t>https://www.kaggle.com/c/facebook-recruiting-iv-human-or-bot</a:t>
            </a:r>
            <a:endParaRPr sz="1800">
              <a:solidFill>
                <a:srgbClr val="666666"/>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18"/>
          <p:cNvPicPr preferRelativeResize="0"/>
          <p:nvPr/>
        </p:nvPicPr>
        <p:blipFill>
          <a:blip r:embed="rId4">
            <a:alphaModFix/>
          </a:blip>
          <a:stretch>
            <a:fillRect/>
          </a:stretch>
        </p:blipFill>
        <p:spPr>
          <a:xfrm>
            <a:off x="678425" y="3490713"/>
            <a:ext cx="10515600" cy="2521529"/>
          </a:xfrm>
          <a:prstGeom prst="rect">
            <a:avLst/>
          </a:prstGeom>
          <a:noFill/>
          <a:ln>
            <a:noFill/>
          </a:ln>
        </p:spPr>
      </p:pic>
      <p:sp>
        <p:nvSpPr>
          <p:cNvPr id="114" name="Google Shape;114;p18"/>
          <p:cNvSpPr/>
          <p:nvPr/>
        </p:nvSpPr>
        <p:spPr>
          <a:xfrm>
            <a:off x="3600275" y="4045813"/>
            <a:ext cx="873600" cy="3168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rgbClr val="000000"/>
              </a:buClr>
              <a:buSzPts val="1100"/>
              <a:buFont typeface="Arial"/>
              <a:buNone/>
            </a:pPr>
            <a:r>
              <a:rPr lang="en-US"/>
              <a:t>Dataset Summary</a:t>
            </a:r>
            <a:endParaRPr/>
          </a:p>
          <a:p>
            <a:pPr indent="0" lvl="0" marL="0" rtl="0" algn="l">
              <a:spcBef>
                <a:spcPts val="0"/>
              </a:spcBef>
              <a:spcAft>
                <a:spcPts val="0"/>
              </a:spcAft>
              <a:buNone/>
            </a:pPr>
            <a:r>
              <a:t/>
            </a:r>
            <a:endParaRPr/>
          </a:p>
        </p:txBody>
      </p:sp>
      <p:sp>
        <p:nvSpPr>
          <p:cNvPr id="121" name="Google Shape;121;p19"/>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228600" lvl="0" marL="228600" marR="0" rtl="0" algn="l">
              <a:lnSpc>
                <a:spcPct val="115000"/>
              </a:lnSpc>
              <a:spcBef>
                <a:spcPts val="0"/>
              </a:spcBef>
              <a:spcAft>
                <a:spcPts val="0"/>
              </a:spcAft>
              <a:buClr>
                <a:schemeClr val="dk1"/>
              </a:buClr>
              <a:buSzPts val="2800"/>
              <a:buChar char="●"/>
            </a:pPr>
            <a:r>
              <a:rPr b="1" lang="en-US"/>
              <a:t> train.csv </a:t>
            </a:r>
            <a:endParaRPr b="1"/>
          </a:p>
          <a:p>
            <a:pPr indent="-292100" lvl="1" marL="685800" marR="0" rtl="0" algn="l">
              <a:lnSpc>
                <a:spcPct val="150000"/>
              </a:lnSpc>
              <a:spcBef>
                <a:spcPts val="0"/>
              </a:spcBef>
              <a:spcAft>
                <a:spcPts val="0"/>
              </a:spcAft>
              <a:buClr>
                <a:schemeClr val="accent2"/>
              </a:buClr>
              <a:buSzPts val="2800"/>
              <a:buChar char="○"/>
            </a:pPr>
            <a:r>
              <a:rPr lang="en-US" sz="2000"/>
              <a:t>bidder_id, payment_account, address,  outcome </a:t>
            </a:r>
            <a:endParaRPr sz="2000"/>
          </a:p>
          <a:p>
            <a:pPr indent="-292100" lvl="1" marL="685800" marR="0" rtl="0" algn="l">
              <a:lnSpc>
                <a:spcPct val="150000"/>
              </a:lnSpc>
              <a:spcBef>
                <a:spcPts val="0"/>
              </a:spcBef>
              <a:spcAft>
                <a:spcPts val="0"/>
              </a:spcAft>
              <a:buClr>
                <a:schemeClr val="accent2"/>
              </a:buClr>
              <a:buSzPts val="2800"/>
              <a:buChar char="○"/>
            </a:pPr>
            <a:r>
              <a:rPr lang="en-US" sz="2000"/>
              <a:t>2,013 rows (each row represents a unique bidder)</a:t>
            </a:r>
            <a:endParaRPr/>
          </a:p>
        </p:txBody>
      </p:sp>
      <p:pic>
        <p:nvPicPr>
          <p:cNvPr id="122" name="Google Shape;122;p19"/>
          <p:cNvPicPr preferRelativeResize="0"/>
          <p:nvPr/>
        </p:nvPicPr>
        <p:blipFill>
          <a:blip r:embed="rId3">
            <a:alphaModFix/>
          </a:blip>
          <a:stretch>
            <a:fillRect/>
          </a:stretch>
        </p:blipFill>
        <p:spPr>
          <a:xfrm>
            <a:off x="527525" y="3678225"/>
            <a:ext cx="9710491" cy="2521525"/>
          </a:xfrm>
          <a:prstGeom prst="rect">
            <a:avLst/>
          </a:prstGeom>
          <a:noFill/>
          <a:ln>
            <a:noFill/>
          </a:ln>
        </p:spPr>
      </p:pic>
      <p:sp>
        <p:nvSpPr>
          <p:cNvPr id="123" name="Google Shape;123;p19"/>
          <p:cNvSpPr/>
          <p:nvPr/>
        </p:nvSpPr>
        <p:spPr>
          <a:xfrm>
            <a:off x="2827200" y="4212750"/>
            <a:ext cx="873600" cy="3168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9463950" y="4212750"/>
            <a:ext cx="774000" cy="3168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9"/>
          <p:cNvCxnSpPr/>
          <p:nvPr/>
        </p:nvCxnSpPr>
        <p:spPr>
          <a:xfrm flipH="1" rot="10800000">
            <a:off x="10040950" y="4021950"/>
            <a:ext cx="513300" cy="1908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9"/>
          <p:cNvSpPr txBox="1"/>
          <p:nvPr/>
        </p:nvSpPr>
        <p:spPr>
          <a:xfrm>
            <a:off x="10620100" y="3819775"/>
            <a:ext cx="1156200" cy="7356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a:t>Label</a:t>
            </a:r>
            <a:r>
              <a:rPr lang="en-US"/>
              <a:t>: </a:t>
            </a:r>
            <a:endParaRPr/>
          </a:p>
          <a:p>
            <a:pPr indent="0" lvl="0" marL="0" rtl="0" algn="l">
              <a:spcBef>
                <a:spcPts val="0"/>
              </a:spcBef>
              <a:spcAft>
                <a:spcPts val="0"/>
              </a:spcAft>
              <a:buNone/>
            </a:pPr>
            <a:r>
              <a:rPr lang="en-US"/>
              <a:t>0.0: human</a:t>
            </a:r>
            <a:endParaRPr/>
          </a:p>
          <a:p>
            <a:pPr indent="0" lvl="0" marL="0" rtl="0" algn="l">
              <a:spcBef>
                <a:spcPts val="0"/>
              </a:spcBef>
              <a:spcAft>
                <a:spcPts val="0"/>
              </a:spcAft>
              <a:buNone/>
            </a:pPr>
            <a:r>
              <a:rPr lang="en-US"/>
              <a:t>1.0: robot</a:t>
            </a:r>
            <a:endParaRPr/>
          </a:p>
        </p:txBody>
      </p:sp>
      <p:pic>
        <p:nvPicPr>
          <p:cNvPr descr="Identify Bots" id="127" name="Google Shape;127;p19"/>
          <p:cNvPicPr preferRelativeResize="0"/>
          <p:nvPr/>
        </p:nvPicPr>
        <p:blipFill>
          <a:blip r:embed="rId4">
            <a:alphaModFix/>
          </a:blip>
          <a:stretch>
            <a:fillRect/>
          </a:stretch>
        </p:blipFill>
        <p:spPr>
          <a:xfrm>
            <a:off x="8462100" y="217625"/>
            <a:ext cx="3314200" cy="331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a:t>Preprocess Data</a:t>
            </a:r>
            <a:endParaRPr/>
          </a:p>
          <a:p>
            <a:pPr indent="0" lvl="0" marL="0" rtl="0" algn="l">
              <a:spcBef>
                <a:spcPts val="0"/>
              </a:spcBef>
              <a:spcAft>
                <a:spcPts val="0"/>
              </a:spcAft>
              <a:buNone/>
            </a:pPr>
            <a:r>
              <a:t/>
            </a:r>
            <a:endParaRPr/>
          </a:p>
        </p:txBody>
      </p:sp>
      <p:sp>
        <p:nvSpPr>
          <p:cNvPr id="134" name="Google Shape;134;p20"/>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228600" lvl="0" marL="228600" rtl="0" algn="l">
              <a:spcBef>
                <a:spcPts val="0"/>
              </a:spcBef>
              <a:spcAft>
                <a:spcPts val="0"/>
              </a:spcAft>
              <a:buClr>
                <a:schemeClr val="dk1"/>
              </a:buClr>
              <a:buSzPts val="2800"/>
              <a:buChar char="●"/>
            </a:pPr>
            <a:r>
              <a:rPr lang="en-US"/>
              <a:t> Step 1: Join data on bidder_id </a:t>
            </a:r>
            <a:endParaRPr/>
          </a:p>
          <a:p>
            <a:pPr indent="0" lvl="0" marL="0" rtl="0" algn="l">
              <a:spcBef>
                <a:spcPts val="0"/>
              </a:spcBef>
              <a:spcAft>
                <a:spcPts val="0"/>
              </a:spcAft>
              <a:buNone/>
            </a:pPr>
            <a:r>
              <a:t/>
            </a:r>
            <a:endParaRPr/>
          </a:p>
          <a:p>
            <a:pPr indent="-228600" lvl="0" marL="228600" rtl="0" algn="l">
              <a:spcBef>
                <a:spcPts val="0"/>
              </a:spcBef>
              <a:spcAft>
                <a:spcPts val="0"/>
              </a:spcAft>
              <a:buClr>
                <a:schemeClr val="dk1"/>
              </a:buClr>
              <a:buSzPts val="2800"/>
              <a:buChar char="●"/>
            </a:pPr>
            <a:r>
              <a:rPr lang="en-US"/>
              <a:t> Step 2: Clean data - missing values</a:t>
            </a:r>
            <a:endParaRPr/>
          </a:p>
          <a:p>
            <a:pPr indent="-482600" lvl="1" marL="1219200" rtl="0" algn="l">
              <a:spcBef>
                <a:spcPts val="0"/>
              </a:spcBef>
              <a:spcAft>
                <a:spcPts val="0"/>
              </a:spcAft>
              <a:buClr>
                <a:schemeClr val="accent2"/>
              </a:buClr>
              <a:buSzPts val="2800"/>
              <a:buChar char="○"/>
            </a:pPr>
            <a:r>
              <a:rPr lang="en-US"/>
              <a:t>Check null values for each feature</a:t>
            </a:r>
            <a:endParaRPr/>
          </a:p>
          <a:p>
            <a:pPr indent="0" lvl="0" marL="0" rtl="0" algn="l">
              <a:spcBef>
                <a:spcPts val="0"/>
              </a:spcBef>
              <a:spcAft>
                <a:spcPts val="0"/>
              </a:spcAft>
              <a:buNone/>
            </a:pPr>
            <a:r>
              <a:t/>
            </a:r>
            <a:endParaRPr sz="1900"/>
          </a:p>
          <a:p>
            <a:pPr indent="0" lvl="0" marL="609600" marR="0" rtl="0" algn="l">
              <a:lnSpc>
                <a:spcPct val="115000"/>
              </a:lnSpc>
              <a:spcBef>
                <a:spcPts val="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7805450" y="1970325"/>
            <a:ext cx="3165100" cy="3839899"/>
          </a:xfrm>
          <a:prstGeom prst="rect">
            <a:avLst/>
          </a:prstGeom>
          <a:noFill/>
          <a:ln>
            <a:noFill/>
          </a:ln>
        </p:spPr>
      </p:pic>
      <p:sp>
        <p:nvSpPr>
          <p:cNvPr id="136" name="Google Shape;136;p20"/>
          <p:cNvSpPr/>
          <p:nvPr/>
        </p:nvSpPr>
        <p:spPr>
          <a:xfrm>
            <a:off x="7805450" y="3595325"/>
            <a:ext cx="3040500" cy="18171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a:t>Preprocess Data: EDA &amp; Summarized Data</a:t>
            </a:r>
            <a:endParaRPr/>
          </a:p>
        </p:txBody>
      </p:sp>
      <p:sp>
        <p:nvSpPr>
          <p:cNvPr id="143" name="Google Shape;143;p21"/>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228600" lvl="0" marL="228600" rtl="0" algn="l">
              <a:lnSpc>
                <a:spcPct val="90000"/>
              </a:lnSpc>
              <a:spcBef>
                <a:spcPts val="0"/>
              </a:spcBef>
              <a:spcAft>
                <a:spcPts val="0"/>
              </a:spcAft>
              <a:buClr>
                <a:schemeClr val="dk1"/>
              </a:buClr>
              <a:buSzPts val="2800"/>
              <a:buChar char="●"/>
            </a:pPr>
            <a:r>
              <a:rPr lang="en-US"/>
              <a:t> Total counts of each feature in raw data</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44" name="Google Shape;144;p21"/>
          <p:cNvPicPr preferRelativeResize="0"/>
          <p:nvPr/>
        </p:nvPicPr>
        <p:blipFill>
          <a:blip r:embed="rId3">
            <a:alphaModFix/>
          </a:blip>
          <a:stretch>
            <a:fillRect/>
          </a:stretch>
        </p:blipFill>
        <p:spPr>
          <a:xfrm>
            <a:off x="838200" y="2729450"/>
            <a:ext cx="4762500" cy="3124200"/>
          </a:xfrm>
          <a:prstGeom prst="rect">
            <a:avLst/>
          </a:prstGeom>
          <a:noFill/>
          <a:ln>
            <a:noFill/>
          </a:ln>
        </p:spPr>
      </p:pic>
      <p:pic>
        <p:nvPicPr>
          <p:cNvPr id="145" name="Google Shape;145;p21"/>
          <p:cNvPicPr preferRelativeResize="0"/>
          <p:nvPr/>
        </p:nvPicPr>
        <p:blipFill>
          <a:blip r:embed="rId4">
            <a:alphaModFix/>
          </a:blip>
          <a:stretch>
            <a:fillRect/>
          </a:stretch>
        </p:blipFill>
        <p:spPr>
          <a:xfrm>
            <a:off x="5600700" y="2352313"/>
            <a:ext cx="6158299" cy="371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Preprocess Data: EDA &amp; Summarized Data</a:t>
            </a:r>
            <a:endParaRPr/>
          </a:p>
          <a:p>
            <a:pPr indent="0" lvl="0" marL="0" rtl="0" algn="l">
              <a:spcBef>
                <a:spcPts val="0"/>
              </a:spcBef>
              <a:spcAft>
                <a:spcPts val="0"/>
              </a:spcAft>
              <a:buClr>
                <a:schemeClr val="dk1"/>
              </a:buClr>
              <a:buSzPts val="4400"/>
              <a:buFont typeface="Calibri"/>
              <a:buNone/>
            </a:pPr>
            <a:r>
              <a:t/>
            </a:r>
            <a:endParaRPr/>
          </a:p>
          <a:p>
            <a:pPr indent="0" lvl="0" marL="0" rtl="0" algn="l">
              <a:spcBef>
                <a:spcPts val="0"/>
              </a:spcBef>
              <a:spcAft>
                <a:spcPts val="0"/>
              </a:spcAft>
              <a:buNone/>
            </a:pPr>
            <a:r>
              <a:t/>
            </a:r>
            <a:endParaRPr/>
          </a:p>
        </p:txBody>
      </p:sp>
      <p:sp>
        <p:nvSpPr>
          <p:cNvPr id="152" name="Google Shape;152;p22"/>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p>
            <a:pPr indent="-228600" lvl="0" marL="228600" rtl="0" algn="l">
              <a:lnSpc>
                <a:spcPct val="90000"/>
              </a:lnSpc>
              <a:spcBef>
                <a:spcPts val="0"/>
              </a:spcBef>
              <a:spcAft>
                <a:spcPts val="0"/>
              </a:spcAft>
              <a:buClr>
                <a:schemeClr val="dk1"/>
              </a:buClr>
              <a:buSzPts val="2800"/>
              <a:buChar char="●"/>
            </a:pPr>
            <a:r>
              <a:rPr lang="en-US"/>
              <a:t> Average bids per human vs. bot</a:t>
            </a:r>
            <a:endParaRPr/>
          </a:p>
        </p:txBody>
      </p:sp>
      <p:pic>
        <p:nvPicPr>
          <p:cNvPr id="153" name="Google Shape;153;p22"/>
          <p:cNvPicPr preferRelativeResize="0"/>
          <p:nvPr/>
        </p:nvPicPr>
        <p:blipFill>
          <a:blip r:embed="rId3">
            <a:alphaModFix/>
          </a:blip>
          <a:stretch>
            <a:fillRect/>
          </a:stretch>
        </p:blipFill>
        <p:spPr>
          <a:xfrm>
            <a:off x="254200" y="2677250"/>
            <a:ext cx="6076950" cy="2952750"/>
          </a:xfrm>
          <a:prstGeom prst="rect">
            <a:avLst/>
          </a:prstGeom>
          <a:noFill/>
          <a:ln>
            <a:noFill/>
          </a:ln>
        </p:spPr>
      </p:pic>
      <p:pic>
        <p:nvPicPr>
          <p:cNvPr id="154" name="Google Shape;154;p22"/>
          <p:cNvPicPr preferRelativeResize="0"/>
          <p:nvPr/>
        </p:nvPicPr>
        <p:blipFill>
          <a:blip r:embed="rId4">
            <a:alphaModFix/>
          </a:blip>
          <a:stretch>
            <a:fillRect/>
          </a:stretch>
        </p:blipFill>
        <p:spPr>
          <a:xfrm>
            <a:off x="6184725" y="2130713"/>
            <a:ext cx="5790001" cy="38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