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1E1-D633-44FA-9C2A-E396B83B982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A3E6-5110-4AA5-9BD9-5BFAB8690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8/24/2020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70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EAB8B-F350-4A37-A1E3-076AAAEF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783" y="1580033"/>
            <a:ext cx="4203323" cy="187060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Car Accident Severity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CE4A-F2DE-4D76-A2E4-2FFF0656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051" y="4333810"/>
            <a:ext cx="4203323" cy="904012"/>
          </a:xfrm>
        </p:spPr>
        <p:txBody>
          <a:bodyPr>
            <a:normAutofit/>
          </a:bodyPr>
          <a:lstStyle/>
          <a:p>
            <a:r>
              <a:rPr lang="en-US" dirty="0"/>
              <a:t>Monika Singhal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43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FF2B0DA-7BD1-4C0A-86D2-682869132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" b="8404"/>
          <a:stretch/>
        </p:blipFill>
        <p:spPr>
          <a:xfrm>
            <a:off x="6949719" y="2173158"/>
            <a:ext cx="4172845" cy="2353341"/>
          </a:xfrm>
          <a:prstGeom prst="rect">
            <a:avLst/>
          </a:prstGeom>
          <a:ln w="28575">
            <a:noFill/>
          </a:ln>
        </p:spPr>
      </p:pic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3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247DF-0FD6-4070-9370-EAB688DEFDFC}"/>
              </a:ext>
            </a:extLst>
          </p:cNvPr>
          <p:cNvSpPr txBox="1"/>
          <p:nvPr/>
        </p:nvSpPr>
        <p:spPr>
          <a:xfrm>
            <a:off x="3658772" y="802418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/>
              <a:t>Decision Tree model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C44C9-4469-4604-B866-DBE2FD1F8E8C}"/>
              </a:ext>
            </a:extLst>
          </p:cNvPr>
          <p:cNvSpPr txBox="1"/>
          <p:nvPr/>
        </p:nvSpPr>
        <p:spPr>
          <a:xfrm>
            <a:off x="474973" y="2144410"/>
            <a:ext cx="29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 </a:t>
            </a:r>
            <a:r>
              <a:rPr lang="en-US" dirty="0"/>
              <a:t>0.781</a:t>
            </a:r>
          </a:p>
        </p:txBody>
      </p:sp>
      <p:graphicFrame>
        <p:nvGraphicFramePr>
          <p:cNvPr id="14" name="Google Shape;107;p21">
            <a:extLst>
              <a:ext uri="{FF2B5EF4-FFF2-40B4-BE49-F238E27FC236}">
                <a16:creationId xmlns:a16="http://schemas.microsoft.com/office/drawing/2014/main" id="{BCD59566-1BD5-4F89-9CE2-C31790015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24659"/>
              </p:ext>
            </p:extLst>
          </p:nvPr>
        </p:nvGraphicFramePr>
        <p:xfrm>
          <a:off x="474973" y="2941971"/>
          <a:ext cx="3884525" cy="13715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0.63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Google Shape;108;p21">
            <a:extLst>
              <a:ext uri="{FF2B5EF4-FFF2-40B4-BE49-F238E27FC236}">
                <a16:creationId xmlns:a16="http://schemas.microsoft.com/office/drawing/2014/main" id="{531ADD40-3B65-40E1-BC42-11BE611C1E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1912614"/>
            <a:ext cx="4771249" cy="359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24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247DF-0FD6-4070-9370-EAB688DEFDFC}"/>
              </a:ext>
            </a:extLst>
          </p:cNvPr>
          <p:cNvSpPr txBox="1"/>
          <p:nvPr/>
        </p:nvSpPr>
        <p:spPr>
          <a:xfrm>
            <a:off x="3883855" y="659754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/>
              <a:t>K Nearest Neighbor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C44C9-4469-4604-B866-DBE2FD1F8E8C}"/>
              </a:ext>
            </a:extLst>
          </p:cNvPr>
          <p:cNvSpPr txBox="1"/>
          <p:nvPr/>
        </p:nvSpPr>
        <p:spPr>
          <a:xfrm>
            <a:off x="1067355" y="2256951"/>
            <a:ext cx="298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Accuracy:  </a:t>
            </a:r>
            <a:r>
              <a:rPr lang="en-US" sz="2400" dirty="0"/>
              <a:t>0.77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2AC62-4ABB-473C-9B20-8267B2EBF851}"/>
              </a:ext>
            </a:extLst>
          </p:cNvPr>
          <p:cNvSpPr txBox="1"/>
          <p:nvPr/>
        </p:nvSpPr>
        <p:spPr>
          <a:xfrm>
            <a:off x="1067355" y="3169258"/>
            <a:ext cx="39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 Score : 0.75</a:t>
            </a:r>
          </a:p>
          <a:p>
            <a:r>
              <a:rPr lang="en-US" sz="2400" dirty="0" err="1"/>
              <a:t>Jacard</a:t>
            </a:r>
            <a:r>
              <a:rPr lang="en-US" sz="2400" dirty="0"/>
              <a:t> Score: 0.79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5F3EE1-6721-44EA-AB5D-52C519A6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40" y="1639127"/>
            <a:ext cx="4714875" cy="37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F81C8-7E26-42A2-9CC6-50F053FE4A29}"/>
              </a:ext>
            </a:extLst>
          </p:cNvPr>
          <p:cNvSpPr txBox="1"/>
          <p:nvPr/>
        </p:nvSpPr>
        <p:spPr>
          <a:xfrm>
            <a:off x="503583" y="1883303"/>
            <a:ext cx="8468139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 can predict severity of accident with 78% accuracy.</a:t>
            </a: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u="sng" dirty="0"/>
              <a:t>Factors that contribute: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Male drivers dominate in serious accidents (&gt;70%);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People in 19-35 age range, considered as a risk group;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Fatal car accidents happen 2.4 times more in Rural area than in Urban;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Majority of accidents occur in good weather conditions;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Fatal car accidents tend to happen on roads with higher speed limits.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E9779-9593-4FC6-AFA4-7DFDDE5BA07C}"/>
              </a:ext>
            </a:extLst>
          </p:cNvPr>
          <p:cNvSpPr txBox="1"/>
          <p:nvPr/>
        </p:nvSpPr>
        <p:spPr>
          <a:xfrm>
            <a:off x="3942521" y="7562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solidFill>
                  <a:schemeClr val="dk2"/>
                </a:solidFill>
              </a:rPr>
              <a:t>Conclusions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286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F391A-E481-4147-BD84-72109FF8B734}"/>
              </a:ext>
            </a:extLst>
          </p:cNvPr>
          <p:cNvSpPr txBox="1"/>
          <p:nvPr/>
        </p:nvSpPr>
        <p:spPr>
          <a:xfrm>
            <a:off x="1041009" y="689317"/>
            <a:ext cx="33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About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7B7E4-BE70-47E7-A009-3F43622C94C4}"/>
              </a:ext>
            </a:extLst>
          </p:cNvPr>
          <p:cNvSpPr txBox="1"/>
          <p:nvPr/>
        </p:nvSpPr>
        <p:spPr>
          <a:xfrm>
            <a:off x="1438574" y="2274838"/>
            <a:ext cx="96799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D</a:t>
            </a:r>
            <a:r>
              <a:rPr lang="en-US" b="0" i="0" dirty="0">
                <a:effectLst/>
                <a:latin typeface="HelveticaNeue"/>
              </a:rPr>
              <a:t>etailed road safety data about the circumstances of personal injury road accidents in UK in 2018, </a:t>
            </a:r>
            <a:r>
              <a:rPr lang="en" dirty="0"/>
              <a:t>published by central government of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Neue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R</a:t>
            </a:r>
            <a:r>
              <a:rPr lang="en-US" b="0" i="0" dirty="0">
                <a:effectLst/>
                <a:latin typeface="HelveticaNeue"/>
              </a:rPr>
              <a:t>elates only to personal injury accidents on public roads that are reported to the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Neue"/>
              </a:rPr>
              <a:t>Contains 157342 rows and 47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https://data.gov.uk/dataset/cb7ae6f0-4be6-4935-9277-47e5ce24a11f/road-safety-data</a:t>
            </a:r>
            <a:endParaRPr lang="en-US" b="0" i="0" dirty="0">
              <a:effectLst/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Neue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5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BDD39-DD32-410D-B3D6-F9A4C7A0F16D}"/>
              </a:ext>
            </a:extLst>
          </p:cNvPr>
          <p:cNvSpPr txBox="1"/>
          <p:nvPr/>
        </p:nvSpPr>
        <p:spPr>
          <a:xfrm>
            <a:off x="1086678" y="742122"/>
            <a:ext cx="915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B7644-FF2F-4DEF-AF3D-26D567835B74}"/>
              </a:ext>
            </a:extLst>
          </p:cNvPr>
          <p:cNvSpPr txBox="1"/>
          <p:nvPr/>
        </p:nvSpPr>
        <p:spPr>
          <a:xfrm>
            <a:off x="1252330" y="1961321"/>
            <a:ext cx="9687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Accidents in traffic lead to associated fatalities and economic losses every year and thus is an area of primary concern to society from loss prevention point of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Modeling accident severity prediction and improving the model are critical to the effective performance of road traffic systems for improved safety</a:t>
            </a:r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Predicting the probability and severity of vehicular accidents based on weather and other characteristics, can help in improving the traffic accident management process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BM Plex Sans"/>
              </a:rPr>
              <a:t>Accident severity prediction can provide crucial information for emergency responders to evaluate the severity level of accidents, estimate the potential impacts, and implement efficient accident management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BDD39-DD32-410D-B3D6-F9A4C7A0F16D}"/>
              </a:ext>
            </a:extLst>
          </p:cNvPr>
          <p:cNvSpPr txBox="1"/>
          <p:nvPr/>
        </p:nvSpPr>
        <p:spPr>
          <a:xfrm>
            <a:off x="1086678" y="742122"/>
            <a:ext cx="915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EB8C-FFF0-45E9-9223-A9FD481FF915}"/>
              </a:ext>
            </a:extLst>
          </p:cNvPr>
          <p:cNvSpPr txBox="1"/>
          <p:nvPr/>
        </p:nvSpPr>
        <p:spPr>
          <a:xfrm>
            <a:off x="1086678" y="1736039"/>
            <a:ext cx="10084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total, </a:t>
            </a:r>
            <a:r>
              <a:rPr lang="en-US" sz="2000" b="0" i="0" dirty="0">
                <a:effectLst/>
                <a:latin typeface="HelveticaNeue"/>
              </a:rPr>
              <a:t>157342 rows and 47 columns </a:t>
            </a:r>
            <a:r>
              <a:rPr lang="en-US" sz="2000" dirty="0"/>
              <a:t>in the raw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Duplicate features were dropped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Cleaned data contains 42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Removed highly correlated variable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Combined two classes (Serious and Fatal) into one (Serious) due to presence of significant imbalance and to simplify classification (New Target Dummy)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Applied different types of resampling to avoid highly unbalanced data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8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76A901E5-12E8-44B8-890C-6422E9C5E7AD}"/>
              </a:ext>
            </a:extLst>
          </p:cNvPr>
          <p:cNvSpPr txBox="1">
            <a:spLocks/>
          </p:cNvSpPr>
          <p:nvPr/>
        </p:nvSpPr>
        <p:spPr>
          <a:xfrm>
            <a:off x="1226099" y="2082209"/>
            <a:ext cx="9494910" cy="3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1600"/>
              </a:spcBef>
              <a:buSzPts val="1800"/>
            </a:pPr>
            <a:r>
              <a:rPr lang="en-US" sz="2000" dirty="0"/>
              <a:t>Presence of TARGET Variable imbalance problem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SzPts val="1800"/>
            </a:pPr>
            <a:r>
              <a:rPr lang="en-US" sz="2000" dirty="0"/>
              <a:t>TARGET Variable highly correlates with ‘</a:t>
            </a:r>
            <a:r>
              <a:rPr lang="en-US" sz="2000" dirty="0" err="1"/>
              <a:t>Casualty_Severity</a:t>
            </a:r>
            <a:r>
              <a:rPr lang="en-US" sz="2000" dirty="0"/>
              <a:t>’ variable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SzPts val="1800"/>
            </a:pPr>
            <a:r>
              <a:rPr lang="en-US" sz="2000" dirty="0" err="1"/>
              <a:t>Visualisation</a:t>
            </a:r>
            <a:r>
              <a:rPr lang="en-US" sz="2000" dirty="0"/>
              <a:t>: high impact of some FEATURES: </a:t>
            </a:r>
            <a:r>
              <a:rPr lang="en-US" sz="2000" dirty="0" err="1"/>
              <a:t>Urban_vs_Rural</a:t>
            </a:r>
            <a:r>
              <a:rPr lang="en-US" sz="2000" dirty="0"/>
              <a:t> Area, </a:t>
            </a:r>
            <a:r>
              <a:rPr lang="en-US" sz="2000" dirty="0" err="1"/>
              <a:t>Road_Surface_Conditions</a:t>
            </a:r>
            <a:r>
              <a:rPr lang="en-US" sz="2000" dirty="0"/>
              <a:t>, </a:t>
            </a:r>
            <a:r>
              <a:rPr lang="en-US" sz="2000" dirty="0" err="1"/>
              <a:t>Age_Band</a:t>
            </a:r>
            <a:r>
              <a:rPr lang="en-US" sz="2000" dirty="0"/>
              <a:t>, Sex, Speed limits, Weather Conditions</a:t>
            </a:r>
          </a:p>
          <a:p>
            <a:pPr marL="0" indent="0"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57828-67E4-48CA-A08C-71E6A2617753}"/>
              </a:ext>
            </a:extLst>
          </p:cNvPr>
          <p:cNvSpPr txBox="1"/>
          <p:nvPr/>
        </p:nvSpPr>
        <p:spPr>
          <a:xfrm>
            <a:off x="927652" y="861391"/>
            <a:ext cx="5671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Preliminary EDA showed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75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4BC75-544A-4EBE-A00E-90E5BC23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5" y="1336432"/>
            <a:ext cx="5124450" cy="3901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043E4-9D83-4BAB-89EB-CCE4F5E2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07" y="1336433"/>
            <a:ext cx="5243717" cy="3901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F9FE9F-B095-482F-B708-4C4B4E1EF051}"/>
              </a:ext>
            </a:extLst>
          </p:cNvPr>
          <p:cNvSpPr txBox="1"/>
          <p:nvPr/>
        </p:nvSpPr>
        <p:spPr>
          <a:xfrm>
            <a:off x="704946" y="5655212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mostly in 19-35 </a:t>
            </a:r>
            <a:r>
              <a:rPr lang="en-US"/>
              <a:t>age group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878E9-87E3-46D4-BE23-94729BD87051}"/>
              </a:ext>
            </a:extLst>
          </p:cNvPr>
          <p:cNvSpPr txBox="1"/>
          <p:nvPr/>
        </p:nvSpPr>
        <p:spPr>
          <a:xfrm>
            <a:off x="6362607" y="5573966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in Rural area</a:t>
            </a:r>
          </a:p>
        </p:txBody>
      </p:sp>
    </p:spTree>
    <p:extLst>
      <p:ext uri="{BB962C8B-B14F-4D97-AF65-F5344CB8AC3E}">
        <p14:creationId xmlns:p14="http://schemas.microsoft.com/office/powerpoint/2010/main" val="349113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F9FE9F-B095-482F-B708-4C4B4E1EF051}"/>
              </a:ext>
            </a:extLst>
          </p:cNvPr>
          <p:cNvSpPr txBox="1"/>
          <p:nvPr/>
        </p:nvSpPr>
        <p:spPr>
          <a:xfrm>
            <a:off x="723900" y="5588033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with female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878E9-87E3-46D4-BE23-94729BD87051}"/>
              </a:ext>
            </a:extLst>
          </p:cNvPr>
          <p:cNvSpPr txBox="1"/>
          <p:nvPr/>
        </p:nvSpPr>
        <p:spPr>
          <a:xfrm>
            <a:off x="6433428" y="5529262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in dry roads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16266-3BB6-431F-AD79-5D733743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36433"/>
            <a:ext cx="5372100" cy="3901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370DC-C14E-480E-8E12-A11E5B05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87" y="1328738"/>
            <a:ext cx="4991613" cy="39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F9FE9F-B095-482F-B708-4C4B4E1EF051}"/>
              </a:ext>
            </a:extLst>
          </p:cNvPr>
          <p:cNvSpPr txBox="1"/>
          <p:nvPr/>
        </p:nvSpPr>
        <p:spPr>
          <a:xfrm>
            <a:off x="723900" y="5588033"/>
            <a:ext cx="503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</a:t>
            </a:r>
            <a:r>
              <a:rPr lang="en-US" dirty="0">
                <a:latin typeface="Arial" panose="020B0604020202020204" pitchFamily="34" charset="0"/>
              </a:rPr>
              <a:t>when it is dry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and has no high winds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878E9-87E3-46D4-BE23-94729BD87051}"/>
              </a:ext>
            </a:extLst>
          </p:cNvPr>
          <p:cNvSpPr txBox="1"/>
          <p:nvPr/>
        </p:nvSpPr>
        <p:spPr>
          <a:xfrm>
            <a:off x="6433428" y="5529262"/>
            <a:ext cx="503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in when speed limit is 60 miles/hour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CCF2E-3DD9-4E6A-9E38-0F86C827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1328738"/>
            <a:ext cx="5372100" cy="390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31DAE-E7A9-4266-8855-F68098A4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98" y="1328739"/>
            <a:ext cx="4929601" cy="39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76A901E5-12E8-44B8-890C-6422E9C5E7AD}"/>
              </a:ext>
            </a:extLst>
          </p:cNvPr>
          <p:cNvSpPr txBox="1">
            <a:spLocks/>
          </p:cNvSpPr>
          <p:nvPr/>
        </p:nvSpPr>
        <p:spPr>
          <a:xfrm>
            <a:off x="1226099" y="2082209"/>
            <a:ext cx="9494910" cy="329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NULL accuracy: 77.61% (accuracy that could be achieved by always predicting the most frequent class - “Slight” Car Accident)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Logistic regression accuracy (First model/no SMOTE):  77.81%</a:t>
            </a: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57828-67E4-48CA-A08C-71E6A2617753}"/>
              </a:ext>
            </a:extLst>
          </p:cNvPr>
          <p:cNvSpPr txBox="1"/>
          <p:nvPr/>
        </p:nvSpPr>
        <p:spPr>
          <a:xfrm>
            <a:off x="1226099" y="781878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Model</a:t>
            </a:r>
          </a:p>
        </p:txBody>
      </p:sp>
    </p:spTree>
    <p:extLst>
      <p:ext uri="{BB962C8B-B14F-4D97-AF65-F5344CB8AC3E}">
        <p14:creationId xmlns:p14="http://schemas.microsoft.com/office/powerpoint/2010/main" val="280816328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478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HelveticaNeue</vt:lpstr>
      <vt:lpstr>IBM Plex Sans</vt:lpstr>
      <vt:lpstr>Inter</vt:lpstr>
      <vt:lpstr>Source Sans Pro</vt:lpstr>
      <vt:lpstr>FunkyShapesDarkVTI</vt:lpstr>
      <vt:lpstr>Car Accident Severity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</dc:title>
  <dc:creator>monika singhal</dc:creator>
  <cp:lastModifiedBy>monika singhal</cp:lastModifiedBy>
  <cp:revision>17</cp:revision>
  <dcterms:created xsi:type="dcterms:W3CDTF">2020-08-24T23:37:30Z</dcterms:created>
  <dcterms:modified xsi:type="dcterms:W3CDTF">2020-08-25T04:44:26Z</dcterms:modified>
</cp:coreProperties>
</file>