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0"/>
  </p:notesMasterIdLst>
  <p:sldIdLst>
    <p:sldId id="256" r:id="rId2"/>
    <p:sldId id="980" r:id="rId3"/>
    <p:sldId id="456" r:id="rId4"/>
    <p:sldId id="981" r:id="rId5"/>
    <p:sldId id="983" r:id="rId6"/>
    <p:sldId id="982" r:id="rId7"/>
    <p:sldId id="984" r:id="rId8"/>
    <p:sldId id="985" r:id="rId9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FF"/>
    <a:srgbClr val="3A669D"/>
    <a:srgbClr val="3E71AE"/>
    <a:srgbClr val="3C6AA3"/>
    <a:srgbClr val="33598A"/>
    <a:srgbClr val="7B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70" b="1" strike="noStrike" spc="-1">
                <a:solidFill>
                  <a:srgbClr val="000099"/>
                </a:solidFill>
                <a:latin typeface="Arial"/>
              </a:rPr>
              <a:t>Click to move the slide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10D7F7-2673-416D-9225-DE1275381DB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9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D857-D9DA-4842-BC91-B6DA2EDB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5032"/>
            <a:ext cx="8229239" cy="413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9511"/>
            <a:ext cx="8558077" cy="275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5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25891" y="5476320"/>
            <a:ext cx="1546560" cy="19296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© 2019 IBM Corporation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44" name="Picture 13"/>
          <p:cNvPicPr/>
          <p:nvPr/>
        </p:nvPicPr>
        <p:blipFill>
          <a:blip r:embed="rId7"/>
          <a:srcRect r="28293" b="-1817"/>
          <a:stretch/>
        </p:blipFill>
        <p:spPr>
          <a:xfrm>
            <a:off x="8286480" y="124301"/>
            <a:ext cx="581760" cy="216202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274680" y="396000"/>
            <a:ext cx="8595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8"/>
          <a:stretch/>
        </p:blipFill>
        <p:spPr>
          <a:xfrm>
            <a:off x="265320" y="100238"/>
            <a:ext cx="2050920" cy="289080"/>
          </a:xfrm>
          <a:prstGeom prst="rect">
            <a:avLst/>
          </a:prstGeom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98A5DE5-2D92-8642-9D72-4CFB76A1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53B24-3801-BA4A-A5E7-FA9D1F0A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9096"/>
            <a:ext cx="8229240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5B40E04-A9DD-9245-9270-335B28E36A52}"/>
              </a:ext>
            </a:extLst>
          </p:cNvPr>
          <p:cNvSpPr/>
          <p:nvPr userDrawn="1"/>
        </p:nvSpPr>
        <p:spPr>
          <a:xfrm>
            <a:off x="151068" y="5485320"/>
            <a:ext cx="522701" cy="17208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360" rIns="36720" bIns="18360" anchorCtr="1"/>
          <a:lstStyle/>
          <a:p>
            <a:pPr algn="l"/>
            <a:fld id="{11782009-06BF-4D4A-8118-1717221EB23C}" type="slidenum">
              <a:rPr lang="en-US" sz="1000" b="0" strike="noStrike" spc="-1">
                <a:latin typeface="Arial"/>
              </a:rPr>
              <a:pPr algn="l"/>
              <a:t>‹#›</a:t>
            </a:fld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u="none" strike="noStrik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67FA9-0971-9544-9165-29B4D64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>
            <a:normAutofit/>
          </a:bodyPr>
          <a:lstStyle/>
          <a:p>
            <a:r>
              <a:rPr lang="de-DE" dirty="0" err="1"/>
              <a:t>zhmc</a:t>
            </a:r>
            <a:r>
              <a:rPr lang="de-DE" dirty="0"/>
              <a:t>-log-</a:t>
            </a:r>
            <a:r>
              <a:rPr lang="de-DE" dirty="0" err="1"/>
              <a:t>forwarder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 log </a:t>
            </a:r>
            <a:r>
              <a:rPr lang="de-DE" dirty="0" err="1"/>
              <a:t>forwarder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IBM Z HMC</a:t>
            </a:r>
            <a:br>
              <a:rPr lang="de-DE" dirty="0"/>
            </a:b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Andreas Maier</a:t>
            </a:r>
            <a:br>
              <a:rPr lang="de-DE" sz="1300" dirty="0"/>
            </a:br>
            <a:r>
              <a:rPr lang="de-DE" sz="1300" dirty="0"/>
              <a:t>Juergen Leopold</a:t>
            </a: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2019-08-09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spc="-1" dirty="0">
                <a:solidFill>
                  <a:srgbClr val="000099"/>
                </a:solidFill>
              </a:rPr>
              <a:t>Problem Statement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fontScale="85000" lnSpcReduction="2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The Z HMC </a:t>
            </a:r>
            <a:r>
              <a:rPr lang="en-US" spc="-1" dirty="0"/>
              <a:t>maintains an audit log and a security log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Accessible in HMC GUI and HMC Web Services API</a:t>
            </a:r>
          </a:p>
          <a:p>
            <a:pPr>
              <a:lnSpc>
                <a:spcPct val="140000"/>
              </a:lnSpc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However: The HMC does not support forwarding these logs to </a:t>
            </a:r>
            <a:r>
              <a:rPr lang="en-US" spc="-1" dirty="0"/>
              <a:t>SIEM</a:t>
            </a:r>
            <a:r>
              <a:rPr lang="en-US" spc="-1" baseline="30000" dirty="0"/>
              <a:t>(1)</a:t>
            </a:r>
            <a:r>
              <a:rPr lang="en-US" spc="-1" dirty="0"/>
              <a:t> services such as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sym typeface="Wingdings" pitchFamily="2" charset="2"/>
              </a:rPr>
              <a:t> </a:t>
            </a:r>
            <a:r>
              <a:rPr lang="en-US" spc="-1" dirty="0" err="1">
                <a:sym typeface="Wingdings" pitchFamily="2" charset="2"/>
              </a:rPr>
              <a:t>z</a:t>
            </a:r>
            <a:r>
              <a:rPr lang="en-US" spc="-1" dirty="0" err="1"/>
              <a:t>hmc</a:t>
            </a:r>
            <a:r>
              <a:rPr lang="en-US" spc="-1" dirty="0"/>
              <a:t>-log-forwarder can be used for that purpose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z="1300" spc="-1" dirty="0"/>
              <a:t>(1)  SIEM = Security Information and Event Management</a:t>
            </a:r>
            <a:endParaRPr lang="en-US" sz="1900" spc="-1" dirty="0"/>
          </a:p>
        </p:txBody>
      </p:sp>
    </p:spTree>
    <p:extLst>
      <p:ext uri="{BB962C8B-B14F-4D97-AF65-F5344CB8AC3E}">
        <p14:creationId xmlns:p14="http://schemas.microsoft.com/office/powerpoint/2010/main" val="23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DBDB2-C69C-C740-AB85-807AF2EC63D6}"/>
              </a:ext>
            </a:extLst>
          </p:cNvPr>
          <p:cNvSpPr/>
          <p:nvPr/>
        </p:nvSpPr>
        <p:spPr>
          <a:xfrm>
            <a:off x="1786069" y="1622195"/>
            <a:ext cx="5382912" cy="19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 dirty="0">
                <a:solidFill>
                  <a:schemeClr val="tx1"/>
                </a:solidFill>
              </a:rPr>
              <a:t>OS </a:t>
            </a:r>
            <a:r>
              <a:rPr lang="de-DE" sz="1100" dirty="0" err="1">
                <a:solidFill>
                  <a:schemeClr val="tx1"/>
                </a:solidFill>
              </a:rPr>
              <a:t>instance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3531188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sp>
        <p:nvSpPr>
          <p:cNvPr id="598" name="CustomShape 11"/>
          <p:cNvSpPr/>
          <p:nvPr/>
        </p:nvSpPr>
        <p:spPr>
          <a:xfrm>
            <a:off x="3730268" y="4296840"/>
            <a:ext cx="1291025" cy="23220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Z HMC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18" name="CustomShape 29"/>
          <p:cNvSpPr/>
          <p:nvPr/>
        </p:nvSpPr>
        <p:spPr>
          <a:xfrm>
            <a:off x="3159409" y="3103635"/>
            <a:ext cx="2432077" cy="247972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zhmcclient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library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638" name="Line 45"/>
          <p:cNvCxnSpPr>
            <a:cxnSpLocks/>
            <a:stCxn id="598" idx="2"/>
            <a:endCxn id="593" idx="0"/>
          </p:cNvCxnSpPr>
          <p:nvPr/>
        </p:nvCxnSpPr>
        <p:spPr>
          <a:xfrm rot="5400000">
            <a:off x="3900129" y="4463362"/>
            <a:ext cx="409975" cy="541330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E75CAC-BC14-D543-8816-39D8CD0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CBFC7939-3A80-2849-9E75-BFCA928B78AF}"/>
              </a:ext>
            </a:extLst>
          </p:cNvPr>
          <p:cNvSpPr/>
          <p:nvPr/>
        </p:nvSpPr>
        <p:spPr>
          <a:xfrm>
            <a:off x="4597031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cxnSp>
        <p:nvCxnSpPr>
          <p:cNvPr id="97" name="Line 45">
            <a:extLst>
              <a:ext uri="{FF2B5EF4-FFF2-40B4-BE49-F238E27FC236}">
                <a16:creationId xmlns:a16="http://schemas.microsoft.com/office/drawing/2014/main" id="{B4F67473-A1B4-1844-83B6-B7187C159754}"/>
              </a:ext>
            </a:extLst>
          </p:cNvPr>
          <p:cNvCxnSpPr>
            <a:cxnSpLocks/>
            <a:stCxn id="598" idx="2"/>
            <a:endCxn id="93" idx="0"/>
          </p:cNvCxnSpPr>
          <p:nvPr/>
        </p:nvCxnSpPr>
        <p:spPr>
          <a:xfrm rot="16200000" flipH="1">
            <a:off x="4433050" y="4471770"/>
            <a:ext cx="409975" cy="524513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Line 55">
            <a:extLst>
              <a:ext uri="{FF2B5EF4-FFF2-40B4-BE49-F238E27FC236}">
                <a16:creationId xmlns:a16="http://schemas.microsoft.com/office/drawing/2014/main" id="{D2B926B7-F815-5145-8A0C-429831E2C161}"/>
              </a:ext>
            </a:extLst>
          </p:cNvPr>
          <p:cNvCxnSpPr>
            <a:cxnSpLocks/>
            <a:stCxn id="618" idx="2"/>
            <a:endCxn id="598" idx="0"/>
          </p:cNvCxnSpPr>
          <p:nvPr/>
        </p:nvCxnSpPr>
        <p:spPr>
          <a:xfrm>
            <a:off x="4375448" y="3351607"/>
            <a:ext cx="333" cy="945233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triangle" w="lg" len="lg"/>
            <a:tailEnd type="triangle" w="lg" len="lg"/>
          </a:ln>
        </p:spPr>
      </p:cxnSp>
      <p:sp>
        <p:nvSpPr>
          <p:cNvPr id="110" name="CustomShape 44">
            <a:extLst>
              <a:ext uri="{FF2B5EF4-FFF2-40B4-BE49-F238E27FC236}">
                <a16:creationId xmlns:a16="http://schemas.microsoft.com/office/drawing/2014/main" id="{ADA3D1B0-AACE-9440-80FD-515C9CAC2D00}"/>
              </a:ext>
            </a:extLst>
          </p:cNvPr>
          <p:cNvSpPr/>
          <p:nvPr/>
        </p:nvSpPr>
        <p:spPr>
          <a:xfrm>
            <a:off x="3871950" y="3701760"/>
            <a:ext cx="1022385" cy="294420"/>
          </a:xfrm>
          <a:prstGeom prst="ellipse">
            <a:avLst/>
          </a:prstGeom>
          <a:solidFill>
            <a:srgbClr val="729FCF"/>
          </a:solidFill>
          <a:ln w="1905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18360" rIns="54720" bIns="1836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Network</a:t>
            </a:r>
          </a:p>
        </p:txBody>
      </p:sp>
      <p:sp>
        <p:nvSpPr>
          <p:cNvPr id="114" name="CustomShape 29">
            <a:extLst>
              <a:ext uri="{FF2B5EF4-FFF2-40B4-BE49-F238E27FC236}">
                <a16:creationId xmlns:a16="http://schemas.microsoft.com/office/drawing/2014/main" id="{2B5AD04D-3254-DF4B-A4C9-12A1BC527ACA}"/>
              </a:ext>
            </a:extLst>
          </p:cNvPr>
          <p:cNvSpPr/>
          <p:nvPr/>
        </p:nvSpPr>
        <p:spPr>
          <a:xfrm>
            <a:off x="3159409" y="2134449"/>
            <a:ext cx="2432076" cy="359031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FFFFFF"/>
                </a:solidFill>
                <a:latin typeface="Arial"/>
              </a:rPr>
              <a:t>z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hmc_log_forwarder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program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31B09-2424-BA42-B828-22CB03B90B6E}"/>
              </a:ext>
            </a:extLst>
          </p:cNvPr>
          <p:cNvCxnSpPr>
            <a:cxnSpLocks/>
          </p:cNvCxnSpPr>
          <p:nvPr/>
        </p:nvCxnSpPr>
        <p:spPr>
          <a:xfrm>
            <a:off x="3696084" y="4247261"/>
            <a:ext cx="31224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C09C1-A428-E348-9D91-D140F0C80CB9}"/>
              </a:ext>
            </a:extLst>
          </p:cNvPr>
          <p:cNvSpPr txBox="1"/>
          <p:nvPr/>
        </p:nvSpPr>
        <p:spPr>
          <a:xfrm>
            <a:off x="5779494" y="392519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HMC WS API</a:t>
            </a:r>
          </a:p>
        </p:txBody>
      </p:sp>
      <p:cxnSp>
        <p:nvCxnSpPr>
          <p:cNvPr id="126" name="Line 55">
            <a:extLst>
              <a:ext uri="{FF2B5EF4-FFF2-40B4-BE49-F238E27FC236}">
                <a16:creationId xmlns:a16="http://schemas.microsoft.com/office/drawing/2014/main" id="{202A4A89-282B-C542-AC97-CF71F863CA82}"/>
              </a:ext>
            </a:extLst>
          </p:cNvPr>
          <p:cNvCxnSpPr>
            <a:cxnSpLocks/>
          </p:cNvCxnSpPr>
          <p:nvPr/>
        </p:nvCxnSpPr>
        <p:spPr>
          <a:xfrm>
            <a:off x="4130789" y="2505446"/>
            <a:ext cx="0" cy="598157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7" name="Line 55">
            <a:extLst>
              <a:ext uri="{FF2B5EF4-FFF2-40B4-BE49-F238E27FC236}">
                <a16:creationId xmlns:a16="http://schemas.microsoft.com/office/drawing/2014/main" id="{B0D785DB-6070-F147-A5B0-9E945608E8AF}"/>
              </a:ext>
            </a:extLst>
          </p:cNvPr>
          <p:cNvCxnSpPr>
            <a:cxnSpLocks/>
          </p:cNvCxnSpPr>
          <p:nvPr/>
        </p:nvCxnSpPr>
        <p:spPr>
          <a:xfrm flipV="1">
            <a:off x="4554907" y="2493480"/>
            <a:ext cx="0" cy="589396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B9819B5-34BB-2C42-8C63-B5ED63AC5F79}"/>
              </a:ext>
            </a:extLst>
          </p:cNvPr>
          <p:cNvSpPr txBox="1"/>
          <p:nvPr/>
        </p:nvSpPr>
        <p:spPr>
          <a:xfrm>
            <a:off x="2563439" y="2667752"/>
            <a:ext cx="1561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Query </a:t>
            </a:r>
            <a:r>
              <a:rPr lang="de-DE" sz="1100" dirty="0" err="1"/>
              <a:t>past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BE64FA-BB0A-834E-9514-33F2A9EC6DE9}"/>
              </a:ext>
            </a:extLst>
          </p:cNvPr>
          <p:cNvSpPr txBox="1"/>
          <p:nvPr/>
        </p:nvSpPr>
        <p:spPr>
          <a:xfrm>
            <a:off x="4574531" y="2683042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Notifications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future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cxnSp>
        <p:nvCxnSpPr>
          <p:cNvPr id="134" name="Line 55">
            <a:extLst>
              <a:ext uri="{FF2B5EF4-FFF2-40B4-BE49-F238E27FC236}">
                <a16:creationId xmlns:a16="http://schemas.microsoft.com/office/drawing/2014/main" id="{EE0645E0-37E1-2A45-8AB1-740C06B53682}"/>
              </a:ext>
            </a:extLst>
          </p:cNvPr>
          <p:cNvCxnSpPr>
            <a:cxnSpLocks/>
          </p:cNvCxnSpPr>
          <p:nvPr/>
        </p:nvCxnSpPr>
        <p:spPr>
          <a:xfrm flipV="1">
            <a:off x="4375448" y="1327576"/>
            <a:ext cx="645845" cy="806875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A58350-B034-924F-961A-0DB72D69D442}"/>
              </a:ext>
            </a:extLst>
          </p:cNvPr>
          <p:cNvSpPr txBox="1"/>
          <p:nvPr/>
        </p:nvSpPr>
        <p:spPr>
          <a:xfrm>
            <a:off x="5021293" y="119677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Forward log </a:t>
            </a:r>
            <a:r>
              <a:rPr lang="de-DE" sz="1100" dirty="0" err="1"/>
              <a:t>entries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a </a:t>
            </a:r>
            <a:r>
              <a:rPr lang="de-DE" sz="1100" dirty="0" err="1"/>
              <a:t>destination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5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program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lnSpcReduction="1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Pure Python program, running on any OS and on Python 2.7 and 3.4 or higher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Future: Available as </a:t>
            </a:r>
            <a:r>
              <a:rPr lang="en-US" sz="2000" spc="-1" dirty="0"/>
              <a:t>‘</a:t>
            </a:r>
            <a:r>
              <a:rPr lang="en-US" sz="2000" spc="-1" dirty="0" err="1"/>
              <a:t>zhmc</a:t>
            </a:r>
            <a:r>
              <a:rPr lang="en-US" sz="2000" spc="-1" dirty="0"/>
              <a:t>-log-forwarder’ package on </a:t>
            </a:r>
            <a:r>
              <a:rPr lang="en-US" sz="2000" spc="-1" dirty="0" err="1"/>
              <a:t>Pypi</a:t>
            </a:r>
            <a:r>
              <a:rPr lang="en-US" sz="2000" spc="-1" dirty="0"/>
              <a:t>:</a:t>
            </a:r>
          </a:p>
          <a:p>
            <a:pPr marL="457200" lvl="1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latin typeface="Courier" pitchFamily="2" charset="0"/>
              </a:rPr>
              <a:t>$ pip install </a:t>
            </a:r>
            <a:r>
              <a:rPr lang="en-US" spc="-1" dirty="0" err="1">
                <a:latin typeface="Courier" pitchFamily="2" charset="0"/>
              </a:rPr>
              <a:t>zhmc</a:t>
            </a:r>
            <a:r>
              <a:rPr lang="en-US" spc="-1" dirty="0">
                <a:latin typeface="Courier" pitchFamily="2" charset="0"/>
              </a:rPr>
              <a:t>-log-forwarder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audit log, security log, or both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time since when log entries are collected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keywords ‘now’, ‘all’, or a specified date &amp; time string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whether to wait for future log entries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destination: </a:t>
            </a:r>
            <a:r>
              <a:rPr lang="en-US" spc="-1" dirty="0" err="1"/>
              <a:t>stdout</a:t>
            </a:r>
            <a:r>
              <a:rPr lang="en-US" spc="-1" dirty="0"/>
              <a:t>, syslog (local and remote)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Note: The remote syslog destination is used for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custom formatting the output for log entries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766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help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7667897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 err="1">
                <a:latin typeface="Courier" pitchFamily="2" charset="0"/>
              </a:rPr>
              <a:t>Usage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zhmc_log_forwarder</a:t>
            </a:r>
            <a:r>
              <a:rPr lang="de-DE" sz="1100" dirty="0">
                <a:latin typeface="Courier" pitchFamily="2" charset="0"/>
              </a:rPr>
              <a:t> [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]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General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-h,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            Show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help-config</a:t>
            </a:r>
            <a:r>
              <a:rPr lang="de-DE" sz="1100" dirty="0">
                <a:latin typeface="Courier" pitchFamily="2" charset="0"/>
              </a:rPr>
              <a:t>     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parameters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(</a:t>
            </a:r>
            <a:r>
              <a:rPr lang="de-DE" sz="1100" dirty="0" err="1">
                <a:latin typeface="Courier" pitchFamily="2" charset="0"/>
              </a:rPr>
              <a:t>including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optionality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defaults</a:t>
            </a:r>
            <a:r>
              <a:rPr lang="de-DE" sz="1100" dirty="0">
                <a:latin typeface="Courier" pitchFamily="2" charset="0"/>
              </a:rPr>
              <a:t>)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-output-format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--version             Show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version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--verbose             Show additional </a:t>
            </a:r>
            <a:r>
              <a:rPr lang="de-DE" sz="1100" dirty="0" err="1">
                <a:latin typeface="Courier" pitchFamily="2" charset="0"/>
              </a:rPr>
              <a:t>information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-c CONFIGFILE, --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CONFIGFILE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File </a:t>
            </a:r>
            <a:r>
              <a:rPr lang="de-DE" sz="1100" dirty="0" err="1">
                <a:latin typeface="Courier" pitchFamily="2" charset="0"/>
              </a:rPr>
              <a:t>path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. Default: </a:t>
            </a:r>
            <a:r>
              <a:rPr lang="de-DE" sz="1100" dirty="0" err="1">
                <a:latin typeface="Courier" pitchFamily="2" charset="0"/>
              </a:rPr>
              <a:t>No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en-US" sz="1100" spc="-1" dirty="0">
                <a:latin typeface="Courier" pitchFamily="2" charset="0"/>
              </a:rPr>
            </a:br>
            <a:r>
              <a:rPr lang="en-US" sz="1100" spc="-1" dirty="0">
                <a:latin typeface="Courier" pitchFamily="2" charset="0"/>
              </a:rPr>
              <a:t>  . . . More options for overriding config </a:t>
            </a:r>
            <a:r>
              <a:rPr lang="en-US" sz="1100" spc="-1" dirty="0" err="1">
                <a:latin typeface="Courier" pitchFamily="2" charset="0"/>
              </a:rPr>
              <a:t>parms</a:t>
            </a:r>
            <a:r>
              <a:rPr lang="en-US" sz="1100" spc="-1" dirty="0">
                <a:latin typeface="Courier" pitchFamily="2" charset="0"/>
              </a:rPr>
              <a:t> in config file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329749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YAML </a:t>
            </a:r>
            <a:r>
              <a:rPr lang="de-DE" sz="1400" dirty="0" err="1"/>
              <a:t>format</a:t>
            </a:r>
            <a:r>
              <a:rPr lang="de-DE" sz="1400" dirty="0"/>
              <a:t>:</a:t>
            </a:r>
            <a:br>
              <a:rPr lang="de-DE" sz="1400" dirty="0"/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---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Z HMC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from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hmc_host</a:t>
            </a:r>
            <a:r>
              <a:rPr lang="de-DE" sz="1100" dirty="0">
                <a:latin typeface="Courier" pitchFamily="2" charset="0"/>
              </a:rPr>
              <a:t>: 10.11.12.13.  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HMC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hmc_user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myuser</a:t>
            </a:r>
            <a:r>
              <a:rPr lang="de-DE" sz="1100" dirty="0">
                <a:latin typeface="Courier" pitchFamily="2" charset="0"/>
              </a:rPr>
              <a:t>           # HMC </a:t>
            </a:r>
            <a:r>
              <a:rPr lang="de-DE" sz="1100" dirty="0" err="1">
                <a:latin typeface="Courier" pitchFamily="2" charset="0"/>
              </a:rPr>
              <a:t>userid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hmc_password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mypassword</a:t>
            </a:r>
            <a:r>
              <a:rPr lang="de-DE" sz="1100" dirty="0">
                <a:latin typeface="Courier" pitchFamily="2" charset="0"/>
              </a:rPr>
              <a:t>   # HMC </a:t>
            </a:r>
            <a:r>
              <a:rPr lang="de-DE" sz="1100" dirty="0" err="1">
                <a:latin typeface="Courier" pitchFamily="2" charset="0"/>
              </a:rPr>
              <a:t>password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: region1-zone2-hmc1  # Label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identify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source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: [</a:t>
            </a:r>
            <a:r>
              <a:rPr lang="de-DE" sz="1100" dirty="0" err="1">
                <a:latin typeface="Courier" pitchFamily="2" charset="0"/>
              </a:rPr>
              <a:t>security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audit</a:t>
            </a:r>
            <a:r>
              <a:rPr lang="de-DE" sz="1100" dirty="0">
                <a:latin typeface="Courier" pitchFamily="2" charset="0"/>
              </a:rPr>
              <a:t>]    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types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include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                 # </a:t>
            </a:r>
            <a:r>
              <a:rPr lang="de-DE" sz="1100" dirty="0" err="1">
                <a:latin typeface="Courier" pitchFamily="2" charset="0"/>
              </a:rPr>
              <a:t>Include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past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when</a:t>
            </a:r>
            <a:r>
              <a:rPr lang="de-DE" sz="1100" dirty="0">
                <a:latin typeface="Courier" pitchFamily="2" charset="0"/>
              </a:rPr>
              <a:t>: all,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date&amp;time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string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true</a:t>
            </a:r>
            <a:r>
              <a:rPr lang="de-DE" sz="1100" dirty="0">
                <a:latin typeface="Courier" pitchFamily="2" charset="0"/>
              </a:rPr>
              <a:t>               # </a:t>
            </a:r>
            <a:r>
              <a:rPr lang="de-DE" sz="1100" dirty="0" err="1">
                <a:latin typeface="Courier" pitchFamily="2" charset="0"/>
              </a:rPr>
              <a:t>Wait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Where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              # Destination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syslog_host</a:t>
            </a:r>
            <a:r>
              <a:rPr lang="de-DE" sz="1100" dirty="0">
                <a:latin typeface="Courier" pitchFamily="2" charset="0"/>
              </a:rPr>
              <a:t>: 10.11.12.14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syslog_port</a:t>
            </a:r>
            <a:r>
              <a:rPr lang="de-DE" sz="1100" dirty="0">
                <a:latin typeface="Courier" pitchFamily="2" charset="0"/>
              </a:rPr>
              <a:t>: 514           # Port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syslog_porttype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udp</a:t>
            </a:r>
            <a:r>
              <a:rPr lang="de-DE" sz="1100" dirty="0">
                <a:latin typeface="Courier" pitchFamily="2" charset="0"/>
              </a:rPr>
              <a:t>       # Port type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syslog_facility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user</a:t>
            </a:r>
            <a:r>
              <a:rPr lang="de-DE" sz="1100" dirty="0">
                <a:latin typeface="Courier" pitchFamily="2" charset="0"/>
              </a:rPr>
              <a:t>      #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facility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name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 {type:8}  {name:12} 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 {user:20} 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  # Output </a:t>
            </a:r>
            <a:r>
              <a:rPr lang="de-DE" sz="1100" dirty="0" err="1">
                <a:latin typeface="Courier" pitchFamily="2" charset="0"/>
              </a:rPr>
              <a:t>format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time_format</a:t>
            </a:r>
            <a:r>
              <a:rPr lang="de-DE" sz="1100" dirty="0">
                <a:latin typeface="Courier" pitchFamily="2" charset="0"/>
              </a:rPr>
              <a:t>: '%Y-%m-%d %H:%M:%S.%</a:t>
            </a:r>
            <a:r>
              <a:rPr lang="de-DE" sz="1100" dirty="0" err="1">
                <a:latin typeface="Courier" pitchFamily="2" charset="0"/>
              </a:rPr>
              <a:t>f%z</a:t>
            </a:r>
            <a:r>
              <a:rPr lang="de-DE" sz="1100" dirty="0">
                <a:latin typeface="Courier" pitchFamily="2" charset="0"/>
              </a:rPr>
              <a:t>‘   # Format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time </a:t>
            </a:r>
            <a:r>
              <a:rPr lang="de-DE" sz="1100" dirty="0" err="1">
                <a:latin typeface="Courier" pitchFamily="2" charset="0"/>
              </a:rPr>
              <a:t>field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output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Output fields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200" dirty="0" err="1"/>
              <a:t>Example</a:t>
            </a:r>
            <a:r>
              <a:rPr lang="de-DE" sz="1200" dirty="0"/>
              <a:t> (</a:t>
            </a:r>
            <a:r>
              <a:rPr lang="de-DE" sz="1200" dirty="0" err="1"/>
              <a:t>config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syntax</a:t>
            </a:r>
            <a:r>
              <a:rPr lang="de-DE" sz="1200" dirty="0"/>
              <a:t>):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{type:8}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: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time</a:t>
            </a:r>
            <a:r>
              <a:rPr lang="de-DE" sz="1200" dirty="0"/>
              <a:t>:     Time </a:t>
            </a:r>
            <a:r>
              <a:rPr lang="de-DE" sz="1200" dirty="0" err="1"/>
              <a:t>stamp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 Format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customized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label</a:t>
            </a:r>
            <a:r>
              <a:rPr lang="de-DE" sz="1200" dirty="0"/>
              <a:t>:   Label </a:t>
            </a:r>
            <a:r>
              <a:rPr lang="de-DE" sz="1200" dirty="0" err="1"/>
              <a:t>identifying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HMC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logs</a:t>
            </a:r>
            <a:r>
              <a:rPr lang="de-DE" sz="1200" dirty="0"/>
              <a:t> </a:t>
            </a:r>
            <a:r>
              <a:rPr lang="de-DE" sz="1200" dirty="0" err="1"/>
              <a:t>came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type</a:t>
            </a:r>
            <a:r>
              <a:rPr lang="de-DE" sz="1200" dirty="0"/>
              <a:t>:     Log type: Security, Audit.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/>
              <a:t>:     Name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id</a:t>
            </a:r>
            <a:r>
              <a:rPr lang="de-DE" sz="1200" dirty="0"/>
              <a:t>:         ID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user</a:t>
            </a:r>
            <a:r>
              <a:rPr lang="de-DE" sz="1200" dirty="0"/>
              <a:t>:     HMC </a:t>
            </a:r>
            <a:r>
              <a:rPr lang="de-DE" sz="1200" dirty="0" err="1"/>
              <a:t>userid</a:t>
            </a:r>
            <a:r>
              <a:rPr lang="de-DE" sz="1200" dirty="0"/>
              <a:t> </a:t>
            </a:r>
            <a:r>
              <a:rPr lang="de-DE" sz="1200" dirty="0" err="1"/>
              <a:t>associated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</a:t>
            </a:r>
            <a:r>
              <a:rPr lang="de-DE" sz="1200" dirty="0"/>
              <a:t>:      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</a:t>
            </a:r>
            <a:r>
              <a:rPr lang="de-DE" sz="1200" dirty="0"/>
              <a:t>:   List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2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Example output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" y="1043801"/>
            <a:ext cx="8874034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>
                <a:latin typeface="Courier" pitchFamily="2" charset="0"/>
              </a:rPr>
              <a:t>$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-c wdc04-05.config.yml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version</a:t>
            </a:r>
            <a:r>
              <a:rPr lang="de-DE" sz="1000" dirty="0">
                <a:latin typeface="Courier" pitchFamily="2" charset="0"/>
              </a:rPr>
              <a:t> 0.5.1</a:t>
            </a:r>
            <a:r>
              <a:rPr lang="de-DE" sz="1000">
                <a:latin typeface="Courier" pitchFamily="2" charset="0"/>
              </a:rPr>
              <a:t>.dev6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Log </a:t>
            </a:r>
            <a:r>
              <a:rPr lang="de-DE" sz="1000" dirty="0" err="1">
                <a:latin typeface="Courier" pitchFamily="2" charset="0"/>
              </a:rPr>
              <a:t>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</a:t>
            </a:r>
            <a:r>
              <a:rPr lang="de-DE" sz="1000" dirty="0">
                <a:latin typeface="Courier" pitchFamily="2" charset="0"/>
              </a:rPr>
              <a:t> IBM Z HMC.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HMC </a:t>
            </a:r>
            <a:r>
              <a:rPr lang="de-DE" sz="1000" dirty="0" err="1">
                <a:latin typeface="Courier" pitchFamily="2" charset="0"/>
              </a:rPr>
              <a:t>address</a:t>
            </a:r>
            <a:r>
              <a:rPr lang="de-DE" sz="1000" dirty="0">
                <a:latin typeface="Courier" pitchFamily="2" charset="0"/>
              </a:rPr>
              <a:t>:                     172.16.192.15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HMC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:                      </a:t>
            </a:r>
            <a:r>
              <a:rPr lang="de-DE" sz="1000" dirty="0" err="1">
                <a:latin typeface="Courier" pitchFamily="2" charset="0"/>
              </a:rPr>
              <a:t>zbcInstall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Label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this</a:t>
            </a:r>
            <a:r>
              <a:rPr lang="de-DE" sz="1000" dirty="0">
                <a:latin typeface="Courier" pitchFamily="2" charset="0"/>
              </a:rPr>
              <a:t> HMC:              wdc04-05.HMC1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Including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these</a:t>
            </a:r>
            <a:r>
              <a:rPr lang="de-DE" sz="1000" dirty="0">
                <a:latin typeface="Courier" pitchFamily="2" charset="0"/>
              </a:rPr>
              <a:t> HMC </a:t>
            </a:r>
            <a:r>
              <a:rPr lang="de-DE" sz="1000" dirty="0" err="1">
                <a:latin typeface="Courier" pitchFamily="2" charset="0"/>
              </a:rPr>
              <a:t>logs</a:t>
            </a:r>
            <a:r>
              <a:rPr lang="de-DE" sz="1000" dirty="0">
                <a:latin typeface="Courier" pitchFamily="2" charset="0"/>
              </a:rPr>
              <a:t>:       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audit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Including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since</a:t>
            </a:r>
            <a:r>
              <a:rPr lang="de-DE" sz="1000" dirty="0">
                <a:latin typeface="Courier" pitchFamily="2" charset="0"/>
              </a:rPr>
              <a:t>:     </a:t>
            </a:r>
            <a:r>
              <a:rPr lang="de-DE" sz="1000" dirty="0" err="1">
                <a:latin typeface="Courier" pitchFamily="2" charset="0"/>
              </a:rPr>
              <a:t>now</a:t>
            </a:r>
            <a:r>
              <a:rPr lang="de-DE" sz="1000" dirty="0">
                <a:latin typeface="Courier" pitchFamily="2" charset="0"/>
              </a:rPr>
              <a:t> (2019-08-08 17:13:10.161984+02:00)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Waiting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r>
              <a:rPr lang="de-DE" sz="1000" dirty="0">
                <a:latin typeface="Courier" pitchFamily="2" charset="0"/>
              </a:rPr>
              <a:t>:  </a:t>
            </a:r>
            <a:r>
              <a:rPr lang="de-DE" sz="1000" dirty="0" err="1">
                <a:latin typeface="Courier" pitchFamily="2" charset="0"/>
              </a:rPr>
              <a:t>yes</a:t>
            </a:r>
            <a:r>
              <a:rPr lang="de-DE" sz="1000" dirty="0">
                <a:latin typeface="Courier" pitchFamily="2" charset="0"/>
              </a:rPr>
              <a:t> (</a:t>
            </a:r>
            <a:r>
              <a:rPr lang="de-DE" sz="1000" dirty="0" err="1">
                <a:latin typeface="Courier" pitchFamily="2" charset="0"/>
              </a:rPr>
              <a:t>use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keyboard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interrupt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stop</a:t>
            </a:r>
            <a:r>
              <a:rPr lang="de-DE" sz="1000" dirty="0">
                <a:latin typeface="Courier" pitchFamily="2" charset="0"/>
              </a:rPr>
              <a:t>, e.g. </a:t>
            </a:r>
            <a:r>
              <a:rPr lang="de-DE" sz="1000" dirty="0" err="1">
                <a:latin typeface="Courier" pitchFamily="2" charset="0"/>
              </a:rPr>
              <a:t>Ctrl</a:t>
            </a:r>
            <a:r>
              <a:rPr lang="de-DE" sz="1000" dirty="0">
                <a:latin typeface="Courier" pitchFamily="2" charset="0"/>
              </a:rPr>
              <a:t>-C)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Forwarding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destination</a:t>
            </a:r>
            <a:r>
              <a:rPr lang="de-DE" sz="1000" dirty="0">
                <a:latin typeface="Courier" pitchFamily="2" charset="0"/>
              </a:rPr>
              <a:t>:       </a:t>
            </a:r>
            <a:r>
              <a:rPr lang="de-DE" sz="1000" dirty="0" err="1">
                <a:latin typeface="Courier" pitchFamily="2" charset="0"/>
              </a:rPr>
              <a:t>stdout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Time                              Label          Type      Name         ID 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      Message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-----------------------------------------------------------------------------------------------------------------…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17:13:21.060000+02:00  wdc04-05.HMC1  Security  WSA </a:t>
            </a:r>
            <a:r>
              <a:rPr lang="de-DE" sz="1000" dirty="0" err="1">
                <a:latin typeface="Courier" pitchFamily="2" charset="0"/>
              </a:rPr>
              <a:t>Logon</a:t>
            </a:r>
            <a:r>
              <a:rPr lang="de-DE" sz="1000" dirty="0">
                <a:latin typeface="Courier" pitchFamily="2" charset="0"/>
              </a:rPr>
              <a:t>  1941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logge…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Starting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17:14:05.590000+02:00  wdc04-05.HMC1  Audit     WSAPI      6055             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17:15:45+02:00         wdc04-05.HMC1  Audit     RSFERROR    151              A remote </a:t>
            </a:r>
            <a:r>
              <a:rPr lang="de-DE" sz="1000" dirty="0" err="1">
                <a:latin typeface="Courier" pitchFamily="2" charset="0"/>
              </a:rPr>
              <a:t>connection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faile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17:15:46.270000+02:00  wdc04-05.HMC1  Audit     TRSF_FAIL   678              Remote </a:t>
            </a:r>
            <a:r>
              <a:rPr lang="de-DE" sz="1000" dirty="0" err="1">
                <a:latin typeface="Courier" pitchFamily="2" charset="0"/>
              </a:rPr>
              <a:t>support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gener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17:15:56.550000+02:00  wdc04-05.HMC1  Security  WSA </a:t>
            </a:r>
            <a:r>
              <a:rPr lang="de-DE" sz="1000" dirty="0" err="1">
                <a:latin typeface="Courier" pitchFamily="2" charset="0"/>
              </a:rPr>
              <a:t>Logon</a:t>
            </a:r>
            <a:r>
              <a:rPr lang="de-DE" sz="1000" dirty="0">
                <a:latin typeface="Courier" pitchFamily="2" charset="0"/>
              </a:rPr>
              <a:t>  1941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logge…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17:15:56.840000+02:00  wdc04-05.HMC1  Security  WSA </a:t>
            </a:r>
            <a:r>
              <a:rPr lang="de-DE" sz="1000" dirty="0" err="1">
                <a:latin typeface="Courier" pitchFamily="2" charset="0"/>
              </a:rPr>
              <a:t>Logoff</a:t>
            </a:r>
            <a:r>
              <a:rPr lang="de-DE" sz="1000" dirty="0">
                <a:latin typeface="Courier" pitchFamily="2" charset="0"/>
              </a:rPr>
              <a:t> 1942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logge…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^C---------------------------------------------------------------------------------------------------------------…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Stopping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Closing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notification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receiver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Logging</a:t>
            </a:r>
            <a:r>
              <a:rPr lang="de-DE" sz="1000" dirty="0">
                <a:latin typeface="Courier" pitchFamily="2" charset="0"/>
              </a:rPr>
              <a:t> off</a:t>
            </a:r>
            <a:br>
              <a:rPr lang="de-DE" sz="1000" dirty="0">
                <a:latin typeface="Courier" pitchFamily="2" charset="0"/>
              </a:rPr>
            </a:br>
            <a:endParaRPr lang="de-DE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77702</TotalTime>
  <Words>225</Words>
  <Application>Microsoft Macintosh PowerPoint</Application>
  <PresentationFormat>On-screen Show (16:10)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</vt:lpstr>
      <vt:lpstr>Courier New</vt:lpstr>
      <vt:lpstr>Symbol</vt:lpstr>
      <vt:lpstr>Times New Roman</vt:lpstr>
      <vt:lpstr>Wingdings</vt:lpstr>
      <vt:lpstr>Office Theme</vt:lpstr>
      <vt:lpstr>zhmc-log-forwarder  A log forwarder for the IBM Z HMC   Andreas Maier Juergen Leopold  2019-08-09</vt:lpstr>
      <vt:lpstr>Problem Statement</vt:lpstr>
      <vt:lpstr>Architecture</vt:lpstr>
      <vt:lpstr>zhmc_log_forwarder program</vt:lpstr>
      <vt:lpstr>zhmc_log_forwarder help</vt:lpstr>
      <vt:lpstr>Config file</vt:lpstr>
      <vt:lpstr>Output fields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Andreas Maier</cp:lastModifiedBy>
  <cp:revision>1722</cp:revision>
  <dcterms:modified xsi:type="dcterms:W3CDTF">2019-08-09T11:16:26Z</dcterms:modified>
  <dc:language>en-US</dc:language>
</cp:coreProperties>
</file>