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</p:sldMasterIdLst>
  <p:notesMasterIdLst>
    <p:notesMasterId r:id="rId13"/>
  </p:notesMasterIdLst>
  <p:sldIdLst>
    <p:sldId id="256" r:id="rId2"/>
    <p:sldId id="980" r:id="rId3"/>
    <p:sldId id="456" r:id="rId4"/>
    <p:sldId id="981" r:id="rId5"/>
    <p:sldId id="983" r:id="rId6"/>
    <p:sldId id="982" r:id="rId7"/>
    <p:sldId id="986" r:id="rId8"/>
    <p:sldId id="984" r:id="rId9"/>
    <p:sldId id="985" r:id="rId10"/>
    <p:sldId id="987" r:id="rId11"/>
    <p:sldId id="988" r:id="rId12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9FF"/>
    <a:srgbClr val="3A669D"/>
    <a:srgbClr val="3E71AE"/>
    <a:srgbClr val="3C6AA3"/>
    <a:srgbClr val="33598A"/>
    <a:srgbClr val="7B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4674"/>
  </p:normalViewPr>
  <p:slideViewPr>
    <p:cSldViewPr snapToGrid="0" snapToObjects="1">
      <p:cViewPr varScale="1">
        <p:scale>
          <a:sx n="149" d="100"/>
          <a:sy n="149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670" b="1" strike="noStrike" spc="-1">
                <a:solidFill>
                  <a:srgbClr val="000099"/>
                </a:solidFill>
                <a:latin typeface="Arial"/>
              </a:rPr>
              <a:t>Click to move the slide</a:t>
            </a: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6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6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7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B10D7F7-2673-416D-9225-DE1275381DB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917F-3D2F-6142-8BA5-D2FEB586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3368"/>
            <a:ext cx="8229600" cy="295174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14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917F-3D2F-6142-8BA5-D2FEB586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3368"/>
            <a:ext cx="8229600" cy="295174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98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CACF1-364E-F44F-83DB-C35552AB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DD857-D9DA-4842-BC91-B6DA2EDB8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55032"/>
            <a:ext cx="8229239" cy="41308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0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CACF1-364E-F44F-83DB-C35552AB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45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49511"/>
            <a:ext cx="8558077" cy="2751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53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425891" y="5476320"/>
            <a:ext cx="1546560" cy="192960"/>
          </a:xfrm>
          <a:prstGeom prst="rect">
            <a:avLst/>
          </a:prstGeom>
          <a:noFill/>
          <a:ln w="21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/>
          <a:lstStyle/>
          <a:p>
            <a:pPr algn="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© 2019 IBM Corporation</a:t>
            </a:r>
            <a:endParaRPr lang="en-US" sz="800" b="0" strike="noStrike" spc="-1" dirty="0">
              <a:latin typeface="Arial"/>
            </a:endParaRPr>
          </a:p>
        </p:txBody>
      </p:sp>
      <p:pic>
        <p:nvPicPr>
          <p:cNvPr id="44" name="Picture 13"/>
          <p:cNvPicPr/>
          <p:nvPr/>
        </p:nvPicPr>
        <p:blipFill>
          <a:blip r:embed="rId7"/>
          <a:srcRect r="28293" b="-1817"/>
          <a:stretch/>
        </p:blipFill>
        <p:spPr>
          <a:xfrm>
            <a:off x="8286480" y="124301"/>
            <a:ext cx="581760" cy="216202"/>
          </a:xfrm>
          <a:prstGeom prst="rect">
            <a:avLst/>
          </a:prstGeom>
          <a:ln>
            <a:noFill/>
          </a:ln>
        </p:spPr>
      </p:pic>
      <p:sp>
        <p:nvSpPr>
          <p:cNvPr id="45" name="Line 3"/>
          <p:cNvSpPr/>
          <p:nvPr/>
        </p:nvSpPr>
        <p:spPr>
          <a:xfrm>
            <a:off x="274680" y="396000"/>
            <a:ext cx="859500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4"/>
          <p:cNvSpPr/>
          <p:nvPr/>
        </p:nvSpPr>
        <p:spPr>
          <a:xfrm>
            <a:off x="274680" y="5457960"/>
            <a:ext cx="8595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5"/>
          <p:cNvSpPr/>
          <p:nvPr/>
        </p:nvSpPr>
        <p:spPr>
          <a:xfrm>
            <a:off x="274680" y="5457960"/>
            <a:ext cx="8595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8"/>
          <a:stretch/>
        </p:blipFill>
        <p:spPr>
          <a:xfrm>
            <a:off x="265320" y="100238"/>
            <a:ext cx="2050920" cy="289080"/>
          </a:xfrm>
          <a:prstGeom prst="rect">
            <a:avLst/>
          </a:prstGeom>
          <a:ln>
            <a:noFill/>
          </a:ln>
        </p:spPr>
      </p:pic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398A5DE5-2D92-8642-9D72-4CFB76A1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6960"/>
            <a:ext cx="8229240" cy="4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53B24-3801-BA4A-A5E7-FA9D1F0AE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79096"/>
            <a:ext cx="8229240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id="{B5B40E04-A9DD-9245-9270-335B28E36A52}"/>
              </a:ext>
            </a:extLst>
          </p:cNvPr>
          <p:cNvSpPr/>
          <p:nvPr userDrawn="1"/>
        </p:nvSpPr>
        <p:spPr>
          <a:xfrm>
            <a:off x="151068" y="5485320"/>
            <a:ext cx="522701" cy="172080"/>
          </a:xfrm>
          <a:prstGeom prst="rect">
            <a:avLst/>
          </a:prstGeom>
          <a:noFill/>
          <a:ln w="21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18360" rIns="36720" bIns="18360" anchorCtr="1"/>
          <a:lstStyle/>
          <a:p>
            <a:pPr algn="l"/>
            <a:fld id="{11782009-06BF-4D4A-8118-1717221EB23C}" type="slidenum">
              <a:rPr lang="en-US" sz="1000" b="0" strike="noStrike" spc="-1">
                <a:latin typeface="Arial"/>
              </a:rPr>
              <a:pPr algn="l"/>
              <a:t>‹#›</a:t>
            </a:fld>
            <a:endParaRPr lang="en-U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90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u="none" strike="noStrike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itchFamily="2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itchFamily="2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667FA9-0971-9544-9165-29B4D64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3368"/>
            <a:ext cx="8229600" cy="2951748"/>
          </a:xfrm>
        </p:spPr>
        <p:txBody>
          <a:bodyPr>
            <a:normAutofit/>
          </a:bodyPr>
          <a:lstStyle/>
          <a:p>
            <a:r>
              <a:rPr lang="de-DE" dirty="0" err="1"/>
              <a:t>zhmc</a:t>
            </a:r>
            <a:r>
              <a:rPr lang="de-DE" dirty="0"/>
              <a:t>-log-</a:t>
            </a:r>
            <a:r>
              <a:rPr lang="de-DE" dirty="0" err="1"/>
              <a:t>forwarder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 log </a:t>
            </a:r>
            <a:r>
              <a:rPr lang="de-DE" dirty="0" err="1"/>
              <a:t>forwarder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IBM Z HMC</a:t>
            </a:r>
            <a:br>
              <a:rPr lang="de-DE" dirty="0"/>
            </a:br>
            <a:br>
              <a:rPr lang="de-DE" sz="1300" dirty="0"/>
            </a:br>
            <a:br>
              <a:rPr lang="de-DE" sz="1300" dirty="0"/>
            </a:br>
            <a:r>
              <a:rPr lang="de-DE" sz="1300" dirty="0"/>
              <a:t>Andreas Maier</a:t>
            </a:r>
            <a:br>
              <a:rPr lang="de-DE" sz="1300" dirty="0"/>
            </a:br>
            <a:r>
              <a:rPr lang="de-DE" sz="1300" dirty="0"/>
              <a:t>Juergen Leopold</a:t>
            </a:r>
            <a:br>
              <a:rPr lang="de-DE" sz="1300" dirty="0"/>
            </a:br>
            <a:br>
              <a:rPr lang="de-DE" sz="1300" dirty="0"/>
            </a:br>
            <a:r>
              <a:rPr lang="de-DE" sz="1300" dirty="0"/>
              <a:t>2019-08-15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Log message formats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187" y="863126"/>
            <a:ext cx="8844896" cy="4606182"/>
          </a:xfrm>
        </p:spPr>
        <p:txBody>
          <a:bodyPr wrap="none" tIns="468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1" dirty="0"/>
              <a:t>RFC3164 </a:t>
            </a:r>
            <a:r>
              <a:rPr lang="de-DE" sz="1000" b="1" dirty="0" err="1"/>
              <a:t>format</a:t>
            </a:r>
            <a:r>
              <a:rPr lang="de-DE" sz="1000" b="1" dirty="0"/>
              <a:t> (aka BSD style </a:t>
            </a:r>
            <a:r>
              <a:rPr lang="de-DE" sz="1000" b="1" dirty="0" err="1"/>
              <a:t>syslog</a:t>
            </a:r>
            <a:r>
              <a:rPr lang="de-DE" sz="1000" b="1" dirty="0"/>
              <a:t>):</a:t>
            </a:r>
            <a:br>
              <a:rPr lang="de-DE" sz="1000" dirty="0"/>
            </a:br>
            <a:br>
              <a:rPr lang="de-DE" sz="1000" dirty="0"/>
            </a:br>
            <a:r>
              <a:rPr lang="de-DE" sz="1000" dirty="0" err="1"/>
              <a:t>Config</a:t>
            </a:r>
            <a:r>
              <a:rPr lang="de-DE" sz="1000" dirty="0"/>
              <a:t>: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  </a:t>
            </a:r>
            <a:r>
              <a:rPr lang="de-DE" sz="1000" dirty="0" err="1">
                <a:latin typeface="Courier" pitchFamily="2" charset="0"/>
              </a:rPr>
              <a:t>format</a:t>
            </a:r>
            <a:r>
              <a:rPr lang="de-DE" sz="1000" dirty="0">
                <a:latin typeface="Courier" pitchFamily="2" charset="0"/>
              </a:rPr>
              <a:t>: '&lt;14&gt;{time} {</a:t>
            </a:r>
            <a:r>
              <a:rPr lang="de-DE" sz="1000" dirty="0" err="1">
                <a:latin typeface="Courier" pitchFamily="2" charset="0"/>
              </a:rPr>
              <a:t>label</a:t>
            </a:r>
            <a:r>
              <a:rPr lang="de-DE" sz="1000" dirty="0">
                <a:latin typeface="Courier" pitchFamily="2" charset="0"/>
              </a:rPr>
              <a:t>} {log}: {</a:t>
            </a:r>
            <a:r>
              <a:rPr lang="de-DE" sz="1000" dirty="0" err="1">
                <a:latin typeface="Courier" pitchFamily="2" charset="0"/>
              </a:rPr>
              <a:t>id</a:t>
            </a:r>
            <a:r>
              <a:rPr lang="de-DE" sz="1000" dirty="0">
                <a:latin typeface="Courier" pitchFamily="2" charset="0"/>
              </a:rPr>
              <a:t>} {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} {</a:t>
            </a:r>
            <a:r>
              <a:rPr lang="de-DE" sz="1000" dirty="0" err="1">
                <a:latin typeface="Courier" pitchFamily="2" charset="0"/>
              </a:rPr>
              <a:t>msg</a:t>
            </a:r>
            <a:r>
              <a:rPr lang="de-DE" sz="1000" dirty="0">
                <a:latin typeface="Courier" pitchFamily="2" charset="0"/>
              </a:rPr>
              <a:t>}'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  </a:t>
            </a:r>
            <a:r>
              <a:rPr lang="de-DE" sz="1000" dirty="0" err="1">
                <a:latin typeface="Courier" pitchFamily="2" charset="0"/>
              </a:rPr>
              <a:t>time_format</a:t>
            </a:r>
            <a:r>
              <a:rPr lang="de-DE" sz="1000" dirty="0">
                <a:latin typeface="Courier" pitchFamily="2" charset="0"/>
              </a:rPr>
              <a:t>: '%b %d %H:%M:%S'</a:t>
            </a:r>
            <a:br>
              <a:rPr lang="de-DE" sz="1000" dirty="0">
                <a:latin typeface="Courier" pitchFamily="2" charset="0"/>
              </a:rPr>
            </a:br>
            <a:br>
              <a:rPr lang="de-DE" sz="1000" dirty="0">
                <a:latin typeface="Courier" pitchFamily="2" charset="0"/>
              </a:rPr>
            </a:br>
            <a:r>
              <a:rPr lang="de-DE" sz="1000" dirty="0" err="1"/>
              <a:t>Example</a:t>
            </a:r>
            <a:r>
              <a:rPr lang="de-DE" sz="1000" dirty="0"/>
              <a:t> log </a:t>
            </a:r>
            <a:r>
              <a:rPr lang="de-DE" sz="1000" dirty="0" err="1"/>
              <a:t>message</a:t>
            </a:r>
            <a:r>
              <a:rPr lang="de-DE" sz="1000" dirty="0"/>
              <a:t>:</a:t>
            </a:r>
            <a:br>
              <a:rPr lang="de-DE" sz="1000" dirty="0"/>
            </a:br>
            <a:r>
              <a:rPr lang="de-DE" sz="1000" dirty="0">
                <a:latin typeface="Courier" pitchFamily="2" charset="0"/>
              </a:rPr>
              <a:t>  &lt;14&gt;Aug 15 10:23:04 dal13-01-hmc1 </a:t>
            </a:r>
            <a:r>
              <a:rPr lang="de-DE" sz="1000" dirty="0" err="1">
                <a:latin typeface="Courier" pitchFamily="2" charset="0"/>
              </a:rPr>
              <a:t>security</a:t>
            </a:r>
            <a:r>
              <a:rPr lang="de-DE" sz="1000" dirty="0">
                <a:latin typeface="Courier" pitchFamily="2" charset="0"/>
              </a:rPr>
              <a:t>: 1942 </a:t>
            </a:r>
            <a:r>
              <a:rPr lang="de-DE" sz="1000" dirty="0" err="1">
                <a:latin typeface="Courier" pitchFamily="2" charset="0"/>
              </a:rPr>
              <a:t>zaasmoni</a:t>
            </a:r>
            <a:r>
              <a:rPr lang="de-DE" sz="1000" dirty="0">
                <a:latin typeface="Courier" pitchFamily="2" charset="0"/>
              </a:rPr>
              <a:t> User </a:t>
            </a:r>
            <a:r>
              <a:rPr lang="de-DE" sz="1000" dirty="0" err="1">
                <a:latin typeface="Courier" pitchFamily="2" charset="0"/>
              </a:rPr>
              <a:t>zaasmoni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has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logged</a:t>
            </a:r>
            <a:r>
              <a:rPr lang="de-DE" sz="1000" dirty="0">
                <a:latin typeface="Courier" pitchFamily="2" charset="0"/>
              </a:rPr>
              <a:t> off </a:t>
            </a:r>
            <a:r>
              <a:rPr lang="de-DE" sz="1000" dirty="0" err="1">
                <a:latin typeface="Courier" pitchFamily="2" charset="0"/>
              </a:rPr>
              <a:t>from</a:t>
            </a:r>
            <a:r>
              <a:rPr lang="de-DE" sz="1000" dirty="0">
                <a:latin typeface="Courier" pitchFamily="2" charset="0"/>
              </a:rPr>
              <a:t> Web …</a:t>
            </a:r>
          </a:p>
          <a:p>
            <a:pPr>
              <a:lnSpc>
                <a:spcPct val="100000"/>
              </a:lnSpc>
            </a:pPr>
            <a:r>
              <a:rPr lang="de-DE" sz="1000" b="1" dirty="0"/>
              <a:t>RFC5424 </a:t>
            </a:r>
            <a:r>
              <a:rPr lang="de-DE" sz="1000" b="1" dirty="0" err="1"/>
              <a:t>format</a:t>
            </a:r>
            <a:r>
              <a:rPr lang="de-DE" sz="1000" b="1" dirty="0"/>
              <a:t>:</a:t>
            </a:r>
            <a:br>
              <a:rPr lang="de-DE" sz="1000" b="1" dirty="0"/>
            </a:br>
            <a:br>
              <a:rPr lang="de-DE" sz="1000" dirty="0"/>
            </a:br>
            <a:r>
              <a:rPr lang="de-DE" sz="1000" dirty="0" err="1"/>
              <a:t>Config</a:t>
            </a:r>
            <a:r>
              <a:rPr lang="de-DE" sz="1000" dirty="0"/>
              <a:t>: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  </a:t>
            </a:r>
            <a:r>
              <a:rPr lang="de-DE" sz="1000" dirty="0" err="1">
                <a:latin typeface="Courier" pitchFamily="2" charset="0"/>
              </a:rPr>
              <a:t>format</a:t>
            </a:r>
            <a:r>
              <a:rPr lang="de-DE" sz="1000" dirty="0">
                <a:latin typeface="Courier" pitchFamily="2" charset="0"/>
              </a:rPr>
              <a:t>: '&lt;14&gt; 1 {time} {</a:t>
            </a:r>
            <a:r>
              <a:rPr lang="de-DE" sz="1000" dirty="0" err="1">
                <a:latin typeface="Courier" pitchFamily="2" charset="0"/>
              </a:rPr>
              <a:t>label</a:t>
            </a:r>
            <a:r>
              <a:rPr lang="de-DE" sz="1000" dirty="0">
                <a:latin typeface="Courier" pitchFamily="2" charset="0"/>
              </a:rPr>
              <a:t>} HMC - {</a:t>
            </a:r>
            <a:r>
              <a:rPr lang="de-DE" sz="1000" dirty="0" err="1">
                <a:latin typeface="Courier" pitchFamily="2" charset="0"/>
              </a:rPr>
              <a:t>id</a:t>
            </a:r>
            <a:r>
              <a:rPr lang="de-DE" sz="1000" dirty="0">
                <a:latin typeface="Courier" pitchFamily="2" charset="0"/>
              </a:rPr>
              <a:t>} [</a:t>
            </a:r>
            <a:r>
              <a:rPr lang="de-DE" sz="1000" dirty="0" err="1">
                <a:latin typeface="Courier" pitchFamily="2" charset="0"/>
              </a:rPr>
              <a:t>cat</a:t>
            </a:r>
            <a:r>
              <a:rPr lang="de-DE" sz="1000" dirty="0">
                <a:latin typeface="Courier" pitchFamily="2" charset="0"/>
              </a:rPr>
              <a:t>="{log}" </a:t>
            </a:r>
            <a:r>
              <a:rPr lang="de-DE" sz="1000" dirty="0" err="1">
                <a:latin typeface="Courier" pitchFamily="2" charset="0"/>
              </a:rPr>
              <a:t>usrName</a:t>
            </a:r>
            <a:r>
              <a:rPr lang="de-DE" sz="1000" dirty="0">
                <a:latin typeface="Courier" pitchFamily="2" charset="0"/>
              </a:rPr>
              <a:t>="{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}"] {</a:t>
            </a:r>
            <a:r>
              <a:rPr lang="de-DE" sz="1000" dirty="0" err="1">
                <a:latin typeface="Courier" pitchFamily="2" charset="0"/>
              </a:rPr>
              <a:t>msg</a:t>
            </a:r>
            <a:r>
              <a:rPr lang="de-DE" sz="1000" dirty="0">
                <a:latin typeface="Courier" pitchFamily="2" charset="0"/>
              </a:rPr>
              <a:t>}'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  </a:t>
            </a:r>
            <a:r>
              <a:rPr lang="de-DE" sz="1000" dirty="0" err="1">
                <a:latin typeface="Courier" pitchFamily="2" charset="0"/>
              </a:rPr>
              <a:t>time_format</a:t>
            </a:r>
            <a:r>
              <a:rPr lang="de-DE" sz="1000" dirty="0">
                <a:latin typeface="Courier" pitchFamily="2" charset="0"/>
              </a:rPr>
              <a:t>: '%b %d %H:%M:%S'</a:t>
            </a:r>
            <a:br>
              <a:rPr lang="de-DE" sz="1000" dirty="0">
                <a:latin typeface="Courier" pitchFamily="2" charset="0"/>
              </a:rPr>
            </a:br>
            <a:br>
              <a:rPr lang="de-DE" sz="1000" dirty="0">
                <a:latin typeface="Courier" pitchFamily="2" charset="0"/>
              </a:rPr>
            </a:br>
            <a:r>
              <a:rPr lang="de-DE" sz="1000" dirty="0" err="1"/>
              <a:t>Example</a:t>
            </a:r>
            <a:r>
              <a:rPr lang="de-DE" sz="1000" dirty="0"/>
              <a:t> log </a:t>
            </a:r>
            <a:r>
              <a:rPr lang="de-DE" sz="1000" dirty="0" err="1"/>
              <a:t>message</a:t>
            </a:r>
            <a:r>
              <a:rPr lang="de-DE" sz="1000" dirty="0"/>
              <a:t>:</a:t>
            </a:r>
            <a:br>
              <a:rPr lang="de-DE" sz="1000" dirty="0"/>
            </a:br>
            <a:r>
              <a:rPr lang="de-DE" sz="1000" dirty="0">
                <a:latin typeface="Courier" pitchFamily="2" charset="0"/>
              </a:rPr>
              <a:t>  &lt;14&gt; 1 Aug 15 10:23:04 dal13-01-hmc1 HMC - 1942 [</a:t>
            </a:r>
            <a:r>
              <a:rPr lang="de-DE" sz="1000" dirty="0" err="1">
                <a:latin typeface="Courier" pitchFamily="2" charset="0"/>
              </a:rPr>
              <a:t>cat</a:t>
            </a:r>
            <a:r>
              <a:rPr lang="de-DE" sz="1000" dirty="0">
                <a:latin typeface="Courier" pitchFamily="2" charset="0"/>
              </a:rPr>
              <a:t>="</a:t>
            </a:r>
            <a:r>
              <a:rPr lang="de-DE" sz="1000" dirty="0" err="1">
                <a:latin typeface="Courier" pitchFamily="2" charset="0"/>
              </a:rPr>
              <a:t>security</a:t>
            </a:r>
            <a:r>
              <a:rPr lang="de-DE" sz="1000" dirty="0">
                <a:latin typeface="Courier" pitchFamily="2" charset="0"/>
              </a:rPr>
              <a:t>" </a:t>
            </a:r>
            <a:r>
              <a:rPr lang="de-DE" sz="1000" dirty="0" err="1">
                <a:latin typeface="Courier" pitchFamily="2" charset="0"/>
              </a:rPr>
              <a:t>usrName</a:t>
            </a:r>
            <a:r>
              <a:rPr lang="de-DE" sz="1000" dirty="0">
                <a:latin typeface="Courier" pitchFamily="2" charset="0"/>
              </a:rPr>
              <a:t>="</a:t>
            </a:r>
            <a:r>
              <a:rPr lang="de-DE" sz="1000" dirty="0" err="1">
                <a:latin typeface="Courier" pitchFamily="2" charset="0"/>
              </a:rPr>
              <a:t>zaasmoni</a:t>
            </a:r>
            <a:r>
              <a:rPr lang="de-DE" sz="1000" dirty="0">
                <a:latin typeface="Courier" pitchFamily="2" charset="0"/>
              </a:rPr>
              <a:t>"] User </a:t>
            </a:r>
            <a:r>
              <a:rPr lang="de-DE" sz="1000" dirty="0" err="1">
                <a:latin typeface="Courier" pitchFamily="2" charset="0"/>
              </a:rPr>
              <a:t>zaasmoni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    </a:t>
            </a:r>
            <a:r>
              <a:rPr lang="de-DE" sz="1000" dirty="0" err="1">
                <a:latin typeface="Courier" pitchFamily="2" charset="0"/>
              </a:rPr>
              <a:t>has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logged</a:t>
            </a:r>
            <a:r>
              <a:rPr lang="de-DE" sz="1000" dirty="0">
                <a:latin typeface="Courier" pitchFamily="2" charset="0"/>
              </a:rPr>
              <a:t> off </a:t>
            </a:r>
            <a:r>
              <a:rPr lang="de-DE" sz="1000" dirty="0" err="1">
                <a:latin typeface="Courier" pitchFamily="2" charset="0"/>
              </a:rPr>
              <a:t>from</a:t>
            </a:r>
            <a:r>
              <a:rPr lang="de-DE" sz="1000" dirty="0">
                <a:latin typeface="Courier" pitchFamily="2" charset="0"/>
              </a:rPr>
              <a:t> Web …</a:t>
            </a:r>
          </a:p>
          <a:p>
            <a:pPr>
              <a:lnSpc>
                <a:spcPct val="100000"/>
              </a:lnSpc>
            </a:pPr>
            <a:r>
              <a:rPr lang="de-DE" sz="1000" b="1" dirty="0" err="1"/>
              <a:t>QRadar</a:t>
            </a:r>
            <a:r>
              <a:rPr lang="de-DE" sz="1000" b="1" dirty="0"/>
              <a:t> LEEF </a:t>
            </a:r>
            <a:r>
              <a:rPr lang="de-DE" sz="1000" b="1" dirty="0" err="1"/>
              <a:t>format</a:t>
            </a:r>
            <a:r>
              <a:rPr lang="de-DE" sz="1000" b="1" dirty="0"/>
              <a:t>:</a:t>
            </a:r>
            <a:br>
              <a:rPr lang="de-DE" sz="1000" b="1" dirty="0"/>
            </a:br>
            <a:br>
              <a:rPr lang="de-DE" sz="1000" dirty="0"/>
            </a:br>
            <a:r>
              <a:rPr lang="de-DE" sz="1000" dirty="0" err="1"/>
              <a:t>Config</a:t>
            </a:r>
            <a:r>
              <a:rPr lang="de-DE" sz="1000" dirty="0"/>
              <a:t>: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  </a:t>
            </a:r>
            <a:r>
              <a:rPr lang="de-DE" sz="1000" dirty="0" err="1">
                <a:latin typeface="Courier" pitchFamily="2" charset="0"/>
              </a:rPr>
              <a:t>format</a:t>
            </a:r>
            <a:r>
              <a:rPr lang="de-DE" sz="1000" dirty="0">
                <a:latin typeface="Courier" pitchFamily="2" charset="0"/>
              </a:rPr>
              <a:t>: '{time} {</a:t>
            </a:r>
            <a:r>
              <a:rPr lang="de-DE" sz="1000" dirty="0" err="1">
                <a:latin typeface="Courier" pitchFamily="2" charset="0"/>
              </a:rPr>
              <a:t>label</a:t>
            </a:r>
            <a:r>
              <a:rPr lang="de-DE" sz="1000" dirty="0">
                <a:latin typeface="Courier" pitchFamily="2" charset="0"/>
              </a:rPr>
              <a:t>} LEEF:1.0|IBM|HMC|2.14.1|{</a:t>
            </a:r>
            <a:r>
              <a:rPr lang="de-DE" sz="1000" dirty="0" err="1">
                <a:latin typeface="Courier" pitchFamily="2" charset="0"/>
              </a:rPr>
              <a:t>id</a:t>
            </a:r>
            <a:r>
              <a:rPr lang="de-DE" sz="1000" dirty="0">
                <a:latin typeface="Courier" pitchFamily="2" charset="0"/>
              </a:rPr>
              <a:t>}|</a:t>
            </a:r>
            <a:r>
              <a:rPr lang="de-DE" sz="1000" dirty="0" err="1">
                <a:latin typeface="Courier" pitchFamily="2" charset="0"/>
              </a:rPr>
              <a:t>cat</a:t>
            </a:r>
            <a:r>
              <a:rPr lang="de-DE" sz="1000" dirty="0">
                <a:latin typeface="Courier" pitchFamily="2" charset="0"/>
              </a:rPr>
              <a:t>={log}\</a:t>
            </a:r>
            <a:r>
              <a:rPr lang="de-DE" sz="1000" dirty="0" err="1">
                <a:latin typeface="Courier" pitchFamily="2" charset="0"/>
              </a:rPr>
              <a:t>tdevTime</a:t>
            </a:r>
            <a:r>
              <a:rPr lang="de-DE" sz="1000" dirty="0">
                <a:latin typeface="Courier" pitchFamily="2" charset="0"/>
              </a:rPr>
              <a:t>={time}\t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           </a:t>
            </a:r>
            <a:r>
              <a:rPr lang="de-DE" sz="1000" dirty="0" err="1">
                <a:latin typeface="Courier" pitchFamily="2" charset="0"/>
              </a:rPr>
              <a:t>devTimeFormat</a:t>
            </a:r>
            <a:r>
              <a:rPr lang="de-DE" sz="1000" dirty="0">
                <a:latin typeface="Courier" pitchFamily="2" charset="0"/>
              </a:rPr>
              <a:t>=MMM </a:t>
            </a:r>
            <a:r>
              <a:rPr lang="de-DE" sz="1000" dirty="0" err="1">
                <a:latin typeface="Courier" pitchFamily="2" charset="0"/>
              </a:rPr>
              <a:t>dd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yyyy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HH:mm:ss</a:t>
            </a:r>
            <a:r>
              <a:rPr lang="de-DE" sz="1000" dirty="0">
                <a:latin typeface="Courier" pitchFamily="2" charset="0"/>
              </a:rPr>
              <a:t>\</a:t>
            </a:r>
            <a:r>
              <a:rPr lang="de-DE" sz="1000" dirty="0" err="1">
                <a:latin typeface="Courier" pitchFamily="2" charset="0"/>
              </a:rPr>
              <a:t>tusrName</a:t>
            </a:r>
            <a:r>
              <a:rPr lang="de-DE" sz="1000" dirty="0">
                <a:latin typeface="Courier" pitchFamily="2" charset="0"/>
              </a:rPr>
              <a:t>={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}\t{</a:t>
            </a:r>
            <a:r>
              <a:rPr lang="de-DE" sz="1000" dirty="0" err="1">
                <a:latin typeface="Courier" pitchFamily="2" charset="0"/>
              </a:rPr>
              <a:t>msg</a:t>
            </a:r>
            <a:r>
              <a:rPr lang="de-DE" sz="1000" dirty="0">
                <a:latin typeface="Courier" pitchFamily="2" charset="0"/>
              </a:rPr>
              <a:t>}'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  </a:t>
            </a:r>
            <a:r>
              <a:rPr lang="de-DE" sz="1000" dirty="0" err="1">
                <a:latin typeface="Courier" pitchFamily="2" charset="0"/>
              </a:rPr>
              <a:t>time_format</a:t>
            </a:r>
            <a:r>
              <a:rPr lang="de-DE" sz="1000" dirty="0">
                <a:latin typeface="Courier" pitchFamily="2" charset="0"/>
              </a:rPr>
              <a:t>: '%b %d %Y %H:%M:%S'</a:t>
            </a:r>
            <a:br>
              <a:rPr lang="de-DE" sz="1000" dirty="0">
                <a:latin typeface="Courier" pitchFamily="2" charset="0"/>
              </a:rPr>
            </a:br>
            <a:br>
              <a:rPr lang="de-DE" sz="1000" dirty="0">
                <a:latin typeface="Courier" pitchFamily="2" charset="0"/>
              </a:rPr>
            </a:br>
            <a:r>
              <a:rPr lang="de-DE" sz="1000" dirty="0" err="1"/>
              <a:t>Example</a:t>
            </a:r>
            <a:r>
              <a:rPr lang="de-DE" sz="1000" dirty="0"/>
              <a:t> log </a:t>
            </a:r>
            <a:r>
              <a:rPr lang="de-DE" sz="1000" dirty="0" err="1"/>
              <a:t>message</a:t>
            </a:r>
            <a:r>
              <a:rPr lang="de-DE" sz="1000" dirty="0"/>
              <a:t>:</a:t>
            </a:r>
            <a:br>
              <a:rPr lang="de-DE" sz="1000" dirty="0"/>
            </a:br>
            <a:r>
              <a:rPr lang="de-DE" sz="1000" dirty="0">
                <a:latin typeface="Courier" pitchFamily="2" charset="0"/>
              </a:rPr>
              <a:t>  2019-08-15 10:23:04 dal13-01-hmc1 LEF:1.0|IBM|HMC|2.14.1|1942|cat=</a:t>
            </a:r>
            <a:r>
              <a:rPr lang="de-DE" sz="1000" dirty="0" err="1">
                <a:latin typeface="Courier" pitchFamily="2" charset="0"/>
              </a:rPr>
              <a:t>security</a:t>
            </a:r>
            <a:r>
              <a:rPr lang="de-DE" sz="1000" dirty="0">
                <a:latin typeface="Courier" pitchFamily="2" charset="0"/>
              </a:rPr>
              <a:t>\t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    </a:t>
            </a:r>
            <a:r>
              <a:rPr lang="de-DE" sz="1000" dirty="0" err="1">
                <a:latin typeface="Courier" pitchFamily="2" charset="0"/>
              </a:rPr>
              <a:t>devTime</a:t>
            </a:r>
            <a:r>
              <a:rPr lang="de-DE" sz="1000" dirty="0">
                <a:latin typeface="Courier" pitchFamily="2" charset="0"/>
              </a:rPr>
              <a:t>=Aug 15 2018 10:23:04\</a:t>
            </a:r>
            <a:r>
              <a:rPr lang="de-DE" sz="1000" dirty="0" err="1">
                <a:latin typeface="Courier" pitchFamily="2" charset="0"/>
              </a:rPr>
              <a:t>tdevTimeFormat</a:t>
            </a:r>
            <a:r>
              <a:rPr lang="de-DE" sz="1000" dirty="0">
                <a:latin typeface="Courier" pitchFamily="2" charset="0"/>
              </a:rPr>
              <a:t>=MMM </a:t>
            </a:r>
            <a:r>
              <a:rPr lang="de-DE" sz="1000" dirty="0" err="1">
                <a:latin typeface="Courier" pitchFamily="2" charset="0"/>
              </a:rPr>
              <a:t>dd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yyyy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HH:mm:ss</a:t>
            </a:r>
            <a:r>
              <a:rPr lang="de-DE" sz="1000" dirty="0">
                <a:latin typeface="Courier" pitchFamily="2" charset="0"/>
              </a:rPr>
              <a:t>\t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    </a:t>
            </a:r>
            <a:r>
              <a:rPr lang="de-DE" sz="1000" dirty="0" err="1">
                <a:latin typeface="Courier" pitchFamily="2" charset="0"/>
              </a:rPr>
              <a:t>usrName</a:t>
            </a:r>
            <a:r>
              <a:rPr lang="de-DE" sz="1000" dirty="0">
                <a:latin typeface="Courier" pitchFamily="2" charset="0"/>
              </a:rPr>
              <a:t>=</a:t>
            </a:r>
            <a:r>
              <a:rPr lang="de-DE" sz="1000" dirty="0" err="1">
                <a:latin typeface="Courier" pitchFamily="2" charset="0"/>
              </a:rPr>
              <a:t>zaasmoni</a:t>
            </a:r>
            <a:r>
              <a:rPr lang="de-DE" sz="1000" dirty="0">
                <a:latin typeface="Courier" pitchFamily="2" charset="0"/>
              </a:rPr>
              <a:t>\</a:t>
            </a:r>
            <a:r>
              <a:rPr lang="de-DE" sz="1000" dirty="0" err="1">
                <a:latin typeface="Courier" pitchFamily="2" charset="0"/>
              </a:rPr>
              <a:t>tUser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zaasmoni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has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logged</a:t>
            </a:r>
            <a:r>
              <a:rPr lang="de-DE" sz="1000" dirty="0">
                <a:latin typeface="Courier" pitchFamily="2" charset="0"/>
              </a:rPr>
              <a:t> off </a:t>
            </a:r>
            <a:r>
              <a:rPr lang="de-DE" sz="1000" dirty="0" err="1">
                <a:latin typeface="Courier" pitchFamily="2" charset="0"/>
              </a:rPr>
              <a:t>from</a:t>
            </a:r>
            <a:r>
              <a:rPr lang="de-DE" sz="1000" dirty="0">
                <a:latin typeface="Courier" pitchFamily="2" charset="0"/>
              </a:rPr>
              <a:t> Web …</a:t>
            </a:r>
          </a:p>
        </p:txBody>
      </p:sp>
    </p:spTree>
    <p:extLst>
      <p:ext uri="{BB962C8B-B14F-4D97-AF65-F5344CB8AC3E}">
        <p14:creationId xmlns:p14="http://schemas.microsoft.com/office/powerpoint/2010/main" val="1220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IBM </a:t>
            </a:r>
            <a:r>
              <a:rPr lang="en-US" spc="-1" dirty="0" err="1">
                <a:solidFill>
                  <a:srgbClr val="000099"/>
                </a:solidFill>
              </a:rPr>
              <a:t>QRadar</a:t>
            </a:r>
            <a:r>
              <a:rPr lang="en-US" spc="-1" dirty="0">
                <a:solidFill>
                  <a:srgbClr val="000099"/>
                </a:solidFill>
              </a:rPr>
              <a:t> service</a:t>
            </a:r>
            <a:endParaRPr lang="de-DE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2E075-076C-BA4E-A591-B1559E4146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Supported</a:t>
            </a:r>
            <a:r>
              <a:rPr lang="de-DE" dirty="0"/>
              <a:t> </a:t>
            </a:r>
            <a:r>
              <a:rPr lang="de-DE" dirty="0" err="1"/>
              <a:t>formats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incoming</a:t>
            </a:r>
            <a:r>
              <a:rPr lang="de-DE" dirty="0"/>
              <a:t> log </a:t>
            </a:r>
            <a:r>
              <a:rPr lang="de-DE" dirty="0" err="1"/>
              <a:t>messages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RFC3164, RFC5424 </a:t>
            </a:r>
            <a:r>
              <a:rPr lang="de-DE" dirty="0" err="1"/>
              <a:t>syslog</a:t>
            </a:r>
            <a:r>
              <a:rPr lang="de-DE" dirty="0"/>
              <a:t> </a:t>
            </a:r>
            <a:r>
              <a:rPr lang="de-DE" dirty="0" err="1"/>
              <a:t>formats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deviations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QRadar</a:t>
            </a:r>
            <a:r>
              <a:rPr lang="de-DE" dirty="0"/>
              <a:t> LEEF </a:t>
            </a:r>
            <a:r>
              <a:rPr lang="de-DE" dirty="0" err="1"/>
              <a:t>format</a:t>
            </a:r>
            <a:endParaRPr lang="de-DE" dirty="0"/>
          </a:p>
          <a:p>
            <a:r>
              <a:rPr lang="de-DE" dirty="0" err="1"/>
              <a:t>QRadar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a DSM </a:t>
            </a:r>
            <a:r>
              <a:rPr lang="de-DE" dirty="0" err="1"/>
              <a:t>parser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log </a:t>
            </a:r>
            <a:r>
              <a:rPr lang="de-DE" dirty="0" err="1"/>
              <a:t>source</a:t>
            </a:r>
            <a:endParaRPr lang="de-DE" dirty="0"/>
          </a:p>
          <a:p>
            <a:pPr lvl="1"/>
            <a:r>
              <a:rPr lang="de-DE" dirty="0" err="1"/>
              <a:t>Without</a:t>
            </a:r>
            <a:r>
              <a:rPr lang="de-DE" dirty="0"/>
              <a:t> a DSM </a:t>
            </a:r>
            <a:r>
              <a:rPr lang="de-DE" dirty="0" err="1"/>
              <a:t>parser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log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DSM </a:t>
            </a:r>
            <a:r>
              <a:rPr lang="de-DE" dirty="0" err="1"/>
              <a:t>parser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treats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entire</a:t>
            </a:r>
            <a:r>
              <a:rPr lang="de-DE" dirty="0"/>
              <a:t> log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staging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Stage 0: </a:t>
            </a:r>
            <a:r>
              <a:rPr lang="de-DE" dirty="0" err="1"/>
              <a:t>Generic</a:t>
            </a:r>
            <a:r>
              <a:rPr lang="de-DE" dirty="0"/>
              <a:t> DSM </a:t>
            </a:r>
            <a:r>
              <a:rPr lang="de-DE" dirty="0" err="1"/>
              <a:t>parser</a:t>
            </a:r>
            <a:endParaRPr lang="de-DE" dirty="0"/>
          </a:p>
          <a:p>
            <a:pPr lvl="1"/>
            <a:r>
              <a:rPr lang="de-DE" dirty="0"/>
              <a:t>Stage 1: XML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parsing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DSM </a:t>
            </a:r>
            <a:r>
              <a:rPr lang="de-DE" dirty="0" err="1"/>
              <a:t>parser</a:t>
            </a:r>
            <a:endParaRPr lang="de-DE" dirty="0"/>
          </a:p>
          <a:p>
            <a:pPr lvl="1"/>
            <a:r>
              <a:rPr lang="de-DE" dirty="0"/>
              <a:t>Stage 2: </a:t>
            </a:r>
            <a:r>
              <a:rPr lang="de-DE" dirty="0" err="1"/>
              <a:t>Specific</a:t>
            </a:r>
            <a:r>
              <a:rPr lang="de-DE" dirty="0"/>
              <a:t> DSM </a:t>
            </a:r>
            <a:r>
              <a:rPr lang="de-DE" dirty="0" err="1"/>
              <a:t>parser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HMC, </a:t>
            </a:r>
            <a:r>
              <a:rPr lang="de-DE" dirty="0" err="1"/>
              <a:t>and</a:t>
            </a:r>
            <a:r>
              <a:rPr lang="de-DE" dirty="0"/>
              <a:t> HMC </a:t>
            </a:r>
            <a:r>
              <a:rPr lang="de-DE" dirty="0" err="1"/>
              <a:t>messages</a:t>
            </a:r>
            <a:r>
              <a:rPr lang="de-DE" dirty="0"/>
              <a:t> in </a:t>
            </a:r>
            <a:r>
              <a:rPr lang="de-DE" dirty="0" err="1"/>
              <a:t>QRadar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inventory</a:t>
            </a:r>
            <a:endParaRPr lang="de-DE" dirty="0"/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2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recognizing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, e.g. </a:t>
            </a:r>
            <a:r>
              <a:rPr lang="de-DE" dirty="0" err="1"/>
              <a:t>alerting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invalid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attempt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11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400" b="1" spc="-1" dirty="0">
                <a:solidFill>
                  <a:srgbClr val="000099"/>
                </a:solidFill>
              </a:rPr>
              <a:t>Problem Statement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796"/>
            <a:ext cx="8229239" cy="4242077"/>
          </a:xfrm>
        </p:spPr>
        <p:txBody>
          <a:bodyPr tIns="46800">
            <a:normAutofit fontScale="85000" lnSpcReduction="20000"/>
          </a:bodyPr>
          <a:lstStyle/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The Z HMC </a:t>
            </a:r>
            <a:r>
              <a:rPr lang="en-US" spc="-1" dirty="0"/>
              <a:t>maintains an audit log and a security log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Accessible in HMC GUI and HMC Web Services API</a:t>
            </a:r>
          </a:p>
          <a:p>
            <a:pPr>
              <a:lnSpc>
                <a:spcPct val="140000"/>
              </a:lnSpc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However: The HMC does not support forwarding these logs to </a:t>
            </a:r>
            <a:r>
              <a:rPr lang="en-US" spc="-1" dirty="0"/>
              <a:t>SIEM</a:t>
            </a:r>
            <a:r>
              <a:rPr lang="en-US" spc="-1" baseline="30000" dirty="0"/>
              <a:t>(1)</a:t>
            </a:r>
            <a:r>
              <a:rPr lang="en-US" spc="-1" dirty="0"/>
              <a:t> services such as </a:t>
            </a:r>
            <a:r>
              <a:rPr lang="en-US" spc="-1" dirty="0" err="1"/>
              <a:t>QRadar</a:t>
            </a:r>
            <a:endParaRPr lang="en-US" spc="-1" dirty="0"/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r>
              <a:rPr lang="en-US" spc="-1" dirty="0">
                <a:sym typeface="Wingdings" pitchFamily="2" charset="2"/>
              </a:rPr>
              <a:t> </a:t>
            </a:r>
            <a:r>
              <a:rPr lang="en-US" spc="-1" dirty="0" err="1">
                <a:sym typeface="Wingdings" pitchFamily="2" charset="2"/>
              </a:rPr>
              <a:t>z</a:t>
            </a:r>
            <a:r>
              <a:rPr lang="en-US" spc="-1" dirty="0" err="1"/>
              <a:t>hmc</a:t>
            </a:r>
            <a:r>
              <a:rPr lang="en-US" spc="-1" dirty="0"/>
              <a:t>-log-forwarder can be used for that purpose</a:t>
            </a:r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r>
              <a:rPr lang="en-US" sz="1300" spc="-1" dirty="0"/>
              <a:t>(1)  SIEM = Security Information and Event Management</a:t>
            </a:r>
            <a:endParaRPr lang="en-US" sz="1900" spc="-1" dirty="0"/>
          </a:p>
        </p:txBody>
      </p:sp>
    </p:spTree>
    <p:extLst>
      <p:ext uri="{BB962C8B-B14F-4D97-AF65-F5344CB8AC3E}">
        <p14:creationId xmlns:p14="http://schemas.microsoft.com/office/powerpoint/2010/main" val="239619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5DBDB2-C69C-C740-AB85-807AF2EC63D6}"/>
              </a:ext>
            </a:extLst>
          </p:cNvPr>
          <p:cNvSpPr/>
          <p:nvPr/>
        </p:nvSpPr>
        <p:spPr>
          <a:xfrm>
            <a:off x="1786069" y="1622195"/>
            <a:ext cx="5382912" cy="1933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100" dirty="0">
                <a:solidFill>
                  <a:schemeClr val="tx1"/>
                </a:solidFill>
              </a:rPr>
              <a:t>OS </a:t>
            </a:r>
            <a:r>
              <a:rPr lang="de-DE" sz="1100" dirty="0" err="1">
                <a:solidFill>
                  <a:schemeClr val="tx1"/>
                </a:solidFill>
              </a:rPr>
              <a:t>instance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93" name="CustomShape 6"/>
          <p:cNvSpPr/>
          <p:nvPr/>
        </p:nvSpPr>
        <p:spPr>
          <a:xfrm>
            <a:off x="3531188" y="4939015"/>
            <a:ext cx="606526" cy="365760"/>
          </a:xfrm>
          <a:prstGeom prst="rect">
            <a:avLst/>
          </a:prstGeom>
          <a:solidFill>
            <a:srgbClr val="00B2EF"/>
          </a:solidFill>
          <a:ln w="19050">
            <a:solidFill>
              <a:srgbClr val="0083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ctr"/>
            <a:r>
              <a:rPr lang="en-US" sz="1100" spc="-1" dirty="0">
                <a:solidFill>
                  <a:srgbClr val="FFFFFF"/>
                </a:solidFill>
                <a:latin typeface="Arial"/>
              </a:rPr>
              <a:t>CPC</a:t>
            </a:r>
          </a:p>
        </p:txBody>
      </p:sp>
      <p:sp>
        <p:nvSpPr>
          <p:cNvPr id="598" name="CustomShape 11"/>
          <p:cNvSpPr/>
          <p:nvPr/>
        </p:nvSpPr>
        <p:spPr>
          <a:xfrm>
            <a:off x="3730268" y="4296840"/>
            <a:ext cx="1291025" cy="232200"/>
          </a:xfrm>
          <a:prstGeom prst="rect">
            <a:avLst/>
          </a:prstGeom>
          <a:solidFill>
            <a:srgbClr val="00B2EF"/>
          </a:solidFill>
          <a:ln w="19050">
            <a:solidFill>
              <a:srgbClr val="0083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Arial"/>
              </a:rPr>
              <a:t>Z HMC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618" name="CustomShape 29"/>
          <p:cNvSpPr/>
          <p:nvPr/>
        </p:nvSpPr>
        <p:spPr>
          <a:xfrm>
            <a:off x="3159409" y="3103635"/>
            <a:ext cx="2432077" cy="247972"/>
          </a:xfrm>
          <a:prstGeom prst="rect">
            <a:avLst/>
          </a:prstGeom>
          <a:solidFill>
            <a:srgbClr val="002060"/>
          </a:solidFill>
          <a:ln w="22225">
            <a:solidFill>
              <a:srgbClr val="00206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18360" rIns="18360" bIns="1836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 err="1">
                <a:solidFill>
                  <a:srgbClr val="FFFFFF"/>
                </a:solidFill>
                <a:latin typeface="Arial"/>
              </a:rPr>
              <a:t>zhmcclient</a:t>
            </a:r>
            <a:r>
              <a:rPr lang="en-US" sz="1100" b="0" strike="noStrike" spc="-1" dirty="0">
                <a:solidFill>
                  <a:srgbClr val="FFFFFF"/>
                </a:solidFill>
                <a:latin typeface="Arial"/>
              </a:rPr>
              <a:t> library</a:t>
            </a:r>
            <a:endParaRPr lang="en-US" sz="1100" b="0" strike="noStrike" spc="-1" dirty="0">
              <a:latin typeface="Arial"/>
            </a:endParaRPr>
          </a:p>
        </p:txBody>
      </p:sp>
      <p:cxnSp>
        <p:nvCxnSpPr>
          <p:cNvPr id="638" name="Line 45"/>
          <p:cNvCxnSpPr>
            <a:cxnSpLocks/>
            <a:stCxn id="598" idx="2"/>
            <a:endCxn id="593" idx="0"/>
          </p:cNvCxnSpPr>
          <p:nvPr/>
        </p:nvCxnSpPr>
        <p:spPr>
          <a:xfrm rot="5400000">
            <a:off x="3900129" y="4463362"/>
            <a:ext cx="409975" cy="541330"/>
          </a:xfrm>
          <a:prstGeom prst="bentConnector3">
            <a:avLst>
              <a:gd name="adj1" fmla="val 50000"/>
            </a:avLst>
          </a:prstGeom>
          <a:ln w="18360">
            <a:solidFill>
              <a:srgbClr val="FF3333"/>
            </a:solidFill>
            <a:round/>
            <a:tailEnd type="triangl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E75CAC-BC14-D543-8816-39D8CD0C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6960"/>
            <a:ext cx="8229240" cy="41348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93" name="CustomShape 6">
            <a:extLst>
              <a:ext uri="{FF2B5EF4-FFF2-40B4-BE49-F238E27FC236}">
                <a16:creationId xmlns:a16="http://schemas.microsoft.com/office/drawing/2014/main" id="{CBFC7939-3A80-2849-9E75-BFCA928B78AF}"/>
              </a:ext>
            </a:extLst>
          </p:cNvPr>
          <p:cNvSpPr/>
          <p:nvPr/>
        </p:nvSpPr>
        <p:spPr>
          <a:xfrm>
            <a:off x="4597031" y="4939015"/>
            <a:ext cx="606526" cy="365760"/>
          </a:xfrm>
          <a:prstGeom prst="rect">
            <a:avLst/>
          </a:prstGeom>
          <a:solidFill>
            <a:srgbClr val="00B2EF"/>
          </a:solidFill>
          <a:ln w="19050">
            <a:solidFill>
              <a:srgbClr val="0083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ctr"/>
            <a:r>
              <a:rPr lang="en-US" sz="1100" spc="-1" dirty="0">
                <a:solidFill>
                  <a:srgbClr val="FFFFFF"/>
                </a:solidFill>
                <a:latin typeface="Arial"/>
              </a:rPr>
              <a:t>CPC</a:t>
            </a:r>
          </a:p>
        </p:txBody>
      </p:sp>
      <p:cxnSp>
        <p:nvCxnSpPr>
          <p:cNvPr id="97" name="Line 45">
            <a:extLst>
              <a:ext uri="{FF2B5EF4-FFF2-40B4-BE49-F238E27FC236}">
                <a16:creationId xmlns:a16="http://schemas.microsoft.com/office/drawing/2014/main" id="{B4F67473-A1B4-1844-83B6-B7187C159754}"/>
              </a:ext>
            </a:extLst>
          </p:cNvPr>
          <p:cNvCxnSpPr>
            <a:cxnSpLocks/>
            <a:stCxn id="598" idx="2"/>
            <a:endCxn id="93" idx="0"/>
          </p:cNvCxnSpPr>
          <p:nvPr/>
        </p:nvCxnSpPr>
        <p:spPr>
          <a:xfrm rot="16200000" flipH="1">
            <a:off x="4433050" y="4471770"/>
            <a:ext cx="409975" cy="524513"/>
          </a:xfrm>
          <a:prstGeom prst="bentConnector3">
            <a:avLst>
              <a:gd name="adj1" fmla="val 50000"/>
            </a:avLst>
          </a:prstGeom>
          <a:ln w="18360">
            <a:solidFill>
              <a:srgbClr val="FF3333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11" name="Line 55">
            <a:extLst>
              <a:ext uri="{FF2B5EF4-FFF2-40B4-BE49-F238E27FC236}">
                <a16:creationId xmlns:a16="http://schemas.microsoft.com/office/drawing/2014/main" id="{D2B926B7-F815-5145-8A0C-429831E2C161}"/>
              </a:ext>
            </a:extLst>
          </p:cNvPr>
          <p:cNvCxnSpPr>
            <a:cxnSpLocks/>
            <a:stCxn id="618" idx="2"/>
            <a:endCxn id="598" idx="0"/>
          </p:cNvCxnSpPr>
          <p:nvPr/>
        </p:nvCxnSpPr>
        <p:spPr>
          <a:xfrm>
            <a:off x="4375448" y="3351607"/>
            <a:ext cx="333" cy="945233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triangle" w="lg" len="lg"/>
            <a:tailEnd type="triangle" w="lg" len="lg"/>
          </a:ln>
        </p:spPr>
      </p:cxnSp>
      <p:sp>
        <p:nvSpPr>
          <p:cNvPr id="110" name="CustomShape 44">
            <a:extLst>
              <a:ext uri="{FF2B5EF4-FFF2-40B4-BE49-F238E27FC236}">
                <a16:creationId xmlns:a16="http://schemas.microsoft.com/office/drawing/2014/main" id="{ADA3D1B0-AACE-9440-80FD-515C9CAC2D00}"/>
              </a:ext>
            </a:extLst>
          </p:cNvPr>
          <p:cNvSpPr/>
          <p:nvPr/>
        </p:nvSpPr>
        <p:spPr>
          <a:xfrm>
            <a:off x="3871950" y="3701760"/>
            <a:ext cx="1022385" cy="294420"/>
          </a:xfrm>
          <a:prstGeom prst="ellipse">
            <a:avLst/>
          </a:prstGeom>
          <a:solidFill>
            <a:srgbClr val="729FCF"/>
          </a:solidFill>
          <a:ln w="1905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18360" rIns="54720" bIns="18360" anchor="ctr"/>
          <a:lstStyle/>
          <a:p>
            <a:pPr algn="ctr"/>
            <a:r>
              <a:rPr lang="en-US" sz="1100" b="0" strike="noStrike" spc="-1" dirty="0">
                <a:latin typeface="Arial"/>
              </a:rPr>
              <a:t>Network</a:t>
            </a:r>
          </a:p>
        </p:txBody>
      </p:sp>
      <p:sp>
        <p:nvSpPr>
          <p:cNvPr id="114" name="CustomShape 29">
            <a:extLst>
              <a:ext uri="{FF2B5EF4-FFF2-40B4-BE49-F238E27FC236}">
                <a16:creationId xmlns:a16="http://schemas.microsoft.com/office/drawing/2014/main" id="{2B5AD04D-3254-DF4B-A4C9-12A1BC527ACA}"/>
              </a:ext>
            </a:extLst>
          </p:cNvPr>
          <p:cNvSpPr/>
          <p:nvPr/>
        </p:nvSpPr>
        <p:spPr>
          <a:xfrm>
            <a:off x="3159409" y="2134449"/>
            <a:ext cx="2432076" cy="359031"/>
          </a:xfrm>
          <a:prstGeom prst="rect">
            <a:avLst/>
          </a:prstGeom>
          <a:solidFill>
            <a:srgbClr val="002060"/>
          </a:solidFill>
          <a:ln w="22225">
            <a:solidFill>
              <a:srgbClr val="00206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18360" rIns="18360" bIns="18360" anchor="ctr"/>
          <a:lstStyle/>
          <a:p>
            <a:pPr algn="ctr">
              <a:lnSpc>
                <a:spcPct val="100000"/>
              </a:lnSpc>
            </a:pPr>
            <a:r>
              <a:rPr lang="en-US" sz="1100" spc="-1" dirty="0" err="1">
                <a:solidFill>
                  <a:srgbClr val="FFFFFF"/>
                </a:solidFill>
                <a:latin typeface="Arial"/>
              </a:rPr>
              <a:t>z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Arial"/>
              </a:rPr>
              <a:t>hmc_log_forwarder</a:t>
            </a:r>
            <a:r>
              <a:rPr lang="en-US" sz="1100" b="0" strike="noStrike" spc="-1" dirty="0">
                <a:solidFill>
                  <a:srgbClr val="FFFFFF"/>
                </a:solidFill>
                <a:latin typeface="Arial"/>
              </a:rPr>
              <a:t> program</a:t>
            </a:r>
            <a:endParaRPr lang="en-US" sz="1100" b="0" strike="noStrike" spc="-1" dirty="0">
              <a:latin typeface="Arial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B31B09-2424-BA42-B828-22CB03B90B6E}"/>
              </a:ext>
            </a:extLst>
          </p:cNvPr>
          <p:cNvCxnSpPr>
            <a:cxnSpLocks/>
          </p:cNvCxnSpPr>
          <p:nvPr/>
        </p:nvCxnSpPr>
        <p:spPr>
          <a:xfrm>
            <a:off x="3696084" y="4247261"/>
            <a:ext cx="312247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7C09C1-A428-E348-9D91-D140F0C80CB9}"/>
              </a:ext>
            </a:extLst>
          </p:cNvPr>
          <p:cNvSpPr txBox="1"/>
          <p:nvPr/>
        </p:nvSpPr>
        <p:spPr>
          <a:xfrm>
            <a:off x="5779494" y="3925197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HMC WS API</a:t>
            </a:r>
          </a:p>
        </p:txBody>
      </p:sp>
      <p:cxnSp>
        <p:nvCxnSpPr>
          <p:cNvPr id="126" name="Line 55">
            <a:extLst>
              <a:ext uri="{FF2B5EF4-FFF2-40B4-BE49-F238E27FC236}">
                <a16:creationId xmlns:a16="http://schemas.microsoft.com/office/drawing/2014/main" id="{202A4A89-282B-C542-AC97-CF71F863CA82}"/>
              </a:ext>
            </a:extLst>
          </p:cNvPr>
          <p:cNvCxnSpPr>
            <a:cxnSpLocks/>
          </p:cNvCxnSpPr>
          <p:nvPr/>
        </p:nvCxnSpPr>
        <p:spPr>
          <a:xfrm>
            <a:off x="4130789" y="2505446"/>
            <a:ext cx="0" cy="598157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none" w="lg" len="lg"/>
            <a:tailEnd type="triangle" w="lg" len="lg"/>
          </a:ln>
        </p:spPr>
      </p:cxnSp>
      <p:cxnSp>
        <p:nvCxnSpPr>
          <p:cNvPr id="127" name="Line 55">
            <a:extLst>
              <a:ext uri="{FF2B5EF4-FFF2-40B4-BE49-F238E27FC236}">
                <a16:creationId xmlns:a16="http://schemas.microsoft.com/office/drawing/2014/main" id="{B0D785DB-6070-F147-A5B0-9E945608E8AF}"/>
              </a:ext>
            </a:extLst>
          </p:cNvPr>
          <p:cNvCxnSpPr>
            <a:cxnSpLocks/>
          </p:cNvCxnSpPr>
          <p:nvPr/>
        </p:nvCxnSpPr>
        <p:spPr>
          <a:xfrm flipV="1">
            <a:off x="4554907" y="2493480"/>
            <a:ext cx="0" cy="589396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none" w="lg" len="lg"/>
            <a:tailEnd type="triangle" w="lg" len="lg"/>
          </a:ln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B9819B5-34BB-2C42-8C63-B5ED63AC5F79}"/>
              </a:ext>
            </a:extLst>
          </p:cNvPr>
          <p:cNvSpPr txBox="1"/>
          <p:nvPr/>
        </p:nvSpPr>
        <p:spPr>
          <a:xfrm>
            <a:off x="2563439" y="2667752"/>
            <a:ext cx="1561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/>
              <a:t>Query </a:t>
            </a:r>
            <a:r>
              <a:rPr lang="de-DE" sz="1100" dirty="0" err="1"/>
              <a:t>past</a:t>
            </a:r>
            <a:r>
              <a:rPr lang="de-DE" sz="1100" dirty="0"/>
              <a:t> log </a:t>
            </a:r>
            <a:r>
              <a:rPr lang="de-DE" sz="1100" dirty="0" err="1"/>
              <a:t>entries</a:t>
            </a:r>
            <a:endParaRPr lang="de-DE" sz="11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7BE64FA-BB0A-834E-9514-33F2A9EC6DE9}"/>
              </a:ext>
            </a:extLst>
          </p:cNvPr>
          <p:cNvSpPr txBox="1"/>
          <p:nvPr/>
        </p:nvSpPr>
        <p:spPr>
          <a:xfrm>
            <a:off x="4574531" y="2683042"/>
            <a:ext cx="2319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Notifications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future</a:t>
            </a:r>
            <a:r>
              <a:rPr lang="de-DE" sz="1100" dirty="0"/>
              <a:t> log </a:t>
            </a:r>
            <a:r>
              <a:rPr lang="de-DE" sz="1100" dirty="0" err="1"/>
              <a:t>entries</a:t>
            </a:r>
            <a:endParaRPr lang="de-DE" sz="1100" dirty="0"/>
          </a:p>
        </p:txBody>
      </p:sp>
      <p:cxnSp>
        <p:nvCxnSpPr>
          <p:cNvPr id="134" name="Line 55">
            <a:extLst>
              <a:ext uri="{FF2B5EF4-FFF2-40B4-BE49-F238E27FC236}">
                <a16:creationId xmlns:a16="http://schemas.microsoft.com/office/drawing/2014/main" id="{EE0645E0-37E1-2A45-8AB1-740C06B53682}"/>
              </a:ext>
            </a:extLst>
          </p:cNvPr>
          <p:cNvCxnSpPr>
            <a:cxnSpLocks/>
          </p:cNvCxnSpPr>
          <p:nvPr/>
        </p:nvCxnSpPr>
        <p:spPr>
          <a:xfrm flipV="1">
            <a:off x="4375448" y="1327576"/>
            <a:ext cx="645845" cy="806875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none" w="lg" len="lg"/>
            <a:tailEnd type="triangle" w="lg" len="lg"/>
          </a:ln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3A58350-B034-924F-961A-0DB72D69D442}"/>
              </a:ext>
            </a:extLst>
          </p:cNvPr>
          <p:cNvSpPr txBox="1"/>
          <p:nvPr/>
        </p:nvSpPr>
        <p:spPr>
          <a:xfrm>
            <a:off x="5021293" y="1196771"/>
            <a:ext cx="23855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/>
              <a:t>Forward log </a:t>
            </a:r>
            <a:r>
              <a:rPr lang="de-DE" sz="1100" dirty="0" err="1"/>
              <a:t>entries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a </a:t>
            </a:r>
            <a:r>
              <a:rPr lang="de-DE" sz="1100" dirty="0" err="1"/>
              <a:t>destination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92853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796"/>
            <a:ext cx="8229239" cy="4242077"/>
          </a:xfrm>
        </p:spPr>
        <p:txBody>
          <a:bodyPr tIns="46800">
            <a:normAutofit lnSpcReduction="10000"/>
          </a:bodyPr>
          <a:lstStyle/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Pure Python program, running on any OS and on Python 2.7 and 3.4 or higher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Future: Available as </a:t>
            </a:r>
            <a:r>
              <a:rPr lang="en-US" sz="2000" spc="-1" dirty="0"/>
              <a:t>‘</a:t>
            </a:r>
            <a:r>
              <a:rPr lang="en-US" sz="2000" spc="-1" dirty="0" err="1"/>
              <a:t>zhmc</a:t>
            </a:r>
            <a:r>
              <a:rPr lang="en-US" sz="2000" spc="-1" dirty="0"/>
              <a:t>-log-forwarder’ package on </a:t>
            </a:r>
            <a:r>
              <a:rPr lang="en-US" sz="2000" spc="-1" dirty="0" err="1"/>
              <a:t>Pypi</a:t>
            </a:r>
            <a:r>
              <a:rPr lang="en-US" sz="2000" spc="-1" dirty="0"/>
              <a:t>:</a:t>
            </a:r>
          </a:p>
          <a:p>
            <a:pPr marL="457200" lvl="1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r>
              <a:rPr lang="en-US" spc="-1" dirty="0">
                <a:latin typeface="Courier" pitchFamily="2" charset="0"/>
              </a:rPr>
              <a:t>$ pip install </a:t>
            </a:r>
            <a:r>
              <a:rPr lang="en-US" spc="-1" dirty="0" err="1">
                <a:latin typeface="Courier" pitchFamily="2" charset="0"/>
              </a:rPr>
              <a:t>zhmc</a:t>
            </a:r>
            <a:r>
              <a:rPr lang="en-US" spc="-1" dirty="0">
                <a:latin typeface="Courier" pitchFamily="2" charset="0"/>
              </a:rPr>
              <a:t>-log-forwarder</a:t>
            </a:r>
            <a:endParaRPr lang="en-US" spc="-1" dirty="0"/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audit log, security log, or both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a time since when log entries are collected</a:t>
            </a:r>
          </a:p>
          <a:p>
            <a:pPr lvl="1"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keywords ‘now’, ‘all’, or a specified date &amp; time string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whether to wait for future log entries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one or more destinations: </a:t>
            </a:r>
            <a:r>
              <a:rPr lang="en-US" spc="-1" dirty="0" err="1"/>
              <a:t>stdout</a:t>
            </a:r>
            <a:r>
              <a:rPr lang="en-US" spc="-1" dirty="0"/>
              <a:t>, stderr, syslog</a:t>
            </a:r>
          </a:p>
          <a:p>
            <a:pPr lvl="1"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Note: A remote syslog server is used for </a:t>
            </a:r>
            <a:r>
              <a:rPr lang="en-US" spc="-1" dirty="0" err="1"/>
              <a:t>Qradar</a:t>
            </a:r>
            <a:endParaRPr lang="en-US" spc="-1" dirty="0"/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custom formatting the output for log entries</a:t>
            </a:r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37665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 err="1">
                <a:solidFill>
                  <a:srgbClr val="000099"/>
                </a:solidFill>
              </a:rPr>
              <a:t>z</a:t>
            </a:r>
            <a:r>
              <a:rPr lang="en-US" sz="2400" b="1" spc="-1" dirty="0" err="1">
                <a:solidFill>
                  <a:srgbClr val="000099"/>
                </a:solidFill>
              </a:rPr>
              <a:t>hmc_log_forwarder</a:t>
            </a:r>
            <a:r>
              <a:rPr lang="en-US" sz="2400" b="1" spc="-1" dirty="0">
                <a:solidFill>
                  <a:srgbClr val="000099"/>
                </a:solidFill>
              </a:rPr>
              <a:t>  command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801"/>
            <a:ext cx="7667897" cy="4355514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100" dirty="0" err="1">
                <a:latin typeface="Courier" pitchFamily="2" charset="0"/>
              </a:rPr>
              <a:t>Usage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zhmc_log_forwarder</a:t>
            </a:r>
            <a:r>
              <a:rPr lang="de-DE" sz="1100" dirty="0">
                <a:latin typeface="Courier" pitchFamily="2" charset="0"/>
              </a:rPr>
              <a:t> [</a:t>
            </a:r>
            <a:r>
              <a:rPr lang="de-DE" sz="1100" dirty="0" err="1">
                <a:latin typeface="Courier" pitchFamily="2" charset="0"/>
              </a:rPr>
              <a:t>options</a:t>
            </a:r>
            <a:r>
              <a:rPr lang="de-DE" sz="1100" dirty="0">
                <a:latin typeface="Courier" pitchFamily="2" charset="0"/>
              </a:rPr>
              <a:t>]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General </a:t>
            </a:r>
            <a:r>
              <a:rPr lang="de-DE" sz="1100" dirty="0" err="1">
                <a:latin typeface="Courier" pitchFamily="2" charset="0"/>
              </a:rPr>
              <a:t>options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-h, --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           Show </a:t>
            </a:r>
            <a:r>
              <a:rPr lang="de-DE" sz="1100" dirty="0" err="1">
                <a:latin typeface="Courier" pitchFamily="2" charset="0"/>
              </a:rPr>
              <a:t>this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--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-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-file    Show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about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file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format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--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-log-format     Show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about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formatting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--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-time-format    Show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about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time </a:t>
            </a:r>
            <a:r>
              <a:rPr lang="de-DE" sz="1100" dirty="0" err="1">
                <a:latin typeface="Courier" pitchFamily="2" charset="0"/>
              </a:rPr>
              <a:t>field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formatting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--version             Show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version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number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this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program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--</a:t>
            </a:r>
            <a:r>
              <a:rPr lang="de-DE" sz="1100" dirty="0" err="1">
                <a:latin typeface="Courier" pitchFamily="2" charset="0"/>
              </a:rPr>
              <a:t>debug</a:t>
            </a:r>
            <a:r>
              <a:rPr lang="de-DE" sz="1100" dirty="0">
                <a:latin typeface="Courier" pitchFamily="2" charset="0"/>
              </a:rPr>
              <a:t>               Show </a:t>
            </a:r>
            <a:r>
              <a:rPr lang="de-DE" sz="1100" dirty="0" err="1">
                <a:latin typeface="Courier" pitchFamily="2" charset="0"/>
              </a:rPr>
              <a:t>debug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self-logged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messages</a:t>
            </a:r>
            <a:r>
              <a:rPr lang="de-DE" sz="1100" dirty="0">
                <a:latin typeface="Courier" pitchFamily="2" charset="0"/>
              </a:rPr>
              <a:t> (</a:t>
            </a:r>
            <a:r>
              <a:rPr lang="de-DE" sz="1100" dirty="0" err="1">
                <a:latin typeface="Courier" pitchFamily="2" charset="0"/>
              </a:rPr>
              <a:t>if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any</a:t>
            </a:r>
            <a:r>
              <a:rPr lang="de-DE" sz="1100" dirty="0">
                <a:latin typeface="Courier" pitchFamily="2" charset="0"/>
              </a:rPr>
              <a:t>).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options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-c,--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-file CONFIGFILE    File </a:t>
            </a:r>
            <a:r>
              <a:rPr lang="de-DE" sz="1100" dirty="0" err="1">
                <a:latin typeface="Courier" pitchFamily="2" charset="0"/>
              </a:rPr>
              <a:t>path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file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use</a:t>
            </a:r>
            <a:r>
              <a:rPr lang="de-DE" sz="1100" dirty="0">
                <a:latin typeface="Courier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42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Config file (1)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930442"/>
            <a:ext cx="8329749" cy="4468873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400" dirty="0"/>
              <a:t>YAML </a:t>
            </a:r>
            <a:r>
              <a:rPr lang="de-DE" sz="1400" dirty="0" err="1"/>
              <a:t>format</a:t>
            </a:r>
            <a:r>
              <a:rPr lang="de-DE" sz="1400" dirty="0"/>
              <a:t>:</a:t>
            </a:r>
            <a:br>
              <a:rPr lang="de-DE" sz="1400" dirty="0"/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---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# </a:t>
            </a:r>
            <a:r>
              <a:rPr lang="de-DE" sz="1100" dirty="0" err="1">
                <a:latin typeface="Courier" pitchFamily="2" charset="0"/>
              </a:rPr>
              <a:t>Which</a:t>
            </a:r>
            <a:r>
              <a:rPr lang="de-DE" sz="1100" dirty="0">
                <a:latin typeface="Courier" pitchFamily="2" charset="0"/>
              </a:rPr>
              <a:t> Z HMC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collect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from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hmc_host</a:t>
            </a:r>
            <a:r>
              <a:rPr lang="de-DE" sz="1100" dirty="0">
                <a:latin typeface="Courier" pitchFamily="2" charset="0"/>
              </a:rPr>
              <a:t>: 10.11.12.13.     # IP </a:t>
            </a:r>
            <a:r>
              <a:rPr lang="de-DE" sz="1100" dirty="0" err="1">
                <a:latin typeface="Courier" pitchFamily="2" charset="0"/>
              </a:rPr>
              <a:t>address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hostname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HMC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hmc_user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myuser</a:t>
            </a:r>
            <a:r>
              <a:rPr lang="de-DE" sz="1100" dirty="0">
                <a:latin typeface="Courier" pitchFamily="2" charset="0"/>
              </a:rPr>
              <a:t>           # HMC </a:t>
            </a:r>
            <a:r>
              <a:rPr lang="de-DE" sz="1100" dirty="0" err="1">
                <a:latin typeface="Courier" pitchFamily="2" charset="0"/>
              </a:rPr>
              <a:t>userid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hmc_password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mypassword</a:t>
            </a:r>
            <a:r>
              <a:rPr lang="de-DE" sz="1100" dirty="0">
                <a:latin typeface="Courier" pitchFamily="2" charset="0"/>
              </a:rPr>
              <a:t>   # HMC </a:t>
            </a:r>
            <a:r>
              <a:rPr lang="de-DE" sz="1100" dirty="0" err="1">
                <a:latin typeface="Courier" pitchFamily="2" charset="0"/>
              </a:rPr>
              <a:t>password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label</a:t>
            </a:r>
            <a:r>
              <a:rPr lang="de-DE" sz="1100" dirty="0">
                <a:latin typeface="Courier" pitchFamily="2" charset="0"/>
              </a:rPr>
              <a:t>: region1-zone2-hmc1  # Label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use</a:t>
            </a:r>
            <a:r>
              <a:rPr lang="de-DE" sz="1100" dirty="0">
                <a:latin typeface="Courier" pitchFamily="2" charset="0"/>
              </a:rPr>
              <a:t> in log </a:t>
            </a:r>
            <a:r>
              <a:rPr lang="de-DE" sz="1100" dirty="0" err="1">
                <a:latin typeface="Courier" pitchFamily="2" charset="0"/>
              </a:rPr>
              <a:t>output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identify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source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# Time </a:t>
            </a:r>
            <a:r>
              <a:rPr lang="de-DE" sz="1100" dirty="0" err="1">
                <a:latin typeface="Courier" pitchFamily="2" charset="0"/>
              </a:rPr>
              <a:t>range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collect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since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now</a:t>
            </a:r>
            <a:r>
              <a:rPr lang="de-DE" sz="1100" dirty="0">
                <a:latin typeface="Courier" pitchFamily="2" charset="0"/>
              </a:rPr>
              <a:t>                 # </a:t>
            </a:r>
            <a:r>
              <a:rPr lang="de-DE" sz="1100" dirty="0" err="1">
                <a:latin typeface="Courier" pitchFamily="2" charset="0"/>
              </a:rPr>
              <a:t>Include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past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since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when</a:t>
            </a:r>
            <a:r>
              <a:rPr lang="de-DE" sz="1100" dirty="0">
                <a:latin typeface="Courier" pitchFamily="2" charset="0"/>
              </a:rPr>
              <a:t>: all, </a:t>
            </a:r>
            <a:r>
              <a:rPr lang="de-DE" sz="1100" dirty="0" err="1">
                <a:latin typeface="Courier" pitchFamily="2" charset="0"/>
              </a:rPr>
              <a:t>now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date&amp;time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string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future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true</a:t>
            </a:r>
            <a:r>
              <a:rPr lang="de-DE" sz="1100" dirty="0">
                <a:latin typeface="Courier" pitchFamily="2" charset="0"/>
              </a:rPr>
              <a:t>               # </a:t>
            </a:r>
            <a:r>
              <a:rPr lang="de-DE" sz="1100" dirty="0" err="1">
                <a:latin typeface="Courier" pitchFamily="2" charset="0"/>
              </a:rPr>
              <a:t>Wait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future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# </a:t>
            </a:r>
            <a:r>
              <a:rPr lang="de-DE" sz="1100" dirty="0" err="1">
                <a:latin typeface="Courier" pitchFamily="2" charset="0"/>
              </a:rPr>
              <a:t>Logging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program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itself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selflog_dest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stdout</a:t>
            </a:r>
            <a:r>
              <a:rPr lang="de-DE" sz="1100" dirty="0">
                <a:latin typeface="Courier" pitchFamily="2" charset="0"/>
              </a:rPr>
              <a:t>                          # Destination (</a:t>
            </a:r>
            <a:r>
              <a:rPr lang="de-DE" sz="1100" dirty="0" err="1">
                <a:latin typeface="Courier" pitchFamily="2" charset="0"/>
              </a:rPr>
              <a:t>stdout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stderr</a:t>
            </a:r>
            <a:r>
              <a:rPr lang="de-DE" sz="1100" dirty="0">
                <a:latin typeface="Courier" pitchFamily="2" charset="0"/>
              </a:rPr>
              <a:t>)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selflog_format</a:t>
            </a:r>
            <a:r>
              <a:rPr lang="de-DE" sz="1100" dirty="0">
                <a:latin typeface="Courier" pitchFamily="2" charset="0"/>
              </a:rPr>
              <a:t>: '%(</a:t>
            </a:r>
            <a:r>
              <a:rPr lang="de-DE" sz="1100" dirty="0" err="1">
                <a:latin typeface="Courier" pitchFamily="2" charset="0"/>
              </a:rPr>
              <a:t>levelname</a:t>
            </a:r>
            <a:r>
              <a:rPr lang="de-DE" sz="1100" dirty="0">
                <a:latin typeface="Courier" pitchFamily="2" charset="0"/>
              </a:rPr>
              <a:t>)s: %(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)</a:t>
            </a:r>
            <a:r>
              <a:rPr lang="de-DE" sz="1100" dirty="0" err="1">
                <a:latin typeface="Courier" pitchFamily="2" charset="0"/>
              </a:rPr>
              <a:t>s'</a:t>
            </a:r>
            <a:r>
              <a:rPr lang="de-DE" sz="1100" dirty="0">
                <a:latin typeface="Courier" pitchFamily="2" charset="0"/>
              </a:rPr>
              <a:t>  # Log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format</a:t>
            </a:r>
            <a:r>
              <a:rPr lang="de-DE" sz="1100" dirty="0">
                <a:latin typeface="Courier" pitchFamily="2" charset="0"/>
              </a:rPr>
              <a:t> (Python </a:t>
            </a:r>
            <a:r>
              <a:rPr lang="de-DE" sz="1100" dirty="0" err="1">
                <a:latin typeface="Courier" pitchFamily="2" charset="0"/>
              </a:rPr>
              <a:t>logging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placeholders</a:t>
            </a:r>
            <a:r>
              <a:rPr lang="de-DE" sz="1100" dirty="0">
                <a:latin typeface="Courier" pitchFamily="2" charset="0"/>
              </a:rPr>
              <a:t>)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selflog_time_format</a:t>
            </a:r>
            <a:r>
              <a:rPr lang="de-DE" sz="1100" dirty="0">
                <a:latin typeface="Courier" pitchFamily="2" charset="0"/>
              </a:rPr>
              <a:t>: '%Y-%m-%d %H:%M:%S'      # Format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'</a:t>
            </a:r>
            <a:r>
              <a:rPr lang="de-DE" sz="1100" dirty="0" err="1">
                <a:latin typeface="Courier" pitchFamily="2" charset="0"/>
              </a:rPr>
              <a:t>asctime</a:t>
            </a:r>
            <a:r>
              <a:rPr lang="de-DE" sz="1100" dirty="0">
                <a:latin typeface="Courier" pitchFamily="2" charset="0"/>
              </a:rPr>
              <a:t>' </a:t>
            </a:r>
            <a:r>
              <a:rPr lang="de-DE" sz="1100" dirty="0" err="1">
                <a:latin typeface="Courier" pitchFamily="2" charset="0"/>
              </a:rPr>
              <a:t>field</a:t>
            </a:r>
            <a:r>
              <a:rPr lang="de-DE" sz="1100" dirty="0">
                <a:latin typeface="Courier" pitchFamily="2" charset="0"/>
              </a:rPr>
              <a:t> in log </a:t>
            </a:r>
            <a:r>
              <a:rPr lang="de-DE" sz="1100" dirty="0" err="1">
                <a:latin typeface="Courier" pitchFamily="2" charset="0"/>
              </a:rPr>
              <a:t>message</a:t>
            </a:r>
            <a:br>
              <a:rPr lang="de-DE" sz="1100" dirty="0">
                <a:latin typeface="Courier" pitchFamily="2" charset="0"/>
              </a:rPr>
            </a:br>
            <a:endParaRPr lang="de-DE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7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Config file (2)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930442"/>
            <a:ext cx="8456064" cy="4468873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100" dirty="0">
                <a:latin typeface="Courier" pitchFamily="2" charset="0"/>
              </a:rPr>
              <a:t># List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forwardings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# A log </a:t>
            </a:r>
            <a:r>
              <a:rPr lang="de-DE" sz="1100" dirty="0" err="1">
                <a:latin typeface="Courier" pitchFamily="2" charset="0"/>
              </a:rPr>
              <a:t>forwarding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defines</a:t>
            </a:r>
            <a:r>
              <a:rPr lang="de-DE" sz="1100" dirty="0">
                <a:latin typeface="Courier" pitchFamily="2" charset="0"/>
              </a:rPr>
              <a:t> a </a:t>
            </a:r>
            <a:r>
              <a:rPr lang="de-DE" sz="1100" dirty="0" err="1">
                <a:latin typeface="Courier" pitchFamily="2" charset="0"/>
              </a:rPr>
              <a:t>set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logs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collect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a </a:t>
            </a:r>
            <a:r>
              <a:rPr lang="de-DE" sz="1100" dirty="0" err="1">
                <a:latin typeface="Courier" pitchFamily="2" charset="0"/>
              </a:rPr>
              <a:t>destination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forward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them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forwardings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- </a:t>
            </a:r>
            <a:r>
              <a:rPr lang="de-DE" sz="1100" dirty="0" err="1">
                <a:latin typeface="Courier" pitchFamily="2" charset="0"/>
              </a:rPr>
              <a:t>name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Example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forwarding</a:t>
            </a:r>
            <a:r>
              <a:rPr lang="de-DE" sz="1100" dirty="0">
                <a:latin typeface="Courier" pitchFamily="2" charset="0"/>
              </a:rPr>
              <a:t>   # Name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forwarding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logs</a:t>
            </a:r>
            <a:r>
              <a:rPr lang="de-DE" sz="1100" dirty="0">
                <a:latin typeface="Courier" pitchFamily="2" charset="0"/>
              </a:rPr>
              <a:t>: [</a:t>
            </a:r>
            <a:r>
              <a:rPr lang="de-DE" sz="1100" dirty="0" err="1">
                <a:latin typeface="Courier" pitchFamily="2" charset="0"/>
              </a:rPr>
              <a:t>security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audit</a:t>
            </a:r>
            <a:r>
              <a:rPr lang="de-DE" sz="1100" dirty="0">
                <a:latin typeface="Courier" pitchFamily="2" charset="0"/>
              </a:rPr>
              <a:t>]    # List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types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include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dest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              # Destination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stdout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stderr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syslog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syslog_host</a:t>
            </a:r>
            <a:r>
              <a:rPr lang="de-DE" sz="1100" dirty="0">
                <a:latin typeface="Courier" pitchFamily="2" charset="0"/>
              </a:rPr>
              <a:t>: 10.11.12.14   # IP </a:t>
            </a:r>
            <a:r>
              <a:rPr lang="de-DE" sz="1100" dirty="0" err="1">
                <a:latin typeface="Courier" pitchFamily="2" charset="0"/>
              </a:rPr>
              <a:t>address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hostname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remote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server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syslog_port</a:t>
            </a:r>
            <a:r>
              <a:rPr lang="de-DE" sz="1100" dirty="0">
                <a:latin typeface="Courier" pitchFamily="2" charset="0"/>
              </a:rPr>
              <a:t>: 514           # Port </a:t>
            </a:r>
            <a:r>
              <a:rPr lang="de-DE" sz="1100" dirty="0" err="1">
                <a:latin typeface="Courier" pitchFamily="2" charset="0"/>
              </a:rPr>
              <a:t>number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remote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server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syslog_porttype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udp</a:t>
            </a:r>
            <a:r>
              <a:rPr lang="de-DE" sz="1100" dirty="0">
                <a:latin typeface="Courier" pitchFamily="2" charset="0"/>
              </a:rPr>
              <a:t>       # Port type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remote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server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syslog_facility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user</a:t>
            </a:r>
            <a:r>
              <a:rPr lang="de-DE" sz="1100" dirty="0">
                <a:latin typeface="Courier" pitchFamily="2" charset="0"/>
              </a:rPr>
              <a:t>      #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facility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name</a:t>
            </a:r>
            <a:r>
              <a:rPr lang="de-DE" sz="1100" dirty="0">
                <a:latin typeface="Courier" pitchFamily="2" charset="0"/>
              </a:rPr>
              <a:t> 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format</a:t>
            </a:r>
            <a:r>
              <a:rPr lang="de-DE" sz="1100" dirty="0">
                <a:latin typeface="Courier" pitchFamily="2" charset="0"/>
              </a:rPr>
              <a:t>: '{time:32} {</a:t>
            </a:r>
            <a:r>
              <a:rPr lang="de-DE" sz="1100" dirty="0" err="1">
                <a:latin typeface="Courier" pitchFamily="2" charset="0"/>
              </a:rPr>
              <a:t>label</a:t>
            </a:r>
            <a:r>
              <a:rPr lang="de-DE" sz="1100" dirty="0">
                <a:latin typeface="Courier" pitchFamily="2" charset="0"/>
              </a:rPr>
              <a:t>} {log:8} {name:12} {</a:t>
            </a:r>
            <a:r>
              <a:rPr lang="de-DE" sz="1100" dirty="0" err="1">
                <a:latin typeface="Courier" pitchFamily="2" charset="0"/>
              </a:rPr>
              <a:t>id</a:t>
            </a:r>
            <a:r>
              <a:rPr lang="de-DE" sz="1100" dirty="0">
                <a:latin typeface="Courier" pitchFamily="2" charset="0"/>
              </a:rPr>
              <a:t>:&gt;4} {user:20} {</a:t>
            </a:r>
            <a:r>
              <a:rPr lang="de-DE" sz="1100" dirty="0" err="1">
                <a:latin typeface="Courier" pitchFamily="2" charset="0"/>
              </a:rPr>
              <a:t>msg</a:t>
            </a:r>
            <a:r>
              <a:rPr lang="de-DE" sz="1100" dirty="0">
                <a:latin typeface="Courier" pitchFamily="2" charset="0"/>
              </a:rPr>
              <a:t>}'  # Log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format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time_format</a:t>
            </a:r>
            <a:r>
              <a:rPr lang="de-DE" sz="1100" dirty="0">
                <a:latin typeface="Courier" pitchFamily="2" charset="0"/>
              </a:rPr>
              <a:t>: '%Y-%m-%d %H:%M:%S.%</a:t>
            </a:r>
            <a:r>
              <a:rPr lang="de-DE" sz="1100" dirty="0" err="1">
                <a:latin typeface="Courier" pitchFamily="2" charset="0"/>
              </a:rPr>
              <a:t>f%z</a:t>
            </a:r>
            <a:r>
              <a:rPr lang="de-DE" sz="1100" dirty="0">
                <a:latin typeface="Courier" pitchFamily="2" charset="0"/>
              </a:rPr>
              <a:t>'                                  # Format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'time' </a:t>
            </a:r>
            <a:r>
              <a:rPr lang="de-DE" sz="1100" dirty="0" err="1">
                <a:latin typeface="Courier" pitchFamily="2" charset="0"/>
              </a:rPr>
              <a:t>field</a:t>
            </a:r>
            <a:br>
              <a:rPr lang="de-DE" sz="1100" dirty="0">
                <a:latin typeface="Courier" pitchFamily="2" charset="0"/>
              </a:rPr>
            </a:br>
            <a:endParaRPr lang="de-DE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73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Log message format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801"/>
            <a:ext cx="8329749" cy="4355514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200" dirty="0" err="1"/>
              <a:t>Example</a:t>
            </a:r>
            <a:r>
              <a:rPr lang="de-DE" sz="1200" dirty="0"/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  </a:t>
            </a:r>
            <a:r>
              <a:rPr lang="de-DE" sz="1100" dirty="0" err="1">
                <a:latin typeface="Courier" pitchFamily="2" charset="0"/>
              </a:rPr>
              <a:t>format</a:t>
            </a:r>
            <a:r>
              <a:rPr lang="de-DE" sz="1100" dirty="0">
                <a:latin typeface="Courier" pitchFamily="2" charset="0"/>
              </a:rPr>
              <a:t>: '{time:32} {</a:t>
            </a:r>
            <a:r>
              <a:rPr lang="de-DE" sz="1100" dirty="0" err="1">
                <a:latin typeface="Courier" pitchFamily="2" charset="0"/>
              </a:rPr>
              <a:t>label</a:t>
            </a:r>
            <a:r>
              <a:rPr lang="de-DE" sz="1100" dirty="0">
                <a:latin typeface="Courier" pitchFamily="2" charset="0"/>
              </a:rPr>
              <a:t>} {log:8} {name:12} {</a:t>
            </a:r>
            <a:r>
              <a:rPr lang="de-DE" sz="1100" dirty="0" err="1">
                <a:latin typeface="Courier" pitchFamily="2" charset="0"/>
              </a:rPr>
              <a:t>id</a:t>
            </a:r>
            <a:r>
              <a:rPr lang="de-DE" sz="1100" dirty="0">
                <a:latin typeface="Courier" pitchFamily="2" charset="0"/>
              </a:rPr>
              <a:t>:&gt;4} {user:20} {</a:t>
            </a:r>
            <a:r>
              <a:rPr lang="de-DE" sz="1100" dirty="0" err="1">
                <a:latin typeface="Courier" pitchFamily="2" charset="0"/>
              </a:rPr>
              <a:t>msg</a:t>
            </a:r>
            <a:r>
              <a:rPr lang="de-DE" sz="1100" dirty="0">
                <a:latin typeface="Courier" pitchFamily="2" charset="0"/>
              </a:rPr>
              <a:t>}'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200" dirty="0" err="1"/>
              <a:t>Supported</a:t>
            </a:r>
            <a:r>
              <a:rPr lang="de-DE" sz="1200" dirty="0"/>
              <a:t> </a:t>
            </a:r>
            <a:r>
              <a:rPr lang="de-DE" sz="1200" dirty="0" err="1"/>
              <a:t>fields</a:t>
            </a:r>
            <a:r>
              <a:rPr lang="de-DE" sz="1200" dirty="0"/>
              <a:t>:</a:t>
            </a:r>
            <a:br>
              <a:rPr lang="de-DE" sz="1200" dirty="0"/>
            </a:br>
            <a:br>
              <a:rPr lang="de-DE" sz="1200" dirty="0"/>
            </a:br>
            <a:r>
              <a:rPr lang="de-DE" sz="1200" dirty="0">
                <a:latin typeface="Courier" pitchFamily="2" charset="0"/>
              </a:rPr>
              <a:t>time</a:t>
            </a:r>
            <a:r>
              <a:rPr lang="de-DE" sz="1200" dirty="0"/>
              <a:t>:     Time </a:t>
            </a:r>
            <a:r>
              <a:rPr lang="de-DE" sz="1200" dirty="0" err="1"/>
              <a:t>stamp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. Format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customized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label</a:t>
            </a:r>
            <a:r>
              <a:rPr lang="de-DE" sz="1200" dirty="0"/>
              <a:t>:   Label </a:t>
            </a:r>
            <a:r>
              <a:rPr lang="de-DE" sz="1200" dirty="0" err="1"/>
              <a:t>identifying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HMC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logs</a:t>
            </a:r>
            <a:r>
              <a:rPr lang="de-DE" sz="1200" dirty="0"/>
              <a:t> </a:t>
            </a:r>
            <a:r>
              <a:rPr lang="de-DE" sz="1200" dirty="0" err="1"/>
              <a:t>came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>
                <a:latin typeface="Courier" pitchFamily="2" charset="0"/>
              </a:rPr>
              <a:t>log</a:t>
            </a:r>
            <a:r>
              <a:rPr lang="de-DE" sz="1200" dirty="0"/>
              <a:t>:       HMC Log: </a:t>
            </a:r>
            <a:r>
              <a:rPr lang="de-DE" sz="1200" dirty="0" err="1"/>
              <a:t>security</a:t>
            </a:r>
            <a:r>
              <a:rPr lang="de-DE" sz="1200" dirty="0"/>
              <a:t>, </a:t>
            </a:r>
            <a:r>
              <a:rPr lang="de-DE" sz="1200" dirty="0" err="1"/>
              <a:t>audit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name</a:t>
            </a:r>
            <a:r>
              <a:rPr lang="de-DE" sz="1200" dirty="0"/>
              <a:t>:     Name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id</a:t>
            </a:r>
            <a:r>
              <a:rPr lang="de-DE" sz="1200" dirty="0"/>
              <a:t>:         ID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user</a:t>
            </a:r>
            <a:r>
              <a:rPr lang="de-DE" sz="1200" dirty="0"/>
              <a:t>:     HMC </a:t>
            </a:r>
            <a:r>
              <a:rPr lang="de-DE" sz="1200" dirty="0" err="1"/>
              <a:t>userid</a:t>
            </a:r>
            <a:r>
              <a:rPr lang="de-DE" sz="1200" dirty="0"/>
              <a:t> </a:t>
            </a:r>
            <a:r>
              <a:rPr lang="de-DE" sz="1200" dirty="0" err="1"/>
              <a:t>associated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.</a:t>
            </a:r>
            <a:br>
              <a:rPr lang="de-DE" sz="1200" dirty="0"/>
            </a:b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msg</a:t>
            </a:r>
            <a:r>
              <a:rPr lang="de-DE" sz="1200" dirty="0"/>
              <a:t>:       </a:t>
            </a:r>
            <a:r>
              <a:rPr lang="de-DE" sz="1200" dirty="0" err="1"/>
              <a:t>Fully</a:t>
            </a:r>
            <a:r>
              <a:rPr lang="de-DE" sz="1200" dirty="0"/>
              <a:t> </a:t>
            </a:r>
            <a:r>
              <a:rPr lang="de-DE" sz="1200" dirty="0" err="1"/>
              <a:t>formatted</a:t>
            </a:r>
            <a:r>
              <a:rPr lang="de-DE" sz="1200" dirty="0"/>
              <a:t> log </a:t>
            </a:r>
            <a:r>
              <a:rPr lang="de-DE" sz="1200" dirty="0" err="1"/>
              <a:t>message</a:t>
            </a:r>
            <a:r>
              <a:rPr lang="de-DE" sz="1200" dirty="0"/>
              <a:t>, in English.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msg_vars</a:t>
            </a:r>
            <a:r>
              <a:rPr lang="de-DE" sz="1200" dirty="0"/>
              <a:t>:  Substitution variables </a:t>
            </a:r>
            <a:r>
              <a:rPr lang="de-DE" sz="1200" dirty="0" err="1"/>
              <a:t>used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message</a:t>
            </a:r>
            <a:br>
              <a:rPr lang="de-DE" sz="1200" dirty="0"/>
            </a:b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detail_msgs</a:t>
            </a:r>
            <a:r>
              <a:rPr lang="de-DE" sz="1200" dirty="0"/>
              <a:t>:   List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fully</a:t>
            </a:r>
            <a:r>
              <a:rPr lang="de-DE" sz="1200" dirty="0"/>
              <a:t> </a:t>
            </a:r>
            <a:r>
              <a:rPr lang="de-DE" sz="1200" dirty="0" err="1"/>
              <a:t>formatted</a:t>
            </a:r>
            <a:r>
              <a:rPr lang="de-DE" sz="1200" dirty="0"/>
              <a:t> </a:t>
            </a:r>
            <a:r>
              <a:rPr lang="de-DE" sz="1200" dirty="0" err="1"/>
              <a:t>detail</a:t>
            </a:r>
            <a:r>
              <a:rPr lang="de-DE" sz="1200" dirty="0"/>
              <a:t> log </a:t>
            </a:r>
            <a:r>
              <a:rPr lang="de-DE" sz="1200" dirty="0" err="1"/>
              <a:t>messages</a:t>
            </a:r>
            <a:r>
              <a:rPr lang="de-DE" sz="1200" dirty="0"/>
              <a:t>, in English.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detail_msgs_vars</a:t>
            </a:r>
            <a:r>
              <a:rPr lang="de-DE" sz="1200" dirty="0"/>
              <a:t>:  Substitution variables </a:t>
            </a:r>
            <a:r>
              <a:rPr lang="de-DE" sz="1200" dirty="0" err="1"/>
              <a:t>used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detail</a:t>
            </a:r>
            <a:r>
              <a:rPr lang="de-DE" sz="1200" dirty="0"/>
              <a:t> log </a:t>
            </a:r>
            <a:r>
              <a:rPr lang="de-DE" sz="1200" dirty="0" err="1"/>
              <a:t>messages</a:t>
            </a:r>
            <a:r>
              <a:rPr lang="de-DE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832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Example output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187" y="1043801"/>
            <a:ext cx="8844896" cy="4355514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>
                <a:latin typeface="Courier" pitchFamily="2" charset="0"/>
              </a:rPr>
              <a:t>$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-c dal13-01.config.yml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09:28:37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starting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09:28:37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version</a:t>
            </a:r>
            <a:r>
              <a:rPr lang="de-DE" sz="1000" dirty="0">
                <a:latin typeface="Courier" pitchFamily="2" charset="0"/>
              </a:rPr>
              <a:t>: 0.5.1.dev7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09:28:37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HMC: 172.18.0.15, </a:t>
            </a:r>
            <a:r>
              <a:rPr lang="de-DE" sz="1000" dirty="0" err="1">
                <a:latin typeface="Courier" pitchFamily="2" charset="0"/>
              </a:rPr>
              <a:t>Userid</a:t>
            </a:r>
            <a:r>
              <a:rPr lang="de-DE" sz="1000" dirty="0">
                <a:latin typeface="Courier" pitchFamily="2" charset="0"/>
              </a:rPr>
              <a:t>: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, Label: dal13-01-hmc1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09:28:37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Since</a:t>
            </a:r>
            <a:r>
              <a:rPr lang="de-DE" sz="1000" dirty="0">
                <a:latin typeface="Courier" pitchFamily="2" charset="0"/>
              </a:rPr>
              <a:t>: </a:t>
            </a:r>
            <a:r>
              <a:rPr lang="de-DE" sz="1000" dirty="0" err="1">
                <a:latin typeface="Courier" pitchFamily="2" charset="0"/>
              </a:rPr>
              <a:t>now</a:t>
            </a:r>
            <a:r>
              <a:rPr lang="de-DE" sz="1000" dirty="0">
                <a:latin typeface="Courier" pitchFamily="2" charset="0"/>
              </a:rPr>
              <a:t> (2019-08-13 …), Future: True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09:28:37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Forwarding</a:t>
            </a:r>
            <a:r>
              <a:rPr lang="de-DE" sz="1000" dirty="0">
                <a:latin typeface="Courier" pitchFamily="2" charset="0"/>
              </a:rPr>
              <a:t>: '</a:t>
            </a:r>
            <a:r>
              <a:rPr lang="de-DE" sz="1000" dirty="0" err="1">
                <a:latin typeface="Courier" pitchFamily="2" charset="0"/>
              </a:rPr>
              <a:t>Testing</a:t>
            </a:r>
            <a:r>
              <a:rPr lang="de-DE" sz="1000" dirty="0">
                <a:latin typeface="Courier" pitchFamily="2" charset="0"/>
              </a:rPr>
              <a:t> RFC5424 </a:t>
            </a:r>
            <a:r>
              <a:rPr lang="de-DE" sz="1000" dirty="0" err="1">
                <a:latin typeface="Courier" pitchFamily="2" charset="0"/>
              </a:rPr>
              <a:t>format</a:t>
            </a:r>
            <a:r>
              <a:rPr lang="de-DE" sz="1000" dirty="0">
                <a:latin typeface="Courier" pitchFamily="2" charset="0"/>
              </a:rPr>
              <a:t>'; Logs: </a:t>
            </a:r>
            <a:r>
              <a:rPr lang="de-DE" sz="1000" dirty="0" err="1">
                <a:latin typeface="Courier" pitchFamily="2" charset="0"/>
              </a:rPr>
              <a:t>security</a:t>
            </a:r>
            <a:r>
              <a:rPr lang="de-DE" sz="1000" dirty="0">
                <a:latin typeface="Courier" pitchFamily="2" charset="0"/>
              </a:rPr>
              <a:t>, </a:t>
            </a:r>
            <a:r>
              <a:rPr lang="de-DE" sz="1000" dirty="0" err="1">
                <a:latin typeface="Courier" pitchFamily="2" charset="0"/>
              </a:rPr>
              <a:t>audit</a:t>
            </a:r>
            <a:r>
              <a:rPr lang="de-DE" sz="1000" dirty="0">
                <a:latin typeface="Courier" pitchFamily="2" charset="0"/>
              </a:rPr>
              <a:t>;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                                            Destination: </a:t>
            </a:r>
            <a:r>
              <a:rPr lang="de-DE" sz="1000" dirty="0" err="1">
                <a:latin typeface="Courier" pitchFamily="2" charset="0"/>
              </a:rPr>
              <a:t>syslog</a:t>
            </a:r>
            <a:r>
              <a:rPr lang="de-DE" sz="1000" dirty="0">
                <a:latin typeface="Courier" pitchFamily="2" charset="0"/>
              </a:rPr>
              <a:t> (</a:t>
            </a:r>
            <a:r>
              <a:rPr lang="de-DE" sz="1000" dirty="0" err="1">
                <a:latin typeface="Courier" pitchFamily="2" charset="0"/>
              </a:rPr>
              <a:t>server</a:t>
            </a:r>
            <a:r>
              <a:rPr lang="de-DE" sz="1000" dirty="0">
                <a:latin typeface="Courier" pitchFamily="2" charset="0"/>
              </a:rPr>
              <a:t> 10.74.145.195, </a:t>
            </a:r>
            <a:r>
              <a:rPr lang="de-DE" sz="1000" dirty="0" err="1">
                <a:latin typeface="Courier" pitchFamily="2" charset="0"/>
              </a:rPr>
              <a:t>port</a:t>
            </a:r>
            <a:r>
              <a:rPr lang="de-DE" sz="1000" dirty="0">
                <a:latin typeface="Courier" pitchFamily="2" charset="0"/>
              </a:rPr>
              <a:t> 514/</a:t>
            </a:r>
            <a:r>
              <a:rPr lang="de-DE" sz="1000" dirty="0" err="1">
                <a:latin typeface="Courier" pitchFamily="2" charset="0"/>
              </a:rPr>
              <a:t>tcp</a:t>
            </a:r>
            <a:r>
              <a:rPr lang="de-DE" sz="1000" dirty="0">
                <a:latin typeface="Courier" pitchFamily="2" charset="0"/>
              </a:rPr>
              <a:t>, </a:t>
            </a:r>
            <a:r>
              <a:rPr lang="de-DE" sz="1000" dirty="0" err="1">
                <a:latin typeface="Courier" pitchFamily="2" charset="0"/>
              </a:rPr>
              <a:t>facility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)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09:28:37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Collecting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these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logs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altogether</a:t>
            </a:r>
            <a:r>
              <a:rPr lang="de-DE" sz="1000" dirty="0">
                <a:latin typeface="Courier" pitchFamily="2" charset="0"/>
              </a:rPr>
              <a:t>: </a:t>
            </a:r>
            <a:r>
              <a:rPr lang="de-DE" sz="1000" dirty="0" err="1">
                <a:latin typeface="Courier" pitchFamily="2" charset="0"/>
              </a:rPr>
              <a:t>audit</a:t>
            </a:r>
            <a:r>
              <a:rPr lang="de-DE" sz="1000" dirty="0">
                <a:latin typeface="Courier" pitchFamily="2" charset="0"/>
              </a:rPr>
              <a:t>, </a:t>
            </a:r>
            <a:r>
              <a:rPr lang="de-DE" sz="1000" dirty="0" err="1">
                <a:latin typeface="Courier" pitchFamily="2" charset="0"/>
              </a:rPr>
              <a:t>security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09:28:39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Starting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wait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for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future</a:t>
            </a:r>
            <a:r>
              <a:rPr lang="de-DE" sz="1000" dirty="0">
                <a:latin typeface="Courier" pitchFamily="2" charset="0"/>
              </a:rPr>
              <a:t> log </a:t>
            </a:r>
            <a:r>
              <a:rPr lang="de-DE" sz="1000" dirty="0" err="1">
                <a:latin typeface="Courier" pitchFamily="2" charset="0"/>
              </a:rPr>
              <a:t>entries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^C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09:29:11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Keyboard </a:t>
            </a:r>
            <a:r>
              <a:rPr lang="de-DE" sz="1000" dirty="0" err="1">
                <a:latin typeface="Courier" pitchFamily="2" charset="0"/>
              </a:rPr>
              <a:t>interrupt</a:t>
            </a:r>
            <a:r>
              <a:rPr lang="de-DE" sz="1000" dirty="0">
                <a:latin typeface="Courier" pitchFamily="2" charset="0"/>
              </a:rPr>
              <a:t> - </a:t>
            </a:r>
            <a:r>
              <a:rPr lang="de-DE" sz="1000" dirty="0" err="1">
                <a:latin typeface="Courier" pitchFamily="2" charset="0"/>
              </a:rPr>
              <a:t>stopping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wait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for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future</a:t>
            </a:r>
            <a:r>
              <a:rPr lang="de-DE" sz="1000" dirty="0">
                <a:latin typeface="Courier" pitchFamily="2" charset="0"/>
              </a:rPr>
              <a:t> log </a:t>
            </a:r>
            <a:r>
              <a:rPr lang="de-DE" sz="1000" dirty="0" err="1">
                <a:latin typeface="Courier" pitchFamily="2" charset="0"/>
              </a:rPr>
              <a:t>entries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09:29:11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Closing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notification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receiver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09:29:11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Logging</a:t>
            </a:r>
            <a:r>
              <a:rPr lang="de-DE" sz="1000" dirty="0">
                <a:latin typeface="Courier" pitchFamily="2" charset="0"/>
              </a:rPr>
              <a:t> off </a:t>
            </a:r>
            <a:r>
              <a:rPr lang="de-DE" sz="1000" dirty="0" err="1">
                <a:latin typeface="Courier" pitchFamily="2" charset="0"/>
              </a:rPr>
              <a:t>from</a:t>
            </a:r>
            <a:r>
              <a:rPr lang="de-DE" sz="1000" dirty="0">
                <a:latin typeface="Courier" pitchFamily="2" charset="0"/>
              </a:rPr>
              <a:t> HMC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09:29:11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stopped</a:t>
            </a:r>
            <a:br>
              <a:rPr lang="de-DE" sz="1000" dirty="0">
                <a:latin typeface="Courier" pitchFamily="2" charset="0"/>
              </a:rPr>
            </a:br>
            <a:br>
              <a:rPr lang="de-DE" sz="1000" dirty="0">
                <a:latin typeface="Courier" pitchFamily="2" charset="0"/>
              </a:rPr>
            </a:br>
            <a:br>
              <a:rPr lang="de-DE" sz="1200" dirty="0"/>
            </a:br>
            <a:r>
              <a:rPr lang="de-DE" sz="1200" dirty="0"/>
              <a:t>Log </a:t>
            </a:r>
            <a:r>
              <a:rPr lang="de-DE" sz="1200" dirty="0" err="1"/>
              <a:t>entries</a:t>
            </a:r>
            <a:r>
              <a:rPr lang="de-DE" sz="1200" dirty="0"/>
              <a:t> in </a:t>
            </a:r>
            <a:r>
              <a:rPr lang="de-DE" sz="1200" dirty="0" err="1"/>
              <a:t>destination</a:t>
            </a:r>
            <a:r>
              <a:rPr lang="de-DE" sz="1200" dirty="0"/>
              <a:t> (e.g. RFC5424 </a:t>
            </a:r>
            <a:r>
              <a:rPr lang="de-DE" sz="1200" dirty="0" err="1"/>
              <a:t>syslog</a:t>
            </a:r>
            <a:r>
              <a:rPr lang="de-DE" sz="1200" dirty="0"/>
              <a:t> </a:t>
            </a:r>
            <a:r>
              <a:rPr lang="de-DE" sz="1200" dirty="0" err="1"/>
              <a:t>format</a:t>
            </a:r>
            <a:r>
              <a:rPr lang="de-DE" sz="1200" dirty="0"/>
              <a:t>):</a:t>
            </a:r>
            <a:br>
              <a:rPr lang="de-DE" sz="1200" dirty="0"/>
            </a:br>
            <a:br>
              <a:rPr lang="de-DE" sz="1200" dirty="0"/>
            </a:br>
            <a:r>
              <a:rPr lang="de-DE" sz="1000" dirty="0">
                <a:latin typeface="Courier" pitchFamily="2" charset="0"/>
              </a:rPr>
              <a:t>Aug 13 09:28:37 dal13-01-hmc1 [</a:t>
            </a:r>
            <a:r>
              <a:rPr lang="de-DE" sz="1000" dirty="0" err="1">
                <a:latin typeface="Courier" pitchFamily="2" charset="0"/>
              </a:rPr>
              <a:t>id</a:t>
            </a:r>
            <a:r>
              <a:rPr lang="de-DE" sz="1000" dirty="0">
                <a:latin typeface="Courier" pitchFamily="2" charset="0"/>
              </a:rPr>
              <a:t>="1941" type="Security" 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="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"] User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has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logged</a:t>
            </a:r>
            <a:r>
              <a:rPr lang="de-DE" sz="1000" dirty="0">
                <a:latin typeface="Courier" pitchFamily="2" charset="0"/>
              </a:rPr>
              <a:t> on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W…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Aug 13 09:28:46 dal13-01-hmc1 [</a:t>
            </a:r>
            <a:r>
              <a:rPr lang="de-DE" sz="1000" dirty="0" err="1">
                <a:latin typeface="Courier" pitchFamily="2" charset="0"/>
              </a:rPr>
              <a:t>id</a:t>
            </a:r>
            <a:r>
              <a:rPr lang="de-DE" sz="1000" dirty="0">
                <a:latin typeface="Courier" pitchFamily="2" charset="0"/>
              </a:rPr>
              <a:t>="6055" type="Audit" 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=""] A web </a:t>
            </a:r>
            <a:r>
              <a:rPr lang="de-DE" sz="1000" dirty="0" err="1">
                <a:latin typeface="Courier" pitchFamily="2" charset="0"/>
              </a:rPr>
              <a:t>services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client</a:t>
            </a:r>
            <a:r>
              <a:rPr lang="de-DE" sz="1000" dirty="0">
                <a:latin typeface="Courier" pitchFamily="2" charset="0"/>
              </a:rPr>
              <a:t> on 10.74.103.97 </a:t>
            </a:r>
            <a:r>
              <a:rPr lang="de-DE" sz="1000" dirty="0" err="1">
                <a:latin typeface="Courier" pitchFamily="2" charset="0"/>
              </a:rPr>
              <a:t>attempted</a:t>
            </a:r>
            <a:r>
              <a:rPr lang="de-DE" sz="1000" dirty="0">
                <a:latin typeface="Courier" pitchFamily="2" charset="0"/>
              </a:rPr>
              <a:t>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Aug 13 09:28:54 dal13-01-hmc1 [</a:t>
            </a:r>
            <a:r>
              <a:rPr lang="de-DE" sz="1000" dirty="0" err="1">
                <a:latin typeface="Courier" pitchFamily="2" charset="0"/>
              </a:rPr>
              <a:t>id</a:t>
            </a:r>
            <a:r>
              <a:rPr lang="de-DE" sz="1000" dirty="0">
                <a:latin typeface="Courier" pitchFamily="2" charset="0"/>
              </a:rPr>
              <a:t>="1691" type="Security" 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=""] User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has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attempted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log on </a:t>
            </a:r>
            <a:r>
              <a:rPr lang="de-DE" sz="1000" dirty="0" err="1">
                <a:latin typeface="Courier" pitchFamily="2" charset="0"/>
              </a:rPr>
              <a:t>from</a:t>
            </a:r>
            <a:r>
              <a:rPr lang="de-DE" sz="1000" dirty="0">
                <a:latin typeface="Courier" pitchFamily="2" charset="0"/>
              </a:rPr>
              <a:t>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Aug 13 09:28:56 dal13-01-hmc1 [</a:t>
            </a:r>
            <a:r>
              <a:rPr lang="de-DE" sz="1000" dirty="0" err="1">
                <a:latin typeface="Courier" pitchFamily="2" charset="0"/>
              </a:rPr>
              <a:t>id</a:t>
            </a:r>
            <a:r>
              <a:rPr lang="de-DE" sz="1000" dirty="0">
                <a:latin typeface="Courier" pitchFamily="2" charset="0"/>
              </a:rPr>
              <a:t>="6055" type="Audit" 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=""] A web </a:t>
            </a:r>
            <a:r>
              <a:rPr lang="de-DE" sz="1000" dirty="0" err="1">
                <a:latin typeface="Courier" pitchFamily="2" charset="0"/>
              </a:rPr>
              <a:t>services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client</a:t>
            </a:r>
            <a:r>
              <a:rPr lang="de-DE" sz="1000" dirty="0">
                <a:latin typeface="Courier" pitchFamily="2" charset="0"/>
              </a:rPr>
              <a:t> on 10.74.103.97 </a:t>
            </a:r>
            <a:r>
              <a:rPr lang="de-DE" sz="1000" dirty="0" err="1">
                <a:latin typeface="Courier" pitchFamily="2" charset="0"/>
              </a:rPr>
              <a:t>attempted</a:t>
            </a:r>
            <a:r>
              <a:rPr lang="de-DE" sz="1000" dirty="0">
                <a:latin typeface="Courier" pitchFamily="2" charset="0"/>
              </a:rPr>
              <a:t>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Aug 13 09:29:04 dal13-01-hmc1 [</a:t>
            </a:r>
            <a:r>
              <a:rPr lang="de-DE" sz="1000" dirty="0" err="1">
                <a:latin typeface="Courier" pitchFamily="2" charset="0"/>
              </a:rPr>
              <a:t>id</a:t>
            </a:r>
            <a:r>
              <a:rPr lang="de-DE" sz="1000" dirty="0">
                <a:latin typeface="Courier" pitchFamily="2" charset="0"/>
              </a:rPr>
              <a:t>="1941" type="Security" 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="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"] User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has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logged</a:t>
            </a:r>
            <a:r>
              <a:rPr lang="de-DE" sz="1000" dirty="0">
                <a:latin typeface="Courier" pitchFamily="2" charset="0"/>
              </a:rPr>
              <a:t> on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W…</a:t>
            </a:r>
            <a:br>
              <a:rPr lang="de-DE" sz="1000" dirty="0">
                <a:latin typeface="Courier" pitchFamily="2" charset="0"/>
              </a:rPr>
            </a:br>
            <a:endParaRPr lang="de-DE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2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77777</TotalTime>
  <Words>356</Words>
  <Application>Microsoft Macintosh PowerPoint</Application>
  <PresentationFormat>On-screen Show (16:10)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</vt:lpstr>
      <vt:lpstr>Courier New</vt:lpstr>
      <vt:lpstr>Symbol</vt:lpstr>
      <vt:lpstr>Times New Roman</vt:lpstr>
      <vt:lpstr>Wingdings</vt:lpstr>
      <vt:lpstr>Office Theme</vt:lpstr>
      <vt:lpstr>zhmc-log-forwarder  A log forwarder for the IBM Z HMC   Andreas Maier Juergen Leopold  2019-08-15</vt:lpstr>
      <vt:lpstr>Problem Statement</vt:lpstr>
      <vt:lpstr>Architecture</vt:lpstr>
      <vt:lpstr>Availability and Functionality</vt:lpstr>
      <vt:lpstr>zhmc_log_forwarder  command</vt:lpstr>
      <vt:lpstr>Config file (1)</vt:lpstr>
      <vt:lpstr>Config file (2)</vt:lpstr>
      <vt:lpstr>Log message format</vt:lpstr>
      <vt:lpstr>Example output</vt:lpstr>
      <vt:lpstr>Log message formats</vt:lpstr>
      <vt:lpstr>IBM QRadar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Andreas Maier</cp:lastModifiedBy>
  <cp:revision>1748</cp:revision>
  <dcterms:modified xsi:type="dcterms:W3CDTF">2019-08-15T09:18:34Z</dcterms:modified>
  <dc:language>en-US</dc:language>
</cp:coreProperties>
</file>