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0" r:id="rId3"/>
    <p:sldId id="257" r:id="rId4"/>
    <p:sldId id="259" r:id="rId5"/>
    <p:sldId id="261" r:id="rId6"/>
    <p:sldId id="262" r:id="rId7"/>
    <p:sldId id="263" r:id="rId8"/>
    <p:sldId id="264" r:id="rId9"/>
    <p:sldId id="265" r:id="rId10"/>
    <p:sldId id="266" r:id="rId11"/>
    <p:sldId id="270" r:id="rId12"/>
    <p:sldId id="281" r:id="rId13"/>
    <p:sldId id="273" r:id="rId14"/>
    <p:sldId id="292" r:id="rId15"/>
    <p:sldId id="275" r:id="rId16"/>
    <p:sldId id="288" r:id="rId17"/>
    <p:sldId id="276" r:id="rId18"/>
    <p:sldId id="277" r:id="rId19"/>
    <p:sldId id="280" r:id="rId20"/>
    <p:sldId id="287" r:id="rId21"/>
    <p:sldId id="282" r:id="rId22"/>
    <p:sldId id="272" r:id="rId23"/>
    <p:sldId id="291" r:id="rId24"/>
    <p:sldId id="269" r:id="rId25"/>
    <p:sldId id="289" r:id="rId26"/>
    <p:sldId id="278" r:id="rId27"/>
    <p:sldId id="279" r:id="rId28"/>
    <p:sldId id="290" r:id="rId29"/>
    <p:sldId id="283" r:id="rId30"/>
    <p:sldId id="28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6109AA-87E5-462C-B6A0-5E289D8521F4}"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fr-FR"/>
        </a:p>
      </dgm:t>
    </dgm:pt>
    <dgm:pt modelId="{00A29D50-8C00-40E6-AC2D-5A1C9336CAFB}">
      <dgm:prSet/>
      <dgm:spPr/>
      <dgm:t>
        <a:bodyPr/>
        <a:lstStyle/>
        <a:p>
          <a:r>
            <a:rPr lang="fr-FR" b="1" dirty="0"/>
            <a:t>1- Problématique </a:t>
          </a:r>
          <a:endParaRPr lang="fr-FR" dirty="0"/>
        </a:p>
      </dgm:t>
    </dgm:pt>
    <dgm:pt modelId="{DDC631C3-7099-4B21-87D0-E998B5738E01}" type="parTrans" cxnId="{266C166F-3ED0-4143-A37B-F7E37DB8E332}">
      <dgm:prSet/>
      <dgm:spPr/>
      <dgm:t>
        <a:bodyPr/>
        <a:lstStyle/>
        <a:p>
          <a:endParaRPr lang="fr-FR"/>
        </a:p>
      </dgm:t>
    </dgm:pt>
    <dgm:pt modelId="{01740E0A-6474-48AA-AFDA-7E0DFE006EA4}" type="sibTrans" cxnId="{266C166F-3ED0-4143-A37B-F7E37DB8E332}">
      <dgm:prSet/>
      <dgm:spPr/>
      <dgm:t>
        <a:bodyPr/>
        <a:lstStyle/>
        <a:p>
          <a:endParaRPr lang="fr-FR"/>
        </a:p>
      </dgm:t>
    </dgm:pt>
    <dgm:pt modelId="{D9DC62C9-1662-46D1-85B3-46C07F5DBB23}">
      <dgm:prSet/>
      <dgm:spPr/>
      <dgm:t>
        <a:bodyPr/>
        <a:lstStyle/>
        <a:p>
          <a:r>
            <a:rPr lang="fr-FR" b="1" dirty="0"/>
            <a:t>3- Processus de préparation des données</a:t>
          </a:r>
          <a:endParaRPr lang="fr-FR" dirty="0"/>
        </a:p>
      </dgm:t>
    </dgm:pt>
    <dgm:pt modelId="{17955A60-A0E6-4501-9F0E-1ABFFBBDF240}" type="parTrans" cxnId="{5A6EC6EE-7A40-407D-BE1D-318312C296D1}">
      <dgm:prSet/>
      <dgm:spPr/>
      <dgm:t>
        <a:bodyPr/>
        <a:lstStyle/>
        <a:p>
          <a:endParaRPr lang="fr-FR"/>
        </a:p>
      </dgm:t>
    </dgm:pt>
    <dgm:pt modelId="{D7BD2C68-CDEB-4032-BDF9-84FA5C91E5A3}" type="sibTrans" cxnId="{5A6EC6EE-7A40-407D-BE1D-318312C296D1}">
      <dgm:prSet/>
      <dgm:spPr/>
      <dgm:t>
        <a:bodyPr/>
        <a:lstStyle/>
        <a:p>
          <a:endParaRPr lang="fr-FR"/>
        </a:p>
      </dgm:t>
    </dgm:pt>
    <dgm:pt modelId="{EFE85E11-970E-488C-B87B-D3616D4B7F57}">
      <dgm:prSet/>
      <dgm:spPr/>
      <dgm:t>
        <a:bodyPr/>
        <a:lstStyle/>
        <a:p>
          <a:r>
            <a:rPr lang="fr-FR" b="1" dirty="0"/>
            <a:t>4- Explorations de données</a:t>
          </a:r>
          <a:endParaRPr lang="fr-FR" dirty="0"/>
        </a:p>
      </dgm:t>
    </dgm:pt>
    <dgm:pt modelId="{2EADD9EC-AE4E-4EB2-B7E0-4D20876603D0}" type="parTrans" cxnId="{7AC08D7D-BA7C-4258-A685-3B004926645A}">
      <dgm:prSet/>
      <dgm:spPr/>
      <dgm:t>
        <a:bodyPr/>
        <a:lstStyle/>
        <a:p>
          <a:endParaRPr lang="fr-FR"/>
        </a:p>
      </dgm:t>
    </dgm:pt>
    <dgm:pt modelId="{74ED1389-4A08-4AFB-ABD9-D46E002B0F77}" type="sibTrans" cxnId="{7AC08D7D-BA7C-4258-A685-3B004926645A}">
      <dgm:prSet/>
      <dgm:spPr/>
      <dgm:t>
        <a:bodyPr/>
        <a:lstStyle/>
        <a:p>
          <a:endParaRPr lang="fr-FR"/>
        </a:p>
      </dgm:t>
    </dgm:pt>
    <dgm:pt modelId="{29085E27-B06A-406D-9EB6-1067D7E5C463}">
      <dgm:prSet/>
      <dgm:spPr/>
      <dgm:t>
        <a:bodyPr/>
        <a:lstStyle/>
        <a:p>
          <a:r>
            <a:rPr lang="fr-FR" b="1" dirty="0"/>
            <a:t>5- Modélisation</a:t>
          </a:r>
          <a:endParaRPr lang="fr-FR" dirty="0"/>
        </a:p>
      </dgm:t>
    </dgm:pt>
    <dgm:pt modelId="{41E08800-53A1-4392-963B-443855715300}" type="parTrans" cxnId="{5D9AAF6A-8747-4054-9357-29C02DEB7714}">
      <dgm:prSet/>
      <dgm:spPr/>
      <dgm:t>
        <a:bodyPr/>
        <a:lstStyle/>
        <a:p>
          <a:endParaRPr lang="fr-FR"/>
        </a:p>
      </dgm:t>
    </dgm:pt>
    <dgm:pt modelId="{9ED11C6A-3634-462C-B2FA-02A83756481A}" type="sibTrans" cxnId="{5D9AAF6A-8747-4054-9357-29C02DEB7714}">
      <dgm:prSet/>
      <dgm:spPr/>
      <dgm:t>
        <a:bodyPr/>
        <a:lstStyle/>
        <a:p>
          <a:endParaRPr lang="fr-FR"/>
        </a:p>
      </dgm:t>
    </dgm:pt>
    <dgm:pt modelId="{74D4ED71-E470-4844-96BC-66E56A3689C2}">
      <dgm:prSet/>
      <dgm:spPr/>
      <dgm:t>
        <a:bodyPr/>
        <a:lstStyle/>
        <a:p>
          <a:r>
            <a:rPr lang="fr-FR" b="1" dirty="0"/>
            <a:t>6- Glossaire </a:t>
          </a:r>
          <a:endParaRPr lang="fr-FR" dirty="0"/>
        </a:p>
      </dgm:t>
    </dgm:pt>
    <dgm:pt modelId="{144DE119-1417-47BD-8D25-7C9B210E42B5}" type="parTrans" cxnId="{7AABA02E-F6B6-4064-9EEA-6C6133EAE7E9}">
      <dgm:prSet/>
      <dgm:spPr/>
      <dgm:t>
        <a:bodyPr/>
        <a:lstStyle/>
        <a:p>
          <a:endParaRPr lang="fr-FR"/>
        </a:p>
      </dgm:t>
    </dgm:pt>
    <dgm:pt modelId="{3A1156B0-7DA3-4E7A-9A54-70EF3B701C52}" type="sibTrans" cxnId="{7AABA02E-F6B6-4064-9EEA-6C6133EAE7E9}">
      <dgm:prSet/>
      <dgm:spPr/>
      <dgm:t>
        <a:bodyPr/>
        <a:lstStyle/>
        <a:p>
          <a:endParaRPr lang="fr-FR"/>
        </a:p>
      </dgm:t>
    </dgm:pt>
    <dgm:pt modelId="{797F9DFD-4501-4F34-99A2-6FE241120CEA}">
      <dgm:prSet/>
      <dgm:spPr/>
      <dgm:t>
        <a:bodyPr/>
        <a:lstStyle/>
        <a:p>
          <a:r>
            <a:rPr lang="fr-FR" b="1" dirty="0">
              <a:latin typeface="Times New Roman" panose="02020603050405020304" pitchFamily="18" charset="0"/>
              <a:cs typeface="Times New Roman" panose="02020603050405020304" pitchFamily="18" charset="0"/>
            </a:rPr>
            <a:t>2- Piste de recherches</a:t>
          </a:r>
        </a:p>
      </dgm:t>
    </dgm:pt>
    <dgm:pt modelId="{5235FEB8-4F9C-406B-9043-D6E1483B773B}" type="parTrans" cxnId="{05588E3C-9295-4511-BD19-A15D249FCC95}">
      <dgm:prSet/>
      <dgm:spPr/>
      <dgm:t>
        <a:bodyPr/>
        <a:lstStyle/>
        <a:p>
          <a:endParaRPr lang="fr-FR"/>
        </a:p>
      </dgm:t>
    </dgm:pt>
    <dgm:pt modelId="{38CD2630-517B-45D3-8833-9E3730DD9658}" type="sibTrans" cxnId="{05588E3C-9295-4511-BD19-A15D249FCC95}">
      <dgm:prSet/>
      <dgm:spPr/>
      <dgm:t>
        <a:bodyPr/>
        <a:lstStyle/>
        <a:p>
          <a:endParaRPr lang="fr-FR"/>
        </a:p>
      </dgm:t>
    </dgm:pt>
    <dgm:pt modelId="{7BC11171-5C96-466C-9786-921526FA6CB5}" type="pres">
      <dgm:prSet presAssocID="{636109AA-87E5-462C-B6A0-5E289D8521F4}" presName="linear" presStyleCnt="0">
        <dgm:presLayoutVars>
          <dgm:animLvl val="lvl"/>
          <dgm:resizeHandles val="exact"/>
        </dgm:presLayoutVars>
      </dgm:prSet>
      <dgm:spPr/>
    </dgm:pt>
    <dgm:pt modelId="{A9FCD712-1935-4B53-8592-848356550735}" type="pres">
      <dgm:prSet presAssocID="{00A29D50-8C00-40E6-AC2D-5A1C9336CAFB}" presName="parentText" presStyleLbl="node1" presStyleIdx="0" presStyleCnt="6">
        <dgm:presLayoutVars>
          <dgm:chMax val="0"/>
          <dgm:bulletEnabled val="1"/>
        </dgm:presLayoutVars>
      </dgm:prSet>
      <dgm:spPr/>
    </dgm:pt>
    <dgm:pt modelId="{C0E5D184-1EB2-46FE-8415-8B98E18EFDBF}" type="pres">
      <dgm:prSet presAssocID="{01740E0A-6474-48AA-AFDA-7E0DFE006EA4}" presName="spacer" presStyleCnt="0"/>
      <dgm:spPr/>
    </dgm:pt>
    <dgm:pt modelId="{9F582B53-F782-4A8B-924D-9C090E3ADC56}" type="pres">
      <dgm:prSet presAssocID="{797F9DFD-4501-4F34-99A2-6FE241120CEA}" presName="parentText" presStyleLbl="node1" presStyleIdx="1" presStyleCnt="6">
        <dgm:presLayoutVars>
          <dgm:chMax val="0"/>
          <dgm:bulletEnabled val="1"/>
        </dgm:presLayoutVars>
      </dgm:prSet>
      <dgm:spPr/>
    </dgm:pt>
    <dgm:pt modelId="{B1F65C02-48DC-4D2D-B250-931D73CC8933}" type="pres">
      <dgm:prSet presAssocID="{38CD2630-517B-45D3-8833-9E3730DD9658}" presName="spacer" presStyleCnt="0"/>
      <dgm:spPr/>
    </dgm:pt>
    <dgm:pt modelId="{9CC80DEA-A55C-4D49-AB42-39C5E90AEFB5}" type="pres">
      <dgm:prSet presAssocID="{D9DC62C9-1662-46D1-85B3-46C07F5DBB23}" presName="parentText" presStyleLbl="node1" presStyleIdx="2" presStyleCnt="6">
        <dgm:presLayoutVars>
          <dgm:chMax val="0"/>
          <dgm:bulletEnabled val="1"/>
        </dgm:presLayoutVars>
      </dgm:prSet>
      <dgm:spPr/>
    </dgm:pt>
    <dgm:pt modelId="{801B7C10-3973-4AFD-AEDA-D37C3AD56A6C}" type="pres">
      <dgm:prSet presAssocID="{D7BD2C68-CDEB-4032-BDF9-84FA5C91E5A3}" presName="spacer" presStyleCnt="0"/>
      <dgm:spPr/>
    </dgm:pt>
    <dgm:pt modelId="{9DD4E7EC-2408-483C-BAA3-7A6A8F7E2BA3}" type="pres">
      <dgm:prSet presAssocID="{EFE85E11-970E-488C-B87B-D3616D4B7F57}" presName="parentText" presStyleLbl="node1" presStyleIdx="3" presStyleCnt="6">
        <dgm:presLayoutVars>
          <dgm:chMax val="0"/>
          <dgm:bulletEnabled val="1"/>
        </dgm:presLayoutVars>
      </dgm:prSet>
      <dgm:spPr/>
    </dgm:pt>
    <dgm:pt modelId="{8C6C3082-628B-4B08-97A8-F5F6BA15E47E}" type="pres">
      <dgm:prSet presAssocID="{74ED1389-4A08-4AFB-ABD9-D46E002B0F77}" presName="spacer" presStyleCnt="0"/>
      <dgm:spPr/>
    </dgm:pt>
    <dgm:pt modelId="{D3B6F56F-4189-4577-BEC2-C8DCCC6BCBD4}" type="pres">
      <dgm:prSet presAssocID="{29085E27-B06A-406D-9EB6-1067D7E5C463}" presName="parentText" presStyleLbl="node1" presStyleIdx="4" presStyleCnt="6">
        <dgm:presLayoutVars>
          <dgm:chMax val="0"/>
          <dgm:bulletEnabled val="1"/>
        </dgm:presLayoutVars>
      </dgm:prSet>
      <dgm:spPr/>
    </dgm:pt>
    <dgm:pt modelId="{F62B4FF6-D46B-47DE-8EC3-BC2CE44E39D4}" type="pres">
      <dgm:prSet presAssocID="{9ED11C6A-3634-462C-B2FA-02A83756481A}" presName="spacer" presStyleCnt="0"/>
      <dgm:spPr/>
    </dgm:pt>
    <dgm:pt modelId="{D25D7026-47D1-48DA-94E1-928D7C898529}" type="pres">
      <dgm:prSet presAssocID="{74D4ED71-E470-4844-96BC-66E56A3689C2}" presName="parentText" presStyleLbl="node1" presStyleIdx="5" presStyleCnt="6">
        <dgm:presLayoutVars>
          <dgm:chMax val="0"/>
          <dgm:bulletEnabled val="1"/>
        </dgm:presLayoutVars>
      </dgm:prSet>
      <dgm:spPr/>
    </dgm:pt>
  </dgm:ptLst>
  <dgm:cxnLst>
    <dgm:cxn modelId="{FC3C820F-0E34-4FCB-841E-1F3C41ACB909}" type="presOf" srcId="{D9DC62C9-1662-46D1-85B3-46C07F5DBB23}" destId="{9CC80DEA-A55C-4D49-AB42-39C5E90AEFB5}" srcOrd="0" destOrd="0" presId="urn:microsoft.com/office/officeart/2005/8/layout/vList2"/>
    <dgm:cxn modelId="{7AABA02E-F6B6-4064-9EEA-6C6133EAE7E9}" srcId="{636109AA-87E5-462C-B6A0-5E289D8521F4}" destId="{74D4ED71-E470-4844-96BC-66E56A3689C2}" srcOrd="5" destOrd="0" parTransId="{144DE119-1417-47BD-8D25-7C9B210E42B5}" sibTransId="{3A1156B0-7DA3-4E7A-9A54-70EF3B701C52}"/>
    <dgm:cxn modelId="{2011E938-5FB9-4A07-B631-E9F191780FA6}" type="presOf" srcId="{74D4ED71-E470-4844-96BC-66E56A3689C2}" destId="{D25D7026-47D1-48DA-94E1-928D7C898529}" srcOrd="0" destOrd="0" presId="urn:microsoft.com/office/officeart/2005/8/layout/vList2"/>
    <dgm:cxn modelId="{05588E3C-9295-4511-BD19-A15D249FCC95}" srcId="{636109AA-87E5-462C-B6A0-5E289D8521F4}" destId="{797F9DFD-4501-4F34-99A2-6FE241120CEA}" srcOrd="1" destOrd="0" parTransId="{5235FEB8-4F9C-406B-9043-D6E1483B773B}" sibTransId="{38CD2630-517B-45D3-8833-9E3730DD9658}"/>
    <dgm:cxn modelId="{B8B40163-7800-414F-A372-BFC19536B991}" type="presOf" srcId="{29085E27-B06A-406D-9EB6-1067D7E5C463}" destId="{D3B6F56F-4189-4577-BEC2-C8DCCC6BCBD4}" srcOrd="0" destOrd="0" presId="urn:microsoft.com/office/officeart/2005/8/layout/vList2"/>
    <dgm:cxn modelId="{5D9AAF6A-8747-4054-9357-29C02DEB7714}" srcId="{636109AA-87E5-462C-B6A0-5E289D8521F4}" destId="{29085E27-B06A-406D-9EB6-1067D7E5C463}" srcOrd="4" destOrd="0" parTransId="{41E08800-53A1-4392-963B-443855715300}" sibTransId="{9ED11C6A-3634-462C-B2FA-02A83756481A}"/>
    <dgm:cxn modelId="{94DC3C4E-DF71-4AB1-B900-0329D13BCB6D}" type="presOf" srcId="{00A29D50-8C00-40E6-AC2D-5A1C9336CAFB}" destId="{A9FCD712-1935-4B53-8592-848356550735}" srcOrd="0" destOrd="0" presId="urn:microsoft.com/office/officeart/2005/8/layout/vList2"/>
    <dgm:cxn modelId="{266C166F-3ED0-4143-A37B-F7E37DB8E332}" srcId="{636109AA-87E5-462C-B6A0-5E289D8521F4}" destId="{00A29D50-8C00-40E6-AC2D-5A1C9336CAFB}" srcOrd="0" destOrd="0" parTransId="{DDC631C3-7099-4B21-87D0-E998B5738E01}" sibTransId="{01740E0A-6474-48AA-AFDA-7E0DFE006EA4}"/>
    <dgm:cxn modelId="{7AC08D7D-BA7C-4258-A685-3B004926645A}" srcId="{636109AA-87E5-462C-B6A0-5E289D8521F4}" destId="{EFE85E11-970E-488C-B87B-D3616D4B7F57}" srcOrd="3" destOrd="0" parTransId="{2EADD9EC-AE4E-4EB2-B7E0-4D20876603D0}" sibTransId="{74ED1389-4A08-4AFB-ABD9-D46E002B0F77}"/>
    <dgm:cxn modelId="{D1CF49E7-D738-4F8A-B400-01A3A8252A0F}" type="presOf" srcId="{797F9DFD-4501-4F34-99A2-6FE241120CEA}" destId="{9F582B53-F782-4A8B-924D-9C090E3ADC56}" srcOrd="0" destOrd="0" presId="urn:microsoft.com/office/officeart/2005/8/layout/vList2"/>
    <dgm:cxn modelId="{A44028ED-6DDC-4783-84EF-95D9F7DDF57A}" type="presOf" srcId="{EFE85E11-970E-488C-B87B-D3616D4B7F57}" destId="{9DD4E7EC-2408-483C-BAA3-7A6A8F7E2BA3}" srcOrd="0" destOrd="0" presId="urn:microsoft.com/office/officeart/2005/8/layout/vList2"/>
    <dgm:cxn modelId="{5A6EC6EE-7A40-407D-BE1D-318312C296D1}" srcId="{636109AA-87E5-462C-B6A0-5E289D8521F4}" destId="{D9DC62C9-1662-46D1-85B3-46C07F5DBB23}" srcOrd="2" destOrd="0" parTransId="{17955A60-A0E6-4501-9F0E-1ABFFBBDF240}" sibTransId="{D7BD2C68-CDEB-4032-BDF9-84FA5C91E5A3}"/>
    <dgm:cxn modelId="{937A42FD-926B-4418-9D40-211F92CD05CA}" type="presOf" srcId="{636109AA-87E5-462C-B6A0-5E289D8521F4}" destId="{7BC11171-5C96-466C-9786-921526FA6CB5}" srcOrd="0" destOrd="0" presId="urn:microsoft.com/office/officeart/2005/8/layout/vList2"/>
    <dgm:cxn modelId="{2EE73F2B-9A66-470F-8354-A4906887B949}" type="presParOf" srcId="{7BC11171-5C96-466C-9786-921526FA6CB5}" destId="{A9FCD712-1935-4B53-8592-848356550735}" srcOrd="0" destOrd="0" presId="urn:microsoft.com/office/officeart/2005/8/layout/vList2"/>
    <dgm:cxn modelId="{A16706D3-82CE-4E84-852D-D6B00A3D66D4}" type="presParOf" srcId="{7BC11171-5C96-466C-9786-921526FA6CB5}" destId="{C0E5D184-1EB2-46FE-8415-8B98E18EFDBF}" srcOrd="1" destOrd="0" presId="urn:microsoft.com/office/officeart/2005/8/layout/vList2"/>
    <dgm:cxn modelId="{0E853F1B-A52F-4330-A4A1-90D15B004797}" type="presParOf" srcId="{7BC11171-5C96-466C-9786-921526FA6CB5}" destId="{9F582B53-F782-4A8B-924D-9C090E3ADC56}" srcOrd="2" destOrd="0" presId="urn:microsoft.com/office/officeart/2005/8/layout/vList2"/>
    <dgm:cxn modelId="{862B678B-D002-4271-A9DB-B1ED05C3D6AD}" type="presParOf" srcId="{7BC11171-5C96-466C-9786-921526FA6CB5}" destId="{B1F65C02-48DC-4D2D-B250-931D73CC8933}" srcOrd="3" destOrd="0" presId="urn:microsoft.com/office/officeart/2005/8/layout/vList2"/>
    <dgm:cxn modelId="{963A7D2C-6ADC-4405-88A4-E6B315594E82}" type="presParOf" srcId="{7BC11171-5C96-466C-9786-921526FA6CB5}" destId="{9CC80DEA-A55C-4D49-AB42-39C5E90AEFB5}" srcOrd="4" destOrd="0" presId="urn:microsoft.com/office/officeart/2005/8/layout/vList2"/>
    <dgm:cxn modelId="{74DCA281-E783-4FED-986B-2AC94D7761CA}" type="presParOf" srcId="{7BC11171-5C96-466C-9786-921526FA6CB5}" destId="{801B7C10-3973-4AFD-AEDA-D37C3AD56A6C}" srcOrd="5" destOrd="0" presId="urn:microsoft.com/office/officeart/2005/8/layout/vList2"/>
    <dgm:cxn modelId="{A6126F20-1A37-4958-88FA-4F2CBA84D66B}" type="presParOf" srcId="{7BC11171-5C96-466C-9786-921526FA6CB5}" destId="{9DD4E7EC-2408-483C-BAA3-7A6A8F7E2BA3}" srcOrd="6" destOrd="0" presId="urn:microsoft.com/office/officeart/2005/8/layout/vList2"/>
    <dgm:cxn modelId="{21B7D8CA-32DA-439F-A7B8-4F006134B34E}" type="presParOf" srcId="{7BC11171-5C96-466C-9786-921526FA6CB5}" destId="{8C6C3082-628B-4B08-97A8-F5F6BA15E47E}" srcOrd="7" destOrd="0" presId="urn:microsoft.com/office/officeart/2005/8/layout/vList2"/>
    <dgm:cxn modelId="{806FD912-882F-48C2-B4B5-AB4CE27074F8}" type="presParOf" srcId="{7BC11171-5C96-466C-9786-921526FA6CB5}" destId="{D3B6F56F-4189-4577-BEC2-C8DCCC6BCBD4}" srcOrd="8" destOrd="0" presId="urn:microsoft.com/office/officeart/2005/8/layout/vList2"/>
    <dgm:cxn modelId="{EDB190D9-D64F-4A2B-BDC3-7D7A8F2E6156}" type="presParOf" srcId="{7BC11171-5C96-466C-9786-921526FA6CB5}" destId="{F62B4FF6-D46B-47DE-8EC3-BC2CE44E39D4}" srcOrd="9" destOrd="0" presId="urn:microsoft.com/office/officeart/2005/8/layout/vList2"/>
    <dgm:cxn modelId="{07D1445F-B3BC-42AD-BA81-7A54372D6C6A}" type="presParOf" srcId="{7BC11171-5C96-466C-9786-921526FA6CB5}" destId="{D25D7026-47D1-48DA-94E1-928D7C89852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35E36-490B-4A82-9A6E-022CE031244F}"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fr-FR"/>
        </a:p>
      </dgm:t>
    </dgm:pt>
    <dgm:pt modelId="{09481F95-F84B-4192-BA1D-A86A11510C3E}">
      <dgm:prSet phldrT="[Texte]" custT="1"/>
      <dgm:spPr/>
      <dgm:t>
        <a:bodyPr/>
        <a:lstStyle/>
        <a:p>
          <a:r>
            <a:rPr lang="fr-FR" sz="1800" dirty="0">
              <a:latin typeface="Times New Roman" panose="02020603050405020304" pitchFamily="18" charset="0"/>
              <a:cs typeface="Times New Roman" panose="02020603050405020304" pitchFamily="18" charset="0"/>
            </a:rPr>
            <a:t>Comparaison de différents modèles d'apprentissage supervisé</a:t>
          </a:r>
        </a:p>
      </dgm:t>
    </dgm:pt>
    <dgm:pt modelId="{27044370-93E0-43CA-94BC-1706B46B39CE}" type="parTrans" cxnId="{9F2B25EE-4852-4D67-B336-308F6CEA53AB}">
      <dgm:prSet/>
      <dgm:spPr/>
      <dgm:t>
        <a:bodyPr/>
        <a:lstStyle/>
        <a:p>
          <a:endParaRPr lang="fr-FR"/>
        </a:p>
      </dgm:t>
    </dgm:pt>
    <dgm:pt modelId="{C1B41771-0B6D-4C6C-9AE2-2555E9A6233B}" type="sibTrans" cxnId="{9F2B25EE-4852-4D67-B336-308F6CEA53AB}">
      <dgm:prSet/>
      <dgm:spPr/>
      <dgm:t>
        <a:bodyPr/>
        <a:lstStyle/>
        <a:p>
          <a:endParaRPr lang="fr-FR"/>
        </a:p>
      </dgm:t>
    </dgm:pt>
    <dgm:pt modelId="{39D66A7A-8D93-4D2C-AC3F-C9BDE263FB78}">
      <dgm:prSet phldrT="[Texte]" custT="1"/>
      <dgm:spPr/>
      <dgm:t>
        <a:bodyPr/>
        <a:lstStyle/>
        <a:p>
          <a:r>
            <a:rPr lang="fr-FR" sz="1800" dirty="0">
              <a:latin typeface="Times New Roman" panose="02020603050405020304" pitchFamily="18" charset="0"/>
              <a:cs typeface="Times New Roman" panose="02020603050405020304" pitchFamily="18" charset="0"/>
            </a:rPr>
            <a:t>Amélioration des hyperparamètres des modèles</a:t>
          </a:r>
        </a:p>
      </dgm:t>
    </dgm:pt>
    <dgm:pt modelId="{63E61484-6CD8-4144-9A9F-1B029123DD82}" type="parTrans" cxnId="{02308AE7-3642-4ADB-AC59-CB3FAD6B62D0}">
      <dgm:prSet/>
      <dgm:spPr/>
      <dgm:t>
        <a:bodyPr/>
        <a:lstStyle/>
        <a:p>
          <a:endParaRPr lang="fr-FR"/>
        </a:p>
      </dgm:t>
    </dgm:pt>
    <dgm:pt modelId="{132E9CFA-52CB-40F6-B967-EAA3D008A082}" type="sibTrans" cxnId="{02308AE7-3642-4ADB-AC59-CB3FAD6B62D0}">
      <dgm:prSet/>
      <dgm:spPr/>
      <dgm:t>
        <a:bodyPr/>
        <a:lstStyle/>
        <a:p>
          <a:endParaRPr lang="fr-FR"/>
        </a:p>
      </dgm:t>
    </dgm:pt>
    <dgm:pt modelId="{89671425-9793-4199-B56A-02289F2B21E9}">
      <dgm:prSet phldrT="[Texte]" custT="1"/>
      <dgm:spPr/>
      <dgm:t>
        <a:bodyPr/>
        <a:lstStyle/>
        <a:p>
          <a:r>
            <a:rPr lang="fr-FR" sz="1800" dirty="0">
              <a:latin typeface="Times New Roman" panose="02020603050405020304" pitchFamily="18" charset="0"/>
              <a:cs typeface="Times New Roman" panose="02020603050405020304" pitchFamily="18" charset="0"/>
            </a:rPr>
            <a:t>Choix du meilleur modèle</a:t>
          </a:r>
        </a:p>
      </dgm:t>
    </dgm:pt>
    <dgm:pt modelId="{25BA5278-C0ED-421F-9998-D615A9416DE4}" type="parTrans" cxnId="{325F7CB1-4C32-4F9C-ACC1-4C040F0E73F5}">
      <dgm:prSet/>
      <dgm:spPr/>
      <dgm:t>
        <a:bodyPr/>
        <a:lstStyle/>
        <a:p>
          <a:endParaRPr lang="fr-FR"/>
        </a:p>
      </dgm:t>
    </dgm:pt>
    <dgm:pt modelId="{55D3F4E8-A1CD-4AB5-8DB9-0E595110692E}" type="sibTrans" cxnId="{325F7CB1-4C32-4F9C-ACC1-4C040F0E73F5}">
      <dgm:prSet/>
      <dgm:spPr/>
      <dgm:t>
        <a:bodyPr/>
        <a:lstStyle/>
        <a:p>
          <a:endParaRPr lang="fr-FR"/>
        </a:p>
      </dgm:t>
    </dgm:pt>
    <dgm:pt modelId="{D5DB1509-52E1-423E-8738-D84190CB55A4}">
      <dgm:prSet phldrT="[Texte]" custT="1"/>
      <dgm:spPr/>
      <dgm:t>
        <a:bodyPr/>
        <a:lstStyle/>
        <a:p>
          <a:r>
            <a:rPr lang="fr-FR" sz="1800" dirty="0">
              <a:latin typeface="Times New Roman" panose="02020603050405020304" pitchFamily="18" charset="0"/>
              <a:cs typeface="Times New Roman" panose="02020603050405020304" pitchFamily="18" charset="0"/>
            </a:rPr>
            <a:t>Comparaison de la prédiction avec </a:t>
          </a:r>
          <a:r>
            <a:rPr lang="fr-FR" sz="1800" dirty="0" err="1">
              <a:latin typeface="Times New Roman" panose="02020603050405020304" pitchFamily="18" charset="0"/>
              <a:cs typeface="Times New Roman" panose="02020603050405020304" pitchFamily="18" charset="0"/>
            </a:rPr>
            <a:t>ScoreEnergyStar</a:t>
          </a:r>
          <a:endParaRPr lang="fr-FR" sz="1800" dirty="0">
            <a:latin typeface="Times New Roman" panose="02020603050405020304" pitchFamily="18" charset="0"/>
            <a:cs typeface="Times New Roman" panose="02020603050405020304" pitchFamily="18" charset="0"/>
          </a:endParaRPr>
        </a:p>
      </dgm:t>
    </dgm:pt>
    <dgm:pt modelId="{D64412FF-E534-459B-8CE5-95E3F7ECADDC}" type="parTrans" cxnId="{A1BC5CE5-8975-4915-AFD4-44D5705AB150}">
      <dgm:prSet/>
      <dgm:spPr/>
      <dgm:t>
        <a:bodyPr/>
        <a:lstStyle/>
        <a:p>
          <a:endParaRPr lang="fr-FR"/>
        </a:p>
      </dgm:t>
    </dgm:pt>
    <dgm:pt modelId="{F14CE727-91FF-4E79-B964-49EBECD3BF00}" type="sibTrans" cxnId="{A1BC5CE5-8975-4915-AFD4-44D5705AB150}">
      <dgm:prSet/>
      <dgm:spPr/>
      <dgm:t>
        <a:bodyPr/>
        <a:lstStyle/>
        <a:p>
          <a:endParaRPr lang="fr-FR"/>
        </a:p>
      </dgm:t>
    </dgm:pt>
    <dgm:pt modelId="{70751A89-6CD0-43E0-A186-399D63CD4BF6}" type="pres">
      <dgm:prSet presAssocID="{6C835E36-490B-4A82-9A6E-022CE031244F}" presName="Name0" presStyleCnt="0">
        <dgm:presLayoutVars>
          <dgm:chMax val="7"/>
          <dgm:chPref val="5"/>
        </dgm:presLayoutVars>
      </dgm:prSet>
      <dgm:spPr/>
    </dgm:pt>
    <dgm:pt modelId="{33FFC05F-1970-45CD-B9C5-747285445468}" type="pres">
      <dgm:prSet presAssocID="{6C835E36-490B-4A82-9A6E-022CE031244F}" presName="arrowNode" presStyleLbl="node1" presStyleIdx="0" presStyleCnt="1" custLinFactNeighborX="-84432" custLinFactNeighborY="1187"/>
      <dgm:spPr>
        <a:solidFill>
          <a:srgbClr val="92D050"/>
        </a:solidFill>
      </dgm:spPr>
    </dgm:pt>
    <dgm:pt modelId="{7B203647-8090-427A-A714-2E051F59130D}" type="pres">
      <dgm:prSet presAssocID="{09481F95-F84B-4192-BA1D-A86A11510C3E}" presName="txNode1" presStyleLbl="revTx" presStyleIdx="0" presStyleCnt="4" custScaleX="470776" custLinFactNeighborX="35831" custLinFactNeighborY="18627">
        <dgm:presLayoutVars>
          <dgm:bulletEnabled val="1"/>
        </dgm:presLayoutVars>
      </dgm:prSet>
      <dgm:spPr/>
    </dgm:pt>
    <dgm:pt modelId="{E9843457-B459-4FBB-9BEC-5CBF4CB5ACF2}" type="pres">
      <dgm:prSet presAssocID="{39D66A7A-8D93-4D2C-AC3F-C9BDE263FB78}" presName="txNode2" presStyleLbl="revTx" presStyleIdx="1" presStyleCnt="4" custScaleX="322569" custLinFactNeighborX="1393" custLinFactNeighborY="-3996">
        <dgm:presLayoutVars>
          <dgm:bulletEnabled val="1"/>
        </dgm:presLayoutVars>
      </dgm:prSet>
      <dgm:spPr/>
    </dgm:pt>
    <dgm:pt modelId="{E1373565-A062-4FCE-B0D7-1D4E59F8A819}" type="pres">
      <dgm:prSet presAssocID="{132E9CFA-52CB-40F6-B967-EAA3D008A082}" presName="dotNode2" presStyleCnt="0"/>
      <dgm:spPr/>
    </dgm:pt>
    <dgm:pt modelId="{F37D3786-14F9-4EE4-B418-06072D1A68DF}" type="pres">
      <dgm:prSet presAssocID="{132E9CFA-52CB-40F6-B967-EAA3D008A082}" presName="dotRepeatNode" presStyleLbl="fgShp" presStyleIdx="0" presStyleCnt="2" custLinFactX="-1378884" custLinFactY="18613" custLinFactNeighborX="-1400000" custLinFactNeighborY="100000"/>
      <dgm:spPr/>
    </dgm:pt>
    <dgm:pt modelId="{F006F110-DAB4-456B-86B2-E7ACED8A0872}" type="pres">
      <dgm:prSet presAssocID="{89671425-9793-4199-B56A-02289F2B21E9}" presName="txNode3" presStyleLbl="revTx" presStyleIdx="2" presStyleCnt="4" custScaleX="194270" custLinFactNeighborX="-9824" custLinFactNeighborY="-12337">
        <dgm:presLayoutVars>
          <dgm:bulletEnabled val="1"/>
        </dgm:presLayoutVars>
      </dgm:prSet>
      <dgm:spPr/>
    </dgm:pt>
    <dgm:pt modelId="{0E1CFBDB-8A1B-4BEA-8CAB-1A2D1AF3FBC6}" type="pres">
      <dgm:prSet presAssocID="{55D3F4E8-A1CD-4AB5-8DB9-0E595110692E}" presName="dotNode3" presStyleCnt="0"/>
      <dgm:spPr/>
    </dgm:pt>
    <dgm:pt modelId="{5AF07478-4EC5-4F84-91D2-EA7E7621A689}" type="pres">
      <dgm:prSet presAssocID="{55D3F4E8-A1CD-4AB5-8DB9-0E595110692E}" presName="dotRepeatNode" presStyleLbl="fgShp" presStyleIdx="1" presStyleCnt="2" custLinFactX="-1400000" custLinFactNeighborX="-1497647" custLinFactNeighborY="61920"/>
      <dgm:spPr/>
    </dgm:pt>
    <dgm:pt modelId="{4BD965B7-D240-4555-A8FB-9157F9E5B546}" type="pres">
      <dgm:prSet presAssocID="{D5DB1509-52E1-423E-8738-D84190CB55A4}" presName="txNode4" presStyleLbl="revTx" presStyleIdx="3" presStyleCnt="4" custScaleX="300619" custLinFactNeighborX="15625" custLinFactNeighborY="-17893">
        <dgm:presLayoutVars>
          <dgm:bulletEnabled val="1"/>
        </dgm:presLayoutVars>
      </dgm:prSet>
      <dgm:spPr/>
    </dgm:pt>
  </dgm:ptLst>
  <dgm:cxnLst>
    <dgm:cxn modelId="{C5E55760-E8AB-45D2-97A5-B0B0549A9D57}" type="presOf" srcId="{6C835E36-490B-4A82-9A6E-022CE031244F}" destId="{70751A89-6CD0-43E0-A186-399D63CD4BF6}" srcOrd="0" destOrd="0" presId="urn:microsoft.com/office/officeart/2009/3/layout/DescendingProcess"/>
    <dgm:cxn modelId="{DBBA9460-BC82-4228-84F7-1978DBB27769}" type="presOf" srcId="{09481F95-F84B-4192-BA1D-A86A11510C3E}" destId="{7B203647-8090-427A-A714-2E051F59130D}" srcOrd="0" destOrd="0" presId="urn:microsoft.com/office/officeart/2009/3/layout/DescendingProcess"/>
    <dgm:cxn modelId="{60EE3A62-4AA1-4C33-B42A-15B7643D403F}" type="presOf" srcId="{55D3F4E8-A1CD-4AB5-8DB9-0E595110692E}" destId="{5AF07478-4EC5-4F84-91D2-EA7E7621A689}" srcOrd="0" destOrd="0" presId="urn:microsoft.com/office/officeart/2009/3/layout/DescendingProcess"/>
    <dgm:cxn modelId="{7F5204A2-E2B0-497C-9C74-6AACDDCD8287}" type="presOf" srcId="{89671425-9793-4199-B56A-02289F2B21E9}" destId="{F006F110-DAB4-456B-86B2-E7ACED8A0872}" srcOrd="0" destOrd="0" presId="urn:microsoft.com/office/officeart/2009/3/layout/DescendingProcess"/>
    <dgm:cxn modelId="{325F7CB1-4C32-4F9C-ACC1-4C040F0E73F5}" srcId="{6C835E36-490B-4A82-9A6E-022CE031244F}" destId="{89671425-9793-4199-B56A-02289F2B21E9}" srcOrd="2" destOrd="0" parTransId="{25BA5278-C0ED-421F-9998-D615A9416DE4}" sibTransId="{55D3F4E8-A1CD-4AB5-8DB9-0E595110692E}"/>
    <dgm:cxn modelId="{4A040FBC-893E-40AC-9296-FC4A90A6A405}" type="presOf" srcId="{D5DB1509-52E1-423E-8738-D84190CB55A4}" destId="{4BD965B7-D240-4555-A8FB-9157F9E5B546}" srcOrd="0" destOrd="0" presId="urn:microsoft.com/office/officeart/2009/3/layout/DescendingProcess"/>
    <dgm:cxn modelId="{A1BC5CE5-8975-4915-AFD4-44D5705AB150}" srcId="{6C835E36-490B-4A82-9A6E-022CE031244F}" destId="{D5DB1509-52E1-423E-8738-D84190CB55A4}" srcOrd="3" destOrd="0" parTransId="{D64412FF-E534-459B-8CE5-95E3F7ECADDC}" sibTransId="{F14CE727-91FF-4E79-B964-49EBECD3BF00}"/>
    <dgm:cxn modelId="{02308AE7-3642-4ADB-AC59-CB3FAD6B62D0}" srcId="{6C835E36-490B-4A82-9A6E-022CE031244F}" destId="{39D66A7A-8D93-4D2C-AC3F-C9BDE263FB78}" srcOrd="1" destOrd="0" parTransId="{63E61484-6CD8-4144-9A9F-1B029123DD82}" sibTransId="{132E9CFA-52CB-40F6-B967-EAA3D008A082}"/>
    <dgm:cxn modelId="{9F2B25EE-4852-4D67-B336-308F6CEA53AB}" srcId="{6C835E36-490B-4A82-9A6E-022CE031244F}" destId="{09481F95-F84B-4192-BA1D-A86A11510C3E}" srcOrd="0" destOrd="0" parTransId="{27044370-93E0-43CA-94BC-1706B46B39CE}" sibTransId="{C1B41771-0B6D-4C6C-9AE2-2555E9A6233B}"/>
    <dgm:cxn modelId="{A76012F6-CBE1-491D-BE30-4F09D9C182A3}" type="presOf" srcId="{39D66A7A-8D93-4D2C-AC3F-C9BDE263FB78}" destId="{E9843457-B459-4FBB-9BEC-5CBF4CB5ACF2}" srcOrd="0" destOrd="0" presId="urn:microsoft.com/office/officeart/2009/3/layout/DescendingProcess"/>
    <dgm:cxn modelId="{2F99C2F7-FF53-4F54-950D-A337C31DA0E5}" type="presOf" srcId="{132E9CFA-52CB-40F6-B967-EAA3D008A082}" destId="{F37D3786-14F9-4EE4-B418-06072D1A68DF}" srcOrd="0" destOrd="0" presId="urn:microsoft.com/office/officeart/2009/3/layout/DescendingProcess"/>
    <dgm:cxn modelId="{4734DFFC-9C06-495B-92D2-C8898A581E62}" type="presParOf" srcId="{70751A89-6CD0-43E0-A186-399D63CD4BF6}" destId="{33FFC05F-1970-45CD-B9C5-747285445468}" srcOrd="0" destOrd="0" presId="urn:microsoft.com/office/officeart/2009/3/layout/DescendingProcess"/>
    <dgm:cxn modelId="{1944E433-1D0B-4490-83E1-0C61730B588A}" type="presParOf" srcId="{70751A89-6CD0-43E0-A186-399D63CD4BF6}" destId="{7B203647-8090-427A-A714-2E051F59130D}" srcOrd="1" destOrd="0" presId="urn:microsoft.com/office/officeart/2009/3/layout/DescendingProcess"/>
    <dgm:cxn modelId="{3C73AAE7-31BF-4D3C-98DB-707EBAA7B8E4}" type="presParOf" srcId="{70751A89-6CD0-43E0-A186-399D63CD4BF6}" destId="{E9843457-B459-4FBB-9BEC-5CBF4CB5ACF2}" srcOrd="2" destOrd="0" presId="urn:microsoft.com/office/officeart/2009/3/layout/DescendingProcess"/>
    <dgm:cxn modelId="{3F8DBCD9-E245-416C-AA64-744CD0037A99}" type="presParOf" srcId="{70751A89-6CD0-43E0-A186-399D63CD4BF6}" destId="{E1373565-A062-4FCE-B0D7-1D4E59F8A819}" srcOrd="3" destOrd="0" presId="urn:microsoft.com/office/officeart/2009/3/layout/DescendingProcess"/>
    <dgm:cxn modelId="{8EAAFACC-4464-4E2F-BCB9-7A79F2066EE7}" type="presParOf" srcId="{E1373565-A062-4FCE-B0D7-1D4E59F8A819}" destId="{F37D3786-14F9-4EE4-B418-06072D1A68DF}" srcOrd="0" destOrd="0" presId="urn:microsoft.com/office/officeart/2009/3/layout/DescendingProcess"/>
    <dgm:cxn modelId="{AFDA9B59-C991-4F0B-9C4D-352342F3E815}" type="presParOf" srcId="{70751A89-6CD0-43E0-A186-399D63CD4BF6}" destId="{F006F110-DAB4-456B-86B2-E7ACED8A0872}" srcOrd="4" destOrd="0" presId="urn:microsoft.com/office/officeart/2009/3/layout/DescendingProcess"/>
    <dgm:cxn modelId="{F9DDFFD2-9D4C-433F-93C4-FE7DC906840B}" type="presParOf" srcId="{70751A89-6CD0-43E0-A186-399D63CD4BF6}" destId="{0E1CFBDB-8A1B-4BEA-8CAB-1A2D1AF3FBC6}" srcOrd="5" destOrd="0" presId="urn:microsoft.com/office/officeart/2009/3/layout/DescendingProcess"/>
    <dgm:cxn modelId="{10ECC17B-AC18-4A56-87CC-43B953789DEA}" type="presParOf" srcId="{0E1CFBDB-8A1B-4BEA-8CAB-1A2D1AF3FBC6}" destId="{5AF07478-4EC5-4F84-91D2-EA7E7621A689}" srcOrd="0" destOrd="0" presId="urn:microsoft.com/office/officeart/2009/3/layout/DescendingProcess"/>
    <dgm:cxn modelId="{A5ED936F-DFC6-4924-8768-B24EDD8BE2FD}" type="presParOf" srcId="{70751A89-6CD0-43E0-A186-399D63CD4BF6}" destId="{4BD965B7-D240-4555-A8FB-9157F9E5B546}" srcOrd="6"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4DDD91-1168-4646-8930-C6BCFF943B6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fr-FR"/>
        </a:p>
      </dgm:t>
    </dgm:pt>
    <dgm:pt modelId="{A3CC545B-F6AA-4DD7-A09B-24236C551185}">
      <dgm:prSet phldrT="[Texte]" custT="1"/>
      <dgm:spPr>
        <a:solidFill>
          <a:srgbClr val="92D050"/>
        </a:solidFill>
      </dgm:spPr>
      <dgm:t>
        <a:bodyPr/>
        <a:lstStyle/>
        <a:p>
          <a:r>
            <a:rPr lang="fr-FR" sz="2000" b="0" dirty="0">
              <a:latin typeface="Times New Roman" panose="02020603050405020304" pitchFamily="18" charset="0"/>
              <a:cs typeface="Times New Roman" panose="02020603050405020304" pitchFamily="18" charset="0"/>
            </a:rPr>
            <a:t>Sélectionner </a:t>
          </a:r>
          <a:r>
            <a:rPr lang="fr-FR" sz="2000" b="0" dirty="0" err="1">
              <a:latin typeface="Times New Roman" panose="02020603050405020304" pitchFamily="18" charset="0"/>
              <a:cs typeface="Times New Roman" panose="02020603050405020304" pitchFamily="18" charset="0"/>
            </a:rPr>
            <a:t>Buildingtype</a:t>
          </a:r>
          <a:r>
            <a:rPr lang="fr-FR" sz="2000" b="0" dirty="0">
              <a:latin typeface="Times New Roman" panose="02020603050405020304" pitchFamily="18" charset="0"/>
              <a:cs typeface="Times New Roman" panose="02020603050405020304" pitchFamily="18" charset="0"/>
            </a:rPr>
            <a:t> = </a:t>
          </a:r>
          <a:r>
            <a:rPr lang="fr-FR" sz="1800" b="1" dirty="0" err="1">
              <a:solidFill>
                <a:srgbClr val="FF0000"/>
              </a:solidFill>
              <a:latin typeface="Times New Roman" panose="02020603050405020304" pitchFamily="18" charset="0"/>
              <a:cs typeface="Times New Roman" panose="02020603050405020304" pitchFamily="18" charset="0"/>
            </a:rPr>
            <a:t>Nonresidential</a:t>
          </a:r>
          <a:r>
            <a:rPr lang="fr-FR" sz="1800" b="1"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         </a:t>
          </a:r>
          <a:endParaRPr lang="fr-FR" sz="2000" dirty="0"/>
        </a:p>
      </dgm:t>
    </dgm:pt>
    <dgm:pt modelId="{7D883632-A38A-4CB9-9501-D37C8D765BB8}" type="parTrans" cxnId="{15081C57-7F24-4A6D-80C2-2CFAF96E3C65}">
      <dgm:prSet/>
      <dgm:spPr/>
      <dgm:t>
        <a:bodyPr/>
        <a:lstStyle/>
        <a:p>
          <a:endParaRPr lang="fr-FR"/>
        </a:p>
      </dgm:t>
    </dgm:pt>
    <dgm:pt modelId="{9C346867-DCA6-4B85-A228-1AE3D1904B97}" type="sibTrans" cxnId="{15081C57-7F24-4A6D-80C2-2CFAF96E3C65}">
      <dgm:prSet/>
      <dgm:spPr/>
      <dgm:t>
        <a:bodyPr/>
        <a:lstStyle/>
        <a:p>
          <a:endParaRPr lang="fr-FR"/>
        </a:p>
      </dgm:t>
    </dgm:pt>
    <dgm:pt modelId="{DC6B6B3A-CEAC-41C0-9278-1689959506AE}">
      <dgm:prSet phldrT="[Texte]" custT="1"/>
      <dgm:spPr>
        <a:solidFill>
          <a:srgbClr val="92D050"/>
        </a:solidFill>
      </dgm:spPr>
      <dgm:t>
        <a:bodyPr/>
        <a:lstStyle/>
        <a:p>
          <a:r>
            <a:rPr lang="fr-FR" sz="2000" b="0" dirty="0">
              <a:latin typeface="Times New Roman" panose="02020603050405020304" pitchFamily="18" charset="0"/>
              <a:cs typeface="Times New Roman" panose="02020603050405020304" pitchFamily="18" charset="0"/>
            </a:rPr>
            <a:t>Supprimer les lignes avec NaN dans </a:t>
          </a:r>
          <a:r>
            <a:rPr lang="fr-FR" sz="1800" b="1" i="0" u="none" strike="noStrike" baseline="0" dirty="0" err="1">
              <a:solidFill>
                <a:srgbClr val="FF0000"/>
              </a:solidFill>
              <a:latin typeface="Times New Roman" panose="02020603050405020304" pitchFamily="18" charset="0"/>
              <a:cs typeface="Times New Roman" panose="02020603050405020304" pitchFamily="18" charset="0"/>
            </a:rPr>
            <a:t>TotalGHGEmissions</a:t>
          </a:r>
          <a:r>
            <a:rPr lang="fr-FR" sz="1800" b="0" i="0" u="none" strike="noStrike" baseline="0" dirty="0">
              <a:solidFill>
                <a:schemeClr val="bg1"/>
              </a:solidFill>
              <a:latin typeface="Times New Roman" panose="02020603050405020304" pitchFamily="18" charset="0"/>
              <a:cs typeface="Times New Roman" panose="02020603050405020304" pitchFamily="18" charset="0"/>
            </a:rPr>
            <a:t> et </a:t>
          </a:r>
          <a:r>
            <a:rPr lang="fr-FR" sz="1800" b="1" i="0" u="none" strike="noStrike" baseline="0" dirty="0" err="1">
              <a:solidFill>
                <a:srgbClr val="FF0000"/>
              </a:solidFill>
              <a:latin typeface="Times New Roman" panose="02020603050405020304" pitchFamily="18" charset="0"/>
              <a:cs typeface="Times New Roman" panose="02020603050405020304" pitchFamily="18" charset="0"/>
            </a:rPr>
            <a:t>SiteEnergyUseWN</a:t>
          </a:r>
          <a:r>
            <a:rPr lang="fr-FR" sz="1800" b="1" i="0" u="none" strike="noStrike" baseline="0" dirty="0">
              <a:solidFill>
                <a:srgbClr val="FF0000"/>
              </a:solidFill>
              <a:latin typeface="Times New Roman" panose="02020603050405020304" pitchFamily="18" charset="0"/>
              <a:cs typeface="Times New Roman" panose="02020603050405020304" pitchFamily="18" charset="0"/>
            </a:rPr>
            <a:t>(</a:t>
          </a:r>
          <a:r>
            <a:rPr lang="fr-FR" sz="1800" b="1" i="0" u="none" strike="noStrike" baseline="0" dirty="0" err="1">
              <a:solidFill>
                <a:srgbClr val="FF0000"/>
              </a:solidFill>
              <a:latin typeface="Times New Roman" panose="02020603050405020304" pitchFamily="18" charset="0"/>
              <a:cs typeface="Times New Roman" panose="02020603050405020304" pitchFamily="18" charset="0"/>
            </a:rPr>
            <a:t>kBtu</a:t>
          </a:r>
          <a:r>
            <a:rPr lang="fr-FR" sz="1800" b="1" i="0" u="none" strike="noStrike" baseline="0" dirty="0">
              <a:solidFill>
                <a:srgbClr val="FF0000"/>
              </a:solidFill>
              <a:latin typeface="Arial" panose="020B0604020202020204" pitchFamily="34" charset="0"/>
            </a:rPr>
            <a:t>) </a:t>
          </a:r>
        </a:p>
      </dgm:t>
    </dgm:pt>
    <dgm:pt modelId="{3D02DC27-5A65-4BCF-8F12-03D87D748EDE}" type="parTrans" cxnId="{749598D4-E156-45A9-8864-53B422CBCA11}">
      <dgm:prSet/>
      <dgm:spPr/>
      <dgm:t>
        <a:bodyPr/>
        <a:lstStyle/>
        <a:p>
          <a:endParaRPr lang="fr-FR"/>
        </a:p>
      </dgm:t>
    </dgm:pt>
    <dgm:pt modelId="{F9ED4386-1FC6-4E42-B235-DCC529CF5E17}" type="sibTrans" cxnId="{749598D4-E156-45A9-8864-53B422CBCA11}">
      <dgm:prSet/>
      <dgm:spPr/>
      <dgm:t>
        <a:bodyPr/>
        <a:lstStyle/>
        <a:p>
          <a:endParaRPr lang="fr-FR"/>
        </a:p>
      </dgm:t>
    </dgm:pt>
    <dgm:pt modelId="{03549E7F-2626-4EC0-96E0-8E0F14329D59}">
      <dgm:prSet phldrT="[Texte]" custT="1"/>
      <dgm:spPr>
        <a:solidFill>
          <a:srgbClr val="92D050"/>
        </a:solidFill>
      </dgm:spPr>
      <dgm:t>
        <a:bodyPr/>
        <a:lstStyle/>
        <a:p>
          <a:r>
            <a:rPr lang="fr-FR" sz="2000" dirty="0">
              <a:latin typeface="Times New Roman" panose="02020603050405020304" pitchFamily="18" charset="0"/>
              <a:cs typeface="Times New Roman" panose="02020603050405020304" pitchFamily="18" charset="0"/>
            </a:rPr>
            <a:t>Sélectionner uniquement les bâtiments qui répondent aux critères requis pour les analyses  </a:t>
          </a:r>
        </a:p>
      </dgm:t>
    </dgm:pt>
    <dgm:pt modelId="{EFE2596B-A826-4B9C-8E92-83600B2E1974}" type="parTrans" cxnId="{628C1463-7D9A-48A7-95A3-3A2F6008C3BF}">
      <dgm:prSet/>
      <dgm:spPr/>
      <dgm:t>
        <a:bodyPr/>
        <a:lstStyle/>
        <a:p>
          <a:endParaRPr lang="fr-FR"/>
        </a:p>
      </dgm:t>
    </dgm:pt>
    <dgm:pt modelId="{8929D954-C2C4-422A-9E24-882393A19D43}" type="sibTrans" cxnId="{628C1463-7D9A-48A7-95A3-3A2F6008C3BF}">
      <dgm:prSet/>
      <dgm:spPr/>
      <dgm:t>
        <a:bodyPr/>
        <a:lstStyle/>
        <a:p>
          <a:endParaRPr lang="fr-FR"/>
        </a:p>
      </dgm:t>
    </dgm:pt>
    <dgm:pt modelId="{D31BDF2A-6092-43AD-A7EA-4DB72251D96F}">
      <dgm:prSet phldrT="[Texte]" custT="1"/>
      <dgm:spPr>
        <a:solidFill>
          <a:srgbClr val="92D050"/>
        </a:solidFill>
      </dgm:spPr>
      <dgm:t>
        <a:bodyPr/>
        <a:lstStyle/>
        <a:p>
          <a:r>
            <a:rPr lang="fr-FR" sz="1800" b="0" dirty="0">
              <a:latin typeface="Times New Roman" panose="02020603050405020304" pitchFamily="18" charset="0"/>
              <a:cs typeface="Times New Roman" panose="02020603050405020304" pitchFamily="18" charset="0"/>
            </a:rPr>
            <a:t>Suppressions des colonnes non utiles à notre analyse</a:t>
          </a:r>
          <a:endParaRPr lang="fr-FR" sz="1800" b="0" dirty="0"/>
        </a:p>
      </dgm:t>
    </dgm:pt>
    <dgm:pt modelId="{83DCC352-67A7-4A8E-895F-4494B1307894}" type="parTrans" cxnId="{49942C04-7A59-4165-95DB-96DB5E54CF4F}">
      <dgm:prSet/>
      <dgm:spPr/>
      <dgm:t>
        <a:bodyPr/>
        <a:lstStyle/>
        <a:p>
          <a:endParaRPr lang="fr-FR"/>
        </a:p>
      </dgm:t>
    </dgm:pt>
    <dgm:pt modelId="{ED9D151E-36A3-4E42-A3CD-BF92B9019B03}" type="sibTrans" cxnId="{49942C04-7A59-4165-95DB-96DB5E54CF4F}">
      <dgm:prSet/>
      <dgm:spPr/>
      <dgm:t>
        <a:bodyPr/>
        <a:lstStyle/>
        <a:p>
          <a:endParaRPr lang="fr-FR"/>
        </a:p>
      </dgm:t>
    </dgm:pt>
    <dgm:pt modelId="{A406F7D7-45D2-434F-92FD-E61A83FF9025}">
      <dgm:prSet phldrT="[Texte]" custT="1"/>
      <dgm:spPr>
        <a:solidFill>
          <a:srgbClr val="92D050"/>
        </a:solidFill>
      </dgm:spPr>
      <dgm:t>
        <a:bodyPr/>
        <a:lstStyle/>
        <a:p>
          <a:r>
            <a:rPr lang="fr-FR" sz="1800" b="0" dirty="0">
              <a:latin typeface="Times New Roman" panose="02020603050405020304" pitchFamily="18" charset="0"/>
              <a:cs typeface="Times New Roman" panose="02020603050405020304" pitchFamily="18" charset="0"/>
            </a:rPr>
            <a:t>Supprimer les colonnes de plus de 70% de valeurs manquantes (NaN)</a:t>
          </a:r>
          <a:endParaRPr lang="fr-FR" sz="1800" b="0" dirty="0"/>
        </a:p>
      </dgm:t>
    </dgm:pt>
    <dgm:pt modelId="{F802F30D-1702-43AA-86E2-69FFC9F1951D}" type="parTrans" cxnId="{21BB8A52-F794-4C4A-B0B6-7733DDCE6F5A}">
      <dgm:prSet/>
      <dgm:spPr/>
      <dgm:t>
        <a:bodyPr/>
        <a:lstStyle/>
        <a:p>
          <a:endParaRPr lang="fr-FR"/>
        </a:p>
      </dgm:t>
    </dgm:pt>
    <dgm:pt modelId="{2DE5506B-BAF9-4307-868E-ADB901BBB2A0}" type="sibTrans" cxnId="{21BB8A52-F794-4C4A-B0B6-7733DDCE6F5A}">
      <dgm:prSet/>
      <dgm:spPr/>
      <dgm:t>
        <a:bodyPr/>
        <a:lstStyle/>
        <a:p>
          <a:endParaRPr lang="fr-FR"/>
        </a:p>
      </dgm:t>
    </dgm:pt>
    <dgm:pt modelId="{D9748D8D-8D12-44F7-BF5C-EA31DF537237}" type="pres">
      <dgm:prSet presAssocID="{724DDD91-1168-4646-8930-C6BCFF943B61}" presName="Name0" presStyleCnt="0">
        <dgm:presLayoutVars>
          <dgm:dir/>
          <dgm:resizeHandles/>
        </dgm:presLayoutVars>
      </dgm:prSet>
      <dgm:spPr/>
    </dgm:pt>
    <dgm:pt modelId="{FF68FA64-A6EA-4985-A9F2-53A29E35BFA3}" type="pres">
      <dgm:prSet presAssocID="{A3CC545B-F6AA-4DD7-A09B-24236C551185}" presName="compNode" presStyleCnt="0"/>
      <dgm:spPr/>
    </dgm:pt>
    <dgm:pt modelId="{B43BFD51-3349-4725-9B9A-4BBB97DD2FF0}" type="pres">
      <dgm:prSet presAssocID="{A3CC545B-F6AA-4DD7-A09B-24236C551185}" presName="dummyConnPt" presStyleCnt="0"/>
      <dgm:spPr/>
    </dgm:pt>
    <dgm:pt modelId="{8F7AD1C2-2237-4D63-A334-3CE6F0A7E780}" type="pres">
      <dgm:prSet presAssocID="{A3CC545B-F6AA-4DD7-A09B-24236C551185}" presName="node" presStyleLbl="node1" presStyleIdx="0" presStyleCnt="5" custScaleX="205905" custScaleY="81178">
        <dgm:presLayoutVars>
          <dgm:bulletEnabled val="1"/>
        </dgm:presLayoutVars>
      </dgm:prSet>
      <dgm:spPr/>
    </dgm:pt>
    <dgm:pt modelId="{9E1FE36B-406D-44B9-AE70-B7865B837CE2}" type="pres">
      <dgm:prSet presAssocID="{9C346867-DCA6-4B85-A228-1AE3D1904B97}" presName="sibTrans" presStyleLbl="bgSibTrans2D1" presStyleIdx="0" presStyleCnt="4"/>
      <dgm:spPr/>
    </dgm:pt>
    <dgm:pt modelId="{42631777-D5B9-4DE2-AA04-0000C0A46C3F}" type="pres">
      <dgm:prSet presAssocID="{DC6B6B3A-CEAC-41C0-9278-1689959506AE}" presName="compNode" presStyleCnt="0"/>
      <dgm:spPr/>
    </dgm:pt>
    <dgm:pt modelId="{1310293A-2874-4024-BB57-BAFABFC717C0}" type="pres">
      <dgm:prSet presAssocID="{DC6B6B3A-CEAC-41C0-9278-1689959506AE}" presName="dummyConnPt" presStyleCnt="0"/>
      <dgm:spPr/>
    </dgm:pt>
    <dgm:pt modelId="{BFA5000F-1C1D-4139-8532-CA1B4A03A570}" type="pres">
      <dgm:prSet presAssocID="{DC6B6B3A-CEAC-41C0-9278-1689959506AE}" presName="node" presStyleLbl="node1" presStyleIdx="1" presStyleCnt="5" custScaleX="206608">
        <dgm:presLayoutVars>
          <dgm:bulletEnabled val="1"/>
        </dgm:presLayoutVars>
      </dgm:prSet>
      <dgm:spPr/>
    </dgm:pt>
    <dgm:pt modelId="{34925C1C-0FB0-4EDD-BF84-D864E09A3B84}" type="pres">
      <dgm:prSet presAssocID="{F9ED4386-1FC6-4E42-B235-DCC529CF5E17}" presName="sibTrans" presStyleLbl="bgSibTrans2D1" presStyleIdx="1" presStyleCnt="4"/>
      <dgm:spPr/>
    </dgm:pt>
    <dgm:pt modelId="{8648C6C9-4717-45FD-9ACB-C7E47F7476F1}" type="pres">
      <dgm:prSet presAssocID="{03549E7F-2626-4EC0-96E0-8E0F14329D59}" presName="compNode" presStyleCnt="0"/>
      <dgm:spPr/>
    </dgm:pt>
    <dgm:pt modelId="{E5081F82-75FD-45CD-B8D6-3D36EBBB86CE}" type="pres">
      <dgm:prSet presAssocID="{03549E7F-2626-4EC0-96E0-8E0F14329D59}" presName="dummyConnPt" presStyleCnt="0"/>
      <dgm:spPr/>
    </dgm:pt>
    <dgm:pt modelId="{457F2561-B726-4C88-8B87-717B931BA9D6}" type="pres">
      <dgm:prSet presAssocID="{03549E7F-2626-4EC0-96E0-8E0F14329D59}" presName="node" presStyleLbl="node1" presStyleIdx="2" presStyleCnt="5" custScaleX="209855">
        <dgm:presLayoutVars>
          <dgm:bulletEnabled val="1"/>
        </dgm:presLayoutVars>
      </dgm:prSet>
      <dgm:spPr/>
    </dgm:pt>
    <dgm:pt modelId="{6C67BFF6-ED55-4229-9288-8B5C1536AC71}" type="pres">
      <dgm:prSet presAssocID="{8929D954-C2C4-422A-9E24-882393A19D43}" presName="sibTrans" presStyleLbl="bgSibTrans2D1" presStyleIdx="2" presStyleCnt="4"/>
      <dgm:spPr/>
    </dgm:pt>
    <dgm:pt modelId="{B27154F4-5C28-49E3-9198-B88A44744F7B}" type="pres">
      <dgm:prSet presAssocID="{D31BDF2A-6092-43AD-A7EA-4DB72251D96F}" presName="compNode" presStyleCnt="0"/>
      <dgm:spPr/>
    </dgm:pt>
    <dgm:pt modelId="{452267A1-1600-4BE9-AC50-A0AACF9D1B39}" type="pres">
      <dgm:prSet presAssocID="{D31BDF2A-6092-43AD-A7EA-4DB72251D96F}" presName="dummyConnPt" presStyleCnt="0"/>
      <dgm:spPr/>
    </dgm:pt>
    <dgm:pt modelId="{184F6617-971C-4E18-A70E-9E416A2EA382}" type="pres">
      <dgm:prSet presAssocID="{D31BDF2A-6092-43AD-A7EA-4DB72251D96F}" presName="node" presStyleLbl="node1" presStyleIdx="3" presStyleCnt="5" custScaleX="168471">
        <dgm:presLayoutVars>
          <dgm:bulletEnabled val="1"/>
        </dgm:presLayoutVars>
      </dgm:prSet>
      <dgm:spPr/>
    </dgm:pt>
    <dgm:pt modelId="{EB7E4871-64D0-45D2-86A0-2D0637614E2B}" type="pres">
      <dgm:prSet presAssocID="{ED9D151E-36A3-4E42-A3CD-BF92B9019B03}" presName="sibTrans" presStyleLbl="bgSibTrans2D1" presStyleIdx="3" presStyleCnt="4"/>
      <dgm:spPr/>
    </dgm:pt>
    <dgm:pt modelId="{06028AA5-EC8C-49B0-AAFF-7934A2786025}" type="pres">
      <dgm:prSet presAssocID="{A406F7D7-45D2-434F-92FD-E61A83FF9025}" presName="compNode" presStyleCnt="0"/>
      <dgm:spPr/>
    </dgm:pt>
    <dgm:pt modelId="{3195324F-ED46-4E37-B3DC-CC2198255389}" type="pres">
      <dgm:prSet presAssocID="{A406F7D7-45D2-434F-92FD-E61A83FF9025}" presName="dummyConnPt" presStyleCnt="0"/>
      <dgm:spPr/>
    </dgm:pt>
    <dgm:pt modelId="{E145F2C1-4A8D-45DB-B583-41BAAEDCDEC9}" type="pres">
      <dgm:prSet presAssocID="{A406F7D7-45D2-434F-92FD-E61A83FF9025}" presName="node" presStyleLbl="node1" presStyleIdx="4" presStyleCnt="5" custScaleX="170201">
        <dgm:presLayoutVars>
          <dgm:bulletEnabled val="1"/>
        </dgm:presLayoutVars>
      </dgm:prSet>
      <dgm:spPr/>
    </dgm:pt>
  </dgm:ptLst>
  <dgm:cxnLst>
    <dgm:cxn modelId="{49942C04-7A59-4165-95DB-96DB5E54CF4F}" srcId="{724DDD91-1168-4646-8930-C6BCFF943B61}" destId="{D31BDF2A-6092-43AD-A7EA-4DB72251D96F}" srcOrd="3" destOrd="0" parTransId="{83DCC352-67A7-4A8E-895F-4494B1307894}" sibTransId="{ED9D151E-36A3-4E42-A3CD-BF92B9019B03}"/>
    <dgm:cxn modelId="{C2A9CF0A-7F8E-47B6-AEE8-259DF47E42EA}" type="presOf" srcId="{9C346867-DCA6-4B85-A228-1AE3D1904B97}" destId="{9E1FE36B-406D-44B9-AE70-B7865B837CE2}" srcOrd="0" destOrd="0" presId="urn:microsoft.com/office/officeart/2005/8/layout/bProcess4"/>
    <dgm:cxn modelId="{8CF02612-47F3-47BA-B912-E2E537ADFB4F}" type="presOf" srcId="{8929D954-C2C4-422A-9E24-882393A19D43}" destId="{6C67BFF6-ED55-4229-9288-8B5C1536AC71}" srcOrd="0" destOrd="0" presId="urn:microsoft.com/office/officeart/2005/8/layout/bProcess4"/>
    <dgm:cxn modelId="{EE08C232-196E-4B42-9681-98D5FAC86CB9}" type="presOf" srcId="{03549E7F-2626-4EC0-96E0-8E0F14329D59}" destId="{457F2561-B726-4C88-8B87-717B931BA9D6}" srcOrd="0" destOrd="0" presId="urn:microsoft.com/office/officeart/2005/8/layout/bProcess4"/>
    <dgm:cxn modelId="{628C1463-7D9A-48A7-95A3-3A2F6008C3BF}" srcId="{724DDD91-1168-4646-8930-C6BCFF943B61}" destId="{03549E7F-2626-4EC0-96E0-8E0F14329D59}" srcOrd="2" destOrd="0" parTransId="{EFE2596B-A826-4B9C-8E92-83600B2E1974}" sibTransId="{8929D954-C2C4-422A-9E24-882393A19D43}"/>
    <dgm:cxn modelId="{21BB8A52-F794-4C4A-B0B6-7733DDCE6F5A}" srcId="{724DDD91-1168-4646-8930-C6BCFF943B61}" destId="{A406F7D7-45D2-434F-92FD-E61A83FF9025}" srcOrd="4" destOrd="0" parTransId="{F802F30D-1702-43AA-86E2-69FFC9F1951D}" sibTransId="{2DE5506B-BAF9-4307-868E-ADB901BBB2A0}"/>
    <dgm:cxn modelId="{7BACBD75-1424-4A3C-B612-4E429E6BDF41}" type="presOf" srcId="{DC6B6B3A-CEAC-41C0-9278-1689959506AE}" destId="{BFA5000F-1C1D-4139-8532-CA1B4A03A570}" srcOrd="0" destOrd="0" presId="urn:microsoft.com/office/officeart/2005/8/layout/bProcess4"/>
    <dgm:cxn modelId="{15081C57-7F24-4A6D-80C2-2CFAF96E3C65}" srcId="{724DDD91-1168-4646-8930-C6BCFF943B61}" destId="{A3CC545B-F6AA-4DD7-A09B-24236C551185}" srcOrd="0" destOrd="0" parTransId="{7D883632-A38A-4CB9-9501-D37C8D765BB8}" sibTransId="{9C346867-DCA6-4B85-A228-1AE3D1904B97}"/>
    <dgm:cxn modelId="{CCAD0F7E-006D-4389-B083-31FBD78399FE}" type="presOf" srcId="{ED9D151E-36A3-4E42-A3CD-BF92B9019B03}" destId="{EB7E4871-64D0-45D2-86A0-2D0637614E2B}" srcOrd="0" destOrd="0" presId="urn:microsoft.com/office/officeart/2005/8/layout/bProcess4"/>
    <dgm:cxn modelId="{8AF7C8B0-9F7B-442E-B645-2C14614818F7}" type="presOf" srcId="{F9ED4386-1FC6-4E42-B235-DCC529CF5E17}" destId="{34925C1C-0FB0-4EDD-BF84-D864E09A3B84}" srcOrd="0" destOrd="0" presId="urn:microsoft.com/office/officeart/2005/8/layout/bProcess4"/>
    <dgm:cxn modelId="{D13DDCB8-37CD-4FF5-B009-85E431171EB4}" type="presOf" srcId="{A3CC545B-F6AA-4DD7-A09B-24236C551185}" destId="{8F7AD1C2-2237-4D63-A334-3CE6F0A7E780}" srcOrd="0" destOrd="0" presId="urn:microsoft.com/office/officeart/2005/8/layout/bProcess4"/>
    <dgm:cxn modelId="{171B73BC-20ED-4EDA-9A96-02076FC82BF3}" type="presOf" srcId="{A406F7D7-45D2-434F-92FD-E61A83FF9025}" destId="{E145F2C1-4A8D-45DB-B583-41BAAEDCDEC9}" srcOrd="0" destOrd="0" presId="urn:microsoft.com/office/officeart/2005/8/layout/bProcess4"/>
    <dgm:cxn modelId="{749598D4-E156-45A9-8864-53B422CBCA11}" srcId="{724DDD91-1168-4646-8930-C6BCFF943B61}" destId="{DC6B6B3A-CEAC-41C0-9278-1689959506AE}" srcOrd="1" destOrd="0" parTransId="{3D02DC27-5A65-4BCF-8F12-03D87D748EDE}" sibTransId="{F9ED4386-1FC6-4E42-B235-DCC529CF5E17}"/>
    <dgm:cxn modelId="{E070A3D8-0D6A-4386-BDF3-A13082F5A260}" type="presOf" srcId="{D31BDF2A-6092-43AD-A7EA-4DB72251D96F}" destId="{184F6617-971C-4E18-A70E-9E416A2EA382}" srcOrd="0" destOrd="0" presId="urn:microsoft.com/office/officeart/2005/8/layout/bProcess4"/>
    <dgm:cxn modelId="{14D7DFF4-B9AC-43CE-819C-E9FA6D8D678F}" type="presOf" srcId="{724DDD91-1168-4646-8930-C6BCFF943B61}" destId="{D9748D8D-8D12-44F7-BF5C-EA31DF537237}" srcOrd="0" destOrd="0" presId="urn:microsoft.com/office/officeart/2005/8/layout/bProcess4"/>
    <dgm:cxn modelId="{29BD9235-ABA1-4572-9E5D-EBA890D14BEB}" type="presParOf" srcId="{D9748D8D-8D12-44F7-BF5C-EA31DF537237}" destId="{FF68FA64-A6EA-4985-A9F2-53A29E35BFA3}" srcOrd="0" destOrd="0" presId="urn:microsoft.com/office/officeart/2005/8/layout/bProcess4"/>
    <dgm:cxn modelId="{2CF7B0E6-BCD2-422E-BBB5-B28589B97F93}" type="presParOf" srcId="{FF68FA64-A6EA-4985-A9F2-53A29E35BFA3}" destId="{B43BFD51-3349-4725-9B9A-4BBB97DD2FF0}" srcOrd="0" destOrd="0" presId="urn:microsoft.com/office/officeart/2005/8/layout/bProcess4"/>
    <dgm:cxn modelId="{E2D52775-7E51-4009-9A74-C6BDD42426D7}" type="presParOf" srcId="{FF68FA64-A6EA-4985-A9F2-53A29E35BFA3}" destId="{8F7AD1C2-2237-4D63-A334-3CE6F0A7E780}" srcOrd="1" destOrd="0" presId="urn:microsoft.com/office/officeart/2005/8/layout/bProcess4"/>
    <dgm:cxn modelId="{E744A923-31EA-450B-B3A2-B2AD9F07D1DD}" type="presParOf" srcId="{D9748D8D-8D12-44F7-BF5C-EA31DF537237}" destId="{9E1FE36B-406D-44B9-AE70-B7865B837CE2}" srcOrd="1" destOrd="0" presId="urn:microsoft.com/office/officeart/2005/8/layout/bProcess4"/>
    <dgm:cxn modelId="{3F94DC5B-2C72-4662-B7F7-465701DB3DF9}" type="presParOf" srcId="{D9748D8D-8D12-44F7-BF5C-EA31DF537237}" destId="{42631777-D5B9-4DE2-AA04-0000C0A46C3F}" srcOrd="2" destOrd="0" presId="urn:microsoft.com/office/officeart/2005/8/layout/bProcess4"/>
    <dgm:cxn modelId="{7FA36A32-DDF8-49C1-BFFB-41949A053A1E}" type="presParOf" srcId="{42631777-D5B9-4DE2-AA04-0000C0A46C3F}" destId="{1310293A-2874-4024-BB57-BAFABFC717C0}" srcOrd="0" destOrd="0" presId="urn:microsoft.com/office/officeart/2005/8/layout/bProcess4"/>
    <dgm:cxn modelId="{70271707-68F3-4292-BB29-C9C021C777BB}" type="presParOf" srcId="{42631777-D5B9-4DE2-AA04-0000C0A46C3F}" destId="{BFA5000F-1C1D-4139-8532-CA1B4A03A570}" srcOrd="1" destOrd="0" presId="urn:microsoft.com/office/officeart/2005/8/layout/bProcess4"/>
    <dgm:cxn modelId="{F51BC671-7731-4C03-BAA3-B58034C328DB}" type="presParOf" srcId="{D9748D8D-8D12-44F7-BF5C-EA31DF537237}" destId="{34925C1C-0FB0-4EDD-BF84-D864E09A3B84}" srcOrd="3" destOrd="0" presId="urn:microsoft.com/office/officeart/2005/8/layout/bProcess4"/>
    <dgm:cxn modelId="{7943E3F8-08B4-4CD1-BE1A-CC6C80A6CDCF}" type="presParOf" srcId="{D9748D8D-8D12-44F7-BF5C-EA31DF537237}" destId="{8648C6C9-4717-45FD-9ACB-C7E47F7476F1}" srcOrd="4" destOrd="0" presId="urn:microsoft.com/office/officeart/2005/8/layout/bProcess4"/>
    <dgm:cxn modelId="{778742FD-C473-481D-8C64-B42CB125E021}" type="presParOf" srcId="{8648C6C9-4717-45FD-9ACB-C7E47F7476F1}" destId="{E5081F82-75FD-45CD-B8D6-3D36EBBB86CE}" srcOrd="0" destOrd="0" presId="urn:microsoft.com/office/officeart/2005/8/layout/bProcess4"/>
    <dgm:cxn modelId="{361B8CE6-3AB5-436D-922B-666E008BD111}" type="presParOf" srcId="{8648C6C9-4717-45FD-9ACB-C7E47F7476F1}" destId="{457F2561-B726-4C88-8B87-717B931BA9D6}" srcOrd="1" destOrd="0" presId="urn:microsoft.com/office/officeart/2005/8/layout/bProcess4"/>
    <dgm:cxn modelId="{ACA3E73C-93DD-4FE5-BABE-D65937ACBE7A}" type="presParOf" srcId="{D9748D8D-8D12-44F7-BF5C-EA31DF537237}" destId="{6C67BFF6-ED55-4229-9288-8B5C1536AC71}" srcOrd="5" destOrd="0" presId="urn:microsoft.com/office/officeart/2005/8/layout/bProcess4"/>
    <dgm:cxn modelId="{AB65B65E-5FA5-444E-966F-2D81F2108932}" type="presParOf" srcId="{D9748D8D-8D12-44F7-BF5C-EA31DF537237}" destId="{B27154F4-5C28-49E3-9198-B88A44744F7B}" srcOrd="6" destOrd="0" presId="urn:microsoft.com/office/officeart/2005/8/layout/bProcess4"/>
    <dgm:cxn modelId="{1CA37D20-76A5-4800-AB4D-6D5FD8CC9A08}" type="presParOf" srcId="{B27154F4-5C28-49E3-9198-B88A44744F7B}" destId="{452267A1-1600-4BE9-AC50-A0AACF9D1B39}" srcOrd="0" destOrd="0" presId="urn:microsoft.com/office/officeart/2005/8/layout/bProcess4"/>
    <dgm:cxn modelId="{D8E6E4C9-CD3F-4ABE-9F84-1A76DF9187B2}" type="presParOf" srcId="{B27154F4-5C28-49E3-9198-B88A44744F7B}" destId="{184F6617-971C-4E18-A70E-9E416A2EA382}" srcOrd="1" destOrd="0" presId="urn:microsoft.com/office/officeart/2005/8/layout/bProcess4"/>
    <dgm:cxn modelId="{E10B6900-6D47-41BA-82E9-AAAD6D738427}" type="presParOf" srcId="{D9748D8D-8D12-44F7-BF5C-EA31DF537237}" destId="{EB7E4871-64D0-45D2-86A0-2D0637614E2B}" srcOrd="7" destOrd="0" presId="urn:microsoft.com/office/officeart/2005/8/layout/bProcess4"/>
    <dgm:cxn modelId="{8B79A185-6EE3-4C8B-A7DE-742ABB9FDE41}" type="presParOf" srcId="{D9748D8D-8D12-44F7-BF5C-EA31DF537237}" destId="{06028AA5-EC8C-49B0-AAFF-7934A2786025}" srcOrd="8" destOrd="0" presId="urn:microsoft.com/office/officeart/2005/8/layout/bProcess4"/>
    <dgm:cxn modelId="{86555BE9-6DD1-4BC2-AF9E-3C2D3096F09C}" type="presParOf" srcId="{06028AA5-EC8C-49B0-AAFF-7934A2786025}" destId="{3195324F-ED46-4E37-B3DC-CC2198255389}" srcOrd="0" destOrd="0" presId="urn:microsoft.com/office/officeart/2005/8/layout/bProcess4"/>
    <dgm:cxn modelId="{8F922E3A-7F88-47A3-9140-65812254DEA7}" type="presParOf" srcId="{06028AA5-EC8C-49B0-AAFF-7934A2786025}" destId="{E145F2C1-4A8D-45DB-B583-41BAAEDCDEC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BEFFBC-BE7A-4C15-A224-FD9334D9526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0226F797-7030-473D-832E-269936D879B4}">
      <dgm:prSet phldrT="[Texte]" custT="1"/>
      <dgm:spPr>
        <a:solidFill>
          <a:srgbClr val="92D050"/>
        </a:solidFill>
      </dgm:spPr>
      <dgm:t>
        <a:bodyPr/>
        <a:lstStyle/>
        <a:p>
          <a:r>
            <a:rPr lang="fr-FR" sz="2300" b="1" i="1" u="sng" dirty="0" err="1">
              <a:solidFill>
                <a:schemeClr val="tx1"/>
              </a:solidFill>
              <a:effectLst/>
              <a:latin typeface="Times New Roman" panose="02020603050405020304" pitchFamily="18" charset="0"/>
              <a:ea typeface="Calibri" panose="020F0502020204030204" pitchFamily="34" charset="0"/>
            </a:rPr>
            <a:t>XGBoost</a:t>
          </a:r>
          <a:r>
            <a:rPr lang="fr-FR" sz="2300" b="1" i="1" u="sng" dirty="0">
              <a:solidFill>
                <a:schemeClr val="tx1"/>
              </a:solidFill>
              <a:effectLst/>
              <a:latin typeface="Times New Roman" panose="02020603050405020304" pitchFamily="18" charset="0"/>
              <a:ea typeface="Calibri" panose="020F0502020204030204" pitchFamily="34" charset="0"/>
            </a:rPr>
            <a:t>:</a:t>
          </a:r>
          <a:r>
            <a:rPr lang="fr-FR" sz="2300" b="1" u="none" dirty="0">
              <a:solidFill>
                <a:schemeClr val="tx1"/>
              </a:solidFill>
              <a:effectLst/>
              <a:latin typeface="Times New Roman" panose="02020603050405020304" pitchFamily="18" charset="0"/>
              <a:ea typeface="Calibri" panose="020F0502020204030204" pitchFamily="34" charset="0"/>
            </a:rPr>
            <a:t> </a:t>
          </a:r>
          <a:r>
            <a:rPr lang="fr-FR" sz="2000" dirty="0">
              <a:latin typeface="Times New Roman" panose="02020603050405020304" pitchFamily="18" charset="0"/>
              <a:cs typeface="Times New Roman" panose="02020603050405020304" pitchFamily="18" charset="0"/>
            </a:rPr>
            <a:t>c’est une extension de la méthode de gradient </a:t>
          </a:r>
          <a:r>
            <a:rPr lang="fr-FR" sz="2000" dirty="0" err="1">
              <a:latin typeface="Times New Roman" panose="02020603050405020304" pitchFamily="18" charset="0"/>
              <a:cs typeface="Times New Roman" panose="02020603050405020304" pitchFamily="18" charset="0"/>
            </a:rPr>
            <a:t>boosting</a:t>
          </a:r>
          <a:r>
            <a:rPr lang="fr-FR" sz="2000" dirty="0">
              <a:latin typeface="Times New Roman" panose="02020603050405020304" pitchFamily="18" charset="0"/>
              <a:cs typeface="Times New Roman" panose="02020603050405020304" pitchFamily="18" charset="0"/>
            </a:rPr>
            <a:t> qui combine les prédictions de plusieurs modèles faibles, tels que des arbres de décision, pour créer un modèle prédictif robuste</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dgm:t>
    </dgm:pt>
    <dgm:pt modelId="{BA2146DD-34D6-431A-AFB9-402ADF742F4A}" type="parTrans" cxnId="{53869C83-67F8-448D-98C5-ED5FB8629A30}">
      <dgm:prSet/>
      <dgm:spPr/>
      <dgm:t>
        <a:bodyPr/>
        <a:lstStyle/>
        <a:p>
          <a:endParaRPr lang="fr-FR"/>
        </a:p>
      </dgm:t>
    </dgm:pt>
    <dgm:pt modelId="{B2A271F4-4943-4B8D-83C0-A89029BB5608}" type="sibTrans" cxnId="{53869C83-67F8-448D-98C5-ED5FB8629A30}">
      <dgm:prSet/>
      <dgm:spPr/>
      <dgm:t>
        <a:bodyPr/>
        <a:lstStyle/>
        <a:p>
          <a:endParaRPr lang="fr-FR"/>
        </a:p>
      </dgm:t>
    </dgm:pt>
    <dgm:pt modelId="{B7CCB1F8-D816-4F48-8B8C-F8A8E5A78F8D}">
      <dgm:prSet phldrT="[Texte]" custT="1"/>
      <dgm:spPr>
        <a:solidFill>
          <a:srgbClr val="92D050"/>
        </a:solidFill>
      </dgm:spPr>
      <dgm:t>
        <a:bodyPr/>
        <a:lstStyle/>
        <a:p>
          <a:r>
            <a:rPr lang="fr-FR" sz="2300" b="1" i="1" u="sng"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a:t>
          </a:r>
          <a:r>
            <a:rPr lang="fr-FR" sz="2300" b="1" i="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Forest:</a:t>
          </a:r>
          <a:r>
            <a:rPr lang="fr-FR" sz="2300" b="1" i="1"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basée sur l'algorithme de forêt aléatoire, qui combine les prédictions de plusieurs arbres de décision pour créer un modèle prédictif.</a:t>
          </a:r>
        </a:p>
      </dgm:t>
    </dgm:pt>
    <dgm:pt modelId="{9FC85723-653B-4F5B-8338-16E069A2C866}" type="parTrans" cxnId="{AA9DEFF5-004B-40D3-9019-1F78CBE123F4}">
      <dgm:prSet/>
      <dgm:spPr/>
      <dgm:t>
        <a:bodyPr/>
        <a:lstStyle/>
        <a:p>
          <a:endParaRPr lang="fr-FR"/>
        </a:p>
      </dgm:t>
    </dgm:pt>
    <dgm:pt modelId="{D63099C5-3B19-44B8-A416-335BC02A837A}" type="sibTrans" cxnId="{AA9DEFF5-004B-40D3-9019-1F78CBE123F4}">
      <dgm:prSet/>
      <dgm:spPr/>
      <dgm:t>
        <a:bodyPr/>
        <a:lstStyle/>
        <a:p>
          <a:endParaRPr lang="fr-FR"/>
        </a:p>
      </dgm:t>
    </dgm:pt>
    <dgm:pt modelId="{1BDE0FA7-EEFF-4329-864E-E61CA3A8DE15}">
      <dgm:prSet custT="1"/>
      <dgm:spPr>
        <a:solidFill>
          <a:srgbClr val="92D050"/>
        </a:solidFill>
      </dgm:spPr>
      <dgm:t>
        <a:bodyPr/>
        <a:lstStyle/>
        <a:p>
          <a:r>
            <a:rPr lang="fr-FR" sz="2300" b="1" i="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a:t>
          </a:r>
          <a:r>
            <a:rPr lang="fr-FR" sz="2300" b="1" i="1" u="sng" dirty="0">
              <a:solidFill>
                <a:schemeClr val="tx1"/>
              </a:solidFill>
              <a:latin typeface="Times New Roman" panose="02020603050405020304" pitchFamily="18" charset="0"/>
              <a:cs typeface="Times New Roman" panose="02020603050405020304" pitchFamily="18" charset="0"/>
            </a:rPr>
            <a:t>Régression linéaire</a:t>
          </a:r>
          <a:r>
            <a:rPr lang="fr-FR" sz="2300" b="1" u="sng" dirty="0">
              <a:solidFill>
                <a:schemeClr val="tx1"/>
              </a:solidFill>
              <a:latin typeface="Times New Roman" panose="02020603050405020304" pitchFamily="18" charset="0"/>
              <a:cs typeface="Times New Roman" panose="02020603050405020304" pitchFamily="18" charset="0"/>
            </a:rPr>
            <a:t>:</a:t>
          </a:r>
          <a:r>
            <a:rPr lang="fr-FR" sz="2300" b="1"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Méthode d'analyse statistique utilisée pour prédire la valeur d'une variable cible en fonction de variables prédictives.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dgm:t>
    </dgm:pt>
    <dgm:pt modelId="{09567CBF-2E0F-4130-9EC7-73623ECBA5F4}" type="parTrans" cxnId="{A99FC8AE-18A7-4A59-84FA-A34241C1CBDB}">
      <dgm:prSet/>
      <dgm:spPr/>
      <dgm:t>
        <a:bodyPr/>
        <a:lstStyle/>
        <a:p>
          <a:endParaRPr lang="fr-FR"/>
        </a:p>
      </dgm:t>
    </dgm:pt>
    <dgm:pt modelId="{FE9118D1-7BEA-4AB5-B5DD-9C29BFC1D792}" type="sibTrans" cxnId="{A99FC8AE-18A7-4A59-84FA-A34241C1CBDB}">
      <dgm:prSet/>
      <dgm:spPr/>
      <dgm:t>
        <a:bodyPr/>
        <a:lstStyle/>
        <a:p>
          <a:endParaRPr lang="fr-FR"/>
        </a:p>
      </dgm:t>
    </dgm:pt>
    <dgm:pt modelId="{6E498F5B-21AE-45B4-A8BF-EB9349C0AD84}">
      <dgm:prSet custT="1"/>
      <dgm:spPr>
        <a:solidFill>
          <a:srgbClr val="92D050"/>
        </a:solidFill>
      </dgm:spPr>
      <dgm:t>
        <a:bodyPr/>
        <a:lstStyle/>
        <a:p>
          <a:r>
            <a:rPr lang="fr-FR" sz="2300" b="1" i="1" u="sng" dirty="0" err="1">
              <a:solidFill>
                <a:schemeClr val="tx1"/>
              </a:solidFill>
              <a:effectLst/>
              <a:latin typeface="Times New Roman" panose="02020603050405020304" pitchFamily="18" charset="0"/>
              <a:ea typeface="Calibri" panose="020F0502020204030204" pitchFamily="34" charset="0"/>
            </a:rPr>
            <a:t>Knn</a:t>
          </a:r>
          <a:r>
            <a:rPr lang="fr-FR" sz="2300" b="1" i="1" u="sng" dirty="0">
              <a:solidFill>
                <a:schemeClr val="tx1"/>
              </a:solidFill>
              <a:effectLst/>
              <a:latin typeface="Times New Roman" panose="02020603050405020304" pitchFamily="18" charset="0"/>
              <a:ea typeface="Calibri" panose="020F0502020204030204" pitchFamily="34" charset="0"/>
            </a:rPr>
            <a:t>:</a:t>
          </a:r>
          <a:r>
            <a:rPr lang="fr-FR" sz="2300" b="1" i="1" u="none" dirty="0">
              <a:solidFill>
                <a:schemeClr val="tx1"/>
              </a:solidFill>
              <a:effectLst/>
              <a:latin typeface="Times New Roman" panose="02020603050405020304" pitchFamily="18" charset="0"/>
              <a:ea typeface="Calibri" panose="020F0502020204030204" pitchFamily="34" charset="0"/>
            </a:rPr>
            <a:t> </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c’est un algorithme qui </a:t>
          </a:r>
          <a:r>
            <a:rPr lang="fr-FR" sz="2000" dirty="0">
              <a:latin typeface="Times New Roman" panose="02020603050405020304" pitchFamily="18" charset="0"/>
              <a:cs typeface="Times New Roman" panose="02020603050405020304" pitchFamily="18" charset="0"/>
            </a:rPr>
            <a:t>utilise le nombre K de ses points de données les plus proches pour prédire la variable cible pour un nouvel ensemble de données d'entrée. Il utilise des métriques de distance pour trouver les voisins les plus proches.</a:t>
          </a:r>
        </a:p>
      </dgm:t>
    </dgm:pt>
    <dgm:pt modelId="{F43C791A-4663-4A9F-9001-6812D24B0869}" type="parTrans" cxnId="{38710CD5-D36F-447D-9644-6A9D3973984B}">
      <dgm:prSet/>
      <dgm:spPr/>
      <dgm:t>
        <a:bodyPr/>
        <a:lstStyle/>
        <a:p>
          <a:endParaRPr lang="fr-FR"/>
        </a:p>
      </dgm:t>
    </dgm:pt>
    <dgm:pt modelId="{88371B8C-0C53-478A-A4D3-53A85085BC64}" type="sibTrans" cxnId="{38710CD5-D36F-447D-9644-6A9D3973984B}">
      <dgm:prSet/>
      <dgm:spPr/>
      <dgm:t>
        <a:bodyPr/>
        <a:lstStyle/>
        <a:p>
          <a:endParaRPr lang="fr-FR"/>
        </a:p>
      </dgm:t>
    </dgm:pt>
    <dgm:pt modelId="{64D11DD4-AFF2-48C8-9616-7541CD152D40}" type="pres">
      <dgm:prSet presAssocID="{18BEFFBC-BE7A-4C15-A224-FD9334D95264}" presName="diagram" presStyleCnt="0">
        <dgm:presLayoutVars>
          <dgm:dir/>
          <dgm:resizeHandles val="exact"/>
        </dgm:presLayoutVars>
      </dgm:prSet>
      <dgm:spPr/>
    </dgm:pt>
    <dgm:pt modelId="{5317F600-3F4E-4E18-83B1-05016F6875F7}" type="pres">
      <dgm:prSet presAssocID="{6E498F5B-21AE-45B4-A8BF-EB9349C0AD84}" presName="node" presStyleLbl="node1" presStyleIdx="0" presStyleCnt="4" custLinFactX="8169" custLinFactNeighborX="100000">
        <dgm:presLayoutVars>
          <dgm:bulletEnabled val="1"/>
        </dgm:presLayoutVars>
      </dgm:prSet>
      <dgm:spPr/>
    </dgm:pt>
    <dgm:pt modelId="{A53763E1-C423-4623-B32D-DF05666D9969}" type="pres">
      <dgm:prSet presAssocID="{88371B8C-0C53-478A-A4D3-53A85085BC64}" presName="sibTrans" presStyleCnt="0"/>
      <dgm:spPr/>
    </dgm:pt>
    <dgm:pt modelId="{BCC6260C-8F1E-4DCE-AFD7-1DD685608F3C}" type="pres">
      <dgm:prSet presAssocID="{1BDE0FA7-EEFF-4329-864E-E61CA3A8DE15}" presName="node" presStyleLbl="node1" presStyleIdx="1" presStyleCnt="4" custLinFactX="-5000" custLinFactNeighborX="-100000" custLinFactNeighborY="-268">
        <dgm:presLayoutVars>
          <dgm:bulletEnabled val="1"/>
        </dgm:presLayoutVars>
      </dgm:prSet>
      <dgm:spPr/>
    </dgm:pt>
    <dgm:pt modelId="{1C11C258-F8AB-4117-ABFF-5DCCFE1031F0}" type="pres">
      <dgm:prSet presAssocID="{FE9118D1-7BEA-4AB5-B5DD-9C29BFC1D792}" presName="sibTrans" presStyleCnt="0"/>
      <dgm:spPr/>
    </dgm:pt>
    <dgm:pt modelId="{F2568611-EF44-4175-B6F7-6A8D8BD9D853}" type="pres">
      <dgm:prSet presAssocID="{0226F797-7030-473D-832E-269936D879B4}" presName="node" presStyleLbl="node1" presStyleIdx="2" presStyleCnt="4" custLinFactNeighborX="5000" custLinFactNeighborY="-11958">
        <dgm:presLayoutVars>
          <dgm:bulletEnabled val="1"/>
        </dgm:presLayoutVars>
      </dgm:prSet>
      <dgm:spPr/>
    </dgm:pt>
    <dgm:pt modelId="{6CE131DB-B4A3-4765-81E5-5F8A06F2174C}" type="pres">
      <dgm:prSet presAssocID="{B2A271F4-4943-4B8D-83C0-A89029BB5608}" presName="sibTrans" presStyleCnt="0"/>
      <dgm:spPr/>
    </dgm:pt>
    <dgm:pt modelId="{D7FA6033-E5F8-45A5-8227-31AE37017A91}" type="pres">
      <dgm:prSet presAssocID="{B7CCB1F8-D816-4F48-8B8C-F8A8E5A78F8D}" presName="node" presStyleLbl="node1" presStyleIdx="3" presStyleCnt="4" custLinFactNeighborX="-1831" custLinFactNeighborY="-12308">
        <dgm:presLayoutVars>
          <dgm:bulletEnabled val="1"/>
        </dgm:presLayoutVars>
      </dgm:prSet>
      <dgm:spPr/>
    </dgm:pt>
  </dgm:ptLst>
  <dgm:cxnLst>
    <dgm:cxn modelId="{B2F8911F-F7C5-4892-9436-CC3C851F9553}" type="presOf" srcId="{B7CCB1F8-D816-4F48-8B8C-F8A8E5A78F8D}" destId="{D7FA6033-E5F8-45A5-8227-31AE37017A91}" srcOrd="0" destOrd="0" presId="urn:microsoft.com/office/officeart/2005/8/layout/default"/>
    <dgm:cxn modelId="{4C0D7334-49F7-44BF-8CA0-D0C8559AA0E7}" type="presOf" srcId="{6E498F5B-21AE-45B4-A8BF-EB9349C0AD84}" destId="{5317F600-3F4E-4E18-83B1-05016F6875F7}" srcOrd="0" destOrd="0" presId="urn:microsoft.com/office/officeart/2005/8/layout/default"/>
    <dgm:cxn modelId="{5B706636-E159-4AFB-B9E0-75AB1A75AC32}" type="presOf" srcId="{1BDE0FA7-EEFF-4329-864E-E61CA3A8DE15}" destId="{BCC6260C-8F1E-4DCE-AFD7-1DD685608F3C}" srcOrd="0" destOrd="0" presId="urn:microsoft.com/office/officeart/2005/8/layout/default"/>
    <dgm:cxn modelId="{43664A6E-F31F-4D62-9BD8-5BF6A5631FA6}" type="presOf" srcId="{18BEFFBC-BE7A-4C15-A224-FD9334D95264}" destId="{64D11DD4-AFF2-48C8-9616-7541CD152D40}" srcOrd="0" destOrd="0" presId="urn:microsoft.com/office/officeart/2005/8/layout/default"/>
    <dgm:cxn modelId="{53869C83-67F8-448D-98C5-ED5FB8629A30}" srcId="{18BEFFBC-BE7A-4C15-A224-FD9334D95264}" destId="{0226F797-7030-473D-832E-269936D879B4}" srcOrd="2" destOrd="0" parTransId="{BA2146DD-34D6-431A-AFB9-402ADF742F4A}" sibTransId="{B2A271F4-4943-4B8D-83C0-A89029BB5608}"/>
    <dgm:cxn modelId="{74CD30AA-8085-4B57-BBAD-3EFCAFB1CCBC}" type="presOf" srcId="{0226F797-7030-473D-832E-269936D879B4}" destId="{F2568611-EF44-4175-B6F7-6A8D8BD9D853}" srcOrd="0" destOrd="0" presId="urn:microsoft.com/office/officeart/2005/8/layout/default"/>
    <dgm:cxn modelId="{A99FC8AE-18A7-4A59-84FA-A34241C1CBDB}" srcId="{18BEFFBC-BE7A-4C15-A224-FD9334D95264}" destId="{1BDE0FA7-EEFF-4329-864E-E61CA3A8DE15}" srcOrd="1" destOrd="0" parTransId="{09567CBF-2E0F-4130-9EC7-73623ECBA5F4}" sibTransId="{FE9118D1-7BEA-4AB5-B5DD-9C29BFC1D792}"/>
    <dgm:cxn modelId="{38710CD5-D36F-447D-9644-6A9D3973984B}" srcId="{18BEFFBC-BE7A-4C15-A224-FD9334D95264}" destId="{6E498F5B-21AE-45B4-A8BF-EB9349C0AD84}" srcOrd="0" destOrd="0" parTransId="{F43C791A-4663-4A9F-9001-6812D24B0869}" sibTransId="{88371B8C-0C53-478A-A4D3-53A85085BC64}"/>
    <dgm:cxn modelId="{AA9DEFF5-004B-40D3-9019-1F78CBE123F4}" srcId="{18BEFFBC-BE7A-4C15-A224-FD9334D95264}" destId="{B7CCB1F8-D816-4F48-8B8C-F8A8E5A78F8D}" srcOrd="3" destOrd="0" parTransId="{9FC85723-653B-4F5B-8338-16E069A2C866}" sibTransId="{D63099C5-3B19-44B8-A416-335BC02A837A}"/>
    <dgm:cxn modelId="{31B68E1D-18D2-401D-9404-DBF6F1DA5265}" type="presParOf" srcId="{64D11DD4-AFF2-48C8-9616-7541CD152D40}" destId="{5317F600-3F4E-4E18-83B1-05016F6875F7}" srcOrd="0" destOrd="0" presId="urn:microsoft.com/office/officeart/2005/8/layout/default"/>
    <dgm:cxn modelId="{5B4A80AC-DECE-41C4-9FFC-352CF13F846C}" type="presParOf" srcId="{64D11DD4-AFF2-48C8-9616-7541CD152D40}" destId="{A53763E1-C423-4623-B32D-DF05666D9969}" srcOrd="1" destOrd="0" presId="urn:microsoft.com/office/officeart/2005/8/layout/default"/>
    <dgm:cxn modelId="{78B58ED0-0C24-40A1-93AF-EAA61D12814B}" type="presParOf" srcId="{64D11DD4-AFF2-48C8-9616-7541CD152D40}" destId="{BCC6260C-8F1E-4DCE-AFD7-1DD685608F3C}" srcOrd="2" destOrd="0" presId="urn:microsoft.com/office/officeart/2005/8/layout/default"/>
    <dgm:cxn modelId="{4CAF23D7-305B-4A8B-8DC7-4AC0AF27609C}" type="presParOf" srcId="{64D11DD4-AFF2-48C8-9616-7541CD152D40}" destId="{1C11C258-F8AB-4117-ABFF-5DCCFE1031F0}" srcOrd="3" destOrd="0" presId="urn:microsoft.com/office/officeart/2005/8/layout/default"/>
    <dgm:cxn modelId="{A2494C64-2475-4CAE-AF3B-F75A6847E52C}" type="presParOf" srcId="{64D11DD4-AFF2-48C8-9616-7541CD152D40}" destId="{F2568611-EF44-4175-B6F7-6A8D8BD9D853}" srcOrd="4" destOrd="0" presId="urn:microsoft.com/office/officeart/2005/8/layout/default"/>
    <dgm:cxn modelId="{6DB47A10-CFD0-4D7E-A78E-5CD53AF2998D}" type="presParOf" srcId="{64D11DD4-AFF2-48C8-9616-7541CD152D40}" destId="{6CE131DB-B4A3-4765-81E5-5F8A06F2174C}" srcOrd="5" destOrd="0" presId="urn:microsoft.com/office/officeart/2005/8/layout/default"/>
    <dgm:cxn modelId="{692BA15F-A19D-4734-824B-8C1A2C09B93D}" type="presParOf" srcId="{64D11DD4-AFF2-48C8-9616-7541CD152D40}" destId="{D7FA6033-E5F8-45A5-8227-31AE37017A9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CD712-1935-4B53-8592-848356550735}">
      <dsp:nvSpPr>
        <dsp:cNvPr id="0" name=""/>
        <dsp:cNvSpPr/>
      </dsp:nvSpPr>
      <dsp:spPr>
        <a:xfrm>
          <a:off x="0" y="14820"/>
          <a:ext cx="7940676" cy="647595"/>
        </a:xfrm>
        <a:prstGeom prst="round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kern="1200" dirty="0"/>
            <a:t>1- Problématique </a:t>
          </a:r>
          <a:endParaRPr lang="fr-FR" sz="2700" kern="1200" dirty="0"/>
        </a:p>
      </dsp:txBody>
      <dsp:txXfrm>
        <a:off x="31613" y="46433"/>
        <a:ext cx="7877450" cy="584369"/>
      </dsp:txXfrm>
    </dsp:sp>
    <dsp:sp modelId="{9F582B53-F782-4A8B-924D-9C090E3ADC56}">
      <dsp:nvSpPr>
        <dsp:cNvPr id="0" name=""/>
        <dsp:cNvSpPr/>
      </dsp:nvSpPr>
      <dsp:spPr>
        <a:xfrm>
          <a:off x="0" y="740175"/>
          <a:ext cx="7940676" cy="647595"/>
        </a:xfrm>
        <a:prstGeom prst="roundRect">
          <a:avLst/>
        </a:prstGeom>
        <a:solidFill>
          <a:schemeClr val="accent6">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kern="1200" dirty="0">
              <a:latin typeface="Times New Roman" panose="02020603050405020304" pitchFamily="18" charset="0"/>
              <a:cs typeface="Times New Roman" panose="02020603050405020304" pitchFamily="18" charset="0"/>
            </a:rPr>
            <a:t>2- Piste de recherches</a:t>
          </a:r>
        </a:p>
      </dsp:txBody>
      <dsp:txXfrm>
        <a:off x="31613" y="771788"/>
        <a:ext cx="7877450" cy="584369"/>
      </dsp:txXfrm>
    </dsp:sp>
    <dsp:sp modelId="{9CC80DEA-A55C-4D49-AB42-39C5E90AEFB5}">
      <dsp:nvSpPr>
        <dsp:cNvPr id="0" name=""/>
        <dsp:cNvSpPr/>
      </dsp:nvSpPr>
      <dsp:spPr>
        <a:xfrm>
          <a:off x="0" y="1465530"/>
          <a:ext cx="7940676" cy="647595"/>
        </a:xfrm>
        <a:prstGeom prst="roundRect">
          <a:avLst/>
        </a:prstGeom>
        <a:solidFill>
          <a:schemeClr val="accent6">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kern="1200" dirty="0"/>
            <a:t>3- Processus de préparation des données</a:t>
          </a:r>
          <a:endParaRPr lang="fr-FR" sz="2700" kern="1200" dirty="0"/>
        </a:p>
      </dsp:txBody>
      <dsp:txXfrm>
        <a:off x="31613" y="1497143"/>
        <a:ext cx="7877450" cy="584369"/>
      </dsp:txXfrm>
    </dsp:sp>
    <dsp:sp modelId="{9DD4E7EC-2408-483C-BAA3-7A6A8F7E2BA3}">
      <dsp:nvSpPr>
        <dsp:cNvPr id="0" name=""/>
        <dsp:cNvSpPr/>
      </dsp:nvSpPr>
      <dsp:spPr>
        <a:xfrm>
          <a:off x="0" y="2190885"/>
          <a:ext cx="7940676" cy="647595"/>
        </a:xfrm>
        <a:prstGeom prst="roundRect">
          <a:avLst/>
        </a:prstGeom>
        <a:solidFill>
          <a:schemeClr val="accent6">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kern="1200" dirty="0"/>
            <a:t>4- Explorations de données</a:t>
          </a:r>
          <a:endParaRPr lang="fr-FR" sz="2700" kern="1200" dirty="0"/>
        </a:p>
      </dsp:txBody>
      <dsp:txXfrm>
        <a:off x="31613" y="2222498"/>
        <a:ext cx="7877450" cy="584369"/>
      </dsp:txXfrm>
    </dsp:sp>
    <dsp:sp modelId="{D3B6F56F-4189-4577-BEC2-C8DCCC6BCBD4}">
      <dsp:nvSpPr>
        <dsp:cNvPr id="0" name=""/>
        <dsp:cNvSpPr/>
      </dsp:nvSpPr>
      <dsp:spPr>
        <a:xfrm>
          <a:off x="0" y="2916240"/>
          <a:ext cx="7940676" cy="647595"/>
        </a:xfrm>
        <a:prstGeom prst="roundRect">
          <a:avLst/>
        </a:prstGeom>
        <a:solidFill>
          <a:schemeClr val="accent6">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kern="1200" dirty="0"/>
            <a:t>5- Modélisation</a:t>
          </a:r>
          <a:endParaRPr lang="fr-FR" sz="2700" kern="1200" dirty="0"/>
        </a:p>
      </dsp:txBody>
      <dsp:txXfrm>
        <a:off x="31613" y="2947853"/>
        <a:ext cx="7877450" cy="584369"/>
      </dsp:txXfrm>
    </dsp:sp>
    <dsp:sp modelId="{D25D7026-47D1-48DA-94E1-928D7C898529}">
      <dsp:nvSpPr>
        <dsp:cNvPr id="0" name=""/>
        <dsp:cNvSpPr/>
      </dsp:nvSpPr>
      <dsp:spPr>
        <a:xfrm>
          <a:off x="0" y="3641595"/>
          <a:ext cx="7940676" cy="647595"/>
        </a:xfrm>
        <a:prstGeom prst="roundRect">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kern="1200" dirty="0"/>
            <a:t>6- Glossaire </a:t>
          </a:r>
          <a:endParaRPr lang="fr-FR" sz="2700" kern="1200" dirty="0"/>
        </a:p>
      </dsp:txBody>
      <dsp:txXfrm>
        <a:off x="31613" y="3673208"/>
        <a:ext cx="7877450"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FC05F-1970-45CD-B9C5-747285445468}">
      <dsp:nvSpPr>
        <dsp:cNvPr id="0" name=""/>
        <dsp:cNvSpPr/>
      </dsp:nvSpPr>
      <dsp:spPr>
        <a:xfrm rot="4396374">
          <a:off x="-69969" y="727846"/>
          <a:ext cx="3157511" cy="2201970"/>
        </a:xfrm>
        <a:prstGeom prst="swooshArrow">
          <a:avLst>
            <a:gd name="adj1" fmla="val 16310"/>
            <a:gd name="adj2" fmla="val 3137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7D3786-14F9-4EE4-B418-06072D1A68DF}">
      <dsp:nvSpPr>
        <dsp:cNvPr id="0" name=""/>
        <dsp:cNvSpPr/>
      </dsp:nvSpPr>
      <dsp:spPr>
        <a:xfrm>
          <a:off x="1519377" y="1207971"/>
          <a:ext cx="79737" cy="7973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F07478-4EC5-4F84-91D2-EA7E7621A689}">
      <dsp:nvSpPr>
        <dsp:cNvPr id="0" name=""/>
        <dsp:cNvSpPr/>
      </dsp:nvSpPr>
      <dsp:spPr>
        <a:xfrm>
          <a:off x="2119122" y="1839799"/>
          <a:ext cx="79737" cy="7973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203647-8090-427A-A714-2E051F59130D}">
      <dsp:nvSpPr>
        <dsp:cNvPr id="0" name=""/>
        <dsp:cNvSpPr/>
      </dsp:nvSpPr>
      <dsp:spPr>
        <a:xfrm>
          <a:off x="-20499" y="109010"/>
          <a:ext cx="7008295" cy="58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fr-FR" sz="1800" kern="1200" dirty="0">
              <a:latin typeface="Times New Roman" panose="02020603050405020304" pitchFamily="18" charset="0"/>
              <a:cs typeface="Times New Roman" panose="02020603050405020304" pitchFamily="18" charset="0"/>
            </a:rPr>
            <a:t>Comparaison de différents modèles d'apprentissage supervisé</a:t>
          </a:r>
        </a:p>
      </dsp:txBody>
      <dsp:txXfrm>
        <a:off x="-20499" y="109010"/>
        <a:ext cx="7008295" cy="585226"/>
      </dsp:txXfrm>
    </dsp:sp>
    <dsp:sp modelId="{E9843457-B459-4FBB-9BEC-5CBF4CB5ACF2}">
      <dsp:nvSpPr>
        <dsp:cNvPr id="0" name=""/>
        <dsp:cNvSpPr/>
      </dsp:nvSpPr>
      <dsp:spPr>
        <a:xfrm>
          <a:off x="1893887" y="837262"/>
          <a:ext cx="6618951" cy="58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fr-FR" sz="1800" kern="1200" dirty="0">
              <a:latin typeface="Times New Roman" panose="02020603050405020304" pitchFamily="18" charset="0"/>
              <a:cs typeface="Times New Roman" panose="02020603050405020304" pitchFamily="18" charset="0"/>
            </a:rPr>
            <a:t>Amélioration des hyperparamètres des modèles</a:t>
          </a:r>
        </a:p>
      </dsp:txBody>
      <dsp:txXfrm>
        <a:off x="1893887" y="837262"/>
        <a:ext cx="6618951" cy="585226"/>
      </dsp:txXfrm>
    </dsp:sp>
    <dsp:sp modelId="{F006F110-DAB4-456B-86B2-E7ACED8A0872}">
      <dsp:nvSpPr>
        <dsp:cNvPr id="0" name=""/>
        <dsp:cNvSpPr/>
      </dsp:nvSpPr>
      <dsp:spPr>
        <a:xfrm>
          <a:off x="1060055" y="1465482"/>
          <a:ext cx="3908158" cy="58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r" defTabSz="800100">
            <a:lnSpc>
              <a:spcPct val="90000"/>
            </a:lnSpc>
            <a:spcBef>
              <a:spcPct val="0"/>
            </a:spcBef>
            <a:spcAft>
              <a:spcPct val="35000"/>
            </a:spcAft>
            <a:buNone/>
          </a:pPr>
          <a:r>
            <a:rPr lang="fr-FR" sz="1800" kern="1200" dirty="0">
              <a:latin typeface="Times New Roman" panose="02020603050405020304" pitchFamily="18" charset="0"/>
              <a:cs typeface="Times New Roman" panose="02020603050405020304" pitchFamily="18" charset="0"/>
            </a:rPr>
            <a:t>Choix du meilleur modèle</a:t>
          </a:r>
        </a:p>
      </dsp:txBody>
      <dsp:txXfrm>
        <a:off x="1060055" y="1465482"/>
        <a:ext cx="3908158" cy="585226"/>
      </dsp:txXfrm>
    </dsp:sp>
    <dsp:sp modelId="{4BD965B7-D240-4555-A8FB-9157F9E5B546}">
      <dsp:nvSpPr>
        <dsp:cNvPr id="0" name=""/>
        <dsp:cNvSpPr/>
      </dsp:nvSpPr>
      <dsp:spPr>
        <a:xfrm>
          <a:off x="2199682" y="2967722"/>
          <a:ext cx="6047596" cy="58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ctr" defTabSz="800100">
            <a:lnSpc>
              <a:spcPct val="90000"/>
            </a:lnSpc>
            <a:spcBef>
              <a:spcPct val="0"/>
            </a:spcBef>
            <a:spcAft>
              <a:spcPct val="35000"/>
            </a:spcAft>
            <a:buNone/>
          </a:pPr>
          <a:r>
            <a:rPr lang="fr-FR" sz="1800" kern="1200" dirty="0">
              <a:latin typeface="Times New Roman" panose="02020603050405020304" pitchFamily="18" charset="0"/>
              <a:cs typeface="Times New Roman" panose="02020603050405020304" pitchFamily="18" charset="0"/>
            </a:rPr>
            <a:t>Comparaison de la prédiction avec </a:t>
          </a:r>
          <a:r>
            <a:rPr lang="fr-FR" sz="1800" kern="1200" dirty="0" err="1">
              <a:latin typeface="Times New Roman" panose="02020603050405020304" pitchFamily="18" charset="0"/>
              <a:cs typeface="Times New Roman" panose="02020603050405020304" pitchFamily="18" charset="0"/>
            </a:rPr>
            <a:t>ScoreEnergyStar</a:t>
          </a:r>
          <a:endParaRPr lang="fr-FR" sz="1800" kern="1200" dirty="0">
            <a:latin typeface="Times New Roman" panose="02020603050405020304" pitchFamily="18" charset="0"/>
            <a:cs typeface="Times New Roman" panose="02020603050405020304" pitchFamily="18" charset="0"/>
          </a:endParaRPr>
        </a:p>
      </dsp:txBody>
      <dsp:txXfrm>
        <a:off x="2199682" y="2967722"/>
        <a:ext cx="6047596" cy="585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FE36B-406D-44B9-AE70-B7865B837CE2}">
      <dsp:nvSpPr>
        <dsp:cNvPr id="0" name=""/>
        <dsp:cNvSpPr/>
      </dsp:nvSpPr>
      <dsp:spPr>
        <a:xfrm rot="5400000">
          <a:off x="979065" y="1263159"/>
          <a:ext cx="1659304" cy="2163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7AD1C2-2237-4D63-A334-3CE6F0A7E780}">
      <dsp:nvSpPr>
        <dsp:cNvPr id="0" name=""/>
        <dsp:cNvSpPr/>
      </dsp:nvSpPr>
      <dsp:spPr>
        <a:xfrm>
          <a:off x="50648" y="320965"/>
          <a:ext cx="4949774" cy="1170868"/>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0" kern="1200" dirty="0">
              <a:latin typeface="Times New Roman" panose="02020603050405020304" pitchFamily="18" charset="0"/>
              <a:cs typeface="Times New Roman" panose="02020603050405020304" pitchFamily="18" charset="0"/>
            </a:rPr>
            <a:t>Sélectionner </a:t>
          </a:r>
          <a:r>
            <a:rPr lang="fr-FR" sz="2000" b="0" kern="1200" dirty="0" err="1">
              <a:latin typeface="Times New Roman" panose="02020603050405020304" pitchFamily="18" charset="0"/>
              <a:cs typeface="Times New Roman" panose="02020603050405020304" pitchFamily="18" charset="0"/>
            </a:rPr>
            <a:t>Buildingtype</a:t>
          </a:r>
          <a:r>
            <a:rPr lang="fr-FR" sz="2000" b="0" kern="1200" dirty="0">
              <a:latin typeface="Times New Roman" panose="02020603050405020304" pitchFamily="18" charset="0"/>
              <a:cs typeface="Times New Roman" panose="02020603050405020304" pitchFamily="18" charset="0"/>
            </a:rPr>
            <a:t> = </a:t>
          </a:r>
          <a:r>
            <a:rPr lang="fr-FR" sz="1800" b="1" kern="1200" dirty="0" err="1">
              <a:solidFill>
                <a:srgbClr val="FF0000"/>
              </a:solidFill>
              <a:latin typeface="Times New Roman" panose="02020603050405020304" pitchFamily="18" charset="0"/>
              <a:cs typeface="Times New Roman" panose="02020603050405020304" pitchFamily="18" charset="0"/>
            </a:rPr>
            <a:t>Nonresidential</a:t>
          </a:r>
          <a:r>
            <a:rPr lang="fr-FR" sz="1800" b="1" kern="1200" dirty="0">
              <a:latin typeface="Times New Roman" panose="02020603050405020304" pitchFamily="18" charset="0"/>
              <a:cs typeface="Times New Roman" panose="02020603050405020304" pitchFamily="18" charset="0"/>
            </a:rPr>
            <a:t> </a:t>
          </a:r>
          <a:r>
            <a:rPr lang="fr-FR" sz="2000" b="1" kern="1200" dirty="0">
              <a:latin typeface="Times New Roman" panose="02020603050405020304" pitchFamily="18" charset="0"/>
              <a:cs typeface="Times New Roman" panose="02020603050405020304" pitchFamily="18" charset="0"/>
            </a:rPr>
            <a:t>         </a:t>
          </a:r>
          <a:endParaRPr lang="fr-FR" sz="2000" kern="1200" dirty="0"/>
        </a:p>
      </dsp:txBody>
      <dsp:txXfrm>
        <a:off x="84942" y="355259"/>
        <a:ext cx="4881186" cy="1102280"/>
      </dsp:txXfrm>
    </dsp:sp>
    <dsp:sp modelId="{34925C1C-0FB0-4EDD-BF84-D864E09A3B84}">
      <dsp:nvSpPr>
        <dsp:cNvPr id="0" name=""/>
        <dsp:cNvSpPr/>
      </dsp:nvSpPr>
      <dsp:spPr>
        <a:xfrm rot="5400000">
          <a:off x="911605" y="2998633"/>
          <a:ext cx="1794223" cy="2163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A5000F-1C1D-4139-8532-CA1B4A03A570}">
      <dsp:nvSpPr>
        <dsp:cNvPr id="0" name=""/>
        <dsp:cNvSpPr/>
      </dsp:nvSpPr>
      <dsp:spPr>
        <a:xfrm>
          <a:off x="42199" y="1852420"/>
          <a:ext cx="4966673" cy="1442347"/>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0" kern="1200" dirty="0">
              <a:latin typeface="Times New Roman" panose="02020603050405020304" pitchFamily="18" charset="0"/>
              <a:cs typeface="Times New Roman" panose="02020603050405020304" pitchFamily="18" charset="0"/>
            </a:rPr>
            <a:t>Supprimer les lignes avec NaN dans </a:t>
          </a:r>
          <a:r>
            <a:rPr lang="fr-FR" sz="1800" b="1" i="0" u="none" strike="noStrike" kern="1200" baseline="0" dirty="0" err="1">
              <a:solidFill>
                <a:srgbClr val="FF0000"/>
              </a:solidFill>
              <a:latin typeface="Times New Roman" panose="02020603050405020304" pitchFamily="18" charset="0"/>
              <a:cs typeface="Times New Roman" panose="02020603050405020304" pitchFamily="18" charset="0"/>
            </a:rPr>
            <a:t>TotalGHGEmissions</a:t>
          </a:r>
          <a:r>
            <a:rPr lang="fr-FR" sz="1800" b="0" i="0" u="none" strike="noStrike" kern="1200" baseline="0" dirty="0">
              <a:solidFill>
                <a:schemeClr val="bg1"/>
              </a:solidFill>
              <a:latin typeface="Times New Roman" panose="02020603050405020304" pitchFamily="18" charset="0"/>
              <a:cs typeface="Times New Roman" panose="02020603050405020304" pitchFamily="18" charset="0"/>
            </a:rPr>
            <a:t> et </a:t>
          </a:r>
          <a:r>
            <a:rPr lang="fr-FR" sz="1800" b="1" i="0" u="none" strike="noStrike" kern="1200" baseline="0" dirty="0" err="1">
              <a:solidFill>
                <a:srgbClr val="FF0000"/>
              </a:solidFill>
              <a:latin typeface="Times New Roman" panose="02020603050405020304" pitchFamily="18" charset="0"/>
              <a:cs typeface="Times New Roman" panose="02020603050405020304" pitchFamily="18" charset="0"/>
            </a:rPr>
            <a:t>SiteEnergyUseWN</a:t>
          </a:r>
          <a:r>
            <a:rPr lang="fr-FR" sz="1800" b="1" i="0" u="none" strike="noStrike" kern="1200" baseline="0" dirty="0">
              <a:solidFill>
                <a:srgbClr val="FF0000"/>
              </a:solidFill>
              <a:latin typeface="Times New Roman" panose="02020603050405020304" pitchFamily="18" charset="0"/>
              <a:cs typeface="Times New Roman" panose="02020603050405020304" pitchFamily="18" charset="0"/>
            </a:rPr>
            <a:t>(</a:t>
          </a:r>
          <a:r>
            <a:rPr lang="fr-FR" sz="1800" b="1" i="0" u="none" strike="noStrike" kern="1200" baseline="0" dirty="0" err="1">
              <a:solidFill>
                <a:srgbClr val="FF0000"/>
              </a:solidFill>
              <a:latin typeface="Times New Roman" panose="02020603050405020304" pitchFamily="18" charset="0"/>
              <a:cs typeface="Times New Roman" panose="02020603050405020304" pitchFamily="18" charset="0"/>
            </a:rPr>
            <a:t>kBtu</a:t>
          </a:r>
          <a:r>
            <a:rPr lang="fr-FR" sz="1800" b="1" i="0" u="none" strike="noStrike" kern="1200" baseline="0" dirty="0">
              <a:solidFill>
                <a:srgbClr val="FF0000"/>
              </a:solidFill>
              <a:latin typeface="Arial" panose="020B0604020202020204" pitchFamily="34" charset="0"/>
            </a:rPr>
            <a:t>) </a:t>
          </a:r>
        </a:p>
      </dsp:txBody>
      <dsp:txXfrm>
        <a:off x="84444" y="1894665"/>
        <a:ext cx="4882183" cy="1357857"/>
      </dsp:txXfrm>
    </dsp:sp>
    <dsp:sp modelId="{6C67BFF6-ED55-4229-9288-8B5C1536AC71}">
      <dsp:nvSpPr>
        <dsp:cNvPr id="0" name=""/>
        <dsp:cNvSpPr/>
      </dsp:nvSpPr>
      <dsp:spPr>
        <a:xfrm>
          <a:off x="1817856" y="3900100"/>
          <a:ext cx="5344920" cy="2163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7F2561-B726-4C88-8B87-717B931BA9D6}">
      <dsp:nvSpPr>
        <dsp:cNvPr id="0" name=""/>
        <dsp:cNvSpPr/>
      </dsp:nvSpPr>
      <dsp:spPr>
        <a:xfrm>
          <a:off x="3171" y="3655354"/>
          <a:ext cx="5044728" cy="1442347"/>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Times New Roman" panose="02020603050405020304" pitchFamily="18" charset="0"/>
              <a:cs typeface="Times New Roman" panose="02020603050405020304" pitchFamily="18" charset="0"/>
            </a:rPr>
            <a:t>Sélectionner uniquement les bâtiments qui répondent aux critères requis pour les analyses  </a:t>
          </a:r>
        </a:p>
      </dsp:txBody>
      <dsp:txXfrm>
        <a:off x="45416" y="3697599"/>
        <a:ext cx="4960238" cy="1357857"/>
      </dsp:txXfrm>
    </dsp:sp>
    <dsp:sp modelId="{EB7E4871-64D0-45D2-86A0-2D0637614E2B}">
      <dsp:nvSpPr>
        <dsp:cNvPr id="0" name=""/>
        <dsp:cNvSpPr/>
      </dsp:nvSpPr>
      <dsp:spPr>
        <a:xfrm rot="16200000">
          <a:off x="6273001" y="2998633"/>
          <a:ext cx="1794223" cy="21635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4F6617-971C-4E18-A70E-9E416A2EA382}">
      <dsp:nvSpPr>
        <dsp:cNvPr id="0" name=""/>
        <dsp:cNvSpPr/>
      </dsp:nvSpPr>
      <dsp:spPr>
        <a:xfrm>
          <a:off x="5861985" y="3655354"/>
          <a:ext cx="4049894" cy="1442347"/>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0" kern="1200" dirty="0">
              <a:latin typeface="Times New Roman" panose="02020603050405020304" pitchFamily="18" charset="0"/>
              <a:cs typeface="Times New Roman" panose="02020603050405020304" pitchFamily="18" charset="0"/>
            </a:rPr>
            <a:t>Suppressions des colonnes non utiles à notre analyse</a:t>
          </a:r>
          <a:endParaRPr lang="fr-FR" sz="1800" b="0" kern="1200" dirty="0"/>
        </a:p>
      </dsp:txBody>
      <dsp:txXfrm>
        <a:off x="5904230" y="3697599"/>
        <a:ext cx="3965404" cy="1357857"/>
      </dsp:txXfrm>
    </dsp:sp>
    <dsp:sp modelId="{E145F2C1-4A8D-45DB-B583-41BAAEDCDEC9}">
      <dsp:nvSpPr>
        <dsp:cNvPr id="0" name=""/>
        <dsp:cNvSpPr/>
      </dsp:nvSpPr>
      <dsp:spPr>
        <a:xfrm>
          <a:off x="5841191" y="1852420"/>
          <a:ext cx="4091481" cy="1442347"/>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0" kern="1200" dirty="0">
              <a:latin typeface="Times New Roman" panose="02020603050405020304" pitchFamily="18" charset="0"/>
              <a:cs typeface="Times New Roman" panose="02020603050405020304" pitchFamily="18" charset="0"/>
            </a:rPr>
            <a:t>Supprimer les colonnes de plus de 70% de valeurs manquantes (NaN)</a:t>
          </a:r>
          <a:endParaRPr lang="fr-FR" sz="1800" b="0" kern="1200" dirty="0"/>
        </a:p>
      </dsp:txBody>
      <dsp:txXfrm>
        <a:off x="5883436" y="1894665"/>
        <a:ext cx="4006991" cy="13578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7F600-3F4E-4E18-83B1-05016F6875F7}">
      <dsp:nvSpPr>
        <dsp:cNvPr id="0" name=""/>
        <dsp:cNvSpPr/>
      </dsp:nvSpPr>
      <dsp:spPr>
        <a:xfrm>
          <a:off x="4186625" y="194138"/>
          <a:ext cx="3869531" cy="2321718"/>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b="1" i="1" u="sng" kern="1200" dirty="0" err="1">
              <a:solidFill>
                <a:schemeClr val="tx1"/>
              </a:solidFill>
              <a:effectLst/>
              <a:latin typeface="Times New Roman" panose="02020603050405020304" pitchFamily="18" charset="0"/>
              <a:ea typeface="Calibri" panose="020F0502020204030204" pitchFamily="34" charset="0"/>
            </a:rPr>
            <a:t>Knn</a:t>
          </a:r>
          <a:r>
            <a:rPr lang="fr-FR" sz="2300" b="1" i="1" u="sng" kern="1200" dirty="0">
              <a:solidFill>
                <a:schemeClr val="tx1"/>
              </a:solidFill>
              <a:effectLst/>
              <a:latin typeface="Times New Roman" panose="02020603050405020304" pitchFamily="18" charset="0"/>
              <a:ea typeface="Calibri" panose="020F0502020204030204" pitchFamily="34" charset="0"/>
            </a:rPr>
            <a:t>:</a:t>
          </a:r>
          <a:r>
            <a:rPr lang="fr-FR" sz="2300" b="1" i="1" u="none" kern="1200" dirty="0">
              <a:solidFill>
                <a:schemeClr val="tx1"/>
              </a:solidFill>
              <a:effectLst/>
              <a:latin typeface="Times New Roman" panose="02020603050405020304" pitchFamily="18" charset="0"/>
              <a:ea typeface="Calibri" panose="020F0502020204030204" pitchFamily="34" charset="0"/>
            </a:rPr>
            <a:t> </a:t>
          </a:r>
          <a:r>
            <a:rPr lang="fr-FR" sz="2000" kern="1200" dirty="0">
              <a:effectLst/>
              <a:latin typeface="Times New Roman" panose="02020603050405020304" pitchFamily="18" charset="0"/>
              <a:ea typeface="Calibri" panose="020F0502020204030204" pitchFamily="34" charset="0"/>
              <a:cs typeface="Times New Roman" panose="02020603050405020304" pitchFamily="18" charset="0"/>
            </a:rPr>
            <a:t>c’est un algorithme qui </a:t>
          </a:r>
          <a:r>
            <a:rPr lang="fr-FR" sz="2000" kern="1200" dirty="0">
              <a:latin typeface="Times New Roman" panose="02020603050405020304" pitchFamily="18" charset="0"/>
              <a:cs typeface="Times New Roman" panose="02020603050405020304" pitchFamily="18" charset="0"/>
            </a:rPr>
            <a:t>utilise le nombre K de ses points de données les plus proches pour prédire la variable cible pour un nouvel ensemble de données d'entrée. Il utilise des métriques de distance pour trouver les voisins les plus proches.</a:t>
          </a:r>
        </a:p>
      </dsp:txBody>
      <dsp:txXfrm>
        <a:off x="4186625" y="194138"/>
        <a:ext cx="3869531" cy="2321718"/>
      </dsp:txXfrm>
    </dsp:sp>
    <dsp:sp modelId="{BCC6260C-8F1E-4DCE-AFD7-1DD685608F3C}">
      <dsp:nvSpPr>
        <dsp:cNvPr id="0" name=""/>
        <dsp:cNvSpPr/>
      </dsp:nvSpPr>
      <dsp:spPr>
        <a:xfrm>
          <a:off x="194468" y="187915"/>
          <a:ext cx="3869531" cy="2321718"/>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b="1" i="1" u="sng"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a:t>
          </a:r>
          <a:r>
            <a:rPr lang="fr-FR" sz="2300" b="1" i="1" u="sng" kern="1200" dirty="0">
              <a:solidFill>
                <a:schemeClr val="tx1"/>
              </a:solidFill>
              <a:latin typeface="Times New Roman" panose="02020603050405020304" pitchFamily="18" charset="0"/>
              <a:cs typeface="Times New Roman" panose="02020603050405020304" pitchFamily="18" charset="0"/>
            </a:rPr>
            <a:t>Régression linéaire</a:t>
          </a:r>
          <a:r>
            <a:rPr lang="fr-FR" sz="2300" b="1" u="sng" kern="1200" dirty="0">
              <a:solidFill>
                <a:schemeClr val="tx1"/>
              </a:solidFill>
              <a:latin typeface="Times New Roman" panose="02020603050405020304" pitchFamily="18" charset="0"/>
              <a:cs typeface="Times New Roman" panose="02020603050405020304" pitchFamily="18" charset="0"/>
            </a:rPr>
            <a:t>:</a:t>
          </a:r>
          <a:r>
            <a:rPr lang="fr-FR" sz="2300" b="1" u="none"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000" kern="1200" dirty="0">
              <a:effectLst/>
              <a:latin typeface="Times New Roman" panose="02020603050405020304" pitchFamily="18" charset="0"/>
              <a:ea typeface="Calibri" panose="020F0502020204030204" pitchFamily="34" charset="0"/>
              <a:cs typeface="Times New Roman" panose="02020603050405020304" pitchFamily="18" charset="0"/>
            </a:rPr>
            <a:t>Méthode d'analyse statistique utilisée pour prédire la valeur d'une variable cible en fonction de variables prédictives.</a:t>
          </a:r>
          <a:endParaRPr lang="fr-FR" sz="20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194468" y="187915"/>
        <a:ext cx="3869531" cy="2321718"/>
      </dsp:txXfrm>
    </dsp:sp>
    <dsp:sp modelId="{F2568611-EF44-4175-B6F7-6A8D8BD9D853}">
      <dsp:nvSpPr>
        <dsp:cNvPr id="0" name=""/>
        <dsp:cNvSpPr/>
      </dsp:nvSpPr>
      <dsp:spPr>
        <a:xfrm>
          <a:off x="194468" y="2625178"/>
          <a:ext cx="3869531" cy="2321718"/>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b="1" i="1" u="sng" kern="1200" dirty="0" err="1">
              <a:solidFill>
                <a:schemeClr val="tx1"/>
              </a:solidFill>
              <a:effectLst/>
              <a:latin typeface="Times New Roman" panose="02020603050405020304" pitchFamily="18" charset="0"/>
              <a:ea typeface="Calibri" panose="020F0502020204030204" pitchFamily="34" charset="0"/>
            </a:rPr>
            <a:t>XGBoost</a:t>
          </a:r>
          <a:r>
            <a:rPr lang="fr-FR" sz="2300" b="1" i="1" u="sng" kern="1200" dirty="0">
              <a:solidFill>
                <a:schemeClr val="tx1"/>
              </a:solidFill>
              <a:effectLst/>
              <a:latin typeface="Times New Roman" panose="02020603050405020304" pitchFamily="18" charset="0"/>
              <a:ea typeface="Calibri" panose="020F0502020204030204" pitchFamily="34" charset="0"/>
            </a:rPr>
            <a:t>:</a:t>
          </a:r>
          <a:r>
            <a:rPr lang="fr-FR" sz="2300" b="1" u="none" kern="1200" dirty="0">
              <a:solidFill>
                <a:schemeClr val="tx1"/>
              </a:solidFill>
              <a:effectLst/>
              <a:latin typeface="Times New Roman" panose="02020603050405020304" pitchFamily="18" charset="0"/>
              <a:ea typeface="Calibri" panose="020F0502020204030204" pitchFamily="34" charset="0"/>
            </a:rPr>
            <a:t> </a:t>
          </a:r>
          <a:r>
            <a:rPr lang="fr-FR" sz="2000" kern="1200" dirty="0">
              <a:latin typeface="Times New Roman" panose="02020603050405020304" pitchFamily="18" charset="0"/>
              <a:cs typeface="Times New Roman" panose="02020603050405020304" pitchFamily="18" charset="0"/>
            </a:rPr>
            <a:t>c’est une extension de la méthode de gradient </a:t>
          </a:r>
          <a:r>
            <a:rPr lang="fr-FR" sz="2000" kern="1200" dirty="0" err="1">
              <a:latin typeface="Times New Roman" panose="02020603050405020304" pitchFamily="18" charset="0"/>
              <a:cs typeface="Times New Roman" panose="02020603050405020304" pitchFamily="18" charset="0"/>
            </a:rPr>
            <a:t>boosting</a:t>
          </a:r>
          <a:r>
            <a:rPr lang="fr-FR" sz="2000" kern="1200" dirty="0">
              <a:latin typeface="Times New Roman" panose="02020603050405020304" pitchFamily="18" charset="0"/>
              <a:cs typeface="Times New Roman" panose="02020603050405020304" pitchFamily="18" charset="0"/>
            </a:rPr>
            <a:t> qui combine les prédictions de plusieurs modèles faibles, tels que des arbres de décision, pour créer un modèle prédictif robuste</a:t>
          </a:r>
          <a:r>
            <a:rPr lang="fr-FR" sz="2000" kern="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kern="1200" dirty="0">
            <a:latin typeface="Times New Roman" panose="02020603050405020304" pitchFamily="18" charset="0"/>
            <a:cs typeface="Times New Roman" panose="02020603050405020304" pitchFamily="18" charset="0"/>
          </a:endParaRPr>
        </a:p>
      </dsp:txBody>
      <dsp:txXfrm>
        <a:off x="194468" y="2625178"/>
        <a:ext cx="3869531" cy="2321718"/>
      </dsp:txXfrm>
    </dsp:sp>
    <dsp:sp modelId="{D7FA6033-E5F8-45A5-8227-31AE37017A91}">
      <dsp:nvSpPr>
        <dsp:cNvPr id="0" name=""/>
        <dsp:cNvSpPr/>
      </dsp:nvSpPr>
      <dsp:spPr>
        <a:xfrm>
          <a:off x="4186625" y="2617052"/>
          <a:ext cx="3869531" cy="2321718"/>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b="1" i="1" u="sng" kern="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a:t>
          </a:r>
          <a:r>
            <a:rPr lang="fr-FR" sz="2300" b="1" i="1" u="sng"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Forest:</a:t>
          </a:r>
          <a:r>
            <a:rPr lang="fr-FR" sz="2300" b="1" i="1" u="none"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000" kern="1200" dirty="0">
              <a:latin typeface="Times New Roman" panose="02020603050405020304" pitchFamily="18" charset="0"/>
              <a:cs typeface="Times New Roman" panose="02020603050405020304" pitchFamily="18" charset="0"/>
            </a:rPr>
            <a:t>est basée sur l'algorithme de forêt aléatoire, qui combine les prédictions de plusieurs arbres de décision pour créer un modèle prédictif.</a:t>
          </a:r>
        </a:p>
      </dsp:txBody>
      <dsp:txXfrm>
        <a:off x="4186625" y="2617052"/>
        <a:ext cx="3869531" cy="2321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0C917-7EE5-42F1-A919-30E924C25A31}" type="datetimeFigureOut">
              <a:rPr lang="fr-FR" smtClean="0"/>
              <a:t>07/07/2023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7E00F-7E7D-4A55-9AC8-69A1B10700A1}" type="slidenum">
              <a:rPr lang="fr-FR" smtClean="0"/>
              <a:t>‹N°›</a:t>
            </a:fld>
            <a:endParaRPr lang="fr-FR"/>
          </a:p>
        </p:txBody>
      </p:sp>
    </p:spTree>
    <p:extLst>
      <p:ext uri="{BB962C8B-B14F-4D97-AF65-F5344CB8AC3E}">
        <p14:creationId xmlns:p14="http://schemas.microsoft.com/office/powerpoint/2010/main" val="37606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56FB0B-D73C-C6E3-076F-AB507AEE651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4A607B2-C936-59CB-DE06-39C57DD0D7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FA3F94C-5487-8E32-E233-B7809757A25B}"/>
              </a:ext>
            </a:extLst>
          </p:cNvPr>
          <p:cNvSpPr>
            <a:spLocks noGrp="1"/>
          </p:cNvSpPr>
          <p:nvPr>
            <p:ph type="dt" sz="half" idx="10"/>
          </p:nvPr>
        </p:nvSpPr>
        <p:spPr/>
        <p:txBody>
          <a:bodyPr/>
          <a:lstStyle/>
          <a:p>
            <a:fld id="{B6C31E7F-6566-49C5-BFCF-34949D1A0634}" type="datetime1">
              <a:rPr lang="fr-FR" smtClean="0"/>
              <a:t>07/07/2023</a:t>
            </a:fld>
            <a:endParaRPr lang="fr-FR"/>
          </a:p>
        </p:txBody>
      </p:sp>
      <p:sp>
        <p:nvSpPr>
          <p:cNvPr id="5" name="Espace réservé du pied de page 4">
            <a:extLst>
              <a:ext uri="{FF2B5EF4-FFF2-40B4-BE49-F238E27FC236}">
                <a16:creationId xmlns:a16="http://schemas.microsoft.com/office/drawing/2014/main" id="{041B5AC1-BCE1-7EC4-5B87-57BE74574FFE}"/>
              </a:ext>
            </a:extLst>
          </p:cNvPr>
          <p:cNvSpPr>
            <a:spLocks noGrp="1"/>
          </p:cNvSpPr>
          <p:nvPr>
            <p:ph type="ftr" sz="quarter" idx="11"/>
          </p:nvPr>
        </p:nvSpPr>
        <p:spPr/>
        <p:txBody>
          <a:bodyPr/>
          <a:lstStyle/>
          <a:p>
            <a:r>
              <a:rPr lang="fr-FR"/>
              <a:t>Zouheir HMIDI</a:t>
            </a:r>
          </a:p>
        </p:txBody>
      </p:sp>
      <p:sp>
        <p:nvSpPr>
          <p:cNvPr id="6" name="Espace réservé du numéro de diapositive 5">
            <a:extLst>
              <a:ext uri="{FF2B5EF4-FFF2-40B4-BE49-F238E27FC236}">
                <a16:creationId xmlns:a16="http://schemas.microsoft.com/office/drawing/2014/main" id="{67872625-3483-1EBC-4168-CDD849FEF38A}"/>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159226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0BCFA9-C1D9-B058-D020-2ECBB1E15D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FBF44C2-FF23-1AFF-155B-8A95F713C11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57EDCF-E97C-7EAE-8757-9939244EA495}"/>
              </a:ext>
            </a:extLst>
          </p:cNvPr>
          <p:cNvSpPr>
            <a:spLocks noGrp="1"/>
          </p:cNvSpPr>
          <p:nvPr>
            <p:ph type="dt" sz="half" idx="10"/>
          </p:nvPr>
        </p:nvSpPr>
        <p:spPr/>
        <p:txBody>
          <a:bodyPr/>
          <a:lstStyle/>
          <a:p>
            <a:fld id="{47A4C327-346B-4ABB-BFF8-33A673BDC2EA}" type="datetime1">
              <a:rPr lang="fr-FR" smtClean="0"/>
              <a:t>07/07/2023</a:t>
            </a:fld>
            <a:endParaRPr lang="fr-FR"/>
          </a:p>
        </p:txBody>
      </p:sp>
      <p:sp>
        <p:nvSpPr>
          <p:cNvPr id="5" name="Espace réservé du pied de page 4">
            <a:extLst>
              <a:ext uri="{FF2B5EF4-FFF2-40B4-BE49-F238E27FC236}">
                <a16:creationId xmlns:a16="http://schemas.microsoft.com/office/drawing/2014/main" id="{6A6F58A5-5A4E-ED34-965F-D037AF87371F}"/>
              </a:ext>
            </a:extLst>
          </p:cNvPr>
          <p:cNvSpPr>
            <a:spLocks noGrp="1"/>
          </p:cNvSpPr>
          <p:nvPr>
            <p:ph type="ftr" sz="quarter" idx="11"/>
          </p:nvPr>
        </p:nvSpPr>
        <p:spPr/>
        <p:txBody>
          <a:bodyPr/>
          <a:lstStyle/>
          <a:p>
            <a:r>
              <a:rPr lang="fr-FR"/>
              <a:t>Zouheir HMIDI</a:t>
            </a:r>
          </a:p>
        </p:txBody>
      </p:sp>
      <p:sp>
        <p:nvSpPr>
          <p:cNvPr id="6" name="Espace réservé du numéro de diapositive 5">
            <a:extLst>
              <a:ext uri="{FF2B5EF4-FFF2-40B4-BE49-F238E27FC236}">
                <a16:creationId xmlns:a16="http://schemas.microsoft.com/office/drawing/2014/main" id="{6C0BF11D-0196-CA00-9BC6-25B6F690BC01}"/>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345840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2E9BB3A-D129-AC3D-9E9B-710D2FEE329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1AEA1AA-BC78-D3E7-AE60-830D7EEE852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8789E0-BFA7-EB15-8CB8-D916E9B4001F}"/>
              </a:ext>
            </a:extLst>
          </p:cNvPr>
          <p:cNvSpPr>
            <a:spLocks noGrp="1"/>
          </p:cNvSpPr>
          <p:nvPr>
            <p:ph type="dt" sz="half" idx="10"/>
          </p:nvPr>
        </p:nvSpPr>
        <p:spPr/>
        <p:txBody>
          <a:bodyPr/>
          <a:lstStyle/>
          <a:p>
            <a:fld id="{07D4F9DE-C5A4-494A-88BA-AC70C55327EF}" type="datetime1">
              <a:rPr lang="fr-FR" smtClean="0"/>
              <a:t>07/07/2023</a:t>
            </a:fld>
            <a:endParaRPr lang="fr-FR"/>
          </a:p>
        </p:txBody>
      </p:sp>
      <p:sp>
        <p:nvSpPr>
          <p:cNvPr id="5" name="Espace réservé du pied de page 4">
            <a:extLst>
              <a:ext uri="{FF2B5EF4-FFF2-40B4-BE49-F238E27FC236}">
                <a16:creationId xmlns:a16="http://schemas.microsoft.com/office/drawing/2014/main" id="{D9C991E9-791E-C71E-B0AB-E97D5EB052CD}"/>
              </a:ext>
            </a:extLst>
          </p:cNvPr>
          <p:cNvSpPr>
            <a:spLocks noGrp="1"/>
          </p:cNvSpPr>
          <p:nvPr>
            <p:ph type="ftr" sz="quarter" idx="11"/>
          </p:nvPr>
        </p:nvSpPr>
        <p:spPr/>
        <p:txBody>
          <a:bodyPr/>
          <a:lstStyle/>
          <a:p>
            <a:r>
              <a:rPr lang="fr-FR"/>
              <a:t>Zouheir HMIDI</a:t>
            </a:r>
          </a:p>
        </p:txBody>
      </p:sp>
      <p:sp>
        <p:nvSpPr>
          <p:cNvPr id="6" name="Espace réservé du numéro de diapositive 5">
            <a:extLst>
              <a:ext uri="{FF2B5EF4-FFF2-40B4-BE49-F238E27FC236}">
                <a16:creationId xmlns:a16="http://schemas.microsoft.com/office/drawing/2014/main" id="{4344A289-1F90-BEB7-D7B9-0339D0D12F26}"/>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26317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282E8F-7837-3BAA-4538-13F472A8463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8C3F608-2ADA-454B-2266-1D42D67B864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B9D18D5-51F5-A044-D4FD-DC076C410B78}"/>
              </a:ext>
            </a:extLst>
          </p:cNvPr>
          <p:cNvSpPr>
            <a:spLocks noGrp="1"/>
          </p:cNvSpPr>
          <p:nvPr>
            <p:ph type="dt" sz="half" idx="10"/>
          </p:nvPr>
        </p:nvSpPr>
        <p:spPr/>
        <p:txBody>
          <a:bodyPr/>
          <a:lstStyle/>
          <a:p>
            <a:fld id="{5055F5C2-C767-4688-BDBE-8BBBB71590F9}" type="datetime1">
              <a:rPr lang="fr-FR" smtClean="0"/>
              <a:t>07/07/2023</a:t>
            </a:fld>
            <a:endParaRPr lang="fr-FR"/>
          </a:p>
        </p:txBody>
      </p:sp>
      <p:sp>
        <p:nvSpPr>
          <p:cNvPr id="5" name="Espace réservé du pied de page 4">
            <a:extLst>
              <a:ext uri="{FF2B5EF4-FFF2-40B4-BE49-F238E27FC236}">
                <a16:creationId xmlns:a16="http://schemas.microsoft.com/office/drawing/2014/main" id="{C2901747-3E13-9541-BCC7-0BFD0CE95A53}"/>
              </a:ext>
            </a:extLst>
          </p:cNvPr>
          <p:cNvSpPr>
            <a:spLocks noGrp="1"/>
          </p:cNvSpPr>
          <p:nvPr>
            <p:ph type="ftr" sz="quarter" idx="11"/>
          </p:nvPr>
        </p:nvSpPr>
        <p:spPr/>
        <p:txBody>
          <a:bodyPr/>
          <a:lstStyle/>
          <a:p>
            <a:r>
              <a:rPr lang="fr-FR"/>
              <a:t>Zouheir HMIDI</a:t>
            </a:r>
          </a:p>
        </p:txBody>
      </p:sp>
      <p:sp>
        <p:nvSpPr>
          <p:cNvPr id="6" name="Espace réservé du numéro de diapositive 5">
            <a:extLst>
              <a:ext uri="{FF2B5EF4-FFF2-40B4-BE49-F238E27FC236}">
                <a16:creationId xmlns:a16="http://schemas.microsoft.com/office/drawing/2014/main" id="{4C401CF3-E42D-5413-9CDF-AB4A363458E9}"/>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146924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F15C6-2602-97C1-D7A4-45A928E5CEC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D37D0E7-B4F9-50BE-D4CF-C983FEEC6E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10F77CA-97F2-7127-4AD0-F8F65108608D}"/>
              </a:ext>
            </a:extLst>
          </p:cNvPr>
          <p:cNvSpPr>
            <a:spLocks noGrp="1"/>
          </p:cNvSpPr>
          <p:nvPr>
            <p:ph type="dt" sz="half" idx="10"/>
          </p:nvPr>
        </p:nvSpPr>
        <p:spPr/>
        <p:txBody>
          <a:bodyPr/>
          <a:lstStyle/>
          <a:p>
            <a:fld id="{C7DD3281-996F-42D1-8913-63E30B0CECD3}" type="datetime1">
              <a:rPr lang="fr-FR" smtClean="0"/>
              <a:t>07/07/2023</a:t>
            </a:fld>
            <a:endParaRPr lang="fr-FR"/>
          </a:p>
        </p:txBody>
      </p:sp>
      <p:sp>
        <p:nvSpPr>
          <p:cNvPr id="5" name="Espace réservé du pied de page 4">
            <a:extLst>
              <a:ext uri="{FF2B5EF4-FFF2-40B4-BE49-F238E27FC236}">
                <a16:creationId xmlns:a16="http://schemas.microsoft.com/office/drawing/2014/main" id="{BF7197B3-A38A-6E45-1F35-E6BBF6823BBA}"/>
              </a:ext>
            </a:extLst>
          </p:cNvPr>
          <p:cNvSpPr>
            <a:spLocks noGrp="1"/>
          </p:cNvSpPr>
          <p:nvPr>
            <p:ph type="ftr" sz="quarter" idx="11"/>
          </p:nvPr>
        </p:nvSpPr>
        <p:spPr/>
        <p:txBody>
          <a:bodyPr/>
          <a:lstStyle/>
          <a:p>
            <a:r>
              <a:rPr lang="fr-FR"/>
              <a:t>Zouheir HMIDI</a:t>
            </a:r>
          </a:p>
        </p:txBody>
      </p:sp>
      <p:sp>
        <p:nvSpPr>
          <p:cNvPr id="6" name="Espace réservé du numéro de diapositive 5">
            <a:extLst>
              <a:ext uri="{FF2B5EF4-FFF2-40B4-BE49-F238E27FC236}">
                <a16:creationId xmlns:a16="http://schemas.microsoft.com/office/drawing/2014/main" id="{0BD51D20-B371-CCA9-BAFB-B9994247852F}"/>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83636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9AD2A-C2BC-433B-FF3F-95D8E406945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26C1013-2284-8643-D2FC-2401E835FC8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5FC2FE2-6576-FC12-37A8-E8345E0623E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A5C6699-2C91-FA62-3C2A-AD96DF23D8B1}"/>
              </a:ext>
            </a:extLst>
          </p:cNvPr>
          <p:cNvSpPr>
            <a:spLocks noGrp="1"/>
          </p:cNvSpPr>
          <p:nvPr>
            <p:ph type="dt" sz="half" idx="10"/>
          </p:nvPr>
        </p:nvSpPr>
        <p:spPr/>
        <p:txBody>
          <a:bodyPr/>
          <a:lstStyle/>
          <a:p>
            <a:fld id="{1D69686C-FD20-441D-9939-CA8E2C5F4EBE}" type="datetime1">
              <a:rPr lang="fr-FR" smtClean="0"/>
              <a:t>07/07/2023</a:t>
            </a:fld>
            <a:endParaRPr lang="fr-FR"/>
          </a:p>
        </p:txBody>
      </p:sp>
      <p:sp>
        <p:nvSpPr>
          <p:cNvPr id="6" name="Espace réservé du pied de page 5">
            <a:extLst>
              <a:ext uri="{FF2B5EF4-FFF2-40B4-BE49-F238E27FC236}">
                <a16:creationId xmlns:a16="http://schemas.microsoft.com/office/drawing/2014/main" id="{BB47A6F6-6E78-3290-3935-EB8535E19922}"/>
              </a:ext>
            </a:extLst>
          </p:cNvPr>
          <p:cNvSpPr>
            <a:spLocks noGrp="1"/>
          </p:cNvSpPr>
          <p:nvPr>
            <p:ph type="ftr" sz="quarter" idx="11"/>
          </p:nvPr>
        </p:nvSpPr>
        <p:spPr/>
        <p:txBody>
          <a:bodyPr/>
          <a:lstStyle/>
          <a:p>
            <a:r>
              <a:rPr lang="fr-FR"/>
              <a:t>Zouheir HMIDI</a:t>
            </a:r>
          </a:p>
        </p:txBody>
      </p:sp>
      <p:sp>
        <p:nvSpPr>
          <p:cNvPr id="7" name="Espace réservé du numéro de diapositive 6">
            <a:extLst>
              <a:ext uri="{FF2B5EF4-FFF2-40B4-BE49-F238E27FC236}">
                <a16:creationId xmlns:a16="http://schemas.microsoft.com/office/drawing/2014/main" id="{CD7692FD-5A39-A29C-0111-4BDAFE080441}"/>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18717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6CCFC-3A67-C64D-FCAF-18B687FC6A8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866E3F2-49F3-D8EE-4A1E-FD631A775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EA79B45-4E69-0B4B-CA41-2722C271729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9B50A72-0298-1471-494F-F8BC206F6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0EB279-BDFD-3EF7-0B30-032DE2C259E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FA7E25B-0D7C-77FC-3F56-E4950E791EF7}"/>
              </a:ext>
            </a:extLst>
          </p:cNvPr>
          <p:cNvSpPr>
            <a:spLocks noGrp="1"/>
          </p:cNvSpPr>
          <p:nvPr>
            <p:ph type="dt" sz="half" idx="10"/>
          </p:nvPr>
        </p:nvSpPr>
        <p:spPr/>
        <p:txBody>
          <a:bodyPr/>
          <a:lstStyle/>
          <a:p>
            <a:fld id="{70348568-7A10-431B-8CDB-5112D07587F0}" type="datetime1">
              <a:rPr lang="fr-FR" smtClean="0"/>
              <a:t>07/07/2023</a:t>
            </a:fld>
            <a:endParaRPr lang="fr-FR"/>
          </a:p>
        </p:txBody>
      </p:sp>
      <p:sp>
        <p:nvSpPr>
          <p:cNvPr id="8" name="Espace réservé du pied de page 7">
            <a:extLst>
              <a:ext uri="{FF2B5EF4-FFF2-40B4-BE49-F238E27FC236}">
                <a16:creationId xmlns:a16="http://schemas.microsoft.com/office/drawing/2014/main" id="{9EAE1B2F-C64F-DB1E-D6EF-6845EDEEDD9B}"/>
              </a:ext>
            </a:extLst>
          </p:cNvPr>
          <p:cNvSpPr>
            <a:spLocks noGrp="1"/>
          </p:cNvSpPr>
          <p:nvPr>
            <p:ph type="ftr" sz="quarter" idx="11"/>
          </p:nvPr>
        </p:nvSpPr>
        <p:spPr/>
        <p:txBody>
          <a:bodyPr/>
          <a:lstStyle/>
          <a:p>
            <a:r>
              <a:rPr lang="fr-FR"/>
              <a:t>Zouheir HMIDI</a:t>
            </a:r>
          </a:p>
        </p:txBody>
      </p:sp>
      <p:sp>
        <p:nvSpPr>
          <p:cNvPr id="9" name="Espace réservé du numéro de diapositive 8">
            <a:extLst>
              <a:ext uri="{FF2B5EF4-FFF2-40B4-BE49-F238E27FC236}">
                <a16:creationId xmlns:a16="http://schemas.microsoft.com/office/drawing/2014/main" id="{D91CF8FA-5E13-71CD-F2C3-BB4DF3F9A64E}"/>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210842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BF94AD-62B7-6459-36D1-1F9FE57933F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D093742-4B23-9B18-FF13-41CF19695DB2}"/>
              </a:ext>
            </a:extLst>
          </p:cNvPr>
          <p:cNvSpPr>
            <a:spLocks noGrp="1"/>
          </p:cNvSpPr>
          <p:nvPr>
            <p:ph type="dt" sz="half" idx="10"/>
          </p:nvPr>
        </p:nvSpPr>
        <p:spPr/>
        <p:txBody>
          <a:bodyPr/>
          <a:lstStyle/>
          <a:p>
            <a:fld id="{285B7D0E-FFED-4B80-B993-96D55D9E0423}" type="datetime1">
              <a:rPr lang="fr-FR" smtClean="0"/>
              <a:t>07/07/2023</a:t>
            </a:fld>
            <a:endParaRPr lang="fr-FR"/>
          </a:p>
        </p:txBody>
      </p:sp>
      <p:sp>
        <p:nvSpPr>
          <p:cNvPr id="4" name="Espace réservé du pied de page 3">
            <a:extLst>
              <a:ext uri="{FF2B5EF4-FFF2-40B4-BE49-F238E27FC236}">
                <a16:creationId xmlns:a16="http://schemas.microsoft.com/office/drawing/2014/main" id="{4D30AE94-DAED-283E-4098-39BF3D2667F5}"/>
              </a:ext>
            </a:extLst>
          </p:cNvPr>
          <p:cNvSpPr>
            <a:spLocks noGrp="1"/>
          </p:cNvSpPr>
          <p:nvPr>
            <p:ph type="ftr" sz="quarter" idx="11"/>
          </p:nvPr>
        </p:nvSpPr>
        <p:spPr/>
        <p:txBody>
          <a:bodyPr/>
          <a:lstStyle/>
          <a:p>
            <a:r>
              <a:rPr lang="fr-FR"/>
              <a:t>Zouheir HMIDI</a:t>
            </a:r>
          </a:p>
        </p:txBody>
      </p:sp>
      <p:sp>
        <p:nvSpPr>
          <p:cNvPr id="5" name="Espace réservé du numéro de diapositive 4">
            <a:extLst>
              <a:ext uri="{FF2B5EF4-FFF2-40B4-BE49-F238E27FC236}">
                <a16:creationId xmlns:a16="http://schemas.microsoft.com/office/drawing/2014/main" id="{C50F39D4-D922-E40E-F02A-9A892EA0C4E7}"/>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43238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7D45D85-BF5F-0139-CCD9-C3B65DDE4DA3}"/>
              </a:ext>
            </a:extLst>
          </p:cNvPr>
          <p:cNvSpPr>
            <a:spLocks noGrp="1"/>
          </p:cNvSpPr>
          <p:nvPr>
            <p:ph type="dt" sz="half" idx="10"/>
          </p:nvPr>
        </p:nvSpPr>
        <p:spPr/>
        <p:txBody>
          <a:bodyPr/>
          <a:lstStyle/>
          <a:p>
            <a:fld id="{8ECD5399-1A75-4BA7-B56F-F94BBF9A2575}" type="datetime1">
              <a:rPr lang="fr-FR" smtClean="0"/>
              <a:t>07/07/2023</a:t>
            </a:fld>
            <a:endParaRPr lang="fr-FR"/>
          </a:p>
        </p:txBody>
      </p:sp>
      <p:sp>
        <p:nvSpPr>
          <p:cNvPr id="3" name="Espace réservé du pied de page 2">
            <a:extLst>
              <a:ext uri="{FF2B5EF4-FFF2-40B4-BE49-F238E27FC236}">
                <a16:creationId xmlns:a16="http://schemas.microsoft.com/office/drawing/2014/main" id="{6D88B5C0-9734-2947-5F02-C6D66926E20C}"/>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E8BCCF2B-40E2-2C55-57DC-87391AE24394}"/>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198286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280732-B0D2-FCE4-F1D8-4E1C05AFC36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4E0A6FA-5ED7-4215-2161-F5824FAFC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9810074-34DE-26F7-BDFC-CACDA7456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13636A1-D5F8-9D82-866B-909B63194A81}"/>
              </a:ext>
            </a:extLst>
          </p:cNvPr>
          <p:cNvSpPr>
            <a:spLocks noGrp="1"/>
          </p:cNvSpPr>
          <p:nvPr>
            <p:ph type="dt" sz="half" idx="10"/>
          </p:nvPr>
        </p:nvSpPr>
        <p:spPr/>
        <p:txBody>
          <a:bodyPr/>
          <a:lstStyle/>
          <a:p>
            <a:fld id="{92AC1C05-A8FA-490B-954A-40CDFB7EA47A}" type="datetime1">
              <a:rPr lang="fr-FR" smtClean="0"/>
              <a:t>07/07/2023</a:t>
            </a:fld>
            <a:endParaRPr lang="fr-FR"/>
          </a:p>
        </p:txBody>
      </p:sp>
      <p:sp>
        <p:nvSpPr>
          <p:cNvPr id="6" name="Espace réservé du pied de page 5">
            <a:extLst>
              <a:ext uri="{FF2B5EF4-FFF2-40B4-BE49-F238E27FC236}">
                <a16:creationId xmlns:a16="http://schemas.microsoft.com/office/drawing/2014/main" id="{5379EF43-09F6-94A7-F3AB-CE5599E1AB53}"/>
              </a:ext>
            </a:extLst>
          </p:cNvPr>
          <p:cNvSpPr>
            <a:spLocks noGrp="1"/>
          </p:cNvSpPr>
          <p:nvPr>
            <p:ph type="ftr" sz="quarter" idx="11"/>
          </p:nvPr>
        </p:nvSpPr>
        <p:spPr/>
        <p:txBody>
          <a:bodyPr/>
          <a:lstStyle/>
          <a:p>
            <a:r>
              <a:rPr lang="fr-FR"/>
              <a:t>Zouheir HMIDI</a:t>
            </a:r>
          </a:p>
        </p:txBody>
      </p:sp>
      <p:sp>
        <p:nvSpPr>
          <p:cNvPr id="7" name="Espace réservé du numéro de diapositive 6">
            <a:extLst>
              <a:ext uri="{FF2B5EF4-FFF2-40B4-BE49-F238E27FC236}">
                <a16:creationId xmlns:a16="http://schemas.microsoft.com/office/drawing/2014/main" id="{0BBC0E9E-4350-C18F-9083-336464576878}"/>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258949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63605-EB24-54A1-1A70-3FBFAD941C8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886F3DC-FFF0-66CA-2AD6-8A97F02E9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256F8F5-98A6-735B-46A5-1F0F3E396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C940E5F-D4D8-B22C-80CF-BA8C757381A2}"/>
              </a:ext>
            </a:extLst>
          </p:cNvPr>
          <p:cNvSpPr>
            <a:spLocks noGrp="1"/>
          </p:cNvSpPr>
          <p:nvPr>
            <p:ph type="dt" sz="half" idx="10"/>
          </p:nvPr>
        </p:nvSpPr>
        <p:spPr/>
        <p:txBody>
          <a:bodyPr/>
          <a:lstStyle/>
          <a:p>
            <a:fld id="{B56DE0E7-603F-4DC7-AD9B-67A01105C599}" type="datetime1">
              <a:rPr lang="fr-FR" smtClean="0"/>
              <a:t>07/07/2023</a:t>
            </a:fld>
            <a:endParaRPr lang="fr-FR"/>
          </a:p>
        </p:txBody>
      </p:sp>
      <p:sp>
        <p:nvSpPr>
          <p:cNvPr id="6" name="Espace réservé du pied de page 5">
            <a:extLst>
              <a:ext uri="{FF2B5EF4-FFF2-40B4-BE49-F238E27FC236}">
                <a16:creationId xmlns:a16="http://schemas.microsoft.com/office/drawing/2014/main" id="{E6C45CF2-CE83-5ED7-2724-B959A257465E}"/>
              </a:ext>
            </a:extLst>
          </p:cNvPr>
          <p:cNvSpPr>
            <a:spLocks noGrp="1"/>
          </p:cNvSpPr>
          <p:nvPr>
            <p:ph type="ftr" sz="quarter" idx="11"/>
          </p:nvPr>
        </p:nvSpPr>
        <p:spPr/>
        <p:txBody>
          <a:bodyPr/>
          <a:lstStyle/>
          <a:p>
            <a:r>
              <a:rPr lang="fr-FR"/>
              <a:t>Zouheir HMIDI</a:t>
            </a:r>
          </a:p>
        </p:txBody>
      </p:sp>
      <p:sp>
        <p:nvSpPr>
          <p:cNvPr id="7" name="Espace réservé du numéro de diapositive 6">
            <a:extLst>
              <a:ext uri="{FF2B5EF4-FFF2-40B4-BE49-F238E27FC236}">
                <a16:creationId xmlns:a16="http://schemas.microsoft.com/office/drawing/2014/main" id="{E35DFB02-8C6A-9F7A-163C-E70C5AE832D9}"/>
              </a:ext>
            </a:extLst>
          </p:cNvPr>
          <p:cNvSpPr>
            <a:spLocks noGrp="1"/>
          </p:cNvSpPr>
          <p:nvPr>
            <p:ph type="sldNum" sz="quarter" idx="12"/>
          </p:nvPr>
        </p:nvSpPr>
        <p:spPr/>
        <p:txBody>
          <a:bodyPr/>
          <a:lstStyle/>
          <a:p>
            <a:fld id="{E2EE514A-1692-4352-ADAA-C2A8585A6389}" type="slidenum">
              <a:rPr lang="fr-FR" smtClean="0"/>
              <a:t>‹N°›</a:t>
            </a:fld>
            <a:endParaRPr lang="fr-FR"/>
          </a:p>
        </p:txBody>
      </p:sp>
    </p:spTree>
    <p:extLst>
      <p:ext uri="{BB962C8B-B14F-4D97-AF65-F5344CB8AC3E}">
        <p14:creationId xmlns:p14="http://schemas.microsoft.com/office/powerpoint/2010/main" val="317287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711E0F5-886B-CBAF-78C6-DD80D7915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3148D69-5F96-51D9-5159-D31049CD4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E21C41-1BAD-F400-EA85-6E6956528B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0A1C7-8E41-4728-A32F-CEEBC9FC7BA3}" type="datetime1">
              <a:rPr lang="fr-FR" smtClean="0"/>
              <a:t>07/07/2023</a:t>
            </a:fld>
            <a:endParaRPr lang="fr-FR"/>
          </a:p>
        </p:txBody>
      </p:sp>
      <p:sp>
        <p:nvSpPr>
          <p:cNvPr id="5" name="Espace réservé du pied de page 4">
            <a:extLst>
              <a:ext uri="{FF2B5EF4-FFF2-40B4-BE49-F238E27FC236}">
                <a16:creationId xmlns:a16="http://schemas.microsoft.com/office/drawing/2014/main" id="{1DB4B88C-FC24-A060-9CDD-350215A42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Zouheir HMIDI</a:t>
            </a:r>
          </a:p>
        </p:txBody>
      </p:sp>
      <p:sp>
        <p:nvSpPr>
          <p:cNvPr id="6" name="Espace réservé du numéro de diapositive 5">
            <a:extLst>
              <a:ext uri="{FF2B5EF4-FFF2-40B4-BE49-F238E27FC236}">
                <a16:creationId xmlns:a16="http://schemas.microsoft.com/office/drawing/2014/main" id="{D6E1CE4E-6CA6-0D0E-2542-F67591AB9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E514A-1692-4352-ADAA-C2A8585A6389}" type="slidenum">
              <a:rPr lang="fr-FR" smtClean="0"/>
              <a:t>‹N°›</a:t>
            </a:fld>
            <a:endParaRPr lang="fr-FR"/>
          </a:p>
        </p:txBody>
      </p:sp>
    </p:spTree>
    <p:extLst>
      <p:ext uri="{BB962C8B-B14F-4D97-AF65-F5344CB8AC3E}">
        <p14:creationId xmlns:p14="http://schemas.microsoft.com/office/powerpoint/2010/main" val="195890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ACE NEEDLE (Seattle): Ce qu'il faut savoir pour votre visite 2023">
            <a:extLst>
              <a:ext uri="{FF2B5EF4-FFF2-40B4-BE49-F238E27FC236}">
                <a16:creationId xmlns:a16="http://schemas.microsoft.com/office/drawing/2014/main" id="{27EA25E4-E133-76B0-E824-0CBBA2D602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3818"/>
          <a:stretch/>
        </p:blipFill>
        <p:spPr bwMode="auto">
          <a:xfrm>
            <a:off x="3516699" y="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BF9534C-A643-EEFC-1CFD-EFE934CFCB89}"/>
              </a:ext>
            </a:extLst>
          </p:cNvPr>
          <p:cNvSpPr>
            <a:spLocks noGrp="1"/>
          </p:cNvSpPr>
          <p:nvPr>
            <p:ph type="ctrTitle"/>
          </p:nvPr>
        </p:nvSpPr>
        <p:spPr>
          <a:xfrm>
            <a:off x="354154" y="835086"/>
            <a:ext cx="7303945" cy="3204134"/>
          </a:xfrm>
        </p:spPr>
        <p:txBody>
          <a:bodyPr anchor="b">
            <a:normAutofit/>
          </a:bodyPr>
          <a:lstStyle/>
          <a:p>
            <a:pPr algn="l"/>
            <a:r>
              <a:rPr lang="fr-FR" sz="4800" dirty="0">
                <a:latin typeface="Times New Roman" panose="02020603050405020304" pitchFamily="18" charset="0"/>
                <a:cs typeface="Times New Roman" panose="02020603050405020304" pitchFamily="18" charset="0"/>
              </a:rPr>
              <a:t>Anticipez les besoins en consommation de bâtiments</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 8" descr="Une image contenant texte, Police, Graphique, logo&#10;&#10;Description générée automatiquement">
            <a:extLst>
              <a:ext uri="{FF2B5EF4-FFF2-40B4-BE49-F238E27FC236}">
                <a16:creationId xmlns:a16="http://schemas.microsoft.com/office/drawing/2014/main" id="{BF8BA782-7710-957F-7BCC-16476D3B9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33" y="4657720"/>
            <a:ext cx="3105150" cy="1466850"/>
          </a:xfrm>
          <a:prstGeom prst="rect">
            <a:avLst/>
          </a:prstGeom>
        </p:spPr>
      </p:pic>
      <p:sp>
        <p:nvSpPr>
          <p:cNvPr id="3" name="Espace réservé du pied de page 2">
            <a:extLst>
              <a:ext uri="{FF2B5EF4-FFF2-40B4-BE49-F238E27FC236}">
                <a16:creationId xmlns:a16="http://schemas.microsoft.com/office/drawing/2014/main" id="{347D2F03-8CA0-7A49-F56D-0956580B05AA}"/>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A24EBD8D-5BEA-425E-488D-91C2015AD676}"/>
              </a:ext>
            </a:extLst>
          </p:cNvPr>
          <p:cNvSpPr>
            <a:spLocks noGrp="1"/>
          </p:cNvSpPr>
          <p:nvPr>
            <p:ph type="sldNum" sz="quarter" idx="12"/>
          </p:nvPr>
        </p:nvSpPr>
        <p:spPr/>
        <p:txBody>
          <a:bodyPr/>
          <a:lstStyle/>
          <a:p>
            <a:fld id="{E2EE514A-1692-4352-ADAA-C2A8585A6389}" type="slidenum">
              <a:rPr lang="fr-FR" smtClean="0"/>
              <a:t>1</a:t>
            </a:fld>
            <a:endParaRPr lang="fr-FR"/>
          </a:p>
        </p:txBody>
      </p:sp>
    </p:spTree>
    <p:extLst>
      <p:ext uri="{BB962C8B-B14F-4D97-AF65-F5344CB8AC3E}">
        <p14:creationId xmlns:p14="http://schemas.microsoft.com/office/powerpoint/2010/main" val="22184392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293F6BF-8C60-FAE3-9A99-C1821C8FC4D3}"/>
              </a:ext>
            </a:extLst>
          </p:cNvPr>
          <p:cNvSpPr txBox="1"/>
          <p:nvPr/>
        </p:nvSpPr>
        <p:spPr>
          <a:xfrm>
            <a:off x="285750" y="956903"/>
            <a:ext cx="6096000" cy="369332"/>
          </a:xfrm>
          <a:prstGeom prst="rect">
            <a:avLst/>
          </a:prstGeom>
          <a:noFill/>
        </p:spPr>
        <p:txBody>
          <a:bodyPr wrap="square">
            <a:spAutoFit/>
          </a:bodyPr>
          <a:lstStyle/>
          <a:p>
            <a:r>
              <a:rPr lang="fr-FR" u="sng" dirty="0">
                <a:latin typeface="Times New Roman" panose="02020603050405020304" pitchFamily="18" charset="0"/>
                <a:cs typeface="Times New Roman" panose="02020603050405020304" pitchFamily="18" charset="0"/>
              </a:rPr>
              <a:t>2- Facteur d'inflation de la variance (VIF)</a:t>
            </a:r>
          </a:p>
        </p:txBody>
      </p:sp>
      <p:sp>
        <p:nvSpPr>
          <p:cNvPr id="5" name="ZoneTexte 4">
            <a:extLst>
              <a:ext uri="{FF2B5EF4-FFF2-40B4-BE49-F238E27FC236}">
                <a16:creationId xmlns:a16="http://schemas.microsoft.com/office/drawing/2014/main" id="{6B96A2D7-6525-87D1-68EB-15E4393BDA69}"/>
              </a:ext>
            </a:extLst>
          </p:cNvPr>
          <p:cNvSpPr txBox="1"/>
          <p:nvPr/>
        </p:nvSpPr>
        <p:spPr>
          <a:xfrm>
            <a:off x="371474" y="1581994"/>
            <a:ext cx="7172325" cy="2545890"/>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Il existe une autre méthode pour identifier la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multicollinéarité</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qui utilise le facteur d'inflation de la variance (VIF) pour chaque variable indépendante. Le VIF est une mesure permettant d'évaluer la présence de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multicollinéarité</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parmi un ensemble de variables de régression multiples. Lorsque la valeur du VIF est élevée, cela indique une corrélation plus forte entre cette variable et les autres variables.</a:t>
            </a:r>
          </a:p>
          <a:p>
            <a:pPr>
              <a:lnSpc>
                <a:spcPct val="107000"/>
              </a:lnSpc>
              <a:spcAft>
                <a:spcPts val="800"/>
              </a:spcAft>
            </a:pPr>
            <a:r>
              <a:rPr lang="fr-FR" b="1" dirty="0">
                <a:solidFill>
                  <a:srgbClr val="FF0000"/>
                </a:solidFill>
                <a:latin typeface="Times New Roman" panose="02020603050405020304" pitchFamily="18" charset="0"/>
                <a:cs typeface="Times New Roman" panose="02020603050405020304" pitchFamily="18" charset="0"/>
              </a:rPr>
              <a:t>Si la valeur VIF est supérieure à 10, on considère généralement qu'elle a une forte corrélation avec d'autres variables indépendantes</a:t>
            </a:r>
            <a:r>
              <a:rPr lang="fr-FR" dirty="0">
                <a:latin typeface="Times New Roman" panose="02020603050405020304" pitchFamily="18" charset="0"/>
                <a:cs typeface="Times New Roman" panose="02020603050405020304" pitchFamily="18" charset="0"/>
              </a:rPr>
              <a: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17C8C324-00D8-3321-D755-A4E28F5FF6CA}"/>
              </a:ext>
            </a:extLst>
          </p:cNvPr>
          <p:cNvPicPr>
            <a:picLocks noChangeAspect="1"/>
          </p:cNvPicPr>
          <p:nvPr/>
        </p:nvPicPr>
        <p:blipFill>
          <a:blip r:embed="rId2"/>
          <a:stretch>
            <a:fillRect/>
          </a:stretch>
        </p:blipFill>
        <p:spPr>
          <a:xfrm>
            <a:off x="7925752" y="931307"/>
            <a:ext cx="3533775" cy="4191000"/>
          </a:xfrm>
          <a:prstGeom prst="rect">
            <a:avLst/>
          </a:prstGeom>
        </p:spPr>
      </p:pic>
      <p:sp>
        <p:nvSpPr>
          <p:cNvPr id="13" name="ZoneTexte 12">
            <a:extLst>
              <a:ext uri="{FF2B5EF4-FFF2-40B4-BE49-F238E27FC236}">
                <a16:creationId xmlns:a16="http://schemas.microsoft.com/office/drawing/2014/main" id="{DA862806-E86C-E77A-546C-201A2B32952C}"/>
              </a:ext>
            </a:extLst>
          </p:cNvPr>
          <p:cNvSpPr txBox="1"/>
          <p:nvPr/>
        </p:nvSpPr>
        <p:spPr>
          <a:xfrm>
            <a:off x="732473" y="4752975"/>
            <a:ext cx="6096000"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Comment résoudre le problème de multi-colinéarité ?</a:t>
            </a:r>
          </a:p>
        </p:txBody>
      </p:sp>
      <p:sp>
        <p:nvSpPr>
          <p:cNvPr id="15" name="ZoneTexte 14">
            <a:extLst>
              <a:ext uri="{FF2B5EF4-FFF2-40B4-BE49-F238E27FC236}">
                <a16:creationId xmlns:a16="http://schemas.microsoft.com/office/drawing/2014/main" id="{25B783F2-490E-2BB5-A52C-14152330F48A}"/>
              </a:ext>
            </a:extLst>
          </p:cNvPr>
          <p:cNvSpPr txBox="1"/>
          <p:nvPr/>
        </p:nvSpPr>
        <p:spPr>
          <a:xfrm>
            <a:off x="609599" y="5386685"/>
            <a:ext cx="8505825" cy="646331"/>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La méthode la plus simple consiste à supprimer certaines variables fortement corrélées aux autres et à laisser les plus significatives.</a:t>
            </a:r>
          </a:p>
        </p:txBody>
      </p:sp>
      <p:sp>
        <p:nvSpPr>
          <p:cNvPr id="16" name="Espace réservé du pied de page 15">
            <a:extLst>
              <a:ext uri="{FF2B5EF4-FFF2-40B4-BE49-F238E27FC236}">
                <a16:creationId xmlns:a16="http://schemas.microsoft.com/office/drawing/2014/main" id="{D7FCB83A-CD12-CE27-C58E-D2977EE42DF6}"/>
              </a:ext>
            </a:extLst>
          </p:cNvPr>
          <p:cNvSpPr>
            <a:spLocks noGrp="1"/>
          </p:cNvSpPr>
          <p:nvPr>
            <p:ph type="ftr" sz="quarter" idx="11"/>
          </p:nvPr>
        </p:nvSpPr>
        <p:spPr/>
        <p:txBody>
          <a:bodyPr/>
          <a:lstStyle/>
          <a:p>
            <a:r>
              <a:rPr lang="fr-FR"/>
              <a:t>Zouheir HMIDI</a:t>
            </a:r>
          </a:p>
        </p:txBody>
      </p:sp>
      <p:sp>
        <p:nvSpPr>
          <p:cNvPr id="17" name="Espace réservé du numéro de diapositive 16">
            <a:extLst>
              <a:ext uri="{FF2B5EF4-FFF2-40B4-BE49-F238E27FC236}">
                <a16:creationId xmlns:a16="http://schemas.microsoft.com/office/drawing/2014/main" id="{01899A8C-BDBC-09BB-1155-86DBA7D61110}"/>
              </a:ext>
            </a:extLst>
          </p:cNvPr>
          <p:cNvSpPr>
            <a:spLocks noGrp="1"/>
          </p:cNvSpPr>
          <p:nvPr>
            <p:ph type="sldNum" sz="quarter" idx="12"/>
          </p:nvPr>
        </p:nvSpPr>
        <p:spPr/>
        <p:txBody>
          <a:bodyPr/>
          <a:lstStyle/>
          <a:p>
            <a:fld id="{E2EE514A-1692-4352-ADAA-C2A8585A6389}" type="slidenum">
              <a:rPr lang="fr-FR" smtClean="0"/>
              <a:t>10</a:t>
            </a:fld>
            <a:endParaRPr lang="fr-FR"/>
          </a:p>
        </p:txBody>
      </p:sp>
      <p:sp>
        <p:nvSpPr>
          <p:cNvPr id="4" name="ZoneTexte 3">
            <a:extLst>
              <a:ext uri="{FF2B5EF4-FFF2-40B4-BE49-F238E27FC236}">
                <a16:creationId xmlns:a16="http://schemas.microsoft.com/office/drawing/2014/main" id="{749F8B17-CA34-FA77-605D-481308A115F7}"/>
              </a:ext>
            </a:extLst>
          </p:cNvPr>
          <p:cNvSpPr txBox="1"/>
          <p:nvPr/>
        </p:nvSpPr>
        <p:spPr>
          <a:xfrm>
            <a:off x="76200" y="90360"/>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Explorations des données - suite</a:t>
            </a:r>
            <a:endParaRPr lang="fr-FR" sz="2300" u="sng" dirty="0">
              <a:solidFill>
                <a:srgbClr val="92D050"/>
              </a:solidFill>
            </a:endParaRPr>
          </a:p>
        </p:txBody>
      </p:sp>
    </p:spTree>
    <p:extLst>
      <p:ext uri="{BB962C8B-B14F-4D97-AF65-F5344CB8AC3E}">
        <p14:creationId xmlns:p14="http://schemas.microsoft.com/office/powerpoint/2010/main" val="243609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93AB5F6-35B2-7494-70CF-9A351C8A1717}"/>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E4A02E16-3257-B56C-C3F5-AB1787B30557}"/>
              </a:ext>
            </a:extLst>
          </p:cNvPr>
          <p:cNvSpPr>
            <a:spLocks noGrp="1"/>
          </p:cNvSpPr>
          <p:nvPr>
            <p:ph type="sldNum" sz="quarter" idx="12"/>
          </p:nvPr>
        </p:nvSpPr>
        <p:spPr/>
        <p:txBody>
          <a:bodyPr/>
          <a:lstStyle/>
          <a:p>
            <a:fld id="{E2EE514A-1692-4352-ADAA-C2A8585A6389}" type="slidenum">
              <a:rPr lang="fr-FR" smtClean="0"/>
              <a:t>11</a:t>
            </a:fld>
            <a:endParaRPr lang="fr-FR"/>
          </a:p>
        </p:txBody>
      </p:sp>
      <p:sp>
        <p:nvSpPr>
          <p:cNvPr id="5" name="ZoneTexte 4">
            <a:extLst>
              <a:ext uri="{FF2B5EF4-FFF2-40B4-BE49-F238E27FC236}">
                <a16:creationId xmlns:a16="http://schemas.microsoft.com/office/drawing/2014/main" id="{91E0E890-315B-CB2E-7E1D-2E67639E6F08}"/>
              </a:ext>
            </a:extLst>
          </p:cNvPr>
          <p:cNvSpPr txBox="1"/>
          <p:nvPr/>
        </p:nvSpPr>
        <p:spPr>
          <a:xfrm>
            <a:off x="85725" y="1162735"/>
            <a:ext cx="9048751"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C- Convertir des variables catégorielles en numériques avec la technique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LabelEncoder</a:t>
            </a:r>
            <a:endParaRPr lang="fr-FR" b="1"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53AE9F1B-D2DA-49A2-5B08-ABF16856F62A}"/>
              </a:ext>
            </a:extLst>
          </p:cNvPr>
          <p:cNvSpPr txBox="1"/>
          <p:nvPr/>
        </p:nvSpPr>
        <p:spPr>
          <a:xfrm>
            <a:off x="247649" y="1661382"/>
            <a:ext cx="10048875" cy="1958485"/>
          </a:xfrm>
          <a:prstGeom prst="rect">
            <a:avLst/>
          </a:prstGeom>
          <a:noFill/>
        </p:spPr>
        <p:txBody>
          <a:bodyPr wrap="square">
            <a:spAutoFit/>
          </a:bodyPr>
          <a:lstStyle/>
          <a:p>
            <a:pPr>
              <a:lnSpc>
                <a:spcPct val="107000"/>
              </a:lnSpc>
              <a:spcAft>
                <a:spcPts val="800"/>
              </a:spcAft>
            </a:pPr>
            <a:r>
              <a:rPr lang="fr-FR" dirty="0">
                <a:latin typeface="Times New Roman" panose="02020603050405020304" pitchFamily="18" charset="0"/>
                <a:cs typeface="Times New Roman" panose="02020603050405020304" pitchFamily="18" charset="0"/>
              </a:rPr>
              <a:t>Les modèles d’apprentissage automatique ne peuvent pas fonctionner sur des variables catégorielles sous forme de chaînes, nous devons donc les transformer en forme numérique.</a:t>
            </a: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LabelEncoder</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est une technique couramment utilisée pour convertir les valeurs d'une colonne catégorielle en nombres. Cela fait partie du processus de prétraitement des données, particulièrement utile pour les méthodes d'apprentissage supervisé. Dans cette méthode, chaque valeur de la colonne catégorielle est généralement remplacée par un nombre allant de 0 à N-1.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63D0674B-658B-A1D5-14F6-ADC17A0ABD01}"/>
              </a:ext>
            </a:extLst>
          </p:cNvPr>
          <p:cNvSpPr txBox="1"/>
          <p:nvPr/>
        </p:nvSpPr>
        <p:spPr>
          <a:xfrm>
            <a:off x="85725" y="136525"/>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Explorations des données - suite</a:t>
            </a:r>
            <a:endParaRPr lang="fr-FR" sz="2300" u="sng" dirty="0">
              <a:solidFill>
                <a:srgbClr val="92D050"/>
              </a:solidFill>
            </a:endParaRPr>
          </a:p>
        </p:txBody>
      </p:sp>
    </p:spTree>
    <p:extLst>
      <p:ext uri="{BB962C8B-B14F-4D97-AF65-F5344CB8AC3E}">
        <p14:creationId xmlns:p14="http://schemas.microsoft.com/office/powerpoint/2010/main" val="1485486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0B1FDF-2114-6A94-E335-8D0C8FC20BBE}"/>
              </a:ext>
            </a:extLst>
          </p:cNvPr>
          <p:cNvSpPr>
            <a:spLocks noGrp="1"/>
          </p:cNvSpPr>
          <p:nvPr>
            <p:ph type="title"/>
          </p:nvPr>
        </p:nvSpPr>
        <p:spPr>
          <a:xfrm>
            <a:off x="838200" y="136525"/>
            <a:ext cx="10515600"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fr-FR" b="1" dirty="0">
                <a:latin typeface="Times New Roman" panose="02020603050405020304" pitchFamily="18" charset="0"/>
                <a:cs typeface="Times New Roman" panose="02020603050405020304" pitchFamily="18" charset="0"/>
              </a:rPr>
              <a:t>5- Modélisation</a:t>
            </a:r>
            <a:endParaRPr lang="fr-FR" dirty="0"/>
          </a:p>
        </p:txBody>
      </p:sp>
      <p:sp>
        <p:nvSpPr>
          <p:cNvPr id="3" name="Espace réservé du pied de page 2">
            <a:extLst>
              <a:ext uri="{FF2B5EF4-FFF2-40B4-BE49-F238E27FC236}">
                <a16:creationId xmlns:a16="http://schemas.microsoft.com/office/drawing/2014/main" id="{6F2F3EC5-E1F0-F4AA-B5E8-3912C790C345}"/>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4090E012-31E6-2EB9-577E-9CBA9A35D892}"/>
              </a:ext>
            </a:extLst>
          </p:cNvPr>
          <p:cNvSpPr>
            <a:spLocks noGrp="1"/>
          </p:cNvSpPr>
          <p:nvPr>
            <p:ph type="sldNum" sz="quarter" idx="12"/>
          </p:nvPr>
        </p:nvSpPr>
        <p:spPr/>
        <p:txBody>
          <a:bodyPr/>
          <a:lstStyle/>
          <a:p>
            <a:fld id="{E2EE514A-1692-4352-ADAA-C2A8585A6389}" type="slidenum">
              <a:rPr lang="fr-FR" smtClean="0"/>
              <a:t>12</a:t>
            </a:fld>
            <a:endParaRPr lang="fr-FR"/>
          </a:p>
        </p:txBody>
      </p:sp>
      <p:graphicFrame>
        <p:nvGraphicFramePr>
          <p:cNvPr id="6" name="Diagramme 5">
            <a:extLst>
              <a:ext uri="{FF2B5EF4-FFF2-40B4-BE49-F238E27FC236}">
                <a16:creationId xmlns:a16="http://schemas.microsoft.com/office/drawing/2014/main" id="{2C9CEF81-FEEB-0FAB-76DD-D01F99C5910E}"/>
              </a:ext>
            </a:extLst>
          </p:cNvPr>
          <p:cNvGraphicFramePr/>
          <p:nvPr>
            <p:extLst>
              <p:ext uri="{D42A27DB-BD31-4B8C-83A1-F6EECF244321}">
                <p14:modId xmlns:p14="http://schemas.microsoft.com/office/powerpoint/2010/main" val="403605579"/>
              </p:ext>
            </p:extLst>
          </p:nvPr>
        </p:nvGraphicFramePr>
        <p:xfrm>
          <a:off x="2032000" y="131418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513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29DC0AA4-8A8B-A383-1390-8850DEB0AD75}"/>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4167C297-04F0-6826-BA15-9B1A8808403B}"/>
              </a:ext>
            </a:extLst>
          </p:cNvPr>
          <p:cNvSpPr>
            <a:spLocks noGrp="1"/>
          </p:cNvSpPr>
          <p:nvPr>
            <p:ph type="sldNum" sz="quarter" idx="12"/>
          </p:nvPr>
        </p:nvSpPr>
        <p:spPr/>
        <p:txBody>
          <a:bodyPr/>
          <a:lstStyle/>
          <a:p>
            <a:fld id="{E2EE514A-1692-4352-ADAA-C2A8585A6389}" type="slidenum">
              <a:rPr lang="fr-FR" smtClean="0"/>
              <a:t>13</a:t>
            </a:fld>
            <a:endParaRPr lang="fr-FR"/>
          </a:p>
        </p:txBody>
      </p:sp>
      <p:sp>
        <p:nvSpPr>
          <p:cNvPr id="8" name="ZoneTexte 7">
            <a:extLst>
              <a:ext uri="{FF2B5EF4-FFF2-40B4-BE49-F238E27FC236}">
                <a16:creationId xmlns:a16="http://schemas.microsoft.com/office/drawing/2014/main" id="{D2C35926-09D4-7D16-48EC-3F228175456A}"/>
              </a:ext>
            </a:extLst>
          </p:cNvPr>
          <p:cNvSpPr txBox="1"/>
          <p:nvPr/>
        </p:nvSpPr>
        <p:spPr>
          <a:xfrm>
            <a:off x="2076450" y="1409700"/>
            <a:ext cx="704850" cy="504825"/>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21AFF101-5429-DDC8-5A81-43B34D72F0D6}"/>
              </a:ext>
            </a:extLst>
          </p:cNvPr>
          <p:cNvSpPr txBox="1"/>
          <p:nvPr/>
        </p:nvSpPr>
        <p:spPr>
          <a:xfrm>
            <a:off x="2638425" y="2686050"/>
            <a:ext cx="704850" cy="504825"/>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6905ABED-2AB2-34BA-07CE-BE5EE08B06D5}"/>
              </a:ext>
            </a:extLst>
          </p:cNvPr>
          <p:cNvSpPr txBox="1"/>
          <p:nvPr/>
        </p:nvSpPr>
        <p:spPr>
          <a:xfrm>
            <a:off x="1103915" y="2699405"/>
            <a:ext cx="2934685" cy="523220"/>
          </a:xfrm>
          <a:prstGeom prst="rect">
            <a:avLst/>
          </a:prstGeom>
          <a:noFill/>
        </p:spPr>
        <p:txBody>
          <a:bodyPr wrap="square">
            <a:spAutoFit/>
          </a:bodyPr>
          <a:lstStyle/>
          <a:p>
            <a:r>
              <a:rPr lang="fr-FR" sz="2800" b="1" i="0" u="none" strike="noStrike" baseline="0" dirty="0">
                <a:latin typeface="Times New Roman" panose="02020603050405020304" pitchFamily="18" charset="0"/>
                <a:cs typeface="Times New Roman" panose="02020603050405020304" pitchFamily="18" charset="0"/>
              </a:rPr>
              <a:t>1- </a:t>
            </a:r>
            <a:r>
              <a:rPr lang="fr-FR" sz="2800" b="1" i="0" u="none" strike="noStrike" baseline="0" dirty="0">
                <a:solidFill>
                  <a:srgbClr val="000000"/>
                </a:solidFill>
                <a:latin typeface="Times New Roman" panose="02020603050405020304" pitchFamily="18" charset="0"/>
                <a:cs typeface="Times New Roman" panose="02020603050405020304" pitchFamily="18" charset="0"/>
              </a:rPr>
              <a:t>Emission CO2</a:t>
            </a:r>
            <a:endParaRPr lang="fr-FR" sz="2800" b="1" dirty="0">
              <a:latin typeface="Times New Roman" panose="02020603050405020304" pitchFamily="18" charset="0"/>
              <a:cs typeface="Times New Roman" panose="02020603050405020304" pitchFamily="18" charset="0"/>
            </a:endParaRPr>
          </a:p>
        </p:txBody>
      </p:sp>
      <p:pic>
        <p:nvPicPr>
          <p:cNvPr id="18" name="Picture 4" descr="62 500+ Co2 Photos, taleaux et images libre de droits - iStock |  Environnement, Emission de co2, Usine">
            <a:extLst>
              <a:ext uri="{FF2B5EF4-FFF2-40B4-BE49-F238E27FC236}">
                <a16:creationId xmlns:a16="http://schemas.microsoft.com/office/drawing/2014/main" id="{5EA69873-D19D-D0A1-5C98-A5E1BA074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950" y="1571625"/>
            <a:ext cx="5829300" cy="37147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46A2036C-252F-19E9-72D2-B2A1551D048D}"/>
              </a:ext>
            </a:extLst>
          </p:cNvPr>
          <p:cNvSpPr txBox="1"/>
          <p:nvPr/>
        </p:nvSpPr>
        <p:spPr>
          <a:xfrm>
            <a:off x="76200" y="132318"/>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382370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821FF95-8566-86C0-FDAC-18C1BAC0E227}"/>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EED8D173-7EC0-8450-48A5-E231D233B37A}"/>
              </a:ext>
            </a:extLst>
          </p:cNvPr>
          <p:cNvSpPr>
            <a:spLocks noGrp="1"/>
          </p:cNvSpPr>
          <p:nvPr>
            <p:ph type="sldNum" sz="quarter" idx="12"/>
          </p:nvPr>
        </p:nvSpPr>
        <p:spPr/>
        <p:txBody>
          <a:bodyPr/>
          <a:lstStyle/>
          <a:p>
            <a:fld id="{E2EE514A-1692-4352-ADAA-C2A8585A6389}" type="slidenum">
              <a:rPr lang="fr-FR" smtClean="0"/>
              <a:t>14</a:t>
            </a:fld>
            <a:endParaRPr lang="fr-FR"/>
          </a:p>
        </p:txBody>
      </p:sp>
      <p:sp>
        <p:nvSpPr>
          <p:cNvPr id="4" name="ZoneTexte 3">
            <a:extLst>
              <a:ext uri="{FF2B5EF4-FFF2-40B4-BE49-F238E27FC236}">
                <a16:creationId xmlns:a16="http://schemas.microsoft.com/office/drawing/2014/main" id="{798BDC25-979D-6F59-14D2-0A2DF29D12D2}"/>
              </a:ext>
            </a:extLst>
          </p:cNvPr>
          <p:cNvSpPr txBox="1"/>
          <p:nvPr/>
        </p:nvSpPr>
        <p:spPr>
          <a:xfrm>
            <a:off x="0" y="597392"/>
            <a:ext cx="774382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1-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Diviser l'ensemble de données en ensembles d'entraînement et de test</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AA96212B-113D-8255-12D4-F36E35083ADA}"/>
              </a:ext>
            </a:extLst>
          </p:cNvPr>
          <p:cNvSpPr txBox="1"/>
          <p:nvPr/>
        </p:nvSpPr>
        <p:spPr>
          <a:xfrm>
            <a:off x="266699" y="1109599"/>
            <a:ext cx="10163175" cy="966803"/>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Pour effectuer la division de notre jeu de données en ensembles d'entraînement et de test, nous allons utiliser la fonction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de la bibliothèque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sklearn.model_selection</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Il est recommandé de réserver environ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75 %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des données pour l'ensemble d'entraînement et les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25 %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restants pour l'ensemble de test.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0B1AC017-C029-6575-EFC6-279BC0DD0A08}"/>
              </a:ext>
            </a:extLst>
          </p:cNvPr>
          <p:cNvSpPr txBox="1"/>
          <p:nvPr/>
        </p:nvSpPr>
        <p:spPr>
          <a:xfrm>
            <a:off x="0" y="3059668"/>
            <a:ext cx="6096000"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2-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Choix des variables explicatives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9FC64819-80AE-1EFB-965F-E525E86032C7}"/>
              </a:ext>
            </a:extLst>
          </p:cNvPr>
          <p:cNvSpPr txBox="1"/>
          <p:nvPr/>
        </p:nvSpPr>
        <p:spPr>
          <a:xfrm>
            <a:off x="266699" y="3596145"/>
            <a:ext cx="6372225" cy="2152256"/>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Lors de la sélection des variables pour le modèle final, il est courant d'évaluer l'importance des coefficients à l'aide des p-valeurs. En se référant aux résultats indiqués dans le tableau 1, il est envisagé de retirer les variables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PrimaryPropertyType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BuildingAge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et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NumberofBuildings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Ces variables ne sont pas considérées comme des prédicteurs importants, et leur intégration dans le modèle final pourrait diminuer sa précision.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ZoneTexte 7">
            <a:extLst>
              <a:ext uri="{FF2B5EF4-FFF2-40B4-BE49-F238E27FC236}">
                <a16:creationId xmlns:a16="http://schemas.microsoft.com/office/drawing/2014/main" id="{15FCFD28-3756-3266-398B-B02741B9DB44}"/>
              </a:ext>
            </a:extLst>
          </p:cNvPr>
          <p:cNvSpPr txBox="1"/>
          <p:nvPr/>
        </p:nvSpPr>
        <p:spPr>
          <a:xfrm>
            <a:off x="8820150" y="3065035"/>
            <a:ext cx="1676400" cy="369332"/>
          </a:xfrm>
          <a:prstGeom prst="rect">
            <a:avLst/>
          </a:prstGeom>
          <a:noFill/>
        </p:spPr>
        <p:txBody>
          <a:bodyPr wrap="square" rtlCol="0">
            <a:spAutoFit/>
          </a:bodyPr>
          <a:lstStyle/>
          <a:p>
            <a:r>
              <a:rPr lang="fr-FR" dirty="0"/>
              <a:t>tableau 1</a:t>
            </a:r>
          </a:p>
        </p:txBody>
      </p:sp>
      <p:pic>
        <p:nvPicPr>
          <p:cNvPr id="9" name="Image 8" descr="Une image contenant texte, capture d’écran, Police, nombre&#10;&#10;Description générée automatiquement">
            <a:extLst>
              <a:ext uri="{FF2B5EF4-FFF2-40B4-BE49-F238E27FC236}">
                <a16:creationId xmlns:a16="http://schemas.microsoft.com/office/drawing/2014/main" id="{4F0B7C84-4799-E92F-9A90-D0647B701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500" y="3432224"/>
            <a:ext cx="4521200" cy="2698750"/>
          </a:xfrm>
          <a:prstGeom prst="rect">
            <a:avLst/>
          </a:prstGeom>
        </p:spPr>
      </p:pic>
      <p:sp>
        <p:nvSpPr>
          <p:cNvPr id="10" name="ZoneTexte 9">
            <a:extLst>
              <a:ext uri="{FF2B5EF4-FFF2-40B4-BE49-F238E27FC236}">
                <a16:creationId xmlns:a16="http://schemas.microsoft.com/office/drawing/2014/main" id="{DA8E5829-9440-8C75-7D80-EA82289259BB}"/>
              </a:ext>
            </a:extLst>
          </p:cNvPr>
          <p:cNvSpPr txBox="1"/>
          <p:nvPr/>
        </p:nvSpPr>
        <p:spPr>
          <a:xfrm>
            <a:off x="0" y="52661"/>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356635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C641F8A3-491B-810B-36B9-A858DF894959}"/>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EC58B3AF-79D2-E597-01D5-3F27526150CA}"/>
              </a:ext>
            </a:extLst>
          </p:cNvPr>
          <p:cNvSpPr>
            <a:spLocks noGrp="1"/>
          </p:cNvSpPr>
          <p:nvPr>
            <p:ph type="sldNum" sz="quarter" idx="12"/>
          </p:nvPr>
        </p:nvSpPr>
        <p:spPr/>
        <p:txBody>
          <a:bodyPr/>
          <a:lstStyle/>
          <a:p>
            <a:fld id="{E2EE514A-1692-4352-ADAA-C2A8585A6389}" type="slidenum">
              <a:rPr lang="fr-FR" smtClean="0"/>
              <a:t>15</a:t>
            </a:fld>
            <a:endParaRPr lang="fr-FR"/>
          </a:p>
        </p:txBody>
      </p:sp>
      <p:sp>
        <p:nvSpPr>
          <p:cNvPr id="4" name="ZoneTexte 3">
            <a:extLst>
              <a:ext uri="{FF2B5EF4-FFF2-40B4-BE49-F238E27FC236}">
                <a16:creationId xmlns:a16="http://schemas.microsoft.com/office/drawing/2014/main" id="{BB178A4D-B597-A014-3D57-A136D592AD5C}"/>
              </a:ext>
            </a:extLst>
          </p:cNvPr>
          <p:cNvSpPr txBox="1"/>
          <p:nvPr/>
        </p:nvSpPr>
        <p:spPr>
          <a:xfrm>
            <a:off x="438150" y="703595"/>
            <a:ext cx="7600950" cy="369332"/>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3-</a:t>
            </a:r>
            <a:r>
              <a:rPr lang="fr-FR" dirty="0"/>
              <a:t> </a:t>
            </a:r>
            <a:r>
              <a:rPr lang="fr-FR" b="1" dirty="0">
                <a:latin typeface="Times New Roman" panose="02020603050405020304" pitchFamily="18" charset="0"/>
                <a:cs typeface="Times New Roman" panose="02020603050405020304" pitchFamily="18" charset="0"/>
              </a:rPr>
              <a:t>Création de Baseline avec paramètre par défaut:  Régression linéaire </a:t>
            </a:r>
          </a:p>
        </p:txBody>
      </p:sp>
      <p:sp>
        <p:nvSpPr>
          <p:cNvPr id="7" name="ZoneTexte 6">
            <a:extLst>
              <a:ext uri="{FF2B5EF4-FFF2-40B4-BE49-F238E27FC236}">
                <a16:creationId xmlns:a16="http://schemas.microsoft.com/office/drawing/2014/main" id="{8FD6D4F7-1A27-5113-22A9-EEE5C1638F0C}"/>
              </a:ext>
            </a:extLst>
          </p:cNvPr>
          <p:cNvSpPr txBox="1"/>
          <p:nvPr/>
        </p:nvSpPr>
        <p:spPr>
          <a:xfrm>
            <a:off x="533398" y="1096021"/>
            <a:ext cx="7877176" cy="374077"/>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Examinons les performances de l'ensemble d'entraînement et de l'ensemble de test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au 8">
            <a:extLst>
              <a:ext uri="{FF2B5EF4-FFF2-40B4-BE49-F238E27FC236}">
                <a16:creationId xmlns:a16="http://schemas.microsoft.com/office/drawing/2014/main" id="{3E15B7AA-28AC-A29E-9E53-1BAB67CEA833}"/>
              </a:ext>
            </a:extLst>
          </p:cNvPr>
          <p:cNvGraphicFramePr>
            <a:graphicFrameLocks noGrp="1"/>
          </p:cNvGraphicFramePr>
          <p:nvPr>
            <p:extLst>
              <p:ext uri="{D42A27DB-BD31-4B8C-83A1-F6EECF244321}">
                <p14:modId xmlns:p14="http://schemas.microsoft.com/office/powerpoint/2010/main" val="1004071186"/>
              </p:ext>
            </p:extLst>
          </p:nvPr>
        </p:nvGraphicFramePr>
        <p:xfrm>
          <a:off x="825944" y="1623224"/>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39426783"/>
                    </a:ext>
                  </a:extLst>
                </a:gridCol>
                <a:gridCol w="4064000">
                  <a:extLst>
                    <a:ext uri="{9D8B030D-6E8A-4147-A177-3AD203B41FA5}">
                      <a16:colId xmlns:a16="http://schemas.microsoft.com/office/drawing/2014/main" val="221896872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Times New Roman" panose="02020603050405020304" pitchFamily="18" charset="0"/>
                          <a:ea typeface="+mn-ea"/>
                          <a:cs typeface="Times New Roman" panose="02020603050405020304" pitchFamily="18" charset="0"/>
                        </a:rPr>
                        <a:t>Training score</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Times New Roman" panose="02020603050405020304" pitchFamily="18" charset="0"/>
                          <a:ea typeface="+mn-ea"/>
                          <a:cs typeface="Times New Roman" panose="02020603050405020304" pitchFamily="18" charset="0"/>
                        </a:rPr>
                        <a:t>Test score</a:t>
                      </a:r>
                    </a:p>
                  </a:txBody>
                  <a:tcPr>
                    <a:solidFill>
                      <a:srgbClr val="92D050"/>
                    </a:solidFill>
                  </a:tcPr>
                </a:tc>
                <a:extLst>
                  <a:ext uri="{0D108BD9-81ED-4DB2-BD59-A6C34878D82A}">
                    <a16:rowId xmlns:a16="http://schemas.microsoft.com/office/drawing/2014/main" val="640134135"/>
                  </a:ext>
                </a:extLst>
              </a:tr>
              <a:tr h="370840">
                <a:tc>
                  <a:txBody>
                    <a:bodyPr/>
                    <a:lstStyle/>
                    <a:p>
                      <a:pPr algn="ctr"/>
                      <a:r>
                        <a:rPr lang="fr-FR" b="1" dirty="0">
                          <a:latin typeface="Times New Roman" panose="02020603050405020304" pitchFamily="18" charset="0"/>
                          <a:cs typeface="Times New Roman" panose="02020603050405020304" pitchFamily="18" charset="0"/>
                        </a:rPr>
                        <a:t>0.77</a:t>
                      </a: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0.82</a:t>
                      </a:r>
                    </a:p>
                  </a:txBody>
                  <a:tcPr>
                    <a:solidFill>
                      <a:schemeClr val="accent6">
                        <a:lumMod val="20000"/>
                        <a:lumOff val="80000"/>
                      </a:schemeClr>
                    </a:solidFill>
                  </a:tcPr>
                </a:tc>
                <a:extLst>
                  <a:ext uri="{0D108BD9-81ED-4DB2-BD59-A6C34878D82A}">
                    <a16:rowId xmlns:a16="http://schemas.microsoft.com/office/drawing/2014/main" val="1880779197"/>
                  </a:ext>
                </a:extLst>
              </a:tr>
            </a:tbl>
          </a:graphicData>
        </a:graphic>
      </p:graphicFrame>
      <p:sp>
        <p:nvSpPr>
          <p:cNvPr id="10" name="ZoneTexte 9">
            <a:extLst>
              <a:ext uri="{FF2B5EF4-FFF2-40B4-BE49-F238E27FC236}">
                <a16:creationId xmlns:a16="http://schemas.microsoft.com/office/drawing/2014/main" id="{A26D456F-37A7-54FC-F838-C0D276FF189D}"/>
              </a:ext>
            </a:extLst>
          </p:cNvPr>
          <p:cNvSpPr txBox="1"/>
          <p:nvPr/>
        </p:nvSpPr>
        <p:spPr>
          <a:xfrm>
            <a:off x="533398" y="2490321"/>
            <a:ext cx="10906126" cy="966803"/>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L'écart entre les performances sur l'ensemble d'apprentissage et l'ensemble de test est un signe évident de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surajustement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ce qui suggère que nous devrions chercher un modèle qui nous permette de contrôler la complexité. L'une des alternatives les plus utilisées à la régression linéaire classique est la régression Ridge.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ZoneTexte 11">
            <a:extLst>
              <a:ext uri="{FF2B5EF4-FFF2-40B4-BE49-F238E27FC236}">
                <a16:creationId xmlns:a16="http://schemas.microsoft.com/office/drawing/2014/main" id="{17C6CAE9-54B2-05FC-BA9B-DB54C6D63D62}"/>
              </a:ext>
            </a:extLst>
          </p:cNvPr>
          <p:cNvSpPr txBox="1"/>
          <p:nvPr/>
        </p:nvSpPr>
        <p:spPr>
          <a:xfrm>
            <a:off x="758031" y="4603250"/>
            <a:ext cx="8127999" cy="374077"/>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Examinons les performances de l'ensemble d'entraînement et de l'ensemble de test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au 8">
            <a:extLst>
              <a:ext uri="{FF2B5EF4-FFF2-40B4-BE49-F238E27FC236}">
                <a16:creationId xmlns:a16="http://schemas.microsoft.com/office/drawing/2014/main" id="{D40A469D-781A-D55F-F1EC-79CDA7BB9890}"/>
              </a:ext>
            </a:extLst>
          </p:cNvPr>
          <p:cNvGraphicFramePr>
            <a:graphicFrameLocks noGrp="1"/>
          </p:cNvGraphicFramePr>
          <p:nvPr>
            <p:extLst>
              <p:ext uri="{D42A27DB-BD31-4B8C-83A1-F6EECF244321}">
                <p14:modId xmlns:p14="http://schemas.microsoft.com/office/powerpoint/2010/main" val="4120798552"/>
              </p:ext>
            </p:extLst>
          </p:nvPr>
        </p:nvGraphicFramePr>
        <p:xfrm>
          <a:off x="825944" y="5123493"/>
          <a:ext cx="8128000" cy="736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39426783"/>
                    </a:ext>
                  </a:extLst>
                </a:gridCol>
                <a:gridCol w="4064000">
                  <a:extLst>
                    <a:ext uri="{9D8B030D-6E8A-4147-A177-3AD203B41FA5}">
                      <a16:colId xmlns:a16="http://schemas.microsoft.com/office/drawing/2014/main" val="2218968720"/>
                    </a:ext>
                  </a:extLst>
                </a:gridCol>
              </a:tblGrid>
              <a:tr h="344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Times New Roman" panose="02020603050405020304" pitchFamily="18" charset="0"/>
                          <a:ea typeface="+mn-ea"/>
                          <a:cs typeface="Times New Roman" panose="02020603050405020304" pitchFamily="18" charset="0"/>
                        </a:rPr>
                        <a:t>Training score (Ridge)</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Times New Roman" panose="02020603050405020304" pitchFamily="18" charset="0"/>
                          <a:ea typeface="+mn-ea"/>
                          <a:cs typeface="Times New Roman" panose="02020603050405020304" pitchFamily="18" charset="0"/>
                        </a:rPr>
                        <a:t>Test score (Ridge)</a:t>
                      </a:r>
                    </a:p>
                  </a:txBody>
                  <a:tcPr>
                    <a:solidFill>
                      <a:srgbClr val="92D050"/>
                    </a:solidFill>
                  </a:tcPr>
                </a:tc>
                <a:extLst>
                  <a:ext uri="{0D108BD9-81ED-4DB2-BD59-A6C34878D82A}">
                    <a16:rowId xmlns:a16="http://schemas.microsoft.com/office/drawing/2014/main" val="640134135"/>
                  </a:ext>
                </a:extLst>
              </a:tr>
              <a:tr h="370840">
                <a:tc>
                  <a:txBody>
                    <a:bodyPr/>
                    <a:lstStyle/>
                    <a:p>
                      <a:pPr algn="ctr"/>
                      <a:r>
                        <a:rPr lang="fr-FR" b="1" dirty="0">
                          <a:latin typeface="Times New Roman" panose="02020603050405020304" pitchFamily="18" charset="0"/>
                          <a:cs typeface="Times New Roman" panose="02020603050405020304" pitchFamily="18" charset="0"/>
                        </a:rPr>
                        <a:t>0.75</a:t>
                      </a: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0.80</a:t>
                      </a:r>
                    </a:p>
                  </a:txBody>
                  <a:tcPr>
                    <a:solidFill>
                      <a:schemeClr val="accent6">
                        <a:lumMod val="20000"/>
                        <a:lumOff val="80000"/>
                      </a:schemeClr>
                    </a:solidFill>
                  </a:tcPr>
                </a:tc>
                <a:extLst>
                  <a:ext uri="{0D108BD9-81ED-4DB2-BD59-A6C34878D82A}">
                    <a16:rowId xmlns:a16="http://schemas.microsoft.com/office/drawing/2014/main" val="1880779197"/>
                  </a:ext>
                </a:extLst>
              </a:tr>
            </a:tbl>
          </a:graphicData>
        </a:graphic>
      </p:graphicFrame>
      <p:sp>
        <p:nvSpPr>
          <p:cNvPr id="14" name="Flèche : droite à entaille 13">
            <a:extLst>
              <a:ext uri="{FF2B5EF4-FFF2-40B4-BE49-F238E27FC236}">
                <a16:creationId xmlns:a16="http://schemas.microsoft.com/office/drawing/2014/main" id="{B970516E-92C7-2D1F-6F4B-81E4637425D1}"/>
              </a:ext>
            </a:extLst>
          </p:cNvPr>
          <p:cNvSpPr/>
          <p:nvPr/>
        </p:nvSpPr>
        <p:spPr>
          <a:xfrm rot="5400000">
            <a:off x="4498858" y="3592282"/>
            <a:ext cx="430888" cy="484632"/>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42FA19AB-E61E-2C13-9F93-996FE573F778}"/>
              </a:ext>
            </a:extLst>
          </p:cNvPr>
          <p:cNvSpPr txBox="1"/>
          <p:nvPr/>
        </p:nvSpPr>
        <p:spPr>
          <a:xfrm>
            <a:off x="4316063" y="4031273"/>
            <a:ext cx="1147762" cy="430887"/>
          </a:xfrm>
          <a:prstGeom prst="rect">
            <a:avLst/>
          </a:prstGeom>
          <a:noFill/>
        </p:spPr>
        <p:txBody>
          <a:bodyPr wrap="square" rtlCol="0">
            <a:spAutoFit/>
          </a:bodyPr>
          <a:lstStyle/>
          <a:p>
            <a:r>
              <a:rPr lang="fr-FR" sz="2200" b="1" dirty="0">
                <a:latin typeface="Times New Roman" panose="02020603050405020304" pitchFamily="18" charset="0"/>
                <a:cs typeface="Times New Roman" panose="02020603050405020304" pitchFamily="18" charset="0"/>
              </a:rPr>
              <a:t>RIDGE</a:t>
            </a:r>
          </a:p>
        </p:txBody>
      </p:sp>
      <p:sp>
        <p:nvSpPr>
          <p:cNvPr id="6" name="ZoneTexte 5">
            <a:extLst>
              <a:ext uri="{FF2B5EF4-FFF2-40B4-BE49-F238E27FC236}">
                <a16:creationId xmlns:a16="http://schemas.microsoft.com/office/drawing/2014/main" id="{A59432D6-C648-80FB-05A2-68A7520622BB}"/>
              </a:ext>
            </a:extLst>
          </p:cNvPr>
          <p:cNvSpPr txBox="1"/>
          <p:nvPr/>
        </p:nvSpPr>
        <p:spPr>
          <a:xfrm>
            <a:off x="0" y="75798"/>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25741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6B85CF9-756A-0586-30B6-BD1057E03A0B}"/>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1E0FF43D-1807-AF38-6FEE-7F21F1574F49}"/>
              </a:ext>
            </a:extLst>
          </p:cNvPr>
          <p:cNvSpPr>
            <a:spLocks noGrp="1"/>
          </p:cNvSpPr>
          <p:nvPr>
            <p:ph type="sldNum" sz="quarter" idx="12"/>
          </p:nvPr>
        </p:nvSpPr>
        <p:spPr/>
        <p:txBody>
          <a:bodyPr/>
          <a:lstStyle/>
          <a:p>
            <a:fld id="{E2EE514A-1692-4352-ADAA-C2A8585A6389}" type="slidenum">
              <a:rPr lang="fr-FR" smtClean="0"/>
              <a:t>16</a:t>
            </a:fld>
            <a:endParaRPr lang="fr-FR"/>
          </a:p>
        </p:txBody>
      </p:sp>
      <p:graphicFrame>
        <p:nvGraphicFramePr>
          <p:cNvPr id="4" name="Tableau 4">
            <a:extLst>
              <a:ext uri="{FF2B5EF4-FFF2-40B4-BE49-F238E27FC236}">
                <a16:creationId xmlns:a16="http://schemas.microsoft.com/office/drawing/2014/main" id="{9A53F5F2-8684-8915-F68F-64D3DA45F964}"/>
              </a:ext>
            </a:extLst>
          </p:cNvPr>
          <p:cNvGraphicFramePr>
            <a:graphicFrameLocks noGrp="1"/>
          </p:cNvGraphicFramePr>
          <p:nvPr>
            <p:extLst>
              <p:ext uri="{D42A27DB-BD31-4B8C-83A1-F6EECF244321}">
                <p14:modId xmlns:p14="http://schemas.microsoft.com/office/powerpoint/2010/main" val="42736026"/>
              </p:ext>
            </p:extLst>
          </p:nvPr>
        </p:nvGraphicFramePr>
        <p:xfrm>
          <a:off x="1480820" y="1823720"/>
          <a:ext cx="5398346" cy="2133600"/>
        </p:xfrm>
        <a:graphic>
          <a:graphicData uri="http://schemas.openxmlformats.org/drawingml/2006/table">
            <a:tbl>
              <a:tblPr firstRow="1" bandRow="1">
                <a:tableStyleId>{5C22544A-7EE6-4342-B048-85BDC9FD1C3A}</a:tableStyleId>
              </a:tblPr>
              <a:tblGrid>
                <a:gridCol w="2699173">
                  <a:extLst>
                    <a:ext uri="{9D8B030D-6E8A-4147-A177-3AD203B41FA5}">
                      <a16:colId xmlns:a16="http://schemas.microsoft.com/office/drawing/2014/main" val="926084552"/>
                    </a:ext>
                  </a:extLst>
                </a:gridCol>
                <a:gridCol w="2699173">
                  <a:extLst>
                    <a:ext uri="{9D8B030D-6E8A-4147-A177-3AD203B41FA5}">
                      <a16:colId xmlns:a16="http://schemas.microsoft.com/office/drawing/2014/main" val="205916633"/>
                    </a:ext>
                  </a:extLst>
                </a:gridCol>
              </a:tblGrid>
              <a:tr h="260773">
                <a:tc>
                  <a:txBody>
                    <a:bodyPr/>
                    <a:lstStyle/>
                    <a:p>
                      <a:pPr algn="ctr"/>
                      <a:endParaRPr lang="fr-FR" sz="22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R2 (%)</a:t>
                      </a:r>
                    </a:p>
                  </a:txBody>
                  <a:tcPr>
                    <a:solidFill>
                      <a:srgbClr val="92D050"/>
                    </a:solidFill>
                  </a:tcPr>
                </a:tc>
                <a:extLst>
                  <a:ext uri="{0D108BD9-81ED-4DB2-BD59-A6C34878D82A}">
                    <a16:rowId xmlns:a16="http://schemas.microsoft.com/office/drawing/2014/main" val="1222351515"/>
                  </a:ext>
                </a:extLst>
              </a:tr>
              <a:tr h="265853">
                <a:tc>
                  <a:txBody>
                    <a:bodyPr/>
                    <a:lstStyle/>
                    <a:p>
                      <a:pPr algn="ctr"/>
                      <a:r>
                        <a:rPr lang="fr-FR" sz="1800" b="1" dirty="0">
                          <a:latin typeface="Times New Roman" panose="02020603050405020304" pitchFamily="18" charset="0"/>
                          <a:cs typeface="Times New Roman" panose="02020603050405020304" pitchFamily="18" charset="0"/>
                        </a:rPr>
                        <a:t>Ridge</a:t>
                      </a: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80</a:t>
                      </a:r>
                    </a:p>
                  </a:txBody>
                  <a:tcPr>
                    <a:solidFill>
                      <a:srgbClr val="92D050"/>
                    </a:solidFill>
                  </a:tcPr>
                </a:tc>
                <a:extLst>
                  <a:ext uri="{0D108BD9-81ED-4DB2-BD59-A6C34878D82A}">
                    <a16:rowId xmlns:a16="http://schemas.microsoft.com/office/drawing/2014/main" val="35417883"/>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knn</a:t>
                      </a:r>
                      <a:endParaRPr lang="fr-FR" sz="1800"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70</a:t>
                      </a:r>
                    </a:p>
                  </a:txBody>
                  <a:tcPr>
                    <a:solidFill>
                      <a:srgbClr val="92D050"/>
                    </a:solidFill>
                  </a:tcPr>
                </a:tc>
                <a:extLst>
                  <a:ext uri="{0D108BD9-81ED-4DB2-BD59-A6C34878D82A}">
                    <a16:rowId xmlns:a16="http://schemas.microsoft.com/office/drawing/2014/main" val="3442549523"/>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XGBoost</a:t>
                      </a:r>
                      <a:endParaRPr lang="fr-FR" sz="1800"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79</a:t>
                      </a:r>
                    </a:p>
                  </a:txBody>
                  <a:tcPr>
                    <a:solidFill>
                      <a:srgbClr val="92D050"/>
                    </a:solidFill>
                  </a:tcPr>
                </a:tc>
                <a:extLst>
                  <a:ext uri="{0D108BD9-81ED-4DB2-BD59-A6C34878D82A}">
                    <a16:rowId xmlns:a16="http://schemas.microsoft.com/office/drawing/2014/main" val="1094636645"/>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Random</a:t>
                      </a:r>
                      <a:r>
                        <a:rPr lang="fr-FR" sz="1800" b="1" dirty="0">
                          <a:latin typeface="Times New Roman" panose="02020603050405020304" pitchFamily="18" charset="0"/>
                          <a:cs typeface="Times New Roman" panose="02020603050405020304" pitchFamily="18" charset="0"/>
                        </a:rPr>
                        <a:t> Forest</a:t>
                      </a: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80</a:t>
                      </a:r>
                    </a:p>
                  </a:txBody>
                  <a:tcPr>
                    <a:solidFill>
                      <a:srgbClr val="92D050"/>
                    </a:solidFill>
                  </a:tcPr>
                </a:tc>
                <a:extLst>
                  <a:ext uri="{0D108BD9-81ED-4DB2-BD59-A6C34878D82A}">
                    <a16:rowId xmlns:a16="http://schemas.microsoft.com/office/drawing/2014/main" val="3851996847"/>
                  </a:ext>
                </a:extLst>
              </a:tr>
            </a:tbl>
          </a:graphicData>
        </a:graphic>
      </p:graphicFrame>
      <p:sp>
        <p:nvSpPr>
          <p:cNvPr id="5" name="ZoneTexte 4">
            <a:extLst>
              <a:ext uri="{FF2B5EF4-FFF2-40B4-BE49-F238E27FC236}">
                <a16:creationId xmlns:a16="http://schemas.microsoft.com/office/drawing/2014/main" id="{ADBE5FDF-2ECE-E7EA-2805-6B6B51D2F311}"/>
              </a:ext>
            </a:extLst>
          </p:cNvPr>
          <p:cNvSpPr txBox="1"/>
          <p:nvPr/>
        </p:nvSpPr>
        <p:spPr>
          <a:xfrm>
            <a:off x="0" y="75798"/>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
        <p:nvSpPr>
          <p:cNvPr id="7" name="ZoneTexte 6">
            <a:extLst>
              <a:ext uri="{FF2B5EF4-FFF2-40B4-BE49-F238E27FC236}">
                <a16:creationId xmlns:a16="http://schemas.microsoft.com/office/drawing/2014/main" id="{7BED435A-791D-B227-4029-97D7DBFEA230}"/>
              </a:ext>
            </a:extLst>
          </p:cNvPr>
          <p:cNvSpPr txBox="1"/>
          <p:nvPr/>
        </p:nvSpPr>
        <p:spPr>
          <a:xfrm>
            <a:off x="2237740" y="877054"/>
            <a:ext cx="6141720" cy="446276"/>
          </a:xfrm>
          <a:prstGeom prst="rect">
            <a:avLst/>
          </a:prstGeom>
          <a:noFill/>
        </p:spPr>
        <p:txBody>
          <a:bodyPr wrap="square">
            <a:spAutoFit/>
          </a:bodyPr>
          <a:lstStyle/>
          <a:p>
            <a:r>
              <a:rPr lang="fr-FR" sz="2300" b="1" dirty="0">
                <a:latin typeface="Times New Roman" panose="02020603050405020304" pitchFamily="18" charset="0"/>
                <a:cs typeface="Times New Roman" panose="02020603050405020304" pitchFamily="18" charset="0"/>
              </a:rPr>
              <a:t>Résumé des résultats </a:t>
            </a:r>
            <a:endParaRPr lang="fr-FR" sz="2300" dirty="0"/>
          </a:p>
        </p:txBody>
      </p:sp>
    </p:spTree>
    <p:extLst>
      <p:ext uri="{BB962C8B-B14F-4D97-AF65-F5344CB8AC3E}">
        <p14:creationId xmlns:p14="http://schemas.microsoft.com/office/powerpoint/2010/main" val="179772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0CE9E42-13CD-B81E-EE88-7F82FF21D540}"/>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F26B2054-01BC-A87C-3277-5AB4DAC29A6F}"/>
              </a:ext>
            </a:extLst>
          </p:cNvPr>
          <p:cNvSpPr>
            <a:spLocks noGrp="1"/>
          </p:cNvSpPr>
          <p:nvPr>
            <p:ph type="sldNum" sz="quarter" idx="12"/>
          </p:nvPr>
        </p:nvSpPr>
        <p:spPr/>
        <p:txBody>
          <a:bodyPr/>
          <a:lstStyle/>
          <a:p>
            <a:fld id="{E2EE514A-1692-4352-ADAA-C2A8585A6389}" type="slidenum">
              <a:rPr lang="fr-FR" smtClean="0"/>
              <a:t>17</a:t>
            </a:fld>
            <a:endParaRPr lang="fr-FR"/>
          </a:p>
        </p:txBody>
      </p:sp>
      <p:sp>
        <p:nvSpPr>
          <p:cNvPr id="5" name="ZoneTexte 4">
            <a:extLst>
              <a:ext uri="{FF2B5EF4-FFF2-40B4-BE49-F238E27FC236}">
                <a16:creationId xmlns:a16="http://schemas.microsoft.com/office/drawing/2014/main" id="{1BD63DF3-A5F6-8FD3-BF6D-7387DD83EFF1}"/>
              </a:ext>
            </a:extLst>
          </p:cNvPr>
          <p:cNvSpPr txBox="1"/>
          <p:nvPr/>
        </p:nvSpPr>
        <p:spPr>
          <a:xfrm>
            <a:off x="109220" y="633369"/>
            <a:ext cx="7677150" cy="369332"/>
          </a:xfrm>
          <a:prstGeom prst="rect">
            <a:avLst/>
          </a:prstGeom>
          <a:noFill/>
        </p:spPr>
        <p:txBody>
          <a:bodyPr wrap="square">
            <a:spAutoFit/>
          </a:bodyPr>
          <a:lstStyle/>
          <a:p>
            <a:pPr algn="l"/>
            <a:r>
              <a:rPr lang="en-US" b="1" dirty="0">
                <a:latin typeface="Times New Roman" panose="02020603050405020304" pitchFamily="18" charset="0"/>
                <a:cs typeface="Times New Roman" panose="02020603050405020304" pitchFamily="18" charset="0"/>
              </a:rPr>
              <a:t>4- Grid Search pour </a:t>
            </a:r>
            <a:r>
              <a:rPr lang="fr-FR" b="1" dirty="0">
                <a:latin typeface="Times New Roman" panose="02020603050405020304" pitchFamily="18" charset="0"/>
                <a:cs typeface="Times New Roman" panose="02020603050405020304" pitchFamily="18" charset="0"/>
              </a:rPr>
              <a:t>l’ajustement des paramètres</a:t>
            </a:r>
            <a:endParaRPr lang="en-US" b="1" dirty="0">
              <a:latin typeface="Times New Roman" panose="02020603050405020304" pitchFamily="18" charset="0"/>
              <a:cs typeface="Times New Roman" panose="02020603050405020304" pitchFamily="18" charset="0"/>
            </a:endParaRPr>
          </a:p>
        </p:txBody>
      </p:sp>
      <p:graphicFrame>
        <p:nvGraphicFramePr>
          <p:cNvPr id="6" name="Tableau 6">
            <a:extLst>
              <a:ext uri="{FF2B5EF4-FFF2-40B4-BE49-F238E27FC236}">
                <a16:creationId xmlns:a16="http://schemas.microsoft.com/office/drawing/2014/main" id="{B216349B-9791-160D-89F8-107F697C16FC}"/>
              </a:ext>
            </a:extLst>
          </p:cNvPr>
          <p:cNvGraphicFramePr>
            <a:graphicFrameLocks noGrp="1"/>
          </p:cNvGraphicFramePr>
          <p:nvPr>
            <p:extLst>
              <p:ext uri="{D42A27DB-BD31-4B8C-83A1-F6EECF244321}">
                <p14:modId xmlns:p14="http://schemas.microsoft.com/office/powerpoint/2010/main" val="3374612945"/>
              </p:ext>
            </p:extLst>
          </p:nvPr>
        </p:nvGraphicFramePr>
        <p:xfrm>
          <a:off x="482600" y="3223053"/>
          <a:ext cx="8128000" cy="741680"/>
        </p:xfrm>
        <a:graphic>
          <a:graphicData uri="http://schemas.openxmlformats.org/drawingml/2006/table">
            <a:tbl>
              <a:tblPr firstRow="1" bandRow="1">
                <a:tableStyleId>{5C22544A-7EE6-4342-B048-85BDC9FD1C3A}</a:tableStyleId>
              </a:tblPr>
              <a:tblGrid>
                <a:gridCol w="4673600">
                  <a:extLst>
                    <a:ext uri="{9D8B030D-6E8A-4147-A177-3AD203B41FA5}">
                      <a16:colId xmlns:a16="http://schemas.microsoft.com/office/drawing/2014/main" val="2116317903"/>
                    </a:ext>
                  </a:extLst>
                </a:gridCol>
                <a:gridCol w="3454400">
                  <a:extLst>
                    <a:ext uri="{9D8B030D-6E8A-4147-A177-3AD203B41FA5}">
                      <a16:colId xmlns:a16="http://schemas.microsoft.com/office/drawing/2014/main" val="2355084381"/>
                    </a:ext>
                  </a:extLst>
                </a:gridCol>
              </a:tblGrid>
              <a:tr h="370840">
                <a:tc>
                  <a:txBody>
                    <a:bodyPr/>
                    <a:lstStyle/>
                    <a:p>
                      <a:pPr algn="ctr"/>
                      <a:r>
                        <a:rPr lang="fr-FR" dirty="0">
                          <a:latin typeface="Times New Roman" panose="02020603050405020304" pitchFamily="18" charset="0"/>
                          <a:cs typeface="Times New Roman" panose="02020603050405020304" pitchFamily="18" charset="0"/>
                        </a:rPr>
                        <a:t>Meilleurs hyperparamètres</a:t>
                      </a:r>
                    </a:p>
                  </a:txBody>
                  <a:tcPr>
                    <a:solidFill>
                      <a:srgbClr val="92D050"/>
                    </a:solidFill>
                  </a:tcPr>
                </a:tc>
                <a:tc>
                  <a:txBody>
                    <a:bodyPr/>
                    <a:lstStyle/>
                    <a:p>
                      <a:pPr algn="ctr"/>
                      <a:r>
                        <a:rPr lang="fr-FR" dirty="0">
                          <a:latin typeface="Times New Roman" panose="02020603050405020304" pitchFamily="18" charset="0"/>
                          <a:cs typeface="Times New Roman" panose="02020603050405020304" pitchFamily="18" charset="0"/>
                        </a:rPr>
                        <a:t>R2</a:t>
                      </a:r>
                    </a:p>
                  </a:txBody>
                  <a:tcPr>
                    <a:solidFill>
                      <a:srgbClr val="92D050"/>
                    </a:solidFill>
                  </a:tcPr>
                </a:tc>
                <a:extLst>
                  <a:ext uri="{0D108BD9-81ED-4DB2-BD59-A6C34878D82A}">
                    <a16:rowId xmlns:a16="http://schemas.microsoft.com/office/drawing/2014/main" val="4279109879"/>
                  </a:ext>
                </a:extLst>
              </a:tr>
              <a:tr h="370840">
                <a:tc>
                  <a:txBody>
                    <a:bodyPr/>
                    <a:lstStyle/>
                    <a:p>
                      <a:pPr algn="ctr"/>
                      <a:r>
                        <a:rPr lang="fr-FR" dirty="0">
                          <a:latin typeface="Times New Roman" panose="02020603050405020304" pitchFamily="18" charset="0"/>
                          <a:cs typeface="Times New Roman" panose="02020603050405020304" pitchFamily="18" charset="0"/>
                        </a:rPr>
                        <a:t>alpha= 0.01,fit_intercept=</a:t>
                      </a:r>
                      <a:r>
                        <a:rPr lang="fr-FR" dirty="0" err="1">
                          <a:latin typeface="Times New Roman" panose="02020603050405020304" pitchFamily="18" charset="0"/>
                          <a:cs typeface="Times New Roman" panose="02020603050405020304" pitchFamily="18" charset="0"/>
                        </a:rPr>
                        <a:t>True</a:t>
                      </a:r>
                      <a:r>
                        <a:rPr lang="fr-FR" dirty="0">
                          <a:latin typeface="Times New Roman" panose="02020603050405020304" pitchFamily="18" charset="0"/>
                          <a:cs typeface="Times New Roman" panose="02020603050405020304" pitchFamily="18" charset="0"/>
                        </a:rPr>
                        <a:t>, solver= '</a:t>
                      </a:r>
                      <a:r>
                        <a:rPr lang="fr-FR" dirty="0" err="1">
                          <a:latin typeface="Times New Roman" panose="02020603050405020304" pitchFamily="18" charset="0"/>
                          <a:cs typeface="Times New Roman" panose="02020603050405020304" pitchFamily="18" charset="0"/>
                        </a:rPr>
                        <a:t>sag</a:t>
                      </a:r>
                      <a:r>
                        <a:rPr lang="fr-FR"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82</a:t>
                      </a:r>
                    </a:p>
                  </a:txBody>
                  <a:tcPr>
                    <a:solidFill>
                      <a:schemeClr val="accent6">
                        <a:lumMod val="20000"/>
                        <a:lumOff val="80000"/>
                      </a:schemeClr>
                    </a:solidFill>
                  </a:tcPr>
                </a:tc>
                <a:extLst>
                  <a:ext uri="{0D108BD9-81ED-4DB2-BD59-A6C34878D82A}">
                    <a16:rowId xmlns:a16="http://schemas.microsoft.com/office/drawing/2014/main" val="2190978418"/>
                  </a:ext>
                </a:extLst>
              </a:tr>
            </a:tbl>
          </a:graphicData>
        </a:graphic>
      </p:graphicFrame>
      <p:sp>
        <p:nvSpPr>
          <p:cNvPr id="14" name="ZoneTexte 13">
            <a:extLst>
              <a:ext uri="{FF2B5EF4-FFF2-40B4-BE49-F238E27FC236}">
                <a16:creationId xmlns:a16="http://schemas.microsoft.com/office/drawing/2014/main" id="{0C30D2C0-8CEF-A3D7-2BE8-D0F09932A326}"/>
              </a:ext>
            </a:extLst>
          </p:cNvPr>
          <p:cNvSpPr txBox="1"/>
          <p:nvPr/>
        </p:nvSpPr>
        <p:spPr>
          <a:xfrm>
            <a:off x="352425" y="2719522"/>
            <a:ext cx="6096000" cy="369332"/>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4-1 Ridge regression</a:t>
            </a:r>
            <a:endParaRPr lang="fr-FR" u="sng" dirty="0"/>
          </a:p>
        </p:txBody>
      </p:sp>
      <p:sp>
        <p:nvSpPr>
          <p:cNvPr id="16" name="ZoneTexte 15">
            <a:extLst>
              <a:ext uri="{FF2B5EF4-FFF2-40B4-BE49-F238E27FC236}">
                <a16:creationId xmlns:a16="http://schemas.microsoft.com/office/drawing/2014/main" id="{761CE63B-BAF5-B698-FA2F-4A2187B60A87}"/>
              </a:ext>
            </a:extLst>
          </p:cNvPr>
          <p:cNvSpPr txBox="1"/>
          <p:nvPr/>
        </p:nvSpPr>
        <p:spPr>
          <a:xfrm>
            <a:off x="266699" y="1070554"/>
            <a:ext cx="10744201" cy="1559529"/>
          </a:xfrm>
          <a:prstGeom prst="rect">
            <a:avLst/>
          </a:prstGeom>
          <a:noFill/>
        </p:spPr>
        <p:txBody>
          <a:bodyPr wrap="square">
            <a:spAutoFit/>
          </a:bodyPr>
          <a:lstStyle/>
          <a:p>
            <a:pPr>
              <a:lnSpc>
                <a:spcPct val="107000"/>
              </a:lnSpc>
              <a:spcAft>
                <a:spcPts val="800"/>
              </a:spcAft>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est une technique utilisée en apprentissage automatique pour rechercher les meilleurs hyperparamètres d'un modèle. Elle consiste à spécifier une grille de valeurs possibles pour les hyperparamètres du modèle, puis à évaluer les performances du modèle pour chaque combinaison possible de ces valeurs en utilisant une validation croisée. Cela permet de trouver les hyperparamètres qui maximisent les performances du modèle sur les données de validation.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ZoneTexte 16">
            <a:extLst>
              <a:ext uri="{FF2B5EF4-FFF2-40B4-BE49-F238E27FC236}">
                <a16:creationId xmlns:a16="http://schemas.microsoft.com/office/drawing/2014/main" id="{D2AA7BC9-B68E-D9E1-68E8-1A82BD5B18DA}"/>
              </a:ext>
            </a:extLst>
          </p:cNvPr>
          <p:cNvSpPr txBox="1"/>
          <p:nvPr/>
        </p:nvSpPr>
        <p:spPr>
          <a:xfrm>
            <a:off x="352425" y="4346560"/>
            <a:ext cx="2819400" cy="369332"/>
          </a:xfrm>
          <a:prstGeom prst="rect">
            <a:avLst/>
          </a:prstGeom>
          <a:noFill/>
        </p:spPr>
        <p:txBody>
          <a:bodyPr wrap="square" rtlCol="0">
            <a:spAutoFit/>
          </a:bodyPr>
          <a:lstStyle/>
          <a:p>
            <a:r>
              <a:rPr lang="fr-FR" b="1" u="sng" dirty="0">
                <a:latin typeface="Times New Roman" panose="02020603050405020304" pitchFamily="18" charset="0"/>
                <a:cs typeface="Times New Roman" panose="02020603050405020304" pitchFamily="18" charset="0"/>
              </a:rPr>
              <a:t>4-2 KNN</a:t>
            </a:r>
          </a:p>
        </p:txBody>
      </p:sp>
      <p:graphicFrame>
        <p:nvGraphicFramePr>
          <p:cNvPr id="18" name="Tableau 6">
            <a:extLst>
              <a:ext uri="{FF2B5EF4-FFF2-40B4-BE49-F238E27FC236}">
                <a16:creationId xmlns:a16="http://schemas.microsoft.com/office/drawing/2014/main" id="{B94A96B2-6CF8-2191-0308-176AD58FBD9F}"/>
              </a:ext>
            </a:extLst>
          </p:cNvPr>
          <p:cNvGraphicFramePr>
            <a:graphicFrameLocks noGrp="1"/>
          </p:cNvGraphicFramePr>
          <p:nvPr>
            <p:extLst>
              <p:ext uri="{D42A27DB-BD31-4B8C-83A1-F6EECF244321}">
                <p14:modId xmlns:p14="http://schemas.microsoft.com/office/powerpoint/2010/main" val="595772850"/>
              </p:ext>
            </p:extLst>
          </p:nvPr>
        </p:nvGraphicFramePr>
        <p:xfrm>
          <a:off x="482600" y="4851599"/>
          <a:ext cx="8128000" cy="741680"/>
        </p:xfrm>
        <a:graphic>
          <a:graphicData uri="http://schemas.openxmlformats.org/drawingml/2006/table">
            <a:tbl>
              <a:tblPr firstRow="1" bandRow="1">
                <a:tableStyleId>{5C22544A-7EE6-4342-B048-85BDC9FD1C3A}</a:tableStyleId>
              </a:tblPr>
              <a:tblGrid>
                <a:gridCol w="4673600">
                  <a:extLst>
                    <a:ext uri="{9D8B030D-6E8A-4147-A177-3AD203B41FA5}">
                      <a16:colId xmlns:a16="http://schemas.microsoft.com/office/drawing/2014/main" val="2116317903"/>
                    </a:ext>
                  </a:extLst>
                </a:gridCol>
                <a:gridCol w="3454400">
                  <a:extLst>
                    <a:ext uri="{9D8B030D-6E8A-4147-A177-3AD203B41FA5}">
                      <a16:colId xmlns:a16="http://schemas.microsoft.com/office/drawing/2014/main" val="2355084381"/>
                    </a:ext>
                  </a:extLst>
                </a:gridCol>
              </a:tblGrid>
              <a:tr h="370840">
                <a:tc>
                  <a:txBody>
                    <a:bodyPr/>
                    <a:lstStyle/>
                    <a:p>
                      <a:pPr algn="ctr"/>
                      <a:r>
                        <a:rPr lang="fr-FR" dirty="0">
                          <a:latin typeface="Times New Roman" panose="02020603050405020304" pitchFamily="18" charset="0"/>
                          <a:cs typeface="Times New Roman" panose="02020603050405020304" pitchFamily="18" charset="0"/>
                        </a:rPr>
                        <a:t>Meilleurs hyperparamètres</a:t>
                      </a:r>
                    </a:p>
                  </a:txBody>
                  <a:tcPr>
                    <a:solidFill>
                      <a:srgbClr val="92D050"/>
                    </a:solidFill>
                  </a:tcPr>
                </a:tc>
                <a:tc>
                  <a:txBody>
                    <a:bodyPr/>
                    <a:lstStyle/>
                    <a:p>
                      <a:pPr algn="ctr"/>
                      <a:r>
                        <a:rPr lang="fr-FR" dirty="0">
                          <a:latin typeface="Times New Roman" panose="02020603050405020304" pitchFamily="18" charset="0"/>
                          <a:cs typeface="Times New Roman" panose="02020603050405020304" pitchFamily="18" charset="0"/>
                        </a:rPr>
                        <a:t>R2</a:t>
                      </a:r>
                    </a:p>
                  </a:txBody>
                  <a:tcPr>
                    <a:solidFill>
                      <a:srgbClr val="92D050"/>
                    </a:solidFill>
                  </a:tcPr>
                </a:tc>
                <a:extLst>
                  <a:ext uri="{0D108BD9-81ED-4DB2-BD59-A6C34878D82A}">
                    <a16:rowId xmlns:a16="http://schemas.microsoft.com/office/drawing/2014/main" val="4279109879"/>
                  </a:ext>
                </a:extLst>
              </a:tr>
              <a:tr h="370840">
                <a:tc>
                  <a:txBody>
                    <a:bodyPr/>
                    <a:lstStyle/>
                    <a:p>
                      <a:pPr algn="ctr"/>
                      <a:r>
                        <a:rPr lang="en-US" dirty="0" err="1"/>
                        <a:t>n_neighbors</a:t>
                      </a:r>
                      <a:r>
                        <a:rPr lang="en-US" dirty="0"/>
                        <a:t>= 5, p= 2, weights = 'distance'</a:t>
                      </a:r>
                      <a:endParaRPr lang="fr-FR" dirty="0"/>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72</a:t>
                      </a:r>
                    </a:p>
                  </a:txBody>
                  <a:tcPr>
                    <a:solidFill>
                      <a:schemeClr val="accent6">
                        <a:lumMod val="20000"/>
                        <a:lumOff val="80000"/>
                      </a:schemeClr>
                    </a:solidFill>
                  </a:tcPr>
                </a:tc>
                <a:extLst>
                  <a:ext uri="{0D108BD9-81ED-4DB2-BD59-A6C34878D82A}">
                    <a16:rowId xmlns:a16="http://schemas.microsoft.com/office/drawing/2014/main" val="2190978418"/>
                  </a:ext>
                </a:extLst>
              </a:tr>
            </a:tbl>
          </a:graphicData>
        </a:graphic>
      </p:graphicFrame>
      <p:sp>
        <p:nvSpPr>
          <p:cNvPr id="7" name="ZoneTexte 6">
            <a:extLst>
              <a:ext uri="{FF2B5EF4-FFF2-40B4-BE49-F238E27FC236}">
                <a16:creationId xmlns:a16="http://schemas.microsoft.com/office/drawing/2014/main" id="{E56EE4A4-9DF5-77BE-A30F-6E0FA5ECA748}"/>
              </a:ext>
            </a:extLst>
          </p:cNvPr>
          <p:cNvSpPr txBox="1"/>
          <p:nvPr/>
        </p:nvSpPr>
        <p:spPr>
          <a:xfrm>
            <a:off x="123825" y="24317"/>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112880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E98EE6A-8088-092F-AE05-E62B97A9A0B5}"/>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CAD8C9FC-FD7F-F816-127B-E07A368F8709}"/>
              </a:ext>
            </a:extLst>
          </p:cNvPr>
          <p:cNvSpPr>
            <a:spLocks noGrp="1"/>
          </p:cNvSpPr>
          <p:nvPr>
            <p:ph type="sldNum" sz="quarter" idx="12"/>
          </p:nvPr>
        </p:nvSpPr>
        <p:spPr/>
        <p:txBody>
          <a:bodyPr/>
          <a:lstStyle/>
          <a:p>
            <a:fld id="{E2EE514A-1692-4352-ADAA-C2A8585A6389}" type="slidenum">
              <a:rPr lang="fr-FR" smtClean="0"/>
              <a:t>18</a:t>
            </a:fld>
            <a:endParaRPr lang="fr-FR"/>
          </a:p>
        </p:txBody>
      </p:sp>
      <p:graphicFrame>
        <p:nvGraphicFramePr>
          <p:cNvPr id="4" name="Tableau 6">
            <a:extLst>
              <a:ext uri="{FF2B5EF4-FFF2-40B4-BE49-F238E27FC236}">
                <a16:creationId xmlns:a16="http://schemas.microsoft.com/office/drawing/2014/main" id="{5FD5312D-6644-DDAA-DFAD-6B2C3D22966C}"/>
              </a:ext>
            </a:extLst>
          </p:cNvPr>
          <p:cNvGraphicFramePr>
            <a:graphicFrameLocks noGrp="1"/>
          </p:cNvGraphicFramePr>
          <p:nvPr>
            <p:extLst>
              <p:ext uri="{D42A27DB-BD31-4B8C-83A1-F6EECF244321}">
                <p14:modId xmlns:p14="http://schemas.microsoft.com/office/powerpoint/2010/main" val="2315767842"/>
              </p:ext>
            </p:extLst>
          </p:nvPr>
        </p:nvGraphicFramePr>
        <p:xfrm>
          <a:off x="565150" y="3573256"/>
          <a:ext cx="10182225" cy="1010920"/>
        </p:xfrm>
        <a:graphic>
          <a:graphicData uri="http://schemas.openxmlformats.org/drawingml/2006/table">
            <a:tbl>
              <a:tblPr firstRow="1" bandRow="1">
                <a:tableStyleId>{5C22544A-7EE6-4342-B048-85BDC9FD1C3A}</a:tableStyleId>
              </a:tblPr>
              <a:tblGrid>
                <a:gridCol w="5854779">
                  <a:extLst>
                    <a:ext uri="{9D8B030D-6E8A-4147-A177-3AD203B41FA5}">
                      <a16:colId xmlns:a16="http://schemas.microsoft.com/office/drawing/2014/main" val="2116317903"/>
                    </a:ext>
                  </a:extLst>
                </a:gridCol>
                <a:gridCol w="4327446">
                  <a:extLst>
                    <a:ext uri="{9D8B030D-6E8A-4147-A177-3AD203B41FA5}">
                      <a16:colId xmlns:a16="http://schemas.microsoft.com/office/drawing/2014/main" val="2355084381"/>
                    </a:ext>
                  </a:extLst>
                </a:gridCol>
              </a:tblGrid>
              <a:tr h="370840">
                <a:tc>
                  <a:txBody>
                    <a:bodyPr/>
                    <a:lstStyle/>
                    <a:p>
                      <a:pPr algn="ctr"/>
                      <a:r>
                        <a:rPr lang="fr-FR" dirty="0">
                          <a:latin typeface="Times New Roman" panose="02020603050405020304" pitchFamily="18" charset="0"/>
                          <a:cs typeface="Times New Roman" panose="02020603050405020304" pitchFamily="18" charset="0"/>
                        </a:rPr>
                        <a:t>Meilleurs hyperparamètres</a:t>
                      </a:r>
                    </a:p>
                  </a:txBody>
                  <a:tcPr>
                    <a:solidFill>
                      <a:srgbClr val="92D050"/>
                    </a:solidFill>
                  </a:tcPr>
                </a:tc>
                <a:tc>
                  <a:txBody>
                    <a:bodyPr/>
                    <a:lstStyle/>
                    <a:p>
                      <a:pPr algn="ctr"/>
                      <a:r>
                        <a:rPr lang="fr-FR" dirty="0">
                          <a:latin typeface="Times New Roman" panose="02020603050405020304" pitchFamily="18" charset="0"/>
                          <a:cs typeface="Times New Roman" panose="02020603050405020304" pitchFamily="18" charset="0"/>
                        </a:rPr>
                        <a:t>R2</a:t>
                      </a:r>
                    </a:p>
                  </a:txBody>
                  <a:tcPr>
                    <a:solidFill>
                      <a:srgbClr val="92D050"/>
                    </a:solidFill>
                  </a:tcPr>
                </a:tc>
                <a:extLst>
                  <a:ext uri="{0D108BD9-81ED-4DB2-BD59-A6C34878D82A}">
                    <a16:rowId xmlns:a16="http://schemas.microsoft.com/office/drawing/2014/main" val="4279109879"/>
                  </a:ext>
                </a:extLst>
              </a:tr>
              <a:tr h="370840">
                <a:tc>
                  <a:txBody>
                    <a:bodyPr/>
                    <a:lstStyle/>
                    <a:p>
                      <a:pPr algn="ctr"/>
                      <a:r>
                        <a:rPr lang="fr-FR" dirty="0" err="1">
                          <a:latin typeface="Times New Roman" panose="02020603050405020304" pitchFamily="18" charset="0"/>
                          <a:cs typeface="Times New Roman" panose="02020603050405020304" pitchFamily="18" charset="0"/>
                        </a:rPr>
                        <a:t>max_depth</a:t>
                      </a:r>
                      <a:r>
                        <a:rPr lang="fr-FR" dirty="0">
                          <a:latin typeface="Times New Roman" panose="02020603050405020304" pitchFamily="18" charset="0"/>
                          <a:cs typeface="Times New Roman" panose="02020603050405020304" pitchFamily="18" charset="0"/>
                        </a:rPr>
                        <a:t>= 5, </a:t>
                      </a:r>
                      <a:r>
                        <a:rPr lang="fr-FR" dirty="0" err="1">
                          <a:latin typeface="Times New Roman" panose="02020603050405020304" pitchFamily="18" charset="0"/>
                          <a:cs typeface="Times New Roman" panose="02020603050405020304" pitchFamily="18" charset="0"/>
                        </a:rPr>
                        <a:t>max_features</a:t>
                      </a:r>
                      <a:r>
                        <a:rPr lang="fr-FR" dirty="0">
                          <a:latin typeface="Times New Roman" panose="02020603050405020304" pitchFamily="18" charset="0"/>
                          <a:cs typeface="Times New Roman" panose="02020603050405020304" pitchFamily="18" charset="0"/>
                        </a:rPr>
                        <a:t>= 'auto', </a:t>
                      </a:r>
                      <a:r>
                        <a:rPr lang="fr-FR" dirty="0" err="1">
                          <a:latin typeface="Times New Roman" panose="02020603050405020304" pitchFamily="18" charset="0"/>
                          <a:cs typeface="Times New Roman" panose="02020603050405020304" pitchFamily="18" charset="0"/>
                        </a:rPr>
                        <a:t>min_samples_leaf</a:t>
                      </a:r>
                      <a:r>
                        <a:rPr lang="fr-FR" dirty="0">
                          <a:latin typeface="Times New Roman" panose="02020603050405020304" pitchFamily="18" charset="0"/>
                          <a:cs typeface="Times New Roman" panose="02020603050405020304" pitchFamily="18" charset="0"/>
                        </a:rPr>
                        <a:t>= 1, </a:t>
                      </a:r>
                      <a:r>
                        <a:rPr lang="fr-FR" dirty="0" err="1">
                          <a:latin typeface="Times New Roman" panose="02020603050405020304" pitchFamily="18" charset="0"/>
                          <a:cs typeface="Times New Roman" panose="02020603050405020304" pitchFamily="18" charset="0"/>
                        </a:rPr>
                        <a:t>min_samples_split</a:t>
                      </a:r>
                      <a:r>
                        <a:rPr lang="fr-FR" dirty="0">
                          <a:latin typeface="Times New Roman" panose="02020603050405020304" pitchFamily="18" charset="0"/>
                          <a:cs typeface="Times New Roman" panose="02020603050405020304" pitchFamily="18" charset="0"/>
                        </a:rPr>
                        <a:t>= 2, </a:t>
                      </a:r>
                      <a:r>
                        <a:rPr lang="fr-FR" dirty="0" err="1">
                          <a:latin typeface="Times New Roman" panose="02020603050405020304" pitchFamily="18" charset="0"/>
                          <a:cs typeface="Times New Roman" panose="02020603050405020304" pitchFamily="18" charset="0"/>
                        </a:rPr>
                        <a:t>n_estimators</a:t>
                      </a:r>
                      <a:r>
                        <a:rPr lang="fr-FR" dirty="0">
                          <a:latin typeface="Times New Roman" panose="02020603050405020304" pitchFamily="18" charset="0"/>
                          <a:cs typeface="Times New Roman" panose="02020603050405020304" pitchFamily="18" charset="0"/>
                        </a:rPr>
                        <a:t>= 20</a:t>
                      </a: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79</a:t>
                      </a:r>
                    </a:p>
                  </a:txBody>
                  <a:tcPr>
                    <a:solidFill>
                      <a:schemeClr val="accent6">
                        <a:lumMod val="20000"/>
                        <a:lumOff val="80000"/>
                      </a:schemeClr>
                    </a:solidFill>
                  </a:tcPr>
                </a:tc>
                <a:extLst>
                  <a:ext uri="{0D108BD9-81ED-4DB2-BD59-A6C34878D82A}">
                    <a16:rowId xmlns:a16="http://schemas.microsoft.com/office/drawing/2014/main" val="2190978418"/>
                  </a:ext>
                </a:extLst>
              </a:tr>
            </a:tbl>
          </a:graphicData>
        </a:graphic>
      </p:graphicFrame>
      <p:sp>
        <p:nvSpPr>
          <p:cNvPr id="5" name="ZoneTexte 4">
            <a:extLst>
              <a:ext uri="{FF2B5EF4-FFF2-40B4-BE49-F238E27FC236}">
                <a16:creationId xmlns:a16="http://schemas.microsoft.com/office/drawing/2014/main" id="{1D1E389F-5A69-8FC5-DF07-262BC543ED8A}"/>
              </a:ext>
            </a:extLst>
          </p:cNvPr>
          <p:cNvSpPr txBox="1"/>
          <p:nvPr/>
        </p:nvSpPr>
        <p:spPr>
          <a:xfrm>
            <a:off x="283442" y="2972784"/>
            <a:ext cx="2139950" cy="369332"/>
          </a:xfrm>
          <a:prstGeom prst="rect">
            <a:avLst/>
          </a:prstGeom>
          <a:noFill/>
        </p:spPr>
        <p:txBody>
          <a:bodyPr wrap="square" rtlCol="0">
            <a:spAutoFit/>
          </a:bodyPr>
          <a:lstStyle/>
          <a:p>
            <a:r>
              <a:rPr lang="fr-FR" b="1" u="sng" dirty="0">
                <a:latin typeface="Times New Roman" panose="02020603050405020304" pitchFamily="18" charset="0"/>
                <a:cs typeface="Times New Roman" panose="02020603050405020304" pitchFamily="18" charset="0"/>
              </a:rPr>
              <a:t>4-4 </a:t>
            </a:r>
            <a:r>
              <a:rPr lang="fr-FR" b="1" u="sng" dirty="0" err="1">
                <a:latin typeface="Times New Roman" panose="02020603050405020304" pitchFamily="18" charset="0"/>
                <a:cs typeface="Times New Roman" panose="02020603050405020304" pitchFamily="18" charset="0"/>
              </a:rPr>
              <a:t>Random</a:t>
            </a:r>
            <a:r>
              <a:rPr lang="fr-FR" b="1" u="sng" dirty="0">
                <a:latin typeface="Times New Roman" panose="02020603050405020304" pitchFamily="18" charset="0"/>
                <a:cs typeface="Times New Roman" panose="02020603050405020304" pitchFamily="18" charset="0"/>
              </a:rPr>
              <a:t> Forest</a:t>
            </a:r>
          </a:p>
        </p:txBody>
      </p:sp>
      <p:graphicFrame>
        <p:nvGraphicFramePr>
          <p:cNvPr id="6" name="Tableau 6">
            <a:extLst>
              <a:ext uri="{FF2B5EF4-FFF2-40B4-BE49-F238E27FC236}">
                <a16:creationId xmlns:a16="http://schemas.microsoft.com/office/drawing/2014/main" id="{DA984239-9DEB-7E64-38AE-D967521FBC23}"/>
              </a:ext>
            </a:extLst>
          </p:cNvPr>
          <p:cNvGraphicFramePr>
            <a:graphicFrameLocks noGrp="1"/>
          </p:cNvGraphicFramePr>
          <p:nvPr>
            <p:extLst>
              <p:ext uri="{D42A27DB-BD31-4B8C-83A1-F6EECF244321}">
                <p14:modId xmlns:p14="http://schemas.microsoft.com/office/powerpoint/2010/main" val="4092999478"/>
              </p:ext>
            </p:extLst>
          </p:nvPr>
        </p:nvGraphicFramePr>
        <p:xfrm>
          <a:off x="565150" y="1718397"/>
          <a:ext cx="9417050" cy="736600"/>
        </p:xfrm>
        <a:graphic>
          <a:graphicData uri="http://schemas.openxmlformats.org/drawingml/2006/table">
            <a:tbl>
              <a:tblPr firstRow="1" bandRow="1">
                <a:tableStyleId>{5C22544A-7EE6-4342-B048-85BDC9FD1C3A}</a:tableStyleId>
              </a:tblPr>
              <a:tblGrid>
                <a:gridCol w="8169275">
                  <a:extLst>
                    <a:ext uri="{9D8B030D-6E8A-4147-A177-3AD203B41FA5}">
                      <a16:colId xmlns:a16="http://schemas.microsoft.com/office/drawing/2014/main" val="2116317903"/>
                    </a:ext>
                  </a:extLst>
                </a:gridCol>
                <a:gridCol w="1247775">
                  <a:extLst>
                    <a:ext uri="{9D8B030D-6E8A-4147-A177-3AD203B41FA5}">
                      <a16:colId xmlns:a16="http://schemas.microsoft.com/office/drawing/2014/main" val="2355084381"/>
                    </a:ext>
                  </a:extLst>
                </a:gridCol>
              </a:tblGrid>
              <a:tr h="259625">
                <a:tc>
                  <a:txBody>
                    <a:bodyPr/>
                    <a:lstStyle/>
                    <a:p>
                      <a:pPr algn="ctr"/>
                      <a:r>
                        <a:rPr lang="fr-FR" dirty="0">
                          <a:latin typeface="Times New Roman" panose="02020603050405020304" pitchFamily="18" charset="0"/>
                          <a:cs typeface="Times New Roman" panose="02020603050405020304" pitchFamily="18" charset="0"/>
                        </a:rPr>
                        <a:t>Meilleurs hyperparamètres</a:t>
                      </a:r>
                    </a:p>
                  </a:txBody>
                  <a:tcPr>
                    <a:solidFill>
                      <a:srgbClr val="92D050"/>
                    </a:solidFill>
                  </a:tcPr>
                </a:tc>
                <a:tc>
                  <a:txBody>
                    <a:bodyPr/>
                    <a:lstStyle/>
                    <a:p>
                      <a:pPr algn="ctr"/>
                      <a:r>
                        <a:rPr lang="fr-FR" dirty="0">
                          <a:latin typeface="Times New Roman" panose="02020603050405020304" pitchFamily="18" charset="0"/>
                          <a:cs typeface="Times New Roman" panose="02020603050405020304" pitchFamily="18" charset="0"/>
                        </a:rPr>
                        <a:t>R2</a:t>
                      </a:r>
                    </a:p>
                  </a:txBody>
                  <a:tcPr>
                    <a:solidFill>
                      <a:srgbClr val="92D050"/>
                    </a:solidFill>
                  </a:tcPr>
                </a:tc>
                <a:extLst>
                  <a:ext uri="{0D108BD9-81ED-4DB2-BD59-A6C34878D82A}">
                    <a16:rowId xmlns:a16="http://schemas.microsoft.com/office/drawing/2014/main" val="4279109879"/>
                  </a:ext>
                </a:extLst>
              </a:tr>
              <a:tr h="370840">
                <a:tc>
                  <a:txBody>
                    <a:bodyPr/>
                    <a:lstStyle/>
                    <a:p>
                      <a:pPr algn="ctr"/>
                      <a:r>
                        <a:rPr lang="fr-FR" dirty="0" err="1">
                          <a:latin typeface="Times New Roman" panose="02020603050405020304" pitchFamily="18" charset="0"/>
                          <a:cs typeface="Times New Roman" panose="02020603050405020304" pitchFamily="18" charset="0"/>
                        </a:rPr>
                        <a:t>colsample_bytree</a:t>
                      </a:r>
                      <a:r>
                        <a:rPr lang="fr-FR" dirty="0">
                          <a:latin typeface="Times New Roman" panose="02020603050405020304" pitchFamily="18" charset="0"/>
                          <a:cs typeface="Times New Roman" panose="02020603050405020304" pitchFamily="18" charset="0"/>
                        </a:rPr>
                        <a:t> = 0.7, </a:t>
                      </a:r>
                      <a:r>
                        <a:rPr lang="fr-FR" dirty="0" err="1">
                          <a:latin typeface="Times New Roman" panose="02020603050405020304" pitchFamily="18" charset="0"/>
                          <a:cs typeface="Times New Roman" panose="02020603050405020304" pitchFamily="18" charset="0"/>
                        </a:rPr>
                        <a:t>learning_rate</a:t>
                      </a:r>
                      <a:r>
                        <a:rPr lang="fr-FR" dirty="0">
                          <a:latin typeface="Times New Roman" panose="02020603050405020304" pitchFamily="18" charset="0"/>
                          <a:cs typeface="Times New Roman" panose="02020603050405020304" pitchFamily="18" charset="0"/>
                        </a:rPr>
                        <a:t> =0.01, </a:t>
                      </a:r>
                      <a:r>
                        <a:rPr lang="fr-FR" dirty="0" err="1">
                          <a:latin typeface="Times New Roman" panose="02020603050405020304" pitchFamily="18" charset="0"/>
                          <a:cs typeface="Times New Roman" panose="02020603050405020304" pitchFamily="18" charset="0"/>
                        </a:rPr>
                        <a:t>max_depth</a:t>
                      </a:r>
                      <a:r>
                        <a:rPr lang="fr-FR" dirty="0">
                          <a:latin typeface="Times New Roman" panose="02020603050405020304" pitchFamily="18" charset="0"/>
                          <a:cs typeface="Times New Roman" panose="02020603050405020304" pitchFamily="18" charset="0"/>
                        </a:rPr>
                        <a:t> =3, </a:t>
                      </a:r>
                      <a:r>
                        <a:rPr lang="fr-FR" dirty="0" err="1">
                          <a:latin typeface="Times New Roman" panose="02020603050405020304" pitchFamily="18" charset="0"/>
                          <a:cs typeface="Times New Roman" panose="02020603050405020304" pitchFamily="18" charset="0"/>
                        </a:rPr>
                        <a:t>n_estimators</a:t>
                      </a:r>
                      <a:r>
                        <a:rPr lang="fr-FR" dirty="0">
                          <a:latin typeface="Times New Roman" panose="02020603050405020304" pitchFamily="18" charset="0"/>
                          <a:cs typeface="Times New Roman" panose="02020603050405020304" pitchFamily="18" charset="0"/>
                        </a:rPr>
                        <a:t> =500</a:t>
                      </a: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81</a:t>
                      </a:r>
                    </a:p>
                  </a:txBody>
                  <a:tcPr>
                    <a:solidFill>
                      <a:schemeClr val="accent6">
                        <a:lumMod val="20000"/>
                        <a:lumOff val="80000"/>
                      </a:schemeClr>
                    </a:solidFill>
                  </a:tcPr>
                </a:tc>
                <a:extLst>
                  <a:ext uri="{0D108BD9-81ED-4DB2-BD59-A6C34878D82A}">
                    <a16:rowId xmlns:a16="http://schemas.microsoft.com/office/drawing/2014/main" val="2190978418"/>
                  </a:ext>
                </a:extLst>
              </a:tr>
            </a:tbl>
          </a:graphicData>
        </a:graphic>
      </p:graphicFrame>
      <p:sp>
        <p:nvSpPr>
          <p:cNvPr id="7" name="ZoneTexte 6">
            <a:extLst>
              <a:ext uri="{FF2B5EF4-FFF2-40B4-BE49-F238E27FC236}">
                <a16:creationId xmlns:a16="http://schemas.microsoft.com/office/drawing/2014/main" id="{5CBE26F2-4E38-7735-5BA0-066EC10740DB}"/>
              </a:ext>
            </a:extLst>
          </p:cNvPr>
          <p:cNvSpPr txBox="1"/>
          <p:nvPr/>
        </p:nvSpPr>
        <p:spPr>
          <a:xfrm>
            <a:off x="283442" y="1090172"/>
            <a:ext cx="2616201" cy="369332"/>
          </a:xfrm>
          <a:prstGeom prst="rect">
            <a:avLst/>
          </a:prstGeom>
          <a:noFill/>
        </p:spPr>
        <p:txBody>
          <a:bodyPr wrap="square" rtlCol="0">
            <a:spAutoFit/>
          </a:bodyPr>
          <a:lstStyle/>
          <a:p>
            <a:r>
              <a:rPr lang="fr-FR" b="1" u="sng" dirty="0">
                <a:latin typeface="Times New Roman" panose="02020603050405020304" pitchFamily="18" charset="0"/>
                <a:cs typeface="Times New Roman" panose="02020603050405020304" pitchFamily="18" charset="0"/>
              </a:rPr>
              <a:t>4-3 </a:t>
            </a:r>
            <a:r>
              <a:rPr lang="fr-FR" b="1" u="sng" dirty="0" err="1">
                <a:latin typeface="Times New Roman" panose="02020603050405020304" pitchFamily="18" charset="0"/>
                <a:cs typeface="Times New Roman" panose="02020603050405020304" pitchFamily="18" charset="0"/>
              </a:rPr>
              <a:t>XGBoost</a:t>
            </a:r>
            <a:endParaRPr lang="fr-FR" b="1" u="sng"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70E47C42-D068-9736-06F5-8C4A7EEB8EF5}"/>
              </a:ext>
            </a:extLst>
          </p:cNvPr>
          <p:cNvSpPr txBox="1"/>
          <p:nvPr/>
        </p:nvSpPr>
        <p:spPr>
          <a:xfrm>
            <a:off x="0" y="161711"/>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427888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E263C12-74A4-D943-5F99-DAB367ABAD3A}"/>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6701B613-24FF-F759-5F24-1B1A8325BADD}"/>
              </a:ext>
            </a:extLst>
          </p:cNvPr>
          <p:cNvSpPr>
            <a:spLocks noGrp="1"/>
          </p:cNvSpPr>
          <p:nvPr>
            <p:ph type="sldNum" sz="quarter" idx="12"/>
          </p:nvPr>
        </p:nvSpPr>
        <p:spPr/>
        <p:txBody>
          <a:bodyPr/>
          <a:lstStyle/>
          <a:p>
            <a:fld id="{E2EE514A-1692-4352-ADAA-C2A8585A6389}" type="slidenum">
              <a:rPr lang="fr-FR" smtClean="0"/>
              <a:t>19</a:t>
            </a:fld>
            <a:endParaRPr lang="fr-FR"/>
          </a:p>
        </p:txBody>
      </p:sp>
      <p:sp>
        <p:nvSpPr>
          <p:cNvPr id="8" name="ZoneTexte 7">
            <a:extLst>
              <a:ext uri="{FF2B5EF4-FFF2-40B4-BE49-F238E27FC236}">
                <a16:creationId xmlns:a16="http://schemas.microsoft.com/office/drawing/2014/main" id="{28751346-6E2F-8F99-E223-12E4ED869255}"/>
              </a:ext>
            </a:extLst>
          </p:cNvPr>
          <p:cNvSpPr txBox="1"/>
          <p:nvPr/>
        </p:nvSpPr>
        <p:spPr>
          <a:xfrm>
            <a:off x="-36421" y="45659"/>
            <a:ext cx="6619874"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
        <p:nvSpPr>
          <p:cNvPr id="11" name="ZoneTexte 10">
            <a:extLst>
              <a:ext uri="{FF2B5EF4-FFF2-40B4-BE49-F238E27FC236}">
                <a16:creationId xmlns:a16="http://schemas.microsoft.com/office/drawing/2014/main" id="{C15EB04C-803D-A123-492D-F3527FBA2FAA}"/>
              </a:ext>
            </a:extLst>
          </p:cNvPr>
          <p:cNvSpPr txBox="1"/>
          <p:nvPr/>
        </p:nvSpPr>
        <p:spPr>
          <a:xfrm>
            <a:off x="2928620" y="3766281"/>
            <a:ext cx="6585586" cy="446276"/>
          </a:xfrm>
          <a:prstGeom prst="rect">
            <a:avLst/>
          </a:prstGeom>
          <a:noFill/>
        </p:spPr>
        <p:txBody>
          <a:bodyPr wrap="square">
            <a:spAutoFit/>
          </a:bodyPr>
          <a:lstStyle/>
          <a:p>
            <a:r>
              <a:rPr lang="fr-FR" sz="2300" b="1" dirty="0">
                <a:latin typeface="Times New Roman" panose="02020603050405020304" pitchFamily="18" charset="0"/>
                <a:cs typeface="Times New Roman" panose="02020603050405020304" pitchFamily="18" charset="0"/>
              </a:rPr>
              <a:t>Les résultats après réglage des hyperparamètres</a:t>
            </a:r>
          </a:p>
        </p:txBody>
      </p:sp>
      <p:sp>
        <p:nvSpPr>
          <p:cNvPr id="12" name="ZoneTexte 11">
            <a:extLst>
              <a:ext uri="{FF2B5EF4-FFF2-40B4-BE49-F238E27FC236}">
                <a16:creationId xmlns:a16="http://schemas.microsoft.com/office/drawing/2014/main" id="{D42CD910-0A91-D4C3-832B-B33D428A195A}"/>
              </a:ext>
            </a:extLst>
          </p:cNvPr>
          <p:cNvSpPr txBox="1"/>
          <p:nvPr/>
        </p:nvSpPr>
        <p:spPr>
          <a:xfrm>
            <a:off x="2885440" y="696109"/>
            <a:ext cx="6096000" cy="446276"/>
          </a:xfrm>
          <a:prstGeom prst="rect">
            <a:avLst/>
          </a:prstGeom>
          <a:noFill/>
        </p:spPr>
        <p:txBody>
          <a:bodyPr wrap="square">
            <a:spAutoFit/>
          </a:bodyPr>
          <a:lstStyle/>
          <a:p>
            <a:r>
              <a:rPr lang="fr-FR" sz="2300" b="1" dirty="0">
                <a:latin typeface="Times New Roman" panose="02020603050405020304" pitchFamily="18" charset="0"/>
                <a:cs typeface="Times New Roman" panose="02020603050405020304" pitchFamily="18" charset="0"/>
              </a:rPr>
              <a:t>Résumé des résultats sans les hyperparamètres </a:t>
            </a:r>
            <a:endParaRPr lang="fr-FR" sz="2300" dirty="0">
              <a:latin typeface="Times New Roman" panose="02020603050405020304" pitchFamily="18" charset="0"/>
              <a:cs typeface="Times New Roman" panose="02020603050405020304" pitchFamily="18" charset="0"/>
            </a:endParaRPr>
          </a:p>
        </p:txBody>
      </p:sp>
      <p:graphicFrame>
        <p:nvGraphicFramePr>
          <p:cNvPr id="4" name="Tableau 4">
            <a:extLst>
              <a:ext uri="{FF2B5EF4-FFF2-40B4-BE49-F238E27FC236}">
                <a16:creationId xmlns:a16="http://schemas.microsoft.com/office/drawing/2014/main" id="{019AAEA5-F9BD-B8B4-116C-8F9A8BD54C2A}"/>
              </a:ext>
            </a:extLst>
          </p:cNvPr>
          <p:cNvGraphicFramePr>
            <a:graphicFrameLocks noGrp="1"/>
          </p:cNvGraphicFramePr>
          <p:nvPr>
            <p:extLst>
              <p:ext uri="{D42A27DB-BD31-4B8C-83A1-F6EECF244321}">
                <p14:modId xmlns:p14="http://schemas.microsoft.com/office/powerpoint/2010/main" val="680157551"/>
              </p:ext>
            </p:extLst>
          </p:nvPr>
        </p:nvGraphicFramePr>
        <p:xfrm>
          <a:off x="2755054" y="1268227"/>
          <a:ext cx="5398346" cy="2133600"/>
        </p:xfrm>
        <a:graphic>
          <a:graphicData uri="http://schemas.openxmlformats.org/drawingml/2006/table">
            <a:tbl>
              <a:tblPr firstRow="1" bandRow="1">
                <a:tableStyleId>{5C22544A-7EE6-4342-B048-85BDC9FD1C3A}</a:tableStyleId>
              </a:tblPr>
              <a:tblGrid>
                <a:gridCol w="2699173">
                  <a:extLst>
                    <a:ext uri="{9D8B030D-6E8A-4147-A177-3AD203B41FA5}">
                      <a16:colId xmlns:a16="http://schemas.microsoft.com/office/drawing/2014/main" val="926084552"/>
                    </a:ext>
                  </a:extLst>
                </a:gridCol>
                <a:gridCol w="2699173">
                  <a:extLst>
                    <a:ext uri="{9D8B030D-6E8A-4147-A177-3AD203B41FA5}">
                      <a16:colId xmlns:a16="http://schemas.microsoft.com/office/drawing/2014/main" val="205916633"/>
                    </a:ext>
                  </a:extLst>
                </a:gridCol>
              </a:tblGrid>
              <a:tr h="260773">
                <a:tc>
                  <a:txBody>
                    <a:bodyPr/>
                    <a:lstStyle/>
                    <a:p>
                      <a:pPr algn="ctr"/>
                      <a:endParaRPr lang="fr-FR" sz="22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R2 (%)</a:t>
                      </a:r>
                    </a:p>
                  </a:txBody>
                  <a:tcPr>
                    <a:solidFill>
                      <a:srgbClr val="92D050"/>
                    </a:solidFill>
                  </a:tcPr>
                </a:tc>
                <a:extLst>
                  <a:ext uri="{0D108BD9-81ED-4DB2-BD59-A6C34878D82A}">
                    <a16:rowId xmlns:a16="http://schemas.microsoft.com/office/drawing/2014/main" val="1222351515"/>
                  </a:ext>
                </a:extLst>
              </a:tr>
              <a:tr h="265853">
                <a:tc>
                  <a:txBody>
                    <a:bodyPr/>
                    <a:lstStyle/>
                    <a:p>
                      <a:pPr algn="ctr"/>
                      <a:r>
                        <a:rPr lang="fr-FR" sz="1800" b="1" dirty="0">
                          <a:latin typeface="Times New Roman" panose="02020603050405020304" pitchFamily="18" charset="0"/>
                          <a:cs typeface="Times New Roman" panose="02020603050405020304" pitchFamily="18" charset="0"/>
                        </a:rPr>
                        <a:t>Ridge</a:t>
                      </a: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80</a:t>
                      </a:r>
                    </a:p>
                  </a:txBody>
                  <a:tcPr>
                    <a:solidFill>
                      <a:srgbClr val="92D050"/>
                    </a:solidFill>
                  </a:tcPr>
                </a:tc>
                <a:extLst>
                  <a:ext uri="{0D108BD9-81ED-4DB2-BD59-A6C34878D82A}">
                    <a16:rowId xmlns:a16="http://schemas.microsoft.com/office/drawing/2014/main" val="35417883"/>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knn</a:t>
                      </a:r>
                      <a:endParaRPr lang="fr-FR" sz="1800"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70</a:t>
                      </a:r>
                    </a:p>
                  </a:txBody>
                  <a:tcPr>
                    <a:solidFill>
                      <a:srgbClr val="92D050"/>
                    </a:solidFill>
                  </a:tcPr>
                </a:tc>
                <a:extLst>
                  <a:ext uri="{0D108BD9-81ED-4DB2-BD59-A6C34878D82A}">
                    <a16:rowId xmlns:a16="http://schemas.microsoft.com/office/drawing/2014/main" val="3442549523"/>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XGBoost</a:t>
                      </a:r>
                      <a:endParaRPr lang="fr-FR" sz="1800"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79</a:t>
                      </a:r>
                    </a:p>
                  </a:txBody>
                  <a:tcPr>
                    <a:solidFill>
                      <a:srgbClr val="92D050"/>
                    </a:solidFill>
                  </a:tcPr>
                </a:tc>
                <a:extLst>
                  <a:ext uri="{0D108BD9-81ED-4DB2-BD59-A6C34878D82A}">
                    <a16:rowId xmlns:a16="http://schemas.microsoft.com/office/drawing/2014/main" val="1094636645"/>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Random</a:t>
                      </a:r>
                      <a:r>
                        <a:rPr lang="fr-FR" sz="1800" b="1" dirty="0">
                          <a:latin typeface="Times New Roman" panose="02020603050405020304" pitchFamily="18" charset="0"/>
                          <a:cs typeface="Times New Roman" panose="02020603050405020304" pitchFamily="18" charset="0"/>
                        </a:rPr>
                        <a:t> Forest</a:t>
                      </a: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80</a:t>
                      </a:r>
                    </a:p>
                  </a:txBody>
                  <a:tcPr>
                    <a:solidFill>
                      <a:srgbClr val="92D050"/>
                    </a:solidFill>
                  </a:tcPr>
                </a:tc>
                <a:extLst>
                  <a:ext uri="{0D108BD9-81ED-4DB2-BD59-A6C34878D82A}">
                    <a16:rowId xmlns:a16="http://schemas.microsoft.com/office/drawing/2014/main" val="3851996847"/>
                  </a:ext>
                </a:extLst>
              </a:tr>
            </a:tbl>
          </a:graphicData>
        </a:graphic>
      </p:graphicFrame>
      <p:pic>
        <p:nvPicPr>
          <p:cNvPr id="6" name="Image 5">
            <a:extLst>
              <a:ext uri="{FF2B5EF4-FFF2-40B4-BE49-F238E27FC236}">
                <a16:creationId xmlns:a16="http://schemas.microsoft.com/office/drawing/2014/main" id="{29166906-5A7B-0020-945B-C43BDF8305DF}"/>
              </a:ext>
            </a:extLst>
          </p:cNvPr>
          <p:cNvPicPr>
            <a:picLocks noChangeAspect="1"/>
          </p:cNvPicPr>
          <p:nvPr/>
        </p:nvPicPr>
        <p:blipFill>
          <a:blip r:embed="rId2"/>
          <a:stretch>
            <a:fillRect/>
          </a:stretch>
        </p:blipFill>
        <p:spPr>
          <a:xfrm>
            <a:off x="2175827" y="4462462"/>
            <a:ext cx="7515225" cy="1323975"/>
          </a:xfrm>
          <a:prstGeom prst="rect">
            <a:avLst/>
          </a:prstGeom>
        </p:spPr>
      </p:pic>
    </p:spTree>
    <p:extLst>
      <p:ext uri="{BB962C8B-B14F-4D97-AF65-F5344CB8AC3E}">
        <p14:creationId xmlns:p14="http://schemas.microsoft.com/office/powerpoint/2010/main" val="351643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e 5">
            <a:extLst>
              <a:ext uri="{FF2B5EF4-FFF2-40B4-BE49-F238E27FC236}">
                <a16:creationId xmlns:a16="http://schemas.microsoft.com/office/drawing/2014/main" id="{6037AA4E-75EC-1EDC-A46C-F66913E93E3D}"/>
              </a:ext>
            </a:extLst>
          </p:cNvPr>
          <p:cNvGraphicFramePr/>
          <p:nvPr>
            <p:extLst>
              <p:ext uri="{D42A27DB-BD31-4B8C-83A1-F6EECF244321}">
                <p14:modId xmlns:p14="http://schemas.microsoft.com/office/powerpoint/2010/main" val="343964157"/>
              </p:ext>
            </p:extLst>
          </p:nvPr>
        </p:nvGraphicFramePr>
        <p:xfrm>
          <a:off x="1470024" y="1668165"/>
          <a:ext cx="7940676" cy="4304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Espace réservé du pied de page 1">
            <a:extLst>
              <a:ext uri="{FF2B5EF4-FFF2-40B4-BE49-F238E27FC236}">
                <a16:creationId xmlns:a16="http://schemas.microsoft.com/office/drawing/2014/main" id="{7CD02552-52E1-C417-4B18-7D615CD71119}"/>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6A459BCD-8D58-177F-4DA4-7CC235BB2AC9}"/>
              </a:ext>
            </a:extLst>
          </p:cNvPr>
          <p:cNvSpPr>
            <a:spLocks noGrp="1"/>
          </p:cNvSpPr>
          <p:nvPr>
            <p:ph type="sldNum" sz="quarter" idx="12"/>
          </p:nvPr>
        </p:nvSpPr>
        <p:spPr/>
        <p:txBody>
          <a:bodyPr/>
          <a:lstStyle/>
          <a:p>
            <a:fld id="{E2EE514A-1692-4352-ADAA-C2A8585A6389}" type="slidenum">
              <a:rPr lang="fr-FR" smtClean="0"/>
              <a:t>2</a:t>
            </a:fld>
            <a:endParaRPr lang="fr-FR"/>
          </a:p>
        </p:txBody>
      </p:sp>
      <p:sp>
        <p:nvSpPr>
          <p:cNvPr id="5" name="ZoneTexte 4">
            <a:extLst>
              <a:ext uri="{FF2B5EF4-FFF2-40B4-BE49-F238E27FC236}">
                <a16:creationId xmlns:a16="http://schemas.microsoft.com/office/drawing/2014/main" id="{D49A4D64-AF5E-34B2-A9AA-129353514791}"/>
              </a:ext>
            </a:extLst>
          </p:cNvPr>
          <p:cNvSpPr txBox="1"/>
          <p:nvPr/>
        </p:nvSpPr>
        <p:spPr>
          <a:xfrm>
            <a:off x="3490912" y="390525"/>
            <a:ext cx="5591175" cy="76944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fr-FR" sz="4400" b="1" dirty="0">
                <a:latin typeface="Times New Roman" panose="02020603050405020304" pitchFamily="18" charset="0"/>
                <a:cs typeface="Times New Roman" panose="02020603050405020304" pitchFamily="18" charset="0"/>
              </a:rPr>
              <a:t>SOMMAIRE</a:t>
            </a:r>
          </a:p>
        </p:txBody>
      </p:sp>
    </p:spTree>
    <p:extLst>
      <p:ext uri="{BB962C8B-B14F-4D97-AF65-F5344CB8AC3E}">
        <p14:creationId xmlns:p14="http://schemas.microsoft.com/office/powerpoint/2010/main" val="3699362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F7BEAB9-D8A3-95AD-F83F-BD3BE5E5256A}"/>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42CC2F91-809A-1ADE-BDAF-05C69A5DD1FB}"/>
              </a:ext>
            </a:extLst>
          </p:cNvPr>
          <p:cNvSpPr>
            <a:spLocks noGrp="1"/>
          </p:cNvSpPr>
          <p:nvPr>
            <p:ph type="sldNum" sz="quarter" idx="12"/>
          </p:nvPr>
        </p:nvSpPr>
        <p:spPr/>
        <p:txBody>
          <a:bodyPr/>
          <a:lstStyle/>
          <a:p>
            <a:fld id="{E2EE514A-1692-4352-ADAA-C2A8585A6389}" type="slidenum">
              <a:rPr lang="fr-FR" smtClean="0"/>
              <a:t>20</a:t>
            </a:fld>
            <a:endParaRPr lang="fr-FR"/>
          </a:p>
        </p:txBody>
      </p:sp>
      <p:sp>
        <p:nvSpPr>
          <p:cNvPr id="5" name="Flèche : droite à entaille 4">
            <a:extLst>
              <a:ext uri="{FF2B5EF4-FFF2-40B4-BE49-F238E27FC236}">
                <a16:creationId xmlns:a16="http://schemas.microsoft.com/office/drawing/2014/main" id="{0D3E0038-763F-B668-96D1-059B38BE3FD0}"/>
              </a:ext>
            </a:extLst>
          </p:cNvPr>
          <p:cNvSpPr/>
          <p:nvPr/>
        </p:nvSpPr>
        <p:spPr>
          <a:xfrm>
            <a:off x="6240743" y="3313407"/>
            <a:ext cx="727254" cy="761175"/>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E68D5CA3-FBE2-18F7-5FA3-6429B8CBC308}"/>
              </a:ext>
            </a:extLst>
          </p:cNvPr>
          <p:cNvSpPr txBox="1"/>
          <p:nvPr/>
        </p:nvSpPr>
        <p:spPr>
          <a:xfrm>
            <a:off x="7145020" y="3429000"/>
            <a:ext cx="3878580" cy="446276"/>
          </a:xfrm>
          <a:prstGeom prst="rect">
            <a:avLst/>
          </a:prstGeom>
          <a:noFill/>
        </p:spPr>
        <p:txBody>
          <a:bodyPr wrap="square">
            <a:spAutoFit/>
          </a:bodyPr>
          <a:lstStyle/>
          <a:p>
            <a:r>
              <a:rPr lang="fr-FR" sz="1800" dirty="0">
                <a:solidFill>
                  <a:srgbClr val="000000"/>
                </a:solidFill>
                <a:effectLst/>
                <a:latin typeface="Times New Roman" panose="02020603050405020304" pitchFamily="18" charset="0"/>
                <a:ea typeface="Calibri" panose="020F0502020204030204" pitchFamily="34" charset="0"/>
              </a:rPr>
              <a:t>Modèle retenu </a:t>
            </a:r>
            <a:r>
              <a:rPr lang="fr-FR" sz="2300" b="1" dirty="0" err="1">
                <a:solidFill>
                  <a:srgbClr val="000000"/>
                </a:solidFill>
                <a:effectLst/>
                <a:latin typeface="Times New Roman" panose="02020603050405020304" pitchFamily="18" charset="0"/>
                <a:ea typeface="Calibri" panose="020F0502020204030204" pitchFamily="34" charset="0"/>
              </a:rPr>
              <a:t>RegressionRidge</a:t>
            </a:r>
            <a:r>
              <a:rPr lang="fr-FR" sz="1800" dirty="0">
                <a:solidFill>
                  <a:srgbClr val="000000"/>
                </a:solidFill>
                <a:effectLst/>
                <a:latin typeface="Times New Roman" panose="02020603050405020304" pitchFamily="18" charset="0"/>
                <a:ea typeface="Calibri" panose="020F0502020204030204" pitchFamily="34" charset="0"/>
              </a:rPr>
              <a:t> </a:t>
            </a:r>
            <a:endParaRPr lang="fr-FR" sz="1100" dirty="0">
              <a:solidFill>
                <a:srgbClr val="000000"/>
              </a:solidFill>
              <a:effectLst/>
              <a:latin typeface="Calibri" panose="020F0502020204030204" pitchFamily="34" charset="0"/>
              <a:ea typeface="Calibri" panose="020F0502020204030204" pitchFamily="34" charset="0"/>
            </a:endParaRPr>
          </a:p>
        </p:txBody>
      </p:sp>
      <p:sp>
        <p:nvSpPr>
          <p:cNvPr id="7" name="ZoneTexte 6">
            <a:extLst>
              <a:ext uri="{FF2B5EF4-FFF2-40B4-BE49-F238E27FC236}">
                <a16:creationId xmlns:a16="http://schemas.microsoft.com/office/drawing/2014/main" id="{91D2224D-B0C6-E446-42CB-F899B771B796}"/>
              </a:ext>
            </a:extLst>
          </p:cNvPr>
          <p:cNvSpPr txBox="1"/>
          <p:nvPr/>
        </p:nvSpPr>
        <p:spPr>
          <a:xfrm>
            <a:off x="-36421" y="45659"/>
            <a:ext cx="6619874"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pic>
        <p:nvPicPr>
          <p:cNvPr id="9" name="Image 8" descr="Une image contenant capture d’écran, texte, Caractère coloré, Rectangle&#10;&#10;Description générée automatiquement">
            <a:extLst>
              <a:ext uri="{FF2B5EF4-FFF2-40B4-BE49-F238E27FC236}">
                <a16:creationId xmlns:a16="http://schemas.microsoft.com/office/drawing/2014/main" id="{0F0EA88A-4F62-DAB0-FB0A-E1630426C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89" y="1375405"/>
            <a:ext cx="5760731" cy="4297689"/>
          </a:xfrm>
          <a:prstGeom prst="rect">
            <a:avLst/>
          </a:prstGeom>
        </p:spPr>
      </p:pic>
    </p:spTree>
    <p:extLst>
      <p:ext uri="{BB962C8B-B14F-4D97-AF65-F5344CB8AC3E}">
        <p14:creationId xmlns:p14="http://schemas.microsoft.com/office/powerpoint/2010/main" val="3468847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5224FB9-F119-6A47-2471-5F906CF21EB1}"/>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E222A63C-6B0C-7AF3-F56E-925A47924922}"/>
              </a:ext>
            </a:extLst>
          </p:cNvPr>
          <p:cNvSpPr>
            <a:spLocks noGrp="1"/>
          </p:cNvSpPr>
          <p:nvPr>
            <p:ph type="sldNum" sz="quarter" idx="12"/>
          </p:nvPr>
        </p:nvSpPr>
        <p:spPr/>
        <p:txBody>
          <a:bodyPr/>
          <a:lstStyle/>
          <a:p>
            <a:fld id="{E2EE514A-1692-4352-ADAA-C2A8585A6389}" type="slidenum">
              <a:rPr lang="fr-FR" smtClean="0"/>
              <a:t>21</a:t>
            </a:fld>
            <a:endParaRPr lang="fr-FR"/>
          </a:p>
        </p:txBody>
      </p:sp>
      <p:sp>
        <p:nvSpPr>
          <p:cNvPr id="5" name="ZoneTexte 4">
            <a:extLst>
              <a:ext uri="{FF2B5EF4-FFF2-40B4-BE49-F238E27FC236}">
                <a16:creationId xmlns:a16="http://schemas.microsoft.com/office/drawing/2014/main" id="{2F69A920-6E21-EB24-4315-E659538869EC}"/>
              </a:ext>
            </a:extLst>
          </p:cNvPr>
          <p:cNvSpPr txBox="1"/>
          <p:nvPr/>
        </p:nvSpPr>
        <p:spPr>
          <a:xfrm>
            <a:off x="1536383" y="543771"/>
            <a:ext cx="8905873" cy="491609"/>
          </a:xfrm>
          <a:prstGeom prst="rect">
            <a:avLst/>
          </a:prstGeom>
          <a:noFill/>
        </p:spPr>
        <p:txBody>
          <a:bodyPr wrap="square">
            <a:spAutoFit/>
          </a:bodyPr>
          <a:lstStyle/>
          <a:p>
            <a:pPr>
              <a:lnSpc>
                <a:spcPct val="107000"/>
              </a:lnSpc>
              <a:spcAft>
                <a:spcPts val="800"/>
              </a:spcAft>
            </a:pPr>
            <a:r>
              <a:rPr lang="fr-FR" sz="2600" b="1" dirty="0">
                <a:effectLst/>
                <a:latin typeface="Times New Roman" panose="02020603050405020304" pitchFamily="18" charset="0"/>
                <a:ea typeface="Calibri" panose="020F0502020204030204" pitchFamily="34" charset="0"/>
                <a:cs typeface="Times New Roman" panose="02020603050405020304" pitchFamily="18" charset="0"/>
              </a:rPr>
              <a:t>Evaluation du modèle : Ridge </a:t>
            </a:r>
            <a:r>
              <a:rPr lang="fr-FR" sz="2600" b="1" dirty="0" err="1">
                <a:effectLst/>
                <a:latin typeface="Times New Roman" panose="02020603050405020304" pitchFamily="18" charset="0"/>
                <a:ea typeface="Calibri" panose="020F0502020204030204" pitchFamily="34" charset="0"/>
                <a:cs typeface="Times New Roman" panose="02020603050405020304" pitchFamily="18" charset="0"/>
              </a:rPr>
              <a:t>regression</a:t>
            </a:r>
            <a:r>
              <a:rPr lang="fr-FR" sz="26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2600" b="1" dirty="0" err="1">
                <a:effectLst/>
                <a:latin typeface="Times New Roman" panose="02020603050405020304" pitchFamily="18" charset="0"/>
                <a:ea typeface="Calibri" panose="020F0502020204030204" pitchFamily="34" charset="0"/>
                <a:cs typeface="Times New Roman" panose="02020603050405020304" pitchFamily="18" charset="0"/>
              </a:rPr>
              <a:t>EnergyStarScore</a:t>
            </a:r>
            <a:endParaRPr lang="fr-FR" sz="2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15EC7545-E019-1048-EE0B-2674811F82A4}"/>
              </a:ext>
            </a:extLst>
          </p:cNvPr>
          <p:cNvPicPr>
            <a:picLocks noChangeAspect="1"/>
          </p:cNvPicPr>
          <p:nvPr/>
        </p:nvPicPr>
        <p:blipFill>
          <a:blip r:embed="rId2"/>
          <a:stretch>
            <a:fillRect/>
          </a:stretch>
        </p:blipFill>
        <p:spPr>
          <a:xfrm>
            <a:off x="4886325" y="4109700"/>
            <a:ext cx="5600700" cy="1219200"/>
          </a:xfrm>
          <a:prstGeom prst="rect">
            <a:avLst/>
          </a:prstGeom>
        </p:spPr>
      </p:pic>
      <p:sp>
        <p:nvSpPr>
          <p:cNvPr id="9" name="ZoneTexte 8">
            <a:extLst>
              <a:ext uri="{FF2B5EF4-FFF2-40B4-BE49-F238E27FC236}">
                <a16:creationId xmlns:a16="http://schemas.microsoft.com/office/drawing/2014/main" id="{9F13F45A-4A84-C54F-4F0B-BAD63035761D}"/>
              </a:ext>
            </a:extLst>
          </p:cNvPr>
          <p:cNvSpPr txBox="1"/>
          <p:nvPr/>
        </p:nvSpPr>
        <p:spPr>
          <a:xfrm>
            <a:off x="1638301" y="5496044"/>
            <a:ext cx="9353550" cy="483659"/>
          </a:xfrm>
          <a:prstGeom prst="rect">
            <a:avLst/>
          </a:prstGeom>
          <a:noFill/>
        </p:spPr>
        <p:txBody>
          <a:bodyPr wrap="square">
            <a:spAutoFit/>
          </a:bodyPr>
          <a:lstStyle/>
          <a:p>
            <a:pPr>
              <a:lnSpc>
                <a:spcPct val="107000"/>
              </a:lnSpc>
              <a:spcAft>
                <a:spcPts val="800"/>
              </a:spcAft>
            </a:pPr>
            <a:r>
              <a:rPr lang="fr-FR" sz="2500" b="1" dirty="0" err="1">
                <a:effectLst/>
                <a:latin typeface="Times New Roman" panose="02020603050405020304" pitchFamily="18" charset="0"/>
                <a:ea typeface="Calibri" panose="020F0502020204030204" pitchFamily="34" charset="0"/>
                <a:cs typeface="Times New Roman" panose="02020603050405020304" pitchFamily="18" charset="0"/>
              </a:rPr>
              <a:t>ENERGYSTARScore</a:t>
            </a:r>
            <a:r>
              <a:rPr lang="fr-FR" sz="2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500" u="sng" dirty="0">
                <a:effectLst/>
                <a:latin typeface="Times New Roman" panose="02020603050405020304" pitchFamily="18" charset="0"/>
                <a:ea typeface="Calibri" panose="020F0502020204030204" pitchFamily="34" charset="0"/>
                <a:cs typeface="Times New Roman" panose="02020603050405020304" pitchFamily="18" charset="0"/>
              </a:rPr>
              <a:t>ne parvient pas à apporter d'améliorations</a:t>
            </a:r>
            <a:endParaRPr lang="fr-FR" sz="25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3EFCE887-9D97-2886-255D-2785391C2BF0}"/>
              </a:ext>
            </a:extLst>
          </p:cNvPr>
          <p:cNvSpPr txBox="1"/>
          <p:nvPr/>
        </p:nvSpPr>
        <p:spPr>
          <a:xfrm>
            <a:off x="0" y="71694"/>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pic>
        <p:nvPicPr>
          <p:cNvPr id="12" name="Image 11" descr="Une image contenant texte, capture d’écran, diagramme, Tracé&#10;&#10;Description générée automatiquement">
            <a:extLst>
              <a:ext uri="{FF2B5EF4-FFF2-40B4-BE49-F238E27FC236}">
                <a16:creationId xmlns:a16="http://schemas.microsoft.com/office/drawing/2014/main" id="{BBDAC9C3-E06C-C74F-3622-689FF7998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781" y="1117402"/>
            <a:ext cx="3894493" cy="3343821"/>
          </a:xfrm>
          <a:prstGeom prst="rect">
            <a:avLst/>
          </a:prstGeom>
        </p:spPr>
      </p:pic>
      <p:sp>
        <p:nvSpPr>
          <p:cNvPr id="14" name="ZoneTexte 13">
            <a:extLst>
              <a:ext uri="{FF2B5EF4-FFF2-40B4-BE49-F238E27FC236}">
                <a16:creationId xmlns:a16="http://schemas.microsoft.com/office/drawing/2014/main" id="{95F113E1-8660-B6F6-D44A-7A47C082D618}"/>
              </a:ext>
            </a:extLst>
          </p:cNvPr>
          <p:cNvSpPr txBox="1"/>
          <p:nvPr/>
        </p:nvSpPr>
        <p:spPr>
          <a:xfrm>
            <a:off x="5614989" y="2188452"/>
            <a:ext cx="6138862" cy="646331"/>
          </a:xfrm>
          <a:prstGeom prst="rect">
            <a:avLst/>
          </a:prstGeom>
          <a:noFill/>
        </p:spPr>
        <p:txBody>
          <a:bodyPr wrap="square">
            <a:spAutoFit/>
          </a:bodyPr>
          <a:lstStyle/>
          <a:p>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EnergyStarScore</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n’est pas </a:t>
            </a:r>
            <a:r>
              <a:rPr lang="fr-FR" dirty="0">
                <a:latin typeface="Times New Roman" panose="02020603050405020304" pitchFamily="18" charset="0"/>
                <a:cs typeface="Times New Roman" panose="02020603050405020304" pitchFamily="18" charset="0"/>
              </a:rPr>
              <a:t>importante pour prédire la variable cible:</a:t>
            </a:r>
            <a:r>
              <a:rPr lang="fr-FR" sz="1800" b="1" i="0" u="none" strike="noStrike" baseline="0" dirty="0">
                <a:solidFill>
                  <a:srgbClr val="FF0000"/>
                </a:solidFill>
                <a:latin typeface="Times New Roman" panose="02020603050405020304" pitchFamily="18" charset="0"/>
                <a:cs typeface="Times New Roman" panose="02020603050405020304" pitchFamily="18" charset="0"/>
              </a:rPr>
              <a:t> </a:t>
            </a:r>
            <a:r>
              <a:rPr lang="fr-FR" sz="1800" b="1" i="0" u="none" strike="noStrike" baseline="0" dirty="0" err="1">
                <a:latin typeface="Times New Roman" panose="02020603050405020304" pitchFamily="18" charset="0"/>
                <a:cs typeface="Times New Roman" panose="02020603050405020304" pitchFamily="18" charset="0"/>
              </a:rPr>
              <a:t>TotalGHGEmissions</a:t>
            </a:r>
            <a:r>
              <a:rPr lang="fr-FR" dirty="0">
                <a:latin typeface="Times New Roman" panose="02020603050405020304" pitchFamily="18" charset="0"/>
                <a:cs typeface="Times New Roman" panose="02020603050405020304" pitchFamily="18" charset="0"/>
              </a:rPr>
              <a:t> </a:t>
            </a:r>
          </a:p>
        </p:txBody>
      </p:sp>
      <p:sp>
        <p:nvSpPr>
          <p:cNvPr id="15" name="Flèche : droite à entaille 14">
            <a:extLst>
              <a:ext uri="{FF2B5EF4-FFF2-40B4-BE49-F238E27FC236}">
                <a16:creationId xmlns:a16="http://schemas.microsoft.com/office/drawing/2014/main" id="{7D6736D2-FBA3-4813-4CEF-7EB98198EC3D}"/>
              </a:ext>
            </a:extLst>
          </p:cNvPr>
          <p:cNvSpPr/>
          <p:nvPr/>
        </p:nvSpPr>
        <p:spPr>
          <a:xfrm>
            <a:off x="5091114" y="2323816"/>
            <a:ext cx="523875" cy="42448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40299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D50428C0-4C83-6F03-B150-9DB533F4B8FC}"/>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3CDEA83D-D814-A907-B440-4820817015F7}"/>
              </a:ext>
            </a:extLst>
          </p:cNvPr>
          <p:cNvSpPr>
            <a:spLocks noGrp="1"/>
          </p:cNvSpPr>
          <p:nvPr>
            <p:ph type="sldNum" sz="quarter" idx="12"/>
          </p:nvPr>
        </p:nvSpPr>
        <p:spPr/>
        <p:txBody>
          <a:bodyPr/>
          <a:lstStyle/>
          <a:p>
            <a:fld id="{E2EE514A-1692-4352-ADAA-C2A8585A6389}" type="slidenum">
              <a:rPr lang="fr-FR" smtClean="0"/>
              <a:t>22</a:t>
            </a:fld>
            <a:endParaRPr lang="fr-FR"/>
          </a:p>
        </p:txBody>
      </p:sp>
      <p:pic>
        <p:nvPicPr>
          <p:cNvPr id="1026" name="Picture 2" descr="Électricité : 2022, une année historique tant pour la production que pour  la consommation">
            <a:extLst>
              <a:ext uri="{FF2B5EF4-FFF2-40B4-BE49-F238E27FC236}">
                <a16:creationId xmlns:a16="http://schemas.microsoft.com/office/drawing/2014/main" id="{92BF8CD0-D989-6812-3C72-AE459C371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230" y="2692528"/>
            <a:ext cx="6162040" cy="323507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1B6C0A12-9BF3-FEEA-9142-A5A053FE3DA1}"/>
              </a:ext>
            </a:extLst>
          </p:cNvPr>
          <p:cNvSpPr txBox="1"/>
          <p:nvPr/>
        </p:nvSpPr>
        <p:spPr>
          <a:xfrm>
            <a:off x="685800" y="1679003"/>
            <a:ext cx="7029450" cy="584775"/>
          </a:xfrm>
          <a:prstGeom prst="rect">
            <a:avLst/>
          </a:prstGeom>
          <a:noFill/>
        </p:spPr>
        <p:txBody>
          <a:bodyPr wrap="square">
            <a:spAutoFit/>
          </a:bodyPr>
          <a:lstStyle/>
          <a:p>
            <a:r>
              <a:rPr lang="fr-FR" sz="2800" b="1" dirty="0">
                <a:latin typeface="Times New Roman" panose="02020603050405020304" pitchFamily="18" charset="0"/>
                <a:cs typeface="Times New Roman" panose="02020603050405020304" pitchFamily="18" charset="0"/>
              </a:rPr>
              <a:t>2</a:t>
            </a:r>
            <a:r>
              <a:rPr lang="fr-FR" sz="2800" b="1" i="0" u="none" strike="noStrike" baseline="0" dirty="0">
                <a:latin typeface="Times New Roman" panose="02020603050405020304" pitchFamily="18" charset="0"/>
                <a:cs typeface="Times New Roman" panose="02020603050405020304" pitchFamily="18" charset="0"/>
              </a:rPr>
              <a:t>- Consommation</a:t>
            </a:r>
            <a:r>
              <a:rPr lang="fr-FR" sz="3200" b="1" i="0" u="none" strike="noStrike" baseline="0" dirty="0">
                <a:latin typeface="Times New Roman" panose="02020603050405020304" pitchFamily="18" charset="0"/>
                <a:cs typeface="Times New Roman" panose="02020603050405020304" pitchFamily="18" charset="0"/>
              </a:rPr>
              <a:t> Totale</a:t>
            </a:r>
            <a:r>
              <a:rPr lang="fr-FR" sz="3200" b="1" dirty="0">
                <a:latin typeface="Times New Roman" panose="02020603050405020304" pitchFamily="18" charset="0"/>
                <a:cs typeface="Times New Roman" panose="02020603050405020304" pitchFamily="18" charset="0"/>
              </a:rPr>
              <a:t> </a:t>
            </a:r>
            <a:r>
              <a:rPr lang="fr-FR" sz="3200" b="1" i="0" u="none" strike="noStrike" baseline="0" dirty="0">
                <a:latin typeface="Times New Roman" panose="02020603050405020304" pitchFamily="18" charset="0"/>
                <a:cs typeface="Times New Roman" panose="02020603050405020304" pitchFamily="18" charset="0"/>
              </a:rPr>
              <a:t>d’électricité</a:t>
            </a:r>
            <a:endParaRPr lang="fr-FR" sz="3200" b="1"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37358802-D177-CEED-9E02-23811003471F}"/>
              </a:ext>
            </a:extLst>
          </p:cNvPr>
          <p:cNvSpPr txBox="1"/>
          <p:nvPr/>
        </p:nvSpPr>
        <p:spPr>
          <a:xfrm>
            <a:off x="0" y="92244"/>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84612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418BAAD-16D7-0ADC-8E25-7CA386E5650D}"/>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66BAB53E-0AB5-AC54-6197-1FFDB281239A}"/>
              </a:ext>
            </a:extLst>
          </p:cNvPr>
          <p:cNvSpPr>
            <a:spLocks noGrp="1"/>
          </p:cNvSpPr>
          <p:nvPr>
            <p:ph type="sldNum" sz="quarter" idx="12"/>
          </p:nvPr>
        </p:nvSpPr>
        <p:spPr/>
        <p:txBody>
          <a:bodyPr/>
          <a:lstStyle/>
          <a:p>
            <a:fld id="{E2EE514A-1692-4352-ADAA-C2A8585A6389}" type="slidenum">
              <a:rPr lang="fr-FR" smtClean="0"/>
              <a:t>23</a:t>
            </a:fld>
            <a:endParaRPr lang="fr-FR"/>
          </a:p>
        </p:txBody>
      </p:sp>
      <p:sp>
        <p:nvSpPr>
          <p:cNvPr id="4" name="ZoneTexte 3">
            <a:extLst>
              <a:ext uri="{FF2B5EF4-FFF2-40B4-BE49-F238E27FC236}">
                <a16:creationId xmlns:a16="http://schemas.microsoft.com/office/drawing/2014/main" id="{9FF0A79F-5DCF-954D-59D1-FC7E94712D7A}"/>
              </a:ext>
            </a:extLst>
          </p:cNvPr>
          <p:cNvSpPr txBox="1"/>
          <p:nvPr/>
        </p:nvSpPr>
        <p:spPr>
          <a:xfrm>
            <a:off x="-80963" y="607639"/>
            <a:ext cx="89820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1-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Diviser l'ensemble de données en ensembles d'entraînement et de test</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0E1E41B1-B262-A44D-F04D-0AD2917A8AFD}"/>
              </a:ext>
            </a:extLst>
          </p:cNvPr>
          <p:cNvSpPr txBox="1"/>
          <p:nvPr/>
        </p:nvSpPr>
        <p:spPr>
          <a:xfrm>
            <a:off x="171450" y="1072614"/>
            <a:ext cx="10439401" cy="966803"/>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Pour réaliser la division de notre ensemble de données en ensembles d'entraînement et de test, nous allons utiliser la fonction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de la bibliothèque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sklearn.model_selection</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Il est recommandé de réserver environ </a:t>
            </a:r>
            <a:r>
              <a:rPr lang="fr-FR" b="1" dirty="0">
                <a:latin typeface="Times New Roman" panose="02020603050405020304" pitchFamily="18" charset="0"/>
                <a:ea typeface="Calibri" panose="020F0502020204030204" pitchFamily="34" charset="0"/>
                <a:cs typeface="Times New Roman" panose="02020603050405020304" pitchFamily="18" charset="0"/>
              </a:rPr>
              <a:t>7</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5</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des données pour l'ensemble d'entraînement et les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25</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restants pour l'ensemble de test.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E4F4B793-B074-C1FF-DFCA-0806DE3E9BA1}"/>
              </a:ext>
            </a:extLst>
          </p:cNvPr>
          <p:cNvSpPr txBox="1"/>
          <p:nvPr/>
        </p:nvSpPr>
        <p:spPr>
          <a:xfrm>
            <a:off x="0" y="2682670"/>
            <a:ext cx="6096000"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2-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Choix des variables explicatives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91A3623D-D1C8-FEF4-D464-3CD8D1BFAF18}"/>
              </a:ext>
            </a:extLst>
          </p:cNvPr>
          <p:cNvSpPr txBox="1"/>
          <p:nvPr/>
        </p:nvSpPr>
        <p:spPr>
          <a:xfrm>
            <a:off x="171450" y="3124416"/>
            <a:ext cx="7015163" cy="2146934"/>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Dans le processus de sélection des variables pour le modèle final, il est fréquent d'évaluer l'importance des coefficients à l'aide des valeurs de p-valeur. En se basant sur les résultats présentés dans le tableau 2, il est envisagé d'éliminer les variables</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PrimaryPropertyType</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Neighborhood</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et</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NumberofBuildings</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Ces variables ne sont pas considérées comme des prédicteurs importants, et leur inclusion dans le modèle final pourrait réduire sa précision.</a:t>
            </a:r>
          </a:p>
        </p:txBody>
      </p:sp>
      <p:sp>
        <p:nvSpPr>
          <p:cNvPr id="8" name="ZoneTexte 7">
            <a:extLst>
              <a:ext uri="{FF2B5EF4-FFF2-40B4-BE49-F238E27FC236}">
                <a16:creationId xmlns:a16="http://schemas.microsoft.com/office/drawing/2014/main" id="{153AF311-9D8E-4DDA-39A2-BDD9B7CA2519}"/>
              </a:ext>
            </a:extLst>
          </p:cNvPr>
          <p:cNvSpPr txBox="1"/>
          <p:nvPr/>
        </p:nvSpPr>
        <p:spPr>
          <a:xfrm>
            <a:off x="9672637" y="2495631"/>
            <a:ext cx="1190625" cy="374077"/>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tableau 2</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 8" descr="Une image contenant texte, capture d’écran, Police, nombre&#10;&#10;Description générée automatiquement">
            <a:extLst>
              <a:ext uri="{FF2B5EF4-FFF2-40B4-BE49-F238E27FC236}">
                <a16:creationId xmlns:a16="http://schemas.microsoft.com/office/drawing/2014/main" id="{4BFD1B3C-B1AD-B9A2-D13D-16C0457AE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050" y="3124416"/>
            <a:ext cx="4806950" cy="2933700"/>
          </a:xfrm>
          <a:prstGeom prst="rect">
            <a:avLst/>
          </a:prstGeom>
        </p:spPr>
      </p:pic>
      <p:sp>
        <p:nvSpPr>
          <p:cNvPr id="10" name="ZoneTexte 9">
            <a:extLst>
              <a:ext uri="{FF2B5EF4-FFF2-40B4-BE49-F238E27FC236}">
                <a16:creationId xmlns:a16="http://schemas.microsoft.com/office/drawing/2014/main" id="{F77DC57D-6A76-115D-7212-3E0F47042196}"/>
              </a:ext>
            </a:extLst>
          </p:cNvPr>
          <p:cNvSpPr txBox="1"/>
          <p:nvPr/>
        </p:nvSpPr>
        <p:spPr>
          <a:xfrm>
            <a:off x="0" y="76338"/>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100678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7BE8C495-D5F7-31BD-887A-C879643DD119}"/>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0CA588FB-9859-B882-D182-55B419A49515}"/>
              </a:ext>
            </a:extLst>
          </p:cNvPr>
          <p:cNvSpPr>
            <a:spLocks noGrp="1"/>
          </p:cNvSpPr>
          <p:nvPr>
            <p:ph type="sldNum" sz="quarter" idx="12"/>
          </p:nvPr>
        </p:nvSpPr>
        <p:spPr/>
        <p:txBody>
          <a:bodyPr/>
          <a:lstStyle/>
          <a:p>
            <a:fld id="{E2EE514A-1692-4352-ADAA-C2A8585A6389}" type="slidenum">
              <a:rPr lang="fr-FR" smtClean="0"/>
              <a:t>24</a:t>
            </a:fld>
            <a:endParaRPr lang="fr-FR"/>
          </a:p>
        </p:txBody>
      </p:sp>
      <p:sp>
        <p:nvSpPr>
          <p:cNvPr id="5" name="ZoneTexte 4">
            <a:extLst>
              <a:ext uri="{FF2B5EF4-FFF2-40B4-BE49-F238E27FC236}">
                <a16:creationId xmlns:a16="http://schemas.microsoft.com/office/drawing/2014/main" id="{07366DE0-A2A2-75EE-D13A-791CC5A9A7EC}"/>
              </a:ext>
            </a:extLst>
          </p:cNvPr>
          <p:cNvSpPr txBox="1"/>
          <p:nvPr/>
        </p:nvSpPr>
        <p:spPr>
          <a:xfrm>
            <a:off x="419100" y="725857"/>
            <a:ext cx="7600950" cy="369332"/>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3-</a:t>
            </a:r>
            <a:r>
              <a:rPr lang="fr-FR" dirty="0"/>
              <a:t> </a:t>
            </a:r>
            <a:r>
              <a:rPr lang="fr-FR" b="1" dirty="0">
                <a:latin typeface="Times New Roman" panose="02020603050405020304" pitchFamily="18" charset="0"/>
                <a:cs typeface="Times New Roman" panose="02020603050405020304" pitchFamily="18" charset="0"/>
              </a:rPr>
              <a:t>Création de Baseline avec paramètre par défaut:  Régression linéaire </a:t>
            </a:r>
          </a:p>
        </p:txBody>
      </p:sp>
      <p:sp>
        <p:nvSpPr>
          <p:cNvPr id="6" name="ZoneTexte 5">
            <a:extLst>
              <a:ext uri="{FF2B5EF4-FFF2-40B4-BE49-F238E27FC236}">
                <a16:creationId xmlns:a16="http://schemas.microsoft.com/office/drawing/2014/main" id="{E13AE2FC-08FB-1D5E-18DA-FD3178A0651B}"/>
              </a:ext>
            </a:extLst>
          </p:cNvPr>
          <p:cNvSpPr txBox="1"/>
          <p:nvPr/>
        </p:nvSpPr>
        <p:spPr>
          <a:xfrm>
            <a:off x="574894" y="1096985"/>
            <a:ext cx="7877176" cy="374077"/>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Examinons les performances de l'ensemble d'entraînement et de l'ensemble de test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au 8">
            <a:extLst>
              <a:ext uri="{FF2B5EF4-FFF2-40B4-BE49-F238E27FC236}">
                <a16:creationId xmlns:a16="http://schemas.microsoft.com/office/drawing/2014/main" id="{52AA3DE6-DDAC-5CAA-9851-C0F9E296DAB5}"/>
              </a:ext>
            </a:extLst>
          </p:cNvPr>
          <p:cNvGraphicFramePr>
            <a:graphicFrameLocks noGrp="1"/>
          </p:cNvGraphicFramePr>
          <p:nvPr>
            <p:extLst>
              <p:ext uri="{D42A27DB-BD31-4B8C-83A1-F6EECF244321}">
                <p14:modId xmlns:p14="http://schemas.microsoft.com/office/powerpoint/2010/main" val="3711271979"/>
              </p:ext>
            </p:extLst>
          </p:nvPr>
        </p:nvGraphicFramePr>
        <p:xfrm>
          <a:off x="892619" y="1710015"/>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39426783"/>
                    </a:ext>
                  </a:extLst>
                </a:gridCol>
                <a:gridCol w="4064000">
                  <a:extLst>
                    <a:ext uri="{9D8B030D-6E8A-4147-A177-3AD203B41FA5}">
                      <a16:colId xmlns:a16="http://schemas.microsoft.com/office/drawing/2014/main" val="221896872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Times New Roman" panose="02020603050405020304" pitchFamily="18" charset="0"/>
                          <a:ea typeface="+mn-ea"/>
                          <a:cs typeface="Times New Roman" panose="02020603050405020304" pitchFamily="18" charset="0"/>
                        </a:rPr>
                        <a:t>Training score</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Times New Roman" panose="02020603050405020304" pitchFamily="18" charset="0"/>
                          <a:ea typeface="+mn-ea"/>
                          <a:cs typeface="Times New Roman" panose="02020603050405020304" pitchFamily="18" charset="0"/>
                        </a:rPr>
                        <a:t>Test score</a:t>
                      </a:r>
                    </a:p>
                  </a:txBody>
                  <a:tcPr>
                    <a:solidFill>
                      <a:srgbClr val="92D050"/>
                    </a:solidFill>
                  </a:tcPr>
                </a:tc>
                <a:extLst>
                  <a:ext uri="{0D108BD9-81ED-4DB2-BD59-A6C34878D82A}">
                    <a16:rowId xmlns:a16="http://schemas.microsoft.com/office/drawing/2014/main" val="640134135"/>
                  </a:ext>
                </a:extLst>
              </a:tr>
              <a:tr h="370840">
                <a:tc>
                  <a:txBody>
                    <a:bodyPr/>
                    <a:lstStyle/>
                    <a:p>
                      <a:pPr algn="ctr"/>
                      <a:r>
                        <a:rPr lang="fr-FR" b="1" dirty="0">
                          <a:latin typeface="Times New Roman" panose="02020603050405020304" pitchFamily="18" charset="0"/>
                          <a:cs typeface="Times New Roman" panose="02020603050405020304" pitchFamily="18" charset="0"/>
                        </a:rPr>
                        <a:t>0.79</a:t>
                      </a: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0.85</a:t>
                      </a:r>
                    </a:p>
                  </a:txBody>
                  <a:tcPr>
                    <a:solidFill>
                      <a:schemeClr val="accent6">
                        <a:lumMod val="20000"/>
                        <a:lumOff val="80000"/>
                      </a:schemeClr>
                    </a:solidFill>
                  </a:tcPr>
                </a:tc>
                <a:extLst>
                  <a:ext uri="{0D108BD9-81ED-4DB2-BD59-A6C34878D82A}">
                    <a16:rowId xmlns:a16="http://schemas.microsoft.com/office/drawing/2014/main" val="1880779197"/>
                  </a:ext>
                </a:extLst>
              </a:tr>
            </a:tbl>
          </a:graphicData>
        </a:graphic>
      </p:graphicFrame>
      <p:sp>
        <p:nvSpPr>
          <p:cNvPr id="9" name="ZoneTexte 8">
            <a:extLst>
              <a:ext uri="{FF2B5EF4-FFF2-40B4-BE49-F238E27FC236}">
                <a16:creationId xmlns:a16="http://schemas.microsoft.com/office/drawing/2014/main" id="{1F6F0C63-A1B0-4459-4C08-9E248CC95905}"/>
              </a:ext>
            </a:extLst>
          </p:cNvPr>
          <p:cNvSpPr txBox="1"/>
          <p:nvPr/>
        </p:nvSpPr>
        <p:spPr>
          <a:xfrm>
            <a:off x="533399" y="2555524"/>
            <a:ext cx="10398761" cy="966803"/>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L'écart entre les performances sur l'ensemble d'apprentissage et l'ensemble de test est un signe évident de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surajustement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ce qui suggère que nous devrions chercher un modèle qui nous permette de contrôler la complexité. L'une des alternatives les plus utilisées à la régression linéaire classique est la régression Ridge.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Flèche : droite à entaille 9">
            <a:extLst>
              <a:ext uri="{FF2B5EF4-FFF2-40B4-BE49-F238E27FC236}">
                <a16:creationId xmlns:a16="http://schemas.microsoft.com/office/drawing/2014/main" id="{D839E358-91D6-2264-311C-E385A6979BAB}"/>
              </a:ext>
            </a:extLst>
          </p:cNvPr>
          <p:cNvSpPr/>
          <p:nvPr/>
        </p:nvSpPr>
        <p:spPr>
          <a:xfrm rot="5400000">
            <a:off x="4447485" y="3595497"/>
            <a:ext cx="430888" cy="484632"/>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3670ACB9-2871-71BD-D2BB-3F58AA22FF2C}"/>
              </a:ext>
            </a:extLst>
          </p:cNvPr>
          <p:cNvSpPr txBox="1"/>
          <p:nvPr/>
        </p:nvSpPr>
        <p:spPr>
          <a:xfrm>
            <a:off x="4137245" y="3988683"/>
            <a:ext cx="1147762" cy="430887"/>
          </a:xfrm>
          <a:prstGeom prst="rect">
            <a:avLst/>
          </a:prstGeom>
          <a:noFill/>
        </p:spPr>
        <p:txBody>
          <a:bodyPr wrap="square" rtlCol="0">
            <a:spAutoFit/>
          </a:bodyPr>
          <a:lstStyle/>
          <a:p>
            <a:r>
              <a:rPr lang="fr-FR" sz="2200" b="1" dirty="0">
                <a:latin typeface="Times New Roman" panose="02020603050405020304" pitchFamily="18" charset="0"/>
                <a:cs typeface="Times New Roman" panose="02020603050405020304" pitchFamily="18" charset="0"/>
              </a:rPr>
              <a:t>RIDGE</a:t>
            </a:r>
          </a:p>
        </p:txBody>
      </p:sp>
      <p:sp>
        <p:nvSpPr>
          <p:cNvPr id="12" name="ZoneTexte 11">
            <a:extLst>
              <a:ext uri="{FF2B5EF4-FFF2-40B4-BE49-F238E27FC236}">
                <a16:creationId xmlns:a16="http://schemas.microsoft.com/office/drawing/2014/main" id="{4134F5F4-684D-911D-8630-17D71CC6F9DF}"/>
              </a:ext>
            </a:extLst>
          </p:cNvPr>
          <p:cNvSpPr txBox="1"/>
          <p:nvPr/>
        </p:nvSpPr>
        <p:spPr>
          <a:xfrm>
            <a:off x="533399" y="4382647"/>
            <a:ext cx="8127999" cy="374077"/>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Examinons les performances de l'ensemble d'entraînement et de l'ensemble de test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au 8">
            <a:extLst>
              <a:ext uri="{FF2B5EF4-FFF2-40B4-BE49-F238E27FC236}">
                <a16:creationId xmlns:a16="http://schemas.microsoft.com/office/drawing/2014/main" id="{FC43FCE0-B3B9-0267-B37C-7FA68FDB9200}"/>
              </a:ext>
            </a:extLst>
          </p:cNvPr>
          <p:cNvGraphicFramePr>
            <a:graphicFrameLocks noGrp="1"/>
          </p:cNvGraphicFramePr>
          <p:nvPr>
            <p:extLst>
              <p:ext uri="{D42A27DB-BD31-4B8C-83A1-F6EECF244321}">
                <p14:modId xmlns:p14="http://schemas.microsoft.com/office/powerpoint/2010/main" val="601786137"/>
              </p:ext>
            </p:extLst>
          </p:nvPr>
        </p:nvGraphicFramePr>
        <p:xfrm>
          <a:off x="892619" y="4935244"/>
          <a:ext cx="8128000" cy="736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39426783"/>
                    </a:ext>
                  </a:extLst>
                </a:gridCol>
                <a:gridCol w="4064000">
                  <a:extLst>
                    <a:ext uri="{9D8B030D-6E8A-4147-A177-3AD203B41FA5}">
                      <a16:colId xmlns:a16="http://schemas.microsoft.com/office/drawing/2014/main" val="2218968720"/>
                    </a:ext>
                  </a:extLst>
                </a:gridCol>
              </a:tblGrid>
              <a:tr h="344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Times New Roman" panose="02020603050405020304" pitchFamily="18" charset="0"/>
                          <a:ea typeface="+mn-ea"/>
                          <a:cs typeface="Times New Roman" panose="02020603050405020304" pitchFamily="18" charset="0"/>
                        </a:rPr>
                        <a:t>Training score (Ridge)</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Times New Roman" panose="02020603050405020304" pitchFamily="18" charset="0"/>
                          <a:ea typeface="+mn-ea"/>
                          <a:cs typeface="Times New Roman" panose="02020603050405020304" pitchFamily="18" charset="0"/>
                        </a:rPr>
                        <a:t>Test score (Ridge)</a:t>
                      </a:r>
                    </a:p>
                  </a:txBody>
                  <a:tcPr>
                    <a:solidFill>
                      <a:srgbClr val="92D050"/>
                    </a:solidFill>
                  </a:tcPr>
                </a:tc>
                <a:extLst>
                  <a:ext uri="{0D108BD9-81ED-4DB2-BD59-A6C34878D82A}">
                    <a16:rowId xmlns:a16="http://schemas.microsoft.com/office/drawing/2014/main" val="640134135"/>
                  </a:ext>
                </a:extLst>
              </a:tr>
              <a:tr h="370840">
                <a:tc>
                  <a:txBody>
                    <a:bodyPr/>
                    <a:lstStyle/>
                    <a:p>
                      <a:pPr algn="ctr"/>
                      <a:r>
                        <a:rPr lang="fr-FR" b="1" dirty="0">
                          <a:latin typeface="Times New Roman" panose="02020603050405020304" pitchFamily="18" charset="0"/>
                          <a:cs typeface="Times New Roman" panose="02020603050405020304" pitchFamily="18" charset="0"/>
                        </a:rPr>
                        <a:t>0.77</a:t>
                      </a: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0.84</a:t>
                      </a:r>
                    </a:p>
                  </a:txBody>
                  <a:tcPr>
                    <a:solidFill>
                      <a:schemeClr val="accent6">
                        <a:lumMod val="20000"/>
                        <a:lumOff val="80000"/>
                      </a:schemeClr>
                    </a:solidFill>
                  </a:tcPr>
                </a:tc>
                <a:extLst>
                  <a:ext uri="{0D108BD9-81ED-4DB2-BD59-A6C34878D82A}">
                    <a16:rowId xmlns:a16="http://schemas.microsoft.com/office/drawing/2014/main" val="1880779197"/>
                  </a:ext>
                </a:extLst>
              </a:tr>
            </a:tbl>
          </a:graphicData>
        </a:graphic>
      </p:graphicFrame>
      <p:sp>
        <p:nvSpPr>
          <p:cNvPr id="8" name="ZoneTexte 7">
            <a:extLst>
              <a:ext uri="{FF2B5EF4-FFF2-40B4-BE49-F238E27FC236}">
                <a16:creationId xmlns:a16="http://schemas.microsoft.com/office/drawing/2014/main" id="{9F4CF381-0972-852A-1D62-1E7D2B0E6083}"/>
              </a:ext>
            </a:extLst>
          </p:cNvPr>
          <p:cNvSpPr txBox="1"/>
          <p:nvPr/>
        </p:nvSpPr>
        <p:spPr>
          <a:xfrm>
            <a:off x="-10893" y="14272"/>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496812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93345FB2-9E96-775F-3F6B-5974053F2C37}"/>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98AC9C4F-3539-B499-1AA7-6859F16F570A}"/>
              </a:ext>
            </a:extLst>
          </p:cNvPr>
          <p:cNvSpPr>
            <a:spLocks noGrp="1"/>
          </p:cNvSpPr>
          <p:nvPr>
            <p:ph type="sldNum" sz="quarter" idx="12"/>
          </p:nvPr>
        </p:nvSpPr>
        <p:spPr/>
        <p:txBody>
          <a:bodyPr/>
          <a:lstStyle/>
          <a:p>
            <a:fld id="{E2EE514A-1692-4352-ADAA-C2A8585A6389}" type="slidenum">
              <a:rPr lang="fr-FR" smtClean="0"/>
              <a:t>25</a:t>
            </a:fld>
            <a:endParaRPr lang="fr-FR"/>
          </a:p>
        </p:txBody>
      </p:sp>
      <p:graphicFrame>
        <p:nvGraphicFramePr>
          <p:cNvPr id="4" name="Tableau 4">
            <a:extLst>
              <a:ext uri="{FF2B5EF4-FFF2-40B4-BE49-F238E27FC236}">
                <a16:creationId xmlns:a16="http://schemas.microsoft.com/office/drawing/2014/main" id="{FF96D397-501F-5C7F-1F58-C49184C25A78}"/>
              </a:ext>
            </a:extLst>
          </p:cNvPr>
          <p:cNvGraphicFramePr>
            <a:graphicFrameLocks noGrp="1"/>
          </p:cNvGraphicFramePr>
          <p:nvPr>
            <p:extLst>
              <p:ext uri="{D42A27DB-BD31-4B8C-83A1-F6EECF244321}">
                <p14:modId xmlns:p14="http://schemas.microsoft.com/office/powerpoint/2010/main" val="228503827"/>
              </p:ext>
            </p:extLst>
          </p:nvPr>
        </p:nvGraphicFramePr>
        <p:xfrm>
          <a:off x="2964180" y="1295400"/>
          <a:ext cx="5398346" cy="2133600"/>
        </p:xfrm>
        <a:graphic>
          <a:graphicData uri="http://schemas.openxmlformats.org/drawingml/2006/table">
            <a:tbl>
              <a:tblPr firstRow="1" bandRow="1">
                <a:tableStyleId>{5C22544A-7EE6-4342-B048-85BDC9FD1C3A}</a:tableStyleId>
              </a:tblPr>
              <a:tblGrid>
                <a:gridCol w="2699173">
                  <a:extLst>
                    <a:ext uri="{9D8B030D-6E8A-4147-A177-3AD203B41FA5}">
                      <a16:colId xmlns:a16="http://schemas.microsoft.com/office/drawing/2014/main" val="926084552"/>
                    </a:ext>
                  </a:extLst>
                </a:gridCol>
                <a:gridCol w="2699173">
                  <a:extLst>
                    <a:ext uri="{9D8B030D-6E8A-4147-A177-3AD203B41FA5}">
                      <a16:colId xmlns:a16="http://schemas.microsoft.com/office/drawing/2014/main" val="205916633"/>
                    </a:ext>
                  </a:extLst>
                </a:gridCol>
              </a:tblGrid>
              <a:tr h="260773">
                <a:tc>
                  <a:txBody>
                    <a:bodyPr/>
                    <a:lstStyle/>
                    <a:p>
                      <a:pPr algn="ctr"/>
                      <a:endParaRPr lang="fr-FR" sz="22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R2 (%)</a:t>
                      </a:r>
                    </a:p>
                  </a:txBody>
                  <a:tcPr>
                    <a:solidFill>
                      <a:srgbClr val="92D050"/>
                    </a:solidFill>
                  </a:tcPr>
                </a:tc>
                <a:extLst>
                  <a:ext uri="{0D108BD9-81ED-4DB2-BD59-A6C34878D82A}">
                    <a16:rowId xmlns:a16="http://schemas.microsoft.com/office/drawing/2014/main" val="1222351515"/>
                  </a:ext>
                </a:extLst>
              </a:tr>
              <a:tr h="265853">
                <a:tc>
                  <a:txBody>
                    <a:bodyPr/>
                    <a:lstStyle/>
                    <a:p>
                      <a:pPr algn="ctr"/>
                      <a:r>
                        <a:rPr lang="fr-FR" sz="1800" b="1" dirty="0">
                          <a:latin typeface="Times New Roman" panose="02020603050405020304" pitchFamily="18" charset="0"/>
                          <a:cs typeface="Times New Roman" panose="02020603050405020304" pitchFamily="18" charset="0"/>
                        </a:rPr>
                        <a:t>Ridge</a:t>
                      </a: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85</a:t>
                      </a:r>
                    </a:p>
                  </a:txBody>
                  <a:tcPr>
                    <a:solidFill>
                      <a:srgbClr val="92D050"/>
                    </a:solidFill>
                  </a:tcPr>
                </a:tc>
                <a:extLst>
                  <a:ext uri="{0D108BD9-81ED-4DB2-BD59-A6C34878D82A}">
                    <a16:rowId xmlns:a16="http://schemas.microsoft.com/office/drawing/2014/main" val="35417883"/>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knn</a:t>
                      </a:r>
                      <a:endParaRPr lang="fr-FR" sz="1800"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72</a:t>
                      </a:r>
                    </a:p>
                  </a:txBody>
                  <a:tcPr>
                    <a:solidFill>
                      <a:srgbClr val="92D050"/>
                    </a:solidFill>
                  </a:tcPr>
                </a:tc>
                <a:extLst>
                  <a:ext uri="{0D108BD9-81ED-4DB2-BD59-A6C34878D82A}">
                    <a16:rowId xmlns:a16="http://schemas.microsoft.com/office/drawing/2014/main" val="3442549523"/>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XGBoost</a:t>
                      </a:r>
                      <a:endParaRPr lang="fr-FR" sz="1800"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80</a:t>
                      </a:r>
                    </a:p>
                  </a:txBody>
                  <a:tcPr>
                    <a:solidFill>
                      <a:srgbClr val="92D050"/>
                    </a:solidFill>
                  </a:tcPr>
                </a:tc>
                <a:extLst>
                  <a:ext uri="{0D108BD9-81ED-4DB2-BD59-A6C34878D82A}">
                    <a16:rowId xmlns:a16="http://schemas.microsoft.com/office/drawing/2014/main" val="1094636645"/>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Random</a:t>
                      </a:r>
                      <a:r>
                        <a:rPr lang="fr-FR" sz="1800" b="1" dirty="0">
                          <a:latin typeface="Times New Roman" panose="02020603050405020304" pitchFamily="18" charset="0"/>
                          <a:cs typeface="Times New Roman" panose="02020603050405020304" pitchFamily="18" charset="0"/>
                        </a:rPr>
                        <a:t> Forest</a:t>
                      </a: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81</a:t>
                      </a:r>
                    </a:p>
                  </a:txBody>
                  <a:tcPr>
                    <a:solidFill>
                      <a:srgbClr val="92D050"/>
                    </a:solidFill>
                  </a:tcPr>
                </a:tc>
                <a:extLst>
                  <a:ext uri="{0D108BD9-81ED-4DB2-BD59-A6C34878D82A}">
                    <a16:rowId xmlns:a16="http://schemas.microsoft.com/office/drawing/2014/main" val="3851996847"/>
                  </a:ext>
                </a:extLst>
              </a:tr>
            </a:tbl>
          </a:graphicData>
        </a:graphic>
      </p:graphicFrame>
      <p:sp>
        <p:nvSpPr>
          <p:cNvPr id="5" name="ZoneTexte 4">
            <a:extLst>
              <a:ext uri="{FF2B5EF4-FFF2-40B4-BE49-F238E27FC236}">
                <a16:creationId xmlns:a16="http://schemas.microsoft.com/office/drawing/2014/main" id="{21F76E09-07F3-C360-6637-7C9BDB255FB6}"/>
              </a:ext>
            </a:extLst>
          </p:cNvPr>
          <p:cNvSpPr txBox="1"/>
          <p:nvPr/>
        </p:nvSpPr>
        <p:spPr>
          <a:xfrm>
            <a:off x="2885440" y="696109"/>
            <a:ext cx="6096000" cy="446276"/>
          </a:xfrm>
          <a:prstGeom prst="rect">
            <a:avLst/>
          </a:prstGeom>
          <a:noFill/>
        </p:spPr>
        <p:txBody>
          <a:bodyPr wrap="square">
            <a:spAutoFit/>
          </a:bodyPr>
          <a:lstStyle/>
          <a:p>
            <a:r>
              <a:rPr lang="fr-FR" sz="2300" b="1" dirty="0">
                <a:latin typeface="Times New Roman" panose="02020603050405020304" pitchFamily="18" charset="0"/>
                <a:cs typeface="Times New Roman" panose="02020603050405020304" pitchFamily="18" charset="0"/>
              </a:rPr>
              <a:t>Résumé des résultats sans les hyperparamètres </a:t>
            </a:r>
            <a:endParaRPr lang="fr-FR" sz="23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C6C18578-F997-3C48-3043-E304343AA4C6}"/>
              </a:ext>
            </a:extLst>
          </p:cNvPr>
          <p:cNvSpPr txBox="1"/>
          <p:nvPr/>
        </p:nvSpPr>
        <p:spPr>
          <a:xfrm>
            <a:off x="-10893" y="14272"/>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852582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D6E5649-D74A-FFF2-168A-B7AE15935DFE}"/>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8C9B57C3-0D9A-9A33-177D-6BEC8C9F91C2}"/>
              </a:ext>
            </a:extLst>
          </p:cNvPr>
          <p:cNvSpPr>
            <a:spLocks noGrp="1"/>
          </p:cNvSpPr>
          <p:nvPr>
            <p:ph type="sldNum" sz="quarter" idx="12"/>
          </p:nvPr>
        </p:nvSpPr>
        <p:spPr/>
        <p:txBody>
          <a:bodyPr/>
          <a:lstStyle/>
          <a:p>
            <a:fld id="{E2EE514A-1692-4352-ADAA-C2A8585A6389}" type="slidenum">
              <a:rPr lang="fr-FR" smtClean="0"/>
              <a:t>26</a:t>
            </a:fld>
            <a:endParaRPr lang="fr-FR"/>
          </a:p>
        </p:txBody>
      </p:sp>
      <p:sp>
        <p:nvSpPr>
          <p:cNvPr id="4" name="ZoneTexte 3">
            <a:extLst>
              <a:ext uri="{FF2B5EF4-FFF2-40B4-BE49-F238E27FC236}">
                <a16:creationId xmlns:a16="http://schemas.microsoft.com/office/drawing/2014/main" id="{37CDB81F-848B-A0D2-505C-373434D36B1C}"/>
              </a:ext>
            </a:extLst>
          </p:cNvPr>
          <p:cNvSpPr txBox="1"/>
          <p:nvPr/>
        </p:nvSpPr>
        <p:spPr>
          <a:xfrm>
            <a:off x="133350" y="663912"/>
            <a:ext cx="7677150" cy="369332"/>
          </a:xfrm>
          <a:prstGeom prst="rect">
            <a:avLst/>
          </a:prstGeom>
          <a:noFill/>
        </p:spPr>
        <p:txBody>
          <a:bodyPr wrap="square">
            <a:spAutoFit/>
          </a:bodyPr>
          <a:lstStyle/>
          <a:p>
            <a:pPr algn="l"/>
            <a:r>
              <a:rPr lang="en-US" b="1" dirty="0">
                <a:latin typeface="Times New Roman" panose="02020603050405020304" pitchFamily="18" charset="0"/>
                <a:cs typeface="Times New Roman" panose="02020603050405020304" pitchFamily="18" charset="0"/>
              </a:rPr>
              <a:t>4- Grid Search pour </a:t>
            </a:r>
            <a:r>
              <a:rPr lang="fr-FR" b="1" dirty="0">
                <a:latin typeface="Times New Roman" panose="02020603050405020304" pitchFamily="18" charset="0"/>
                <a:cs typeface="Times New Roman" panose="02020603050405020304" pitchFamily="18" charset="0"/>
              </a:rPr>
              <a:t>l’ajustement des paramètres</a:t>
            </a:r>
            <a:endParaRPr lang="en-US" b="1"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9B52956F-3E63-F4C4-07D7-2B454DDE917D}"/>
              </a:ext>
            </a:extLst>
          </p:cNvPr>
          <p:cNvSpPr txBox="1"/>
          <p:nvPr/>
        </p:nvSpPr>
        <p:spPr>
          <a:xfrm>
            <a:off x="464185" y="1201982"/>
            <a:ext cx="6096000" cy="369332"/>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4-1 Ridge regression</a:t>
            </a:r>
            <a:endParaRPr lang="fr-FR" u="sng" dirty="0"/>
          </a:p>
        </p:txBody>
      </p:sp>
      <p:graphicFrame>
        <p:nvGraphicFramePr>
          <p:cNvPr id="6" name="Tableau 6">
            <a:extLst>
              <a:ext uri="{FF2B5EF4-FFF2-40B4-BE49-F238E27FC236}">
                <a16:creationId xmlns:a16="http://schemas.microsoft.com/office/drawing/2014/main" id="{2F9F3C78-10F1-40AE-17E7-D22C0FECE2FB}"/>
              </a:ext>
            </a:extLst>
          </p:cNvPr>
          <p:cNvGraphicFramePr>
            <a:graphicFrameLocks noGrp="1"/>
          </p:cNvGraphicFramePr>
          <p:nvPr>
            <p:extLst>
              <p:ext uri="{D42A27DB-BD31-4B8C-83A1-F6EECF244321}">
                <p14:modId xmlns:p14="http://schemas.microsoft.com/office/powerpoint/2010/main" val="1987527831"/>
              </p:ext>
            </p:extLst>
          </p:nvPr>
        </p:nvGraphicFramePr>
        <p:xfrm>
          <a:off x="352425" y="1788040"/>
          <a:ext cx="8128000" cy="741680"/>
        </p:xfrm>
        <a:graphic>
          <a:graphicData uri="http://schemas.openxmlformats.org/drawingml/2006/table">
            <a:tbl>
              <a:tblPr firstRow="1" bandRow="1">
                <a:tableStyleId>{5C22544A-7EE6-4342-B048-85BDC9FD1C3A}</a:tableStyleId>
              </a:tblPr>
              <a:tblGrid>
                <a:gridCol w="4673600">
                  <a:extLst>
                    <a:ext uri="{9D8B030D-6E8A-4147-A177-3AD203B41FA5}">
                      <a16:colId xmlns:a16="http://schemas.microsoft.com/office/drawing/2014/main" val="2116317903"/>
                    </a:ext>
                  </a:extLst>
                </a:gridCol>
                <a:gridCol w="3454400">
                  <a:extLst>
                    <a:ext uri="{9D8B030D-6E8A-4147-A177-3AD203B41FA5}">
                      <a16:colId xmlns:a16="http://schemas.microsoft.com/office/drawing/2014/main" val="2355084381"/>
                    </a:ext>
                  </a:extLst>
                </a:gridCol>
              </a:tblGrid>
              <a:tr h="370840">
                <a:tc>
                  <a:txBody>
                    <a:bodyPr/>
                    <a:lstStyle/>
                    <a:p>
                      <a:pPr algn="ctr"/>
                      <a:r>
                        <a:rPr lang="fr-FR" dirty="0">
                          <a:latin typeface="Times New Roman" panose="02020603050405020304" pitchFamily="18" charset="0"/>
                          <a:cs typeface="Times New Roman" panose="02020603050405020304" pitchFamily="18" charset="0"/>
                        </a:rPr>
                        <a:t>Meilleurs hyperparamètres</a:t>
                      </a:r>
                    </a:p>
                  </a:txBody>
                  <a:tcPr>
                    <a:solidFill>
                      <a:srgbClr val="92D050"/>
                    </a:solidFill>
                  </a:tcPr>
                </a:tc>
                <a:tc>
                  <a:txBody>
                    <a:bodyPr/>
                    <a:lstStyle/>
                    <a:p>
                      <a:pPr algn="ctr"/>
                      <a:r>
                        <a:rPr lang="fr-FR" dirty="0">
                          <a:latin typeface="Times New Roman" panose="02020603050405020304" pitchFamily="18" charset="0"/>
                          <a:cs typeface="Times New Roman" panose="02020603050405020304" pitchFamily="18" charset="0"/>
                        </a:rPr>
                        <a:t>R2</a:t>
                      </a:r>
                    </a:p>
                  </a:txBody>
                  <a:tcPr>
                    <a:solidFill>
                      <a:srgbClr val="92D050"/>
                    </a:solidFill>
                  </a:tcPr>
                </a:tc>
                <a:extLst>
                  <a:ext uri="{0D108BD9-81ED-4DB2-BD59-A6C34878D82A}">
                    <a16:rowId xmlns:a16="http://schemas.microsoft.com/office/drawing/2014/main" val="4279109879"/>
                  </a:ext>
                </a:extLst>
              </a:tr>
              <a:tr h="370840">
                <a:tc>
                  <a:txBody>
                    <a:bodyPr/>
                    <a:lstStyle/>
                    <a:p>
                      <a:pPr algn="ctr"/>
                      <a:r>
                        <a:rPr lang="fr-FR" dirty="0">
                          <a:latin typeface="Times New Roman" panose="02020603050405020304" pitchFamily="18" charset="0"/>
                          <a:cs typeface="Times New Roman" panose="02020603050405020304" pitchFamily="18" charset="0"/>
                        </a:rPr>
                        <a:t>alpha= 0.01,fit_intercept=</a:t>
                      </a:r>
                      <a:r>
                        <a:rPr lang="fr-FR" dirty="0" err="1">
                          <a:latin typeface="Times New Roman" panose="02020603050405020304" pitchFamily="18" charset="0"/>
                          <a:cs typeface="Times New Roman" panose="02020603050405020304" pitchFamily="18" charset="0"/>
                        </a:rPr>
                        <a:t>True</a:t>
                      </a:r>
                      <a:r>
                        <a:rPr lang="fr-FR" dirty="0">
                          <a:latin typeface="Times New Roman" panose="02020603050405020304" pitchFamily="18" charset="0"/>
                          <a:cs typeface="Times New Roman" panose="02020603050405020304" pitchFamily="18" charset="0"/>
                        </a:rPr>
                        <a:t>, solver= ‘saga'</a:t>
                      </a: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85</a:t>
                      </a:r>
                    </a:p>
                  </a:txBody>
                  <a:tcPr>
                    <a:solidFill>
                      <a:schemeClr val="accent6">
                        <a:lumMod val="20000"/>
                        <a:lumOff val="80000"/>
                      </a:schemeClr>
                    </a:solidFill>
                  </a:tcPr>
                </a:tc>
                <a:extLst>
                  <a:ext uri="{0D108BD9-81ED-4DB2-BD59-A6C34878D82A}">
                    <a16:rowId xmlns:a16="http://schemas.microsoft.com/office/drawing/2014/main" val="2190978418"/>
                  </a:ext>
                </a:extLst>
              </a:tr>
            </a:tbl>
          </a:graphicData>
        </a:graphic>
      </p:graphicFrame>
      <p:sp>
        <p:nvSpPr>
          <p:cNvPr id="7" name="ZoneTexte 6">
            <a:extLst>
              <a:ext uri="{FF2B5EF4-FFF2-40B4-BE49-F238E27FC236}">
                <a16:creationId xmlns:a16="http://schemas.microsoft.com/office/drawing/2014/main" id="{A165BEAF-1066-1B40-4977-75D2EBC086FC}"/>
              </a:ext>
            </a:extLst>
          </p:cNvPr>
          <p:cNvSpPr txBox="1"/>
          <p:nvPr/>
        </p:nvSpPr>
        <p:spPr>
          <a:xfrm>
            <a:off x="464185" y="2746446"/>
            <a:ext cx="2819400" cy="369332"/>
          </a:xfrm>
          <a:prstGeom prst="rect">
            <a:avLst/>
          </a:prstGeom>
          <a:noFill/>
        </p:spPr>
        <p:txBody>
          <a:bodyPr wrap="square" rtlCol="0">
            <a:spAutoFit/>
          </a:bodyPr>
          <a:lstStyle/>
          <a:p>
            <a:r>
              <a:rPr lang="fr-FR" b="1" u="sng" dirty="0">
                <a:latin typeface="Times New Roman" panose="02020603050405020304" pitchFamily="18" charset="0"/>
                <a:cs typeface="Times New Roman" panose="02020603050405020304" pitchFamily="18" charset="0"/>
              </a:rPr>
              <a:t>4-2 KNN</a:t>
            </a:r>
          </a:p>
        </p:txBody>
      </p:sp>
      <p:graphicFrame>
        <p:nvGraphicFramePr>
          <p:cNvPr id="8" name="Tableau 6">
            <a:extLst>
              <a:ext uri="{FF2B5EF4-FFF2-40B4-BE49-F238E27FC236}">
                <a16:creationId xmlns:a16="http://schemas.microsoft.com/office/drawing/2014/main" id="{B52ABFB1-3C86-D8F1-1550-D65A8560C642}"/>
              </a:ext>
            </a:extLst>
          </p:cNvPr>
          <p:cNvGraphicFramePr>
            <a:graphicFrameLocks noGrp="1"/>
          </p:cNvGraphicFramePr>
          <p:nvPr>
            <p:extLst>
              <p:ext uri="{D42A27DB-BD31-4B8C-83A1-F6EECF244321}">
                <p14:modId xmlns:p14="http://schemas.microsoft.com/office/powerpoint/2010/main" val="4188730631"/>
              </p:ext>
            </p:extLst>
          </p:nvPr>
        </p:nvGraphicFramePr>
        <p:xfrm>
          <a:off x="352425" y="3271132"/>
          <a:ext cx="8128000" cy="741680"/>
        </p:xfrm>
        <a:graphic>
          <a:graphicData uri="http://schemas.openxmlformats.org/drawingml/2006/table">
            <a:tbl>
              <a:tblPr firstRow="1" bandRow="1">
                <a:tableStyleId>{5C22544A-7EE6-4342-B048-85BDC9FD1C3A}</a:tableStyleId>
              </a:tblPr>
              <a:tblGrid>
                <a:gridCol w="4673600">
                  <a:extLst>
                    <a:ext uri="{9D8B030D-6E8A-4147-A177-3AD203B41FA5}">
                      <a16:colId xmlns:a16="http://schemas.microsoft.com/office/drawing/2014/main" val="2116317903"/>
                    </a:ext>
                  </a:extLst>
                </a:gridCol>
                <a:gridCol w="3454400">
                  <a:extLst>
                    <a:ext uri="{9D8B030D-6E8A-4147-A177-3AD203B41FA5}">
                      <a16:colId xmlns:a16="http://schemas.microsoft.com/office/drawing/2014/main" val="2355084381"/>
                    </a:ext>
                  </a:extLst>
                </a:gridCol>
              </a:tblGrid>
              <a:tr h="370840">
                <a:tc>
                  <a:txBody>
                    <a:bodyPr/>
                    <a:lstStyle/>
                    <a:p>
                      <a:pPr algn="ctr"/>
                      <a:r>
                        <a:rPr lang="fr-FR" dirty="0">
                          <a:latin typeface="Times New Roman" panose="02020603050405020304" pitchFamily="18" charset="0"/>
                          <a:cs typeface="Times New Roman" panose="02020603050405020304" pitchFamily="18" charset="0"/>
                        </a:rPr>
                        <a:t>Meilleurs hyperparamètres</a:t>
                      </a:r>
                    </a:p>
                  </a:txBody>
                  <a:tcPr>
                    <a:solidFill>
                      <a:srgbClr val="92D050"/>
                    </a:solidFill>
                  </a:tcPr>
                </a:tc>
                <a:tc>
                  <a:txBody>
                    <a:bodyPr/>
                    <a:lstStyle/>
                    <a:p>
                      <a:pPr algn="ctr"/>
                      <a:r>
                        <a:rPr lang="fr-FR" dirty="0">
                          <a:latin typeface="Times New Roman" panose="02020603050405020304" pitchFamily="18" charset="0"/>
                          <a:cs typeface="Times New Roman" panose="02020603050405020304" pitchFamily="18" charset="0"/>
                        </a:rPr>
                        <a:t>R2</a:t>
                      </a:r>
                    </a:p>
                  </a:txBody>
                  <a:tcPr>
                    <a:solidFill>
                      <a:srgbClr val="92D050"/>
                    </a:solidFill>
                  </a:tcPr>
                </a:tc>
                <a:extLst>
                  <a:ext uri="{0D108BD9-81ED-4DB2-BD59-A6C34878D82A}">
                    <a16:rowId xmlns:a16="http://schemas.microsoft.com/office/drawing/2014/main" val="4279109879"/>
                  </a:ext>
                </a:extLst>
              </a:tr>
              <a:tr h="370840">
                <a:tc>
                  <a:txBody>
                    <a:bodyPr/>
                    <a:lstStyle/>
                    <a:p>
                      <a:pPr algn="ctr"/>
                      <a:r>
                        <a:rPr lang="en-US" dirty="0" err="1"/>
                        <a:t>n_neighbors</a:t>
                      </a:r>
                      <a:r>
                        <a:rPr lang="en-US" dirty="0"/>
                        <a:t>= 7, p= 1, weights = 'distance'</a:t>
                      </a:r>
                      <a:endParaRPr lang="fr-FR" dirty="0"/>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74</a:t>
                      </a:r>
                    </a:p>
                  </a:txBody>
                  <a:tcPr>
                    <a:solidFill>
                      <a:schemeClr val="accent6">
                        <a:lumMod val="20000"/>
                        <a:lumOff val="80000"/>
                      </a:schemeClr>
                    </a:solidFill>
                  </a:tcPr>
                </a:tc>
                <a:extLst>
                  <a:ext uri="{0D108BD9-81ED-4DB2-BD59-A6C34878D82A}">
                    <a16:rowId xmlns:a16="http://schemas.microsoft.com/office/drawing/2014/main" val="2190978418"/>
                  </a:ext>
                </a:extLst>
              </a:tr>
            </a:tbl>
          </a:graphicData>
        </a:graphic>
      </p:graphicFrame>
      <p:sp>
        <p:nvSpPr>
          <p:cNvPr id="9" name="ZoneTexte 8">
            <a:extLst>
              <a:ext uri="{FF2B5EF4-FFF2-40B4-BE49-F238E27FC236}">
                <a16:creationId xmlns:a16="http://schemas.microsoft.com/office/drawing/2014/main" id="{F960D096-8BA9-9BDD-32DD-9F0DA9971972}"/>
              </a:ext>
            </a:extLst>
          </p:cNvPr>
          <p:cNvSpPr txBox="1"/>
          <p:nvPr/>
        </p:nvSpPr>
        <p:spPr>
          <a:xfrm>
            <a:off x="464185" y="4205544"/>
            <a:ext cx="2616201" cy="369332"/>
          </a:xfrm>
          <a:prstGeom prst="rect">
            <a:avLst/>
          </a:prstGeom>
          <a:noFill/>
        </p:spPr>
        <p:txBody>
          <a:bodyPr wrap="square" rtlCol="0">
            <a:spAutoFit/>
          </a:bodyPr>
          <a:lstStyle/>
          <a:p>
            <a:r>
              <a:rPr lang="fr-FR" b="1" u="sng" dirty="0">
                <a:latin typeface="Times New Roman" panose="02020603050405020304" pitchFamily="18" charset="0"/>
                <a:cs typeface="Times New Roman" panose="02020603050405020304" pitchFamily="18" charset="0"/>
              </a:rPr>
              <a:t>4-3 </a:t>
            </a:r>
            <a:r>
              <a:rPr lang="fr-FR" b="1" u="sng" dirty="0" err="1">
                <a:latin typeface="Times New Roman" panose="02020603050405020304" pitchFamily="18" charset="0"/>
                <a:cs typeface="Times New Roman" panose="02020603050405020304" pitchFamily="18" charset="0"/>
              </a:rPr>
              <a:t>XGBoost</a:t>
            </a:r>
            <a:endParaRPr lang="fr-FR" b="1" u="sng" dirty="0">
              <a:latin typeface="Times New Roman" panose="02020603050405020304" pitchFamily="18" charset="0"/>
              <a:cs typeface="Times New Roman" panose="02020603050405020304" pitchFamily="18" charset="0"/>
            </a:endParaRPr>
          </a:p>
        </p:txBody>
      </p:sp>
      <p:graphicFrame>
        <p:nvGraphicFramePr>
          <p:cNvPr id="10" name="Tableau 6">
            <a:extLst>
              <a:ext uri="{FF2B5EF4-FFF2-40B4-BE49-F238E27FC236}">
                <a16:creationId xmlns:a16="http://schemas.microsoft.com/office/drawing/2014/main" id="{6085EF90-398C-DCCE-A363-E0BACFE2752B}"/>
              </a:ext>
            </a:extLst>
          </p:cNvPr>
          <p:cNvGraphicFramePr>
            <a:graphicFrameLocks noGrp="1"/>
          </p:cNvGraphicFramePr>
          <p:nvPr>
            <p:extLst>
              <p:ext uri="{D42A27DB-BD31-4B8C-83A1-F6EECF244321}">
                <p14:modId xmlns:p14="http://schemas.microsoft.com/office/powerpoint/2010/main" val="1890869672"/>
              </p:ext>
            </p:extLst>
          </p:nvPr>
        </p:nvGraphicFramePr>
        <p:xfrm>
          <a:off x="352425" y="4767608"/>
          <a:ext cx="9417050" cy="736600"/>
        </p:xfrm>
        <a:graphic>
          <a:graphicData uri="http://schemas.openxmlformats.org/drawingml/2006/table">
            <a:tbl>
              <a:tblPr firstRow="1" bandRow="1">
                <a:tableStyleId>{5C22544A-7EE6-4342-B048-85BDC9FD1C3A}</a:tableStyleId>
              </a:tblPr>
              <a:tblGrid>
                <a:gridCol w="8169275">
                  <a:extLst>
                    <a:ext uri="{9D8B030D-6E8A-4147-A177-3AD203B41FA5}">
                      <a16:colId xmlns:a16="http://schemas.microsoft.com/office/drawing/2014/main" val="2116317903"/>
                    </a:ext>
                  </a:extLst>
                </a:gridCol>
                <a:gridCol w="1247775">
                  <a:extLst>
                    <a:ext uri="{9D8B030D-6E8A-4147-A177-3AD203B41FA5}">
                      <a16:colId xmlns:a16="http://schemas.microsoft.com/office/drawing/2014/main" val="2355084381"/>
                    </a:ext>
                  </a:extLst>
                </a:gridCol>
              </a:tblGrid>
              <a:tr h="259625">
                <a:tc>
                  <a:txBody>
                    <a:bodyPr/>
                    <a:lstStyle/>
                    <a:p>
                      <a:pPr algn="ctr"/>
                      <a:r>
                        <a:rPr lang="fr-FR" dirty="0">
                          <a:latin typeface="Times New Roman" panose="02020603050405020304" pitchFamily="18" charset="0"/>
                          <a:cs typeface="Times New Roman" panose="02020603050405020304" pitchFamily="18" charset="0"/>
                        </a:rPr>
                        <a:t>Meilleurs hyperparamètres</a:t>
                      </a:r>
                    </a:p>
                  </a:txBody>
                  <a:tcPr>
                    <a:solidFill>
                      <a:srgbClr val="92D050"/>
                    </a:solidFill>
                  </a:tcPr>
                </a:tc>
                <a:tc>
                  <a:txBody>
                    <a:bodyPr/>
                    <a:lstStyle/>
                    <a:p>
                      <a:pPr algn="ctr"/>
                      <a:r>
                        <a:rPr lang="fr-FR" dirty="0">
                          <a:latin typeface="Times New Roman" panose="02020603050405020304" pitchFamily="18" charset="0"/>
                          <a:cs typeface="Times New Roman" panose="02020603050405020304" pitchFamily="18" charset="0"/>
                        </a:rPr>
                        <a:t>R2</a:t>
                      </a:r>
                    </a:p>
                  </a:txBody>
                  <a:tcPr>
                    <a:solidFill>
                      <a:srgbClr val="92D050"/>
                    </a:solidFill>
                  </a:tcPr>
                </a:tc>
                <a:extLst>
                  <a:ext uri="{0D108BD9-81ED-4DB2-BD59-A6C34878D82A}">
                    <a16:rowId xmlns:a16="http://schemas.microsoft.com/office/drawing/2014/main" val="4279109879"/>
                  </a:ext>
                </a:extLst>
              </a:tr>
              <a:tr h="370840">
                <a:tc>
                  <a:txBody>
                    <a:bodyPr/>
                    <a:lstStyle/>
                    <a:p>
                      <a:pPr algn="ctr"/>
                      <a:r>
                        <a:rPr lang="en-US" dirty="0" err="1">
                          <a:latin typeface="Times New Roman" panose="02020603050405020304" pitchFamily="18" charset="0"/>
                          <a:cs typeface="Times New Roman" panose="02020603050405020304" pitchFamily="18" charset="0"/>
                        </a:rPr>
                        <a:t>colsample_bytree</a:t>
                      </a:r>
                      <a:r>
                        <a:rPr lang="en-US" dirty="0">
                          <a:latin typeface="Times New Roman" panose="02020603050405020304" pitchFamily="18" charset="0"/>
                          <a:cs typeface="Times New Roman" panose="02020603050405020304" pitchFamily="18" charset="0"/>
                        </a:rPr>
                        <a:t>= 0.7, </a:t>
                      </a:r>
                      <a:r>
                        <a:rPr lang="en-US" dirty="0" err="1">
                          <a:latin typeface="Times New Roman" panose="02020603050405020304" pitchFamily="18" charset="0"/>
                          <a:cs typeface="Times New Roman" panose="02020603050405020304" pitchFamily="18" charset="0"/>
                        </a:rPr>
                        <a:t>learning_rate</a:t>
                      </a:r>
                      <a:r>
                        <a:rPr lang="en-US" dirty="0">
                          <a:latin typeface="Times New Roman" panose="02020603050405020304" pitchFamily="18" charset="0"/>
                          <a:cs typeface="Times New Roman" panose="02020603050405020304" pitchFamily="18" charset="0"/>
                        </a:rPr>
                        <a:t>=0.01, </a:t>
                      </a:r>
                      <a:r>
                        <a:rPr lang="en-US" dirty="0" err="1">
                          <a:latin typeface="Times New Roman" panose="02020603050405020304" pitchFamily="18" charset="0"/>
                          <a:cs typeface="Times New Roman" panose="02020603050405020304" pitchFamily="18" charset="0"/>
                        </a:rPr>
                        <a:t>max_depth</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n_estimators</a:t>
                      </a:r>
                      <a:r>
                        <a:rPr lang="en-US" dirty="0">
                          <a:latin typeface="Times New Roman" panose="02020603050405020304" pitchFamily="18" charset="0"/>
                          <a:cs typeface="Times New Roman" panose="02020603050405020304" pitchFamily="18" charset="0"/>
                        </a:rPr>
                        <a:t>= 1000</a:t>
                      </a:r>
                      <a:endParaRPr lang="fr-FR"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78</a:t>
                      </a:r>
                    </a:p>
                  </a:txBody>
                  <a:tcPr>
                    <a:solidFill>
                      <a:schemeClr val="accent6">
                        <a:lumMod val="20000"/>
                        <a:lumOff val="80000"/>
                      </a:schemeClr>
                    </a:solidFill>
                  </a:tcPr>
                </a:tc>
                <a:extLst>
                  <a:ext uri="{0D108BD9-81ED-4DB2-BD59-A6C34878D82A}">
                    <a16:rowId xmlns:a16="http://schemas.microsoft.com/office/drawing/2014/main" val="2190978418"/>
                  </a:ext>
                </a:extLst>
              </a:tr>
            </a:tbl>
          </a:graphicData>
        </a:graphic>
      </p:graphicFrame>
      <p:sp>
        <p:nvSpPr>
          <p:cNvPr id="12" name="ZoneTexte 11">
            <a:extLst>
              <a:ext uri="{FF2B5EF4-FFF2-40B4-BE49-F238E27FC236}">
                <a16:creationId xmlns:a16="http://schemas.microsoft.com/office/drawing/2014/main" id="{AD6DB714-CDAF-20D2-BCD5-52F69D2AB755}"/>
              </a:ext>
            </a:extLst>
          </p:cNvPr>
          <p:cNvSpPr txBox="1"/>
          <p:nvPr/>
        </p:nvSpPr>
        <p:spPr>
          <a:xfrm>
            <a:off x="0" y="53175"/>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Tree>
    <p:extLst>
      <p:ext uri="{BB962C8B-B14F-4D97-AF65-F5344CB8AC3E}">
        <p14:creationId xmlns:p14="http://schemas.microsoft.com/office/powerpoint/2010/main" val="3309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C9638813-B65F-DBDF-6FC1-90A549176B43}"/>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761AA524-412C-03AC-A851-2548C904FFB7}"/>
              </a:ext>
            </a:extLst>
          </p:cNvPr>
          <p:cNvSpPr>
            <a:spLocks noGrp="1"/>
          </p:cNvSpPr>
          <p:nvPr>
            <p:ph type="sldNum" sz="quarter" idx="12"/>
          </p:nvPr>
        </p:nvSpPr>
        <p:spPr/>
        <p:txBody>
          <a:bodyPr/>
          <a:lstStyle/>
          <a:p>
            <a:fld id="{E2EE514A-1692-4352-ADAA-C2A8585A6389}" type="slidenum">
              <a:rPr lang="fr-FR" smtClean="0"/>
              <a:t>27</a:t>
            </a:fld>
            <a:endParaRPr lang="fr-FR"/>
          </a:p>
        </p:txBody>
      </p:sp>
      <p:sp>
        <p:nvSpPr>
          <p:cNvPr id="4" name="ZoneTexte 3">
            <a:extLst>
              <a:ext uri="{FF2B5EF4-FFF2-40B4-BE49-F238E27FC236}">
                <a16:creationId xmlns:a16="http://schemas.microsoft.com/office/drawing/2014/main" id="{01CCC817-DE7F-67A3-5665-894D60307F27}"/>
              </a:ext>
            </a:extLst>
          </p:cNvPr>
          <p:cNvSpPr txBox="1"/>
          <p:nvPr/>
        </p:nvSpPr>
        <p:spPr>
          <a:xfrm>
            <a:off x="413385" y="393897"/>
            <a:ext cx="2139950" cy="369332"/>
          </a:xfrm>
          <a:prstGeom prst="rect">
            <a:avLst/>
          </a:prstGeom>
          <a:noFill/>
        </p:spPr>
        <p:txBody>
          <a:bodyPr wrap="square" rtlCol="0">
            <a:spAutoFit/>
          </a:bodyPr>
          <a:lstStyle/>
          <a:p>
            <a:r>
              <a:rPr lang="fr-FR" b="1" u="sng" dirty="0">
                <a:latin typeface="Times New Roman" panose="02020603050405020304" pitchFamily="18" charset="0"/>
                <a:cs typeface="Times New Roman" panose="02020603050405020304" pitchFamily="18" charset="0"/>
              </a:rPr>
              <a:t>4-4 </a:t>
            </a:r>
            <a:r>
              <a:rPr lang="fr-FR" b="1" u="sng" dirty="0" err="1">
                <a:latin typeface="Times New Roman" panose="02020603050405020304" pitchFamily="18" charset="0"/>
                <a:cs typeface="Times New Roman" panose="02020603050405020304" pitchFamily="18" charset="0"/>
              </a:rPr>
              <a:t>Random</a:t>
            </a:r>
            <a:r>
              <a:rPr lang="fr-FR" b="1" u="sng" dirty="0">
                <a:latin typeface="Times New Roman" panose="02020603050405020304" pitchFamily="18" charset="0"/>
                <a:cs typeface="Times New Roman" panose="02020603050405020304" pitchFamily="18" charset="0"/>
              </a:rPr>
              <a:t> Forest</a:t>
            </a:r>
          </a:p>
        </p:txBody>
      </p:sp>
      <p:graphicFrame>
        <p:nvGraphicFramePr>
          <p:cNvPr id="5" name="Tableau 6">
            <a:extLst>
              <a:ext uri="{FF2B5EF4-FFF2-40B4-BE49-F238E27FC236}">
                <a16:creationId xmlns:a16="http://schemas.microsoft.com/office/drawing/2014/main" id="{00A523DF-69EE-4C4A-7D14-36CA5AE2C774}"/>
              </a:ext>
            </a:extLst>
          </p:cNvPr>
          <p:cNvGraphicFramePr>
            <a:graphicFrameLocks noGrp="1"/>
          </p:cNvGraphicFramePr>
          <p:nvPr>
            <p:extLst>
              <p:ext uri="{D42A27DB-BD31-4B8C-83A1-F6EECF244321}">
                <p14:modId xmlns:p14="http://schemas.microsoft.com/office/powerpoint/2010/main" val="1140745974"/>
              </p:ext>
            </p:extLst>
          </p:nvPr>
        </p:nvGraphicFramePr>
        <p:xfrm>
          <a:off x="301625" y="864937"/>
          <a:ext cx="10182225" cy="1010920"/>
        </p:xfrm>
        <a:graphic>
          <a:graphicData uri="http://schemas.openxmlformats.org/drawingml/2006/table">
            <a:tbl>
              <a:tblPr firstRow="1" bandRow="1">
                <a:tableStyleId>{5C22544A-7EE6-4342-B048-85BDC9FD1C3A}</a:tableStyleId>
              </a:tblPr>
              <a:tblGrid>
                <a:gridCol w="5854779">
                  <a:extLst>
                    <a:ext uri="{9D8B030D-6E8A-4147-A177-3AD203B41FA5}">
                      <a16:colId xmlns:a16="http://schemas.microsoft.com/office/drawing/2014/main" val="2116317903"/>
                    </a:ext>
                  </a:extLst>
                </a:gridCol>
                <a:gridCol w="4327446">
                  <a:extLst>
                    <a:ext uri="{9D8B030D-6E8A-4147-A177-3AD203B41FA5}">
                      <a16:colId xmlns:a16="http://schemas.microsoft.com/office/drawing/2014/main" val="2355084381"/>
                    </a:ext>
                  </a:extLst>
                </a:gridCol>
              </a:tblGrid>
              <a:tr h="370840">
                <a:tc>
                  <a:txBody>
                    <a:bodyPr/>
                    <a:lstStyle/>
                    <a:p>
                      <a:pPr algn="ctr"/>
                      <a:r>
                        <a:rPr lang="fr-FR" dirty="0">
                          <a:latin typeface="Times New Roman" panose="02020603050405020304" pitchFamily="18" charset="0"/>
                          <a:cs typeface="Times New Roman" panose="02020603050405020304" pitchFamily="18" charset="0"/>
                        </a:rPr>
                        <a:t>Meilleurs hyperparamètres</a:t>
                      </a:r>
                    </a:p>
                  </a:txBody>
                  <a:tcPr>
                    <a:solidFill>
                      <a:srgbClr val="92D050"/>
                    </a:solidFill>
                  </a:tcPr>
                </a:tc>
                <a:tc>
                  <a:txBody>
                    <a:bodyPr/>
                    <a:lstStyle/>
                    <a:p>
                      <a:pPr algn="ctr"/>
                      <a:r>
                        <a:rPr lang="fr-FR" dirty="0">
                          <a:latin typeface="Times New Roman" panose="02020603050405020304" pitchFamily="18" charset="0"/>
                          <a:cs typeface="Times New Roman" panose="02020603050405020304" pitchFamily="18" charset="0"/>
                        </a:rPr>
                        <a:t>R2</a:t>
                      </a:r>
                    </a:p>
                  </a:txBody>
                  <a:tcPr>
                    <a:solidFill>
                      <a:srgbClr val="92D050"/>
                    </a:solidFill>
                  </a:tcPr>
                </a:tc>
                <a:extLst>
                  <a:ext uri="{0D108BD9-81ED-4DB2-BD59-A6C34878D82A}">
                    <a16:rowId xmlns:a16="http://schemas.microsoft.com/office/drawing/2014/main" val="4279109879"/>
                  </a:ext>
                </a:extLst>
              </a:tr>
              <a:tr h="370840">
                <a:tc>
                  <a:txBody>
                    <a:bodyPr/>
                    <a:lstStyle/>
                    <a:p>
                      <a:pPr algn="ctr"/>
                      <a:r>
                        <a:rPr lang="fr-FR" dirty="0" err="1">
                          <a:latin typeface="Times New Roman" panose="02020603050405020304" pitchFamily="18" charset="0"/>
                          <a:cs typeface="Times New Roman" panose="02020603050405020304" pitchFamily="18" charset="0"/>
                        </a:rPr>
                        <a:t>max_depth</a:t>
                      </a:r>
                      <a:r>
                        <a:rPr lang="fr-FR" dirty="0">
                          <a:latin typeface="Times New Roman" panose="02020603050405020304" pitchFamily="18" charset="0"/>
                          <a:cs typeface="Times New Roman" panose="02020603050405020304" pitchFamily="18" charset="0"/>
                        </a:rPr>
                        <a:t>= 5, </a:t>
                      </a:r>
                      <a:r>
                        <a:rPr lang="fr-FR" dirty="0" err="1">
                          <a:latin typeface="Times New Roman" panose="02020603050405020304" pitchFamily="18" charset="0"/>
                          <a:cs typeface="Times New Roman" panose="02020603050405020304" pitchFamily="18" charset="0"/>
                        </a:rPr>
                        <a:t>max_features</a:t>
                      </a:r>
                      <a:r>
                        <a:rPr lang="fr-FR" dirty="0">
                          <a:latin typeface="Times New Roman" panose="02020603050405020304" pitchFamily="18" charset="0"/>
                          <a:cs typeface="Times New Roman" panose="02020603050405020304" pitchFamily="18" charset="0"/>
                        </a:rPr>
                        <a:t>= 'auto', </a:t>
                      </a:r>
                      <a:r>
                        <a:rPr lang="fr-FR" dirty="0" err="1">
                          <a:latin typeface="Times New Roman" panose="02020603050405020304" pitchFamily="18" charset="0"/>
                          <a:cs typeface="Times New Roman" panose="02020603050405020304" pitchFamily="18" charset="0"/>
                        </a:rPr>
                        <a:t>min_samples_leaf</a:t>
                      </a:r>
                      <a:r>
                        <a:rPr lang="fr-FR" dirty="0">
                          <a:latin typeface="Times New Roman" panose="02020603050405020304" pitchFamily="18" charset="0"/>
                          <a:cs typeface="Times New Roman" panose="02020603050405020304" pitchFamily="18" charset="0"/>
                        </a:rPr>
                        <a:t>= 2, </a:t>
                      </a:r>
                      <a:r>
                        <a:rPr lang="fr-FR" dirty="0" err="1">
                          <a:latin typeface="Times New Roman" panose="02020603050405020304" pitchFamily="18" charset="0"/>
                          <a:cs typeface="Times New Roman" panose="02020603050405020304" pitchFamily="18" charset="0"/>
                        </a:rPr>
                        <a:t>min_samples_split</a:t>
                      </a:r>
                      <a:r>
                        <a:rPr lang="fr-FR" dirty="0">
                          <a:latin typeface="Times New Roman" panose="02020603050405020304" pitchFamily="18" charset="0"/>
                          <a:cs typeface="Times New Roman" panose="02020603050405020304" pitchFamily="18" charset="0"/>
                        </a:rPr>
                        <a:t>= 5, </a:t>
                      </a:r>
                      <a:r>
                        <a:rPr lang="fr-FR" dirty="0" err="1">
                          <a:latin typeface="Times New Roman" panose="02020603050405020304" pitchFamily="18" charset="0"/>
                          <a:cs typeface="Times New Roman" panose="02020603050405020304" pitchFamily="18" charset="0"/>
                        </a:rPr>
                        <a:t>n_estimators</a:t>
                      </a:r>
                      <a:r>
                        <a:rPr lang="fr-FR" dirty="0">
                          <a:latin typeface="Times New Roman" panose="02020603050405020304" pitchFamily="18" charset="0"/>
                          <a:cs typeface="Times New Roman" panose="02020603050405020304" pitchFamily="18" charset="0"/>
                        </a:rPr>
                        <a:t>= 30</a:t>
                      </a:r>
                    </a:p>
                  </a:txBody>
                  <a:tcPr>
                    <a:solidFill>
                      <a:schemeClr val="accent6">
                        <a:lumMod val="20000"/>
                        <a:lumOff val="80000"/>
                      </a:schemeClr>
                    </a:solidFill>
                  </a:tcPr>
                </a:tc>
                <a:tc>
                  <a:txBody>
                    <a:bodyPr/>
                    <a:lstStyle/>
                    <a:p>
                      <a:pPr algn="ctr"/>
                      <a:r>
                        <a:rPr lang="fr-FR" b="1" dirty="0">
                          <a:latin typeface="Times New Roman" panose="02020603050405020304" pitchFamily="18" charset="0"/>
                          <a:cs typeface="Times New Roman" panose="02020603050405020304" pitchFamily="18" charset="0"/>
                        </a:rPr>
                        <a:t>83</a:t>
                      </a:r>
                    </a:p>
                  </a:txBody>
                  <a:tcPr>
                    <a:solidFill>
                      <a:schemeClr val="accent6">
                        <a:lumMod val="20000"/>
                        <a:lumOff val="80000"/>
                      </a:schemeClr>
                    </a:solidFill>
                  </a:tcPr>
                </a:tc>
                <a:extLst>
                  <a:ext uri="{0D108BD9-81ED-4DB2-BD59-A6C34878D82A}">
                    <a16:rowId xmlns:a16="http://schemas.microsoft.com/office/drawing/2014/main" val="2190978418"/>
                  </a:ext>
                </a:extLst>
              </a:tr>
            </a:tbl>
          </a:graphicData>
        </a:graphic>
      </p:graphicFrame>
      <p:sp>
        <p:nvSpPr>
          <p:cNvPr id="10" name="ZoneTexte 9">
            <a:extLst>
              <a:ext uri="{FF2B5EF4-FFF2-40B4-BE49-F238E27FC236}">
                <a16:creationId xmlns:a16="http://schemas.microsoft.com/office/drawing/2014/main" id="{69AC9748-F253-3B70-F466-521441737409}"/>
              </a:ext>
            </a:extLst>
          </p:cNvPr>
          <p:cNvSpPr txBox="1"/>
          <p:nvPr/>
        </p:nvSpPr>
        <p:spPr>
          <a:xfrm>
            <a:off x="20952" y="-26289"/>
            <a:ext cx="6453186"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sp>
        <p:nvSpPr>
          <p:cNvPr id="11" name="ZoneTexte 10">
            <a:extLst>
              <a:ext uri="{FF2B5EF4-FFF2-40B4-BE49-F238E27FC236}">
                <a16:creationId xmlns:a16="http://schemas.microsoft.com/office/drawing/2014/main" id="{84A0742F-D945-33DA-F855-DADB41467E13}"/>
              </a:ext>
            </a:extLst>
          </p:cNvPr>
          <p:cNvSpPr txBox="1"/>
          <p:nvPr/>
        </p:nvSpPr>
        <p:spPr>
          <a:xfrm>
            <a:off x="6379636" y="2718754"/>
            <a:ext cx="5078939" cy="446276"/>
          </a:xfrm>
          <a:prstGeom prst="rect">
            <a:avLst/>
          </a:prstGeom>
          <a:noFill/>
        </p:spPr>
        <p:txBody>
          <a:bodyPr wrap="square">
            <a:spAutoFit/>
          </a:bodyPr>
          <a:lstStyle/>
          <a:p>
            <a:r>
              <a:rPr lang="fr-FR" sz="2300" b="1" dirty="0">
                <a:latin typeface="Times New Roman" panose="02020603050405020304" pitchFamily="18" charset="0"/>
                <a:cs typeface="Times New Roman" panose="02020603050405020304" pitchFamily="18" charset="0"/>
              </a:rPr>
              <a:t>Les résultats sans les hyperparamètres </a:t>
            </a:r>
            <a:endParaRPr lang="fr-FR" sz="2300"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52F7F382-41CE-9ACB-188B-EDB5CFA46ACD}"/>
              </a:ext>
            </a:extLst>
          </p:cNvPr>
          <p:cNvSpPr txBox="1"/>
          <p:nvPr/>
        </p:nvSpPr>
        <p:spPr>
          <a:xfrm>
            <a:off x="1483360" y="4391229"/>
            <a:ext cx="6096000" cy="446276"/>
          </a:xfrm>
          <a:prstGeom prst="rect">
            <a:avLst/>
          </a:prstGeom>
          <a:noFill/>
        </p:spPr>
        <p:txBody>
          <a:bodyPr wrap="square">
            <a:spAutoFit/>
          </a:bodyPr>
          <a:lstStyle/>
          <a:p>
            <a:r>
              <a:rPr lang="fr-FR" sz="2300" b="1" dirty="0">
                <a:latin typeface="Times New Roman" panose="02020603050405020304" pitchFamily="18" charset="0"/>
                <a:cs typeface="Times New Roman" panose="02020603050405020304" pitchFamily="18" charset="0"/>
              </a:rPr>
              <a:t>Résumé des résultats avec les hyperparamètres </a:t>
            </a:r>
            <a:endParaRPr lang="fr-FR" sz="2300" dirty="0">
              <a:latin typeface="Times New Roman" panose="02020603050405020304" pitchFamily="18" charset="0"/>
              <a:cs typeface="Times New Roman" panose="02020603050405020304" pitchFamily="18" charset="0"/>
            </a:endParaRPr>
          </a:p>
        </p:txBody>
      </p:sp>
      <p:graphicFrame>
        <p:nvGraphicFramePr>
          <p:cNvPr id="7" name="Tableau 4">
            <a:extLst>
              <a:ext uri="{FF2B5EF4-FFF2-40B4-BE49-F238E27FC236}">
                <a16:creationId xmlns:a16="http://schemas.microsoft.com/office/drawing/2014/main" id="{13F10935-F9BF-7207-13DB-AB09652C6C82}"/>
              </a:ext>
            </a:extLst>
          </p:cNvPr>
          <p:cNvGraphicFramePr>
            <a:graphicFrameLocks noGrp="1"/>
          </p:cNvGraphicFramePr>
          <p:nvPr>
            <p:extLst>
              <p:ext uri="{D42A27DB-BD31-4B8C-83A1-F6EECF244321}">
                <p14:modId xmlns:p14="http://schemas.microsoft.com/office/powerpoint/2010/main" val="4211322028"/>
              </p:ext>
            </p:extLst>
          </p:nvPr>
        </p:nvGraphicFramePr>
        <p:xfrm>
          <a:off x="840105" y="2173359"/>
          <a:ext cx="5398346" cy="2133600"/>
        </p:xfrm>
        <a:graphic>
          <a:graphicData uri="http://schemas.openxmlformats.org/drawingml/2006/table">
            <a:tbl>
              <a:tblPr firstRow="1" bandRow="1">
                <a:tableStyleId>{5C22544A-7EE6-4342-B048-85BDC9FD1C3A}</a:tableStyleId>
              </a:tblPr>
              <a:tblGrid>
                <a:gridCol w="2699173">
                  <a:extLst>
                    <a:ext uri="{9D8B030D-6E8A-4147-A177-3AD203B41FA5}">
                      <a16:colId xmlns:a16="http://schemas.microsoft.com/office/drawing/2014/main" val="926084552"/>
                    </a:ext>
                  </a:extLst>
                </a:gridCol>
                <a:gridCol w="2699173">
                  <a:extLst>
                    <a:ext uri="{9D8B030D-6E8A-4147-A177-3AD203B41FA5}">
                      <a16:colId xmlns:a16="http://schemas.microsoft.com/office/drawing/2014/main" val="205916633"/>
                    </a:ext>
                  </a:extLst>
                </a:gridCol>
              </a:tblGrid>
              <a:tr h="260773">
                <a:tc>
                  <a:txBody>
                    <a:bodyPr/>
                    <a:lstStyle/>
                    <a:p>
                      <a:pPr algn="ctr"/>
                      <a:endParaRPr lang="fr-FR" sz="22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R2 (%)</a:t>
                      </a:r>
                    </a:p>
                  </a:txBody>
                  <a:tcPr>
                    <a:solidFill>
                      <a:srgbClr val="92D050"/>
                    </a:solidFill>
                  </a:tcPr>
                </a:tc>
                <a:extLst>
                  <a:ext uri="{0D108BD9-81ED-4DB2-BD59-A6C34878D82A}">
                    <a16:rowId xmlns:a16="http://schemas.microsoft.com/office/drawing/2014/main" val="1222351515"/>
                  </a:ext>
                </a:extLst>
              </a:tr>
              <a:tr h="265853">
                <a:tc>
                  <a:txBody>
                    <a:bodyPr/>
                    <a:lstStyle/>
                    <a:p>
                      <a:pPr algn="ctr"/>
                      <a:r>
                        <a:rPr lang="fr-FR" sz="1800" b="1" dirty="0">
                          <a:latin typeface="Times New Roman" panose="02020603050405020304" pitchFamily="18" charset="0"/>
                          <a:cs typeface="Times New Roman" panose="02020603050405020304" pitchFamily="18" charset="0"/>
                        </a:rPr>
                        <a:t>Ridge</a:t>
                      </a: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85</a:t>
                      </a:r>
                    </a:p>
                  </a:txBody>
                  <a:tcPr>
                    <a:solidFill>
                      <a:srgbClr val="92D050"/>
                    </a:solidFill>
                  </a:tcPr>
                </a:tc>
                <a:extLst>
                  <a:ext uri="{0D108BD9-81ED-4DB2-BD59-A6C34878D82A}">
                    <a16:rowId xmlns:a16="http://schemas.microsoft.com/office/drawing/2014/main" val="35417883"/>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knn</a:t>
                      </a:r>
                      <a:endParaRPr lang="fr-FR" sz="1800"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72</a:t>
                      </a:r>
                    </a:p>
                  </a:txBody>
                  <a:tcPr>
                    <a:solidFill>
                      <a:srgbClr val="92D050"/>
                    </a:solidFill>
                  </a:tcPr>
                </a:tc>
                <a:extLst>
                  <a:ext uri="{0D108BD9-81ED-4DB2-BD59-A6C34878D82A}">
                    <a16:rowId xmlns:a16="http://schemas.microsoft.com/office/drawing/2014/main" val="3442549523"/>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XGBoost</a:t>
                      </a:r>
                      <a:endParaRPr lang="fr-FR" sz="1800" b="1"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80</a:t>
                      </a:r>
                    </a:p>
                  </a:txBody>
                  <a:tcPr>
                    <a:solidFill>
                      <a:srgbClr val="92D050"/>
                    </a:solidFill>
                  </a:tcPr>
                </a:tc>
                <a:extLst>
                  <a:ext uri="{0D108BD9-81ED-4DB2-BD59-A6C34878D82A}">
                    <a16:rowId xmlns:a16="http://schemas.microsoft.com/office/drawing/2014/main" val="1094636645"/>
                  </a:ext>
                </a:extLst>
              </a:tr>
              <a:tr h="265853">
                <a:tc>
                  <a:txBody>
                    <a:bodyPr/>
                    <a:lstStyle/>
                    <a:p>
                      <a:pPr algn="ctr"/>
                      <a:r>
                        <a:rPr lang="fr-FR" sz="1800" b="1" dirty="0" err="1">
                          <a:latin typeface="Times New Roman" panose="02020603050405020304" pitchFamily="18" charset="0"/>
                          <a:cs typeface="Times New Roman" panose="02020603050405020304" pitchFamily="18" charset="0"/>
                        </a:rPr>
                        <a:t>Random</a:t>
                      </a:r>
                      <a:r>
                        <a:rPr lang="fr-FR" sz="1800" b="1" dirty="0">
                          <a:latin typeface="Times New Roman" panose="02020603050405020304" pitchFamily="18" charset="0"/>
                          <a:cs typeface="Times New Roman" panose="02020603050405020304" pitchFamily="18" charset="0"/>
                        </a:rPr>
                        <a:t> Forest</a:t>
                      </a:r>
                    </a:p>
                  </a:txBody>
                  <a:tcPr>
                    <a:solidFill>
                      <a:srgbClr val="92D050"/>
                    </a:solidFill>
                  </a:tcPr>
                </a:tc>
                <a:tc>
                  <a:txBody>
                    <a:bodyPr/>
                    <a:lstStyle/>
                    <a:p>
                      <a:pPr algn="ctr"/>
                      <a:r>
                        <a:rPr lang="fr-FR" sz="2200" dirty="0">
                          <a:latin typeface="Times New Roman" panose="02020603050405020304" pitchFamily="18" charset="0"/>
                          <a:cs typeface="Times New Roman" panose="02020603050405020304" pitchFamily="18" charset="0"/>
                        </a:rPr>
                        <a:t>81</a:t>
                      </a:r>
                    </a:p>
                  </a:txBody>
                  <a:tcPr>
                    <a:solidFill>
                      <a:srgbClr val="92D050"/>
                    </a:solidFill>
                  </a:tcPr>
                </a:tc>
                <a:extLst>
                  <a:ext uri="{0D108BD9-81ED-4DB2-BD59-A6C34878D82A}">
                    <a16:rowId xmlns:a16="http://schemas.microsoft.com/office/drawing/2014/main" val="3851996847"/>
                  </a:ext>
                </a:extLst>
              </a:tr>
            </a:tbl>
          </a:graphicData>
        </a:graphic>
      </p:graphicFrame>
      <p:pic>
        <p:nvPicPr>
          <p:cNvPr id="14" name="Image 13">
            <a:extLst>
              <a:ext uri="{FF2B5EF4-FFF2-40B4-BE49-F238E27FC236}">
                <a16:creationId xmlns:a16="http://schemas.microsoft.com/office/drawing/2014/main" id="{EEAED1AD-B252-B9B4-ACDE-68C2E4967E97}"/>
              </a:ext>
            </a:extLst>
          </p:cNvPr>
          <p:cNvPicPr>
            <a:picLocks noChangeAspect="1"/>
          </p:cNvPicPr>
          <p:nvPr/>
        </p:nvPicPr>
        <p:blipFill>
          <a:blip r:embed="rId2"/>
          <a:stretch>
            <a:fillRect/>
          </a:stretch>
        </p:blipFill>
        <p:spPr>
          <a:xfrm>
            <a:off x="1333500" y="4991744"/>
            <a:ext cx="7467600" cy="1247775"/>
          </a:xfrm>
          <a:prstGeom prst="rect">
            <a:avLst/>
          </a:prstGeom>
        </p:spPr>
      </p:pic>
    </p:spTree>
    <p:extLst>
      <p:ext uri="{BB962C8B-B14F-4D97-AF65-F5344CB8AC3E}">
        <p14:creationId xmlns:p14="http://schemas.microsoft.com/office/powerpoint/2010/main" val="2749470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CF44C396-EE11-FE29-02F2-48194E71AD1D}"/>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944E332C-B719-8BFD-0175-E33909CF7382}"/>
              </a:ext>
            </a:extLst>
          </p:cNvPr>
          <p:cNvSpPr>
            <a:spLocks noGrp="1"/>
          </p:cNvSpPr>
          <p:nvPr>
            <p:ph type="sldNum" sz="quarter" idx="12"/>
          </p:nvPr>
        </p:nvSpPr>
        <p:spPr/>
        <p:txBody>
          <a:bodyPr/>
          <a:lstStyle/>
          <a:p>
            <a:fld id="{E2EE514A-1692-4352-ADAA-C2A8585A6389}" type="slidenum">
              <a:rPr lang="fr-FR" smtClean="0"/>
              <a:t>28</a:t>
            </a:fld>
            <a:endParaRPr lang="fr-FR"/>
          </a:p>
        </p:txBody>
      </p:sp>
      <p:sp>
        <p:nvSpPr>
          <p:cNvPr id="5" name="Flèche : droite à entaille 4">
            <a:extLst>
              <a:ext uri="{FF2B5EF4-FFF2-40B4-BE49-F238E27FC236}">
                <a16:creationId xmlns:a16="http://schemas.microsoft.com/office/drawing/2014/main" id="{2F012B9B-4FBD-6D5F-309C-7FF539EA26A1}"/>
              </a:ext>
            </a:extLst>
          </p:cNvPr>
          <p:cNvSpPr/>
          <p:nvPr/>
        </p:nvSpPr>
        <p:spPr>
          <a:xfrm>
            <a:off x="5892305" y="4114139"/>
            <a:ext cx="727254" cy="761175"/>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5E5C5B86-F12F-397D-D349-F151091D0DEA}"/>
              </a:ext>
            </a:extLst>
          </p:cNvPr>
          <p:cNvSpPr txBox="1"/>
          <p:nvPr/>
        </p:nvSpPr>
        <p:spPr>
          <a:xfrm>
            <a:off x="6814185" y="4271588"/>
            <a:ext cx="4036695" cy="446276"/>
          </a:xfrm>
          <a:prstGeom prst="rect">
            <a:avLst/>
          </a:prstGeom>
          <a:noFill/>
        </p:spPr>
        <p:txBody>
          <a:bodyPr wrap="square">
            <a:spAutoFit/>
          </a:bodyPr>
          <a:lstStyle/>
          <a:p>
            <a:r>
              <a:rPr lang="fr-FR" sz="1800" dirty="0">
                <a:solidFill>
                  <a:srgbClr val="000000"/>
                </a:solidFill>
                <a:effectLst/>
                <a:latin typeface="Times New Roman" panose="02020603050405020304" pitchFamily="18" charset="0"/>
                <a:ea typeface="Calibri" panose="020F0502020204030204" pitchFamily="34" charset="0"/>
              </a:rPr>
              <a:t>Modèle retenu </a:t>
            </a:r>
            <a:r>
              <a:rPr lang="fr-FR" sz="2300" b="1" dirty="0" err="1">
                <a:solidFill>
                  <a:srgbClr val="000000"/>
                </a:solidFill>
                <a:effectLst/>
                <a:latin typeface="Times New Roman" panose="02020603050405020304" pitchFamily="18" charset="0"/>
                <a:ea typeface="Calibri" panose="020F0502020204030204" pitchFamily="34" charset="0"/>
              </a:rPr>
              <a:t>RegressionRidge</a:t>
            </a:r>
            <a:r>
              <a:rPr lang="fr-FR" sz="1800" dirty="0">
                <a:solidFill>
                  <a:srgbClr val="000000"/>
                </a:solidFill>
                <a:effectLst/>
                <a:latin typeface="Times New Roman" panose="02020603050405020304" pitchFamily="18" charset="0"/>
                <a:ea typeface="Calibri" panose="020F0502020204030204" pitchFamily="34" charset="0"/>
              </a:rPr>
              <a:t> </a:t>
            </a:r>
            <a:endParaRPr lang="fr-FR" sz="1100" dirty="0">
              <a:solidFill>
                <a:srgbClr val="000000"/>
              </a:solidFill>
              <a:effectLst/>
              <a:latin typeface="Calibri" panose="020F0502020204030204" pitchFamily="34" charset="0"/>
              <a:ea typeface="Calibri" panose="020F0502020204030204" pitchFamily="34" charset="0"/>
            </a:endParaRPr>
          </a:p>
        </p:txBody>
      </p:sp>
      <p:pic>
        <p:nvPicPr>
          <p:cNvPr id="8" name="Image 7" descr="Une image contenant capture d’écran, texte, Caractère coloré, Rectangle&#10;&#10;Description générée automatiquement">
            <a:extLst>
              <a:ext uri="{FF2B5EF4-FFF2-40B4-BE49-F238E27FC236}">
                <a16:creationId xmlns:a16="http://schemas.microsoft.com/office/drawing/2014/main" id="{CC76E7FD-41C1-CE9D-5DC4-351001B3A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1" y="1861180"/>
            <a:ext cx="5760731" cy="4297689"/>
          </a:xfrm>
          <a:prstGeom prst="rect">
            <a:avLst/>
          </a:prstGeom>
        </p:spPr>
      </p:pic>
    </p:spTree>
    <p:extLst>
      <p:ext uri="{BB962C8B-B14F-4D97-AF65-F5344CB8AC3E}">
        <p14:creationId xmlns:p14="http://schemas.microsoft.com/office/powerpoint/2010/main" val="4116762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21C77D6-7AF2-CB64-6E87-3410B23AE0D2}"/>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8657BD85-D9EE-55DF-DFFC-04CEA6B4721E}"/>
              </a:ext>
            </a:extLst>
          </p:cNvPr>
          <p:cNvSpPr>
            <a:spLocks noGrp="1"/>
          </p:cNvSpPr>
          <p:nvPr>
            <p:ph type="sldNum" sz="quarter" idx="12"/>
          </p:nvPr>
        </p:nvSpPr>
        <p:spPr/>
        <p:txBody>
          <a:bodyPr/>
          <a:lstStyle/>
          <a:p>
            <a:fld id="{E2EE514A-1692-4352-ADAA-C2A8585A6389}" type="slidenum">
              <a:rPr lang="fr-FR" smtClean="0"/>
              <a:t>29</a:t>
            </a:fld>
            <a:endParaRPr lang="fr-FR"/>
          </a:p>
        </p:txBody>
      </p:sp>
      <p:sp>
        <p:nvSpPr>
          <p:cNvPr id="4" name="ZoneTexte 3">
            <a:extLst>
              <a:ext uri="{FF2B5EF4-FFF2-40B4-BE49-F238E27FC236}">
                <a16:creationId xmlns:a16="http://schemas.microsoft.com/office/drawing/2014/main" id="{F2FC1002-641A-A06C-6D99-F2B354E8410A}"/>
              </a:ext>
            </a:extLst>
          </p:cNvPr>
          <p:cNvSpPr txBox="1"/>
          <p:nvPr/>
        </p:nvSpPr>
        <p:spPr>
          <a:xfrm>
            <a:off x="1852612" y="707574"/>
            <a:ext cx="8958263" cy="491609"/>
          </a:xfrm>
          <a:prstGeom prst="rect">
            <a:avLst/>
          </a:prstGeom>
          <a:noFill/>
        </p:spPr>
        <p:txBody>
          <a:bodyPr wrap="square">
            <a:spAutoFit/>
          </a:bodyPr>
          <a:lstStyle/>
          <a:p>
            <a:pPr>
              <a:lnSpc>
                <a:spcPct val="107000"/>
              </a:lnSpc>
              <a:spcAft>
                <a:spcPts val="800"/>
              </a:spcAft>
            </a:pPr>
            <a:r>
              <a:rPr lang="fr-FR" sz="2600" b="1" dirty="0">
                <a:effectLst/>
                <a:latin typeface="Times New Roman" panose="02020603050405020304" pitchFamily="18" charset="0"/>
                <a:ea typeface="Calibri" panose="020F0502020204030204" pitchFamily="34" charset="0"/>
                <a:cs typeface="Times New Roman" panose="02020603050405020304" pitchFamily="18" charset="0"/>
              </a:rPr>
              <a:t>Evaluation du modèle : Ridge </a:t>
            </a:r>
            <a:r>
              <a:rPr lang="fr-FR" sz="2600" b="1" dirty="0" err="1">
                <a:effectLst/>
                <a:latin typeface="Times New Roman" panose="02020603050405020304" pitchFamily="18" charset="0"/>
                <a:ea typeface="Calibri" panose="020F0502020204030204" pitchFamily="34" charset="0"/>
                <a:cs typeface="Times New Roman" panose="02020603050405020304" pitchFamily="18" charset="0"/>
              </a:rPr>
              <a:t>regression</a:t>
            </a:r>
            <a:r>
              <a:rPr lang="fr-FR" sz="26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2600" b="1" dirty="0" err="1">
                <a:effectLst/>
                <a:latin typeface="Times New Roman" panose="02020603050405020304" pitchFamily="18" charset="0"/>
                <a:ea typeface="Calibri" panose="020F0502020204030204" pitchFamily="34" charset="0"/>
                <a:cs typeface="Times New Roman" panose="02020603050405020304" pitchFamily="18" charset="0"/>
              </a:rPr>
              <a:t>EnergyStarScore</a:t>
            </a:r>
            <a:endParaRPr lang="fr-FR" sz="2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E16ED25D-0AA5-C0AF-F482-9ED6DDC132CD}"/>
              </a:ext>
            </a:extLst>
          </p:cNvPr>
          <p:cNvPicPr>
            <a:picLocks noChangeAspect="1"/>
          </p:cNvPicPr>
          <p:nvPr/>
        </p:nvPicPr>
        <p:blipFill>
          <a:blip r:embed="rId2"/>
          <a:stretch>
            <a:fillRect/>
          </a:stretch>
        </p:blipFill>
        <p:spPr>
          <a:xfrm>
            <a:off x="4614862" y="4200687"/>
            <a:ext cx="5591175" cy="1181100"/>
          </a:xfrm>
          <a:prstGeom prst="rect">
            <a:avLst/>
          </a:prstGeom>
        </p:spPr>
      </p:pic>
      <p:sp>
        <p:nvSpPr>
          <p:cNvPr id="9" name="ZoneTexte 8">
            <a:extLst>
              <a:ext uri="{FF2B5EF4-FFF2-40B4-BE49-F238E27FC236}">
                <a16:creationId xmlns:a16="http://schemas.microsoft.com/office/drawing/2014/main" id="{E70033DD-4305-0CD4-CA92-EDE3B433095D}"/>
              </a:ext>
            </a:extLst>
          </p:cNvPr>
          <p:cNvSpPr txBox="1"/>
          <p:nvPr/>
        </p:nvSpPr>
        <p:spPr>
          <a:xfrm>
            <a:off x="1619250" y="5545502"/>
            <a:ext cx="8077200" cy="477054"/>
          </a:xfrm>
          <a:prstGeom prst="rect">
            <a:avLst/>
          </a:prstGeom>
          <a:noFill/>
        </p:spPr>
        <p:txBody>
          <a:bodyPr wrap="square">
            <a:spAutoFit/>
          </a:bodyPr>
          <a:lstStyle/>
          <a:p>
            <a:r>
              <a:rPr lang="fr-FR" sz="2500" b="1" dirty="0" err="1">
                <a:effectLst/>
                <a:latin typeface="Times New Roman" panose="02020603050405020304" pitchFamily="18" charset="0"/>
                <a:ea typeface="Calibri" panose="020F0502020204030204" pitchFamily="34" charset="0"/>
                <a:cs typeface="Times New Roman" panose="02020603050405020304" pitchFamily="18" charset="0"/>
              </a:rPr>
              <a:t>EnergyStarScore</a:t>
            </a:r>
            <a:r>
              <a:rPr lang="fr-FR" sz="2500" dirty="0">
                <a:latin typeface="Times New Roman" panose="02020603050405020304" pitchFamily="18" charset="0"/>
                <a:cs typeface="Times New Roman" panose="02020603050405020304" pitchFamily="18" charset="0"/>
              </a:rPr>
              <a:t> </a:t>
            </a:r>
            <a:r>
              <a:rPr lang="fr-FR" sz="2500" u="sng" dirty="0">
                <a:latin typeface="Times New Roman" panose="02020603050405020304" pitchFamily="18" charset="0"/>
                <a:cs typeface="Times New Roman" panose="02020603050405020304" pitchFamily="18" charset="0"/>
              </a:rPr>
              <a:t>améliore de manière marginale le modèle.</a:t>
            </a:r>
          </a:p>
        </p:txBody>
      </p:sp>
      <p:sp>
        <p:nvSpPr>
          <p:cNvPr id="8" name="ZoneTexte 7">
            <a:extLst>
              <a:ext uri="{FF2B5EF4-FFF2-40B4-BE49-F238E27FC236}">
                <a16:creationId xmlns:a16="http://schemas.microsoft.com/office/drawing/2014/main" id="{E3C0B8A5-5746-94A1-00DA-788990638E33}"/>
              </a:ext>
            </a:extLst>
          </p:cNvPr>
          <p:cNvSpPr txBox="1"/>
          <p:nvPr/>
        </p:nvSpPr>
        <p:spPr>
          <a:xfrm>
            <a:off x="0" y="16871"/>
            <a:ext cx="6096000"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Modélisation - suite</a:t>
            </a:r>
            <a:endParaRPr lang="fr-FR" sz="2300" u="sng" dirty="0">
              <a:solidFill>
                <a:srgbClr val="92D050"/>
              </a:solidFill>
            </a:endParaRPr>
          </a:p>
        </p:txBody>
      </p:sp>
      <p:pic>
        <p:nvPicPr>
          <p:cNvPr id="10" name="Image 9" descr="Une image contenant texte, capture d’écran, diagramme, Tracé&#10;&#10;Description générée automatiquement">
            <a:extLst>
              <a:ext uri="{FF2B5EF4-FFF2-40B4-BE49-F238E27FC236}">
                <a16:creationId xmlns:a16="http://schemas.microsoft.com/office/drawing/2014/main" id="{7D79FCC0-371C-E151-E608-8B9819527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 y="1322185"/>
            <a:ext cx="4234439" cy="3679224"/>
          </a:xfrm>
          <a:prstGeom prst="rect">
            <a:avLst/>
          </a:prstGeom>
        </p:spPr>
      </p:pic>
      <p:sp>
        <p:nvSpPr>
          <p:cNvPr id="11" name="ZoneTexte 10">
            <a:extLst>
              <a:ext uri="{FF2B5EF4-FFF2-40B4-BE49-F238E27FC236}">
                <a16:creationId xmlns:a16="http://schemas.microsoft.com/office/drawing/2014/main" id="{FCDBD975-6E70-FC57-A512-EDA6F26394CB}"/>
              </a:ext>
            </a:extLst>
          </p:cNvPr>
          <p:cNvSpPr txBox="1"/>
          <p:nvPr/>
        </p:nvSpPr>
        <p:spPr>
          <a:xfrm>
            <a:off x="5614989" y="2407390"/>
            <a:ext cx="6138862" cy="646331"/>
          </a:xfrm>
          <a:prstGeom prst="rect">
            <a:avLst/>
          </a:prstGeom>
          <a:noFill/>
        </p:spPr>
        <p:txBody>
          <a:bodyPr wrap="square">
            <a:spAutoFit/>
          </a:bodyPr>
          <a:lstStyle/>
          <a:p>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EnergyStarScore</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n’est pas </a:t>
            </a:r>
            <a:r>
              <a:rPr lang="fr-FR" dirty="0">
                <a:latin typeface="Times New Roman" panose="02020603050405020304" pitchFamily="18" charset="0"/>
                <a:cs typeface="Times New Roman" panose="02020603050405020304" pitchFamily="18" charset="0"/>
              </a:rPr>
              <a:t>importante pour prédire la variable cible:</a:t>
            </a:r>
            <a:r>
              <a:rPr lang="fr-FR" sz="1800" b="1" i="0" u="none" strike="noStrike" baseline="0" dirty="0">
                <a:solidFill>
                  <a:srgbClr val="FF0000"/>
                </a:solidFill>
                <a:latin typeface="Times New Roman" panose="02020603050405020304" pitchFamily="18" charset="0"/>
                <a:cs typeface="Times New Roman" panose="02020603050405020304" pitchFamily="18" charset="0"/>
              </a:rPr>
              <a:t> </a:t>
            </a:r>
            <a:r>
              <a:rPr lang="fr-FR" sz="1800" b="1" i="0" u="none" strike="noStrike" baseline="0" dirty="0" err="1">
                <a:latin typeface="Times New Roman" panose="02020603050405020304" pitchFamily="18" charset="0"/>
                <a:cs typeface="Times New Roman" panose="02020603050405020304" pitchFamily="18" charset="0"/>
              </a:rPr>
              <a:t>SiteEnergyUse</a:t>
            </a:r>
            <a:r>
              <a:rPr lang="fr-FR" sz="1800" b="1" i="0" u="none" strike="noStrike" baseline="0" dirty="0">
                <a:latin typeface="Times New Roman" panose="02020603050405020304" pitchFamily="18" charset="0"/>
                <a:cs typeface="Times New Roman" panose="02020603050405020304" pitchFamily="18" charset="0"/>
              </a:rPr>
              <a:t>(</a:t>
            </a:r>
            <a:r>
              <a:rPr lang="fr-FR" sz="1800" b="1" i="0" u="none" strike="noStrike" baseline="0" dirty="0" err="1">
                <a:latin typeface="Times New Roman" panose="02020603050405020304" pitchFamily="18" charset="0"/>
                <a:cs typeface="Times New Roman" panose="02020603050405020304" pitchFamily="18" charset="0"/>
              </a:rPr>
              <a:t>kBtu</a:t>
            </a:r>
            <a:r>
              <a:rPr lang="fr-FR" sz="1800" b="1" i="0" u="none" strike="noStrike" baseline="0" dirty="0">
                <a:latin typeface="Arial" panose="020B0604020202020204" pitchFamily="34" charset="0"/>
              </a:rPr>
              <a:t>) </a:t>
            </a:r>
            <a:endParaRPr lang="fr-FR" dirty="0">
              <a:latin typeface="Times New Roman" panose="02020603050405020304" pitchFamily="18" charset="0"/>
              <a:cs typeface="Times New Roman" panose="02020603050405020304" pitchFamily="18" charset="0"/>
            </a:endParaRPr>
          </a:p>
        </p:txBody>
      </p:sp>
      <p:sp>
        <p:nvSpPr>
          <p:cNvPr id="12" name="Flèche : droite à entaille 11">
            <a:extLst>
              <a:ext uri="{FF2B5EF4-FFF2-40B4-BE49-F238E27FC236}">
                <a16:creationId xmlns:a16="http://schemas.microsoft.com/office/drawing/2014/main" id="{A34273E1-0044-6261-19E4-0F5B25E44B4F}"/>
              </a:ext>
            </a:extLst>
          </p:cNvPr>
          <p:cNvSpPr/>
          <p:nvPr/>
        </p:nvSpPr>
        <p:spPr>
          <a:xfrm>
            <a:off x="4614862" y="2400300"/>
            <a:ext cx="700088" cy="5619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6171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9090C1B-262D-7627-66CF-9124A378A690}"/>
              </a:ext>
            </a:extLst>
          </p:cNvPr>
          <p:cNvSpPr txBox="1"/>
          <p:nvPr/>
        </p:nvSpPr>
        <p:spPr>
          <a:xfrm>
            <a:off x="585787" y="1676056"/>
            <a:ext cx="11020426" cy="4322209"/>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Afin d'atteindre leur objectif de devenir une ville neutre en émissions de carbone d'ici 2050, la ville de Seattle accorde une grande importance aux émissions provenant des bâtiments autres que ceux destinés à l'habitation.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En 2016, des relevés détaillés ont été effectués pour évaluer ces émissions. Cependant, ces relevés sont coûteux à réaliser. Par conséquent, à partir des données déjà collectées, il est nécessaire d'essayer de prédire les émissions de dioxyde de carbone (CO2) et la consommation d'énergie totale des bâtiments pour lesquels ces mesures n'ont pas encore été effectuées.</a:t>
            </a:r>
          </a:p>
          <a:p>
            <a:pPr>
              <a:lnSpc>
                <a:spcPct val="107000"/>
              </a:lnSpc>
              <a:spcAft>
                <a:spcPts val="800"/>
              </a:spcAft>
            </a:pP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En utilisant les données disponibles sans effectuer de nouvelles mesures, est-il est possible de ?</a:t>
            </a: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1 Prédire la consommation totale d'énergie. </a:t>
            </a: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2 Prédire les émissions de gaz à effet de serre (GHG) pour les nouveaux bâtiments ou ceux qui n'ont pas été mesurés. </a:t>
            </a: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3 Évaluer l'utilité de l'ENERGY STAR Score pour prédire les émissions.</a:t>
            </a:r>
          </a:p>
          <a:p>
            <a:pPr>
              <a:lnSpc>
                <a:spcPct val="107000"/>
              </a:lnSpc>
              <a:spcAft>
                <a:spcPts val="800"/>
              </a:spcAft>
            </a:pP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Espace réservé du pied de page 1">
            <a:extLst>
              <a:ext uri="{FF2B5EF4-FFF2-40B4-BE49-F238E27FC236}">
                <a16:creationId xmlns:a16="http://schemas.microsoft.com/office/drawing/2014/main" id="{289103EA-F8AC-60EA-EAFD-B7BC52AE9F98}"/>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4C38336C-129E-89C1-68D6-904F93145494}"/>
              </a:ext>
            </a:extLst>
          </p:cNvPr>
          <p:cNvSpPr>
            <a:spLocks noGrp="1"/>
          </p:cNvSpPr>
          <p:nvPr>
            <p:ph type="sldNum" sz="quarter" idx="12"/>
          </p:nvPr>
        </p:nvSpPr>
        <p:spPr/>
        <p:txBody>
          <a:bodyPr/>
          <a:lstStyle/>
          <a:p>
            <a:fld id="{E2EE514A-1692-4352-ADAA-C2A8585A6389}" type="slidenum">
              <a:rPr lang="fr-FR" smtClean="0"/>
              <a:t>3</a:t>
            </a:fld>
            <a:endParaRPr lang="fr-FR"/>
          </a:p>
        </p:txBody>
      </p:sp>
      <p:sp>
        <p:nvSpPr>
          <p:cNvPr id="6" name="ZoneTexte 5">
            <a:extLst>
              <a:ext uri="{FF2B5EF4-FFF2-40B4-BE49-F238E27FC236}">
                <a16:creationId xmlns:a16="http://schemas.microsoft.com/office/drawing/2014/main" id="{F2477332-C415-7B23-B0B0-5523137056FF}"/>
              </a:ext>
            </a:extLst>
          </p:cNvPr>
          <p:cNvSpPr txBox="1"/>
          <p:nvPr/>
        </p:nvSpPr>
        <p:spPr>
          <a:xfrm>
            <a:off x="1695450" y="356157"/>
            <a:ext cx="8743950" cy="76944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marL="360">
              <a:lnSpc>
                <a:spcPct val="100000"/>
              </a:lnSpc>
              <a:buClr>
                <a:srgbClr val="26858C"/>
              </a:buClr>
            </a:pPr>
            <a:r>
              <a:rPr lang="en-US" sz="4400" b="1" dirty="0">
                <a:latin typeface="Times New Roman" panose="02020603050405020304" pitchFamily="18" charset="0"/>
                <a:cs typeface="Times New Roman" panose="02020603050405020304" pitchFamily="18" charset="0"/>
              </a:rPr>
              <a:t>1- </a:t>
            </a:r>
            <a:r>
              <a:rPr lang="en-US" sz="4400" b="1" dirty="0" err="1">
                <a:latin typeface="Times New Roman" panose="02020603050405020304" pitchFamily="18" charset="0"/>
                <a:cs typeface="Times New Roman" panose="02020603050405020304" pitchFamily="18" charset="0"/>
              </a:rPr>
              <a:t>Présentation</a:t>
            </a:r>
            <a:r>
              <a:rPr lang="en-US" sz="4400" b="1" dirty="0">
                <a:latin typeface="Times New Roman" panose="02020603050405020304" pitchFamily="18" charset="0"/>
                <a:cs typeface="Times New Roman" panose="02020603050405020304" pitchFamily="18" charset="0"/>
              </a:rPr>
              <a:t> de la </a:t>
            </a:r>
            <a:r>
              <a:rPr lang="en-US" sz="4400" b="1" dirty="0" err="1">
                <a:latin typeface="Times New Roman" panose="02020603050405020304" pitchFamily="18" charset="0"/>
                <a:cs typeface="Times New Roman" panose="02020603050405020304" pitchFamily="18" charset="0"/>
              </a:rPr>
              <a:t>problématique</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095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689977C3-83B5-74DA-1B45-3A3DA6792078}"/>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7CDC5542-AF3F-CC90-6C25-C260B2331FAF}"/>
              </a:ext>
            </a:extLst>
          </p:cNvPr>
          <p:cNvSpPr>
            <a:spLocks noGrp="1"/>
          </p:cNvSpPr>
          <p:nvPr>
            <p:ph type="sldNum" sz="quarter" idx="12"/>
          </p:nvPr>
        </p:nvSpPr>
        <p:spPr/>
        <p:txBody>
          <a:bodyPr/>
          <a:lstStyle/>
          <a:p>
            <a:fld id="{E2EE514A-1692-4352-ADAA-C2A8585A6389}" type="slidenum">
              <a:rPr lang="fr-FR" smtClean="0"/>
              <a:t>30</a:t>
            </a:fld>
            <a:endParaRPr lang="fr-FR"/>
          </a:p>
        </p:txBody>
      </p:sp>
      <p:sp>
        <p:nvSpPr>
          <p:cNvPr id="4" name="ZoneTexte 3">
            <a:extLst>
              <a:ext uri="{FF2B5EF4-FFF2-40B4-BE49-F238E27FC236}">
                <a16:creationId xmlns:a16="http://schemas.microsoft.com/office/drawing/2014/main" id="{8BBF5569-FC31-71B6-F7F4-848BA1A8106B}"/>
              </a:ext>
            </a:extLst>
          </p:cNvPr>
          <p:cNvSpPr txBox="1"/>
          <p:nvPr/>
        </p:nvSpPr>
        <p:spPr>
          <a:xfrm>
            <a:off x="492918" y="1609550"/>
            <a:ext cx="11206163" cy="4030206"/>
          </a:xfrm>
          <a:prstGeom prst="rect">
            <a:avLst/>
          </a:prstGeom>
          <a:noFill/>
        </p:spPr>
        <p:txBody>
          <a:bodyPr wrap="square">
            <a:spAutoFit/>
          </a:bodyPr>
          <a:lstStyle/>
          <a:p>
            <a:pPr>
              <a:lnSpc>
                <a:spcPct val="107000"/>
              </a:lnSpc>
              <a:spcAft>
                <a:spcPts val="600"/>
              </a:spcAft>
            </a:pPr>
            <a:r>
              <a:rPr lang="en-US" sz="1800" b="1" i="1" u="sng" dirty="0" err="1">
                <a:effectLst/>
                <a:latin typeface="Times New Roman" panose="02020603050405020304" pitchFamily="18" charset="0"/>
                <a:ea typeface="Calibri" panose="020F0502020204030204" pitchFamily="34" charset="0"/>
                <a:cs typeface="Times New Roman" panose="02020603050405020304" pitchFamily="18" charset="0"/>
              </a:rPr>
              <a:t>n_neighbors</a:t>
            </a:r>
            <a:r>
              <a:rPr lang="en-US" sz="1800" b="1"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Nombre de voisins.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1800" b="1" i="1" u="sng" dirty="0">
                <a:effectLst/>
                <a:latin typeface="Times New Roman" panose="02020603050405020304" pitchFamily="18" charset="0"/>
                <a:ea typeface="Calibri" panose="020F0502020204030204" pitchFamily="34" charset="0"/>
                <a:cs typeface="Times New Roman" panose="02020603050405020304" pitchFamily="18" charset="0"/>
              </a:rPr>
              <a:t>P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Paramètre de puissance pour la métrique de Minkowski.</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1800" b="1" i="1" u="sng" dirty="0">
                <a:effectLst/>
                <a:latin typeface="Times New Roman" panose="02020603050405020304" pitchFamily="18" charset="0"/>
                <a:ea typeface="Calibri" panose="020F0502020204030204" pitchFamily="34" charset="0"/>
                <a:cs typeface="Times New Roman" panose="02020603050405020304" pitchFamily="18" charset="0"/>
              </a:rPr>
              <a:t>eights</a:t>
            </a: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(distance)</a:t>
            </a:r>
            <a:r>
              <a:rPr lang="en-US" b="1" i="1" u="sng"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voisins les plus proches d'un point de requête auront une plus grande influence que les voisins qui sont plus éloignés.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fr-FR" sz="1800" b="1" i="1" u="sng" dirty="0" err="1">
                <a:effectLst/>
                <a:latin typeface="Times New Roman" panose="02020603050405020304" pitchFamily="18" charset="0"/>
                <a:ea typeface="Calibri" panose="020F0502020204030204" pitchFamily="34" charset="0"/>
                <a:cs typeface="Times New Roman" panose="02020603050405020304" pitchFamily="18" charset="0"/>
              </a:rPr>
              <a:t>colsample_bytree</a:t>
            </a:r>
            <a:r>
              <a:rPr lang="fr-FR" b="1" i="1" u="sng"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Indique la fraction de colonnes à échantillonner de manière aléatoire pour chaque arbre.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fr-FR" sz="1800" b="1" i="1" u="sng" dirty="0" err="1">
                <a:effectLst/>
                <a:latin typeface="Times New Roman" panose="02020603050405020304" pitchFamily="18" charset="0"/>
                <a:ea typeface="Calibri" panose="020F0502020204030204" pitchFamily="34" charset="0"/>
                <a:cs typeface="Times New Roman" panose="02020603050405020304" pitchFamily="18" charset="0"/>
              </a:rPr>
              <a:t>learning_rate</a:t>
            </a: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Ce paramètre contrôle la contribution des estimateurs dans la combinaison finale.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fr-FR" sz="1800" b="1" i="1" u="sng" dirty="0" err="1">
                <a:effectLst/>
                <a:latin typeface="Times New Roman" panose="02020603050405020304" pitchFamily="18" charset="0"/>
                <a:ea typeface="Calibri" panose="020F0502020204030204" pitchFamily="34" charset="0"/>
                <a:cs typeface="Times New Roman" panose="02020603050405020304" pitchFamily="18" charset="0"/>
              </a:rPr>
              <a:t>max_depth</a:t>
            </a: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La profondeur maximale des arbres de décision.</a:t>
            </a:r>
          </a:p>
          <a:p>
            <a:pPr>
              <a:lnSpc>
                <a:spcPct val="107000"/>
              </a:lnSpc>
              <a:spcAft>
                <a:spcPts val="600"/>
              </a:spcAft>
            </a:pPr>
            <a:r>
              <a:rPr lang="fr-FR" sz="1800" b="1" i="1" u="sng" dirty="0" err="1">
                <a:effectLst/>
                <a:latin typeface="Times New Roman" panose="02020603050405020304" pitchFamily="18" charset="0"/>
                <a:ea typeface="Calibri" panose="020F0502020204030204" pitchFamily="34" charset="0"/>
                <a:cs typeface="Times New Roman" panose="02020603050405020304" pitchFamily="18" charset="0"/>
              </a:rPr>
              <a:t>n_estimators</a:t>
            </a: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Le nombre d'arbres de décision dans la forêt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600"/>
              </a:spcAft>
            </a:pPr>
            <a:r>
              <a:rPr lang="fr-FR" sz="1800" b="1" i="1" u="sng" dirty="0" err="1">
                <a:effectLst/>
                <a:latin typeface="Times New Roman" panose="02020603050405020304" pitchFamily="18" charset="0"/>
                <a:ea typeface="Calibri" panose="020F0502020204030204" pitchFamily="34" charset="0"/>
                <a:cs typeface="Times New Roman" panose="02020603050405020304" pitchFamily="18" charset="0"/>
              </a:rPr>
              <a:t>max_features</a:t>
            </a: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Le nombre de fonctionnalités à prendre en compte lors de la recherche de la meilleure répartition.</a:t>
            </a:r>
          </a:p>
          <a:p>
            <a:pPr>
              <a:lnSpc>
                <a:spcPct val="107000"/>
              </a:lnSpc>
              <a:spcAft>
                <a:spcPts val="600"/>
              </a:spcAft>
            </a:pPr>
            <a:r>
              <a:rPr lang="fr-FR" sz="1800" b="1" i="1" u="sng" dirty="0" err="1">
                <a:effectLst/>
                <a:latin typeface="Times New Roman" panose="02020603050405020304" pitchFamily="18" charset="0"/>
                <a:ea typeface="Calibri" panose="020F0502020204030204" pitchFamily="34" charset="0"/>
                <a:cs typeface="Times New Roman" panose="02020603050405020304" pitchFamily="18" charset="0"/>
              </a:rPr>
              <a:t>min_samples_split</a:t>
            </a: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nombre minimum d'échantillons qu'un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noeud</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doit avoir avant d'être divisé.</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fr-FR" sz="1800" b="1" i="1" u="sng" dirty="0" err="1">
                <a:effectLst/>
                <a:latin typeface="Times New Roman" panose="02020603050405020304" pitchFamily="18" charset="0"/>
                <a:ea typeface="Calibri" panose="020F0502020204030204" pitchFamily="34" charset="0"/>
                <a:cs typeface="Times New Roman" panose="02020603050405020304" pitchFamily="18" charset="0"/>
              </a:rPr>
              <a:t>min_sample_leaf</a:t>
            </a:r>
            <a:r>
              <a:rPr lang="fr-FR" sz="1800" b="1"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nombre minimum d'échantillons qu'une feuille doit avoir.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4CEF9B8A-461B-7E3F-49DC-50C611933609}"/>
              </a:ext>
            </a:extLst>
          </p:cNvPr>
          <p:cNvSpPr txBox="1"/>
          <p:nvPr/>
        </p:nvSpPr>
        <p:spPr>
          <a:xfrm>
            <a:off x="3371850" y="324693"/>
            <a:ext cx="4619625" cy="104644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fr-FR" sz="4400" b="1" dirty="0">
                <a:latin typeface="Times New Roman" panose="02020603050405020304" pitchFamily="18" charset="0"/>
                <a:cs typeface="Times New Roman" panose="02020603050405020304" pitchFamily="18" charset="0"/>
              </a:rPr>
              <a:t>6- Glossaire</a:t>
            </a:r>
            <a:r>
              <a:rPr lang="fr-FR"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algn="ctr"/>
            <a:endParaRPr lang="fr-FR" dirty="0"/>
          </a:p>
        </p:txBody>
      </p:sp>
    </p:spTree>
    <p:extLst>
      <p:ext uri="{BB962C8B-B14F-4D97-AF65-F5344CB8AC3E}">
        <p14:creationId xmlns:p14="http://schemas.microsoft.com/office/powerpoint/2010/main" val="67928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26E1D6D-094A-4A63-8EFE-5CA73AA98CF0}"/>
              </a:ext>
            </a:extLst>
          </p:cNvPr>
          <p:cNvSpPr txBox="1"/>
          <p:nvPr/>
        </p:nvSpPr>
        <p:spPr>
          <a:xfrm>
            <a:off x="785811" y="986367"/>
            <a:ext cx="9858375" cy="968278"/>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Pour réaliser les prédictions et évaluer l'importance du score ENERGY STAR, il est nécessaire d'explorer plusieurs pistes de recherche, notamment en testant différents modèles de régression en apprentissage automatique.</a:t>
            </a:r>
          </a:p>
        </p:txBody>
      </p:sp>
      <p:sp>
        <p:nvSpPr>
          <p:cNvPr id="9" name="ZoneTexte 8">
            <a:extLst>
              <a:ext uri="{FF2B5EF4-FFF2-40B4-BE49-F238E27FC236}">
                <a16:creationId xmlns:a16="http://schemas.microsoft.com/office/drawing/2014/main" id="{369678CB-6A01-975D-4203-6B0E8614DDE6}"/>
              </a:ext>
            </a:extLst>
          </p:cNvPr>
          <p:cNvSpPr txBox="1"/>
          <p:nvPr/>
        </p:nvSpPr>
        <p:spPr>
          <a:xfrm>
            <a:off x="476245" y="1967265"/>
            <a:ext cx="4124325" cy="430246"/>
          </a:xfrm>
          <a:prstGeom prst="rect">
            <a:avLst/>
          </a:prstGeom>
          <a:noFill/>
        </p:spPr>
        <p:txBody>
          <a:bodyPr wrap="square">
            <a:spAutoFit/>
          </a:bodyPr>
          <a:lstStyle/>
          <a:p>
            <a:pPr>
              <a:lnSpc>
                <a:spcPct val="107000"/>
              </a:lnSpc>
              <a:spcAft>
                <a:spcPts val="800"/>
              </a:spcAft>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Prédiction des émissions de CO2</a:t>
            </a:r>
          </a:p>
        </p:txBody>
      </p:sp>
      <p:sp>
        <p:nvSpPr>
          <p:cNvPr id="10" name="Flèche : bas 9">
            <a:extLst>
              <a:ext uri="{FF2B5EF4-FFF2-40B4-BE49-F238E27FC236}">
                <a16:creationId xmlns:a16="http://schemas.microsoft.com/office/drawing/2014/main" id="{7EA7ABCB-E883-DDA1-7880-B827F0143D41}"/>
              </a:ext>
            </a:extLst>
          </p:cNvPr>
          <p:cNvSpPr/>
          <p:nvPr/>
        </p:nvSpPr>
        <p:spPr>
          <a:xfrm>
            <a:off x="1816495" y="2408692"/>
            <a:ext cx="600075" cy="60370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92D050"/>
              </a:solidFill>
            </a:endParaRPr>
          </a:p>
        </p:txBody>
      </p:sp>
      <p:sp>
        <p:nvSpPr>
          <p:cNvPr id="12" name="ZoneTexte 11">
            <a:extLst>
              <a:ext uri="{FF2B5EF4-FFF2-40B4-BE49-F238E27FC236}">
                <a16:creationId xmlns:a16="http://schemas.microsoft.com/office/drawing/2014/main" id="{4A636B42-DB9E-1FFD-E75A-04DE9AADD80F}"/>
              </a:ext>
            </a:extLst>
          </p:cNvPr>
          <p:cNvSpPr txBox="1"/>
          <p:nvPr/>
        </p:nvSpPr>
        <p:spPr>
          <a:xfrm>
            <a:off x="621501" y="3012401"/>
            <a:ext cx="3833815" cy="369332"/>
          </a:xfrm>
          <a:prstGeom prst="rect">
            <a:avLst/>
          </a:prstGeom>
          <a:noFill/>
        </p:spPr>
        <p:txBody>
          <a:bodyPr wrap="square">
            <a:spAutoFit/>
          </a:bodyPr>
          <a:lstStyle/>
          <a:p>
            <a:r>
              <a:rPr lang="fr-FR" sz="1800" b="1" i="0" u="none" strike="noStrike" baseline="0" dirty="0" err="1">
                <a:solidFill>
                  <a:srgbClr val="FF0000"/>
                </a:solidFill>
                <a:latin typeface="Times New Roman" panose="02020603050405020304" pitchFamily="18" charset="0"/>
                <a:cs typeface="Times New Roman" panose="02020603050405020304" pitchFamily="18" charset="0"/>
              </a:rPr>
              <a:t>TotalGHGEmissions</a:t>
            </a:r>
            <a:r>
              <a:rPr lang="fr-FR" sz="1800" b="1" i="0" u="none" strike="noStrike" baseline="0" dirty="0">
                <a:solidFill>
                  <a:srgbClr val="FF0000"/>
                </a:solidFill>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(variable cible)</a:t>
            </a:r>
          </a:p>
        </p:txBody>
      </p:sp>
      <p:sp>
        <p:nvSpPr>
          <p:cNvPr id="14" name="ZoneTexte 13">
            <a:extLst>
              <a:ext uri="{FF2B5EF4-FFF2-40B4-BE49-F238E27FC236}">
                <a16:creationId xmlns:a16="http://schemas.microsoft.com/office/drawing/2014/main" id="{3D4D89AD-7110-4FB5-C017-1EBB1503BF77}"/>
              </a:ext>
            </a:extLst>
          </p:cNvPr>
          <p:cNvSpPr txBox="1"/>
          <p:nvPr/>
        </p:nvSpPr>
        <p:spPr>
          <a:xfrm>
            <a:off x="5562600" y="1924441"/>
            <a:ext cx="6096000" cy="436786"/>
          </a:xfrm>
          <a:prstGeom prst="rect">
            <a:avLst/>
          </a:prstGeom>
          <a:noFill/>
        </p:spPr>
        <p:txBody>
          <a:bodyPr wrap="square">
            <a:spAutoFit/>
          </a:bodyPr>
          <a:lstStyle/>
          <a:p>
            <a:pPr>
              <a:lnSpc>
                <a:spcPct val="107000"/>
              </a:lnSpc>
              <a:spcAft>
                <a:spcPts val="800"/>
              </a:spcAft>
            </a:pP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Prédiction de la consommation totale d'énergie</a:t>
            </a:r>
            <a:endParaRPr lang="fr-FR" sz="2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Flèche : bas 14">
            <a:extLst>
              <a:ext uri="{FF2B5EF4-FFF2-40B4-BE49-F238E27FC236}">
                <a16:creationId xmlns:a16="http://schemas.microsoft.com/office/drawing/2014/main" id="{E1C8C993-6C74-F53D-EBB2-2A561B139D7F}"/>
              </a:ext>
            </a:extLst>
          </p:cNvPr>
          <p:cNvSpPr/>
          <p:nvPr/>
        </p:nvSpPr>
        <p:spPr>
          <a:xfrm>
            <a:off x="7953375" y="2361227"/>
            <a:ext cx="600075" cy="60370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95AE8E17-BB83-F250-78D3-EB29734AE72B}"/>
              </a:ext>
            </a:extLst>
          </p:cNvPr>
          <p:cNvSpPr txBox="1"/>
          <p:nvPr/>
        </p:nvSpPr>
        <p:spPr>
          <a:xfrm>
            <a:off x="6829425" y="2949600"/>
            <a:ext cx="4124324" cy="369332"/>
          </a:xfrm>
          <a:prstGeom prst="rect">
            <a:avLst/>
          </a:prstGeom>
          <a:noFill/>
        </p:spPr>
        <p:txBody>
          <a:bodyPr wrap="square">
            <a:spAutoFit/>
          </a:bodyPr>
          <a:lstStyle/>
          <a:p>
            <a:r>
              <a:rPr lang="fr-FR" sz="1800" b="1" i="0" u="none" strike="noStrike" baseline="0" dirty="0" err="1">
                <a:solidFill>
                  <a:srgbClr val="FF0000"/>
                </a:solidFill>
                <a:latin typeface="Times New Roman" panose="02020603050405020304" pitchFamily="18" charset="0"/>
                <a:cs typeface="Times New Roman" panose="02020603050405020304" pitchFamily="18" charset="0"/>
              </a:rPr>
              <a:t>SiteEnergyUse</a:t>
            </a:r>
            <a:r>
              <a:rPr lang="fr-FR" sz="1800" b="1" i="0" u="none" strike="noStrike" baseline="0" dirty="0">
                <a:solidFill>
                  <a:srgbClr val="FF0000"/>
                </a:solidFill>
                <a:latin typeface="Times New Roman" panose="02020603050405020304" pitchFamily="18" charset="0"/>
                <a:cs typeface="Times New Roman" panose="02020603050405020304" pitchFamily="18" charset="0"/>
              </a:rPr>
              <a:t>(</a:t>
            </a:r>
            <a:r>
              <a:rPr lang="fr-FR" sz="1800" b="1" i="0" u="none" strike="noStrike" baseline="0" dirty="0" err="1">
                <a:solidFill>
                  <a:srgbClr val="FF0000"/>
                </a:solidFill>
                <a:latin typeface="Times New Roman" panose="02020603050405020304" pitchFamily="18" charset="0"/>
                <a:cs typeface="Times New Roman" panose="02020603050405020304" pitchFamily="18" charset="0"/>
              </a:rPr>
              <a:t>kBtu</a:t>
            </a:r>
            <a:r>
              <a:rPr lang="fr-FR" sz="1800" b="1" i="0" u="none" strike="noStrike" baseline="0" dirty="0">
                <a:solidFill>
                  <a:srgbClr val="FF0000"/>
                </a:solidFill>
                <a:latin typeface="Arial" panose="020B0604020202020204" pitchFamily="34" charset="0"/>
              </a:rPr>
              <a:t>) </a:t>
            </a:r>
            <a:r>
              <a:rPr lang="fr-FR" dirty="0">
                <a:latin typeface="Times New Roman" panose="02020603050405020304" pitchFamily="18" charset="0"/>
                <a:cs typeface="Times New Roman" panose="02020603050405020304" pitchFamily="18" charset="0"/>
              </a:rPr>
              <a:t>(variable cible)</a:t>
            </a:r>
            <a:endParaRPr lang="fr-FR" dirty="0">
              <a:solidFill>
                <a:srgbClr val="FF0000"/>
              </a:solidFill>
            </a:endParaRPr>
          </a:p>
        </p:txBody>
      </p:sp>
      <p:graphicFrame>
        <p:nvGraphicFramePr>
          <p:cNvPr id="32" name="Diagramme 31">
            <a:extLst>
              <a:ext uri="{FF2B5EF4-FFF2-40B4-BE49-F238E27FC236}">
                <a16:creationId xmlns:a16="http://schemas.microsoft.com/office/drawing/2014/main" id="{C13B6E00-CEF6-D9D8-223D-18A81EF25F27}"/>
              </a:ext>
            </a:extLst>
          </p:cNvPr>
          <p:cNvGraphicFramePr/>
          <p:nvPr>
            <p:extLst>
              <p:ext uri="{D42A27DB-BD31-4B8C-83A1-F6EECF244321}">
                <p14:modId xmlns:p14="http://schemas.microsoft.com/office/powerpoint/2010/main" val="3028993211"/>
              </p:ext>
            </p:extLst>
          </p:nvPr>
        </p:nvGraphicFramePr>
        <p:xfrm>
          <a:off x="2116532" y="3130350"/>
          <a:ext cx="7958934" cy="3657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Espace réservé du pied de page 1">
            <a:extLst>
              <a:ext uri="{FF2B5EF4-FFF2-40B4-BE49-F238E27FC236}">
                <a16:creationId xmlns:a16="http://schemas.microsoft.com/office/drawing/2014/main" id="{F775CBC6-87B2-215F-819A-354EC038EAFA}"/>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98B983E7-2303-2BBB-1E5B-DB68DC86AC51}"/>
              </a:ext>
            </a:extLst>
          </p:cNvPr>
          <p:cNvSpPr>
            <a:spLocks noGrp="1"/>
          </p:cNvSpPr>
          <p:nvPr>
            <p:ph type="sldNum" sz="quarter" idx="12"/>
          </p:nvPr>
        </p:nvSpPr>
        <p:spPr/>
        <p:txBody>
          <a:bodyPr/>
          <a:lstStyle/>
          <a:p>
            <a:fld id="{E2EE514A-1692-4352-ADAA-C2A8585A6389}" type="slidenum">
              <a:rPr lang="fr-FR" smtClean="0"/>
              <a:t>4</a:t>
            </a:fld>
            <a:endParaRPr lang="fr-FR"/>
          </a:p>
        </p:txBody>
      </p:sp>
      <p:sp>
        <p:nvSpPr>
          <p:cNvPr id="6" name="ZoneTexte 5">
            <a:extLst>
              <a:ext uri="{FF2B5EF4-FFF2-40B4-BE49-F238E27FC236}">
                <a16:creationId xmlns:a16="http://schemas.microsoft.com/office/drawing/2014/main" id="{8B101C48-3993-B7DB-2336-F3592AD8D0D2}"/>
              </a:ext>
            </a:extLst>
          </p:cNvPr>
          <p:cNvSpPr txBox="1"/>
          <p:nvPr/>
        </p:nvSpPr>
        <p:spPr>
          <a:xfrm>
            <a:off x="3143250" y="43424"/>
            <a:ext cx="6096000" cy="76944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fr-FR" sz="4400" b="1" i="0" u="none" strike="noStrike" baseline="0" dirty="0">
                <a:solidFill>
                  <a:srgbClr val="000000"/>
                </a:solidFill>
                <a:latin typeface="Times New Roman" panose="02020603050405020304" pitchFamily="18" charset="0"/>
                <a:cs typeface="Times New Roman" panose="02020603050405020304" pitchFamily="18" charset="0"/>
              </a:rPr>
              <a:t>2- Pistes de recherches</a:t>
            </a:r>
            <a:endParaRPr lang="fr-FR"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75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2A9643-4E0A-6D8B-8EB7-5281E752D622}"/>
              </a:ext>
            </a:extLst>
          </p:cNvPr>
          <p:cNvSpPr>
            <a:spLocks noGrp="1"/>
          </p:cNvSpPr>
          <p:nvPr>
            <p:ph type="title"/>
          </p:nvPr>
        </p:nvSpPr>
        <p:spPr>
          <a:xfrm>
            <a:off x="66675" y="93374"/>
            <a:ext cx="11287125"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fr-FR" sz="4000" b="1" dirty="0">
                <a:latin typeface="Times New Roman" panose="02020603050405020304" pitchFamily="18" charset="0"/>
                <a:ea typeface="Calibri" panose="020F0502020204030204" pitchFamily="34" charset="0"/>
                <a:cs typeface="Times New Roman" panose="02020603050405020304" pitchFamily="18" charset="0"/>
              </a:rPr>
              <a:t>3</a:t>
            </a:r>
            <a:r>
              <a:rPr lang="fr-FR" sz="4000" b="1" dirty="0">
                <a:effectLst/>
                <a:latin typeface="Times New Roman" panose="02020603050405020304" pitchFamily="18" charset="0"/>
                <a:ea typeface="Calibri" panose="020F0502020204030204" pitchFamily="34" charset="0"/>
                <a:cs typeface="Times New Roman" panose="02020603050405020304" pitchFamily="18" charset="0"/>
              </a:rPr>
              <a:t>- Processus de préparation des données</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4" name="ZoneTexte 3">
            <a:extLst>
              <a:ext uri="{FF2B5EF4-FFF2-40B4-BE49-F238E27FC236}">
                <a16:creationId xmlns:a16="http://schemas.microsoft.com/office/drawing/2014/main" id="{0615D9EC-168E-6431-89CC-1729B12318ED}"/>
              </a:ext>
            </a:extLst>
          </p:cNvPr>
          <p:cNvSpPr txBox="1"/>
          <p:nvPr/>
        </p:nvSpPr>
        <p:spPr>
          <a:xfrm>
            <a:off x="152400" y="992651"/>
            <a:ext cx="7772400" cy="369332"/>
          </a:xfrm>
          <a:prstGeom prst="rect">
            <a:avLst/>
          </a:prstGeom>
          <a:noFill/>
        </p:spPr>
        <p:txBody>
          <a:bodyPr wrap="square">
            <a:spAutoFit/>
          </a:bodyPr>
          <a:lstStyle/>
          <a:p>
            <a:r>
              <a:rPr lang="fr-FR" sz="1800" b="1" dirty="0">
                <a:latin typeface="Times New Roman" panose="02020603050405020304" pitchFamily="18" charset="0"/>
                <a:cs typeface="Times New Roman" panose="02020603050405020304" pitchFamily="18" charset="0"/>
              </a:rPr>
              <a:t>A- </a:t>
            </a:r>
            <a:r>
              <a:rPr lang="fr-FR" sz="1800" b="1" i="0" dirty="0">
                <a:effectLst/>
                <a:latin typeface="Times New Roman" panose="02020603050405020304" pitchFamily="18" charset="0"/>
                <a:cs typeface="Times New Roman" panose="02020603050405020304" pitchFamily="18" charset="0"/>
              </a:rPr>
              <a:t>Les diverses étapes impliquées dans le processus de nettoyage de données </a:t>
            </a:r>
            <a:endParaRPr lang="fr-FR" dirty="0"/>
          </a:p>
        </p:txBody>
      </p:sp>
      <p:graphicFrame>
        <p:nvGraphicFramePr>
          <p:cNvPr id="5" name="Diagramme 4">
            <a:extLst>
              <a:ext uri="{FF2B5EF4-FFF2-40B4-BE49-F238E27FC236}">
                <a16:creationId xmlns:a16="http://schemas.microsoft.com/office/drawing/2014/main" id="{B94A8F5B-BF40-B350-0CA0-B72CFF0EF394}"/>
              </a:ext>
            </a:extLst>
          </p:cNvPr>
          <p:cNvGraphicFramePr/>
          <p:nvPr>
            <p:extLst>
              <p:ext uri="{D42A27DB-BD31-4B8C-83A1-F6EECF244321}">
                <p14:modId xmlns:p14="http://schemas.microsoft.com/office/powerpoint/2010/main" val="4286639624"/>
              </p:ext>
            </p:extLst>
          </p:nvPr>
        </p:nvGraphicFramePr>
        <p:xfrm>
          <a:off x="1280795" y="1323801"/>
          <a:ext cx="993584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1B5DB402-BB86-9B26-B057-E218A6F737BF}"/>
              </a:ext>
            </a:extLst>
          </p:cNvPr>
          <p:cNvSpPr txBox="1"/>
          <p:nvPr/>
        </p:nvSpPr>
        <p:spPr>
          <a:xfrm>
            <a:off x="2072005" y="2466089"/>
            <a:ext cx="3495675" cy="646331"/>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1460</a:t>
            </a:r>
            <a:r>
              <a:rPr lang="fr-FR" sz="1800" b="1" dirty="0">
                <a:latin typeface="Times New Roman" panose="02020603050405020304" pitchFamily="18" charset="0"/>
                <a:cs typeface="Times New Roman" panose="02020603050405020304" pitchFamily="18" charset="0"/>
              </a:rPr>
              <a:t> lignes               64 colonnes</a:t>
            </a:r>
            <a:endParaRPr lang="fr-FR" dirty="0">
              <a:latin typeface="Times New Roman" panose="02020603050405020304" pitchFamily="18" charset="0"/>
              <a:cs typeface="Times New Roman" panose="02020603050405020304" pitchFamily="18" charset="0"/>
            </a:endParaRPr>
          </a:p>
          <a:p>
            <a:pPr lvl="0"/>
            <a:endParaRPr lang="fr-FR" dirty="0"/>
          </a:p>
        </p:txBody>
      </p:sp>
      <p:sp>
        <p:nvSpPr>
          <p:cNvPr id="7" name="ZoneTexte 6">
            <a:extLst>
              <a:ext uri="{FF2B5EF4-FFF2-40B4-BE49-F238E27FC236}">
                <a16:creationId xmlns:a16="http://schemas.microsoft.com/office/drawing/2014/main" id="{90A106B9-63EB-8BC2-8AF5-C60FFB8B8EC7}"/>
              </a:ext>
            </a:extLst>
          </p:cNvPr>
          <p:cNvSpPr txBox="1"/>
          <p:nvPr/>
        </p:nvSpPr>
        <p:spPr>
          <a:xfrm>
            <a:off x="1828800" y="4317831"/>
            <a:ext cx="3657600" cy="646331"/>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1458</a:t>
            </a:r>
            <a:r>
              <a:rPr lang="fr-FR" sz="1800" b="1" dirty="0">
                <a:latin typeface="Times New Roman" panose="02020603050405020304" pitchFamily="18" charset="0"/>
                <a:cs typeface="Times New Roman" panose="02020603050405020304" pitchFamily="18" charset="0"/>
              </a:rPr>
              <a:t> lignes               64 colonnes</a:t>
            </a:r>
            <a:endParaRPr lang="fr-FR" dirty="0">
              <a:latin typeface="Times New Roman" panose="02020603050405020304" pitchFamily="18" charset="0"/>
              <a:cs typeface="Times New Roman" panose="02020603050405020304" pitchFamily="18" charset="0"/>
            </a:endParaRPr>
          </a:p>
          <a:p>
            <a:endParaRPr lang="fr-FR" dirty="0"/>
          </a:p>
        </p:txBody>
      </p:sp>
      <p:sp>
        <p:nvSpPr>
          <p:cNvPr id="8" name="ZoneTexte 7">
            <a:extLst>
              <a:ext uri="{FF2B5EF4-FFF2-40B4-BE49-F238E27FC236}">
                <a16:creationId xmlns:a16="http://schemas.microsoft.com/office/drawing/2014/main" id="{1EC8BAB5-7C9A-103D-A96B-FB23D7E0EECB}"/>
              </a:ext>
            </a:extLst>
          </p:cNvPr>
          <p:cNvSpPr txBox="1"/>
          <p:nvPr/>
        </p:nvSpPr>
        <p:spPr>
          <a:xfrm>
            <a:off x="1951037" y="6039889"/>
            <a:ext cx="4144963" cy="646331"/>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1432</a:t>
            </a:r>
            <a:r>
              <a:rPr lang="fr-FR" sz="1800" b="1" dirty="0">
                <a:latin typeface="Times New Roman" panose="02020603050405020304" pitchFamily="18" charset="0"/>
                <a:cs typeface="Times New Roman" panose="02020603050405020304" pitchFamily="18" charset="0"/>
              </a:rPr>
              <a:t> lignes               64 colonnes</a:t>
            </a:r>
            <a:endParaRPr lang="fr-FR" dirty="0">
              <a:latin typeface="Times New Roman" panose="02020603050405020304" pitchFamily="18" charset="0"/>
              <a:cs typeface="Times New Roman" panose="02020603050405020304" pitchFamily="18" charset="0"/>
            </a:endParaRPr>
          </a:p>
          <a:p>
            <a:endParaRPr lang="fr-FR" dirty="0"/>
          </a:p>
        </p:txBody>
      </p:sp>
      <p:sp>
        <p:nvSpPr>
          <p:cNvPr id="9" name="ZoneTexte 8">
            <a:extLst>
              <a:ext uri="{FF2B5EF4-FFF2-40B4-BE49-F238E27FC236}">
                <a16:creationId xmlns:a16="http://schemas.microsoft.com/office/drawing/2014/main" id="{F672940B-B1B8-9044-C980-FB49BA465B19}"/>
              </a:ext>
            </a:extLst>
          </p:cNvPr>
          <p:cNvSpPr txBox="1"/>
          <p:nvPr/>
        </p:nvSpPr>
        <p:spPr>
          <a:xfrm>
            <a:off x="7588885" y="4317830"/>
            <a:ext cx="3322320" cy="646331"/>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1432</a:t>
            </a:r>
            <a:r>
              <a:rPr lang="fr-FR" sz="1800" b="1" dirty="0">
                <a:latin typeface="Times New Roman" panose="02020603050405020304" pitchFamily="18" charset="0"/>
                <a:cs typeface="Times New Roman" panose="02020603050405020304" pitchFamily="18" charset="0"/>
              </a:rPr>
              <a:t> lignes               41 colonnes</a:t>
            </a:r>
            <a:endParaRPr lang="fr-FR" dirty="0">
              <a:latin typeface="Times New Roman" panose="02020603050405020304" pitchFamily="18" charset="0"/>
              <a:cs typeface="Times New Roman" panose="02020603050405020304" pitchFamily="18" charset="0"/>
            </a:endParaRPr>
          </a:p>
          <a:p>
            <a:endParaRPr lang="fr-FR" dirty="0"/>
          </a:p>
        </p:txBody>
      </p:sp>
      <p:sp>
        <p:nvSpPr>
          <p:cNvPr id="10" name="ZoneTexte 9">
            <a:extLst>
              <a:ext uri="{FF2B5EF4-FFF2-40B4-BE49-F238E27FC236}">
                <a16:creationId xmlns:a16="http://schemas.microsoft.com/office/drawing/2014/main" id="{B1EA5BD6-26A4-09AA-8849-692C1B0FF543}"/>
              </a:ext>
            </a:extLst>
          </p:cNvPr>
          <p:cNvSpPr txBox="1"/>
          <p:nvPr/>
        </p:nvSpPr>
        <p:spPr>
          <a:xfrm>
            <a:off x="7634605" y="6011283"/>
            <a:ext cx="3606800" cy="646331"/>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1432</a:t>
            </a:r>
            <a:r>
              <a:rPr lang="fr-FR" sz="1800" b="1" dirty="0">
                <a:latin typeface="Times New Roman" panose="02020603050405020304" pitchFamily="18" charset="0"/>
                <a:cs typeface="Times New Roman" panose="02020603050405020304" pitchFamily="18" charset="0"/>
              </a:rPr>
              <a:t> lignes               13 colonnes</a:t>
            </a:r>
            <a:endParaRPr lang="fr-FR" dirty="0">
              <a:latin typeface="Times New Roman" panose="02020603050405020304" pitchFamily="18" charset="0"/>
              <a:cs typeface="Times New Roman" panose="02020603050405020304" pitchFamily="18" charset="0"/>
            </a:endParaRPr>
          </a:p>
          <a:p>
            <a:endParaRPr lang="fr-FR" dirty="0"/>
          </a:p>
        </p:txBody>
      </p:sp>
      <p:sp>
        <p:nvSpPr>
          <p:cNvPr id="3" name="Espace réservé du pied de page 2">
            <a:extLst>
              <a:ext uri="{FF2B5EF4-FFF2-40B4-BE49-F238E27FC236}">
                <a16:creationId xmlns:a16="http://schemas.microsoft.com/office/drawing/2014/main" id="{7F269A74-71E7-BBE6-F8E0-BD0BFF8D4E03}"/>
              </a:ext>
            </a:extLst>
          </p:cNvPr>
          <p:cNvSpPr>
            <a:spLocks noGrp="1"/>
          </p:cNvSpPr>
          <p:nvPr>
            <p:ph type="ftr" sz="quarter" idx="11"/>
          </p:nvPr>
        </p:nvSpPr>
        <p:spPr/>
        <p:txBody>
          <a:bodyPr/>
          <a:lstStyle/>
          <a:p>
            <a:r>
              <a:rPr lang="fr-FR"/>
              <a:t>Zouheir HMIDI</a:t>
            </a:r>
          </a:p>
        </p:txBody>
      </p:sp>
      <p:sp>
        <p:nvSpPr>
          <p:cNvPr id="11" name="Espace réservé du numéro de diapositive 10">
            <a:extLst>
              <a:ext uri="{FF2B5EF4-FFF2-40B4-BE49-F238E27FC236}">
                <a16:creationId xmlns:a16="http://schemas.microsoft.com/office/drawing/2014/main" id="{0E80FACA-F508-795E-6CF2-BCC70E992221}"/>
              </a:ext>
            </a:extLst>
          </p:cNvPr>
          <p:cNvSpPr>
            <a:spLocks noGrp="1"/>
          </p:cNvSpPr>
          <p:nvPr>
            <p:ph type="sldNum" sz="quarter" idx="12"/>
          </p:nvPr>
        </p:nvSpPr>
        <p:spPr/>
        <p:txBody>
          <a:bodyPr/>
          <a:lstStyle/>
          <a:p>
            <a:fld id="{E2EE514A-1692-4352-ADAA-C2A8585A6389}" type="slidenum">
              <a:rPr lang="fr-FR" smtClean="0"/>
              <a:t>5</a:t>
            </a:fld>
            <a:endParaRPr lang="fr-FR"/>
          </a:p>
        </p:txBody>
      </p:sp>
    </p:spTree>
    <p:extLst>
      <p:ext uri="{BB962C8B-B14F-4D97-AF65-F5344CB8AC3E}">
        <p14:creationId xmlns:p14="http://schemas.microsoft.com/office/powerpoint/2010/main" val="186157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8BE03936-9FD8-A512-CE5E-D769A5B9A183}"/>
              </a:ext>
            </a:extLst>
          </p:cNvPr>
          <p:cNvSpPr/>
          <p:nvPr/>
        </p:nvSpPr>
        <p:spPr>
          <a:xfrm>
            <a:off x="274321" y="2260600"/>
            <a:ext cx="2907028" cy="1790700"/>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On garde </a:t>
            </a:r>
            <a:r>
              <a:rPr lang="fr-FR" sz="2000" dirty="0" err="1">
                <a:solidFill>
                  <a:srgbClr val="FFFFFF"/>
                </a:solidFill>
                <a:latin typeface="Times New Roman" panose="02020603050405020304" pitchFamily="18" charset="0"/>
                <a:ea typeface="Calibri" panose="020F0502020204030204" pitchFamily="34" charset="0"/>
                <a:cs typeface="Times New Roman" panose="02020603050405020304" pitchFamily="18" charset="0"/>
              </a:rPr>
              <a:t>ENERGYSTARScore</a:t>
            </a:r>
            <a:r>
              <a:rPr lang="fr-FR" sz="180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 avec </a:t>
            </a:r>
            <a:r>
              <a:rPr lang="fr-FR" sz="2400" dirty="0">
                <a:solidFill>
                  <a:srgbClr val="FFFFFF"/>
                </a:solidFill>
                <a:latin typeface="Calibri" panose="020F0502020204030204" pitchFamily="34" charset="0"/>
                <a:ea typeface="Calibri" panose="020F0502020204030204" pitchFamily="34" charset="0"/>
                <a:cs typeface="Times New Roman" panose="02020603050405020304" pitchFamily="18" charset="0"/>
              </a:rPr>
              <a:t>455 NaN</a:t>
            </a:r>
            <a:endParaRPr lang="fr-FR" dirty="0"/>
          </a:p>
        </p:txBody>
      </p:sp>
      <p:pic>
        <p:nvPicPr>
          <p:cNvPr id="6" name="Image 5" descr="Une image contenant texte, ligne, Parallèle, capture d’écran&#10;&#10;Description générée automatiquement">
            <a:extLst>
              <a:ext uri="{FF2B5EF4-FFF2-40B4-BE49-F238E27FC236}">
                <a16:creationId xmlns:a16="http://schemas.microsoft.com/office/drawing/2014/main" id="{D299A2B4-8A81-CED3-FB88-FC6DB2A53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49" y="1292225"/>
            <a:ext cx="8637069" cy="4273550"/>
          </a:xfrm>
          <a:prstGeom prst="rect">
            <a:avLst/>
          </a:prstGeom>
        </p:spPr>
      </p:pic>
      <p:sp>
        <p:nvSpPr>
          <p:cNvPr id="2" name="Espace réservé du pied de page 1">
            <a:extLst>
              <a:ext uri="{FF2B5EF4-FFF2-40B4-BE49-F238E27FC236}">
                <a16:creationId xmlns:a16="http://schemas.microsoft.com/office/drawing/2014/main" id="{CC80ACD7-F438-7762-BB78-401DC23C26F3}"/>
              </a:ext>
            </a:extLst>
          </p:cNvPr>
          <p:cNvSpPr>
            <a:spLocks noGrp="1"/>
          </p:cNvSpPr>
          <p:nvPr>
            <p:ph type="ftr" sz="quarter" idx="11"/>
          </p:nvPr>
        </p:nvSpPr>
        <p:spPr/>
        <p:txBody>
          <a:bodyPr/>
          <a:lstStyle/>
          <a:p>
            <a:r>
              <a:rPr lang="fr-FR"/>
              <a:t>Zouheir HMIDI</a:t>
            </a:r>
          </a:p>
        </p:txBody>
      </p:sp>
      <p:sp>
        <p:nvSpPr>
          <p:cNvPr id="3" name="Espace réservé du numéro de diapositive 2">
            <a:extLst>
              <a:ext uri="{FF2B5EF4-FFF2-40B4-BE49-F238E27FC236}">
                <a16:creationId xmlns:a16="http://schemas.microsoft.com/office/drawing/2014/main" id="{9B52BD2F-0DF3-1F82-570D-843A971AFC43}"/>
              </a:ext>
            </a:extLst>
          </p:cNvPr>
          <p:cNvSpPr>
            <a:spLocks noGrp="1"/>
          </p:cNvSpPr>
          <p:nvPr>
            <p:ph type="sldNum" sz="quarter" idx="12"/>
          </p:nvPr>
        </p:nvSpPr>
        <p:spPr/>
        <p:txBody>
          <a:bodyPr/>
          <a:lstStyle/>
          <a:p>
            <a:fld id="{E2EE514A-1692-4352-ADAA-C2A8585A6389}" type="slidenum">
              <a:rPr lang="fr-FR" smtClean="0"/>
              <a:t>6</a:t>
            </a:fld>
            <a:endParaRPr lang="fr-FR"/>
          </a:p>
        </p:txBody>
      </p:sp>
      <p:sp>
        <p:nvSpPr>
          <p:cNvPr id="7" name="ZoneTexte 6">
            <a:extLst>
              <a:ext uri="{FF2B5EF4-FFF2-40B4-BE49-F238E27FC236}">
                <a16:creationId xmlns:a16="http://schemas.microsoft.com/office/drawing/2014/main" id="{8147F74B-7236-2EEE-8FC0-2940134116FA}"/>
              </a:ext>
            </a:extLst>
          </p:cNvPr>
          <p:cNvSpPr txBox="1"/>
          <p:nvPr/>
        </p:nvSpPr>
        <p:spPr>
          <a:xfrm>
            <a:off x="274321" y="136525"/>
            <a:ext cx="6096000" cy="446276"/>
          </a:xfrm>
          <a:prstGeom prst="rect">
            <a:avLst/>
          </a:prstGeom>
          <a:noFill/>
        </p:spPr>
        <p:txBody>
          <a:bodyPr wrap="square">
            <a:spAutoFit/>
          </a:bodyPr>
          <a:lstStyle/>
          <a:p>
            <a:r>
              <a:rPr lang="fr-FR" sz="2300" b="1" u="sng"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Processus de préparation des données - suite </a:t>
            </a:r>
          </a:p>
        </p:txBody>
      </p:sp>
    </p:spTree>
    <p:extLst>
      <p:ext uri="{BB962C8B-B14F-4D97-AF65-F5344CB8AC3E}">
        <p14:creationId xmlns:p14="http://schemas.microsoft.com/office/powerpoint/2010/main" val="241871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06407F4-2794-7863-C764-5A4D3076DBC1}"/>
              </a:ext>
            </a:extLst>
          </p:cNvPr>
          <p:cNvSpPr txBox="1"/>
          <p:nvPr/>
        </p:nvSpPr>
        <p:spPr>
          <a:xfrm>
            <a:off x="126999" y="947577"/>
            <a:ext cx="6096000" cy="369332"/>
          </a:xfrm>
          <a:prstGeom prst="rect">
            <a:avLst/>
          </a:prstGeom>
          <a:noFill/>
        </p:spPr>
        <p:txBody>
          <a:bodyPr wrap="square">
            <a:spAutoFit/>
          </a:bodyPr>
          <a:lstStyle/>
          <a:p>
            <a:r>
              <a:rPr lang="fr-FR" sz="1800" b="1" dirty="0">
                <a:latin typeface="Times New Roman" panose="02020603050405020304" pitchFamily="18" charset="0"/>
                <a:cs typeface="Times New Roman" panose="02020603050405020304" pitchFamily="18" charset="0"/>
              </a:rPr>
              <a:t>B- </a:t>
            </a:r>
            <a:r>
              <a:rPr lang="fr-FR" b="1" dirty="0">
                <a:latin typeface="Times New Roman" panose="02020603050405020304" pitchFamily="18" charset="0"/>
                <a:cs typeface="Times New Roman" panose="02020603050405020304" pitchFamily="18" charset="0"/>
              </a:rPr>
              <a:t>Détecter les valeurs aberrantes avec le z-score </a:t>
            </a:r>
          </a:p>
        </p:txBody>
      </p:sp>
      <p:pic>
        <p:nvPicPr>
          <p:cNvPr id="7" name="Image 6" descr="Une image contenant texte, diagramme, ligne, Parallèle&#10;&#10;Description générée automatiquement">
            <a:extLst>
              <a:ext uri="{FF2B5EF4-FFF2-40B4-BE49-F238E27FC236}">
                <a16:creationId xmlns:a16="http://schemas.microsoft.com/office/drawing/2014/main" id="{9B166BF0-14DB-F93A-25C4-EAC7FA65E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989" y="779026"/>
            <a:ext cx="6071153" cy="5669280"/>
          </a:xfrm>
          <a:prstGeom prst="rect">
            <a:avLst/>
          </a:prstGeom>
        </p:spPr>
      </p:pic>
      <p:sp>
        <p:nvSpPr>
          <p:cNvPr id="8" name="ZoneTexte 7">
            <a:extLst>
              <a:ext uri="{FF2B5EF4-FFF2-40B4-BE49-F238E27FC236}">
                <a16:creationId xmlns:a16="http://schemas.microsoft.com/office/drawing/2014/main" id="{B9E07F7A-544B-C18F-F507-82E1920ACBE2}"/>
              </a:ext>
            </a:extLst>
          </p:cNvPr>
          <p:cNvSpPr txBox="1"/>
          <p:nvPr/>
        </p:nvSpPr>
        <p:spPr>
          <a:xfrm>
            <a:off x="126999" y="2153919"/>
            <a:ext cx="5380990" cy="2215991"/>
          </a:xfrm>
          <a:prstGeom prst="rect">
            <a:avLst/>
          </a:prstGeom>
          <a:noFill/>
        </p:spPr>
        <p:txBody>
          <a:bodyPr wrap="square" rtlCol="0">
            <a:spAutoFit/>
          </a:bodyPr>
          <a:lstStyle/>
          <a:p>
            <a:endParaRPr lang="fr-FR" dirty="0"/>
          </a:p>
          <a:p>
            <a:r>
              <a:rPr lang="fr-FR" sz="2000" dirty="0">
                <a:latin typeface="Times New Roman" panose="02020603050405020304" pitchFamily="18" charset="0"/>
                <a:cs typeface="Times New Roman" panose="02020603050405020304" pitchFamily="18" charset="0"/>
              </a:rPr>
              <a:t>Le z-score est utilisé pour détecter les valeurs aberrantes dans un ensemble de données. Il s'agit d'une mesure statistique qui nous aide à comprendre à quel point nous sommes proches ou éloignés de la moyenne arithmétique de l'ensemble de données.</a:t>
            </a:r>
          </a:p>
        </p:txBody>
      </p:sp>
      <p:sp>
        <p:nvSpPr>
          <p:cNvPr id="2" name="Espace réservé du pied de page 1">
            <a:extLst>
              <a:ext uri="{FF2B5EF4-FFF2-40B4-BE49-F238E27FC236}">
                <a16:creationId xmlns:a16="http://schemas.microsoft.com/office/drawing/2014/main" id="{D7C79869-57A7-2840-374F-730A260B5E93}"/>
              </a:ext>
            </a:extLst>
          </p:cNvPr>
          <p:cNvSpPr>
            <a:spLocks noGrp="1"/>
          </p:cNvSpPr>
          <p:nvPr>
            <p:ph type="ftr" sz="quarter" idx="11"/>
          </p:nvPr>
        </p:nvSpPr>
        <p:spPr/>
        <p:txBody>
          <a:bodyPr/>
          <a:lstStyle/>
          <a:p>
            <a:r>
              <a:rPr lang="fr-FR"/>
              <a:t>Zouheir HMIDI</a:t>
            </a:r>
          </a:p>
        </p:txBody>
      </p:sp>
      <p:sp>
        <p:nvSpPr>
          <p:cNvPr id="4" name="Espace réservé du numéro de diapositive 3">
            <a:extLst>
              <a:ext uri="{FF2B5EF4-FFF2-40B4-BE49-F238E27FC236}">
                <a16:creationId xmlns:a16="http://schemas.microsoft.com/office/drawing/2014/main" id="{1A8F8869-581D-7D64-CE39-96A1C73C9B60}"/>
              </a:ext>
            </a:extLst>
          </p:cNvPr>
          <p:cNvSpPr>
            <a:spLocks noGrp="1"/>
          </p:cNvSpPr>
          <p:nvPr>
            <p:ph type="sldNum" sz="quarter" idx="12"/>
          </p:nvPr>
        </p:nvSpPr>
        <p:spPr/>
        <p:txBody>
          <a:bodyPr/>
          <a:lstStyle/>
          <a:p>
            <a:fld id="{E2EE514A-1692-4352-ADAA-C2A8585A6389}" type="slidenum">
              <a:rPr lang="fr-FR" smtClean="0"/>
              <a:t>7</a:t>
            </a:fld>
            <a:endParaRPr lang="fr-FR"/>
          </a:p>
        </p:txBody>
      </p:sp>
      <p:sp>
        <p:nvSpPr>
          <p:cNvPr id="5" name="ZoneTexte 4">
            <a:extLst>
              <a:ext uri="{FF2B5EF4-FFF2-40B4-BE49-F238E27FC236}">
                <a16:creationId xmlns:a16="http://schemas.microsoft.com/office/drawing/2014/main" id="{55FB1FB3-5106-52EA-C65F-9CD372F82C51}"/>
              </a:ext>
            </a:extLst>
          </p:cNvPr>
          <p:cNvSpPr txBox="1"/>
          <p:nvPr/>
        </p:nvSpPr>
        <p:spPr>
          <a:xfrm>
            <a:off x="126999" y="136525"/>
            <a:ext cx="6243322" cy="446276"/>
          </a:xfrm>
          <a:prstGeom prst="rect">
            <a:avLst/>
          </a:prstGeom>
          <a:noFill/>
        </p:spPr>
        <p:txBody>
          <a:bodyPr wrap="square">
            <a:spAutoFit/>
          </a:bodyPr>
          <a:lstStyle/>
          <a:p>
            <a:r>
              <a:rPr lang="fr-FR" sz="2300" b="1" u="sng"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Processus de préparation des données - suite </a:t>
            </a:r>
          </a:p>
        </p:txBody>
      </p:sp>
      <p:graphicFrame>
        <p:nvGraphicFramePr>
          <p:cNvPr id="6" name="Tableau 8">
            <a:extLst>
              <a:ext uri="{FF2B5EF4-FFF2-40B4-BE49-F238E27FC236}">
                <a16:creationId xmlns:a16="http://schemas.microsoft.com/office/drawing/2014/main" id="{2A22B8FA-2EE2-60BE-2F91-C85EE4F6A17D}"/>
              </a:ext>
            </a:extLst>
          </p:cNvPr>
          <p:cNvGraphicFramePr>
            <a:graphicFrameLocks noGrp="1"/>
          </p:cNvGraphicFramePr>
          <p:nvPr>
            <p:extLst>
              <p:ext uri="{D42A27DB-BD31-4B8C-83A1-F6EECF244321}">
                <p14:modId xmlns:p14="http://schemas.microsoft.com/office/powerpoint/2010/main" val="9805158"/>
              </p:ext>
            </p:extLst>
          </p:nvPr>
        </p:nvGraphicFramePr>
        <p:xfrm>
          <a:off x="253363" y="5168743"/>
          <a:ext cx="5380990" cy="741680"/>
        </p:xfrm>
        <a:graphic>
          <a:graphicData uri="http://schemas.openxmlformats.org/drawingml/2006/table">
            <a:tbl>
              <a:tblPr firstRow="1" bandRow="1">
                <a:tableStyleId>{5C22544A-7EE6-4342-B048-85BDC9FD1C3A}</a:tableStyleId>
              </a:tblPr>
              <a:tblGrid>
                <a:gridCol w="2690495">
                  <a:extLst>
                    <a:ext uri="{9D8B030D-6E8A-4147-A177-3AD203B41FA5}">
                      <a16:colId xmlns:a16="http://schemas.microsoft.com/office/drawing/2014/main" val="1354502407"/>
                    </a:ext>
                  </a:extLst>
                </a:gridCol>
                <a:gridCol w="2690495">
                  <a:extLst>
                    <a:ext uri="{9D8B030D-6E8A-4147-A177-3AD203B41FA5}">
                      <a16:colId xmlns:a16="http://schemas.microsoft.com/office/drawing/2014/main" val="377463660"/>
                    </a:ext>
                  </a:extLst>
                </a:gridCol>
              </a:tblGrid>
              <a:tr h="370840">
                <a:tc>
                  <a:txBody>
                    <a:bodyPr/>
                    <a:lstStyle/>
                    <a:p>
                      <a:pPr algn="ctr"/>
                      <a:r>
                        <a:rPr lang="fr-FR" b="1" dirty="0">
                          <a:latin typeface="Times New Roman" panose="02020603050405020304" pitchFamily="18" charset="0"/>
                          <a:cs typeface="Times New Roman" panose="02020603050405020304" pitchFamily="18" charset="0"/>
                        </a:rPr>
                        <a:t>Lignes </a:t>
                      </a:r>
                    </a:p>
                  </a:txBody>
                  <a:tcPr>
                    <a:solidFill>
                      <a:srgbClr val="92D050"/>
                    </a:solidFill>
                  </a:tcPr>
                </a:tc>
                <a:tc>
                  <a:txBody>
                    <a:bodyPr/>
                    <a:lstStyle/>
                    <a:p>
                      <a:pPr algn="ctr"/>
                      <a:r>
                        <a:rPr lang="fr-FR" b="1" dirty="0">
                          <a:latin typeface="Times New Roman" panose="02020603050405020304" pitchFamily="18" charset="0"/>
                          <a:cs typeface="Times New Roman" panose="02020603050405020304" pitchFamily="18" charset="0"/>
                        </a:rPr>
                        <a:t>Colonnes</a:t>
                      </a:r>
                    </a:p>
                  </a:txBody>
                  <a:tcPr>
                    <a:solidFill>
                      <a:srgbClr val="92D050"/>
                    </a:solidFill>
                  </a:tcPr>
                </a:tc>
                <a:extLst>
                  <a:ext uri="{0D108BD9-81ED-4DB2-BD59-A6C34878D82A}">
                    <a16:rowId xmlns:a16="http://schemas.microsoft.com/office/drawing/2014/main" val="2155679187"/>
                  </a:ext>
                </a:extLst>
              </a:tr>
              <a:tr h="370840">
                <a:tc>
                  <a:txBody>
                    <a:bodyPr/>
                    <a:lstStyle/>
                    <a:p>
                      <a:pPr algn="ctr"/>
                      <a:r>
                        <a:rPr lang="fr-FR" b="1" dirty="0">
                          <a:latin typeface="Times New Roman" panose="02020603050405020304" pitchFamily="18" charset="0"/>
                          <a:cs typeface="Times New Roman" panose="02020603050405020304" pitchFamily="18" charset="0"/>
                        </a:rPr>
                        <a:t>913</a:t>
                      </a:r>
                    </a:p>
                  </a:txBody>
                  <a:tcPr/>
                </a:tc>
                <a:tc>
                  <a:txBody>
                    <a:bodyPr/>
                    <a:lstStyle/>
                    <a:p>
                      <a:pPr algn="ctr"/>
                      <a:r>
                        <a:rPr lang="fr-FR" b="1"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3225063691"/>
                  </a:ext>
                </a:extLst>
              </a:tr>
            </a:tbl>
          </a:graphicData>
        </a:graphic>
      </p:graphicFrame>
      <p:sp>
        <p:nvSpPr>
          <p:cNvPr id="9" name="Flèche : bas 8">
            <a:extLst>
              <a:ext uri="{FF2B5EF4-FFF2-40B4-BE49-F238E27FC236}">
                <a16:creationId xmlns:a16="http://schemas.microsoft.com/office/drawing/2014/main" id="{A5270CE1-45C7-2BE6-9819-3D2174B75EBD}"/>
              </a:ext>
            </a:extLst>
          </p:cNvPr>
          <p:cNvSpPr/>
          <p:nvPr/>
        </p:nvSpPr>
        <p:spPr>
          <a:xfrm>
            <a:off x="2306320" y="4369910"/>
            <a:ext cx="579120" cy="61865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988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7B5CCD-3544-5ADF-E8F7-285C5F7B8FA8}"/>
              </a:ext>
            </a:extLst>
          </p:cNvPr>
          <p:cNvSpPr>
            <a:spLocks noGrp="1"/>
          </p:cNvSpPr>
          <p:nvPr>
            <p:ph type="title"/>
          </p:nvPr>
        </p:nvSpPr>
        <p:spPr>
          <a:xfrm>
            <a:off x="1066800" y="68847"/>
            <a:ext cx="10515600"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ctr"/>
            <a:r>
              <a:rPr lang="fr-FR" b="1" dirty="0">
                <a:latin typeface="Times New Roman" panose="02020603050405020304" pitchFamily="18" charset="0"/>
                <a:cs typeface="Times New Roman" panose="02020603050405020304" pitchFamily="18" charset="0"/>
              </a:rPr>
              <a:t>4- Exploration des données</a:t>
            </a:r>
            <a:endParaRPr lang="fr-FR" dirty="0"/>
          </a:p>
        </p:txBody>
      </p:sp>
      <p:sp>
        <p:nvSpPr>
          <p:cNvPr id="4" name="ZoneTexte 3">
            <a:extLst>
              <a:ext uri="{FF2B5EF4-FFF2-40B4-BE49-F238E27FC236}">
                <a16:creationId xmlns:a16="http://schemas.microsoft.com/office/drawing/2014/main" id="{A1CEA9A5-418D-9EA2-2598-21E079C152D8}"/>
              </a:ext>
            </a:extLst>
          </p:cNvPr>
          <p:cNvSpPr txBox="1"/>
          <p:nvPr/>
        </p:nvSpPr>
        <p:spPr>
          <a:xfrm>
            <a:off x="0" y="1504608"/>
            <a:ext cx="5648325" cy="369332"/>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A- La distribution des variables</a:t>
            </a:r>
            <a:endParaRPr lang="fr-FR" dirty="0">
              <a:latin typeface="Times New Roman" panose="02020603050405020304" pitchFamily="18" charset="0"/>
              <a:cs typeface="Times New Roman" panose="02020603050405020304" pitchFamily="18" charset="0"/>
            </a:endParaRPr>
          </a:p>
        </p:txBody>
      </p:sp>
      <p:pic>
        <p:nvPicPr>
          <p:cNvPr id="6" name="Image 5" descr="Une image contenant texte, ligne, diagramme, Tracé&#10;&#10;Description générée automatiquement">
            <a:extLst>
              <a:ext uri="{FF2B5EF4-FFF2-40B4-BE49-F238E27FC236}">
                <a16:creationId xmlns:a16="http://schemas.microsoft.com/office/drawing/2014/main" id="{CC30DE50-819C-41E3-88C7-CC51E7E2E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60020"/>
            <a:ext cx="10058400" cy="2821752"/>
          </a:xfrm>
          <a:prstGeom prst="rect">
            <a:avLst/>
          </a:prstGeom>
        </p:spPr>
      </p:pic>
      <p:sp>
        <p:nvSpPr>
          <p:cNvPr id="7" name="ZoneTexte 6">
            <a:extLst>
              <a:ext uri="{FF2B5EF4-FFF2-40B4-BE49-F238E27FC236}">
                <a16:creationId xmlns:a16="http://schemas.microsoft.com/office/drawing/2014/main" id="{D256FFFB-C53A-146B-8A54-DCADC824C054}"/>
              </a:ext>
            </a:extLst>
          </p:cNvPr>
          <p:cNvSpPr txBox="1"/>
          <p:nvPr/>
        </p:nvSpPr>
        <p:spPr>
          <a:xfrm>
            <a:off x="838200" y="5248275"/>
            <a:ext cx="10429875" cy="923330"/>
          </a:xfrm>
          <a:prstGeom prst="rect">
            <a:avLst/>
          </a:prstGeom>
          <a:noFill/>
        </p:spPr>
        <p:txBody>
          <a:bodyPr wrap="square" rtlCol="0">
            <a:spAutoFit/>
          </a:bodyPr>
          <a:lstStyle/>
          <a:p>
            <a:r>
              <a:rPr lang="fr-FR" dirty="0"/>
              <a:t>Toutes les variables sont asymétriques, on va la normalisation les données avec la technique </a:t>
            </a:r>
            <a:r>
              <a:rPr lang="fr-FR" dirty="0" err="1"/>
              <a:t>MinMaxScaler</a:t>
            </a:r>
            <a:r>
              <a:rPr lang="fr-FR" dirty="0"/>
              <a:t>.</a:t>
            </a:r>
          </a:p>
          <a:p>
            <a:r>
              <a:rPr lang="fr-FR" dirty="0"/>
              <a:t> </a:t>
            </a:r>
            <a:r>
              <a:rPr lang="fr-FR" dirty="0">
                <a:latin typeface="Times New Roman" panose="02020603050405020304" pitchFamily="18" charset="0"/>
                <a:cs typeface="Times New Roman" panose="02020603050405020304" pitchFamily="18" charset="0"/>
              </a:rPr>
              <a:t>Le </a:t>
            </a:r>
            <a:r>
              <a:rPr lang="fr-FR" dirty="0" err="1">
                <a:latin typeface="Times New Roman" panose="02020603050405020304" pitchFamily="18" charset="0"/>
                <a:cs typeface="Times New Roman" panose="02020603050405020304" pitchFamily="18" charset="0"/>
              </a:rPr>
              <a:t>MinMaxScaler</a:t>
            </a:r>
            <a:r>
              <a:rPr lang="fr-FR" dirty="0">
                <a:latin typeface="Times New Roman" panose="02020603050405020304" pitchFamily="18" charset="0"/>
                <a:cs typeface="Times New Roman" panose="02020603050405020304" pitchFamily="18" charset="0"/>
              </a:rPr>
              <a:t> garantit que la valeur minimale de la caractéristique devient 0 et que la valeur maximale devient 1. Toutes les autres valeurs intermédiaires sont mises à l'échelle de manière proportionnelle.</a:t>
            </a:r>
          </a:p>
        </p:txBody>
      </p:sp>
      <p:sp>
        <p:nvSpPr>
          <p:cNvPr id="8" name="Espace réservé du pied de page 7">
            <a:extLst>
              <a:ext uri="{FF2B5EF4-FFF2-40B4-BE49-F238E27FC236}">
                <a16:creationId xmlns:a16="http://schemas.microsoft.com/office/drawing/2014/main" id="{6D8FFF1D-21DF-A579-D3B5-0A532E04B86C}"/>
              </a:ext>
            </a:extLst>
          </p:cNvPr>
          <p:cNvSpPr>
            <a:spLocks noGrp="1"/>
          </p:cNvSpPr>
          <p:nvPr>
            <p:ph type="ftr" sz="quarter" idx="11"/>
          </p:nvPr>
        </p:nvSpPr>
        <p:spPr/>
        <p:txBody>
          <a:bodyPr/>
          <a:lstStyle/>
          <a:p>
            <a:r>
              <a:rPr lang="fr-FR"/>
              <a:t>Zouheir HMIDI</a:t>
            </a:r>
          </a:p>
        </p:txBody>
      </p:sp>
      <p:sp>
        <p:nvSpPr>
          <p:cNvPr id="9" name="Espace réservé du numéro de diapositive 8">
            <a:extLst>
              <a:ext uri="{FF2B5EF4-FFF2-40B4-BE49-F238E27FC236}">
                <a16:creationId xmlns:a16="http://schemas.microsoft.com/office/drawing/2014/main" id="{6CB9E6A1-68BF-CCCB-FE83-36189C52E092}"/>
              </a:ext>
            </a:extLst>
          </p:cNvPr>
          <p:cNvSpPr>
            <a:spLocks noGrp="1"/>
          </p:cNvSpPr>
          <p:nvPr>
            <p:ph type="sldNum" sz="quarter" idx="12"/>
          </p:nvPr>
        </p:nvSpPr>
        <p:spPr/>
        <p:txBody>
          <a:bodyPr/>
          <a:lstStyle/>
          <a:p>
            <a:fld id="{E2EE514A-1692-4352-ADAA-C2A8585A6389}" type="slidenum">
              <a:rPr lang="fr-FR" smtClean="0"/>
              <a:t>8</a:t>
            </a:fld>
            <a:endParaRPr lang="fr-FR"/>
          </a:p>
        </p:txBody>
      </p:sp>
    </p:spTree>
    <p:extLst>
      <p:ext uri="{BB962C8B-B14F-4D97-AF65-F5344CB8AC3E}">
        <p14:creationId xmlns:p14="http://schemas.microsoft.com/office/powerpoint/2010/main" val="91156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E32D0F4-AC3C-2CC0-9D12-012AB1BB3237}"/>
              </a:ext>
            </a:extLst>
          </p:cNvPr>
          <p:cNvSpPr txBox="1"/>
          <p:nvPr/>
        </p:nvSpPr>
        <p:spPr>
          <a:xfrm>
            <a:off x="136231" y="639264"/>
            <a:ext cx="6096000"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B- </a:t>
            </a:r>
            <a:r>
              <a:rPr lang="fr-FR" b="1" dirty="0" err="1">
                <a:latin typeface="Times New Roman" panose="02020603050405020304" pitchFamily="18" charset="0"/>
                <a:cs typeface="Times New Roman" panose="02020603050405020304" pitchFamily="18" charset="0"/>
              </a:rPr>
              <a:t>Multicolinéarité</a:t>
            </a:r>
            <a:endParaRPr lang="fr-FR" b="1" dirty="0">
              <a:latin typeface="Times New Roman" panose="02020603050405020304" pitchFamily="18" charset="0"/>
              <a:cs typeface="Times New Roman" panose="02020603050405020304" pitchFamily="18" charset="0"/>
            </a:endParaRPr>
          </a:p>
        </p:txBody>
      </p:sp>
      <p:pic>
        <p:nvPicPr>
          <p:cNvPr id="5" name="Image 4" descr="Une image contenant texte, capture d’écran, carré, motif&#10;&#10;Description générée automatiquement">
            <a:extLst>
              <a:ext uri="{FF2B5EF4-FFF2-40B4-BE49-F238E27FC236}">
                <a16:creationId xmlns:a16="http://schemas.microsoft.com/office/drawing/2014/main" id="{A6B91766-74AC-6FC1-0A9F-8000007FC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191" y="2151140"/>
            <a:ext cx="6572284" cy="4590293"/>
          </a:xfrm>
          <a:prstGeom prst="rect">
            <a:avLst/>
          </a:prstGeom>
        </p:spPr>
      </p:pic>
      <p:sp>
        <p:nvSpPr>
          <p:cNvPr id="15" name="Rectangle 8">
            <a:extLst>
              <a:ext uri="{FF2B5EF4-FFF2-40B4-BE49-F238E27FC236}">
                <a16:creationId xmlns:a16="http://schemas.microsoft.com/office/drawing/2014/main" id="{500D6B54-E8FB-9E4E-41D7-A18EF98E160D}"/>
              </a:ext>
            </a:extLst>
          </p:cNvPr>
          <p:cNvSpPr>
            <a:spLocks noChangeArrowheads="1"/>
          </p:cNvSpPr>
          <p:nvPr/>
        </p:nvSpPr>
        <p:spPr bwMode="auto">
          <a:xfrm>
            <a:off x="252659" y="3111049"/>
            <a:ext cx="4794802"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D'après la matrice de corrélation, il est possible d'observer que plusieurs variables sont fortement corrélées entre elles. En particulier, il existe une paire de variables indépendantes qui présentent une corrélation supérieure à 0,8. Ces variables sont </a:t>
            </a:r>
            <a:r>
              <a:rPr kumimoji="0" lang="fr-FR" altLang="fr-FR"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PropertyGFATotal</a:t>
            </a:r>
            <a:r>
              <a:rPr kumimoji="0" lang="fr-FR" altLang="fr-FR"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fr-FR" altLang="fr-FR"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Electricity</a:t>
            </a:r>
            <a:r>
              <a:rPr kumimoji="0" lang="fr-FR" altLang="fr-FR"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fr-FR" altLang="fr-FR"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kBtu</a:t>
            </a:r>
            <a:r>
              <a:rPr kumimoji="0" lang="fr-FR" altLang="fr-FR"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)et </a:t>
            </a:r>
            <a:r>
              <a:rPr kumimoji="0" lang="fr-FR" altLang="fr-FR"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NumberofFloors</a:t>
            </a:r>
            <a:r>
              <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7" name="ZoneTexte 16">
            <a:extLst>
              <a:ext uri="{FF2B5EF4-FFF2-40B4-BE49-F238E27FC236}">
                <a16:creationId xmlns:a16="http://schemas.microsoft.com/office/drawing/2014/main" id="{F68C0CB7-3E51-746F-BC65-18E049AEDAD4}"/>
              </a:ext>
            </a:extLst>
          </p:cNvPr>
          <p:cNvSpPr txBox="1"/>
          <p:nvPr/>
        </p:nvSpPr>
        <p:spPr>
          <a:xfrm>
            <a:off x="212041" y="5264614"/>
            <a:ext cx="5476461"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Il semble que certaines informations dans les données soient redondantes, ce qui signifie qu'elles fournissent des informations similaires ou très corrélées. </a:t>
            </a:r>
          </a:p>
        </p:txBody>
      </p:sp>
      <p:sp>
        <p:nvSpPr>
          <p:cNvPr id="21" name="ZoneTexte 20">
            <a:extLst>
              <a:ext uri="{FF2B5EF4-FFF2-40B4-BE49-F238E27FC236}">
                <a16:creationId xmlns:a16="http://schemas.microsoft.com/office/drawing/2014/main" id="{D4B1926F-C66E-F7A8-0D33-4C28F7613F0C}"/>
              </a:ext>
            </a:extLst>
          </p:cNvPr>
          <p:cNvSpPr txBox="1"/>
          <p:nvPr/>
        </p:nvSpPr>
        <p:spPr>
          <a:xfrm>
            <a:off x="136231" y="2535787"/>
            <a:ext cx="2673627" cy="369332"/>
          </a:xfrm>
          <a:prstGeom prst="rect">
            <a:avLst/>
          </a:prstGeom>
          <a:noFill/>
        </p:spPr>
        <p:txBody>
          <a:bodyPr wrap="square" rtlCol="0">
            <a:spAutoFit/>
          </a:bodyPr>
          <a:lstStyle/>
          <a:p>
            <a:r>
              <a:rPr lang="fr-FR" u="sng" dirty="0">
                <a:latin typeface="Times New Roman" panose="02020603050405020304" pitchFamily="18" charset="0"/>
                <a:cs typeface="Times New Roman" panose="02020603050405020304" pitchFamily="18" charset="0"/>
              </a:rPr>
              <a:t>1- Matrice de corrélation </a:t>
            </a:r>
          </a:p>
        </p:txBody>
      </p:sp>
      <p:sp>
        <p:nvSpPr>
          <p:cNvPr id="23" name="ZoneTexte 22">
            <a:extLst>
              <a:ext uri="{FF2B5EF4-FFF2-40B4-BE49-F238E27FC236}">
                <a16:creationId xmlns:a16="http://schemas.microsoft.com/office/drawing/2014/main" id="{6B3224EE-9BF2-C36C-C172-44CCE9320B23}"/>
              </a:ext>
            </a:extLst>
          </p:cNvPr>
          <p:cNvSpPr txBox="1"/>
          <p:nvPr/>
        </p:nvSpPr>
        <p:spPr>
          <a:xfrm>
            <a:off x="252659" y="1072455"/>
            <a:ext cx="11557476" cy="966803"/>
          </a:xfrm>
          <a:prstGeom prst="rect">
            <a:avLst/>
          </a:prstGeom>
          <a:noFill/>
        </p:spPr>
        <p:txBody>
          <a:bodyPr wrap="square">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multicolinéarité</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se produit lorsque les variables indépendantes d'un modèle de régression présentent une corrélation forte entre elles. Cela rend l'interprétation du modèle difficile et peut également entraîner un problème de surajustement. C'est une hypothèse courante que les chercheurs testent avant de sélectionner les variables à inclure dans le modèle de régression.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ZoneTexte 24">
            <a:extLst>
              <a:ext uri="{FF2B5EF4-FFF2-40B4-BE49-F238E27FC236}">
                <a16:creationId xmlns:a16="http://schemas.microsoft.com/office/drawing/2014/main" id="{10071E89-1259-EA57-CB53-247F3C858613}"/>
              </a:ext>
            </a:extLst>
          </p:cNvPr>
          <p:cNvSpPr txBox="1"/>
          <p:nvPr/>
        </p:nvSpPr>
        <p:spPr>
          <a:xfrm>
            <a:off x="252659" y="2056838"/>
            <a:ext cx="6096000"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Comment vérifier si la multi-colinéarité se produit ?</a:t>
            </a:r>
          </a:p>
        </p:txBody>
      </p:sp>
      <p:sp>
        <p:nvSpPr>
          <p:cNvPr id="26" name="Espace réservé du pied de page 25">
            <a:extLst>
              <a:ext uri="{FF2B5EF4-FFF2-40B4-BE49-F238E27FC236}">
                <a16:creationId xmlns:a16="http://schemas.microsoft.com/office/drawing/2014/main" id="{06C3FA58-C123-01FF-9DE3-8E10BA50B242}"/>
              </a:ext>
            </a:extLst>
          </p:cNvPr>
          <p:cNvSpPr>
            <a:spLocks noGrp="1"/>
          </p:cNvSpPr>
          <p:nvPr>
            <p:ph type="ftr" sz="quarter" idx="11"/>
          </p:nvPr>
        </p:nvSpPr>
        <p:spPr/>
        <p:txBody>
          <a:bodyPr/>
          <a:lstStyle/>
          <a:p>
            <a:r>
              <a:rPr lang="fr-FR"/>
              <a:t>Zouheir HMIDI</a:t>
            </a:r>
          </a:p>
        </p:txBody>
      </p:sp>
      <p:sp>
        <p:nvSpPr>
          <p:cNvPr id="27" name="Espace réservé du numéro de diapositive 26">
            <a:extLst>
              <a:ext uri="{FF2B5EF4-FFF2-40B4-BE49-F238E27FC236}">
                <a16:creationId xmlns:a16="http://schemas.microsoft.com/office/drawing/2014/main" id="{A13089C0-FAAC-3043-870E-5BE811120B8A}"/>
              </a:ext>
            </a:extLst>
          </p:cNvPr>
          <p:cNvSpPr>
            <a:spLocks noGrp="1"/>
          </p:cNvSpPr>
          <p:nvPr>
            <p:ph type="sldNum" sz="quarter" idx="12"/>
          </p:nvPr>
        </p:nvSpPr>
        <p:spPr/>
        <p:txBody>
          <a:bodyPr/>
          <a:lstStyle/>
          <a:p>
            <a:fld id="{E2EE514A-1692-4352-ADAA-C2A8585A6389}" type="slidenum">
              <a:rPr lang="fr-FR" smtClean="0"/>
              <a:t>9</a:t>
            </a:fld>
            <a:endParaRPr lang="fr-FR"/>
          </a:p>
        </p:txBody>
      </p:sp>
      <p:sp>
        <p:nvSpPr>
          <p:cNvPr id="4" name="ZoneTexte 3">
            <a:extLst>
              <a:ext uri="{FF2B5EF4-FFF2-40B4-BE49-F238E27FC236}">
                <a16:creationId xmlns:a16="http://schemas.microsoft.com/office/drawing/2014/main" id="{E44E095D-36A1-28EA-624A-65578B348C0F}"/>
              </a:ext>
            </a:extLst>
          </p:cNvPr>
          <p:cNvSpPr txBox="1"/>
          <p:nvPr/>
        </p:nvSpPr>
        <p:spPr>
          <a:xfrm>
            <a:off x="136231" y="129129"/>
            <a:ext cx="6212428" cy="446276"/>
          </a:xfrm>
          <a:prstGeom prst="rect">
            <a:avLst/>
          </a:prstGeom>
          <a:noFill/>
        </p:spPr>
        <p:txBody>
          <a:bodyPr wrap="square">
            <a:spAutoFit/>
          </a:bodyPr>
          <a:lstStyle/>
          <a:p>
            <a:r>
              <a:rPr lang="fr-FR" sz="2300" b="1" u="sng" dirty="0">
                <a:solidFill>
                  <a:srgbClr val="92D050"/>
                </a:solidFill>
                <a:latin typeface="Times New Roman" panose="02020603050405020304" pitchFamily="18" charset="0"/>
                <a:cs typeface="Times New Roman" panose="02020603050405020304" pitchFamily="18" charset="0"/>
              </a:rPr>
              <a:t>Exploration des données - suite</a:t>
            </a:r>
            <a:endParaRPr lang="fr-FR" sz="2300" u="sng" dirty="0">
              <a:solidFill>
                <a:srgbClr val="92D050"/>
              </a:solidFill>
            </a:endParaRPr>
          </a:p>
        </p:txBody>
      </p:sp>
    </p:spTree>
    <p:extLst>
      <p:ext uri="{BB962C8B-B14F-4D97-AF65-F5344CB8AC3E}">
        <p14:creationId xmlns:p14="http://schemas.microsoft.com/office/powerpoint/2010/main" val="41968848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5803</TotalTime>
  <Words>2255</Words>
  <Application>Microsoft Office PowerPoint</Application>
  <PresentationFormat>Grand écran</PresentationFormat>
  <Paragraphs>292</Paragraphs>
  <Slides>30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Calibri Light</vt:lpstr>
      <vt:lpstr>Times New Roman</vt:lpstr>
      <vt:lpstr>Thème Office</vt:lpstr>
      <vt:lpstr>Anticipez les besoins en consommation de bâtiments</vt:lpstr>
      <vt:lpstr>Présentation PowerPoint</vt:lpstr>
      <vt:lpstr>Présentation PowerPoint</vt:lpstr>
      <vt:lpstr>Présentation PowerPoint</vt:lpstr>
      <vt:lpstr>3- Processus de préparation des données </vt:lpstr>
      <vt:lpstr>Présentation PowerPoint</vt:lpstr>
      <vt:lpstr>Présentation PowerPoint</vt:lpstr>
      <vt:lpstr>4- Exploration des données</vt:lpstr>
      <vt:lpstr>Présentation PowerPoint</vt:lpstr>
      <vt:lpstr>Présentation PowerPoint</vt:lpstr>
      <vt:lpstr>Présentation PowerPoint</vt:lpstr>
      <vt:lpstr>5- Modélisation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Anticipez les besoins en consommations électrique de bâtiments</dc:title>
  <dc:creator>Hmidi, Zouheir</dc:creator>
  <cp:lastModifiedBy>Hmidi, Zouheir</cp:lastModifiedBy>
  <cp:revision>105</cp:revision>
  <dcterms:created xsi:type="dcterms:W3CDTF">2023-06-26T17:42:29Z</dcterms:created>
  <dcterms:modified xsi:type="dcterms:W3CDTF">2023-07-07T20:19:59Z</dcterms:modified>
</cp:coreProperties>
</file>