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1" r:id="rId9"/>
    <p:sldId id="271" r:id="rId10"/>
    <p:sldId id="280" r:id="rId11"/>
    <p:sldId id="262" r:id="rId12"/>
    <p:sldId id="270" r:id="rId13"/>
    <p:sldId id="279" r:id="rId14"/>
    <p:sldId id="277" r:id="rId15"/>
    <p:sldId id="272" r:id="rId16"/>
    <p:sldId id="274" r:id="rId17"/>
    <p:sldId id="264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C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2" autoAdjust="0"/>
  </p:normalViewPr>
  <p:slideViewPr>
    <p:cSldViewPr showGuides="1">
      <p:cViewPr>
        <p:scale>
          <a:sx n="75" d="100"/>
          <a:sy n="75" d="100"/>
        </p:scale>
        <p:origin x="-1140" y="360"/>
      </p:cViewPr>
      <p:guideLst>
        <p:guide orient="horz" pos="3929"/>
        <p:guide pos="12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smtClean="0"/>
            <a:t>Ziel: </a:t>
          </a:r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99AC8C85-3038-433F-9FF4-E7FBC269B650}" type="presOf" srcId="{EB4AF810-5F27-4424-953F-6E745857D154}" destId="{BCA768C0-63D7-47D8-A8BE-C28A109E6D5F}" srcOrd="1" destOrd="0" presId="urn:microsoft.com/office/officeart/2005/8/layout/matrix1"/>
    <dgm:cxn modelId="{658114F4-81BF-4EDD-8380-5F7247E13437}" type="presOf" srcId="{A9390F88-A7A7-4C4D-89FF-1A78BBC8603B}" destId="{A5B61E79-E8F7-4B7A-B905-512B68224131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40777F0C-AFD2-4CCE-8AEA-864EECC35E15}" type="presOf" srcId="{EB4AF810-5F27-4424-953F-6E745857D154}" destId="{D2FE0942-737C-40CE-B352-72439F8F9C68}" srcOrd="0" destOrd="0" presId="urn:microsoft.com/office/officeart/2005/8/layout/matrix1"/>
    <dgm:cxn modelId="{23D60C62-1061-4D8C-A1D3-653B6F882282}" type="presOf" srcId="{1CDE512A-6BED-45E4-A160-0C3D6737D9F3}" destId="{9A1B30D4-02A5-4672-9C99-D97316359BFB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8D7CEFE0-90DB-4DCD-95CB-3BE1994B98A0}" type="presOf" srcId="{A6377181-3A36-4C51-A15D-4B7E94D00FA0}" destId="{96227F7B-7EDE-413C-8E0D-D3C68CB157D4}" srcOrd="0" destOrd="0" presId="urn:microsoft.com/office/officeart/2005/8/layout/matrix1"/>
    <dgm:cxn modelId="{62EF817D-6AAE-4D48-A2D7-A18B025313B2}" type="presOf" srcId="{1237DFD6-0265-4E66-87D0-86B251C30F0D}" destId="{444C665F-3054-43A4-943C-EE857BB99496}" srcOrd="1" destOrd="0" presId="urn:microsoft.com/office/officeart/2005/8/layout/matrix1"/>
    <dgm:cxn modelId="{45D4AB65-1C40-4572-AD23-59C006F8BBBE}" type="presOf" srcId="{1CDE512A-6BED-45E4-A160-0C3D6737D9F3}" destId="{80A4CC39-7938-4EBF-BDB4-2D9237597EDA}" srcOrd="0" destOrd="0" presId="urn:microsoft.com/office/officeart/2005/8/layout/matrix1"/>
    <dgm:cxn modelId="{156A6987-62C9-4821-9DCD-8227ECD93749}" type="presOf" srcId="{1237DFD6-0265-4E66-87D0-86B251C30F0D}" destId="{7C3AC0F8-C2A8-4D6A-B303-DFE85396908E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90BBF9A3-CC41-4939-A892-B7E889B2D478}" type="presOf" srcId="{30587BAF-AF05-4828-A149-C6184679BAE9}" destId="{D7398AA2-DA78-44BD-9312-E54896AB840C}" srcOrd="1" destOrd="0" presId="urn:microsoft.com/office/officeart/2005/8/layout/matrix1"/>
    <dgm:cxn modelId="{0ED3363E-5D62-4312-A318-53C0BA116D01}" type="presOf" srcId="{30587BAF-AF05-4828-A149-C6184679BAE9}" destId="{09449C3A-45BE-414E-816E-DC2893A628A2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33EF4A35-0E69-4B32-9EBF-8E2DB3A4293B}" type="presParOf" srcId="{A5B61E79-E8F7-4B7A-B905-512B68224131}" destId="{CC4BDF31-B3C6-435B-A78E-ECD04F5785E6}" srcOrd="0" destOrd="0" presId="urn:microsoft.com/office/officeart/2005/8/layout/matrix1"/>
    <dgm:cxn modelId="{6C32DB93-BDC0-4087-B4FD-2F854223110E}" type="presParOf" srcId="{CC4BDF31-B3C6-435B-A78E-ECD04F5785E6}" destId="{80A4CC39-7938-4EBF-BDB4-2D9237597EDA}" srcOrd="0" destOrd="0" presId="urn:microsoft.com/office/officeart/2005/8/layout/matrix1"/>
    <dgm:cxn modelId="{CF6961DE-EAEB-4F9D-BDF0-8F1AA1D2B6AD}" type="presParOf" srcId="{CC4BDF31-B3C6-435B-A78E-ECD04F5785E6}" destId="{9A1B30D4-02A5-4672-9C99-D97316359BFB}" srcOrd="1" destOrd="0" presId="urn:microsoft.com/office/officeart/2005/8/layout/matrix1"/>
    <dgm:cxn modelId="{72565752-88B6-4182-8A7A-3AAE89331F46}" type="presParOf" srcId="{CC4BDF31-B3C6-435B-A78E-ECD04F5785E6}" destId="{7C3AC0F8-C2A8-4D6A-B303-DFE85396908E}" srcOrd="2" destOrd="0" presId="urn:microsoft.com/office/officeart/2005/8/layout/matrix1"/>
    <dgm:cxn modelId="{F7031F99-5602-4133-94B6-672944D81A3B}" type="presParOf" srcId="{CC4BDF31-B3C6-435B-A78E-ECD04F5785E6}" destId="{444C665F-3054-43A4-943C-EE857BB99496}" srcOrd="3" destOrd="0" presId="urn:microsoft.com/office/officeart/2005/8/layout/matrix1"/>
    <dgm:cxn modelId="{5FD3A621-1E9A-4667-B3F8-C3C2BB7CD999}" type="presParOf" srcId="{CC4BDF31-B3C6-435B-A78E-ECD04F5785E6}" destId="{D2FE0942-737C-40CE-B352-72439F8F9C68}" srcOrd="4" destOrd="0" presId="urn:microsoft.com/office/officeart/2005/8/layout/matrix1"/>
    <dgm:cxn modelId="{3FC566E6-FC27-4856-BF44-03A47F6AEEA3}" type="presParOf" srcId="{CC4BDF31-B3C6-435B-A78E-ECD04F5785E6}" destId="{BCA768C0-63D7-47D8-A8BE-C28A109E6D5F}" srcOrd="5" destOrd="0" presId="urn:microsoft.com/office/officeart/2005/8/layout/matrix1"/>
    <dgm:cxn modelId="{3EFCC325-0114-49A8-8DBB-A38C768F5FD8}" type="presParOf" srcId="{CC4BDF31-B3C6-435B-A78E-ECD04F5785E6}" destId="{09449C3A-45BE-414E-816E-DC2893A628A2}" srcOrd="6" destOrd="0" presId="urn:microsoft.com/office/officeart/2005/8/layout/matrix1"/>
    <dgm:cxn modelId="{2ED40BD4-2195-4D46-AE06-523F38117045}" type="presParOf" srcId="{CC4BDF31-B3C6-435B-A78E-ECD04F5785E6}" destId="{D7398AA2-DA78-44BD-9312-E54896AB840C}" srcOrd="7" destOrd="0" presId="urn:microsoft.com/office/officeart/2005/8/layout/matrix1"/>
    <dgm:cxn modelId="{229AA453-5714-4E16-8267-7D6FBE995004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88CC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7A0D77EE-362B-48E3-A7A3-6E56E1F135CE}" type="presOf" srcId="{30587BAF-AF05-4828-A149-C6184679BAE9}" destId="{09449C3A-45BE-414E-816E-DC2893A628A2}" srcOrd="0" destOrd="0" presId="urn:microsoft.com/office/officeart/2005/8/layout/matrix1"/>
    <dgm:cxn modelId="{5ABFB0A2-6C15-4619-977A-2F3625ED4F64}" type="presOf" srcId="{1CDE512A-6BED-45E4-A160-0C3D6737D9F3}" destId="{80A4CC39-7938-4EBF-BDB4-2D9237597EDA}" srcOrd="0" destOrd="0" presId="urn:microsoft.com/office/officeart/2005/8/layout/matrix1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0709ADDC-2BBB-4990-896F-4F01998820DA}" type="presOf" srcId="{A9390F88-A7A7-4C4D-89FF-1A78BBC8603B}" destId="{A5B61E79-E8F7-4B7A-B905-512B68224131}" srcOrd="0" destOrd="0" presId="urn:microsoft.com/office/officeart/2005/8/layout/matrix1"/>
    <dgm:cxn modelId="{D1873874-88AA-425B-B21E-139F97F6E7C6}" type="presOf" srcId="{A6377181-3A36-4C51-A15D-4B7E94D00FA0}" destId="{96227F7B-7EDE-413C-8E0D-D3C68CB157D4}" srcOrd="0" destOrd="0" presId="urn:microsoft.com/office/officeart/2005/8/layout/matrix1"/>
    <dgm:cxn modelId="{7FDB231D-050D-40A6-9D4D-18900793A9E4}" type="presOf" srcId="{30587BAF-AF05-4828-A149-C6184679BAE9}" destId="{D7398AA2-DA78-44BD-9312-E54896AB840C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D3F977B7-7583-4C41-9340-A35C648EA57B}" type="presOf" srcId="{EB4AF810-5F27-4424-953F-6E745857D154}" destId="{D2FE0942-737C-40CE-B352-72439F8F9C68}" srcOrd="0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27D7D2E3-AB7B-47BF-B596-127571F96377}" type="presOf" srcId="{1CDE512A-6BED-45E4-A160-0C3D6737D9F3}" destId="{9A1B30D4-02A5-4672-9C99-D97316359BFB}" srcOrd="1" destOrd="0" presId="urn:microsoft.com/office/officeart/2005/8/layout/matrix1"/>
    <dgm:cxn modelId="{E4907ABA-8172-4C63-8FC3-D243477CBC19}" type="presOf" srcId="{EB4AF810-5F27-4424-953F-6E745857D154}" destId="{BCA768C0-63D7-47D8-A8BE-C28A109E6D5F}" srcOrd="1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175AFDC4-F146-4597-9728-48333F96D2AD}" type="presOf" srcId="{1237DFD6-0265-4E66-87D0-86B251C30F0D}" destId="{444C665F-3054-43A4-943C-EE857BB99496}" srcOrd="1" destOrd="0" presId="urn:microsoft.com/office/officeart/2005/8/layout/matrix1"/>
    <dgm:cxn modelId="{9EB27B37-085E-4ABC-BC52-0CD257FB7BD6}" type="presOf" srcId="{1237DFD6-0265-4E66-87D0-86B251C30F0D}" destId="{7C3AC0F8-C2A8-4D6A-B303-DFE85396908E}" srcOrd="0" destOrd="0" presId="urn:microsoft.com/office/officeart/2005/8/layout/matrix1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BDDBB799-9B59-415F-945A-0D59A4D4E271}" type="presParOf" srcId="{A5B61E79-E8F7-4B7A-B905-512B68224131}" destId="{CC4BDF31-B3C6-435B-A78E-ECD04F5785E6}" srcOrd="0" destOrd="0" presId="urn:microsoft.com/office/officeart/2005/8/layout/matrix1"/>
    <dgm:cxn modelId="{2A05B493-2767-4E5F-B6F9-218C8D3EF205}" type="presParOf" srcId="{CC4BDF31-B3C6-435B-A78E-ECD04F5785E6}" destId="{80A4CC39-7938-4EBF-BDB4-2D9237597EDA}" srcOrd="0" destOrd="0" presId="urn:microsoft.com/office/officeart/2005/8/layout/matrix1"/>
    <dgm:cxn modelId="{8BF2627C-FD0B-486B-8F0A-665CB99E43E5}" type="presParOf" srcId="{CC4BDF31-B3C6-435B-A78E-ECD04F5785E6}" destId="{9A1B30D4-02A5-4672-9C99-D97316359BFB}" srcOrd="1" destOrd="0" presId="urn:microsoft.com/office/officeart/2005/8/layout/matrix1"/>
    <dgm:cxn modelId="{B87D3DD1-BC11-4AFF-8184-9D0F9404B0D9}" type="presParOf" srcId="{CC4BDF31-B3C6-435B-A78E-ECD04F5785E6}" destId="{7C3AC0F8-C2A8-4D6A-B303-DFE85396908E}" srcOrd="2" destOrd="0" presId="urn:microsoft.com/office/officeart/2005/8/layout/matrix1"/>
    <dgm:cxn modelId="{9AC0E27C-89F5-4DC9-B1F9-E46343A67D8C}" type="presParOf" srcId="{CC4BDF31-B3C6-435B-A78E-ECD04F5785E6}" destId="{444C665F-3054-43A4-943C-EE857BB99496}" srcOrd="3" destOrd="0" presId="urn:microsoft.com/office/officeart/2005/8/layout/matrix1"/>
    <dgm:cxn modelId="{35EF7462-3D6B-480E-9950-29890A095A8F}" type="presParOf" srcId="{CC4BDF31-B3C6-435B-A78E-ECD04F5785E6}" destId="{D2FE0942-737C-40CE-B352-72439F8F9C68}" srcOrd="4" destOrd="0" presId="urn:microsoft.com/office/officeart/2005/8/layout/matrix1"/>
    <dgm:cxn modelId="{E1CB201A-5C36-4EF1-9DDB-BE77F630C717}" type="presParOf" srcId="{CC4BDF31-B3C6-435B-A78E-ECD04F5785E6}" destId="{BCA768C0-63D7-47D8-A8BE-C28A109E6D5F}" srcOrd="5" destOrd="0" presId="urn:microsoft.com/office/officeart/2005/8/layout/matrix1"/>
    <dgm:cxn modelId="{0327D212-DF11-453D-850C-AA11BB7C5049}" type="presParOf" srcId="{CC4BDF31-B3C6-435B-A78E-ECD04F5785E6}" destId="{09449C3A-45BE-414E-816E-DC2893A628A2}" srcOrd="6" destOrd="0" presId="urn:microsoft.com/office/officeart/2005/8/layout/matrix1"/>
    <dgm:cxn modelId="{368F31D6-1DB5-4EB0-9944-EE7A990225E1}" type="presParOf" srcId="{CC4BDF31-B3C6-435B-A78E-ECD04F5785E6}" destId="{D7398AA2-DA78-44BD-9312-E54896AB840C}" srcOrd="7" destOrd="0" presId="urn:microsoft.com/office/officeart/2005/8/layout/matrix1"/>
    <dgm:cxn modelId="{48C30A98-2461-4979-89D9-9BF539F3EAF5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390F88-A7A7-4C4D-89FF-1A78BBC8603B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377181-3A36-4C51-A15D-4B7E94D00FA0}">
      <dgm:prSet phldrT="[Text]"/>
      <dgm:spPr>
        <a:solidFill>
          <a:srgbClr val="E3E3E3"/>
        </a:solidFill>
      </dgm:spPr>
      <dgm:t>
        <a:bodyPr/>
        <a:lstStyle/>
        <a:p>
          <a:r>
            <a:rPr lang="de-DE" dirty="0" err="1" smtClean="0"/>
            <a:t>Clashes</a:t>
          </a:r>
          <a:r>
            <a:rPr lang="de-DE" dirty="0" smtClean="0"/>
            <a:t> frühzeitig erkennen und untersuchen</a:t>
          </a:r>
          <a:endParaRPr lang="de-DE" dirty="0"/>
        </a:p>
      </dgm:t>
    </dgm:pt>
    <dgm:pt modelId="{84154685-CCE4-4874-9D3E-EC906AA33513}" type="parTrans" cxnId="{B23B4867-79B3-4075-8926-88BA0545E3D3}">
      <dgm:prSet/>
      <dgm:spPr/>
      <dgm:t>
        <a:bodyPr/>
        <a:lstStyle/>
        <a:p>
          <a:endParaRPr lang="de-DE"/>
        </a:p>
      </dgm:t>
    </dgm:pt>
    <dgm:pt modelId="{6834B7DA-C6E1-42C8-9CF6-DC8897E558A9}" type="sibTrans" cxnId="{B23B4867-79B3-4075-8926-88BA0545E3D3}">
      <dgm:prSet/>
      <dgm:spPr/>
      <dgm:t>
        <a:bodyPr/>
        <a:lstStyle/>
        <a:p>
          <a:endParaRPr lang="de-DE"/>
        </a:p>
      </dgm:t>
    </dgm:pt>
    <dgm:pt modelId="{1CDE512A-6BED-45E4-A160-0C3D6737D9F3}">
      <dgm:prSet phldrT="[Text]"/>
      <dgm:spPr>
        <a:solidFill>
          <a:srgbClr val="00B050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D2D956A1-F132-4E34-9C9F-D6B6A2CC28C6}" type="parTrans" cxnId="{CA9A919A-66B6-4542-8228-D95EA9625F06}">
      <dgm:prSet/>
      <dgm:spPr/>
      <dgm:t>
        <a:bodyPr/>
        <a:lstStyle/>
        <a:p>
          <a:endParaRPr lang="de-DE"/>
        </a:p>
      </dgm:t>
    </dgm:pt>
    <dgm:pt modelId="{0C71C6E2-B4A5-4BDC-8B9E-77BC354B0E92}" type="sibTrans" cxnId="{CA9A919A-66B6-4542-8228-D95EA9625F06}">
      <dgm:prSet/>
      <dgm:spPr/>
      <dgm:t>
        <a:bodyPr/>
        <a:lstStyle/>
        <a:p>
          <a:endParaRPr lang="de-DE"/>
        </a:p>
      </dgm:t>
    </dgm:pt>
    <dgm:pt modelId="{1237DFD6-0265-4E66-87D0-86B251C30F0D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dirty="0">
            <a:solidFill>
              <a:schemeClr val="bg1"/>
            </a:solidFill>
          </a:endParaRPr>
        </a:p>
      </dgm:t>
    </dgm:pt>
    <dgm:pt modelId="{AD44DB8C-9398-4284-9B8F-BC0BC0895AA2}" type="parTrans" cxnId="{CE1BFC2F-C272-401B-87E2-E05756A27B9C}">
      <dgm:prSet/>
      <dgm:spPr/>
      <dgm:t>
        <a:bodyPr/>
        <a:lstStyle/>
        <a:p>
          <a:endParaRPr lang="de-DE"/>
        </a:p>
      </dgm:t>
    </dgm:pt>
    <dgm:pt modelId="{4DCC079E-582B-4059-AB4A-415843641298}" type="sibTrans" cxnId="{CE1BFC2F-C272-401B-87E2-E05756A27B9C}">
      <dgm:prSet/>
      <dgm:spPr/>
      <dgm:t>
        <a:bodyPr/>
        <a:lstStyle/>
        <a:p>
          <a:endParaRPr lang="de-DE"/>
        </a:p>
      </dgm:t>
    </dgm:pt>
    <dgm:pt modelId="{EB4AF810-5F27-4424-953F-6E745857D154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dirty="0">
            <a:solidFill>
              <a:schemeClr val="bg1"/>
            </a:solidFill>
          </a:endParaRPr>
        </a:p>
      </dgm:t>
    </dgm:pt>
    <dgm:pt modelId="{6C3A6F00-ECE5-4EB5-9CFD-DE68753BA39C}" type="parTrans" cxnId="{AC54CCC5-8AA3-495E-8E0B-7B66AB2F1266}">
      <dgm:prSet/>
      <dgm:spPr/>
      <dgm:t>
        <a:bodyPr/>
        <a:lstStyle/>
        <a:p>
          <a:endParaRPr lang="de-DE"/>
        </a:p>
      </dgm:t>
    </dgm:pt>
    <dgm:pt modelId="{AB52290C-57D2-4F92-96DC-FE8CF16B276C}" type="sibTrans" cxnId="{AC54CCC5-8AA3-495E-8E0B-7B66AB2F1266}">
      <dgm:prSet/>
      <dgm:spPr/>
      <dgm:t>
        <a:bodyPr/>
        <a:lstStyle/>
        <a:p>
          <a:endParaRPr lang="de-DE"/>
        </a:p>
      </dgm:t>
    </dgm:pt>
    <dgm:pt modelId="{30587BAF-AF05-4828-A149-C6184679BAE9}">
      <dgm:prSet phldrT="[Text]"/>
      <dgm:spPr>
        <a:solidFill>
          <a:srgbClr val="0088CC"/>
        </a:solidFill>
      </dgm:spPr>
      <dgm:t>
        <a:bodyPr/>
        <a:lstStyle/>
        <a:p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b="1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b="1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dirty="0">
            <a:solidFill>
              <a:schemeClr val="bg1"/>
            </a:solidFill>
          </a:endParaRPr>
        </a:p>
      </dgm:t>
    </dgm:pt>
    <dgm:pt modelId="{0B723C7D-3193-45B3-B806-8F44C2C7ECAA}" type="parTrans" cxnId="{9A0A9541-BA3C-420C-B1E6-43C3472B4448}">
      <dgm:prSet/>
      <dgm:spPr/>
      <dgm:t>
        <a:bodyPr/>
        <a:lstStyle/>
        <a:p>
          <a:endParaRPr lang="de-DE"/>
        </a:p>
      </dgm:t>
    </dgm:pt>
    <dgm:pt modelId="{40355892-DDB1-4A68-9B6B-A685C949B489}" type="sibTrans" cxnId="{9A0A9541-BA3C-420C-B1E6-43C3472B4448}">
      <dgm:prSet/>
      <dgm:spPr/>
      <dgm:t>
        <a:bodyPr/>
        <a:lstStyle/>
        <a:p>
          <a:endParaRPr lang="de-DE"/>
        </a:p>
      </dgm:t>
    </dgm:pt>
    <dgm:pt modelId="{A5B61E79-E8F7-4B7A-B905-512B68224131}" type="pres">
      <dgm:prSet presAssocID="{A9390F88-A7A7-4C4D-89FF-1A78BBC8603B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C4BDF31-B3C6-435B-A78E-ECD04F5785E6}" type="pres">
      <dgm:prSet presAssocID="{A9390F88-A7A7-4C4D-89FF-1A78BBC8603B}" presName="matrix" presStyleCnt="0"/>
      <dgm:spPr/>
    </dgm:pt>
    <dgm:pt modelId="{80A4CC39-7938-4EBF-BDB4-2D9237597EDA}" type="pres">
      <dgm:prSet presAssocID="{A9390F88-A7A7-4C4D-89FF-1A78BBC8603B}" presName="tile1" presStyleLbl="node1" presStyleIdx="0" presStyleCnt="4"/>
      <dgm:spPr/>
      <dgm:t>
        <a:bodyPr/>
        <a:lstStyle/>
        <a:p>
          <a:endParaRPr lang="de-DE"/>
        </a:p>
      </dgm:t>
    </dgm:pt>
    <dgm:pt modelId="{9A1B30D4-02A5-4672-9C99-D97316359BFB}" type="pres">
      <dgm:prSet presAssocID="{A9390F88-A7A7-4C4D-89FF-1A78BBC8603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3AC0F8-C2A8-4D6A-B303-DFE85396908E}" type="pres">
      <dgm:prSet presAssocID="{A9390F88-A7A7-4C4D-89FF-1A78BBC8603B}" presName="tile2" presStyleLbl="node1" presStyleIdx="1" presStyleCnt="4"/>
      <dgm:spPr/>
      <dgm:t>
        <a:bodyPr/>
        <a:lstStyle/>
        <a:p>
          <a:endParaRPr lang="de-DE"/>
        </a:p>
      </dgm:t>
    </dgm:pt>
    <dgm:pt modelId="{444C665F-3054-43A4-943C-EE857BB99496}" type="pres">
      <dgm:prSet presAssocID="{A9390F88-A7A7-4C4D-89FF-1A78BBC8603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2FE0942-737C-40CE-B352-72439F8F9C68}" type="pres">
      <dgm:prSet presAssocID="{A9390F88-A7A7-4C4D-89FF-1A78BBC8603B}" presName="tile3" presStyleLbl="node1" presStyleIdx="2" presStyleCnt="4"/>
      <dgm:spPr/>
      <dgm:t>
        <a:bodyPr/>
        <a:lstStyle/>
        <a:p>
          <a:endParaRPr lang="de-DE"/>
        </a:p>
      </dgm:t>
    </dgm:pt>
    <dgm:pt modelId="{BCA768C0-63D7-47D8-A8BE-C28A109E6D5F}" type="pres">
      <dgm:prSet presAssocID="{A9390F88-A7A7-4C4D-89FF-1A78BBC8603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9449C3A-45BE-414E-816E-DC2893A628A2}" type="pres">
      <dgm:prSet presAssocID="{A9390F88-A7A7-4C4D-89FF-1A78BBC8603B}" presName="tile4" presStyleLbl="node1" presStyleIdx="3" presStyleCnt="4"/>
      <dgm:spPr/>
      <dgm:t>
        <a:bodyPr/>
        <a:lstStyle/>
        <a:p>
          <a:endParaRPr lang="de-DE"/>
        </a:p>
      </dgm:t>
    </dgm:pt>
    <dgm:pt modelId="{D7398AA2-DA78-44BD-9312-E54896AB840C}" type="pres">
      <dgm:prSet presAssocID="{A9390F88-A7A7-4C4D-89FF-1A78BBC8603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6227F7B-7EDE-413C-8E0D-D3C68CB157D4}" type="pres">
      <dgm:prSet presAssocID="{A9390F88-A7A7-4C4D-89FF-1A78BBC8603B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de-DE"/>
        </a:p>
      </dgm:t>
    </dgm:pt>
  </dgm:ptLst>
  <dgm:cxnLst>
    <dgm:cxn modelId="{E63578EF-3681-48D8-9E04-B28E971EA46A}" type="presOf" srcId="{A9390F88-A7A7-4C4D-89FF-1A78BBC8603B}" destId="{A5B61E79-E8F7-4B7A-B905-512B68224131}" srcOrd="0" destOrd="0" presId="urn:microsoft.com/office/officeart/2005/8/layout/matrix1"/>
    <dgm:cxn modelId="{BDA4DE91-6337-4FDC-B163-1B6AAA4D3C01}" type="presOf" srcId="{EB4AF810-5F27-4424-953F-6E745857D154}" destId="{D2FE0942-737C-40CE-B352-72439F8F9C68}" srcOrd="0" destOrd="0" presId="urn:microsoft.com/office/officeart/2005/8/layout/matrix1"/>
    <dgm:cxn modelId="{1DCB65E6-9FC9-44A2-8BC5-9A785D61EFAE}" type="presOf" srcId="{A6377181-3A36-4C51-A15D-4B7E94D00FA0}" destId="{96227F7B-7EDE-413C-8E0D-D3C68CB157D4}" srcOrd="0" destOrd="0" presId="urn:microsoft.com/office/officeart/2005/8/layout/matrix1"/>
    <dgm:cxn modelId="{326A3891-3B70-42C2-8A8E-EC8D02493EAF}" type="presOf" srcId="{1CDE512A-6BED-45E4-A160-0C3D6737D9F3}" destId="{80A4CC39-7938-4EBF-BDB4-2D9237597EDA}" srcOrd="0" destOrd="0" presId="urn:microsoft.com/office/officeart/2005/8/layout/matrix1"/>
    <dgm:cxn modelId="{BEAF1591-3CE8-4FD1-9012-9EF3A0048157}" type="presOf" srcId="{1237DFD6-0265-4E66-87D0-86B251C30F0D}" destId="{7C3AC0F8-C2A8-4D6A-B303-DFE85396908E}" srcOrd="0" destOrd="0" presId="urn:microsoft.com/office/officeart/2005/8/layout/matrix1"/>
    <dgm:cxn modelId="{13F6995B-C449-4B3F-AAB8-F5332D19BD70}" type="presOf" srcId="{30587BAF-AF05-4828-A149-C6184679BAE9}" destId="{D7398AA2-DA78-44BD-9312-E54896AB840C}" srcOrd="1" destOrd="0" presId="urn:microsoft.com/office/officeart/2005/8/layout/matrix1"/>
    <dgm:cxn modelId="{2C0EF673-EE3D-4C94-945B-A25D6577E97D}" type="presOf" srcId="{1237DFD6-0265-4E66-87D0-86B251C30F0D}" destId="{444C665F-3054-43A4-943C-EE857BB99496}" srcOrd="1" destOrd="0" presId="urn:microsoft.com/office/officeart/2005/8/layout/matrix1"/>
    <dgm:cxn modelId="{B23B4867-79B3-4075-8926-88BA0545E3D3}" srcId="{A9390F88-A7A7-4C4D-89FF-1A78BBC8603B}" destId="{A6377181-3A36-4C51-A15D-4B7E94D00FA0}" srcOrd="0" destOrd="0" parTransId="{84154685-CCE4-4874-9D3E-EC906AA33513}" sibTransId="{6834B7DA-C6E1-42C8-9CF6-DC8897E558A9}"/>
    <dgm:cxn modelId="{1DFB8FB6-E3E1-4E19-AE93-4811ACAC8180}" type="presOf" srcId="{30587BAF-AF05-4828-A149-C6184679BAE9}" destId="{09449C3A-45BE-414E-816E-DC2893A628A2}" srcOrd="0" destOrd="0" presId="urn:microsoft.com/office/officeart/2005/8/layout/matrix1"/>
    <dgm:cxn modelId="{CE1BFC2F-C272-401B-87E2-E05756A27B9C}" srcId="{A6377181-3A36-4C51-A15D-4B7E94D00FA0}" destId="{1237DFD6-0265-4E66-87D0-86B251C30F0D}" srcOrd="1" destOrd="0" parTransId="{AD44DB8C-9398-4284-9B8F-BC0BC0895AA2}" sibTransId="{4DCC079E-582B-4059-AB4A-415843641298}"/>
    <dgm:cxn modelId="{CA9A919A-66B6-4542-8228-D95EA9625F06}" srcId="{A6377181-3A36-4C51-A15D-4B7E94D00FA0}" destId="{1CDE512A-6BED-45E4-A160-0C3D6737D9F3}" srcOrd="0" destOrd="0" parTransId="{D2D956A1-F132-4E34-9C9F-D6B6A2CC28C6}" sibTransId="{0C71C6E2-B4A5-4BDC-8B9E-77BC354B0E92}"/>
    <dgm:cxn modelId="{9A0A9541-BA3C-420C-B1E6-43C3472B4448}" srcId="{A6377181-3A36-4C51-A15D-4B7E94D00FA0}" destId="{30587BAF-AF05-4828-A149-C6184679BAE9}" srcOrd="3" destOrd="0" parTransId="{0B723C7D-3193-45B3-B806-8F44C2C7ECAA}" sibTransId="{40355892-DDB1-4A68-9B6B-A685C949B489}"/>
    <dgm:cxn modelId="{864FAA3C-15E8-4CD7-B8CA-7A84C1D185C8}" type="presOf" srcId="{1CDE512A-6BED-45E4-A160-0C3D6737D9F3}" destId="{9A1B30D4-02A5-4672-9C99-D97316359BFB}" srcOrd="1" destOrd="0" presId="urn:microsoft.com/office/officeart/2005/8/layout/matrix1"/>
    <dgm:cxn modelId="{AC54CCC5-8AA3-495E-8E0B-7B66AB2F1266}" srcId="{A6377181-3A36-4C51-A15D-4B7E94D00FA0}" destId="{EB4AF810-5F27-4424-953F-6E745857D154}" srcOrd="2" destOrd="0" parTransId="{6C3A6F00-ECE5-4EB5-9CFD-DE68753BA39C}" sibTransId="{AB52290C-57D2-4F92-96DC-FE8CF16B276C}"/>
    <dgm:cxn modelId="{6B9998C9-FCDC-4BD6-9D83-9CD0A8C970D5}" type="presOf" srcId="{EB4AF810-5F27-4424-953F-6E745857D154}" destId="{BCA768C0-63D7-47D8-A8BE-C28A109E6D5F}" srcOrd="1" destOrd="0" presId="urn:microsoft.com/office/officeart/2005/8/layout/matrix1"/>
    <dgm:cxn modelId="{BD49BFD4-8947-4E7B-A577-265D12140F6F}" type="presParOf" srcId="{A5B61E79-E8F7-4B7A-B905-512B68224131}" destId="{CC4BDF31-B3C6-435B-A78E-ECD04F5785E6}" srcOrd="0" destOrd="0" presId="urn:microsoft.com/office/officeart/2005/8/layout/matrix1"/>
    <dgm:cxn modelId="{01640575-D175-41C6-A960-331C84D7C606}" type="presParOf" srcId="{CC4BDF31-B3C6-435B-A78E-ECD04F5785E6}" destId="{80A4CC39-7938-4EBF-BDB4-2D9237597EDA}" srcOrd="0" destOrd="0" presId="urn:microsoft.com/office/officeart/2005/8/layout/matrix1"/>
    <dgm:cxn modelId="{DACE2056-895A-4B46-B74D-1FBD4ADCCD6F}" type="presParOf" srcId="{CC4BDF31-B3C6-435B-A78E-ECD04F5785E6}" destId="{9A1B30D4-02A5-4672-9C99-D97316359BFB}" srcOrd="1" destOrd="0" presId="urn:microsoft.com/office/officeart/2005/8/layout/matrix1"/>
    <dgm:cxn modelId="{FD97AA64-7D29-42FB-A856-AFD2CE519D8C}" type="presParOf" srcId="{CC4BDF31-B3C6-435B-A78E-ECD04F5785E6}" destId="{7C3AC0F8-C2A8-4D6A-B303-DFE85396908E}" srcOrd="2" destOrd="0" presId="urn:microsoft.com/office/officeart/2005/8/layout/matrix1"/>
    <dgm:cxn modelId="{76E14D8C-7CCF-4DF7-8755-46BE2CA10A8C}" type="presParOf" srcId="{CC4BDF31-B3C6-435B-A78E-ECD04F5785E6}" destId="{444C665F-3054-43A4-943C-EE857BB99496}" srcOrd="3" destOrd="0" presId="urn:microsoft.com/office/officeart/2005/8/layout/matrix1"/>
    <dgm:cxn modelId="{BB9D1973-B315-4D1C-8C21-BCD6099677E5}" type="presParOf" srcId="{CC4BDF31-B3C6-435B-A78E-ECD04F5785E6}" destId="{D2FE0942-737C-40CE-B352-72439F8F9C68}" srcOrd="4" destOrd="0" presId="urn:microsoft.com/office/officeart/2005/8/layout/matrix1"/>
    <dgm:cxn modelId="{2CA71127-B415-4D47-A1AE-333F058FEF46}" type="presParOf" srcId="{CC4BDF31-B3C6-435B-A78E-ECD04F5785E6}" destId="{BCA768C0-63D7-47D8-A8BE-C28A109E6D5F}" srcOrd="5" destOrd="0" presId="urn:microsoft.com/office/officeart/2005/8/layout/matrix1"/>
    <dgm:cxn modelId="{F1421335-2F4E-488C-8E29-134647A8D7AF}" type="presParOf" srcId="{CC4BDF31-B3C6-435B-A78E-ECD04F5785E6}" destId="{09449C3A-45BE-414E-816E-DC2893A628A2}" srcOrd="6" destOrd="0" presId="urn:microsoft.com/office/officeart/2005/8/layout/matrix1"/>
    <dgm:cxn modelId="{CB40503A-3F79-4675-B619-5184669DE915}" type="presParOf" srcId="{CC4BDF31-B3C6-435B-A78E-ECD04F5785E6}" destId="{D7398AA2-DA78-44BD-9312-E54896AB840C}" srcOrd="7" destOrd="0" presId="urn:microsoft.com/office/officeart/2005/8/layout/matrix1"/>
    <dgm:cxn modelId="{F90F1BE3-454B-420E-A080-01500CA4F8FD}" type="presParOf" srcId="{A5B61E79-E8F7-4B7A-B905-512B68224131}" destId="{96227F7B-7EDE-413C-8E0D-D3C68CB157D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6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6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6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6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6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Ziel: </a:t>
          </a:r>
          <a:r>
            <a:rPr lang="de-DE" sz="1600" kern="1200" dirty="0" err="1" smtClean="0"/>
            <a:t>Clashes</a:t>
          </a:r>
          <a:r>
            <a:rPr lang="de-DE" sz="1600" kern="1200" dirty="0" smtClean="0"/>
            <a:t> frühzeitig erkennen und untersuchen</a:t>
          </a:r>
          <a:endParaRPr lang="de-DE" sz="1600" kern="1200" dirty="0"/>
        </a:p>
      </dsp:txBody>
      <dsp:txXfrm>
        <a:off x="2183197" y="1573596"/>
        <a:ext cx="1729606" cy="916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4CC39-7938-4EBF-BDB4-2D9237597EDA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Baumdarstellung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 rot="5400000">
        <a:off x="0" y="0"/>
        <a:ext cx="3048000" cy="1524000"/>
      </dsp:txXfrm>
    </dsp:sp>
    <dsp:sp modelId="{7C3AC0F8-C2A8-4D6A-B303-DFE85396908E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Listendarstellung aller Abhängigkeiten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Clashes</a:t>
          </a:r>
          <a:endParaRPr lang="de-DE" sz="1700" kern="1200" dirty="0">
            <a:solidFill>
              <a:schemeClr val="bg1"/>
            </a:solidFill>
          </a:endParaRPr>
        </a:p>
      </dsp:txBody>
      <dsp:txXfrm>
        <a:off x="3048000" y="0"/>
        <a:ext cx="3048000" cy="1524000"/>
      </dsp:txXfrm>
    </dsp:sp>
    <dsp:sp modelId="{D2FE0942-737C-40CE-B352-72439F8F9C68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Automatische Ausführung des Plugins während des Build-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Lebenszykluss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von Maven</a:t>
          </a:r>
          <a:endParaRPr lang="de-DE" sz="1700" kern="1200" dirty="0">
            <a:solidFill>
              <a:schemeClr val="bg1"/>
            </a:solidFill>
          </a:endParaRPr>
        </a:p>
      </dsp:txBody>
      <dsp:txXfrm rot="10800000">
        <a:off x="0" y="2539999"/>
        <a:ext cx="3048000" cy="1524000"/>
      </dsp:txXfrm>
    </dsp:sp>
    <dsp:sp modelId="{09449C3A-45BE-414E-816E-DC2893A628A2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rgbClr val="0088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HTML-Darstellung des Baumes mit </a:t>
          </a:r>
          <a:r>
            <a:rPr lang="de-DE" sz="1700" b="1" kern="1200" dirty="0" err="1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Clash</a:t>
          </a:r>
          <a:r>
            <a:rPr lang="de-DE" sz="1700" b="1" kern="12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rPr>
            <a:t> und Interaktion</a:t>
          </a:r>
          <a:endParaRPr lang="de-DE" sz="1700" kern="1200" dirty="0">
            <a:solidFill>
              <a:schemeClr val="bg1"/>
            </a:solidFill>
          </a:endParaRPr>
        </a:p>
      </dsp:txBody>
      <dsp:txXfrm rot="-5400000">
        <a:off x="3048000" y="2539999"/>
        <a:ext cx="3048000" cy="1524000"/>
      </dsp:txXfrm>
    </dsp:sp>
    <dsp:sp modelId="{96227F7B-7EDE-413C-8E0D-D3C68CB157D4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rgbClr val="E3E3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Clashes</a:t>
          </a:r>
          <a:r>
            <a:rPr lang="de-DE" sz="1700" kern="1200" dirty="0" smtClean="0"/>
            <a:t> frühzeitig erkennen und untersuchen</a:t>
          </a:r>
          <a:endParaRPr lang="de-DE" sz="1700" kern="1200" dirty="0"/>
        </a:p>
      </dsp:txBody>
      <dsp:txXfrm>
        <a:off x="2183197" y="1573596"/>
        <a:ext cx="1729606" cy="916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B327-2CE6-4272-AFAA-7494721F78A1}" type="datetimeFigureOut">
              <a:rPr lang="de-DE" smtClean="0"/>
              <a:t>21.01.2014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CC15-B8E0-470E-9010-6A1D8115CB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3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Zustand ist kritisch für eine </a:t>
            </a:r>
            <a:r>
              <a:rPr lang="de-DE" dirty="0" err="1" smtClean="0"/>
              <a:t>abhängigkeit</a:t>
            </a:r>
            <a:r>
              <a:rPr lang="de-DE" dirty="0" smtClean="0"/>
              <a:t>, wenn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4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mojo is a Maven plain Old Java Object. Each mojo is an executable goal in Maven, and a plugin is a distribution of one or more related mojos.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CC15-B8E0-470E-9010-6A1D8115CB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22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2713-24AB-4543-8F19-DC5B80EB3AA3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D4542-274F-47EA-B52E-7488D05E21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675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3BB-7093-4DAB-BCE3-65DF9AA20469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8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480B-24ED-4B4B-991F-1CE193275643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5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D25D-0767-4F2C-9B99-7C455020BD2F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Behr, Martin </a:t>
            </a:r>
            <a:r>
              <a:rPr lang="de-DE" dirty="0" err="1" smtClean="0"/>
              <a:t>Kampa</a:t>
            </a:r>
            <a:r>
              <a:rPr lang="de-DE" dirty="0" smtClean="0"/>
              <a:t>, </a:t>
            </a:r>
            <a:r>
              <a:rPr lang="de-DE" dirty="0" err="1" smtClean="0"/>
              <a:t>Huina</a:t>
            </a:r>
            <a:r>
              <a:rPr lang="de-DE" dirty="0" smtClean="0"/>
              <a:t>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6658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7"/>
          <p:cNvCxnSpPr/>
          <p:nvPr userDrawn="1"/>
        </p:nvCxnSpPr>
        <p:spPr>
          <a:xfrm>
            <a:off x="726080" y="657498"/>
            <a:ext cx="8166400" cy="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02389" y="173953"/>
            <a:ext cx="1573312" cy="39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304431" y="657830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rgbClr val="0088CC"/>
                </a:solidFill>
              </a:rPr>
              <a:t>www.clashinspector.com</a:t>
            </a:r>
            <a:endParaRPr lang="de-DE" sz="1800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7462-C25E-4796-813E-C5415848D56B}" type="datetime1">
              <a:rPr lang="de-DE" smtClean="0"/>
              <a:t>21.01.2014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32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7C85-E8B4-4D5F-B261-0FA9E710857C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3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CF53D-749F-4EF4-B1A9-A074892459C3}" type="datetime1">
              <a:rPr lang="de-DE" smtClean="0"/>
              <a:t>21.01.2014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6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9C7-9C8A-4E46-9147-B44984850B6D}" type="datetime1">
              <a:rPr lang="de-DE" smtClean="0"/>
              <a:t>21.01.2014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6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473E6-DBD3-4EFE-8E7E-47AF7CC7253E}" type="datetime1">
              <a:rPr lang="de-DE" smtClean="0"/>
              <a:t>21.01.2014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B3C74-DBA5-4C6F-81DD-39286F5FCA60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0868-92D4-4FF9-A0E5-DAB61D0E3EC1}" type="datetime1">
              <a:rPr lang="de-DE" smtClean="0"/>
              <a:t>21.01.2014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8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B60B-DDB2-4174-A5B0-D89DAA85AC4A}" type="datetime1">
              <a:rPr lang="de-DE" smtClean="0"/>
              <a:t>21.01.2014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4824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Behr, Martin Kampa, Huina Zhu, Betreuer: Johannes Schneider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B16D6-E964-4041-9FFF-CB6ECC1FFC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70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.mave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0" y="1412776"/>
            <a:ext cx="9144000" cy="4104456"/>
          </a:xfrm>
        </p:spPr>
        <p:txBody>
          <a:bodyPr anchor="ctr">
            <a:normAutofit/>
          </a:bodyPr>
          <a:lstStyle/>
          <a:p>
            <a:r>
              <a:rPr lang="de-DE" sz="2800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Jahresprojekt</a:t>
            </a:r>
            <a: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Maven-Plugin</a:t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de-DE" dirty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Michael Behr, Martin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Kampa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de-DE" sz="1800" dirty="0" err="1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Huina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Zhu</a:t>
            </a:r>
            <a:b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Betreuer: Johannes </a:t>
            </a:r>
            <a:r>
              <a:rPr lang="de-DE" sz="1800" dirty="0" smtClean="0">
                <a:solidFill>
                  <a:schemeClr val="bg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Schneider</a:t>
            </a:r>
            <a:endParaRPr lang="de-DE" sz="1050" dirty="0">
              <a:solidFill>
                <a:schemeClr val="bg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118867"/>
            <a:ext cx="2857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316816" y="5013176"/>
            <a:ext cx="251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0088CC"/>
                </a:solidFill>
              </a:rPr>
              <a:t>www.clashinspector.com</a:t>
            </a:r>
            <a:endParaRPr lang="de-DE" dirty="0">
              <a:solidFill>
                <a:srgbClr val="0088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11760" y="796642"/>
            <a:ext cx="64807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Verwendete Werkzeuge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51" y="1916832"/>
            <a:ext cx="440346" cy="44034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7" y="3225303"/>
            <a:ext cx="610135" cy="6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08" y="2643474"/>
            <a:ext cx="412162" cy="412162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35" y="4760048"/>
            <a:ext cx="324429" cy="43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038762"/>
            <a:ext cx="354859" cy="489884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1903763" y="1927125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903763" y="26355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Intellij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Idea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- Entwicklungsumgebung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902399" y="3333004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Github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–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kollaborative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Versionsverwaltung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905699" y="40863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Jenkins – kontinuierliche Integration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902894" y="479080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Java - Programmiersprache</a:t>
            </a: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11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- Grundlagen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894532" y="1648019"/>
            <a:ext cx="74938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Auflösen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Abhängigkeiten mit der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Aether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-Bibliothek von Eclipse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Maven APIs für den Zugriff auf aktuelles Projekt und zum Erstellen der 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Mojos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Maven plain Old Java Object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/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 Plugin mit verschiedenen Goals…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Clash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tritt auf sobald eine Abhängigkeit auf ein Projekt mehrmals vorkommt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  <p:grpSp>
        <p:nvGrpSpPr>
          <p:cNvPr id="10" name="Gruppieren 9"/>
          <p:cNvGrpSpPr/>
          <p:nvPr/>
        </p:nvGrpSpPr>
        <p:grpSpPr>
          <a:xfrm>
            <a:off x="3190803" y="2203306"/>
            <a:ext cx="718324" cy="1087606"/>
            <a:chOff x="6055444" y="2636912"/>
            <a:chExt cx="718324" cy="1087606"/>
          </a:xfrm>
        </p:grpSpPr>
        <p:sp>
          <p:nvSpPr>
            <p:cNvPr id="8" name="Eine Ecke des Rechtecks schneiden 7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6" name="Rechtwinkliges Dreieck 5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4357583" y="3290912"/>
            <a:ext cx="718324" cy="1087606"/>
            <a:chOff x="6055444" y="2636912"/>
            <a:chExt cx="718324" cy="1087606"/>
          </a:xfrm>
        </p:grpSpPr>
        <p:sp>
          <p:nvSpPr>
            <p:cNvPr id="14" name="Eine Ecke des Rechtecks schneiden 13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15" name="Rechtwinkliges Dreieck 14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4315242" y="2132856"/>
            <a:ext cx="718324" cy="1087606"/>
            <a:chOff x="6055444" y="2636912"/>
            <a:chExt cx="718324" cy="1087606"/>
          </a:xfrm>
        </p:grpSpPr>
        <p:sp>
          <p:nvSpPr>
            <p:cNvPr id="18" name="Eine Ecke des Rechtecks schneiden 17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19" name="Rechtwinkliges Dreieck 18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513555" y="2372861"/>
            <a:ext cx="718324" cy="1087606"/>
            <a:chOff x="6055444" y="2636912"/>
            <a:chExt cx="718324" cy="1087606"/>
          </a:xfrm>
        </p:grpSpPr>
        <p:sp>
          <p:nvSpPr>
            <p:cNvPr id="22" name="Eine Ecke des Rechtecks schneiden 21"/>
            <p:cNvSpPr/>
            <p:nvPr/>
          </p:nvSpPr>
          <p:spPr>
            <a:xfrm>
              <a:off x="6055444" y="2636912"/>
              <a:ext cx="718324" cy="864096"/>
            </a:xfrm>
            <a:prstGeom prst="snip1Rect">
              <a:avLst/>
            </a:prstGeom>
            <a:solidFill>
              <a:srgbClr val="0088CC"/>
            </a:solidFill>
            <a:ln>
              <a:solidFill>
                <a:srgbClr val="E3E3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 smtClean="0"/>
                <a:t>dependency</a:t>
              </a:r>
              <a:r>
                <a:rPr lang="de-DE" sz="700" dirty="0"/>
                <a:t>&gt;</a:t>
              </a:r>
            </a:p>
            <a:p>
              <a:pPr algn="ctr"/>
              <a:endParaRPr lang="de-DE" sz="700" dirty="0"/>
            </a:p>
            <a:p>
              <a:pPr algn="ctr"/>
              <a:r>
                <a:rPr lang="de-DE" sz="700" dirty="0"/>
                <a:t>&lt;</a:t>
              </a:r>
              <a:r>
                <a:rPr lang="de-DE" sz="700" dirty="0" err="1"/>
                <a:t>dependency</a:t>
              </a:r>
              <a:r>
                <a:rPr lang="de-DE" sz="700" dirty="0"/>
                <a:t>&gt;</a:t>
              </a:r>
            </a:p>
          </p:txBody>
        </p:sp>
        <p:sp>
          <p:nvSpPr>
            <p:cNvPr id="23" name="Rechtwinkliges Dreieck 22"/>
            <p:cNvSpPr/>
            <p:nvPr/>
          </p:nvSpPr>
          <p:spPr>
            <a:xfrm>
              <a:off x="6639294" y="2663200"/>
              <a:ext cx="108000" cy="108000"/>
            </a:xfrm>
            <a:prstGeom prst="rtTriangle">
              <a:avLst/>
            </a:prstGeom>
            <a:solidFill>
              <a:srgbClr val="E3E3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6075848" y="3462908"/>
              <a:ext cx="6848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050" dirty="0" smtClean="0">
                  <a:solidFill>
                    <a:schemeClr val="bg1">
                      <a:lumMod val="65000"/>
                    </a:schemeClr>
                  </a:solidFill>
                </a:rPr>
                <a:t>pom.xml</a:t>
              </a:r>
              <a:endParaRPr lang="de-DE" sz="105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5" name="Gerade Verbindung 24"/>
          <p:cNvCxnSpPr>
            <a:stCxn id="8" idx="0"/>
            <a:endCxn id="18" idx="2"/>
          </p:cNvCxnSpPr>
          <p:nvPr/>
        </p:nvCxnSpPr>
        <p:spPr>
          <a:xfrm flipV="1">
            <a:off x="3909127" y="2564904"/>
            <a:ext cx="406115" cy="70450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8" idx="0"/>
            <a:endCxn id="14" idx="2"/>
          </p:cNvCxnSpPr>
          <p:nvPr/>
        </p:nvCxnSpPr>
        <p:spPr>
          <a:xfrm>
            <a:off x="3909127" y="2635354"/>
            <a:ext cx="448456" cy="1087606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8" idx="0"/>
            <a:endCxn id="22" idx="2"/>
          </p:cNvCxnSpPr>
          <p:nvPr/>
        </p:nvCxnSpPr>
        <p:spPr>
          <a:xfrm>
            <a:off x="5033566" y="2564904"/>
            <a:ext cx="479989" cy="240005"/>
          </a:xfrm>
          <a:prstGeom prst="line">
            <a:avLst/>
          </a:prstGeom>
          <a:ln>
            <a:solidFill>
              <a:srgbClr val="008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12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ree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466056"/>
            <a:ext cx="7781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8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13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4. Einblick Umsetzung – 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Goal: </a:t>
            </a:r>
            <a:r>
              <a:rPr lang="de-DE" sz="2000" b="1" dirty="0" err="1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de-DE" sz="2000" b="1" dirty="0" err="1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ist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8" y="1700808"/>
            <a:ext cx="7858125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</a:t>
            </a:r>
            <a:r>
              <a:rPr lang="de-DE" sz="2000" b="1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1520" y="1196752"/>
            <a:ext cx="19442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 smtClean="0"/>
              <a:t>Problematik analysieren</a:t>
            </a:r>
          </a:p>
          <a:p>
            <a:r>
              <a:rPr lang="de-DE" sz="1200" dirty="0" smtClean="0"/>
              <a:t>Anforderungen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In </a:t>
            </a:r>
            <a:r>
              <a:rPr lang="de-DE" sz="1200" dirty="0" err="1" smtClean="0"/>
              <a:t>Aether</a:t>
            </a:r>
            <a:r>
              <a:rPr lang="de-DE" sz="1200" dirty="0" smtClean="0"/>
              <a:t> einarbeiten</a:t>
            </a:r>
          </a:p>
          <a:p>
            <a:r>
              <a:rPr lang="de-DE" sz="1200" dirty="0" err="1" smtClean="0"/>
              <a:t>Dependency</a:t>
            </a:r>
            <a:r>
              <a:rPr lang="de-DE" sz="1200" dirty="0" smtClean="0"/>
              <a:t> </a:t>
            </a:r>
            <a:r>
              <a:rPr lang="de-DE" sz="1200" dirty="0" err="1" smtClean="0"/>
              <a:t>Resolving</a:t>
            </a:r>
            <a:r>
              <a:rPr lang="de-DE" sz="1200" dirty="0" smtClean="0"/>
              <a:t> entwickeln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/>
              <a:t>Tree</a:t>
            </a:r>
            <a:r>
              <a:rPr lang="de-DE" sz="1200" dirty="0" smtClean="0"/>
              <a:t>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List Modul entwickeln</a:t>
            </a:r>
          </a:p>
          <a:p>
            <a:r>
              <a:rPr lang="de-DE" sz="1200" dirty="0" smtClean="0"/>
              <a:t>Site/</a:t>
            </a:r>
            <a:r>
              <a:rPr lang="de-DE" sz="1200" dirty="0" err="1" smtClean="0"/>
              <a:t>Documentation</a:t>
            </a:r>
            <a:r>
              <a:rPr lang="de-DE" sz="1200" dirty="0" smtClean="0"/>
              <a:t> erstellen &amp; warten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1 </a:t>
            </a:r>
          </a:p>
          <a:p>
            <a:r>
              <a:rPr lang="de-DE" sz="1200" dirty="0" smtClean="0"/>
              <a:t>Werben / Userzahlen generieren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Feedback &amp; Bugfixing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Phase Modul entwickeln</a:t>
            </a:r>
          </a:p>
          <a:p>
            <a:r>
              <a:rPr lang="de-DE" sz="1200" dirty="0" smtClean="0"/>
              <a:t>HTML-Site Modul entwickeln</a:t>
            </a:r>
          </a:p>
          <a:p>
            <a:pPr>
              <a:lnSpc>
                <a:spcPct val="150000"/>
              </a:lnSpc>
            </a:pPr>
            <a:r>
              <a:rPr lang="de-DE" sz="1200" dirty="0" smtClean="0"/>
              <a:t>Release 2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 rot="16200000">
            <a:off x="5512497" y="2046101"/>
            <a:ext cx="1065100" cy="7423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Oktober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November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Dezember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Januar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Februar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März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April 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Mai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Juni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r>
              <a:rPr lang="de-DE" sz="1600" dirty="0" smtClean="0"/>
              <a:t>Juli</a:t>
            </a:r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 smtClean="0"/>
          </a:p>
          <a:p>
            <a:pPr algn="r">
              <a:lnSpc>
                <a:spcPct val="229000"/>
              </a:lnSpc>
              <a:spcBef>
                <a:spcPts val="230"/>
              </a:spcBef>
              <a:spcAft>
                <a:spcPts val="230"/>
              </a:spcAft>
            </a:pPr>
            <a:endParaRPr lang="de-DE" sz="16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35986"/>
              </p:ext>
            </p:extLst>
          </p:nvPr>
        </p:nvGraphicFramePr>
        <p:xfrm>
          <a:off x="2478750" y="1344478"/>
          <a:ext cx="6053690" cy="4172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  <a:gridCol w="605369"/>
              </a:tblGrid>
              <a:tr h="41727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Gerade Verbindung 9"/>
          <p:cNvCxnSpPr/>
          <p:nvPr/>
        </p:nvCxnSpPr>
        <p:spPr>
          <a:xfrm>
            <a:off x="1916212" y="2512713"/>
            <a:ext cx="198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903224" y="2148096"/>
            <a:ext cx="140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2087880" y="1412776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2123728" y="1628800"/>
            <a:ext cx="7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2771800" y="1573684"/>
            <a:ext cx="39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37"/>
          <p:cNvCxnSpPr/>
          <p:nvPr/>
        </p:nvCxnSpPr>
        <p:spPr>
          <a:xfrm>
            <a:off x="1835696" y="1866032"/>
            <a:ext cx="118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951888" y="1810916"/>
            <a:ext cx="612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3323744" y="2091713"/>
            <a:ext cx="792088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3851984" y="2464838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 Verbindung 39"/>
          <p:cNvCxnSpPr/>
          <p:nvPr/>
        </p:nvCxnSpPr>
        <p:spPr>
          <a:xfrm>
            <a:off x="1835696" y="2793628"/>
            <a:ext cx="255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1871920" y="3068960"/>
            <a:ext cx="270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1079832" y="3416300"/>
            <a:ext cx="3816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>
            <a:off x="1835696" y="3704332"/>
            <a:ext cx="367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>
            <a:off x="1822996" y="4064372"/>
            <a:ext cx="4140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975396" y="4339704"/>
            <a:ext cx="4212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1547664" y="4619228"/>
            <a:ext cx="4248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368360" y="4975076"/>
            <a:ext cx="6444000" cy="0"/>
          </a:xfrm>
          <a:prstGeom prst="line">
            <a:avLst/>
          </a:prstGeom>
          <a:ln>
            <a:solidFill>
              <a:srgbClr val="E3E3E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4788024" y="3362842"/>
            <a:ext cx="144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081696" y="4281930"/>
            <a:ext cx="104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083676" y="4568428"/>
            <a:ext cx="2664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7793692" y="4919080"/>
            <a:ext cx="216000" cy="112766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/>
          <p:cNvSpPr/>
          <p:nvPr/>
        </p:nvSpPr>
        <p:spPr>
          <a:xfrm>
            <a:off x="4284032" y="2740170"/>
            <a:ext cx="576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699832" y="1353468"/>
            <a:ext cx="360000" cy="1127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ichtungspfeil 5"/>
          <p:cNvSpPr/>
          <p:nvPr/>
        </p:nvSpPr>
        <p:spPr>
          <a:xfrm>
            <a:off x="3973076" y="3012962"/>
            <a:ext cx="4572000" cy="112766"/>
          </a:xfrm>
          <a:prstGeom prst="homePlate">
            <a:avLst/>
          </a:prstGeom>
          <a:gradFill flip="none" rotWithShape="1">
            <a:gsLst>
              <a:gs pos="83000">
                <a:srgbClr val="00B050"/>
              </a:gs>
              <a:gs pos="76000">
                <a:srgbClr val="0088C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ichtungspfeil 49"/>
          <p:cNvSpPr/>
          <p:nvPr/>
        </p:nvSpPr>
        <p:spPr>
          <a:xfrm>
            <a:off x="4932024" y="3642366"/>
            <a:ext cx="3600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ichtungspfeil 50"/>
          <p:cNvSpPr/>
          <p:nvPr/>
        </p:nvSpPr>
        <p:spPr>
          <a:xfrm>
            <a:off x="5076056" y="4002406"/>
            <a:ext cx="3456000" cy="112766"/>
          </a:xfrm>
          <a:prstGeom prst="homePlate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5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69928887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76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5. Status Quo &amp; Ausblick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87234151"/>
              </p:ext>
            </p:extLst>
          </p:nvPr>
        </p:nvGraphicFramePr>
        <p:xfrm>
          <a:off x="1524000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64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17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293144" y="2878752"/>
            <a:ext cx="4530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88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Vielen Dank</a:t>
            </a:r>
            <a:endParaRPr lang="de-DE" sz="6000" b="1" dirty="0">
              <a:solidFill>
                <a:srgbClr val="0088C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63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2</a:t>
            </a:fld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51520" y="1412776"/>
            <a:ext cx="8640960" cy="4104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Was ist Maven?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Motivation für das Plugin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Plugin-Umfang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Einblick Umsetzung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sz="2800" b="1" dirty="0" smtClean="0">
                <a:solidFill>
                  <a:srgbClr val="26262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Status Quo &amp; Ausblick</a:t>
            </a:r>
          </a:p>
        </p:txBody>
      </p:sp>
    </p:spTree>
    <p:extLst>
      <p:ext uri="{BB962C8B-B14F-4D97-AF65-F5344CB8AC3E}">
        <p14:creationId xmlns:p14="http://schemas.microsoft.com/office/powerpoint/2010/main" val="25593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3</a:t>
            </a:fld>
            <a:endParaRPr lang="de-DE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6" y="1556792"/>
            <a:ext cx="1329394" cy="45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067543" y="796642"/>
            <a:ext cx="2824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575208" y="1588730"/>
            <a:ext cx="3949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=   Build Management Tool</a:t>
            </a:r>
            <a:endParaRPr lang="de-DE" sz="2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23528" y="2276872"/>
            <a:ext cx="8568951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Ziel: 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Unterstützung der Entwickler beim Testen, Packen und Verteilen der Software durch Automatisierung.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Kompilieren und Packen von Java Code (z.B. </a:t>
            </a: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jar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war)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erleichtert das Verwalten von Abhängigkeiten zu anderen Projekten, durch das festhalten der Abhängigkeiten in der POM-Datei und durch die Anbindung an ein zentrales Repository (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http://search.maven.org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/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Abhängigkeiten werden automatisch aufgelöst (in Klassenpfad aufgenommen)</a:t>
            </a:r>
            <a:endParaRPr lang="de-DE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unabhängig von einer bestimmten IDE, kann mittels Kommandozeile verwendet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Plugin basiert</a:t>
            </a:r>
          </a:p>
        </p:txBody>
      </p:sp>
    </p:spTree>
    <p:extLst>
      <p:ext uri="{BB962C8B-B14F-4D97-AF65-F5344CB8AC3E}">
        <p14:creationId xmlns:p14="http://schemas.microsoft.com/office/powerpoint/2010/main" val="28636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4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915816" y="796642"/>
            <a:ext cx="59766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1. Was ist Maven? – Einblick POM-Datei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Abgerundetes Rechteck 2"/>
          <p:cNvSpPr/>
          <p:nvPr/>
        </p:nvSpPr>
        <p:spPr>
          <a:xfrm>
            <a:off x="2498282" y="1366981"/>
            <a:ext cx="4176464" cy="4510292"/>
          </a:xfrm>
          <a:prstGeom prst="roundRect">
            <a:avLst>
              <a:gd name="adj" fmla="val 3010"/>
            </a:avLst>
          </a:prstGeom>
          <a:solidFill>
            <a:srgbClr val="F5F5F5"/>
          </a:solidFill>
          <a:ln w="12700">
            <a:solidFill>
              <a:srgbClr val="E3E3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&gt;4.0.0&lt;/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modelVersion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clashinspector-maven-plugin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&gt;0.3-SNAPSHOT&lt;/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packaging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ClashInspector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name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dependencies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 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maven-plugin-api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org.apache.maven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maven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-core&lt;/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&gt;3.1.1&lt;/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endParaRPr kumimoji="1" lang="de-DE" sz="1050" dirty="0">
              <a:solidFill>
                <a:srgbClr val="0088CC"/>
              </a:solidFill>
              <a:latin typeface="Helvetica"/>
              <a:cs typeface="Helvetica"/>
            </a:endParaRP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com.google.guava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groupId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guava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artifactId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  &lt;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&gt;15.0&lt;/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version</a:t>
            </a:r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r>
              <a:rPr kumimoji="1" lang="de-DE" sz="1050" dirty="0">
                <a:solidFill>
                  <a:srgbClr val="0088CC"/>
                </a:solidFill>
                <a:latin typeface="Helvetica"/>
                <a:cs typeface="Helvetica"/>
              </a:rPr>
              <a:t>    &lt;/</a:t>
            </a:r>
            <a:r>
              <a:rPr kumimoji="1" lang="de-DE" sz="1050" dirty="0" err="1">
                <a:solidFill>
                  <a:srgbClr val="0088CC"/>
                </a:solidFill>
                <a:latin typeface="Helvetica"/>
                <a:cs typeface="Helvetica"/>
              </a:rPr>
              <a:t>dependency</a:t>
            </a:r>
            <a:r>
              <a:rPr kumimoji="1" lang="de-DE" sz="1050" dirty="0" smtClean="0">
                <a:solidFill>
                  <a:srgbClr val="0088CC"/>
                </a:solidFill>
                <a:latin typeface="Helvetica"/>
                <a:cs typeface="Helvetica"/>
              </a:rPr>
              <a:t>&gt;</a:t>
            </a:r>
          </a:p>
          <a:p>
            <a:pPr algn="ctr"/>
            <a:r>
              <a:rPr kumimoji="1" lang="de-DE" sz="1050" b="1" dirty="0" smtClean="0">
                <a:solidFill>
                  <a:srgbClr val="0088CC"/>
                </a:solidFill>
                <a:latin typeface="Helvetica"/>
                <a:cs typeface="Helvetica"/>
              </a:rPr>
              <a:t>…</a:t>
            </a:r>
            <a:endParaRPr kumimoji="1" lang="de-DE" sz="1050" b="1" dirty="0">
              <a:solidFill>
                <a:srgbClr val="0088CC"/>
              </a:solidFill>
              <a:latin typeface="Helvetica"/>
              <a:cs typeface="Helvetica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067944" y="5867980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pom.xml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5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211961" y="796642"/>
            <a:ext cx="46805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55103" y="1912764"/>
            <a:ext cx="7377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Seit Maven 2.0:  “</a:t>
            </a:r>
            <a:r>
              <a:rPr lang="de-DE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Definition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“:</a:t>
            </a: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wird die „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naheliegendste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“ Version einer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Abhängigkeit für den Klassenpfad verwendet.</a:t>
            </a: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Beispiel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2.0</a:t>
            </a:r>
            <a:endParaRPr lang="de-DE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1.0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Der zweite Pfad ist kürzer, weshalb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D 1.0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für das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Gesamtprojekt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verwendet wird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1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6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11560" y="796642"/>
            <a:ext cx="82809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CRITICAL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4" name="Picture 2" descr="C:\Users\m\maven-director\src\site\resources\images\critical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höhere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Alle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Neuerungen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und </a:t>
            </a:r>
            <a:r>
              <a:rPr lang="de-DE" b="1" dirty="0">
                <a:latin typeface="Helvetica" panose="020B0604020202020204" pitchFamily="34" charset="0"/>
                <a:cs typeface="Helvetica" panose="020B0604020202020204" pitchFamily="34" charset="0"/>
              </a:rPr>
              <a:t>Änderungen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von der älteren auf die neuere Version gehen verloren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7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7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387476" y="796642"/>
            <a:ext cx="75050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UNSAFE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67544" y="1412776"/>
            <a:ext cx="81069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eine niedrigere Version einer Bibliothek als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In der neueren Version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können bestehende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Schnittstellen, Klassen, Methoden oder Attributen verändert oder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gelöscht worden sein.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Mögliche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Auswirkungen: </a:t>
            </a:r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Compilezeit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- und Laufzeitfehler in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dependency:1.0: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Zugriff auf Schnittstellen, Klassen, Methoden oder Attribute aufgrund geänderter Sichtbarkeiten, Verschiebungen oder 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Umbenennungen.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Exceptions</a:t>
            </a:r>
            <a:r>
              <a:rPr lang="de-DE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werden geworfen (z.B. </a:t>
            </a:r>
            <a:r>
              <a:rPr lang="de-DE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NullPointerException</a:t>
            </a:r>
            <a:r>
              <a:rPr lang="de-DE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0" name="Picture 2" descr="C:\Users\m\maven-director\src\site\resources\images\un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7089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8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123728" y="796642"/>
            <a:ext cx="67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Motivation für das Plugin – Zustand SAFE 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7544" y="1412776"/>
            <a:ext cx="810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Eine 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bhängigkeit verwendet die gleiche Version einer Bibliothek wie Maven aufgrund der „</a:t>
            </a:r>
            <a:r>
              <a:rPr lang="de-DE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Nearest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Definition“ verwendet.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/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Keine Auswirkungen! </a:t>
            </a:r>
            <a:r>
              <a:rPr lang="de-DE" dirty="0" smtClean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</a:t>
            </a:r>
            <a:endParaRPr lang="de-DE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1" name="Picture 7" descr="C:\Users\m\maven-director\src\site\resources\images\Safe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2696220"/>
            <a:ext cx="6369050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Behr, Martin Kampa, Huina Zhu, Betreuer: Johannes Schneider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B16D6-E964-4041-9FFF-CB6ECC1FFCE6}" type="slidenum">
              <a:rPr lang="de-DE" smtClean="0"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483768" y="796642"/>
            <a:ext cx="64087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2000" b="1" dirty="0" smtClean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3. Plugin-Umfang</a:t>
            </a:r>
            <a:endParaRPr lang="de-DE" sz="2000" b="1" dirty="0">
              <a:solidFill>
                <a:schemeClr val="bg1">
                  <a:lumMod val="6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353091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6227F7B-7EDE-413C-8E0D-D3C68CB157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A4CC39-7938-4EBF-BDB4-2D9237597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3AC0F8-C2A8-4D6A-B303-DFE8539690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FE0942-737C-40CE-B352-72439F8F9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9449C3A-45BE-414E-816E-DC2893A62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Bildschirmpräsentation (4:3)</PresentationFormat>
  <Paragraphs>223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Jahresprojekt Maven-Plugin   Michael Behr, Martin Kampa, Huina Zhu Betreuer: Johannes Schneider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Jahresprojekt Maven-Plugin   Michael Behr, Martin Kampa, Huina Zhu Betreuer: Johannes Shcneider</dc:title>
  <dc:creator>m</dc:creator>
  <cp:lastModifiedBy>m</cp:lastModifiedBy>
  <cp:revision>65</cp:revision>
  <dcterms:created xsi:type="dcterms:W3CDTF">2014-01-18T17:15:49Z</dcterms:created>
  <dcterms:modified xsi:type="dcterms:W3CDTF">2014-01-21T18:22:28Z</dcterms:modified>
</cp:coreProperties>
</file>