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34200" cy="9220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r>
              <a:rPr lang="en-US" sz="3200" i="0" smtClean="0"/>
              <a:t/>
            </a:r>
            <a:br>
              <a:rPr lang="en-US" sz="3200" i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smtClean="0"/>
              <a:t>Functions (Formally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bindings: 3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876800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(Will generalize in later lecture)</a:t>
            </a:r>
          </a:p>
          <a:p>
            <a:endParaRPr lang="en-US" sz="1400" dirty="0" smtClean="0"/>
          </a:p>
          <a:p>
            <a:r>
              <a:rPr lang="en-US" dirty="0" smtClean="0"/>
              <a:t>Evaluation: </a:t>
            </a:r>
            <a:r>
              <a:rPr lang="en-US" b="1" i="1" dirty="0" smtClean="0"/>
              <a:t>A function is a value!</a:t>
            </a:r>
            <a:r>
              <a:rPr lang="en-US" dirty="0" smtClean="0"/>
              <a:t> (No evaluation yet)</a:t>
            </a:r>
          </a:p>
          <a:p>
            <a:pPr lvl="1"/>
            <a:r>
              <a:rPr lang="en-US" dirty="0" smtClean="0"/>
              <a:t>Adds </a:t>
            </a:r>
            <a:r>
              <a:rPr lang="en-US" b="1" dirty="0" smtClean="0"/>
              <a:t>x0</a:t>
            </a:r>
            <a:r>
              <a:rPr lang="en-US" dirty="0" smtClean="0"/>
              <a:t> to environment so </a:t>
            </a:r>
            <a:r>
              <a:rPr lang="en-US" i="1" dirty="0" smtClean="0"/>
              <a:t>later</a:t>
            </a:r>
            <a:r>
              <a:rPr lang="en-US" dirty="0" smtClean="0"/>
              <a:t> expressions can </a:t>
            </a:r>
            <a:r>
              <a:rPr lang="en-US" i="1" dirty="0" smtClean="0"/>
              <a:t>call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(Function-call semantics will also allow recursion)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Type-checking:</a:t>
            </a:r>
          </a:p>
          <a:p>
            <a:pPr lvl="1"/>
            <a:r>
              <a:rPr lang="en-US" dirty="0"/>
              <a:t>Adds binding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x0 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(t1 * …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cs typeface="Courier New" pitchFamily="49" charset="0"/>
              </a:rPr>
              <a:t> if:</a:t>
            </a:r>
            <a:endParaRPr lang="en-US" dirty="0" smtClean="0"/>
          </a:p>
          <a:p>
            <a:pPr lvl="1"/>
            <a:r>
              <a:rPr lang="en-US" dirty="0" smtClean="0"/>
              <a:t>Can type-check body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to have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in the static environment containing:</a:t>
            </a:r>
          </a:p>
          <a:p>
            <a:pPr lvl="2"/>
            <a:r>
              <a:rPr lang="en-US" dirty="0" smtClean="0"/>
              <a:t>“Enclosing” static environment    (earlier bindings)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x1 : t1,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/>
              <a:t>           (arguments with their types)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 : (t1 * …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-&gt; t</a:t>
            </a:r>
            <a:r>
              <a:rPr lang="en-US" dirty="0" smtClean="0"/>
              <a:t>  (for recursion)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1524000"/>
            <a:ext cx="5029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i="1" kern="0" dirty="0" smtClean="0">
                <a:solidFill>
                  <a:schemeClr val="accent2"/>
                </a:solidFill>
                <a:latin typeface="Courier New" pitchFamily="49" charset="0"/>
              </a:rPr>
              <a:t>x0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i="1" kern="0" dirty="0" smtClean="0">
                <a:solidFill>
                  <a:schemeClr val="accent2"/>
                </a:solidFill>
                <a:latin typeface="Courier New" pitchFamily="49" charset="0"/>
              </a:rPr>
              <a:t>x1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t1</a:t>
            </a:r>
            <a:r>
              <a:rPr lang="en-US" sz="2000" kern="0" dirty="0" smtClean="0">
                <a:latin typeface="Courier New" pitchFamily="49" charset="0"/>
              </a:rPr>
              <a:t>, … , </a:t>
            </a:r>
            <a:r>
              <a:rPr lang="en-US" sz="2000" i="1" kern="0" dirty="0" err="1" smtClean="0">
                <a:solidFill>
                  <a:schemeClr val="accent2"/>
                </a:solidFill>
                <a:latin typeface="Courier New" pitchFamily="49" charset="0"/>
              </a:rPr>
              <a:t>xn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i="1" kern="0" dirty="0" err="1" smtClean="0">
                <a:latin typeface="Courier New" pitchFamily="49" charset="0"/>
              </a:rPr>
              <a:t>tn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i="1" kern="0" dirty="0" smtClean="0">
                <a:latin typeface="Courier New" pitchFamily="49" charset="0"/>
              </a:rPr>
              <a:t>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2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type-checking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267200"/>
          </a:xfrm>
        </p:spPr>
        <p:txBody>
          <a:bodyPr/>
          <a:lstStyle/>
          <a:p>
            <a:r>
              <a:rPr lang="en-US" dirty="0" smtClean="0"/>
              <a:t>New kind of type: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(t1 * …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Result type on right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The overall type-checking result is to give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en-US" dirty="0" smtClean="0">
                <a:latin typeface="+mj-lt"/>
                <a:cs typeface="Courier New" pitchFamily="49" charset="0"/>
              </a:rPr>
              <a:t> this type in rest of program (unlike Java, not for earlier bindings)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Arguments can be used only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>
                <a:cs typeface="Courier New" pitchFamily="49" charset="0"/>
              </a:rPr>
              <a:t>(unsurprising)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400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Because evaluation of a call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en-US" dirty="0" smtClean="0">
                <a:latin typeface="+mj-lt"/>
                <a:cs typeface="Courier New" pitchFamily="49" charset="0"/>
              </a:rPr>
              <a:t> will return result of evaluating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latin typeface="+mj-lt"/>
                <a:cs typeface="Courier New" pitchFamily="49" charset="0"/>
              </a:rPr>
              <a:t>, the return type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 </a:t>
            </a:r>
            <a:r>
              <a:rPr lang="en-US" dirty="0" smtClean="0">
                <a:latin typeface="+mj-lt"/>
                <a:cs typeface="Courier New" pitchFamily="49" charset="0"/>
              </a:rPr>
              <a:t>is the type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endParaRPr lang="en-US" sz="1400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The type-checker “magically” figures out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 if such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 exists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Later lecture: Requires some cleverness due to recursion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More magic after hw1: Later can omit argument types too</a:t>
            </a: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447800"/>
            <a:ext cx="51816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i="1" kern="0" dirty="0" smtClean="0">
                <a:solidFill>
                  <a:schemeClr val="accent2"/>
                </a:solidFill>
                <a:latin typeface="Courier New" pitchFamily="49" charset="0"/>
              </a:rPr>
              <a:t>x0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i="1" kern="0" dirty="0" smtClean="0">
                <a:solidFill>
                  <a:schemeClr val="accent2"/>
                </a:solidFill>
                <a:latin typeface="Courier New" pitchFamily="49" charset="0"/>
              </a:rPr>
              <a:t>x1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t1</a:t>
            </a:r>
            <a:r>
              <a:rPr lang="en-US" sz="2000" kern="0" dirty="0" smtClean="0">
                <a:latin typeface="Courier New" pitchFamily="49" charset="0"/>
              </a:rPr>
              <a:t>, … , </a:t>
            </a:r>
            <a:r>
              <a:rPr lang="en-US" sz="2000" i="1" kern="0" dirty="0" err="1" smtClean="0">
                <a:solidFill>
                  <a:schemeClr val="accent2"/>
                </a:solidFill>
                <a:latin typeface="Courier New" pitchFamily="49" charset="0"/>
              </a:rPr>
              <a:t>xn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i="1" kern="0" dirty="0" err="1" smtClean="0">
                <a:latin typeface="Courier New" pitchFamily="49" charset="0"/>
              </a:rPr>
              <a:t>tn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i="1" kern="0" dirty="0" smtClean="0">
                <a:latin typeface="Courier New" pitchFamily="49" charset="0"/>
              </a:rPr>
              <a:t>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097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new kind of expression: 3 questions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lvl="1"/>
            <a:r>
              <a:rPr lang="en-US" dirty="0" smtClean="0"/>
              <a:t>(Will generalize later)</a:t>
            </a:r>
          </a:p>
          <a:p>
            <a:pPr lvl="1"/>
            <a:r>
              <a:rPr lang="en-US" dirty="0" smtClean="0"/>
              <a:t>Parentheses optional if there is exactly one argument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Type-checking: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/>
              <a:t>  has some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(t1 * …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</a:t>
            </a:r>
            <a:r>
              <a:rPr lang="en-US" dirty="0" smtClean="0"/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 smtClean="0"/>
              <a:t>,   …,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 </a:t>
            </a:r>
            <a:r>
              <a:rPr lang="en-US" dirty="0" smtClean="0"/>
              <a:t>has </a:t>
            </a:r>
            <a:r>
              <a:rPr lang="en-US" dirty="0"/>
              <a:t>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/>
              <a:t>Then: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e0(e1,…,en)</a:t>
            </a:r>
            <a:r>
              <a:rPr lang="en-US" dirty="0" smtClean="0"/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Example: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(x,y-1)</a:t>
            </a:r>
            <a:r>
              <a:rPr lang="en-US" dirty="0" smtClean="0">
                <a:latin typeface="+mj-lt"/>
                <a:cs typeface="Courier New" pitchFamily="49" charset="0"/>
              </a:rPr>
              <a:t> in previous example has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2600" y="2209800"/>
            <a:ext cx="2057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e0 (e1,…,en)</a:t>
            </a:r>
            <a:endParaRPr lang="en-US" sz="2000" i="1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085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Function-calls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Evaluation:</a:t>
            </a:r>
          </a:p>
          <a:p>
            <a:pPr marL="0" indent="0">
              <a:buNone/>
            </a:pPr>
            <a:endParaRPr lang="en-US" sz="1000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(Under current dynamic environment,)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 </a:t>
            </a:r>
            <a:r>
              <a:rPr lang="en-US" dirty="0" smtClean="0">
                <a:latin typeface="+mj-lt"/>
                <a:cs typeface="Courier New" pitchFamily="49" charset="0"/>
              </a:rPr>
              <a:t>to a function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x0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x1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b="1" i="1" dirty="0">
                <a:latin typeface="Courier New" pitchFamily="49" charset="0"/>
              </a:rPr>
              <a:t>t1</a:t>
            </a:r>
            <a:r>
              <a:rPr lang="en-US" b="1" dirty="0">
                <a:latin typeface="Courier New" pitchFamily="49" charset="0"/>
              </a:rPr>
              <a:t>, … , </a:t>
            </a:r>
            <a:r>
              <a:rPr lang="en-US" b="1" i="1" dirty="0" err="1">
                <a:solidFill>
                  <a:schemeClr val="accent2"/>
                </a:solidFill>
                <a:latin typeface="Courier New" pitchFamily="49" charset="0"/>
              </a:rPr>
              <a:t>xn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b="1" i="1" dirty="0" err="1">
                <a:latin typeface="Courier New" pitchFamily="49" charset="0"/>
              </a:rPr>
              <a:t>tn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b="1" i="1" dirty="0">
                <a:latin typeface="Courier New" pitchFamily="49" charset="0"/>
              </a:rPr>
              <a:t>e</a:t>
            </a:r>
            <a:endParaRPr lang="en-US" b="1" dirty="0" smtClean="0">
              <a:latin typeface="+mj-lt"/>
              <a:cs typeface="Courier New" pitchFamily="49" charset="0"/>
            </a:endParaRPr>
          </a:p>
          <a:p>
            <a:pPr marL="1314450" lvl="2" indent="-457200">
              <a:buFont typeface="Arial" pitchFamily="34" charset="0"/>
              <a:buChar char="‒"/>
            </a:pPr>
            <a:r>
              <a:rPr lang="en-US" dirty="0" smtClean="0"/>
              <a:t>Since call type-checked, result </a:t>
            </a:r>
            <a:r>
              <a:rPr lang="en-US" i="1" dirty="0" smtClean="0"/>
              <a:t>will be</a:t>
            </a:r>
            <a:r>
              <a:rPr lang="en-US" dirty="0" smtClean="0"/>
              <a:t> a function</a:t>
            </a:r>
          </a:p>
          <a:p>
            <a:pPr marL="857250" lvl="2" indent="0">
              <a:buNone/>
            </a:pPr>
            <a:endParaRPr lang="en-US" sz="1000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(Under current dynamic environment,) evaluate arguments to values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rabicPeriod"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itchFamily="49" charset="0"/>
              </a:rPr>
              <a:t>Result is evaluation of </a:t>
            </a:r>
            <a:r>
              <a:rPr lang="en-US" b="1" i="1" dirty="0" smtClean="0">
                <a:latin typeface="Courier New" pitchFamily="49" charset="0"/>
              </a:rPr>
              <a:t>e </a:t>
            </a:r>
            <a:r>
              <a:rPr lang="en-US" dirty="0" smtClean="0">
                <a:latin typeface="+mj-lt"/>
              </a:rPr>
              <a:t>in an environment extended to map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dirty="0" smtClean="0">
                <a:latin typeface="+mj-lt"/>
              </a:rPr>
              <a:t>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1200150" lvl="2" indent="-342900">
              <a:buFont typeface="Arial" pitchFamily="34" charset="0"/>
              <a:buChar char="‒"/>
            </a:pPr>
            <a:r>
              <a:rPr lang="en-US" dirty="0" smtClean="0">
                <a:latin typeface="+mj-lt"/>
                <a:cs typeface="Courier New" pitchFamily="49" charset="0"/>
              </a:rPr>
              <a:t>(“An environment” is actually the environment where the function was defined, and includes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en-US" dirty="0" smtClean="0">
                <a:latin typeface="+mj-lt"/>
                <a:cs typeface="Courier New" pitchFamily="49" charset="0"/>
              </a:rPr>
              <a:t> for recursion)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4478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e0(e1,…,en)</a:t>
            </a:r>
            <a:endParaRPr lang="en-US" sz="2000" i="1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1431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58515</TotalTime>
  <Words>460</Words>
  <Application>Microsoft Office PowerPoint</Application>
  <PresentationFormat>On-screen Show (4:3)</PresentationFormat>
  <Paragraphs>64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Function bindings: 3 questions</vt:lpstr>
      <vt:lpstr>More on type-checking</vt:lpstr>
      <vt:lpstr>Function Calls</vt:lpstr>
      <vt:lpstr>Function-calls continued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815</cp:revision>
  <cp:lastPrinted>2011-09-27T20:26:28Z</cp:lastPrinted>
  <dcterms:created xsi:type="dcterms:W3CDTF">2009-03-13T20:43:19Z</dcterms:created>
  <dcterms:modified xsi:type="dcterms:W3CDTF">2016-06-27T22:36:49Z</dcterms:modified>
</cp:coreProperties>
</file>