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3" r:id="rId1"/>
  </p:sldMasterIdLst>
  <p:notesMasterIdLst>
    <p:notesMasterId r:id="rId14"/>
  </p:notesMasterIdLst>
  <p:sldIdLst>
    <p:sldId id="256" r:id="rId2"/>
    <p:sldId id="288" r:id="rId3"/>
    <p:sldId id="289" r:id="rId4"/>
    <p:sldId id="290" r:id="rId5"/>
    <p:sldId id="286" r:id="rId6"/>
    <p:sldId id="287" r:id="rId7"/>
    <p:sldId id="292" r:id="rId8"/>
    <p:sldId id="296" r:id="rId9"/>
    <p:sldId id="293" r:id="rId10"/>
    <p:sldId id="294" r:id="rId11"/>
    <p:sldId id="295" r:id="rId12"/>
    <p:sldId id="291" r:id="rId13"/>
  </p:sldIdLst>
  <p:sldSz cx="12192000" cy="6858000"/>
  <p:notesSz cx="6858000" cy="91440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orient="horz" pos="368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E7C"/>
    <a:srgbClr val="F0A142"/>
    <a:srgbClr val="FED000"/>
    <a:srgbClr val="FF66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A5B18-6497-CBAB-5FD6-D7396F68B62D}" v="147" dt="2025-08-07T16:25:18.383"/>
    <p1510:client id="{1E741229-03BF-FC31-44C2-90B082FD64A9}" v="90" dt="2025-08-07T17:28:52.974"/>
    <p1510:client id="{31968EB2-6A78-5B1F-F5FC-3B9B73D96B91}" v="408" dt="2025-08-07T16:49:47.062"/>
    <p1510:client id="{70AB9DF7-8FA2-52F7-89E0-0C3C8E59F28C}" v="159" dt="2025-08-07T14:57:26.164"/>
    <p1510:client id="{72EEA3B1-401C-6EA2-A212-D58C352838EF}" v="127" dt="2025-08-07T20:52:05.229"/>
    <p1510:client id="{777E34AB-C133-D983-2667-398C3C687272}" v="14" dt="2025-08-07T15:34:44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>
        <p:guide orient="horz" pos="3952"/>
        <p:guide pos="7265"/>
        <p:guide orient="horz" pos="368"/>
        <p:guide pos="415"/>
        <p:guide pos="3840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4D2B4-DF8E-441C-A824-C0CC8DD2295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1CDE-655E-46D3-A1B5-0007E90CC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5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0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2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93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375A-AA8B-4730-AC76-3F2E2F75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FD6B8-0855-425F-A88D-C53C633F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95E5-8A39-4B85-8EDA-41287CE1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C0C7-31A4-43E2-A373-11B22762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86F5-51C0-489B-A3C6-C08C0AF7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06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4825A-C927-4158-8B06-DC976CC8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77E84-8E2B-4B7D-B590-ABB222D5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9DAD-88D1-4E76-AF28-D2E7DB0A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5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3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4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14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07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6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E1420-7617-40EA-AAC5-76A0EB282D63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215E-20F5-4D30-815E-CA4B3FD71B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1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61A485-C60A-42F4-A0E3-3C6CE871585A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916C6B-D488-472A-9535-5F5AD8EB289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9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3" r:id="rId12"/>
    <p:sldLayoutId id="2147483668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firefighter putting out a fire&#10;&#10;Description automatically generated">
            <a:extLst>
              <a:ext uri="{FF2B5EF4-FFF2-40B4-BE49-F238E27FC236}">
                <a16:creationId xmlns:a16="http://schemas.microsoft.com/office/drawing/2014/main" id="{315C9219-60C8-B958-8DB1-AEEA473E7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A69BEC5-09C6-45BD-878E-18AAD9D046F2}"/>
              </a:ext>
            </a:extLst>
          </p:cNvPr>
          <p:cNvSpPr/>
          <p:nvPr/>
        </p:nvSpPr>
        <p:spPr>
          <a:xfrm rot="5400000">
            <a:off x="-1052618" y="1052617"/>
            <a:ext cx="5167089" cy="3061855"/>
          </a:xfrm>
          <a:prstGeom prst="triangle">
            <a:avLst>
              <a:gd name="adj" fmla="val 0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7E194E8-9B64-40D3-BEF4-9A06331DD937}"/>
              </a:ext>
            </a:extLst>
          </p:cNvPr>
          <p:cNvSpPr/>
          <p:nvPr/>
        </p:nvSpPr>
        <p:spPr>
          <a:xfrm rot="5400000">
            <a:off x="-1248228" y="1248229"/>
            <a:ext cx="6096000" cy="3599542"/>
          </a:xfrm>
          <a:prstGeom prst="triangle">
            <a:avLst>
              <a:gd name="adj" fmla="val 0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9E6A085-669B-462D-B3F7-685985F2AC2C}"/>
              </a:ext>
            </a:extLst>
          </p:cNvPr>
          <p:cNvSpPr/>
          <p:nvPr/>
        </p:nvSpPr>
        <p:spPr>
          <a:xfrm rot="5400000">
            <a:off x="-1360715" y="1360714"/>
            <a:ext cx="6858000" cy="4136571"/>
          </a:xfrm>
          <a:prstGeom prst="triangle">
            <a:avLst>
              <a:gd name="adj" fmla="val 0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23EF518-12FE-4D60-80D2-EE9F17F2A076}"/>
              </a:ext>
            </a:extLst>
          </p:cNvPr>
          <p:cNvSpPr/>
          <p:nvPr/>
        </p:nvSpPr>
        <p:spPr>
          <a:xfrm>
            <a:off x="0" y="500287"/>
            <a:ext cx="8766629" cy="1684571"/>
          </a:xfrm>
          <a:custGeom>
            <a:avLst/>
            <a:gdLst>
              <a:gd name="connsiteX0" fmla="*/ 0 w 9130148"/>
              <a:gd name="connsiteY0" fmla="*/ 0 h 1494972"/>
              <a:gd name="connsiteX1" fmla="*/ 9130148 w 9130148"/>
              <a:gd name="connsiteY1" fmla="*/ 0 h 1494972"/>
              <a:gd name="connsiteX2" fmla="*/ 7688561 w 9130148"/>
              <a:gd name="connsiteY2" fmla="*/ 1494972 h 1494972"/>
              <a:gd name="connsiteX3" fmla="*/ 0 w 9130148"/>
              <a:gd name="connsiteY3" fmla="*/ 1494972 h 1494972"/>
              <a:gd name="connsiteX4" fmla="*/ 0 w 9130148"/>
              <a:gd name="connsiteY4" fmla="*/ 0 h 149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0148" h="1494972">
                <a:moveTo>
                  <a:pt x="0" y="0"/>
                </a:moveTo>
                <a:lnTo>
                  <a:pt x="9130148" y="0"/>
                </a:lnTo>
                <a:lnTo>
                  <a:pt x="7688561" y="1494972"/>
                </a:lnTo>
                <a:lnTo>
                  <a:pt x="0" y="1494972"/>
                </a:lnTo>
                <a:lnTo>
                  <a:pt x="0" y="0"/>
                </a:lnTo>
                <a:close/>
              </a:path>
            </a:pathLst>
          </a:custGeom>
          <a:solidFill>
            <a:srgbClr val="F4B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C517CB-3553-4A38-A200-97E6CF7EB886}"/>
              </a:ext>
            </a:extLst>
          </p:cNvPr>
          <p:cNvGrpSpPr/>
          <p:nvPr/>
        </p:nvGrpSpPr>
        <p:grpSpPr>
          <a:xfrm>
            <a:off x="341605" y="699910"/>
            <a:ext cx="8534788" cy="1071238"/>
            <a:chOff x="263434" y="675258"/>
            <a:chExt cx="8534788" cy="10712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F2C4F5-A424-47D7-80B8-8740D05797FB}"/>
                </a:ext>
              </a:extLst>
            </p:cNvPr>
            <p:cNvSpPr txBox="1"/>
            <p:nvPr/>
          </p:nvSpPr>
          <p:spPr>
            <a:xfrm>
              <a:off x="263434" y="675258"/>
              <a:ext cx="8534788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lvl="0" fontAlgn="base"/>
              <a:r>
                <a:rPr lang="en-US" sz="2400" b="1" dirty="0">
                  <a:latin typeface="Calibri"/>
                  <a:ea typeface="Calibri"/>
                  <a:cs typeface="Calibri"/>
                </a:rPr>
                <a:t>Wildfire Prediction: Embed Your Impact in Every Line of Code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B3407A-1FAD-48CC-A7E0-F1517579996A}"/>
                </a:ext>
              </a:extLst>
            </p:cNvPr>
            <p:cNvSpPr txBox="1"/>
            <p:nvPr/>
          </p:nvSpPr>
          <p:spPr>
            <a:xfrm>
              <a:off x="1147185" y="1469497"/>
              <a:ext cx="631591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257E975-695B-6392-7A7D-B4EF0E2EBE76}"/>
              </a:ext>
            </a:extLst>
          </p:cNvPr>
          <p:cNvSpPr txBox="1"/>
          <p:nvPr/>
        </p:nvSpPr>
        <p:spPr>
          <a:xfrm>
            <a:off x="1641022" y="134531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 collaboration with: </a:t>
            </a:r>
            <a:r>
              <a:rPr lang="en-US" sz="2000" b="1" dirty="0"/>
              <a:t>Impact Ventures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AutoShape 4" descr="Aws PNG Images - CleanPNG">
            <a:extLst>
              <a:ext uri="{FF2B5EF4-FFF2-40B4-BE49-F238E27FC236}">
                <a16:creationId xmlns:a16="http://schemas.microsoft.com/office/drawing/2014/main" id="{75C6FF29-471E-1097-CEC6-272419304A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0A125D99-7DD5-10EB-73F0-8DD7D0123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13840"/>
            <a:ext cx="2238103" cy="452341"/>
          </a:xfrm>
          <a:prstGeom prst="rect">
            <a:avLst/>
          </a:prstGeom>
        </p:spPr>
      </p:pic>
      <p:pic>
        <p:nvPicPr>
          <p:cNvPr id="1026" name="Picture 2" descr="Donate Now | Impact Ventures | Annual Core Fund">
            <a:extLst>
              <a:ext uri="{FF2B5EF4-FFF2-40B4-BE49-F238E27FC236}">
                <a16:creationId xmlns:a16="http://schemas.microsoft.com/office/drawing/2014/main" id="{25E52123-6919-D354-CFC8-6C5508D91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8" y="1136562"/>
            <a:ext cx="887871" cy="81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3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9EFB-6574-33B9-E3D0-488889712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4637F-ED5E-A712-9DFE-1C4E8AEAF6A5}"/>
              </a:ext>
            </a:extLst>
          </p:cNvPr>
          <p:cNvSpPr txBox="1"/>
          <p:nvPr/>
        </p:nvSpPr>
        <p:spPr>
          <a:xfrm>
            <a:off x="0" y="0"/>
            <a:ext cx="463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</a:rPr>
              <a:t>Delivered &amp; Future Foundation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44476-063D-1607-F4F1-1C6DC490BD20}"/>
              </a:ext>
            </a:extLst>
          </p:cNvPr>
          <p:cNvSpPr txBox="1"/>
          <p:nvPr/>
        </p:nvSpPr>
        <p:spPr>
          <a:xfrm>
            <a:off x="140292" y="631439"/>
            <a:ext cx="8381627" cy="71404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Performed comprehensive EDA on seasonal weather patterns</a:t>
            </a:r>
          </a:p>
          <a:p>
            <a:pPr marL="342900" indent="-342900">
              <a:buAutoNum type="arabicPeriod"/>
            </a:pPr>
            <a:endParaRPr lang="en-US" sz="16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Converted 150+ weather files to Parquet format for long-term usability</a:t>
            </a:r>
            <a:endParaRPr lang="en-US" sz="16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Mapped out GCP environment usage to support future teams</a:t>
            </a:r>
          </a:p>
          <a:p>
            <a:pPr marL="342900" indent="-342900">
              <a:buAutoNum type="arabicPeriod"/>
            </a:pPr>
            <a:endParaRPr lang="en-US" sz="16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Combined datasets with 15 weather-at-capture variables and 20+ derived ML features</a:t>
            </a:r>
            <a:endParaRPr lang="en-US" sz="16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Created a documented, iterative data engineering process with 1M rows recovered, 1M+ fires identified, and full versioning</a:t>
            </a:r>
          </a:p>
          <a:p>
            <a:pPr marL="342900" indent="-342900">
              <a:buAutoNum type="arabicPeriod"/>
            </a:pPr>
            <a:endParaRPr lang="en-US" sz="16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Validated data engineering choices using SQL and Python to refine logic and guide preprocessing</a:t>
            </a:r>
          </a:p>
          <a:p>
            <a:pPr marL="342900" indent="-342900">
              <a:buAutoNum type="arabicPeriod"/>
            </a:pPr>
            <a:endParaRPr lang="en-US" sz="16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Built a feature selection pipeline enabling automatic routing of subsets to Vertex AI</a:t>
            </a:r>
          </a:p>
          <a:p>
            <a:pPr marL="342900" indent="-342900">
              <a:buAutoNum type="arabicPeriod"/>
            </a:pPr>
            <a:endParaRPr lang="en-US" sz="16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Designed a modular ML pipeline with group-aware splitting, aggregated features, and reproducible preprocessing</a:t>
            </a:r>
            <a:endParaRPr lang="en-US" sz="16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Completed preliminary modeling to identify strong baselines, evaluate feature impact, and capture key lessons.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AutoNum type="arabicPeriod"/>
            </a:pPr>
            <a:endParaRPr lang="en-US" sz="1400" dirty="0">
              <a:ea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B417EA-01AE-2445-8353-59B481EED925}"/>
              </a:ext>
            </a:extLst>
          </p:cNvPr>
          <p:cNvSpPr/>
          <p:nvPr/>
        </p:nvSpPr>
        <p:spPr>
          <a:xfrm>
            <a:off x="0" y="438805"/>
            <a:ext cx="864302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126C34-165C-9EDA-F27A-CF258B7FA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92" y="-1"/>
            <a:ext cx="3491908" cy="2585879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BF587C-EACB-6267-5AD3-8EB70AFF2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3193638"/>
            <a:ext cx="3491908" cy="31333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72ED17-DE0C-955D-7FBE-24D955490576}"/>
              </a:ext>
            </a:extLst>
          </p:cNvPr>
          <p:cNvSpPr/>
          <p:nvPr/>
        </p:nvSpPr>
        <p:spPr>
          <a:xfrm rot="5400000">
            <a:off x="5508041" y="3140659"/>
            <a:ext cx="632703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EB7F45-0F51-C76E-3554-F6E5CC81E6C4}"/>
              </a:ext>
            </a:extLst>
          </p:cNvPr>
          <p:cNvCxnSpPr>
            <a:cxnSpLocks/>
          </p:cNvCxnSpPr>
          <p:nvPr/>
        </p:nvCxnSpPr>
        <p:spPr>
          <a:xfrm>
            <a:off x="11976100" y="2635250"/>
            <a:ext cx="0" cy="60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E190B-E91E-D62A-71C6-D8F4F142263B}"/>
              </a:ext>
            </a:extLst>
          </p:cNvPr>
          <p:cNvCxnSpPr/>
          <p:nvPr/>
        </p:nvCxnSpPr>
        <p:spPr>
          <a:xfrm>
            <a:off x="8694418" y="2635250"/>
            <a:ext cx="349758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244A77-8404-19D9-097D-9D465A048E0D}"/>
              </a:ext>
            </a:extLst>
          </p:cNvPr>
          <p:cNvCxnSpPr/>
          <p:nvPr/>
        </p:nvCxnSpPr>
        <p:spPr>
          <a:xfrm>
            <a:off x="8650457" y="3228356"/>
            <a:ext cx="3541543" cy="732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DDC238-964C-E07B-A959-A6538CFF18FB}"/>
              </a:ext>
            </a:extLst>
          </p:cNvPr>
          <p:cNvSpPr txBox="1"/>
          <p:nvPr/>
        </p:nvSpPr>
        <p:spPr>
          <a:xfrm>
            <a:off x="8997351" y="2790599"/>
            <a:ext cx="2944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150+ Singular Files </a:t>
            </a:r>
            <a:r>
              <a:rPr lang="en-US" sz="1200" b="1">
                <a:sym typeface="Wingdings" panose="05000000000000000000" pitchFamily="2" charset="2"/>
              </a:rPr>
              <a:t> Structured Database</a:t>
            </a:r>
            <a:endParaRPr lang="en-US" sz="1200" b="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6FD6F3-F66D-CB2B-DAD0-109582CEB618}"/>
              </a:ext>
            </a:extLst>
          </p:cNvPr>
          <p:cNvCxnSpPr>
            <a:cxnSpLocks/>
          </p:cNvCxnSpPr>
          <p:nvPr/>
        </p:nvCxnSpPr>
        <p:spPr>
          <a:xfrm>
            <a:off x="8956431" y="2627923"/>
            <a:ext cx="0" cy="60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4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11BB4-2585-4020-F253-A78E61D4C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F2116-6DBB-96B6-CEE0-20477A324C48}"/>
              </a:ext>
            </a:extLst>
          </p:cNvPr>
          <p:cNvSpPr txBox="1"/>
          <p:nvPr/>
        </p:nvSpPr>
        <p:spPr>
          <a:xfrm>
            <a:off x="-44450" y="0"/>
            <a:ext cx="2654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</a:rPr>
              <a:t>Lessons Learned 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F3F56-EB75-70DD-DD78-CCA68D5F03C3}"/>
              </a:ext>
            </a:extLst>
          </p:cNvPr>
          <p:cNvSpPr txBox="1"/>
          <p:nvPr/>
        </p:nvSpPr>
        <p:spPr>
          <a:xfrm>
            <a:off x="268654" y="857250"/>
            <a:ext cx="11661530" cy="63401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Understand your data early</a:t>
            </a:r>
            <a:r>
              <a:rPr lang="en-US" dirty="0">
                <a:ea typeface="+mn-lt"/>
                <a:cs typeface="+mn-lt"/>
              </a:rPr>
              <a:t> – Being familiar with your data, attributes, and relationships is half the battle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Map before you build</a:t>
            </a:r>
            <a:r>
              <a:rPr lang="en-US" dirty="0">
                <a:ea typeface="+mn-lt"/>
                <a:cs typeface="+mn-lt"/>
              </a:rPr>
              <a:t> – Define architecture, intent, workload, and flow before starting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Know your stack</a:t>
            </a:r>
            <a:r>
              <a:rPr lang="en-US" dirty="0">
                <a:ea typeface="+mn-lt"/>
                <a:cs typeface="+mn-lt"/>
              </a:rPr>
              <a:t> – Cloud platform knowledge is key for efficiency and scalability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Optimize SQL queries</a:t>
            </a:r>
            <a:r>
              <a:rPr lang="en-US" dirty="0">
                <a:ea typeface="+mn-lt"/>
                <a:cs typeface="+mn-lt"/>
              </a:rPr>
              <a:t> – Poorly written queries slow down both pipelines and teams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Leverage domain expertise</a:t>
            </a:r>
            <a:r>
              <a:rPr lang="en-US" dirty="0">
                <a:ea typeface="+mn-lt"/>
                <a:cs typeface="+mn-lt"/>
              </a:rPr>
              <a:t> – Domain knowledge leads to better assumptions and features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Feature selection is messy</a:t>
            </a:r>
            <a:r>
              <a:rPr lang="en-US" dirty="0">
                <a:ea typeface="+mn-lt"/>
                <a:cs typeface="+mn-lt"/>
              </a:rPr>
              <a:t> – Importance scores are often exploratory, not definitive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Document as you go</a:t>
            </a:r>
            <a:r>
              <a:rPr lang="en-US" dirty="0">
                <a:ea typeface="+mn-lt"/>
                <a:cs typeface="+mn-lt"/>
              </a:rPr>
              <a:t> – Proactive documentation saves time and avoids confusion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Pause and reflect</a:t>
            </a:r>
            <a:r>
              <a:rPr lang="en-US" dirty="0">
                <a:ea typeface="+mn-lt"/>
                <a:cs typeface="+mn-lt"/>
              </a:rPr>
              <a:t> – Critical thinking upfront helps prevent costly rework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Even “bad” results are valuable</a:t>
            </a:r>
            <a:r>
              <a:rPr lang="en-US" dirty="0">
                <a:ea typeface="+mn-lt"/>
                <a:cs typeface="+mn-lt"/>
              </a:rPr>
              <a:t> – Negative or unclear findings still guide better decisions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endParaRPr lang="en-US" sz="1400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3E279-18BF-3A33-18AA-753AD5628F2E}"/>
              </a:ext>
            </a:extLst>
          </p:cNvPr>
          <p:cNvSpPr/>
          <p:nvPr/>
        </p:nvSpPr>
        <p:spPr>
          <a:xfrm>
            <a:off x="0" y="385997"/>
            <a:ext cx="12192000" cy="58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7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149F9-420B-84E1-F10D-83634B903E51}"/>
              </a:ext>
            </a:extLst>
          </p:cNvPr>
          <p:cNvSpPr txBox="1"/>
          <p:nvPr/>
        </p:nvSpPr>
        <p:spPr>
          <a:xfrm>
            <a:off x="3444875" y="2074783"/>
            <a:ext cx="5302250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dirty="0"/>
              <a:t>🔥  </a:t>
            </a:r>
            <a:r>
              <a:rPr lang="en-US" sz="2800" b="1" dirty="0"/>
              <a:t>Thanks for Listening! </a:t>
            </a:r>
            <a:r>
              <a:rPr lang="en-US" sz="2800" dirty="0"/>
              <a:t>🔥</a:t>
            </a:r>
            <a:endParaRPr lang="en-US" sz="2800" b="1" dirty="0"/>
          </a:p>
          <a:p>
            <a:pPr algn="ctr"/>
            <a:br>
              <a:rPr lang="en-US" dirty="0"/>
            </a:br>
            <a:r>
              <a:rPr lang="en-US" dirty="0"/>
              <a:t>We are excited to see how this foundation can support future wildfire research and operational tools.</a:t>
            </a:r>
            <a:endParaRPr lang="en-US" b="0" i="0" dirty="0">
              <a:solidFill>
                <a:srgbClr val="333333"/>
              </a:solidFill>
              <a:effectLst/>
              <a:latin typeface="LatoWeb"/>
            </a:endParaRPr>
          </a:p>
        </p:txBody>
      </p:sp>
    </p:spTree>
    <p:extLst>
      <p:ext uri="{BB962C8B-B14F-4D97-AF65-F5344CB8AC3E}">
        <p14:creationId xmlns:p14="http://schemas.microsoft.com/office/powerpoint/2010/main" val="323461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7A379-9874-8819-BDD3-EC2999D4468A}"/>
              </a:ext>
            </a:extLst>
          </p:cNvPr>
          <p:cNvSpPr txBox="1"/>
          <p:nvPr/>
        </p:nvSpPr>
        <p:spPr>
          <a:xfrm>
            <a:off x="0" y="7829"/>
            <a:ext cx="50228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Meet the Team: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90949B-FCC3-0DCB-D19C-82E855ACA543}"/>
              </a:ext>
            </a:extLst>
          </p:cNvPr>
          <p:cNvCxnSpPr>
            <a:cxnSpLocks/>
          </p:cNvCxnSpPr>
          <p:nvPr/>
        </p:nvCxnSpPr>
        <p:spPr>
          <a:xfrm>
            <a:off x="4546600" y="572230"/>
            <a:ext cx="0" cy="582530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6086F26-C3AE-D098-80BC-6B8C10B07957}"/>
              </a:ext>
            </a:extLst>
          </p:cNvPr>
          <p:cNvSpPr/>
          <p:nvPr/>
        </p:nvSpPr>
        <p:spPr>
          <a:xfrm>
            <a:off x="556073" y="1263996"/>
            <a:ext cx="939800" cy="908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122E3A-CEC3-245A-4E8F-1A9643C2BF38}"/>
              </a:ext>
            </a:extLst>
          </p:cNvPr>
          <p:cNvSpPr/>
          <p:nvPr/>
        </p:nvSpPr>
        <p:spPr>
          <a:xfrm>
            <a:off x="2871481" y="1266095"/>
            <a:ext cx="939800" cy="9080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28CB9-9508-EC1C-D1BE-548951551F32}"/>
              </a:ext>
            </a:extLst>
          </p:cNvPr>
          <p:cNvSpPr/>
          <p:nvPr/>
        </p:nvSpPr>
        <p:spPr>
          <a:xfrm>
            <a:off x="10306049" y="1255155"/>
            <a:ext cx="939800" cy="90805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DF57DA-58EE-F293-2136-ED1CD010B0C4}"/>
              </a:ext>
            </a:extLst>
          </p:cNvPr>
          <p:cNvSpPr/>
          <p:nvPr/>
        </p:nvSpPr>
        <p:spPr>
          <a:xfrm>
            <a:off x="7893152" y="1265666"/>
            <a:ext cx="939800" cy="90805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9BC422-CEB8-A289-3EE4-7FB5D368BF6B}"/>
              </a:ext>
            </a:extLst>
          </p:cNvPr>
          <p:cNvSpPr/>
          <p:nvPr/>
        </p:nvSpPr>
        <p:spPr>
          <a:xfrm>
            <a:off x="5454248" y="1252215"/>
            <a:ext cx="939800" cy="90805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0FBBC-B104-4238-F6C8-8552877CF2A9}"/>
              </a:ext>
            </a:extLst>
          </p:cNvPr>
          <p:cNvSpPr txBox="1"/>
          <p:nvPr/>
        </p:nvSpPr>
        <p:spPr>
          <a:xfrm>
            <a:off x="9820272" y="2177097"/>
            <a:ext cx="191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Zachary Holland</a:t>
            </a:r>
          </a:p>
        </p:txBody>
      </p:sp>
      <p:pic>
        <p:nvPicPr>
          <p:cNvPr id="13" name="Picture 2" descr="Donate Now | Impact Ventures | Annual Core Fund">
            <a:extLst>
              <a:ext uri="{FF2B5EF4-FFF2-40B4-BE49-F238E27FC236}">
                <a16:creationId xmlns:a16="http://schemas.microsoft.com/office/drawing/2014/main" id="{CF2601D2-22C5-956B-FB71-EE0970B3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20" y="1265328"/>
            <a:ext cx="1035022" cy="94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3C6FBCDD-835A-15B0-D77C-F290A3BD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150" y="1427349"/>
            <a:ext cx="805594" cy="6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5F660C-C291-42B3-87C4-567D0BBEEB40}"/>
              </a:ext>
            </a:extLst>
          </p:cNvPr>
          <p:cNvSpPr txBox="1"/>
          <p:nvPr/>
        </p:nvSpPr>
        <p:spPr>
          <a:xfrm>
            <a:off x="7409169" y="2174229"/>
            <a:ext cx="191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Emanuel Leonce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4A3C2A-02BD-B04A-E409-7DD879325B05}"/>
              </a:ext>
            </a:extLst>
          </p:cNvPr>
          <p:cNvSpPr txBox="1"/>
          <p:nvPr/>
        </p:nvSpPr>
        <p:spPr>
          <a:xfrm>
            <a:off x="5239814" y="2145874"/>
            <a:ext cx="1374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Dae Hwang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864097-9051-9637-D429-184636DE26D5}"/>
              </a:ext>
            </a:extLst>
          </p:cNvPr>
          <p:cNvSpPr txBox="1"/>
          <p:nvPr/>
        </p:nvSpPr>
        <p:spPr>
          <a:xfrm>
            <a:off x="9755643" y="2496673"/>
            <a:ext cx="2027234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/>
              <a:t>Data Engineer </a:t>
            </a:r>
          </a:p>
          <a:p>
            <a:pPr algn="ctr"/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050" dirty="0"/>
              <a:t>M.S - Data Science (In-progress)</a:t>
            </a:r>
            <a:endParaRPr lang="en-US" sz="1050" dirty="0">
              <a:ea typeface="Calibri"/>
              <a:cs typeface="Calibri"/>
            </a:endParaRPr>
          </a:p>
          <a:p>
            <a:pPr algn="ctr"/>
            <a:endParaRPr lang="en-US" sz="1050" dirty="0">
              <a:ea typeface="Calibri"/>
              <a:cs typeface="Calibri"/>
            </a:endParaRPr>
          </a:p>
          <a:p>
            <a:pPr algn="ctr"/>
            <a:r>
              <a:rPr lang="en-US" sz="1050" dirty="0"/>
              <a:t>B.S - Computer Science &amp; Computer Engineering</a:t>
            </a:r>
            <a:endParaRPr lang="en-US" sz="1050" dirty="0">
              <a:ea typeface="Calibri"/>
              <a:cs typeface="Calibri"/>
            </a:endParaRPr>
          </a:p>
          <a:p>
            <a:pPr algn="ctr"/>
            <a:endParaRPr lang="en-US" sz="1050" dirty="0">
              <a:ea typeface="Calibri"/>
              <a:cs typeface="Calibri"/>
            </a:endParaRPr>
          </a:p>
          <a:p>
            <a:pPr algn="ctr"/>
            <a:r>
              <a:rPr lang="en-US" sz="1050" dirty="0"/>
              <a:t>B.A - Applied Mathematics</a:t>
            </a:r>
            <a:endParaRPr lang="en-US" sz="1050" dirty="0">
              <a:ea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6EE88-0F69-528E-7EA5-664747DDDBA2}"/>
              </a:ext>
            </a:extLst>
          </p:cNvPr>
          <p:cNvSpPr txBox="1"/>
          <p:nvPr/>
        </p:nvSpPr>
        <p:spPr>
          <a:xfrm>
            <a:off x="4911153" y="2493159"/>
            <a:ext cx="2027234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/>
              <a:t>Mechanical Engineer</a:t>
            </a:r>
            <a:endParaRPr lang="en-US" sz="1400" dirty="0">
              <a:ea typeface="Calibri"/>
              <a:cs typeface="Calibri"/>
            </a:endParaRPr>
          </a:p>
          <a:p>
            <a:pPr algn="ctr"/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100" dirty="0"/>
              <a:t>M.S - Data Science (In-progress)</a:t>
            </a:r>
            <a:endParaRPr lang="en-US" sz="1100" dirty="0">
              <a:ea typeface="Calibri"/>
              <a:cs typeface="Calibri"/>
            </a:endParaRPr>
          </a:p>
          <a:p>
            <a:pPr algn="ctr"/>
            <a:endParaRPr lang="en-US" sz="1100" dirty="0">
              <a:ea typeface="Calibri"/>
              <a:cs typeface="Calibri"/>
            </a:endParaRPr>
          </a:p>
          <a:p>
            <a:pPr algn="ctr"/>
            <a:r>
              <a:rPr lang="en-US" sz="1100" dirty="0"/>
              <a:t>B.S - Mechanical Engineering</a:t>
            </a:r>
            <a:endParaRPr lang="en-US" sz="1100" dirty="0">
              <a:ea typeface="Calibri" panose="020F0502020204030204"/>
              <a:cs typeface="Calibri" panose="020F0502020204030204"/>
            </a:endParaRPr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6CB60-60AE-363F-4401-583C1323C379}"/>
              </a:ext>
            </a:extLst>
          </p:cNvPr>
          <p:cNvSpPr txBox="1"/>
          <p:nvPr/>
        </p:nvSpPr>
        <p:spPr>
          <a:xfrm>
            <a:off x="7351227" y="2498532"/>
            <a:ext cx="2027234" cy="1431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/>
              <a:t>Data Scientist</a:t>
            </a:r>
          </a:p>
          <a:p>
            <a:pPr algn="ctr"/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100" dirty="0"/>
              <a:t>M.S - Data Science (In-progress)</a:t>
            </a:r>
            <a:endParaRPr lang="en-US" sz="1100" dirty="0">
              <a:ea typeface="Calibri"/>
              <a:cs typeface="Calibri"/>
            </a:endParaRPr>
          </a:p>
          <a:p>
            <a:pPr algn="ctr"/>
            <a:endParaRPr lang="en-US" sz="1100" dirty="0">
              <a:ea typeface="Calibri"/>
              <a:cs typeface="Calibri"/>
            </a:endParaRPr>
          </a:p>
          <a:p>
            <a:pPr algn="ctr"/>
            <a:r>
              <a:rPr lang="en-US" sz="1100" dirty="0"/>
              <a:t>B.S - Agricultural and biosystems engineering</a:t>
            </a:r>
            <a:endParaRPr lang="en-US" sz="1100" dirty="0">
              <a:ea typeface="Calibri"/>
              <a:cs typeface="Calibri"/>
            </a:endParaRPr>
          </a:p>
          <a:p>
            <a:endParaRPr lang="en-US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0504F4-8CF2-7017-6F50-6FF272C7DE3E}"/>
              </a:ext>
            </a:extLst>
          </p:cNvPr>
          <p:cNvSpPr/>
          <p:nvPr/>
        </p:nvSpPr>
        <p:spPr>
          <a:xfrm>
            <a:off x="0" y="513713"/>
            <a:ext cx="12192000" cy="58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22B22B-B17F-0E34-175D-C2179D85067E}"/>
              </a:ext>
            </a:extLst>
          </p:cNvPr>
          <p:cNvSpPr txBox="1"/>
          <p:nvPr/>
        </p:nvSpPr>
        <p:spPr>
          <a:xfrm>
            <a:off x="2398094" y="2174703"/>
            <a:ext cx="188760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/>
              <a:t>Harsh Singh Virk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C4695A-F9AA-9DA8-5C8E-9BE01B6D2C26}"/>
              </a:ext>
            </a:extLst>
          </p:cNvPr>
          <p:cNvSpPr txBox="1"/>
          <p:nvPr/>
        </p:nvSpPr>
        <p:spPr>
          <a:xfrm>
            <a:off x="152143" y="2160811"/>
            <a:ext cx="188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Nahid Boustani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78E185-892A-5F67-DF15-F58462E8723B}"/>
              </a:ext>
            </a:extLst>
          </p:cNvPr>
          <p:cNvSpPr txBox="1"/>
          <p:nvPr/>
        </p:nvSpPr>
        <p:spPr>
          <a:xfrm>
            <a:off x="13738" y="2495956"/>
            <a:ext cx="2027234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Founder &amp; Owner</a:t>
            </a:r>
            <a:endParaRPr lang="en-US" dirty="0"/>
          </a:p>
          <a:p>
            <a:endParaRPr lang="en-US" dirty="0"/>
          </a:p>
          <a:p>
            <a:pPr algn="ctr"/>
            <a:r>
              <a:rPr lang="en-US" sz="1100" dirty="0">
                <a:ea typeface="+mn-lt"/>
                <a:cs typeface="+mn-lt"/>
              </a:rPr>
              <a:t>M.Sc. - Systems Engineering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1100" dirty="0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100" dirty="0">
                <a:ea typeface="+mn-lt"/>
                <a:cs typeface="+mn-lt"/>
              </a:rPr>
              <a:t>B.Sc. - Computer Science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1100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8F1B1D0-EE75-629E-4431-B4D5C736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503" y="1427349"/>
            <a:ext cx="805594" cy="6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F35C304-3BAD-7112-DE3F-7898DE479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39" y="1427349"/>
            <a:ext cx="805594" cy="6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onate Now | Impact Ventures | Annual Core Fund">
            <a:extLst>
              <a:ext uri="{FF2B5EF4-FFF2-40B4-BE49-F238E27FC236}">
                <a16:creationId xmlns:a16="http://schemas.microsoft.com/office/drawing/2014/main" id="{0240CA03-1B28-716C-F56F-47EADFAA1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28" y="1262645"/>
            <a:ext cx="1035022" cy="94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1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9C016-08ED-22ED-BA66-65B1FC7C6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A22CF9-48BD-496A-0917-75082FCC35F4}"/>
              </a:ext>
            </a:extLst>
          </p:cNvPr>
          <p:cNvSpPr txBox="1"/>
          <p:nvPr/>
        </p:nvSpPr>
        <p:spPr>
          <a:xfrm>
            <a:off x="0" y="-37360"/>
            <a:ext cx="2034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C15D5-4C64-C953-1A4E-7E55EEFB74C6}"/>
              </a:ext>
            </a:extLst>
          </p:cNvPr>
          <p:cNvSpPr/>
          <p:nvPr/>
        </p:nvSpPr>
        <p:spPr>
          <a:xfrm>
            <a:off x="0" y="374457"/>
            <a:ext cx="12192000" cy="58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ABF8E-77B2-0010-8D06-052C298EA9BC}"/>
              </a:ext>
            </a:extLst>
          </p:cNvPr>
          <p:cNvSpPr txBox="1"/>
          <p:nvPr/>
        </p:nvSpPr>
        <p:spPr>
          <a:xfrm>
            <a:off x="234062" y="564573"/>
            <a:ext cx="11461039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As climate change intensifies, wildfires have become more frequent, destructive, and unpredictable. These fires:</a:t>
            </a:r>
            <a:endParaRPr lang="en-US" b="1" dirty="0">
              <a:ea typeface="Calibri"/>
              <a:cs typeface="Calibri"/>
            </a:endParaRPr>
          </a:p>
          <a:p>
            <a:endParaRPr lang="en-US" b="1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Threaten human life and wildlife directly through rapid and uncontrollable spread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Destroy homes, infrastructure, and natural ecosystems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Release large volumes of greenhouse gases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Lead to major social and economic losses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C3B02-1F14-30DE-F7C2-F03FFF5D98DB}"/>
              </a:ext>
            </a:extLst>
          </p:cNvPr>
          <p:cNvSpPr txBox="1"/>
          <p:nvPr/>
        </p:nvSpPr>
        <p:spPr>
          <a:xfrm>
            <a:off x="234062" y="3604846"/>
            <a:ext cx="12037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team is exploring whether our datasets on wildfire emissions, weather patterns, and fuel conditions can be used to predict the duration of wildfires, which is critical for: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Emergency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Risk mitigation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Resource planning</a:t>
            </a:r>
          </a:p>
        </p:txBody>
      </p:sp>
    </p:spTree>
    <p:extLst>
      <p:ext uri="{BB962C8B-B14F-4D97-AF65-F5344CB8AC3E}">
        <p14:creationId xmlns:p14="http://schemas.microsoft.com/office/powerpoint/2010/main" val="48322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CDBF4-51CD-3E86-6784-33D177576D8D}"/>
              </a:ext>
            </a:extLst>
          </p:cNvPr>
          <p:cNvSpPr txBox="1"/>
          <p:nvPr/>
        </p:nvSpPr>
        <p:spPr>
          <a:xfrm>
            <a:off x="0" y="0"/>
            <a:ext cx="306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Datasets</a:t>
            </a:r>
          </a:p>
        </p:txBody>
      </p:sp>
      <p:pic>
        <p:nvPicPr>
          <p:cNvPr id="4" name="Picture 3" descr="A close-up of a graph&#10;&#10;AI-generated content may be incorrect.">
            <a:extLst>
              <a:ext uri="{FF2B5EF4-FFF2-40B4-BE49-F238E27FC236}">
                <a16:creationId xmlns:a16="http://schemas.microsoft.com/office/drawing/2014/main" id="{6FB1719D-C3E3-75A9-76CC-934D93BB2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585" y="563415"/>
            <a:ext cx="6352728" cy="55278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5601F5-4F68-2C79-1F46-7AAA8589F0BE}"/>
              </a:ext>
            </a:extLst>
          </p:cNvPr>
          <p:cNvSpPr/>
          <p:nvPr/>
        </p:nvSpPr>
        <p:spPr>
          <a:xfrm>
            <a:off x="0" y="415946"/>
            <a:ext cx="1219200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FE901-EB11-9C9D-039A-77AFFF896893}"/>
              </a:ext>
            </a:extLst>
          </p:cNvPr>
          <p:cNvSpPr txBox="1"/>
          <p:nvPr/>
        </p:nvSpPr>
        <p:spPr>
          <a:xfrm>
            <a:off x="92365" y="563415"/>
            <a:ext cx="5479469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/>
              <a:t>1. Wildfire Emissions Data</a:t>
            </a:r>
          </a:p>
          <a:p>
            <a:r>
              <a:rPr lang="en-US" sz="1200" b="1" dirty="0"/>
              <a:t>Source</a:t>
            </a:r>
            <a:r>
              <a:rPr lang="en-US" sz="1200" dirty="0"/>
              <a:t>: USDA Missoula Fire Lab Emission Inventory (MFLEI)</a:t>
            </a:r>
            <a:endParaRPr lang="en-US" sz="1200" dirty="0">
              <a:ea typeface="Calibri"/>
              <a:cs typeface="Calibri"/>
            </a:endParaRPr>
          </a:p>
          <a:p>
            <a:r>
              <a:rPr lang="en-US" sz="1200" b="1" dirty="0"/>
              <a:t>Size</a:t>
            </a:r>
            <a:r>
              <a:rPr lang="en-US" sz="1200" dirty="0"/>
              <a:t>: </a:t>
            </a:r>
            <a:r>
              <a:rPr lang="en-US" sz="1200" dirty="0">
                <a:ea typeface="+mn-lt"/>
                <a:cs typeface="+mn-lt"/>
              </a:rPr>
              <a:t>≈</a:t>
            </a:r>
            <a:r>
              <a:rPr lang="en-US" sz="1200" dirty="0"/>
              <a:t>7.5 million unique wildfire snapshots</a:t>
            </a:r>
            <a:endParaRPr lang="en-US" sz="1200" dirty="0">
              <a:ea typeface="Calibri"/>
              <a:cs typeface="Calibri"/>
            </a:endParaRPr>
          </a:p>
          <a:p>
            <a:r>
              <a:rPr lang="en-US" sz="1200" b="1" dirty="0"/>
              <a:t>Stored</a:t>
            </a:r>
            <a:r>
              <a:rPr lang="en-US" sz="1200" dirty="0"/>
              <a:t>: In a Google Cloud Platform (GCP) relational database, partitioned by year</a:t>
            </a:r>
            <a:endParaRPr lang="en-US" sz="1200" dirty="0">
              <a:ea typeface="Calibri"/>
              <a:cs typeface="Calibri"/>
            </a:endParaRPr>
          </a:p>
          <a:p>
            <a:r>
              <a:rPr lang="en-US" sz="1200" b="1" dirty="0"/>
              <a:t>Content Includes:</a:t>
            </a:r>
            <a:endParaRPr lang="en-US" sz="1200" b="1" dirty="0">
              <a:ea typeface="Calibri"/>
              <a:cs typeface="Calibri"/>
            </a:endParaRPr>
          </a:p>
          <a:p>
            <a:pPr lvl="1"/>
            <a:r>
              <a:rPr lang="en-US" sz="1200" dirty="0"/>
              <a:t>Geospatial coordinates</a:t>
            </a:r>
            <a:endParaRPr lang="en-US" sz="1200" dirty="0">
              <a:ea typeface="Calibri"/>
              <a:cs typeface="Calibri"/>
            </a:endParaRPr>
          </a:p>
          <a:p>
            <a:pPr lvl="1"/>
            <a:r>
              <a:rPr lang="en-US" sz="1200" dirty="0"/>
              <a:t>Event dates</a:t>
            </a:r>
            <a:endParaRPr lang="en-US" sz="1200" dirty="0">
              <a:ea typeface="Calibri"/>
              <a:cs typeface="Calibri"/>
            </a:endParaRPr>
          </a:p>
          <a:p>
            <a:pPr lvl="1"/>
            <a:r>
              <a:rPr lang="en-US" sz="1200" dirty="0"/>
              <a:t>Fuel characteristics</a:t>
            </a:r>
            <a:endParaRPr lang="en-US" sz="1200" dirty="0">
              <a:ea typeface="Calibri"/>
              <a:cs typeface="Calibri"/>
            </a:endParaRPr>
          </a:p>
          <a:p>
            <a:pPr lvl="1"/>
            <a:r>
              <a:rPr lang="en-US" sz="1200" dirty="0"/>
              <a:t>Burn severity</a:t>
            </a:r>
            <a:endParaRPr lang="en-US" sz="1200" dirty="0">
              <a:ea typeface="Calibri"/>
              <a:cs typeface="Calibri"/>
            </a:endParaRPr>
          </a:p>
          <a:p>
            <a:pPr lvl="1"/>
            <a:r>
              <a:rPr lang="en-US" sz="1200" dirty="0"/>
              <a:t>Emissions estimates (ECO2 and other GHG outputs)</a:t>
            </a:r>
            <a:endParaRPr lang="en-US" sz="1200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38FE5-B05F-6C56-2BE9-703A7C7058C4}"/>
              </a:ext>
            </a:extLst>
          </p:cNvPr>
          <p:cNvSpPr txBox="1"/>
          <p:nvPr/>
        </p:nvSpPr>
        <p:spPr>
          <a:xfrm>
            <a:off x="92365" y="2731733"/>
            <a:ext cx="5663620" cy="36394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/>
              <a:t>2. Weather 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/>
              <a:t>Source</a:t>
            </a:r>
            <a:r>
              <a:rPr lang="en-US" altLang="en-US" sz="1200" dirty="0"/>
              <a:t>: Daily weather records from 2003–2015</a:t>
            </a:r>
            <a:endParaRPr lang="en-US" altLang="en-US" sz="1200" dirty="0">
              <a:ea typeface="Calibri"/>
              <a:cs typeface="Calibri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/>
              <a:t>Format</a:t>
            </a:r>
            <a:r>
              <a:rPr lang="en-US" altLang="en-US" sz="1200" dirty="0"/>
              <a:t>: </a:t>
            </a:r>
            <a:r>
              <a:rPr lang="en-US" altLang="en-US" sz="1200" dirty="0" err="1"/>
              <a:t>netCDF</a:t>
            </a:r>
            <a:r>
              <a:rPr lang="en-US" altLang="en-US" sz="1200" dirty="0"/>
              <a:t> (.</a:t>
            </a:r>
            <a:r>
              <a:rPr lang="en-US" altLang="en-US" sz="1200" dirty="0" err="1"/>
              <a:t>nc</a:t>
            </a:r>
            <a:r>
              <a:rPr lang="en-US" altLang="en-US" sz="1200" dirty="0"/>
              <a:t>) files</a:t>
            </a:r>
            <a:endParaRPr lang="en-US" altLang="en-US" sz="1200" dirty="0">
              <a:ea typeface="Calibri"/>
              <a:cs typeface="Calibri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/>
              <a:t>Size</a:t>
            </a:r>
            <a:r>
              <a:rPr lang="en-US" altLang="en-US" sz="1200" dirty="0"/>
              <a:t>: </a:t>
            </a:r>
            <a:r>
              <a:rPr lang="en-US" sz="1200" dirty="0">
                <a:ea typeface="+mn-lt"/>
                <a:cs typeface="+mn-lt"/>
              </a:rPr>
              <a:t>≈</a:t>
            </a:r>
            <a:r>
              <a:rPr lang="en-US" altLang="en-US" sz="1200" dirty="0"/>
              <a:t>4 billion data points across 150 files</a:t>
            </a:r>
            <a:endParaRPr lang="en-US" altLang="en-US" sz="1200" dirty="0">
              <a:ea typeface="Calibri"/>
              <a:cs typeface="Calibri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/>
              <a:t>Stored</a:t>
            </a:r>
            <a:r>
              <a:rPr lang="en-US" altLang="en-US" sz="1200" dirty="0"/>
              <a:t>: Originally in Google Drive</a:t>
            </a:r>
            <a:endParaRPr lang="en-US" altLang="en-US" sz="1200" dirty="0">
              <a:ea typeface="Calibri"/>
              <a:cs typeface="Calibri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/>
              <a:t>Structure</a:t>
            </a:r>
            <a:r>
              <a:rPr lang="en-US" altLang="en-US" sz="1200" dirty="0"/>
              <a:t>: Masked arrays containing climate variables per grid cell, recorded daily</a:t>
            </a:r>
            <a:endParaRPr lang="en-US" altLang="en-US" sz="1200" dirty="0">
              <a:ea typeface="Calibri"/>
              <a:cs typeface="Calibri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/>
              <a:t>Extracted Variables:</a:t>
            </a:r>
            <a:endParaRPr lang="en-US" altLang="en-US" sz="12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/>
              <a:t>bi: Fire danger index</a:t>
            </a:r>
            <a:endParaRPr lang="en-US" altLang="en-US" sz="1200" dirty="0">
              <a:ea typeface="Calibri"/>
              <a:cs typeface="Calibri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 err="1"/>
              <a:t>etr</a:t>
            </a:r>
            <a:r>
              <a:rPr lang="en-US" altLang="en-US" sz="1200" dirty="0"/>
              <a:t> &amp; pet: Evapotranspiration metrics</a:t>
            </a:r>
            <a:endParaRPr lang="en-US" altLang="en-US" sz="1200" dirty="0">
              <a:ea typeface="Calibri"/>
              <a:cs typeface="Calibri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/>
              <a:t>fm100 / fm1000: Fuel moisture content</a:t>
            </a:r>
            <a:endParaRPr lang="en-US" altLang="en-US" sz="1200" dirty="0">
              <a:ea typeface="Calibri"/>
              <a:cs typeface="Calibri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/>
              <a:t>pr: Precipitation</a:t>
            </a:r>
            <a:endParaRPr lang="en-US" altLang="en-US" sz="1200" dirty="0">
              <a:ea typeface="Calibri"/>
              <a:cs typeface="Calibri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 err="1"/>
              <a:t>rmax</a:t>
            </a:r>
            <a:r>
              <a:rPr lang="en-US" altLang="en-US" sz="1200" dirty="0"/>
              <a:t> / </a:t>
            </a:r>
            <a:r>
              <a:rPr lang="en-US" altLang="en-US" sz="1200" dirty="0" err="1"/>
              <a:t>rmin</a:t>
            </a:r>
            <a:r>
              <a:rPr lang="en-US" altLang="en-US" sz="1200" dirty="0"/>
              <a:t>: Relative humidity</a:t>
            </a:r>
            <a:endParaRPr lang="en-US" altLang="en-US" sz="1200" dirty="0">
              <a:ea typeface="Calibri"/>
              <a:cs typeface="Calibri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 err="1"/>
              <a:t>sph</a:t>
            </a:r>
            <a:r>
              <a:rPr lang="en-US" altLang="en-US" sz="1200" dirty="0"/>
              <a:t>: Atmospheric moisture</a:t>
            </a:r>
            <a:endParaRPr lang="en-US" altLang="en-US" sz="1200" dirty="0">
              <a:ea typeface="Calibri"/>
              <a:cs typeface="Calibri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 err="1"/>
              <a:t>srad</a:t>
            </a:r>
            <a:r>
              <a:rPr lang="en-US" altLang="en-US" sz="1200" dirty="0"/>
              <a:t>: Solar radiation</a:t>
            </a:r>
            <a:endParaRPr lang="en-US" altLang="en-US" sz="1200" dirty="0">
              <a:ea typeface="Calibri"/>
              <a:cs typeface="Calibri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 err="1"/>
              <a:t>th</a:t>
            </a:r>
            <a:r>
              <a:rPr lang="en-US" altLang="en-US" sz="1200" dirty="0"/>
              <a:t>: Wind direction</a:t>
            </a:r>
            <a:endParaRPr lang="en-US" altLang="en-US" sz="1200" dirty="0">
              <a:ea typeface="Calibri"/>
              <a:cs typeface="Calibri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 err="1"/>
              <a:t>tmmn</a:t>
            </a:r>
            <a:r>
              <a:rPr lang="en-US" altLang="en-US" sz="1200" dirty="0"/>
              <a:t> / </a:t>
            </a:r>
            <a:r>
              <a:rPr lang="en-US" altLang="en-US" sz="1200" dirty="0" err="1"/>
              <a:t>tmmx</a:t>
            </a:r>
            <a:r>
              <a:rPr lang="en-US" altLang="en-US" sz="1200" dirty="0"/>
              <a:t>: Temperature</a:t>
            </a:r>
            <a:endParaRPr lang="en-US" altLang="en-US" sz="1200" dirty="0">
              <a:ea typeface="Calibri"/>
              <a:cs typeface="Calibri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 err="1"/>
              <a:t>vpd</a:t>
            </a:r>
            <a:r>
              <a:rPr lang="en-US" altLang="en-US" sz="1200" dirty="0"/>
              <a:t>: Vapor pressure deficit</a:t>
            </a:r>
            <a:endParaRPr lang="en-US" altLang="en-US" sz="1200" dirty="0">
              <a:ea typeface="Calibri"/>
              <a:cs typeface="Calibri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/>
              <a:t>vs: Wind speed</a:t>
            </a:r>
            <a:endParaRPr lang="en-US" altLang="en-US" sz="1200" dirty="0">
              <a:ea typeface="Calibri"/>
              <a:cs typeface="Calibri"/>
            </a:endParaRPr>
          </a:p>
          <a:p>
            <a:endParaRPr lang="en-US" sz="10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DECB3-ADB7-C777-2822-56578CC868EF}"/>
              </a:ext>
            </a:extLst>
          </p:cNvPr>
          <p:cNvSpPr/>
          <p:nvPr/>
        </p:nvSpPr>
        <p:spPr>
          <a:xfrm rot="5400000">
            <a:off x="2580766" y="3139440"/>
            <a:ext cx="632459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2C1A862-2A67-5D37-3133-6C58FE339104}"/>
              </a:ext>
            </a:extLst>
          </p:cNvPr>
          <p:cNvCxnSpPr/>
          <p:nvPr/>
        </p:nvCxnSpPr>
        <p:spPr>
          <a:xfrm rot="16200000">
            <a:off x="6283050" y="-64090"/>
            <a:ext cx="0" cy="202101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F205FA4-DABD-3F83-7039-008FB9471D5B}"/>
              </a:ext>
            </a:extLst>
          </p:cNvPr>
          <p:cNvCxnSpPr/>
          <p:nvPr/>
        </p:nvCxnSpPr>
        <p:spPr>
          <a:xfrm rot="16200000">
            <a:off x="8456904" y="882060"/>
            <a:ext cx="0" cy="202101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1191144-C7AF-E9A5-08A4-BBDDA85E4E74}"/>
              </a:ext>
            </a:extLst>
          </p:cNvPr>
          <p:cNvSpPr/>
          <p:nvPr/>
        </p:nvSpPr>
        <p:spPr>
          <a:xfrm>
            <a:off x="9456945" y="4867319"/>
            <a:ext cx="2537471" cy="351195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FCDA7A-CB8F-945E-8009-A877C790BCF6}"/>
              </a:ext>
            </a:extLst>
          </p:cNvPr>
          <p:cNvSpPr/>
          <p:nvPr/>
        </p:nvSpPr>
        <p:spPr>
          <a:xfrm>
            <a:off x="9464341" y="1078716"/>
            <a:ext cx="2539310" cy="351195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C050EC-255F-911A-0861-39DB17AB6F44}"/>
              </a:ext>
            </a:extLst>
          </p:cNvPr>
          <p:cNvSpPr/>
          <p:nvPr/>
        </p:nvSpPr>
        <p:spPr>
          <a:xfrm>
            <a:off x="9464341" y="2973286"/>
            <a:ext cx="2548789" cy="351195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EC875A2-2E3A-5F70-3C43-A0AD2D111649}"/>
              </a:ext>
            </a:extLst>
          </p:cNvPr>
          <p:cNvSpPr/>
          <p:nvPr/>
        </p:nvSpPr>
        <p:spPr>
          <a:xfrm>
            <a:off x="2882172" y="3931793"/>
            <a:ext cx="2537471" cy="351195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578547B-DE0A-2F59-54BC-309CAF31E06F}"/>
              </a:ext>
            </a:extLst>
          </p:cNvPr>
          <p:cNvSpPr/>
          <p:nvPr/>
        </p:nvSpPr>
        <p:spPr>
          <a:xfrm>
            <a:off x="2894697" y="2027449"/>
            <a:ext cx="2537471" cy="351195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9CA89-6B49-6C00-1E3C-648942905C30}"/>
              </a:ext>
            </a:extLst>
          </p:cNvPr>
          <p:cNvSpPr/>
          <p:nvPr/>
        </p:nvSpPr>
        <p:spPr>
          <a:xfrm>
            <a:off x="2888599" y="125728"/>
            <a:ext cx="2537471" cy="351195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2F3330-6A07-7E89-8B38-22404F0AAFA8}"/>
              </a:ext>
            </a:extLst>
          </p:cNvPr>
          <p:cNvSpPr/>
          <p:nvPr/>
        </p:nvSpPr>
        <p:spPr>
          <a:xfrm>
            <a:off x="1" y="0"/>
            <a:ext cx="24043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52AA17-FBB3-751F-B444-9E496AF8FDBD}"/>
              </a:ext>
            </a:extLst>
          </p:cNvPr>
          <p:cNvSpPr/>
          <p:nvPr/>
        </p:nvSpPr>
        <p:spPr>
          <a:xfrm>
            <a:off x="2421805" y="0"/>
            <a:ext cx="6075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B173F1-1A8B-FF53-6F62-33B3317036B2}"/>
              </a:ext>
            </a:extLst>
          </p:cNvPr>
          <p:cNvGrpSpPr/>
          <p:nvPr/>
        </p:nvGrpSpPr>
        <p:grpSpPr>
          <a:xfrm>
            <a:off x="2858295" y="122126"/>
            <a:ext cx="9291069" cy="6598714"/>
            <a:chOff x="207977" y="858342"/>
            <a:chExt cx="8842946" cy="57877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BA50A-3218-2225-61D8-B7A7FE9F8BAC}"/>
                </a:ext>
              </a:extLst>
            </p:cNvPr>
            <p:cNvGrpSpPr/>
            <p:nvPr/>
          </p:nvGrpSpPr>
          <p:grpSpPr>
            <a:xfrm>
              <a:off x="217513" y="2531819"/>
              <a:ext cx="4314501" cy="1844214"/>
              <a:chOff x="158440" y="2531819"/>
              <a:chExt cx="4314501" cy="1844214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6F35A06-F276-056B-6EC7-D4BB28FF78E7}"/>
                  </a:ext>
                </a:extLst>
              </p:cNvPr>
              <p:cNvCxnSpPr/>
              <p:nvPr/>
            </p:nvCxnSpPr>
            <p:spPr>
              <a:xfrm rot="16200000">
                <a:off x="3511173" y="2271771"/>
                <a:ext cx="0" cy="192353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Freeform 50">
                <a:extLst>
                  <a:ext uri="{FF2B5EF4-FFF2-40B4-BE49-F238E27FC236}">
                    <a16:creationId xmlns:a16="http://schemas.microsoft.com/office/drawing/2014/main" id="{B651D8C1-45F9-D2BE-ACF3-28EA3343E87A}"/>
                  </a:ext>
                </a:extLst>
              </p:cNvPr>
              <p:cNvSpPr/>
              <p:nvPr/>
            </p:nvSpPr>
            <p:spPr>
              <a:xfrm rot="5400000">
                <a:off x="1046869" y="1982318"/>
                <a:ext cx="1037573" cy="2765560"/>
              </a:xfrm>
              <a:custGeom>
                <a:avLst/>
                <a:gdLst>
                  <a:gd name="connsiteX0" fmla="*/ 0 w 642338"/>
                  <a:gd name="connsiteY0" fmla="*/ 1712094 h 1712094"/>
                  <a:gd name="connsiteX1" fmla="*/ 0 w 642338"/>
                  <a:gd name="connsiteY1" fmla="*/ 212614 h 1712094"/>
                  <a:gd name="connsiteX2" fmla="*/ 116921 w 642338"/>
                  <a:gd name="connsiteY2" fmla="*/ 212614 h 1712094"/>
                  <a:gd name="connsiteX3" fmla="*/ 240237 w 642338"/>
                  <a:gd name="connsiteY3" fmla="*/ 0 h 1712094"/>
                  <a:gd name="connsiteX4" fmla="*/ 363553 w 642338"/>
                  <a:gd name="connsiteY4" fmla="*/ 212614 h 1712094"/>
                  <a:gd name="connsiteX5" fmla="*/ 642338 w 642338"/>
                  <a:gd name="connsiteY5" fmla="*/ 212614 h 1712094"/>
                  <a:gd name="connsiteX6" fmla="*/ 642338 w 642338"/>
                  <a:gd name="connsiteY6" fmla="*/ 1712094 h 1712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338" h="1712094">
                    <a:moveTo>
                      <a:pt x="0" y="1712094"/>
                    </a:moveTo>
                    <a:lnTo>
                      <a:pt x="0" y="212614"/>
                    </a:lnTo>
                    <a:lnTo>
                      <a:pt x="116921" y="212614"/>
                    </a:lnTo>
                    <a:lnTo>
                      <a:pt x="240237" y="0"/>
                    </a:lnTo>
                    <a:lnTo>
                      <a:pt x="363553" y="212614"/>
                    </a:lnTo>
                    <a:lnTo>
                      <a:pt x="642338" y="212614"/>
                    </a:lnTo>
                    <a:lnTo>
                      <a:pt x="642338" y="1712094"/>
                    </a:lnTo>
                    <a:close/>
                  </a:path>
                </a:pathLst>
              </a:custGeom>
              <a:solidFill>
                <a:srgbClr val="FFE8D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C9CA52E-99C1-746C-A827-4FF6107FE30F}"/>
                  </a:ext>
                </a:extLst>
              </p:cNvPr>
              <p:cNvGrpSpPr/>
              <p:nvPr/>
            </p:nvGrpSpPr>
            <p:grpSpPr>
              <a:xfrm>
                <a:off x="158440" y="2531819"/>
                <a:ext cx="2478032" cy="1844214"/>
                <a:chOff x="571215" y="1950737"/>
                <a:chExt cx="1910519" cy="184421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8FAF21F-8FB4-6CC6-789B-E07C27A3C628}"/>
                    </a:ext>
                  </a:extLst>
                </p:cNvPr>
                <p:cNvSpPr/>
                <p:nvPr/>
              </p:nvSpPr>
              <p:spPr>
                <a:xfrm>
                  <a:off x="702278" y="1950737"/>
                  <a:ext cx="1561136" cy="29694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16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Route to </a:t>
                  </a:r>
                  <a:r>
                    <a:rPr lang="en-US" sz="160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BigQuery</a:t>
                  </a:r>
                  <a:endParaRPr lang="en-US" sz="16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E22C84A-2AD9-D646-F7D5-A83ED67C6B36}"/>
                    </a:ext>
                  </a:extLst>
                </p:cNvPr>
                <p:cNvSpPr/>
                <p:nvPr/>
              </p:nvSpPr>
              <p:spPr>
                <a:xfrm flipH="1">
                  <a:off x="571215" y="2229233"/>
                  <a:ext cx="1910519" cy="1565718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Clean NULL/NAs</a:t>
                  </a:r>
                </a:p>
                <a:p>
                  <a:endParaRPr lang="en-US" sz="11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Spatial-Temporal Join (Lat &amp; Long + Date)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sz="11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Added 15 variables to Emission dataset</a:t>
                  </a:r>
                </a:p>
                <a:p>
                  <a:endParaRPr lang="en-US" sz="11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endParaRPr lang="en-US" sz="11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sz="11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9486AD2-82CD-30D1-A82F-9A523264D403}"/>
                </a:ext>
              </a:extLst>
            </p:cNvPr>
            <p:cNvGrpSpPr/>
            <p:nvPr/>
          </p:nvGrpSpPr>
          <p:grpSpPr>
            <a:xfrm>
              <a:off x="207977" y="4196652"/>
              <a:ext cx="4324036" cy="1403260"/>
              <a:chOff x="148904" y="4196652"/>
              <a:chExt cx="4324036" cy="140326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A8CC05F-EF46-61BD-135B-BCD2FAC5A789}"/>
                  </a:ext>
                </a:extLst>
              </p:cNvPr>
              <p:cNvCxnSpPr/>
              <p:nvPr/>
            </p:nvCxnSpPr>
            <p:spPr>
              <a:xfrm rot="16200000">
                <a:off x="3511172" y="3926797"/>
                <a:ext cx="0" cy="1923537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Freeform 53">
                <a:extLst>
                  <a:ext uri="{FF2B5EF4-FFF2-40B4-BE49-F238E27FC236}">
                    <a16:creationId xmlns:a16="http://schemas.microsoft.com/office/drawing/2014/main" id="{6CC21AE2-5127-1851-A5D9-0DCA1FEF77DF}"/>
                  </a:ext>
                </a:extLst>
              </p:cNvPr>
              <p:cNvSpPr/>
              <p:nvPr/>
            </p:nvSpPr>
            <p:spPr>
              <a:xfrm rot="5400000">
                <a:off x="1035352" y="3632760"/>
                <a:ext cx="1037573" cy="2765560"/>
              </a:xfrm>
              <a:custGeom>
                <a:avLst/>
                <a:gdLst>
                  <a:gd name="connsiteX0" fmla="*/ 0 w 642338"/>
                  <a:gd name="connsiteY0" fmla="*/ 1712094 h 1712094"/>
                  <a:gd name="connsiteX1" fmla="*/ 0 w 642338"/>
                  <a:gd name="connsiteY1" fmla="*/ 212614 h 1712094"/>
                  <a:gd name="connsiteX2" fmla="*/ 116921 w 642338"/>
                  <a:gd name="connsiteY2" fmla="*/ 212614 h 1712094"/>
                  <a:gd name="connsiteX3" fmla="*/ 240237 w 642338"/>
                  <a:gd name="connsiteY3" fmla="*/ 0 h 1712094"/>
                  <a:gd name="connsiteX4" fmla="*/ 363553 w 642338"/>
                  <a:gd name="connsiteY4" fmla="*/ 212614 h 1712094"/>
                  <a:gd name="connsiteX5" fmla="*/ 642338 w 642338"/>
                  <a:gd name="connsiteY5" fmla="*/ 212614 h 1712094"/>
                  <a:gd name="connsiteX6" fmla="*/ 642338 w 642338"/>
                  <a:gd name="connsiteY6" fmla="*/ 1712094 h 1712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338" h="1712094">
                    <a:moveTo>
                      <a:pt x="0" y="1712094"/>
                    </a:moveTo>
                    <a:lnTo>
                      <a:pt x="0" y="212614"/>
                    </a:lnTo>
                    <a:lnTo>
                      <a:pt x="116921" y="212614"/>
                    </a:lnTo>
                    <a:lnTo>
                      <a:pt x="240237" y="0"/>
                    </a:lnTo>
                    <a:lnTo>
                      <a:pt x="363553" y="212614"/>
                    </a:lnTo>
                    <a:lnTo>
                      <a:pt x="642338" y="212614"/>
                    </a:lnTo>
                    <a:lnTo>
                      <a:pt x="642338" y="171209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E02B126-03FE-BD24-B6E8-29820BD72221}"/>
                  </a:ext>
                </a:extLst>
              </p:cNvPr>
              <p:cNvGrpSpPr/>
              <p:nvPr/>
            </p:nvGrpSpPr>
            <p:grpSpPr>
              <a:xfrm>
                <a:off x="148904" y="4196652"/>
                <a:ext cx="2437809" cy="1403260"/>
                <a:chOff x="563862" y="1964570"/>
                <a:chExt cx="1879508" cy="1403260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8E16889-6577-F559-B262-5065EBEDFB97}"/>
                    </a:ext>
                  </a:extLst>
                </p:cNvPr>
                <p:cNvSpPr/>
                <p:nvPr/>
              </p:nvSpPr>
              <p:spPr>
                <a:xfrm>
                  <a:off x="667662" y="1964570"/>
                  <a:ext cx="1650652" cy="29694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16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Cluster Emission Data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01FE9FE4-377D-5949-CB15-8396E37C7EDD}"/>
                    </a:ext>
                  </a:extLst>
                </p:cNvPr>
                <p:cNvSpPr/>
                <p:nvPr/>
              </p:nvSpPr>
              <p:spPr>
                <a:xfrm flipH="1">
                  <a:off x="563862" y="2247532"/>
                  <a:ext cx="1879508" cy="1120298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DBSCAN</a:t>
                  </a:r>
                </a:p>
                <a:p>
                  <a:endParaRPr lang="en-US" sz="11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Unique Global ‘</a:t>
                  </a:r>
                  <a:r>
                    <a:rPr lang="en-US" sz="1100" err="1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fire_id</a:t>
                  </a: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’ added</a:t>
                  </a:r>
                </a:p>
                <a:p>
                  <a:endParaRPr lang="en-US" sz="11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Dropped around 2-3% of the total dataset </a:t>
                  </a:r>
                </a:p>
                <a:p>
                  <a:endParaRPr lang="en-US" sz="11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4820B97-7907-BBCB-413C-C5015032DD82}"/>
                </a:ext>
              </a:extLst>
            </p:cNvPr>
            <p:cNvGrpSpPr/>
            <p:nvPr/>
          </p:nvGrpSpPr>
          <p:grpSpPr>
            <a:xfrm>
              <a:off x="6142115" y="1691306"/>
              <a:ext cx="2908808" cy="1354958"/>
              <a:chOff x="6083042" y="1691306"/>
              <a:chExt cx="2908808" cy="1354958"/>
            </a:xfrm>
          </p:grpSpPr>
          <p:sp>
            <p:nvSpPr>
              <p:cNvPr id="59" name="Freeform 56">
                <a:extLst>
                  <a:ext uri="{FF2B5EF4-FFF2-40B4-BE49-F238E27FC236}">
                    <a16:creationId xmlns:a16="http://schemas.microsoft.com/office/drawing/2014/main" id="{B98B1721-09FA-13A1-DC55-5181748F57CB}"/>
                  </a:ext>
                </a:extLst>
              </p:cNvPr>
              <p:cNvSpPr/>
              <p:nvPr/>
            </p:nvSpPr>
            <p:spPr>
              <a:xfrm rot="16200000" flipH="1">
                <a:off x="6947035" y="1144698"/>
                <a:ext cx="1037573" cy="2765560"/>
              </a:xfrm>
              <a:custGeom>
                <a:avLst/>
                <a:gdLst>
                  <a:gd name="connsiteX0" fmla="*/ 0 w 642338"/>
                  <a:gd name="connsiteY0" fmla="*/ 1712094 h 1712094"/>
                  <a:gd name="connsiteX1" fmla="*/ 0 w 642338"/>
                  <a:gd name="connsiteY1" fmla="*/ 212614 h 1712094"/>
                  <a:gd name="connsiteX2" fmla="*/ 116921 w 642338"/>
                  <a:gd name="connsiteY2" fmla="*/ 212614 h 1712094"/>
                  <a:gd name="connsiteX3" fmla="*/ 240237 w 642338"/>
                  <a:gd name="connsiteY3" fmla="*/ 0 h 1712094"/>
                  <a:gd name="connsiteX4" fmla="*/ 363553 w 642338"/>
                  <a:gd name="connsiteY4" fmla="*/ 212614 h 1712094"/>
                  <a:gd name="connsiteX5" fmla="*/ 642338 w 642338"/>
                  <a:gd name="connsiteY5" fmla="*/ 212614 h 1712094"/>
                  <a:gd name="connsiteX6" fmla="*/ 642338 w 642338"/>
                  <a:gd name="connsiteY6" fmla="*/ 1712094 h 1712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338" h="1712094">
                    <a:moveTo>
                      <a:pt x="0" y="1712094"/>
                    </a:moveTo>
                    <a:lnTo>
                      <a:pt x="0" y="212614"/>
                    </a:lnTo>
                    <a:lnTo>
                      <a:pt x="116921" y="212614"/>
                    </a:lnTo>
                    <a:lnTo>
                      <a:pt x="240237" y="0"/>
                    </a:lnTo>
                    <a:lnTo>
                      <a:pt x="363553" y="212614"/>
                    </a:lnTo>
                    <a:lnTo>
                      <a:pt x="642338" y="212614"/>
                    </a:lnTo>
                    <a:lnTo>
                      <a:pt x="642338" y="171209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93C8A2B-E7CF-C797-5528-A1268F141171}"/>
                  </a:ext>
                </a:extLst>
              </p:cNvPr>
              <p:cNvGrpSpPr/>
              <p:nvPr/>
            </p:nvGrpSpPr>
            <p:grpSpPr>
              <a:xfrm>
                <a:off x="6411995" y="1691306"/>
                <a:ext cx="2579855" cy="1293677"/>
                <a:chOff x="477272" y="1923024"/>
                <a:chExt cx="1989023" cy="129367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9AF6163-3A0E-C70C-296D-AE5ACFDC0633}"/>
                    </a:ext>
                  </a:extLst>
                </p:cNvPr>
                <p:cNvSpPr/>
                <p:nvPr/>
              </p:nvSpPr>
              <p:spPr>
                <a:xfrm>
                  <a:off x="697700" y="1923024"/>
                  <a:ext cx="1447799" cy="29694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16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Pipeline to GCP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88578A5-F175-34EB-6DF9-B647E21D2E65}"/>
                    </a:ext>
                  </a:extLst>
                </p:cNvPr>
                <p:cNvSpPr/>
                <p:nvPr/>
              </p:nvSpPr>
              <p:spPr>
                <a:xfrm flipH="1">
                  <a:off x="477272" y="2244876"/>
                  <a:ext cx="1989023" cy="97182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Bucket Storage for Hundreds of Files</a:t>
                  </a:r>
                </a:p>
                <a:p>
                  <a:endParaRPr lang="en-US" sz="11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Design &amp; Document File System</a:t>
                  </a:r>
                </a:p>
                <a:p>
                  <a:endParaRPr lang="en-US" sz="11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Script to mass push files to </a:t>
                  </a:r>
                  <a:r>
                    <a:rPr lang="en-US" sz="1100" err="1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BigQuery</a:t>
                  </a:r>
                  <a:endParaRPr lang="en-US" sz="11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algn="r"/>
                  <a:r>
                    <a:rPr lang="en-US" sz="1100">
                      <a:solidFill>
                        <a:schemeClr val="tx2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 </a:t>
                  </a:r>
                  <a:endParaRPr lang="en-US" sz="1100">
                    <a:solidFill>
                      <a:schemeClr val="tx2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E1E131-6557-80E4-A15B-A113B9A0E31E}"/>
                </a:ext>
              </a:extLst>
            </p:cNvPr>
            <p:cNvGrpSpPr/>
            <p:nvPr/>
          </p:nvGrpSpPr>
          <p:grpSpPr>
            <a:xfrm>
              <a:off x="4503517" y="3339035"/>
              <a:ext cx="4518021" cy="1446446"/>
              <a:chOff x="4444444" y="3339035"/>
              <a:chExt cx="4518021" cy="144644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273EDC-36C0-5EDF-F7EA-1071E8C01E7E}"/>
                  </a:ext>
                </a:extLst>
              </p:cNvPr>
              <p:cNvCxnSpPr/>
              <p:nvPr/>
            </p:nvCxnSpPr>
            <p:spPr>
              <a:xfrm rot="16200000">
                <a:off x="5406213" y="3094393"/>
                <a:ext cx="0" cy="192353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reeform 59">
                <a:extLst>
                  <a:ext uri="{FF2B5EF4-FFF2-40B4-BE49-F238E27FC236}">
                    <a16:creationId xmlns:a16="http://schemas.microsoft.com/office/drawing/2014/main" id="{ABC86B43-16AA-2751-AFBE-C4D984FC742A}"/>
                  </a:ext>
                </a:extLst>
              </p:cNvPr>
              <p:cNvSpPr/>
              <p:nvPr/>
            </p:nvSpPr>
            <p:spPr>
              <a:xfrm rot="16200000" flipH="1">
                <a:off x="6960620" y="2801189"/>
                <a:ext cx="1037573" cy="2765560"/>
              </a:xfrm>
              <a:custGeom>
                <a:avLst/>
                <a:gdLst>
                  <a:gd name="connsiteX0" fmla="*/ 0 w 642338"/>
                  <a:gd name="connsiteY0" fmla="*/ 1712094 h 1712094"/>
                  <a:gd name="connsiteX1" fmla="*/ 0 w 642338"/>
                  <a:gd name="connsiteY1" fmla="*/ 212614 h 1712094"/>
                  <a:gd name="connsiteX2" fmla="*/ 116921 w 642338"/>
                  <a:gd name="connsiteY2" fmla="*/ 212614 h 1712094"/>
                  <a:gd name="connsiteX3" fmla="*/ 240237 w 642338"/>
                  <a:gd name="connsiteY3" fmla="*/ 0 h 1712094"/>
                  <a:gd name="connsiteX4" fmla="*/ 363553 w 642338"/>
                  <a:gd name="connsiteY4" fmla="*/ 212614 h 1712094"/>
                  <a:gd name="connsiteX5" fmla="*/ 642338 w 642338"/>
                  <a:gd name="connsiteY5" fmla="*/ 212614 h 1712094"/>
                  <a:gd name="connsiteX6" fmla="*/ 642338 w 642338"/>
                  <a:gd name="connsiteY6" fmla="*/ 1712094 h 1712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338" h="1712094">
                    <a:moveTo>
                      <a:pt x="0" y="1712094"/>
                    </a:moveTo>
                    <a:lnTo>
                      <a:pt x="0" y="212614"/>
                    </a:lnTo>
                    <a:lnTo>
                      <a:pt x="116921" y="212614"/>
                    </a:lnTo>
                    <a:lnTo>
                      <a:pt x="240237" y="0"/>
                    </a:lnTo>
                    <a:lnTo>
                      <a:pt x="363553" y="212614"/>
                    </a:lnTo>
                    <a:lnTo>
                      <a:pt x="642338" y="212614"/>
                    </a:lnTo>
                    <a:lnTo>
                      <a:pt x="642338" y="1712094"/>
                    </a:lnTo>
                    <a:close/>
                  </a:path>
                </a:pathLst>
              </a:custGeom>
              <a:solidFill>
                <a:srgbClr val="FFE8D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8535697-2CA1-541C-BA70-FD4160BA037A}"/>
                  </a:ext>
                </a:extLst>
              </p:cNvPr>
              <p:cNvGrpSpPr/>
              <p:nvPr/>
            </p:nvGrpSpPr>
            <p:grpSpPr>
              <a:xfrm>
                <a:off x="6382613" y="3339035"/>
                <a:ext cx="2579852" cy="1446446"/>
                <a:chOff x="483993" y="1945153"/>
                <a:chExt cx="1989021" cy="1446446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E84166B-4606-1705-CA74-304D4CE1CE27}"/>
                    </a:ext>
                  </a:extLst>
                </p:cNvPr>
                <p:cNvSpPr/>
                <p:nvPr/>
              </p:nvSpPr>
              <p:spPr>
                <a:xfrm>
                  <a:off x="720299" y="1945153"/>
                  <a:ext cx="1447799" cy="29694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16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Imputation</a:t>
                  </a: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161BA04-8953-672A-97EC-5B1679C9EAD0}"/>
                    </a:ext>
                  </a:extLst>
                </p:cNvPr>
                <p:cNvSpPr/>
                <p:nvPr/>
              </p:nvSpPr>
              <p:spPr>
                <a:xfrm flipH="1">
                  <a:off x="483993" y="2271301"/>
                  <a:ext cx="1989021" cy="1120298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20% of Emission Data missing values </a:t>
                  </a:r>
                </a:p>
                <a:p>
                  <a:endParaRPr lang="en-US" sz="11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Three-tiered approach:</a:t>
                  </a:r>
                </a:p>
                <a:p>
                  <a:pPr marL="628650" lvl="1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Hot-Deck (1%)</a:t>
                  </a:r>
                </a:p>
                <a:p>
                  <a:pPr marL="628650" lvl="1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KNN (40%)</a:t>
                  </a:r>
                </a:p>
                <a:p>
                  <a:pPr marL="628650" lvl="1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Yearly &amp; Seasonal Avg (59%)</a:t>
                  </a:r>
                </a:p>
                <a:p>
                  <a:endParaRPr lang="en-US" sz="11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77EA8D9-C3F3-0CF3-6F28-82EC583D7AD8}"/>
                </a:ext>
              </a:extLst>
            </p:cNvPr>
            <p:cNvGrpSpPr/>
            <p:nvPr/>
          </p:nvGrpSpPr>
          <p:grpSpPr>
            <a:xfrm>
              <a:off x="4509141" y="5025902"/>
              <a:ext cx="4404157" cy="1336162"/>
              <a:chOff x="4450068" y="5025902"/>
              <a:chExt cx="4404157" cy="133616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D5B15BC-5949-EA30-0743-CDF0925A4D5E}"/>
                  </a:ext>
                </a:extLst>
              </p:cNvPr>
              <p:cNvCxnSpPr/>
              <p:nvPr/>
            </p:nvCxnSpPr>
            <p:spPr>
              <a:xfrm rot="16200000">
                <a:off x="5411837" y="4750885"/>
                <a:ext cx="0" cy="1923537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A8B1F4B9-4944-CD73-F541-ED1DE661CE27}"/>
                  </a:ext>
                </a:extLst>
              </p:cNvPr>
              <p:cNvSpPr/>
              <p:nvPr/>
            </p:nvSpPr>
            <p:spPr>
              <a:xfrm rot="16200000" flipH="1">
                <a:off x="6952658" y="4460498"/>
                <a:ext cx="1037573" cy="2765560"/>
              </a:xfrm>
              <a:custGeom>
                <a:avLst/>
                <a:gdLst>
                  <a:gd name="connsiteX0" fmla="*/ 0 w 642338"/>
                  <a:gd name="connsiteY0" fmla="*/ 1712094 h 1712094"/>
                  <a:gd name="connsiteX1" fmla="*/ 0 w 642338"/>
                  <a:gd name="connsiteY1" fmla="*/ 212614 h 1712094"/>
                  <a:gd name="connsiteX2" fmla="*/ 116921 w 642338"/>
                  <a:gd name="connsiteY2" fmla="*/ 212614 h 1712094"/>
                  <a:gd name="connsiteX3" fmla="*/ 240237 w 642338"/>
                  <a:gd name="connsiteY3" fmla="*/ 0 h 1712094"/>
                  <a:gd name="connsiteX4" fmla="*/ 363553 w 642338"/>
                  <a:gd name="connsiteY4" fmla="*/ 212614 h 1712094"/>
                  <a:gd name="connsiteX5" fmla="*/ 642338 w 642338"/>
                  <a:gd name="connsiteY5" fmla="*/ 212614 h 1712094"/>
                  <a:gd name="connsiteX6" fmla="*/ 642338 w 642338"/>
                  <a:gd name="connsiteY6" fmla="*/ 1712094 h 1712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338" h="1712094">
                    <a:moveTo>
                      <a:pt x="0" y="1712094"/>
                    </a:moveTo>
                    <a:lnTo>
                      <a:pt x="0" y="212614"/>
                    </a:lnTo>
                    <a:lnTo>
                      <a:pt x="116921" y="212614"/>
                    </a:lnTo>
                    <a:lnTo>
                      <a:pt x="240237" y="0"/>
                    </a:lnTo>
                    <a:lnTo>
                      <a:pt x="363553" y="212614"/>
                    </a:lnTo>
                    <a:lnTo>
                      <a:pt x="642338" y="212614"/>
                    </a:lnTo>
                    <a:lnTo>
                      <a:pt x="642338" y="171209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84E5258-D46E-68F3-1E93-414DCEC795A4}"/>
                  </a:ext>
                </a:extLst>
              </p:cNvPr>
              <p:cNvGrpSpPr/>
              <p:nvPr/>
            </p:nvGrpSpPr>
            <p:grpSpPr>
              <a:xfrm>
                <a:off x="6411995" y="5025902"/>
                <a:ext cx="2390468" cy="1180405"/>
                <a:chOff x="506646" y="1968320"/>
                <a:chExt cx="1843009" cy="1180405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FED4123-B029-B550-5C17-E88DFB20CBBC}"/>
                    </a:ext>
                  </a:extLst>
                </p:cNvPr>
                <p:cNvSpPr/>
                <p:nvPr/>
              </p:nvSpPr>
              <p:spPr>
                <a:xfrm>
                  <a:off x="732501" y="1968320"/>
                  <a:ext cx="1447799" cy="296946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sz="16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Route to Vertex AI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B99FB76-5F98-B215-7F76-86400FBC58D3}"/>
                    </a:ext>
                  </a:extLst>
                </p:cNvPr>
                <p:cNvSpPr/>
                <p:nvPr/>
              </p:nvSpPr>
              <p:spPr>
                <a:xfrm flipH="1">
                  <a:off x="506646" y="2325373"/>
                  <a:ext cx="1843009" cy="823352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Feature Selection</a:t>
                  </a:r>
                </a:p>
                <a:p>
                  <a:endParaRPr lang="en-US" sz="11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Narrow down 40 variables to 29</a:t>
                  </a:r>
                </a:p>
                <a:p>
                  <a:endParaRPr lang="en-US" sz="11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Convert final table back to Parquet</a:t>
                  </a: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A5A2A8-2772-21C6-F3E7-120A53F43936}"/>
                </a:ext>
              </a:extLst>
            </p:cNvPr>
            <p:cNvGrpSpPr/>
            <p:nvPr/>
          </p:nvGrpSpPr>
          <p:grpSpPr>
            <a:xfrm>
              <a:off x="217513" y="858342"/>
              <a:ext cx="4366561" cy="5787743"/>
              <a:chOff x="158440" y="858342"/>
              <a:chExt cx="4366561" cy="578774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F112B8E-300C-BE6F-DA94-A7285B622F3E}"/>
                  </a:ext>
                </a:extLst>
              </p:cNvPr>
              <p:cNvGrpSpPr/>
              <p:nvPr/>
            </p:nvGrpSpPr>
            <p:grpSpPr>
              <a:xfrm>
                <a:off x="158440" y="858342"/>
                <a:ext cx="2784372" cy="1625462"/>
                <a:chOff x="158440" y="858342"/>
                <a:chExt cx="2784372" cy="1625462"/>
              </a:xfrm>
            </p:grpSpPr>
            <p:sp>
              <p:nvSpPr>
                <p:cNvPr id="29" name="Freeform 47">
                  <a:extLst>
                    <a:ext uri="{FF2B5EF4-FFF2-40B4-BE49-F238E27FC236}">
                      <a16:creationId xmlns:a16="http://schemas.microsoft.com/office/drawing/2014/main" id="{3A4A6D5A-6D31-D150-4E2E-78D6736829F3}"/>
                    </a:ext>
                  </a:extLst>
                </p:cNvPr>
                <p:cNvSpPr/>
                <p:nvPr/>
              </p:nvSpPr>
              <p:spPr>
                <a:xfrm rot="5400000">
                  <a:off x="1041245" y="323540"/>
                  <a:ext cx="1037573" cy="2765560"/>
                </a:xfrm>
                <a:custGeom>
                  <a:avLst/>
                  <a:gdLst>
                    <a:gd name="connsiteX0" fmla="*/ 0 w 642338"/>
                    <a:gd name="connsiteY0" fmla="*/ 1712094 h 1712094"/>
                    <a:gd name="connsiteX1" fmla="*/ 0 w 642338"/>
                    <a:gd name="connsiteY1" fmla="*/ 212614 h 1712094"/>
                    <a:gd name="connsiteX2" fmla="*/ 116921 w 642338"/>
                    <a:gd name="connsiteY2" fmla="*/ 212614 h 1712094"/>
                    <a:gd name="connsiteX3" fmla="*/ 240237 w 642338"/>
                    <a:gd name="connsiteY3" fmla="*/ 0 h 1712094"/>
                    <a:gd name="connsiteX4" fmla="*/ 363553 w 642338"/>
                    <a:gd name="connsiteY4" fmla="*/ 212614 h 1712094"/>
                    <a:gd name="connsiteX5" fmla="*/ 642338 w 642338"/>
                    <a:gd name="connsiteY5" fmla="*/ 212614 h 1712094"/>
                    <a:gd name="connsiteX6" fmla="*/ 642338 w 642338"/>
                    <a:gd name="connsiteY6" fmla="*/ 1712094 h 171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42338" h="1712094">
                      <a:moveTo>
                        <a:pt x="0" y="1712094"/>
                      </a:moveTo>
                      <a:lnTo>
                        <a:pt x="0" y="212614"/>
                      </a:lnTo>
                      <a:lnTo>
                        <a:pt x="116921" y="212614"/>
                      </a:lnTo>
                      <a:lnTo>
                        <a:pt x="240237" y="0"/>
                      </a:lnTo>
                      <a:lnTo>
                        <a:pt x="363553" y="212614"/>
                      </a:lnTo>
                      <a:lnTo>
                        <a:pt x="642338" y="212614"/>
                      </a:lnTo>
                      <a:lnTo>
                        <a:pt x="642338" y="171209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E88AE3B-3719-64ED-5264-FC1E688FC2C0}"/>
                    </a:ext>
                  </a:extLst>
                </p:cNvPr>
                <p:cNvGrpSpPr/>
                <p:nvPr/>
              </p:nvGrpSpPr>
              <p:grpSpPr>
                <a:xfrm>
                  <a:off x="158440" y="858342"/>
                  <a:ext cx="2456622" cy="1625462"/>
                  <a:chOff x="590798" y="1928260"/>
                  <a:chExt cx="1894013" cy="1625462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8C14F340-5ED5-7B5D-C69E-32A998DB11F8}"/>
                      </a:ext>
                    </a:extLst>
                  </p:cNvPr>
                  <p:cNvSpPr/>
                  <p:nvPr/>
                </p:nvSpPr>
                <p:spPr>
                  <a:xfrm>
                    <a:off x="655769" y="1928260"/>
                    <a:ext cx="1703335" cy="296946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en-US" sz="16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.netCDF </a:t>
                    </a:r>
                    <a:r>
                      <a:rPr lang="en-US" sz="16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a:t> Parquet</a:t>
                    </a:r>
                    <a:endParaRPr lang="en-US" sz="16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F1FF12AA-62E7-214C-9756-8928B497D168}"/>
                      </a:ext>
                    </a:extLst>
                  </p:cNvPr>
                  <p:cNvSpPr/>
                  <p:nvPr/>
                </p:nvSpPr>
                <p:spPr>
                  <a:xfrm flipH="1">
                    <a:off x="590798" y="2284951"/>
                    <a:ext cx="1894013" cy="1268771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ctr">
                    <a:spAutoFit/>
                  </a:bodyPr>
                  <a:lstStyle/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100">
                        <a:latin typeface="Arial"/>
                        <a:ea typeface="Cambria Math"/>
                        <a:cs typeface="Arial"/>
                      </a:rPr>
                      <a:t>150+ .</a:t>
                    </a:r>
                    <a:r>
                      <a:rPr lang="en-US" sz="1100" err="1">
                        <a:latin typeface="Arial"/>
                        <a:ea typeface="Cambria Math"/>
                        <a:cs typeface="Arial"/>
                      </a:rPr>
                      <a:t>netCDF</a:t>
                    </a:r>
                    <a:r>
                      <a:rPr lang="en-US" sz="1100">
                        <a:latin typeface="Arial"/>
                        <a:ea typeface="Cambria Math"/>
                        <a:cs typeface="Arial"/>
                      </a:rPr>
                      <a:t> files </a:t>
                    </a:r>
                  </a:p>
                  <a:p>
                    <a:endPara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100">
                        <a:latin typeface="Arial"/>
                        <a:ea typeface="Cambria Math"/>
                        <a:cs typeface="Arial"/>
                      </a:rPr>
                      <a:t>Broken out by Variable &amp; Year (bi_2003, ptr_2004)</a:t>
                    </a:r>
                  </a:p>
                  <a:p>
                    <a:endParaRPr lang="en-US" sz="110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r>
                      <a:rPr lang="en-US" sz="1100">
                        <a:latin typeface="Arial"/>
                        <a:ea typeface="Cambria Math"/>
                        <a:cs typeface="Arial"/>
                      </a:rPr>
                      <a:t>Script to convert files to Parquet</a:t>
                    </a: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endParaRPr lang="en-US" sz="1100" b="1">
                      <a:solidFill>
                        <a:schemeClr val="tx2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 marL="171450" indent="-171450">
                      <a:buFont typeface="Arial" panose="020B0604020202020204" pitchFamily="34" charset="0"/>
                      <a:buChar char="•"/>
                    </a:pPr>
                    <a:endParaRPr lang="en-US" sz="1100" b="1">
                      <a:solidFill>
                        <a:schemeClr val="tx2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6EEE274-5A94-2DB2-5C76-7D2A2E25CF63}"/>
                  </a:ext>
                </a:extLst>
              </p:cNvPr>
              <p:cNvGrpSpPr/>
              <p:nvPr/>
            </p:nvGrpSpPr>
            <p:grpSpPr>
              <a:xfrm>
                <a:off x="4337587" y="1070453"/>
                <a:ext cx="187414" cy="5575632"/>
                <a:chOff x="4337587" y="1070453"/>
                <a:chExt cx="187414" cy="5575632"/>
              </a:xfrm>
            </p:grpSpPr>
            <p:sp>
              <p:nvSpPr>
                <p:cNvPr id="13" name="Freeform 22">
                  <a:extLst>
                    <a:ext uri="{FF2B5EF4-FFF2-40B4-BE49-F238E27FC236}">
                      <a16:creationId xmlns:a16="http://schemas.microsoft.com/office/drawing/2014/main" id="{6E4AFFA4-2759-4BB8-CEE3-8788E4B6182F}"/>
                    </a:ext>
                  </a:extLst>
                </p:cNvPr>
                <p:cNvSpPr/>
                <p:nvPr/>
              </p:nvSpPr>
              <p:spPr>
                <a:xfrm>
                  <a:off x="4337587" y="1070453"/>
                  <a:ext cx="187414" cy="5575632"/>
                </a:xfrm>
                <a:custGeom>
                  <a:avLst/>
                  <a:gdLst>
                    <a:gd name="connsiteX0" fmla="*/ 81130 w 158726"/>
                    <a:gd name="connsiteY0" fmla="*/ 0 h 4722146"/>
                    <a:gd name="connsiteX1" fmla="*/ 158726 w 158726"/>
                    <a:gd name="connsiteY1" fmla="*/ 77595 h 4722146"/>
                    <a:gd name="connsiteX2" fmla="*/ 111334 w 158726"/>
                    <a:gd name="connsiteY2" fmla="*/ 149092 h 4722146"/>
                    <a:gd name="connsiteX3" fmla="*/ 104118 w 158726"/>
                    <a:gd name="connsiteY3" fmla="*/ 150549 h 4722146"/>
                    <a:gd name="connsiteX4" fmla="*/ 107084 w 158726"/>
                    <a:gd name="connsiteY4" fmla="*/ 4575118 h 4722146"/>
                    <a:gd name="connsiteX5" fmla="*/ 109677 w 158726"/>
                    <a:gd name="connsiteY5" fmla="*/ 4575625 h 4722146"/>
                    <a:gd name="connsiteX6" fmla="*/ 158020 w 158726"/>
                    <a:gd name="connsiteY6" fmla="*/ 4645935 h 4722146"/>
                    <a:gd name="connsiteX7" fmla="*/ 79106 w 158726"/>
                    <a:gd name="connsiteY7" fmla="*/ 4722146 h 4722146"/>
                    <a:gd name="connsiteX8" fmla="*/ 0 w 158726"/>
                    <a:gd name="connsiteY8" fmla="*/ 4645820 h 4722146"/>
                    <a:gd name="connsiteX9" fmla="*/ 48168 w 158726"/>
                    <a:gd name="connsiteY9" fmla="*/ 4575580 h 4722146"/>
                    <a:gd name="connsiteX10" fmla="*/ 50760 w 158726"/>
                    <a:gd name="connsiteY10" fmla="*/ 4575077 h 4722146"/>
                    <a:gd name="connsiteX11" fmla="*/ 45220 w 158726"/>
                    <a:gd name="connsiteY11" fmla="*/ 145245 h 4722146"/>
                    <a:gd name="connsiteX12" fmla="*/ 26262 w 158726"/>
                    <a:gd name="connsiteY12" fmla="*/ 132463 h 4722146"/>
                    <a:gd name="connsiteX13" fmla="*/ 3534 w 158726"/>
                    <a:gd name="connsiteY13" fmla="*/ 77595 h 4722146"/>
                    <a:gd name="connsiteX14" fmla="*/ 81130 w 158726"/>
                    <a:gd name="connsiteY14" fmla="*/ 0 h 4722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8726" h="4722146">
                      <a:moveTo>
                        <a:pt x="81130" y="0"/>
                      </a:moveTo>
                      <a:cubicBezTo>
                        <a:pt x="123985" y="0"/>
                        <a:pt x="158726" y="34740"/>
                        <a:pt x="158726" y="77595"/>
                      </a:cubicBezTo>
                      <a:cubicBezTo>
                        <a:pt x="158726" y="109736"/>
                        <a:pt x="139184" y="137313"/>
                        <a:pt x="111334" y="149092"/>
                      </a:cubicBezTo>
                      <a:lnTo>
                        <a:pt x="104118" y="150549"/>
                      </a:lnTo>
                      <a:lnTo>
                        <a:pt x="107084" y="4575118"/>
                      </a:lnTo>
                      <a:lnTo>
                        <a:pt x="109677" y="4575625"/>
                      </a:lnTo>
                      <a:cubicBezTo>
                        <a:pt x="138049" y="4587223"/>
                        <a:pt x="157981" y="4614344"/>
                        <a:pt x="158020" y="4645935"/>
                      </a:cubicBezTo>
                      <a:cubicBezTo>
                        <a:pt x="158073" y="4688057"/>
                        <a:pt x="122742" y="4722179"/>
                        <a:pt x="79106" y="4722146"/>
                      </a:cubicBezTo>
                      <a:cubicBezTo>
                        <a:pt x="35470" y="4722115"/>
                        <a:pt x="53" y="4687942"/>
                        <a:pt x="0" y="4645820"/>
                      </a:cubicBezTo>
                      <a:cubicBezTo>
                        <a:pt x="-39" y="4614228"/>
                        <a:pt x="19825" y="4587137"/>
                        <a:pt x="48168" y="4575580"/>
                      </a:cubicBezTo>
                      <a:lnTo>
                        <a:pt x="50760" y="4575077"/>
                      </a:lnTo>
                      <a:lnTo>
                        <a:pt x="45220" y="145245"/>
                      </a:lnTo>
                      <a:lnTo>
                        <a:pt x="26262" y="132463"/>
                      </a:lnTo>
                      <a:cubicBezTo>
                        <a:pt x="12220" y="118421"/>
                        <a:pt x="3534" y="99023"/>
                        <a:pt x="3534" y="77595"/>
                      </a:cubicBezTo>
                      <a:cubicBezTo>
                        <a:pt x="3534" y="34740"/>
                        <a:pt x="38275" y="0"/>
                        <a:pt x="8113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FE292F5-72B3-1C39-0404-CC71CA87C39B}"/>
                    </a:ext>
                  </a:extLst>
                </p:cNvPr>
                <p:cNvSpPr/>
                <p:nvPr/>
              </p:nvSpPr>
              <p:spPr>
                <a:xfrm>
                  <a:off x="4351058" y="3976673"/>
                  <a:ext cx="164656" cy="164653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0933048-484E-03BB-671B-9247C6FF54DF}"/>
                    </a:ext>
                  </a:extLst>
                </p:cNvPr>
                <p:cNvSpPr/>
                <p:nvPr/>
              </p:nvSpPr>
              <p:spPr>
                <a:xfrm>
                  <a:off x="4351058" y="5630328"/>
                  <a:ext cx="164656" cy="164653"/>
                </a:xfrm>
                <a:prstGeom prst="ellipse">
                  <a:avLst/>
                </a:prstGeom>
                <a:solidFill>
                  <a:schemeClr val="tx2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42874C7-B845-4B5D-5BEE-3B42CBF8D04E}"/>
                    </a:ext>
                  </a:extLst>
                </p:cNvPr>
                <p:cNvSpPr/>
                <p:nvPr/>
              </p:nvSpPr>
              <p:spPr>
                <a:xfrm>
                  <a:off x="4351058" y="3149844"/>
                  <a:ext cx="164656" cy="164653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76B83BA-6044-6BAB-5BBA-82A4E675D9E8}"/>
                    </a:ext>
                  </a:extLst>
                </p:cNvPr>
                <p:cNvSpPr/>
                <p:nvPr/>
              </p:nvSpPr>
              <p:spPr>
                <a:xfrm>
                  <a:off x="4351058" y="2323016"/>
                  <a:ext cx="164656" cy="164653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C87DF86-27A1-9861-D7F1-650A8368B01F}"/>
                    </a:ext>
                  </a:extLst>
                </p:cNvPr>
                <p:cNvSpPr/>
                <p:nvPr/>
              </p:nvSpPr>
              <p:spPr>
                <a:xfrm>
                  <a:off x="4351058" y="4803501"/>
                  <a:ext cx="164656" cy="164653"/>
                </a:xfrm>
                <a:prstGeom prst="ellips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4940926-E368-9FE1-1166-F62AE2507CCB}"/>
              </a:ext>
            </a:extLst>
          </p:cNvPr>
          <p:cNvSpPr txBox="1"/>
          <p:nvPr/>
        </p:nvSpPr>
        <p:spPr>
          <a:xfrm>
            <a:off x="30480" y="35778"/>
            <a:ext cx="240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Engineering</a:t>
            </a:r>
          </a:p>
        </p:txBody>
      </p:sp>
      <p:pic>
        <p:nvPicPr>
          <p:cNvPr id="84" name="Picture 2" descr="Understanding Apache Parquet: Efficient Columnar Data Format">
            <a:extLst>
              <a:ext uri="{FF2B5EF4-FFF2-40B4-BE49-F238E27FC236}">
                <a16:creationId xmlns:a16="http://schemas.microsoft.com/office/drawing/2014/main" id="{CDEA3D75-0929-2008-D998-4FC9FDFE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302" y="259181"/>
            <a:ext cx="1245125" cy="108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0" descr="CData ODBC Driver for Google Cloud Storage">
            <a:extLst>
              <a:ext uri="{FF2B5EF4-FFF2-40B4-BE49-F238E27FC236}">
                <a16:creationId xmlns:a16="http://schemas.microsoft.com/office/drawing/2014/main" id="{6A377A99-8793-8D57-73F8-C03462D3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34" y="1257138"/>
            <a:ext cx="1352251" cy="67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14" descr="314-3143797_google-big-query-logo-google-bigquery-logo-clipart-removebg-preview  - Metric Labs">
            <a:extLst>
              <a:ext uri="{FF2B5EF4-FFF2-40B4-BE49-F238E27FC236}">
                <a16:creationId xmlns:a16="http://schemas.microsoft.com/office/drawing/2014/main" id="{B0F81537-2953-6A50-43CA-29F400F72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33" y="2414871"/>
            <a:ext cx="1020295" cy="4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8F858930-226B-DD98-C281-6C906F4E8BF8}"/>
              </a:ext>
            </a:extLst>
          </p:cNvPr>
          <p:cNvSpPr/>
          <p:nvPr/>
        </p:nvSpPr>
        <p:spPr>
          <a:xfrm>
            <a:off x="7263390" y="846112"/>
            <a:ext cx="173000" cy="18772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16" descr="Missing data on analytics line graphic icon vector sign and symbol isolated on white background, Missing data on analytics line graphic logo concept">
            <a:extLst>
              <a:ext uri="{FF2B5EF4-FFF2-40B4-BE49-F238E27FC236}">
                <a16:creationId xmlns:a16="http://schemas.microsoft.com/office/drawing/2014/main" id="{269A83EB-1361-D43B-D2B2-329F2CA07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8"/>
          <a:stretch>
            <a:fillRect/>
          </a:stretch>
        </p:blipFill>
        <p:spPr bwMode="auto">
          <a:xfrm>
            <a:off x="7844631" y="3078255"/>
            <a:ext cx="891358" cy="65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2" descr="Hopsworks AI Lakehouse + Vertex AI = better together.">
            <a:extLst>
              <a:ext uri="{FF2B5EF4-FFF2-40B4-BE49-F238E27FC236}">
                <a16:creationId xmlns:a16="http://schemas.microsoft.com/office/drawing/2014/main" id="{D0C62785-D9CD-30EE-E46F-ED3CA05A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970" y="5157055"/>
            <a:ext cx="1362915" cy="47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B3B8E59-964B-F685-B9F6-EC47C4F7C185}"/>
              </a:ext>
            </a:extLst>
          </p:cNvPr>
          <p:cNvSpPr txBox="1"/>
          <p:nvPr/>
        </p:nvSpPr>
        <p:spPr>
          <a:xfrm>
            <a:off x="0" y="346631"/>
            <a:ext cx="2304149" cy="43704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u="sng" dirty="0">
                <a:solidFill>
                  <a:schemeClr val="bg1"/>
                </a:solidFill>
              </a:rPr>
              <a:t>Emission Data</a:t>
            </a:r>
            <a:endParaRPr lang="en-US" sz="2000" b="1" u="sng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≈</a:t>
            </a:r>
            <a:r>
              <a:rPr lang="en-US" sz="1600" dirty="0">
                <a:solidFill>
                  <a:schemeClr val="bg1"/>
                </a:solidFill>
              </a:rPr>
              <a:t>7.5M rows</a:t>
            </a:r>
            <a:endParaRPr lang="en-US" sz="16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Snapshot of Fire</a:t>
            </a:r>
            <a:endParaRPr lang="en-US" sz="16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2003 - 2015</a:t>
            </a:r>
            <a:endParaRPr lang="en-US" sz="16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000" b="1" u="sng" dirty="0">
                <a:solidFill>
                  <a:schemeClr val="bg1"/>
                </a:solidFill>
              </a:rPr>
              <a:t>Weather Data</a:t>
            </a:r>
            <a:endParaRPr lang="en-US" sz="2000" b="1" u="sng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≈ </a:t>
            </a:r>
            <a:r>
              <a:rPr lang="en-US" sz="1600" dirty="0">
                <a:solidFill>
                  <a:schemeClr val="bg1"/>
                </a:solidFill>
              </a:rPr>
              <a:t>4.B Datapoints</a:t>
            </a:r>
            <a:endParaRPr lang="en-US" sz="16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Recorded Daily </a:t>
            </a:r>
            <a:endParaRPr lang="en-US" sz="16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15 Variables</a:t>
            </a:r>
            <a:endParaRPr lang="en-US" sz="16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2003 - 2015</a:t>
            </a:r>
            <a:endParaRPr lang="en-US" sz="16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DD8C733-FA85-5EB9-ABBB-CED2E32EEE21}"/>
              </a:ext>
            </a:extLst>
          </p:cNvPr>
          <p:cNvCxnSpPr>
            <a:cxnSpLocks/>
          </p:cNvCxnSpPr>
          <p:nvPr/>
        </p:nvCxnSpPr>
        <p:spPr>
          <a:xfrm flipV="1">
            <a:off x="0" y="491140"/>
            <a:ext cx="2404313" cy="63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Clustering Like a Pro: A Beginner's Guide to DBSCAN | by Sachinsoni | Medium">
            <a:extLst>
              <a:ext uri="{FF2B5EF4-FFF2-40B4-BE49-F238E27FC236}">
                <a16:creationId xmlns:a16="http://schemas.microsoft.com/office/drawing/2014/main" id="{B08F97C3-2D07-42A6-5811-2F4EC209D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773" y="4266750"/>
            <a:ext cx="875209" cy="44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561B7D-2F6E-AFD4-B65C-70927B497161}"/>
              </a:ext>
            </a:extLst>
          </p:cNvPr>
          <p:cNvSpPr txBox="1"/>
          <p:nvPr/>
        </p:nvSpPr>
        <p:spPr>
          <a:xfrm>
            <a:off x="-63871" y="0"/>
            <a:ext cx="382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Feature Selection Approach</a:t>
            </a:r>
            <a:endParaRPr lang="en-US" sz="2400" dirty="0"/>
          </a:p>
        </p:txBody>
      </p:sp>
      <p:pic>
        <p:nvPicPr>
          <p:cNvPr id="10" name="Picture 9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6310C94-02E5-D611-6E7F-74EC5FC6D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484" y="2982036"/>
            <a:ext cx="5349516" cy="3323229"/>
          </a:xfrm>
          <a:prstGeom prst="rect">
            <a:avLst/>
          </a:prstGeom>
        </p:spPr>
      </p:pic>
      <p:pic>
        <p:nvPicPr>
          <p:cNvPr id="12" name="Picture 11" descr="A graph with a line&#10;&#10;AI-generated content may be incorrect.">
            <a:extLst>
              <a:ext uri="{FF2B5EF4-FFF2-40B4-BE49-F238E27FC236}">
                <a16:creationId xmlns:a16="http://schemas.microsoft.com/office/drawing/2014/main" id="{FE64F33C-C830-BECF-D79C-01F3152CB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93" y="81886"/>
            <a:ext cx="4922297" cy="2900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2E4652-CFF7-CA20-D68E-AD08BB322308}"/>
              </a:ext>
            </a:extLst>
          </p:cNvPr>
          <p:cNvSpPr txBox="1"/>
          <p:nvPr/>
        </p:nvSpPr>
        <p:spPr>
          <a:xfrm>
            <a:off x="131672" y="675102"/>
            <a:ext cx="6673047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/>
              <a:t>Scoring Method</a:t>
            </a:r>
            <a:r>
              <a:rPr lang="en-US" sz="1600" dirty="0"/>
              <a:t>: Combined 5 statistical tests (Pearson, Spearman, MI, ANOVA, VIF) into normalized composite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Used group-aware K-fold validation to keep fire event clusters together</a:t>
            </a:r>
            <a:endParaRPr lang="en-US" sz="1600" dirty="0">
              <a:ea typeface="Calibri"/>
              <a:cs typeface="Calibri"/>
            </a:endParaRPr>
          </a:p>
          <a:p>
            <a:pPr lvl="1"/>
            <a:endParaRPr lang="en-US" sz="1600" dirty="0"/>
          </a:p>
          <a:p>
            <a:r>
              <a:rPr lang="en-US" sz="1600" b="1" dirty="0"/>
              <a:t>Elbow Analysis</a:t>
            </a:r>
            <a:r>
              <a:rPr lang="en-US" sz="1600" dirty="0"/>
              <a:t>: Applied 1st and 2nd derivative methods to identify optimal feature count </a:t>
            </a:r>
            <a:endParaRPr lang="en-US" sz="16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2nd derivative suggested 2 features (too aggressive due to sharp early drop-off)</a:t>
            </a:r>
            <a:endParaRPr lang="en-US" sz="16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1st derivative recommended 24 features</a:t>
            </a:r>
            <a:endParaRPr lang="en-US" sz="1600" dirty="0">
              <a:ea typeface="Calibri"/>
              <a:cs typeface="Calibri"/>
            </a:endParaRPr>
          </a:p>
          <a:p>
            <a:pPr lvl="1"/>
            <a:endParaRPr lang="en-US" sz="1600" dirty="0"/>
          </a:p>
          <a:p>
            <a:r>
              <a:rPr lang="en-US" sz="1600" b="1" dirty="0"/>
              <a:t>Final Decision</a:t>
            </a:r>
            <a:r>
              <a:rPr lang="en-US" sz="1600" dirty="0"/>
              <a:t>: Selected 27 features </a:t>
            </a:r>
            <a:endParaRPr lang="en-US" sz="16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Tree-based models handle larger feature sets effectively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Chose higher count for preliminary exploratory analysis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Final VIF adjustment had minimal impact (1-2 feature difference)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pPr lvl="1"/>
            <a:endParaRPr lang="en-US" sz="1600" dirty="0"/>
          </a:p>
          <a:p>
            <a:r>
              <a:rPr lang="en-US" sz="1600" b="1" dirty="0"/>
              <a:t>Deliverables</a:t>
            </a:r>
            <a:r>
              <a:rPr lang="en-US" sz="1600" dirty="0"/>
              <a:t>: Created feature subsets at multiple thresholds (80%, 90%, 95%) and different scoring methods for future flexible modeling approaches</a:t>
            </a:r>
            <a:endParaRPr lang="en-US" sz="1600" dirty="0">
              <a:ea typeface="Calibri"/>
              <a:cs typeface="Calibri"/>
            </a:endParaRPr>
          </a:p>
          <a:p>
            <a:endParaRPr lang="en-US" sz="1600" dirty="0"/>
          </a:p>
          <a:p>
            <a:r>
              <a:rPr lang="en-US" sz="1600" b="1" dirty="0"/>
              <a:t>Key Insight</a:t>
            </a:r>
            <a:r>
              <a:rPr lang="en-US" sz="1600" dirty="0"/>
              <a:t>: Top 2 features (</a:t>
            </a:r>
            <a:r>
              <a:rPr lang="en-US" sz="1600" dirty="0" err="1"/>
              <a:t>cwd_frac</a:t>
            </a:r>
            <a:r>
              <a:rPr lang="en-US" sz="1600" dirty="0"/>
              <a:t>, </a:t>
            </a:r>
            <a:r>
              <a:rPr lang="en-US" sz="1600" dirty="0" err="1"/>
              <a:t>duff_frac</a:t>
            </a:r>
            <a:r>
              <a:rPr lang="en-US" sz="1600" dirty="0"/>
              <a:t>) show ~73% importance each, explaining the aggressive 2nd derivative result</a:t>
            </a:r>
            <a:endParaRPr lang="en-US" sz="1600" dirty="0">
              <a:ea typeface="Calibri"/>
              <a:cs typeface="Calibri"/>
            </a:endParaRPr>
          </a:p>
          <a:p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B025D3-B192-C878-FD4B-9014E916D082}"/>
              </a:ext>
            </a:extLst>
          </p:cNvPr>
          <p:cNvSpPr/>
          <p:nvPr/>
        </p:nvSpPr>
        <p:spPr>
          <a:xfrm>
            <a:off x="-1" y="445155"/>
            <a:ext cx="680310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4247E-3852-2FC3-78B6-75FB546CA4B0}"/>
              </a:ext>
            </a:extLst>
          </p:cNvPr>
          <p:cNvSpPr/>
          <p:nvPr/>
        </p:nvSpPr>
        <p:spPr>
          <a:xfrm rot="5400000">
            <a:off x="3658685" y="3144426"/>
            <a:ext cx="63345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7ABD2-5577-6E36-24AA-476C5C85D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FFE4B-A227-AC6D-E714-276A8EC30097}"/>
              </a:ext>
            </a:extLst>
          </p:cNvPr>
          <p:cNvSpPr txBox="1"/>
          <p:nvPr/>
        </p:nvSpPr>
        <p:spPr>
          <a:xfrm>
            <a:off x="0" y="0"/>
            <a:ext cx="447040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Calibri"/>
                <a:ea typeface="Calibri"/>
                <a:cs typeface="Calibri"/>
              </a:rPr>
              <a:t>Preliminary Modeling Results</a:t>
            </a:r>
            <a:endParaRPr lang="en-US" sz="24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group of colorful bars&#10;&#10;AI-generated content may be incorrect.">
            <a:extLst>
              <a:ext uri="{FF2B5EF4-FFF2-40B4-BE49-F238E27FC236}">
                <a16:creationId xmlns:a16="http://schemas.microsoft.com/office/drawing/2014/main" id="{38BE4C8A-06A9-5657-56A6-803831F8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5" y="965479"/>
            <a:ext cx="4814075" cy="3082323"/>
          </a:xfrm>
          <a:prstGeom prst="rect">
            <a:avLst/>
          </a:prstGeom>
        </p:spPr>
      </p:pic>
      <p:pic>
        <p:nvPicPr>
          <p:cNvPr id="6" name="Picture 5" descr="A group of colorful bars&#10;&#10;AI-generated content may be incorrect.">
            <a:extLst>
              <a:ext uri="{FF2B5EF4-FFF2-40B4-BE49-F238E27FC236}">
                <a16:creationId xmlns:a16="http://schemas.microsoft.com/office/drawing/2014/main" id="{942DBB11-3DB1-F2FE-407D-786400194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71" y="849403"/>
            <a:ext cx="5231637" cy="31931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A31137-D60D-2558-C8B3-C10EB65EB967}"/>
              </a:ext>
            </a:extLst>
          </p:cNvPr>
          <p:cNvSpPr/>
          <p:nvPr/>
        </p:nvSpPr>
        <p:spPr>
          <a:xfrm>
            <a:off x="0" y="428314"/>
            <a:ext cx="12192000" cy="58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0B15E4-2352-D56E-FB58-FE40B868CE91}"/>
              </a:ext>
            </a:extLst>
          </p:cNvPr>
          <p:cNvCxnSpPr>
            <a:cxnSpLocks/>
          </p:cNvCxnSpPr>
          <p:nvPr/>
        </p:nvCxnSpPr>
        <p:spPr>
          <a:xfrm>
            <a:off x="6127750" y="511998"/>
            <a:ext cx="0" cy="582965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50D032-5C69-C32D-01B2-5010CE4BF2F9}"/>
              </a:ext>
            </a:extLst>
          </p:cNvPr>
          <p:cNvSpPr txBox="1"/>
          <p:nvPr/>
        </p:nvSpPr>
        <p:spPr>
          <a:xfrm>
            <a:off x="1787812" y="490018"/>
            <a:ext cx="29651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Sampling 40+ Models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A6F7A-C117-AE73-0F81-DB5B494D8254}"/>
              </a:ext>
            </a:extLst>
          </p:cNvPr>
          <p:cNvSpPr txBox="1"/>
          <p:nvPr/>
        </p:nvSpPr>
        <p:spPr>
          <a:xfrm>
            <a:off x="8546031" y="478672"/>
            <a:ext cx="148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Dataset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1E4562-42B2-1109-71F6-04D4B058C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81839"/>
              </p:ext>
            </p:extLst>
          </p:nvPr>
        </p:nvGraphicFramePr>
        <p:xfrm>
          <a:off x="6304092" y="4246145"/>
          <a:ext cx="5740393" cy="1036320"/>
        </p:xfrm>
        <a:graphic>
          <a:graphicData uri="http://schemas.openxmlformats.org/drawingml/2006/table">
            <a:tbl>
              <a:tblPr/>
              <a:tblGrid>
                <a:gridCol w="1503971">
                  <a:extLst>
                    <a:ext uri="{9D8B030D-6E8A-4147-A177-3AD203B41FA5}">
                      <a16:colId xmlns:a16="http://schemas.microsoft.com/office/drawing/2014/main" val="2107258329"/>
                    </a:ext>
                  </a:extLst>
                </a:gridCol>
                <a:gridCol w="792185">
                  <a:extLst>
                    <a:ext uri="{9D8B030D-6E8A-4147-A177-3AD203B41FA5}">
                      <a16:colId xmlns:a16="http://schemas.microsoft.com/office/drawing/2014/main" val="3377941539"/>
                    </a:ext>
                  </a:extLst>
                </a:gridCol>
                <a:gridCol w="1148079">
                  <a:extLst>
                    <a:ext uri="{9D8B030D-6E8A-4147-A177-3AD203B41FA5}">
                      <a16:colId xmlns:a16="http://schemas.microsoft.com/office/drawing/2014/main" val="174950866"/>
                    </a:ext>
                  </a:extLst>
                </a:gridCol>
                <a:gridCol w="1148079">
                  <a:extLst>
                    <a:ext uri="{9D8B030D-6E8A-4147-A177-3AD203B41FA5}">
                      <a16:colId xmlns:a16="http://schemas.microsoft.com/office/drawing/2014/main" val="539859566"/>
                    </a:ext>
                  </a:extLst>
                </a:gridCol>
                <a:gridCol w="1148079">
                  <a:extLst>
                    <a:ext uri="{9D8B030D-6E8A-4147-A177-3AD203B41FA5}">
                      <a16:colId xmlns:a16="http://schemas.microsoft.com/office/drawing/2014/main" val="1703161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Model</a:t>
                      </a:r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R-Squared</a:t>
                      </a:r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RMSE</a:t>
                      </a:r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MAE</a:t>
                      </a:r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Time Taken (s)</a:t>
                      </a:r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04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RandomForest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0.982488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1.584477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0.241504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12938.888829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18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XGB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0.708323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6.466421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3.452912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59.350322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756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HistGradientBoosting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0.645840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7.125465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4.051264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24.651113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31203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2EA7CF2-D6C3-2B74-B99C-001EDF47C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99544"/>
              </p:ext>
            </p:extLst>
          </p:nvPr>
        </p:nvGraphicFramePr>
        <p:xfrm>
          <a:off x="88900" y="4242842"/>
          <a:ext cx="5783365" cy="1954916"/>
        </p:xfrm>
        <a:graphic>
          <a:graphicData uri="http://schemas.openxmlformats.org/drawingml/2006/table">
            <a:tbl>
              <a:tblPr/>
              <a:tblGrid>
                <a:gridCol w="1368708">
                  <a:extLst>
                    <a:ext uri="{9D8B030D-6E8A-4147-A177-3AD203B41FA5}">
                      <a16:colId xmlns:a16="http://schemas.microsoft.com/office/drawing/2014/main" val="1487408713"/>
                    </a:ext>
                  </a:extLst>
                </a:gridCol>
                <a:gridCol w="944638">
                  <a:extLst>
                    <a:ext uri="{9D8B030D-6E8A-4147-A177-3AD203B41FA5}">
                      <a16:colId xmlns:a16="http://schemas.microsoft.com/office/drawing/2014/main" val="3119964134"/>
                    </a:ext>
                  </a:extLst>
                </a:gridCol>
                <a:gridCol w="1156673">
                  <a:extLst>
                    <a:ext uri="{9D8B030D-6E8A-4147-A177-3AD203B41FA5}">
                      <a16:colId xmlns:a16="http://schemas.microsoft.com/office/drawing/2014/main" val="3815488019"/>
                    </a:ext>
                  </a:extLst>
                </a:gridCol>
                <a:gridCol w="1156673">
                  <a:extLst>
                    <a:ext uri="{9D8B030D-6E8A-4147-A177-3AD203B41FA5}">
                      <a16:colId xmlns:a16="http://schemas.microsoft.com/office/drawing/2014/main" val="4267984732"/>
                    </a:ext>
                  </a:extLst>
                </a:gridCol>
                <a:gridCol w="1156673">
                  <a:extLst>
                    <a:ext uri="{9D8B030D-6E8A-4147-A177-3AD203B41FA5}">
                      <a16:colId xmlns:a16="http://schemas.microsoft.com/office/drawing/2014/main" val="2870960367"/>
                    </a:ext>
                  </a:extLst>
                </a:gridCol>
              </a:tblGrid>
              <a:tr h="216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Model</a:t>
                      </a:r>
                      <a:endParaRPr lang="en-US" sz="1100"/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R-Squared</a:t>
                      </a:r>
                      <a:endParaRPr lang="en-US" sz="1100"/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RMSE</a:t>
                      </a:r>
                      <a:endParaRPr lang="en-US" sz="1100"/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MAE</a:t>
                      </a:r>
                      <a:endParaRPr lang="en-US" sz="1100"/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Time Taken (s)</a:t>
                      </a:r>
                      <a:endParaRPr lang="en-US" sz="1100"/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289809"/>
                  </a:ext>
                </a:extLst>
              </a:tr>
              <a:tr h="3708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RandomForest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0.767941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5.576604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2.343324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183.530110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141233"/>
                  </a:ext>
                </a:extLst>
              </a:tr>
              <a:tr h="2322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XGB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0.660985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6.740312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3.709696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1.157452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585485"/>
                  </a:ext>
                </a:extLst>
              </a:tr>
              <a:tr h="3708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HistGradientBoosting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0.621168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7.125147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4.053571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0.657190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670356"/>
                  </a:ext>
                </a:extLst>
              </a:tr>
              <a:tr h="3708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DecisionTree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0.530251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7.934201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2.453123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3.772769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869253"/>
                  </a:ext>
                </a:extLst>
              </a:tr>
              <a:tr h="3708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KNeighbors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0.472875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8.404794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3.952008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0.028228</a:t>
                      </a:r>
                    </a:p>
                  </a:txBody>
                  <a:tcPr marL="68182" marR="68182" marT="34091" marB="34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5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40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40071-8052-2198-1D8E-7F646E46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1C3C4-9035-90FB-DB58-542739077C90}"/>
              </a:ext>
            </a:extLst>
          </p:cNvPr>
          <p:cNvSpPr txBox="1"/>
          <p:nvPr/>
        </p:nvSpPr>
        <p:spPr>
          <a:xfrm>
            <a:off x="-44450" y="0"/>
            <a:ext cx="301865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solidFill>
                  <a:srgbClr val="333333"/>
                </a:solidFill>
                <a:ea typeface="Calibri"/>
                <a:cs typeface="Calibri"/>
              </a:rPr>
              <a:t>Feature Importance </a:t>
            </a:r>
            <a:endParaRPr lang="en-US" sz="2400" b="1" dirty="0">
              <a:ea typeface="Calibri"/>
              <a:cs typeface="Calibri"/>
            </a:endParaRPr>
          </a:p>
        </p:txBody>
      </p:sp>
      <p:pic>
        <p:nvPicPr>
          <p:cNvPr id="4" name="Picture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2B8CE782-15AF-67AB-D1EE-C8B5A3AE8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414" y="517008"/>
            <a:ext cx="6813586" cy="32712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F713E7-0376-A08C-9B50-44E0A8C32F2C}"/>
              </a:ext>
            </a:extLst>
          </p:cNvPr>
          <p:cNvSpPr txBox="1"/>
          <p:nvPr/>
        </p:nvSpPr>
        <p:spPr>
          <a:xfrm>
            <a:off x="5799080" y="3788229"/>
            <a:ext cx="66539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Key Findings</a:t>
            </a:r>
          </a:p>
          <a:p>
            <a:endParaRPr lang="en-US" sz="12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/>
              <a:t>Top consistent features across methods:</a:t>
            </a:r>
            <a:br>
              <a:rPr lang="en-US" sz="1200"/>
            </a:br>
            <a:r>
              <a:rPr lang="en-US" sz="1200"/>
              <a:t>(longitude, latitude, </a:t>
            </a:r>
            <a:r>
              <a:rPr lang="en-US" sz="1200" err="1"/>
              <a:t>burnday_source</a:t>
            </a:r>
            <a:r>
              <a:rPr lang="en-US" sz="1200"/>
              <a:t>, </a:t>
            </a:r>
            <a:r>
              <a:rPr lang="en-US" sz="1200" err="1"/>
              <a:t>duff_frac</a:t>
            </a:r>
            <a:r>
              <a:rPr lang="en-US" sz="1200"/>
              <a:t>, fm1000_value)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/>
              <a:t>Temporal features like </a:t>
            </a:r>
            <a:r>
              <a:rPr lang="en-US" sz="1200" err="1"/>
              <a:t>day_of_year_sin</a:t>
            </a:r>
            <a:r>
              <a:rPr lang="en-US" sz="1200"/>
              <a:t> and </a:t>
            </a:r>
            <a:r>
              <a:rPr lang="en-US" sz="1200" err="1"/>
              <a:t>day_of_year_cos</a:t>
            </a:r>
            <a:r>
              <a:rPr lang="en-US" sz="1200"/>
              <a:t> showed moderate influence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Some features were overestimated by built-in scores but had minimal impact in permutation</a:t>
            </a:r>
          </a:p>
          <a:p>
            <a:endParaRPr lang="en-US" sz="1400"/>
          </a:p>
          <a:p>
            <a:r>
              <a:rPr lang="en-US" sz="1400" b="1"/>
              <a:t>Conclusion</a:t>
            </a:r>
          </a:p>
          <a:p>
            <a:endParaRPr lang="en-US" sz="12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/>
              <a:t>Using both methods provided a balanced view of what truly drives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Permutation importance confirmed the reliability of the top-ranked features and highlighted potential overfitting from model-specific heuristics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741AC-E1A1-CECD-85CA-B7729A6C185E}"/>
              </a:ext>
            </a:extLst>
          </p:cNvPr>
          <p:cNvSpPr txBox="1"/>
          <p:nvPr/>
        </p:nvSpPr>
        <p:spPr>
          <a:xfrm>
            <a:off x="274936" y="718302"/>
            <a:ext cx="5109303" cy="538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What Was Done</a:t>
            </a:r>
          </a:p>
          <a:p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Evaluated feature importance using two approaches:</a:t>
            </a:r>
          </a:p>
          <a:p>
            <a:pPr lvl="0"/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Built-in feature importance from tree-based models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Permutation importance across multiple models</a:t>
            </a:r>
          </a:p>
          <a:p>
            <a:pPr lvl="1"/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Models used: </a:t>
            </a:r>
          </a:p>
          <a:p>
            <a:pPr lvl="0"/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Random Forest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err="1"/>
              <a:t>XGBoost</a:t>
            </a:r>
            <a:endParaRPr lang="en-US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err="1"/>
              <a:t>HistGradientBoosting</a:t>
            </a:r>
            <a:endParaRPr lang="en-US" sz="1400" dirty="0"/>
          </a:p>
          <a:p>
            <a:pPr lvl="0"/>
            <a:endParaRPr lang="en-US" sz="1600" dirty="0"/>
          </a:p>
          <a:p>
            <a:r>
              <a:rPr lang="en-US" sz="1600" b="1" dirty="0"/>
              <a:t>Methodological Differences</a:t>
            </a:r>
          </a:p>
          <a:p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Built-in importance is fast but depends on model internals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Permutation importance is model-agnostic and reflects actual performance impact</a:t>
            </a:r>
          </a:p>
          <a:p>
            <a:pPr lvl="0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Permutation handles feature interactions and multicollinearity more reliably</a:t>
            </a:r>
          </a:p>
          <a:p>
            <a:pPr lvl="0"/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9ADA1A-4ECF-7EBF-BC48-9EDD06323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C2123C-C7A9-8C17-4267-F5FD5E90F8A8}"/>
              </a:ext>
            </a:extLst>
          </p:cNvPr>
          <p:cNvSpPr/>
          <p:nvPr/>
        </p:nvSpPr>
        <p:spPr>
          <a:xfrm>
            <a:off x="0" y="403148"/>
            <a:ext cx="12192000" cy="58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DD19F-00C7-2145-F7AB-DEFFC86D3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0B83D-3B85-16EC-BD8C-C11BAF22EACD}"/>
              </a:ext>
            </a:extLst>
          </p:cNvPr>
          <p:cNvSpPr txBox="1"/>
          <p:nvPr/>
        </p:nvSpPr>
        <p:spPr>
          <a:xfrm>
            <a:off x="-489" y="0"/>
            <a:ext cx="386714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</a:rPr>
              <a:t>Analysis &amp; Conclusion</a:t>
            </a:r>
            <a:endParaRPr 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23C18-2294-7B32-9261-E105A660E3C5}"/>
              </a:ext>
            </a:extLst>
          </p:cNvPr>
          <p:cNvSpPr/>
          <p:nvPr/>
        </p:nvSpPr>
        <p:spPr>
          <a:xfrm>
            <a:off x="0" y="458774"/>
            <a:ext cx="12192000" cy="585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4CA5C-D446-0A13-F2AA-BFC0CB5E1B70}"/>
              </a:ext>
            </a:extLst>
          </p:cNvPr>
          <p:cNvSpPr txBox="1"/>
          <p:nvPr/>
        </p:nvSpPr>
        <p:spPr>
          <a:xfrm>
            <a:off x="6307139" y="676183"/>
            <a:ext cx="5834917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/>
              <a:t>Impact &amp; Value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endParaRPr lang="en-US" sz="1400" b="1" dirty="0">
              <a:ea typeface="Calibri" panose="020F0502020204030204"/>
              <a:cs typeface="Calibri" panose="020F0502020204030204"/>
            </a:endParaRPr>
          </a:p>
          <a:p>
            <a:r>
              <a:rPr lang="en-US" sz="1400" dirty="0"/>
              <a:t>Though preliminary, this work establishes critical groundwork for future wildfire modeling by:</a:t>
            </a:r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Confirming duration prediction feasibility</a:t>
            </a:r>
            <a:endParaRPr lang="en-US" sz="1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Delivering a refined, validated feature set</a:t>
            </a:r>
            <a:endParaRPr lang="en-US" sz="1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Building a scalable, explainable ML pipeline</a:t>
            </a:r>
            <a:endParaRPr lang="en-US" sz="1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Enabling group-aware, temporal, and classification approaches</a:t>
            </a:r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r>
              <a:rPr lang="en-US" sz="1400" dirty="0"/>
              <a:t>The project bridges raw fire-day data to structured predictive modeling, accelerating future wildfire analytics development. Our dual exploratory-predictive approach surfaced the most learnable relationships, validating expected variables from external research while revealing unexpected predictors </a:t>
            </a:r>
            <a:endParaRPr lang="en-US" sz="1400" dirty="0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1DBDA-DC25-3DDB-2219-6C91D7BE594A}"/>
              </a:ext>
            </a:extLst>
          </p:cNvPr>
          <p:cNvSpPr txBox="1"/>
          <p:nvPr/>
        </p:nvSpPr>
        <p:spPr>
          <a:xfrm>
            <a:off x="234552" y="673678"/>
            <a:ext cx="5623075" cy="71711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Key Findings</a:t>
            </a:r>
            <a:endParaRPr lang="en-US" b="1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Evaluated 40+ regression models using </a:t>
            </a:r>
            <a:r>
              <a:rPr lang="en-US" sz="1400" dirty="0" err="1"/>
              <a:t>LazyPredict</a:t>
            </a:r>
            <a:r>
              <a:rPr lang="en-US" sz="1400" dirty="0"/>
              <a:t> with row-level and group-based approaches</a:t>
            </a:r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Tree-based models (Random Forest, </a:t>
            </a:r>
            <a:r>
              <a:rPr lang="en-US" sz="1400" dirty="0" err="1"/>
              <a:t>XGBoost</a:t>
            </a:r>
            <a:r>
              <a:rPr lang="en-US" sz="1400" dirty="0"/>
              <a:t>, </a:t>
            </a:r>
            <a:r>
              <a:rPr lang="en-US" sz="1400" dirty="0" err="1"/>
              <a:t>HistGradientBoosting</a:t>
            </a:r>
            <a:r>
              <a:rPr lang="en-US" sz="1400" dirty="0"/>
              <a:t>) consistently outperformed others</a:t>
            </a:r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Some early models achieved R² &gt; 0.95 but showed clear overfitting from repeated labels and lack of fire-level independence</a:t>
            </a:r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Group-aware modeling yielded more realistic results, confirming fire duration is learnable with proper model structure</a:t>
            </a:r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Extensive feature selection identified key predictors:</a:t>
            </a:r>
            <a:endParaRPr lang="en-US" sz="1400" dirty="0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duff_frac</a:t>
            </a:r>
            <a:r>
              <a:rPr lang="en-US" sz="1400" dirty="0"/>
              <a:t>, latitude, fm1000_value, </a:t>
            </a:r>
            <a:r>
              <a:rPr lang="en-US" sz="1400" dirty="0" err="1"/>
              <a:t>fuelcode</a:t>
            </a:r>
            <a:r>
              <a:rPr lang="en-US" sz="1400" dirty="0"/>
              <a:t>, </a:t>
            </a:r>
            <a:r>
              <a:rPr lang="en-US" sz="1400" dirty="0" err="1"/>
              <a:t>vpd_value</a:t>
            </a:r>
            <a:endParaRPr 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endParaRPr 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8474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1347</Words>
  <Application>Microsoft Office PowerPoint</Application>
  <PresentationFormat>Widescreen</PresentationFormat>
  <Paragraphs>323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 Light</vt:lpstr>
      <vt:lpstr>Calibri</vt:lpstr>
      <vt:lpstr>Courier New</vt:lpstr>
      <vt:lpstr>Arial</vt:lpstr>
      <vt:lpstr>LatoWeb</vt:lpstr>
      <vt:lpstr>Wingdings</vt:lpstr>
      <vt:lpstr>Candara</vt:lpstr>
      <vt:lpstr>Aptos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Nithya V</dc:creator>
  <cp:lastModifiedBy>Zachary Holland</cp:lastModifiedBy>
  <cp:revision>63</cp:revision>
  <dcterms:created xsi:type="dcterms:W3CDTF">2025-01-10T04:13:39Z</dcterms:created>
  <dcterms:modified xsi:type="dcterms:W3CDTF">2025-08-07T20:55:28Z</dcterms:modified>
</cp:coreProperties>
</file>