
<file path=[Content_Types].xml><?xml version="1.0" encoding="utf-8"?>
<Types xmlns="http://schemas.openxmlformats.org/package/2006/content-types">
  <Default Extension="png" ContentType="image/png"/>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7" r:id="rId3"/>
    <p:sldId id="293" r:id="rId4"/>
    <p:sldId id="294" r:id="rId5"/>
    <p:sldId id="261" r:id="rId6"/>
    <p:sldId id="262" r:id="rId7"/>
    <p:sldId id="269" r:id="rId8"/>
    <p:sldId id="270" r:id="rId9"/>
    <p:sldId id="272" r:id="rId10"/>
    <p:sldId id="273" r:id="rId11"/>
    <p:sldId id="274" r:id="rId12"/>
    <p:sldId id="275" r:id="rId13"/>
    <p:sldId id="276" r:id="rId14"/>
    <p:sldId id="278" r:id="rId15"/>
    <p:sldId id="280" r:id="rId16"/>
    <p:sldId id="279" r:id="rId17"/>
    <p:sldId id="281" r:id="rId18"/>
    <p:sldId id="282" r:id="rId19"/>
    <p:sldId id="283" r:id="rId20"/>
    <p:sldId id="284" r:id="rId21"/>
    <p:sldId id="285" r:id="rId22"/>
    <p:sldId id="286" r:id="rId23"/>
    <p:sldId id="287" r:id="rId24"/>
    <p:sldId id="289" r:id="rId25"/>
    <p:sldId id="291" r:id="rId26"/>
    <p:sldId id="263" r:id="rId27"/>
    <p:sldId id="295" r:id="rId28"/>
    <p:sldId id="305" r:id="rId29"/>
    <p:sldId id="307" r:id="rId30"/>
    <p:sldId id="309" r:id="rId31"/>
    <p:sldId id="266" r:id="rId32"/>
    <p:sldId id="267" r:id="rId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66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0" d="100"/>
          <a:sy n="70" d="100"/>
        </p:scale>
        <p:origin x="138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F:\graduation-design\Project\PCA&#30740;&#31350;&#22269;&#20538;\&#20013;&#22269;&#22269;&#20538;\&#20013;&#22269;&#22269;&#20538;&#21382;&#24180;&#20449;&#24687;&#27719;&#24635;\&#21508;&#39033;&#25351;&#26631;&#23545;&#24212;&#31995;&#25968;.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graduation-design\Project\PCAOnBonds\&#32654;&#22269;&#22269;&#20538;\&#32654;&#22269;&#22269;&#20538;&#21382;&#24180;&#20449;&#24687;&#27719;&#24635;\&#22240;&#23376;&#36733;&#33655;&#30697;&#38453;.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dirty="0" smtClean="0"/>
              <a:t>中国国债</a:t>
            </a:r>
            <a:r>
              <a:rPr lang="en-US" altLang="zh-CN" dirty="0" smtClean="0"/>
              <a:t>PCA</a:t>
            </a:r>
            <a:endParaRPr lang="zh-CN" altLang="en-US" dirty="0"/>
          </a:p>
        </c:rich>
      </c:tx>
      <c:layout>
        <c:manualLayout>
          <c:xMode val="edge"/>
          <c:yMode val="edge"/>
          <c:x val="0.34164770837980835"/>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7.3260650733482341E-2"/>
          <c:y val="0.1016856228564102"/>
          <c:w val="0.90978986307284171"/>
          <c:h val="0.80810619740080281"/>
        </c:manualLayout>
      </c:layout>
      <c:lineChart>
        <c:grouping val="standard"/>
        <c:varyColors val="0"/>
        <c:ser>
          <c:idx val="0"/>
          <c:order val="0"/>
          <c:tx>
            <c:strRef>
              <c:f>Sheet1!$A$1</c:f>
              <c:strCache>
                <c:ptCount val="1"/>
                <c:pt idx="0">
                  <c:v>第一主因子</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Sheet1!$B$1:$O$1</c:f>
              <c:numCache>
                <c:formatCode>General</c:formatCode>
                <c:ptCount val="14"/>
                <c:pt idx="0">
                  <c:v>0.210225954256229</c:v>
                </c:pt>
                <c:pt idx="1">
                  <c:v>0.32606095319616402</c:v>
                </c:pt>
                <c:pt idx="2">
                  <c:v>0.33304454902976099</c:v>
                </c:pt>
                <c:pt idx="3">
                  <c:v>0.33104252837012399</c:v>
                </c:pt>
                <c:pt idx="4">
                  <c:v>0.32512023184131</c:v>
                </c:pt>
                <c:pt idx="5">
                  <c:v>0.32072368987118699</c:v>
                </c:pt>
                <c:pt idx="6">
                  <c:v>0.31998141351812598</c:v>
                </c:pt>
                <c:pt idx="7">
                  <c:v>0.28118402741969101</c:v>
                </c:pt>
                <c:pt idx="8">
                  <c:v>0.24421859617321301</c:v>
                </c:pt>
                <c:pt idx="9">
                  <c:v>0.22197032511607401</c:v>
                </c:pt>
                <c:pt idx="10">
                  <c:v>0.19294844491378399</c:v>
                </c:pt>
                <c:pt idx="11">
                  <c:v>0.16939755166262799</c:v>
                </c:pt>
                <c:pt idx="12">
                  <c:v>0.170267607365573</c:v>
                </c:pt>
                <c:pt idx="13">
                  <c:v>0.18743752049337201</c:v>
                </c:pt>
              </c:numCache>
            </c:numRef>
          </c:val>
          <c:smooth val="0"/>
        </c:ser>
        <c:ser>
          <c:idx val="1"/>
          <c:order val="1"/>
          <c:tx>
            <c:strRef>
              <c:f>Sheet1!$A$2</c:f>
              <c:strCache>
                <c:ptCount val="1"/>
                <c:pt idx="0">
                  <c:v>第二主因子</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Sheet1!$B$2:$O$2</c:f>
              <c:numCache>
                <c:formatCode>General</c:formatCode>
                <c:ptCount val="14"/>
                <c:pt idx="0">
                  <c:v>-0.27969720479022903</c:v>
                </c:pt>
                <c:pt idx="1">
                  <c:v>-0.25848291619893299</c:v>
                </c:pt>
                <c:pt idx="2">
                  <c:v>-0.20584919735577101</c:v>
                </c:pt>
                <c:pt idx="3">
                  <c:v>-0.18653590718260299</c:v>
                </c:pt>
                <c:pt idx="4">
                  <c:v>-0.155259605345866</c:v>
                </c:pt>
                <c:pt idx="5">
                  <c:v>-0.13713352245013299</c:v>
                </c:pt>
                <c:pt idx="6">
                  <c:v>-0.111613074861022</c:v>
                </c:pt>
                <c:pt idx="7">
                  <c:v>6.9811167484149894E-2</c:v>
                </c:pt>
                <c:pt idx="8">
                  <c:v>0.19715487070688101</c:v>
                </c:pt>
                <c:pt idx="9">
                  <c:v>0.26831923133200503</c:v>
                </c:pt>
                <c:pt idx="10">
                  <c:v>0.37468051937861702</c:v>
                </c:pt>
                <c:pt idx="11">
                  <c:v>0.43150820768582498</c:v>
                </c:pt>
                <c:pt idx="12">
                  <c:v>0.43226930452846302</c:v>
                </c:pt>
                <c:pt idx="13">
                  <c:v>0.30534810273289198</c:v>
                </c:pt>
              </c:numCache>
            </c:numRef>
          </c:val>
          <c:smooth val="0"/>
        </c:ser>
        <c:ser>
          <c:idx val="2"/>
          <c:order val="2"/>
          <c:tx>
            <c:strRef>
              <c:f>Sheet1!$A$3</c:f>
              <c:strCache>
                <c:ptCount val="1"/>
                <c:pt idx="0">
                  <c:v>第三主因子</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Sheet1!$B$3:$O$3</c:f>
              <c:numCache>
                <c:formatCode>General</c:formatCode>
                <c:ptCount val="14"/>
                <c:pt idx="0">
                  <c:v>-0.843553391406896</c:v>
                </c:pt>
                <c:pt idx="1">
                  <c:v>-0.17203909291122199</c:v>
                </c:pt>
                <c:pt idx="2">
                  <c:v>9.3385284408751601E-2</c:v>
                </c:pt>
                <c:pt idx="3">
                  <c:v>0.13820251879487699</c:v>
                </c:pt>
                <c:pt idx="4">
                  <c:v>0.16758629374984099</c:v>
                </c:pt>
                <c:pt idx="5">
                  <c:v>0.162504878205844</c:v>
                </c:pt>
                <c:pt idx="6">
                  <c:v>0.17297579301032201</c:v>
                </c:pt>
                <c:pt idx="7">
                  <c:v>0.165697607884084</c:v>
                </c:pt>
                <c:pt idx="8">
                  <c:v>9.6361943122829294E-2</c:v>
                </c:pt>
                <c:pt idx="9">
                  <c:v>2.3845456163503E-2</c:v>
                </c:pt>
                <c:pt idx="10">
                  <c:v>-0.112775952799263</c:v>
                </c:pt>
                <c:pt idx="11">
                  <c:v>-0.21663696579960401</c:v>
                </c:pt>
                <c:pt idx="12">
                  <c:v>-0.21072249705653601</c:v>
                </c:pt>
                <c:pt idx="13">
                  <c:v>7.2263159236626295E-2</c:v>
                </c:pt>
              </c:numCache>
            </c:numRef>
          </c:val>
          <c:smooth val="0"/>
        </c:ser>
        <c:dLbls>
          <c:showLegendKey val="0"/>
          <c:showVal val="0"/>
          <c:showCatName val="0"/>
          <c:showSerName val="0"/>
          <c:showPercent val="0"/>
          <c:showBubbleSize val="0"/>
        </c:dLbls>
        <c:marker val="1"/>
        <c:smooth val="0"/>
        <c:axId val="137196936"/>
        <c:axId val="137991480"/>
      </c:lineChart>
      <c:catAx>
        <c:axId val="13719693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7991480"/>
        <c:crosses val="autoZero"/>
        <c:auto val="1"/>
        <c:lblAlgn val="ctr"/>
        <c:lblOffset val="100"/>
        <c:noMultiLvlLbl val="0"/>
      </c:catAx>
      <c:valAx>
        <c:axId val="137991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719693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美国国债</a:t>
            </a:r>
            <a:r>
              <a:rPr lang="en-US" altLang="zh-CN"/>
              <a:t>PCA</a:t>
            </a:r>
            <a:endParaRPr lang="zh-CN"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Sheet1!$E$2</c:f>
              <c:strCache>
                <c:ptCount val="1"/>
                <c:pt idx="0">
                  <c:v>主成分1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Sheet1!$E$3:$E$13</c:f>
              <c:numCache>
                <c:formatCode>General</c:formatCode>
                <c:ptCount val="11"/>
                <c:pt idx="0">
                  <c:v>0.37222815265905601</c:v>
                </c:pt>
                <c:pt idx="1">
                  <c:v>0.37745799231156563</c:v>
                </c:pt>
                <c:pt idx="2">
                  <c:v>0.38336998496222874</c:v>
                </c:pt>
                <c:pt idx="3">
                  <c:v>0.37086384666274913</c:v>
                </c:pt>
                <c:pt idx="4">
                  <c:v>0.33948480874769132</c:v>
                </c:pt>
                <c:pt idx="5">
                  <c:v>0.31560945381232114</c:v>
                </c:pt>
                <c:pt idx="6">
                  <c:v>0.27240643059593711</c:v>
                </c:pt>
                <c:pt idx="7">
                  <c:v>0.23579755302836961</c:v>
                </c:pt>
                <c:pt idx="8">
                  <c:v>0.20487328377874739</c:v>
                </c:pt>
                <c:pt idx="9">
                  <c:v>0.17190255553466485</c:v>
                </c:pt>
                <c:pt idx="10">
                  <c:v>0.13552106229981514</c:v>
                </c:pt>
              </c:numCache>
            </c:numRef>
          </c:val>
          <c:smooth val="0"/>
        </c:ser>
        <c:ser>
          <c:idx val="1"/>
          <c:order val="1"/>
          <c:tx>
            <c:strRef>
              <c:f>Sheet1!$F$2</c:f>
              <c:strCache>
                <c:ptCount val="1"/>
                <c:pt idx="0">
                  <c:v>主成分2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Sheet1!$F$3:$F$13</c:f>
              <c:numCache>
                <c:formatCode>General</c:formatCode>
                <c:ptCount val="11"/>
                <c:pt idx="0">
                  <c:v>-0.2285607811389492</c:v>
                </c:pt>
                <c:pt idx="1">
                  <c:v>-0.22768506933381913</c:v>
                </c:pt>
                <c:pt idx="2">
                  <c:v>-0.22067937489277853</c:v>
                </c:pt>
                <c:pt idx="3">
                  <c:v>-0.19615944434913649</c:v>
                </c:pt>
                <c:pt idx="4">
                  <c:v>-0.10070685758995845</c:v>
                </c:pt>
                <c:pt idx="5">
                  <c:v>1.7514236102601471E-3</c:v>
                </c:pt>
                <c:pt idx="6">
                  <c:v>0.18827803810296581</c:v>
                </c:pt>
                <c:pt idx="7">
                  <c:v>0.30912626721091596</c:v>
                </c:pt>
                <c:pt idx="8">
                  <c:v>0.40282743035983382</c:v>
                </c:pt>
                <c:pt idx="9">
                  <c:v>0.52630279488317422</c:v>
                </c:pt>
                <c:pt idx="10">
                  <c:v>0.47726293379589008</c:v>
                </c:pt>
              </c:numCache>
            </c:numRef>
          </c:val>
          <c:smooth val="0"/>
        </c:ser>
        <c:ser>
          <c:idx val="2"/>
          <c:order val="2"/>
          <c:tx>
            <c:strRef>
              <c:f>Sheet1!$G$2</c:f>
              <c:strCache>
                <c:ptCount val="1"/>
                <c:pt idx="0">
                  <c:v>主成分3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Sheet1!$G$3:$G$13</c:f>
              <c:numCache>
                <c:formatCode>General</c:formatCode>
                <c:ptCount val="11"/>
                <c:pt idx="0">
                  <c:v>0.38249999999999995</c:v>
                </c:pt>
                <c:pt idx="1">
                  <c:v>0.28499999999999998</c:v>
                </c:pt>
                <c:pt idx="2">
                  <c:v>0.1575</c:v>
                </c:pt>
                <c:pt idx="3">
                  <c:v>0</c:v>
                </c:pt>
                <c:pt idx="4">
                  <c:v>-0.26999999999999996</c:v>
                </c:pt>
                <c:pt idx="5">
                  <c:v>-0.42249999999999999</c:v>
                </c:pt>
                <c:pt idx="6">
                  <c:v>-0.42249999999999999</c:v>
                </c:pt>
                <c:pt idx="7">
                  <c:v>-0.29499999999999998</c:v>
                </c:pt>
                <c:pt idx="8">
                  <c:v>-0.01</c:v>
                </c:pt>
                <c:pt idx="9">
                  <c:v>0.27999999999999997</c:v>
                </c:pt>
                <c:pt idx="10">
                  <c:v>0.39249999999999996</c:v>
                </c:pt>
              </c:numCache>
            </c:numRef>
          </c:val>
          <c:smooth val="0"/>
        </c:ser>
        <c:dLbls>
          <c:showLegendKey val="0"/>
          <c:showVal val="0"/>
          <c:showCatName val="0"/>
          <c:showSerName val="0"/>
          <c:showPercent val="0"/>
          <c:showBubbleSize val="0"/>
        </c:dLbls>
        <c:marker val="1"/>
        <c:smooth val="0"/>
        <c:axId val="138345992"/>
        <c:axId val="204372312"/>
      </c:lineChart>
      <c:catAx>
        <c:axId val="13834599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4372312"/>
        <c:crosses val="autoZero"/>
        <c:auto val="1"/>
        <c:lblAlgn val="ctr"/>
        <c:lblOffset val="100"/>
        <c:noMultiLvlLbl val="0"/>
      </c:catAx>
      <c:valAx>
        <c:axId val="2043723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383459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CFD1AE-D1C1-435C-9F0F-EA320B73397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7E976AA1-78D5-42BB-A0AF-271138A03E30}">
      <dgm:prSet phldrT="[文本]"/>
      <dgm:spPr/>
      <dgm:t>
        <a:bodyPr/>
        <a:lstStyle/>
        <a:p>
          <a:r>
            <a:rPr lang="zh-CN" altLang="en-US" dirty="0" smtClean="0">
              <a:latin typeface="微软雅黑" panose="020B0503020204020204" pitchFamily="34" charset="-122"/>
              <a:ea typeface="微软雅黑" panose="020B0503020204020204" pitchFamily="34" charset="-122"/>
            </a:rPr>
            <a:t>数据归一化，消除量纲的影响。</a:t>
          </a:r>
          <a:endParaRPr lang="zh-CN" altLang="en-US" dirty="0">
            <a:latin typeface="微软雅黑" panose="020B0503020204020204" pitchFamily="34" charset="-122"/>
            <a:ea typeface="微软雅黑" panose="020B0503020204020204" pitchFamily="34" charset="-122"/>
          </a:endParaRPr>
        </a:p>
      </dgm:t>
    </dgm:pt>
    <dgm:pt modelId="{C7346AE9-5DF5-4850-9C3C-3781B4B8A0D7}" type="parTrans" cxnId="{D4DB4801-3038-4515-8F8E-C053D9F7B82A}">
      <dgm:prSet/>
      <dgm:spPr/>
      <dgm:t>
        <a:bodyPr/>
        <a:lstStyle/>
        <a:p>
          <a:endParaRPr lang="zh-CN" altLang="en-US"/>
        </a:p>
      </dgm:t>
    </dgm:pt>
    <dgm:pt modelId="{91CA689D-4D15-40BC-B551-69AB7C51C9F7}" type="sibTrans" cxnId="{D4DB4801-3038-4515-8F8E-C053D9F7B82A}">
      <dgm:prSet/>
      <dgm:spPr/>
      <dgm:t>
        <a:bodyPr/>
        <a:lstStyle/>
        <a:p>
          <a:endParaRPr lang="zh-CN" altLang="en-US"/>
        </a:p>
      </dgm:t>
    </dgm:pt>
    <dgm:pt modelId="{6DDA07CA-79B5-461D-AA41-BF06D9FB19AF}">
      <dgm:prSet phldrT="[文本]"/>
      <dgm:spPr/>
      <dgm:t>
        <a:bodyPr/>
        <a:lstStyle/>
        <a:p>
          <a:r>
            <a:rPr lang="zh-CN" altLang="en-US" dirty="0" smtClean="0">
              <a:latin typeface="微软雅黑" panose="020B0503020204020204" pitchFamily="34" charset="-122"/>
              <a:ea typeface="微软雅黑" panose="020B0503020204020204" pitchFamily="34" charset="-122"/>
            </a:rPr>
            <a:t>选择贡献度靠前的几个特征向量组成新基。</a:t>
          </a:r>
          <a:endParaRPr lang="zh-CN" altLang="en-US" dirty="0">
            <a:latin typeface="微软雅黑" panose="020B0503020204020204" pitchFamily="34" charset="-122"/>
            <a:ea typeface="微软雅黑" panose="020B0503020204020204" pitchFamily="34" charset="-122"/>
          </a:endParaRPr>
        </a:p>
      </dgm:t>
    </dgm:pt>
    <dgm:pt modelId="{C54A50EE-578E-4EF1-AB86-B8FB61A5A4FD}" type="parTrans" cxnId="{13B38B2A-564C-47FC-8182-66F080BABB05}">
      <dgm:prSet/>
      <dgm:spPr/>
      <dgm:t>
        <a:bodyPr/>
        <a:lstStyle/>
        <a:p>
          <a:endParaRPr lang="zh-CN" altLang="en-US"/>
        </a:p>
      </dgm:t>
    </dgm:pt>
    <dgm:pt modelId="{8836A103-EB95-4423-A3CE-0452026A6AB1}" type="sibTrans" cxnId="{13B38B2A-564C-47FC-8182-66F080BABB05}">
      <dgm:prSet/>
      <dgm:spPr/>
      <dgm:t>
        <a:bodyPr/>
        <a:lstStyle/>
        <a:p>
          <a:endParaRPr lang="zh-CN" altLang="en-US"/>
        </a:p>
      </dgm:t>
    </dgm:pt>
    <dgm:pt modelId="{C4020786-3D44-4445-88C2-311B5252C8A4}">
      <dgm:prSet phldrT="[文本]"/>
      <dgm:spPr/>
      <dgm:t>
        <a:bodyPr/>
        <a:lstStyle/>
        <a:p>
          <a:r>
            <a:rPr lang="zh-CN" altLang="en-US" dirty="0" smtClean="0">
              <a:latin typeface="微软雅黑" panose="020B0503020204020204" pitchFamily="34" charset="-122"/>
              <a:ea typeface="微软雅黑" panose="020B0503020204020204" pitchFamily="34" charset="-122"/>
            </a:rPr>
            <a:t>将元数据在新基下进行投影，获得降维后的数据。</a:t>
          </a:r>
          <a:endParaRPr lang="zh-CN" altLang="en-US" dirty="0">
            <a:latin typeface="微软雅黑" panose="020B0503020204020204" pitchFamily="34" charset="-122"/>
            <a:ea typeface="微软雅黑" panose="020B0503020204020204" pitchFamily="34" charset="-122"/>
          </a:endParaRPr>
        </a:p>
      </dgm:t>
    </dgm:pt>
    <dgm:pt modelId="{0DF60882-35B8-4ED7-A547-B04CCDA64D9A}" type="parTrans" cxnId="{6992116C-0724-4343-9761-84A32CDF9E6F}">
      <dgm:prSet/>
      <dgm:spPr/>
      <dgm:t>
        <a:bodyPr/>
        <a:lstStyle/>
        <a:p>
          <a:endParaRPr lang="zh-CN" altLang="en-US"/>
        </a:p>
      </dgm:t>
    </dgm:pt>
    <dgm:pt modelId="{8BFADDAC-EECE-4593-9B96-543EF526B7EA}" type="sibTrans" cxnId="{6992116C-0724-4343-9761-84A32CDF9E6F}">
      <dgm:prSet/>
      <dgm:spPr/>
      <dgm:t>
        <a:bodyPr/>
        <a:lstStyle/>
        <a:p>
          <a:endParaRPr lang="zh-CN" altLang="en-US"/>
        </a:p>
      </dgm:t>
    </dgm:pt>
    <dgm:pt modelId="{2E4EB388-D737-4818-91CE-B4E36F064C75}">
      <dgm:prSet phldrT="[文本]"/>
      <dgm:spPr/>
      <dgm:t>
        <a:bodyPr/>
        <a:lstStyle/>
        <a:p>
          <a:r>
            <a:rPr lang="zh-CN" altLang="en-US" dirty="0" smtClean="0">
              <a:latin typeface="微软雅黑" panose="020B0503020204020204" pitchFamily="34" charset="-122"/>
              <a:ea typeface="微软雅黑" panose="020B0503020204020204" pitchFamily="34" charset="-122"/>
            </a:rPr>
            <a:t>计算归一化后数据的协方差矩阵。</a:t>
          </a:r>
          <a:endParaRPr lang="zh-CN" altLang="en-US" dirty="0">
            <a:latin typeface="微软雅黑" panose="020B0503020204020204" pitchFamily="34" charset="-122"/>
            <a:ea typeface="微软雅黑" panose="020B0503020204020204" pitchFamily="34" charset="-122"/>
          </a:endParaRPr>
        </a:p>
      </dgm:t>
    </dgm:pt>
    <dgm:pt modelId="{351D54D9-D983-4AF3-964C-A83D866FA09C}" type="parTrans" cxnId="{8017C20A-581A-494D-910D-E02E1451471D}">
      <dgm:prSet/>
      <dgm:spPr/>
      <dgm:t>
        <a:bodyPr/>
        <a:lstStyle/>
        <a:p>
          <a:endParaRPr lang="zh-CN" altLang="en-US"/>
        </a:p>
      </dgm:t>
    </dgm:pt>
    <dgm:pt modelId="{3BFCA2A3-5627-4262-AC81-CE66C2FFA261}" type="sibTrans" cxnId="{8017C20A-581A-494D-910D-E02E1451471D}">
      <dgm:prSet/>
      <dgm:spPr/>
      <dgm:t>
        <a:bodyPr/>
        <a:lstStyle/>
        <a:p>
          <a:endParaRPr lang="zh-CN" altLang="en-US"/>
        </a:p>
      </dgm:t>
    </dgm:pt>
    <dgm:pt modelId="{34ECD166-8CC8-4989-9C85-DD49BB26EE07}">
      <dgm:prSet phldrT="[文本]"/>
      <dgm:spPr/>
      <dgm:t>
        <a:bodyPr/>
        <a:lstStyle/>
        <a:p>
          <a:r>
            <a:rPr lang="zh-CN" altLang="en-US" dirty="0" smtClean="0">
              <a:latin typeface="微软雅黑" panose="020B0503020204020204" pitchFamily="34" charset="-122"/>
              <a:ea typeface="微软雅黑" panose="020B0503020204020204" pitchFamily="34" charset="-122"/>
            </a:rPr>
            <a:t>计算协方差矩阵的特征值和特征向量。</a:t>
          </a:r>
          <a:endParaRPr lang="zh-CN" altLang="en-US" dirty="0">
            <a:latin typeface="微软雅黑" panose="020B0503020204020204" pitchFamily="34" charset="-122"/>
            <a:ea typeface="微软雅黑" panose="020B0503020204020204" pitchFamily="34" charset="-122"/>
          </a:endParaRPr>
        </a:p>
      </dgm:t>
    </dgm:pt>
    <dgm:pt modelId="{24BFCE0F-92F2-4A40-AA69-2842AE180E86}" type="parTrans" cxnId="{19E77B42-1ED8-45CD-8712-BB7C7350FD31}">
      <dgm:prSet/>
      <dgm:spPr/>
      <dgm:t>
        <a:bodyPr/>
        <a:lstStyle/>
        <a:p>
          <a:endParaRPr lang="zh-CN" altLang="en-US"/>
        </a:p>
      </dgm:t>
    </dgm:pt>
    <dgm:pt modelId="{41F20230-FA18-4CD7-A836-03C0F7700618}" type="sibTrans" cxnId="{19E77B42-1ED8-45CD-8712-BB7C7350FD31}">
      <dgm:prSet/>
      <dgm:spPr/>
      <dgm:t>
        <a:bodyPr/>
        <a:lstStyle/>
        <a:p>
          <a:endParaRPr lang="zh-CN" altLang="en-US"/>
        </a:p>
      </dgm:t>
    </dgm:pt>
    <dgm:pt modelId="{A751FDBC-E8D6-484C-986E-8A5263327AE2}" type="pres">
      <dgm:prSet presAssocID="{33CFD1AE-D1C1-435C-9F0F-EA320B73397E}" presName="Name0" presStyleCnt="0">
        <dgm:presLayoutVars>
          <dgm:chMax val="7"/>
          <dgm:chPref val="7"/>
          <dgm:dir/>
        </dgm:presLayoutVars>
      </dgm:prSet>
      <dgm:spPr/>
      <dgm:t>
        <a:bodyPr/>
        <a:lstStyle/>
        <a:p>
          <a:endParaRPr lang="zh-CN" altLang="en-US"/>
        </a:p>
      </dgm:t>
    </dgm:pt>
    <dgm:pt modelId="{51661B79-6091-43AB-A4F6-AE9EE0ECBB5A}" type="pres">
      <dgm:prSet presAssocID="{33CFD1AE-D1C1-435C-9F0F-EA320B73397E}" presName="Name1" presStyleCnt="0"/>
      <dgm:spPr/>
    </dgm:pt>
    <dgm:pt modelId="{166088B9-5E80-4674-B796-87375F0B5072}" type="pres">
      <dgm:prSet presAssocID="{33CFD1AE-D1C1-435C-9F0F-EA320B73397E}" presName="cycle" presStyleCnt="0"/>
      <dgm:spPr/>
    </dgm:pt>
    <dgm:pt modelId="{F5735411-6A15-4ABB-AB2A-A4C3D9EDBFAA}" type="pres">
      <dgm:prSet presAssocID="{33CFD1AE-D1C1-435C-9F0F-EA320B73397E}" presName="srcNode" presStyleLbl="node1" presStyleIdx="0" presStyleCnt="5"/>
      <dgm:spPr/>
    </dgm:pt>
    <dgm:pt modelId="{124EDE37-0A1D-4469-A237-8A9DFFB3E719}" type="pres">
      <dgm:prSet presAssocID="{33CFD1AE-D1C1-435C-9F0F-EA320B73397E}" presName="conn" presStyleLbl="parChTrans1D2" presStyleIdx="0" presStyleCnt="1"/>
      <dgm:spPr/>
      <dgm:t>
        <a:bodyPr/>
        <a:lstStyle/>
        <a:p>
          <a:endParaRPr lang="zh-CN" altLang="en-US"/>
        </a:p>
      </dgm:t>
    </dgm:pt>
    <dgm:pt modelId="{7CE7D36D-A8E0-415A-8EA9-252D2DCD9466}" type="pres">
      <dgm:prSet presAssocID="{33CFD1AE-D1C1-435C-9F0F-EA320B73397E}" presName="extraNode" presStyleLbl="node1" presStyleIdx="0" presStyleCnt="5"/>
      <dgm:spPr/>
    </dgm:pt>
    <dgm:pt modelId="{DFCB0150-47D5-4114-A8E1-138B311A3C49}" type="pres">
      <dgm:prSet presAssocID="{33CFD1AE-D1C1-435C-9F0F-EA320B73397E}" presName="dstNode" presStyleLbl="node1" presStyleIdx="0" presStyleCnt="5"/>
      <dgm:spPr/>
    </dgm:pt>
    <dgm:pt modelId="{4AB7EA9B-2D9C-449C-908E-7CEAFDE1C238}" type="pres">
      <dgm:prSet presAssocID="{7E976AA1-78D5-42BB-A0AF-271138A03E30}" presName="text_1" presStyleLbl="node1" presStyleIdx="0" presStyleCnt="5">
        <dgm:presLayoutVars>
          <dgm:bulletEnabled val="1"/>
        </dgm:presLayoutVars>
      </dgm:prSet>
      <dgm:spPr/>
      <dgm:t>
        <a:bodyPr/>
        <a:lstStyle/>
        <a:p>
          <a:endParaRPr lang="zh-CN" altLang="en-US"/>
        </a:p>
      </dgm:t>
    </dgm:pt>
    <dgm:pt modelId="{60A3E4AB-6A77-4D03-B547-D495D6A51E90}" type="pres">
      <dgm:prSet presAssocID="{7E976AA1-78D5-42BB-A0AF-271138A03E30}" presName="accent_1" presStyleCnt="0"/>
      <dgm:spPr/>
    </dgm:pt>
    <dgm:pt modelId="{D39E8FAB-09DC-4FDD-B49D-3FBEB02264EA}" type="pres">
      <dgm:prSet presAssocID="{7E976AA1-78D5-42BB-A0AF-271138A03E30}" presName="accentRepeatNode" presStyleLbl="solidFgAcc1" presStyleIdx="0" presStyleCnt="5"/>
      <dgm:spPr/>
    </dgm:pt>
    <dgm:pt modelId="{649E8B6B-92AD-4556-B34F-6DC0535D3D32}" type="pres">
      <dgm:prSet presAssocID="{2E4EB388-D737-4818-91CE-B4E36F064C75}" presName="text_2" presStyleLbl="node1" presStyleIdx="1" presStyleCnt="5">
        <dgm:presLayoutVars>
          <dgm:bulletEnabled val="1"/>
        </dgm:presLayoutVars>
      </dgm:prSet>
      <dgm:spPr/>
      <dgm:t>
        <a:bodyPr/>
        <a:lstStyle/>
        <a:p>
          <a:endParaRPr lang="zh-CN" altLang="en-US"/>
        </a:p>
      </dgm:t>
    </dgm:pt>
    <dgm:pt modelId="{EB6CD10C-ACA8-48D2-8151-F016D0305E91}" type="pres">
      <dgm:prSet presAssocID="{2E4EB388-D737-4818-91CE-B4E36F064C75}" presName="accent_2" presStyleCnt="0"/>
      <dgm:spPr/>
    </dgm:pt>
    <dgm:pt modelId="{0419B1A9-E8FD-43A2-952C-3782B2A935B7}" type="pres">
      <dgm:prSet presAssocID="{2E4EB388-D737-4818-91CE-B4E36F064C75}" presName="accentRepeatNode" presStyleLbl="solidFgAcc1" presStyleIdx="1" presStyleCnt="5"/>
      <dgm:spPr/>
    </dgm:pt>
    <dgm:pt modelId="{09ED0C84-A788-4FFF-A8D5-59F048C25D6D}" type="pres">
      <dgm:prSet presAssocID="{34ECD166-8CC8-4989-9C85-DD49BB26EE07}" presName="text_3" presStyleLbl="node1" presStyleIdx="2" presStyleCnt="5">
        <dgm:presLayoutVars>
          <dgm:bulletEnabled val="1"/>
        </dgm:presLayoutVars>
      </dgm:prSet>
      <dgm:spPr/>
      <dgm:t>
        <a:bodyPr/>
        <a:lstStyle/>
        <a:p>
          <a:endParaRPr lang="zh-CN" altLang="en-US"/>
        </a:p>
      </dgm:t>
    </dgm:pt>
    <dgm:pt modelId="{F50B884B-7170-42C9-904E-E70375C079C5}" type="pres">
      <dgm:prSet presAssocID="{34ECD166-8CC8-4989-9C85-DD49BB26EE07}" presName="accent_3" presStyleCnt="0"/>
      <dgm:spPr/>
    </dgm:pt>
    <dgm:pt modelId="{F91FF345-73AC-4215-B75D-1C57A3443622}" type="pres">
      <dgm:prSet presAssocID="{34ECD166-8CC8-4989-9C85-DD49BB26EE07}" presName="accentRepeatNode" presStyleLbl="solidFgAcc1" presStyleIdx="2" presStyleCnt="5"/>
      <dgm:spPr/>
    </dgm:pt>
    <dgm:pt modelId="{6C45C946-55EB-4F90-9711-645A370A27CF}" type="pres">
      <dgm:prSet presAssocID="{6DDA07CA-79B5-461D-AA41-BF06D9FB19AF}" presName="text_4" presStyleLbl="node1" presStyleIdx="3" presStyleCnt="5">
        <dgm:presLayoutVars>
          <dgm:bulletEnabled val="1"/>
        </dgm:presLayoutVars>
      </dgm:prSet>
      <dgm:spPr/>
      <dgm:t>
        <a:bodyPr/>
        <a:lstStyle/>
        <a:p>
          <a:endParaRPr lang="zh-CN" altLang="en-US"/>
        </a:p>
      </dgm:t>
    </dgm:pt>
    <dgm:pt modelId="{1795BDB2-E0C7-463A-8772-7AD7626F16FB}" type="pres">
      <dgm:prSet presAssocID="{6DDA07CA-79B5-461D-AA41-BF06D9FB19AF}" presName="accent_4" presStyleCnt="0"/>
      <dgm:spPr/>
    </dgm:pt>
    <dgm:pt modelId="{19C88D60-0B0F-47D2-B6C6-CF0D6EAE8AE8}" type="pres">
      <dgm:prSet presAssocID="{6DDA07CA-79B5-461D-AA41-BF06D9FB19AF}" presName="accentRepeatNode" presStyleLbl="solidFgAcc1" presStyleIdx="3" presStyleCnt="5"/>
      <dgm:spPr/>
    </dgm:pt>
    <dgm:pt modelId="{0231334E-4339-4D2E-AF60-73ECB59C2DDA}" type="pres">
      <dgm:prSet presAssocID="{C4020786-3D44-4445-88C2-311B5252C8A4}" presName="text_5" presStyleLbl="node1" presStyleIdx="4" presStyleCnt="5">
        <dgm:presLayoutVars>
          <dgm:bulletEnabled val="1"/>
        </dgm:presLayoutVars>
      </dgm:prSet>
      <dgm:spPr/>
      <dgm:t>
        <a:bodyPr/>
        <a:lstStyle/>
        <a:p>
          <a:endParaRPr lang="zh-CN" altLang="en-US"/>
        </a:p>
      </dgm:t>
    </dgm:pt>
    <dgm:pt modelId="{7C5CA338-7AD7-40C2-A1D2-FFD2E8947B9E}" type="pres">
      <dgm:prSet presAssocID="{C4020786-3D44-4445-88C2-311B5252C8A4}" presName="accent_5" presStyleCnt="0"/>
      <dgm:spPr/>
    </dgm:pt>
    <dgm:pt modelId="{177AF9ED-7693-42B6-AFBE-21E9E4A631F0}" type="pres">
      <dgm:prSet presAssocID="{C4020786-3D44-4445-88C2-311B5252C8A4}" presName="accentRepeatNode" presStyleLbl="solidFgAcc1" presStyleIdx="4" presStyleCnt="5"/>
      <dgm:spPr/>
    </dgm:pt>
  </dgm:ptLst>
  <dgm:cxnLst>
    <dgm:cxn modelId="{E0E05B30-8C25-4375-8C54-43CBF56326FC}" type="presOf" srcId="{6DDA07CA-79B5-461D-AA41-BF06D9FB19AF}" destId="{6C45C946-55EB-4F90-9711-645A370A27CF}" srcOrd="0" destOrd="0" presId="urn:microsoft.com/office/officeart/2008/layout/VerticalCurvedList"/>
    <dgm:cxn modelId="{DC853B98-E791-494B-8DB1-8DFBB79F905D}" type="presOf" srcId="{2E4EB388-D737-4818-91CE-B4E36F064C75}" destId="{649E8B6B-92AD-4556-B34F-6DC0535D3D32}" srcOrd="0" destOrd="0" presId="urn:microsoft.com/office/officeart/2008/layout/VerticalCurvedList"/>
    <dgm:cxn modelId="{F05F77A0-0E50-4089-A892-C2E30CF3504B}" type="presOf" srcId="{C4020786-3D44-4445-88C2-311B5252C8A4}" destId="{0231334E-4339-4D2E-AF60-73ECB59C2DDA}" srcOrd="0" destOrd="0" presId="urn:microsoft.com/office/officeart/2008/layout/VerticalCurvedList"/>
    <dgm:cxn modelId="{93DFA2ED-F0BB-48E2-AAC4-11EB66C625EC}" type="presOf" srcId="{91CA689D-4D15-40BC-B551-69AB7C51C9F7}" destId="{124EDE37-0A1D-4469-A237-8A9DFFB3E719}" srcOrd="0" destOrd="0" presId="urn:microsoft.com/office/officeart/2008/layout/VerticalCurvedList"/>
    <dgm:cxn modelId="{8017C20A-581A-494D-910D-E02E1451471D}" srcId="{33CFD1AE-D1C1-435C-9F0F-EA320B73397E}" destId="{2E4EB388-D737-4818-91CE-B4E36F064C75}" srcOrd="1" destOrd="0" parTransId="{351D54D9-D983-4AF3-964C-A83D866FA09C}" sibTransId="{3BFCA2A3-5627-4262-AC81-CE66C2FFA261}"/>
    <dgm:cxn modelId="{0A9E5E86-A68D-4A6E-8C01-E5034192D1DF}" type="presOf" srcId="{7E976AA1-78D5-42BB-A0AF-271138A03E30}" destId="{4AB7EA9B-2D9C-449C-908E-7CEAFDE1C238}" srcOrd="0" destOrd="0" presId="urn:microsoft.com/office/officeart/2008/layout/VerticalCurvedList"/>
    <dgm:cxn modelId="{D4DB4801-3038-4515-8F8E-C053D9F7B82A}" srcId="{33CFD1AE-D1C1-435C-9F0F-EA320B73397E}" destId="{7E976AA1-78D5-42BB-A0AF-271138A03E30}" srcOrd="0" destOrd="0" parTransId="{C7346AE9-5DF5-4850-9C3C-3781B4B8A0D7}" sibTransId="{91CA689D-4D15-40BC-B551-69AB7C51C9F7}"/>
    <dgm:cxn modelId="{13B38B2A-564C-47FC-8182-66F080BABB05}" srcId="{33CFD1AE-D1C1-435C-9F0F-EA320B73397E}" destId="{6DDA07CA-79B5-461D-AA41-BF06D9FB19AF}" srcOrd="3" destOrd="0" parTransId="{C54A50EE-578E-4EF1-AB86-B8FB61A5A4FD}" sibTransId="{8836A103-EB95-4423-A3CE-0452026A6AB1}"/>
    <dgm:cxn modelId="{19E77B42-1ED8-45CD-8712-BB7C7350FD31}" srcId="{33CFD1AE-D1C1-435C-9F0F-EA320B73397E}" destId="{34ECD166-8CC8-4989-9C85-DD49BB26EE07}" srcOrd="2" destOrd="0" parTransId="{24BFCE0F-92F2-4A40-AA69-2842AE180E86}" sibTransId="{41F20230-FA18-4CD7-A836-03C0F7700618}"/>
    <dgm:cxn modelId="{3F133760-2CDC-49C8-BF54-AE2E61CC41E1}" type="presOf" srcId="{33CFD1AE-D1C1-435C-9F0F-EA320B73397E}" destId="{A751FDBC-E8D6-484C-986E-8A5263327AE2}" srcOrd="0" destOrd="0" presId="urn:microsoft.com/office/officeart/2008/layout/VerticalCurvedList"/>
    <dgm:cxn modelId="{6992116C-0724-4343-9761-84A32CDF9E6F}" srcId="{33CFD1AE-D1C1-435C-9F0F-EA320B73397E}" destId="{C4020786-3D44-4445-88C2-311B5252C8A4}" srcOrd="4" destOrd="0" parTransId="{0DF60882-35B8-4ED7-A547-B04CCDA64D9A}" sibTransId="{8BFADDAC-EECE-4593-9B96-543EF526B7EA}"/>
    <dgm:cxn modelId="{50CFD462-AD05-4567-BED7-508F7F48DE18}" type="presOf" srcId="{34ECD166-8CC8-4989-9C85-DD49BB26EE07}" destId="{09ED0C84-A788-4FFF-A8D5-59F048C25D6D}" srcOrd="0" destOrd="0" presId="urn:microsoft.com/office/officeart/2008/layout/VerticalCurvedList"/>
    <dgm:cxn modelId="{576BA951-2214-4C0D-B3CC-3936D0AE5039}" type="presParOf" srcId="{A751FDBC-E8D6-484C-986E-8A5263327AE2}" destId="{51661B79-6091-43AB-A4F6-AE9EE0ECBB5A}" srcOrd="0" destOrd="0" presId="urn:microsoft.com/office/officeart/2008/layout/VerticalCurvedList"/>
    <dgm:cxn modelId="{AF891C44-CB9E-4715-BD6F-0DF3FA16ECAB}" type="presParOf" srcId="{51661B79-6091-43AB-A4F6-AE9EE0ECBB5A}" destId="{166088B9-5E80-4674-B796-87375F0B5072}" srcOrd="0" destOrd="0" presId="urn:microsoft.com/office/officeart/2008/layout/VerticalCurvedList"/>
    <dgm:cxn modelId="{5FE6CD70-3A9E-47B0-8E3C-72622AF7C541}" type="presParOf" srcId="{166088B9-5E80-4674-B796-87375F0B5072}" destId="{F5735411-6A15-4ABB-AB2A-A4C3D9EDBFAA}" srcOrd="0" destOrd="0" presId="urn:microsoft.com/office/officeart/2008/layout/VerticalCurvedList"/>
    <dgm:cxn modelId="{0AFD9211-E7A5-41C5-8502-002217F1C0C5}" type="presParOf" srcId="{166088B9-5E80-4674-B796-87375F0B5072}" destId="{124EDE37-0A1D-4469-A237-8A9DFFB3E719}" srcOrd="1" destOrd="0" presId="urn:microsoft.com/office/officeart/2008/layout/VerticalCurvedList"/>
    <dgm:cxn modelId="{7439EE3D-1AA3-469A-8C49-A28A100A680D}" type="presParOf" srcId="{166088B9-5E80-4674-B796-87375F0B5072}" destId="{7CE7D36D-A8E0-415A-8EA9-252D2DCD9466}" srcOrd="2" destOrd="0" presId="urn:microsoft.com/office/officeart/2008/layout/VerticalCurvedList"/>
    <dgm:cxn modelId="{747459BC-48D9-47C7-B0DC-7257F0FFD355}" type="presParOf" srcId="{166088B9-5E80-4674-B796-87375F0B5072}" destId="{DFCB0150-47D5-4114-A8E1-138B311A3C49}" srcOrd="3" destOrd="0" presId="urn:microsoft.com/office/officeart/2008/layout/VerticalCurvedList"/>
    <dgm:cxn modelId="{9515E9CE-5B47-40D2-9E12-83DD39130A1E}" type="presParOf" srcId="{51661B79-6091-43AB-A4F6-AE9EE0ECBB5A}" destId="{4AB7EA9B-2D9C-449C-908E-7CEAFDE1C238}" srcOrd="1" destOrd="0" presId="urn:microsoft.com/office/officeart/2008/layout/VerticalCurvedList"/>
    <dgm:cxn modelId="{C6A724CE-4283-46E3-BEA6-114EA009CC0D}" type="presParOf" srcId="{51661B79-6091-43AB-A4F6-AE9EE0ECBB5A}" destId="{60A3E4AB-6A77-4D03-B547-D495D6A51E90}" srcOrd="2" destOrd="0" presId="urn:microsoft.com/office/officeart/2008/layout/VerticalCurvedList"/>
    <dgm:cxn modelId="{70E3CA71-43DF-410C-871D-CC59E895982F}" type="presParOf" srcId="{60A3E4AB-6A77-4D03-B547-D495D6A51E90}" destId="{D39E8FAB-09DC-4FDD-B49D-3FBEB02264EA}" srcOrd="0" destOrd="0" presId="urn:microsoft.com/office/officeart/2008/layout/VerticalCurvedList"/>
    <dgm:cxn modelId="{D592AB01-F13A-4D95-AEBE-1FCBF3D3A023}" type="presParOf" srcId="{51661B79-6091-43AB-A4F6-AE9EE0ECBB5A}" destId="{649E8B6B-92AD-4556-B34F-6DC0535D3D32}" srcOrd="3" destOrd="0" presId="urn:microsoft.com/office/officeart/2008/layout/VerticalCurvedList"/>
    <dgm:cxn modelId="{738D6330-2717-41BC-94E4-EBBF11567682}" type="presParOf" srcId="{51661B79-6091-43AB-A4F6-AE9EE0ECBB5A}" destId="{EB6CD10C-ACA8-48D2-8151-F016D0305E91}" srcOrd="4" destOrd="0" presId="urn:microsoft.com/office/officeart/2008/layout/VerticalCurvedList"/>
    <dgm:cxn modelId="{D94B50FA-8C2A-451E-964B-082CAB5F22D8}" type="presParOf" srcId="{EB6CD10C-ACA8-48D2-8151-F016D0305E91}" destId="{0419B1A9-E8FD-43A2-952C-3782B2A935B7}" srcOrd="0" destOrd="0" presId="urn:microsoft.com/office/officeart/2008/layout/VerticalCurvedList"/>
    <dgm:cxn modelId="{2D755BCE-DC62-47DA-8E63-EFD779582A3C}" type="presParOf" srcId="{51661B79-6091-43AB-A4F6-AE9EE0ECBB5A}" destId="{09ED0C84-A788-4FFF-A8D5-59F048C25D6D}" srcOrd="5" destOrd="0" presId="urn:microsoft.com/office/officeart/2008/layout/VerticalCurvedList"/>
    <dgm:cxn modelId="{A6DE1E81-584A-409F-8638-0FDB247B9C76}" type="presParOf" srcId="{51661B79-6091-43AB-A4F6-AE9EE0ECBB5A}" destId="{F50B884B-7170-42C9-904E-E70375C079C5}" srcOrd="6" destOrd="0" presId="urn:microsoft.com/office/officeart/2008/layout/VerticalCurvedList"/>
    <dgm:cxn modelId="{06EB36A0-1C98-470C-9976-34899DD43EF2}" type="presParOf" srcId="{F50B884B-7170-42C9-904E-E70375C079C5}" destId="{F91FF345-73AC-4215-B75D-1C57A3443622}" srcOrd="0" destOrd="0" presId="urn:microsoft.com/office/officeart/2008/layout/VerticalCurvedList"/>
    <dgm:cxn modelId="{11270998-157B-40A4-8BAE-4FE3E271A7B9}" type="presParOf" srcId="{51661B79-6091-43AB-A4F6-AE9EE0ECBB5A}" destId="{6C45C946-55EB-4F90-9711-645A370A27CF}" srcOrd="7" destOrd="0" presId="urn:microsoft.com/office/officeart/2008/layout/VerticalCurvedList"/>
    <dgm:cxn modelId="{7DB4B8F3-9464-4E26-9DF8-815B41846346}" type="presParOf" srcId="{51661B79-6091-43AB-A4F6-AE9EE0ECBB5A}" destId="{1795BDB2-E0C7-463A-8772-7AD7626F16FB}" srcOrd="8" destOrd="0" presId="urn:microsoft.com/office/officeart/2008/layout/VerticalCurvedList"/>
    <dgm:cxn modelId="{0D3E9AC5-D5DF-4E15-8E15-0B5830FE7EFA}" type="presParOf" srcId="{1795BDB2-E0C7-463A-8772-7AD7626F16FB}" destId="{19C88D60-0B0F-47D2-B6C6-CF0D6EAE8AE8}" srcOrd="0" destOrd="0" presId="urn:microsoft.com/office/officeart/2008/layout/VerticalCurvedList"/>
    <dgm:cxn modelId="{EE25A942-8BDC-49AD-9C6A-66C5F75E383C}" type="presParOf" srcId="{51661B79-6091-43AB-A4F6-AE9EE0ECBB5A}" destId="{0231334E-4339-4D2E-AF60-73ECB59C2DDA}" srcOrd="9" destOrd="0" presId="urn:microsoft.com/office/officeart/2008/layout/VerticalCurvedList"/>
    <dgm:cxn modelId="{535AD51D-663A-491C-B6DC-CDD6CB33D0B6}" type="presParOf" srcId="{51661B79-6091-43AB-A4F6-AE9EE0ECBB5A}" destId="{7C5CA338-7AD7-40C2-A1D2-FFD2E8947B9E}" srcOrd="10" destOrd="0" presId="urn:microsoft.com/office/officeart/2008/layout/VerticalCurvedList"/>
    <dgm:cxn modelId="{BBA615B2-51CC-4B2F-A76A-23F7E495A844}" type="presParOf" srcId="{7C5CA338-7AD7-40C2-A1D2-FFD2E8947B9E}" destId="{177AF9ED-7693-42B6-AFBE-21E9E4A631F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B32131-EDBD-4018-BE04-1BFF98FD2EC0}"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zh-CN" altLang="en-US"/>
        </a:p>
      </dgm:t>
    </dgm:pt>
    <dgm:pt modelId="{97D7D383-3242-4B06-8453-267936B61F37}">
      <dgm:prSet phldrT="[文本]" custT="1"/>
      <dgm:spPr/>
      <dgm:t>
        <a:bodyPr/>
        <a:lstStyle/>
        <a:p>
          <a:pPr algn="l"/>
          <a:r>
            <a:rPr lang="zh-CN" altLang="en-US" sz="1600" kern="1200" dirty="0" smtClean="0">
              <a:solidFill>
                <a:schemeClr val="bg1"/>
              </a:solidFill>
              <a:latin typeface="微软雅黑" panose="020B0503020204020204" pitchFamily="34" charset="-122"/>
              <a:ea typeface="微软雅黑" panose="020B0503020204020204" pitchFamily="34" charset="-122"/>
              <a:cs typeface="Levenim MT" pitchFamily="2" charset="-79"/>
            </a:rPr>
            <a:t>影响债券收益率曲线走势的主要因素有三个，分别是水平因子、斜率因子和曲率因子</a:t>
          </a:r>
          <a:r>
            <a:rPr lang="zh-CN" altLang="en-US" sz="2000" kern="1200" dirty="0" smtClean="0">
              <a:solidFill>
                <a:schemeClr val="bg1"/>
              </a:solidFill>
              <a:latin typeface="微软雅黑" panose="020B0503020204020204" pitchFamily="34" charset="-122"/>
              <a:ea typeface="微软雅黑" panose="020B0503020204020204" pitchFamily="34" charset="-122"/>
              <a:cs typeface="Levenim MT" pitchFamily="2" charset="-79"/>
            </a:rPr>
            <a:t>。</a:t>
          </a:r>
          <a:endParaRPr lang="zh-CN" altLang="en-US" sz="2000" kern="1200" dirty="0">
            <a:solidFill>
              <a:schemeClr val="bg1"/>
            </a:solidFill>
            <a:latin typeface="微软雅黑" panose="020B0503020204020204" pitchFamily="34" charset="-122"/>
            <a:ea typeface="微软雅黑" panose="020B0503020204020204" pitchFamily="34" charset="-122"/>
            <a:cs typeface="Levenim MT" pitchFamily="2" charset="-79"/>
          </a:endParaRPr>
        </a:p>
      </dgm:t>
    </dgm:pt>
    <dgm:pt modelId="{C6B889CA-1870-408C-956A-7A01F714EC8D}" type="parTrans" cxnId="{A4FD07F9-D527-4A87-BDA7-66E2EACC5B31}">
      <dgm:prSet/>
      <dgm:spPr/>
      <dgm:t>
        <a:bodyPr/>
        <a:lstStyle/>
        <a:p>
          <a:endParaRPr lang="zh-CN" altLang="en-US"/>
        </a:p>
      </dgm:t>
    </dgm:pt>
    <dgm:pt modelId="{4A2D72A5-9743-4676-A256-AB86B19D0430}" type="sibTrans" cxnId="{A4FD07F9-D527-4A87-BDA7-66E2EACC5B31}">
      <dgm:prSet/>
      <dgm:spPr/>
      <dgm:t>
        <a:bodyPr/>
        <a:lstStyle/>
        <a:p>
          <a:endParaRPr lang="zh-CN" altLang="en-US"/>
        </a:p>
      </dgm:t>
    </dgm:pt>
    <dgm:pt modelId="{517324E5-22A3-4BF5-9A4E-2A62EB87D2F5}">
      <dgm:prSet phldrT="[文本]" custT="1"/>
      <dgm:spPr/>
      <dgm:t>
        <a:bodyPr/>
        <a:lstStyle/>
        <a:p>
          <a:pPr algn="l"/>
          <a:r>
            <a:rPr lang="zh-CN" altLang="en-US" sz="1600" kern="1200" dirty="0" smtClean="0">
              <a:solidFill>
                <a:schemeClr val="bg1"/>
              </a:solidFill>
              <a:latin typeface="微软雅黑" panose="020B0503020204020204" pitchFamily="34" charset="-122"/>
              <a:ea typeface="微软雅黑" panose="020B0503020204020204" pitchFamily="34" charset="-122"/>
              <a:cs typeface="Levenim MT" pitchFamily="2" charset="-79"/>
            </a:rPr>
            <a:t>水平因子主要影响收益率曲线的水平位移，斜率因子主要影响曲线斜率，曲率因子主要影响曲线的曲度。</a:t>
          </a:r>
          <a:endParaRPr lang="zh-CN" altLang="en-US" sz="1600" kern="1200" dirty="0">
            <a:solidFill>
              <a:schemeClr val="bg1"/>
            </a:solidFill>
            <a:latin typeface="微软雅黑" panose="020B0503020204020204" pitchFamily="34" charset="-122"/>
            <a:ea typeface="微软雅黑" panose="020B0503020204020204" pitchFamily="34" charset="-122"/>
            <a:cs typeface="Levenim MT" pitchFamily="2" charset="-79"/>
          </a:endParaRPr>
        </a:p>
      </dgm:t>
    </dgm:pt>
    <dgm:pt modelId="{1D5FBA68-33FF-4951-805D-7E408678C509}" type="parTrans" cxnId="{0CDD5556-37F0-4E19-A4A3-038D67D39935}">
      <dgm:prSet/>
      <dgm:spPr/>
      <dgm:t>
        <a:bodyPr/>
        <a:lstStyle/>
        <a:p>
          <a:endParaRPr lang="zh-CN" altLang="en-US"/>
        </a:p>
      </dgm:t>
    </dgm:pt>
    <dgm:pt modelId="{32F01B47-1B4B-4251-9819-235DC0660E4D}" type="sibTrans" cxnId="{0CDD5556-37F0-4E19-A4A3-038D67D39935}">
      <dgm:prSet/>
      <dgm:spPr/>
      <dgm:t>
        <a:bodyPr/>
        <a:lstStyle/>
        <a:p>
          <a:endParaRPr lang="zh-CN" altLang="en-US"/>
        </a:p>
      </dgm:t>
    </dgm:pt>
    <dgm:pt modelId="{9A21A40B-F70C-46FF-9053-6060E1D2A624}">
      <dgm:prSet phldrT="[文本]" custT="1"/>
      <dgm:spPr/>
      <dgm:t>
        <a:bodyPr/>
        <a:lstStyle/>
        <a:p>
          <a:pPr algn="l"/>
          <a:r>
            <a:rPr lang="zh-CN" altLang="en-US" sz="1600" kern="1200" dirty="0" smtClean="0">
              <a:solidFill>
                <a:schemeClr val="bg1"/>
              </a:solidFill>
              <a:latin typeface="微软雅黑" panose="020B0503020204020204" pitchFamily="34" charset="-122"/>
              <a:ea typeface="微软雅黑" panose="020B0503020204020204" pitchFamily="34" charset="-122"/>
              <a:cs typeface="Levenim MT" pitchFamily="2" charset="-79"/>
            </a:rPr>
            <a:t>第一主因子起主导作用，第二、三主因子依次次之，短期债券只对水平因子敏感，远期债券对斜率和曲度因子都敏感。</a:t>
          </a:r>
          <a:endParaRPr lang="zh-CN" altLang="en-US" sz="1600" kern="1200" dirty="0">
            <a:solidFill>
              <a:schemeClr val="bg1"/>
            </a:solidFill>
            <a:latin typeface="微软雅黑" panose="020B0503020204020204" pitchFamily="34" charset="-122"/>
            <a:ea typeface="微软雅黑" panose="020B0503020204020204" pitchFamily="34" charset="-122"/>
            <a:cs typeface="Levenim MT" pitchFamily="2" charset="-79"/>
          </a:endParaRPr>
        </a:p>
      </dgm:t>
    </dgm:pt>
    <dgm:pt modelId="{7377F6A2-6C22-4B1F-A9CA-64A6825B34CA}" type="parTrans" cxnId="{4AAE69C0-C0DF-4D09-8772-894BFF0CBA57}">
      <dgm:prSet/>
      <dgm:spPr/>
      <dgm:t>
        <a:bodyPr/>
        <a:lstStyle/>
        <a:p>
          <a:endParaRPr lang="zh-CN" altLang="en-US"/>
        </a:p>
      </dgm:t>
    </dgm:pt>
    <dgm:pt modelId="{29776598-69BC-40BA-BD54-2A4F62280764}" type="sibTrans" cxnId="{4AAE69C0-C0DF-4D09-8772-894BFF0CBA57}">
      <dgm:prSet/>
      <dgm:spPr/>
      <dgm:t>
        <a:bodyPr/>
        <a:lstStyle/>
        <a:p>
          <a:endParaRPr lang="zh-CN" altLang="en-US"/>
        </a:p>
      </dgm:t>
    </dgm:pt>
    <dgm:pt modelId="{FA7FC0EF-BEBC-49A7-8B8B-BA297A416CE9}" type="pres">
      <dgm:prSet presAssocID="{EEB32131-EDBD-4018-BE04-1BFF98FD2EC0}" presName="Name0" presStyleCnt="0">
        <dgm:presLayoutVars>
          <dgm:dir/>
          <dgm:resizeHandles val="exact"/>
        </dgm:presLayoutVars>
      </dgm:prSet>
      <dgm:spPr/>
      <dgm:t>
        <a:bodyPr/>
        <a:lstStyle/>
        <a:p>
          <a:endParaRPr lang="zh-CN" altLang="en-US"/>
        </a:p>
      </dgm:t>
    </dgm:pt>
    <dgm:pt modelId="{8C710858-F394-4DF8-9947-B119F7EF05D0}" type="pres">
      <dgm:prSet presAssocID="{97D7D383-3242-4B06-8453-267936B61F37}" presName="node" presStyleLbl="node1" presStyleIdx="0" presStyleCnt="3">
        <dgm:presLayoutVars>
          <dgm:bulletEnabled val="1"/>
        </dgm:presLayoutVars>
      </dgm:prSet>
      <dgm:spPr/>
      <dgm:t>
        <a:bodyPr/>
        <a:lstStyle/>
        <a:p>
          <a:endParaRPr lang="zh-CN" altLang="en-US"/>
        </a:p>
      </dgm:t>
    </dgm:pt>
    <dgm:pt modelId="{E90D5D1D-746E-4933-83D3-D7F11B63B086}" type="pres">
      <dgm:prSet presAssocID="{4A2D72A5-9743-4676-A256-AB86B19D0430}" presName="sibTrans" presStyleCnt="0"/>
      <dgm:spPr/>
    </dgm:pt>
    <dgm:pt modelId="{5581E84C-422A-4966-BD41-097F52475FF6}" type="pres">
      <dgm:prSet presAssocID="{517324E5-22A3-4BF5-9A4E-2A62EB87D2F5}" presName="node" presStyleLbl="node1" presStyleIdx="1" presStyleCnt="3">
        <dgm:presLayoutVars>
          <dgm:bulletEnabled val="1"/>
        </dgm:presLayoutVars>
      </dgm:prSet>
      <dgm:spPr/>
      <dgm:t>
        <a:bodyPr/>
        <a:lstStyle/>
        <a:p>
          <a:endParaRPr lang="zh-CN" altLang="en-US"/>
        </a:p>
      </dgm:t>
    </dgm:pt>
    <dgm:pt modelId="{A9411990-89D5-490B-AC66-5E50968E11B0}" type="pres">
      <dgm:prSet presAssocID="{32F01B47-1B4B-4251-9819-235DC0660E4D}" presName="sibTrans" presStyleCnt="0"/>
      <dgm:spPr/>
    </dgm:pt>
    <dgm:pt modelId="{6EFBC6E8-F2BA-4F80-945D-9B8D3753C22A}" type="pres">
      <dgm:prSet presAssocID="{9A21A40B-F70C-46FF-9053-6060E1D2A624}" presName="node" presStyleLbl="node1" presStyleIdx="2" presStyleCnt="3">
        <dgm:presLayoutVars>
          <dgm:bulletEnabled val="1"/>
        </dgm:presLayoutVars>
      </dgm:prSet>
      <dgm:spPr/>
      <dgm:t>
        <a:bodyPr/>
        <a:lstStyle/>
        <a:p>
          <a:endParaRPr lang="zh-CN" altLang="en-US"/>
        </a:p>
      </dgm:t>
    </dgm:pt>
  </dgm:ptLst>
  <dgm:cxnLst>
    <dgm:cxn modelId="{D35CE48E-BA4B-43D9-9156-D6D1869A294D}" type="presOf" srcId="{9A21A40B-F70C-46FF-9053-6060E1D2A624}" destId="{6EFBC6E8-F2BA-4F80-945D-9B8D3753C22A}" srcOrd="0" destOrd="0" presId="urn:microsoft.com/office/officeart/2005/8/layout/hList6"/>
    <dgm:cxn modelId="{D6DD4228-80B2-4ED0-B0A6-EA1567DA0178}" type="presOf" srcId="{517324E5-22A3-4BF5-9A4E-2A62EB87D2F5}" destId="{5581E84C-422A-4966-BD41-097F52475FF6}" srcOrd="0" destOrd="0" presId="urn:microsoft.com/office/officeart/2005/8/layout/hList6"/>
    <dgm:cxn modelId="{A4FD07F9-D527-4A87-BDA7-66E2EACC5B31}" srcId="{EEB32131-EDBD-4018-BE04-1BFF98FD2EC0}" destId="{97D7D383-3242-4B06-8453-267936B61F37}" srcOrd="0" destOrd="0" parTransId="{C6B889CA-1870-408C-956A-7A01F714EC8D}" sibTransId="{4A2D72A5-9743-4676-A256-AB86B19D0430}"/>
    <dgm:cxn modelId="{9A33193C-1049-4E66-B462-CD7E2E24D853}" type="presOf" srcId="{EEB32131-EDBD-4018-BE04-1BFF98FD2EC0}" destId="{FA7FC0EF-BEBC-49A7-8B8B-BA297A416CE9}" srcOrd="0" destOrd="0" presId="urn:microsoft.com/office/officeart/2005/8/layout/hList6"/>
    <dgm:cxn modelId="{25C500A8-1C11-40CC-9ADB-01693ADF28E1}" type="presOf" srcId="{97D7D383-3242-4B06-8453-267936B61F37}" destId="{8C710858-F394-4DF8-9947-B119F7EF05D0}" srcOrd="0" destOrd="0" presId="urn:microsoft.com/office/officeart/2005/8/layout/hList6"/>
    <dgm:cxn modelId="{4AAE69C0-C0DF-4D09-8772-894BFF0CBA57}" srcId="{EEB32131-EDBD-4018-BE04-1BFF98FD2EC0}" destId="{9A21A40B-F70C-46FF-9053-6060E1D2A624}" srcOrd="2" destOrd="0" parTransId="{7377F6A2-6C22-4B1F-A9CA-64A6825B34CA}" sibTransId="{29776598-69BC-40BA-BD54-2A4F62280764}"/>
    <dgm:cxn modelId="{0CDD5556-37F0-4E19-A4A3-038D67D39935}" srcId="{EEB32131-EDBD-4018-BE04-1BFF98FD2EC0}" destId="{517324E5-22A3-4BF5-9A4E-2A62EB87D2F5}" srcOrd="1" destOrd="0" parTransId="{1D5FBA68-33FF-4951-805D-7E408678C509}" sibTransId="{32F01B47-1B4B-4251-9819-235DC0660E4D}"/>
    <dgm:cxn modelId="{2E888B1F-E898-4867-964C-5E8603F80A59}" type="presParOf" srcId="{FA7FC0EF-BEBC-49A7-8B8B-BA297A416CE9}" destId="{8C710858-F394-4DF8-9947-B119F7EF05D0}" srcOrd="0" destOrd="0" presId="urn:microsoft.com/office/officeart/2005/8/layout/hList6"/>
    <dgm:cxn modelId="{A9AB1AE4-4F5F-415B-BC41-83CE27D5BF36}" type="presParOf" srcId="{FA7FC0EF-BEBC-49A7-8B8B-BA297A416CE9}" destId="{E90D5D1D-746E-4933-83D3-D7F11B63B086}" srcOrd="1" destOrd="0" presId="urn:microsoft.com/office/officeart/2005/8/layout/hList6"/>
    <dgm:cxn modelId="{671D162D-1292-4C25-8769-C1DB127036D2}" type="presParOf" srcId="{FA7FC0EF-BEBC-49A7-8B8B-BA297A416CE9}" destId="{5581E84C-422A-4966-BD41-097F52475FF6}" srcOrd="2" destOrd="0" presId="urn:microsoft.com/office/officeart/2005/8/layout/hList6"/>
    <dgm:cxn modelId="{9A7F7E96-CEE4-44AD-B770-96E214F4A7D0}" type="presParOf" srcId="{FA7FC0EF-BEBC-49A7-8B8B-BA297A416CE9}" destId="{A9411990-89D5-490B-AC66-5E50968E11B0}" srcOrd="3" destOrd="0" presId="urn:microsoft.com/office/officeart/2005/8/layout/hList6"/>
    <dgm:cxn modelId="{4E65E554-43C8-4930-8B86-F49C92F453DB}" type="presParOf" srcId="{FA7FC0EF-BEBC-49A7-8B8B-BA297A416CE9}" destId="{6EFBC6E8-F2BA-4F80-945D-9B8D3753C22A}"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97842D-6EE7-4317-91A9-4DB8F1CB01DD}" type="doc">
      <dgm:prSet loTypeId="urn:microsoft.com/office/officeart/2005/8/layout/pyramid2" loCatId="list" qsTypeId="urn:microsoft.com/office/officeart/2005/8/quickstyle/simple1" qsCatId="simple" csTypeId="urn:microsoft.com/office/officeart/2005/8/colors/accent1_2" csCatId="accent1" phldr="1"/>
      <dgm:spPr/>
    </dgm:pt>
    <dgm:pt modelId="{5C74C594-5F59-4D9F-B31A-8344A77F1EA3}">
      <dgm:prSet phldrT="[文本]" custT="1"/>
      <dgm:spPr/>
      <dgm:t>
        <a:bodyPr/>
        <a:lstStyle/>
        <a:p>
          <a:pPr algn="l"/>
          <a:r>
            <a:rPr lang="en-US" altLang="zh-CN" sz="1600" dirty="0" smtClean="0">
              <a:latin typeface="微软雅黑" panose="020B0503020204020204" pitchFamily="34" charset="-122"/>
              <a:ea typeface="微软雅黑" panose="020B0503020204020204" pitchFamily="34" charset="-122"/>
            </a:rPr>
            <a:t>N-S</a:t>
          </a:r>
          <a:r>
            <a:rPr lang="zh-CN" altLang="en-US" sz="1600" dirty="0" smtClean="0">
              <a:latin typeface="微软雅黑" panose="020B0503020204020204" pitchFamily="34" charset="-122"/>
              <a:ea typeface="微软雅黑" panose="020B0503020204020204" pitchFamily="34" charset="-122"/>
            </a:rPr>
            <a:t>模型在业界久负盛名，</a:t>
          </a:r>
          <a:r>
            <a:rPr lang="zh-CN" sz="1600" dirty="0" smtClean="0">
              <a:latin typeface="微软雅黑" panose="020B0503020204020204" pitchFamily="34" charset="-122"/>
              <a:ea typeface="微软雅黑" panose="020B0503020204020204" pitchFamily="34" charset="-122"/>
            </a:rPr>
            <a:t>比利时、芬兰、法国、意大利、西班牙、等多个国家的中央银行采用</a:t>
          </a:r>
          <a:r>
            <a:rPr lang="en-US" sz="1600" dirty="0" smtClean="0">
              <a:latin typeface="微软雅黑" panose="020B0503020204020204" pitchFamily="34" charset="-122"/>
              <a:ea typeface="微软雅黑" panose="020B0503020204020204" pitchFamily="34" charset="-122"/>
            </a:rPr>
            <a:t>N-S</a:t>
          </a:r>
          <a:r>
            <a:rPr lang="zh-CN" sz="1600" dirty="0" smtClean="0">
              <a:latin typeface="微软雅黑" panose="020B0503020204020204" pitchFamily="34" charset="-122"/>
              <a:ea typeface="微软雅黑" panose="020B0503020204020204" pitchFamily="34" charset="-122"/>
            </a:rPr>
            <a:t>模型作为利率期限结构的估计方法。</a:t>
          </a:r>
          <a:endParaRPr lang="zh-CN" altLang="en-US" sz="1600" dirty="0">
            <a:latin typeface="微软雅黑" panose="020B0503020204020204" pitchFamily="34" charset="-122"/>
            <a:ea typeface="微软雅黑" panose="020B0503020204020204" pitchFamily="34" charset="-122"/>
          </a:endParaRPr>
        </a:p>
      </dgm:t>
    </dgm:pt>
    <dgm:pt modelId="{715A9FCD-5E1A-4FD4-9D6F-03EB273B70EC}" type="parTrans" cxnId="{29FF70BB-36CE-4013-8104-8778F8D74E08}">
      <dgm:prSet/>
      <dgm:spPr/>
      <dgm:t>
        <a:bodyPr/>
        <a:lstStyle/>
        <a:p>
          <a:endParaRPr lang="zh-CN" altLang="en-US"/>
        </a:p>
      </dgm:t>
    </dgm:pt>
    <dgm:pt modelId="{26306D86-DCF7-44D3-92C5-8DDF25313B5F}" type="sibTrans" cxnId="{29FF70BB-36CE-4013-8104-8778F8D74E08}">
      <dgm:prSet/>
      <dgm:spPr/>
      <dgm:t>
        <a:bodyPr/>
        <a:lstStyle/>
        <a:p>
          <a:endParaRPr lang="zh-CN" altLang="en-US"/>
        </a:p>
      </dgm:t>
    </dgm:pt>
    <dgm:pt modelId="{0B223F1F-94FD-4DC2-B235-40683D1CFE72}">
      <dgm:prSet phldrT="[文本]"/>
      <dgm:spPr/>
      <dgm:t>
        <a:bodyPr/>
        <a:lstStyle/>
        <a:p>
          <a:pPr algn="l"/>
          <a:r>
            <a:rPr lang="en-US" dirty="0" smtClean="0">
              <a:latin typeface="微软雅黑" panose="020B0503020204020204" pitchFamily="34" charset="-122"/>
              <a:ea typeface="微软雅黑" panose="020B0503020204020204" pitchFamily="34" charset="-122"/>
            </a:rPr>
            <a:t>N-S</a:t>
          </a:r>
          <a:r>
            <a:rPr lang="zh-CN" dirty="0" smtClean="0">
              <a:latin typeface="微软雅黑" panose="020B0503020204020204" pitchFamily="34" charset="-122"/>
              <a:ea typeface="微软雅黑" panose="020B0503020204020204" pitchFamily="34" charset="-122"/>
            </a:rPr>
            <a:t>模型构造简单，只需要计算四个参数即可完成构建。</a:t>
          </a:r>
          <a:endParaRPr lang="zh-CN" altLang="en-US" dirty="0">
            <a:latin typeface="微软雅黑" panose="020B0503020204020204" pitchFamily="34" charset="-122"/>
            <a:ea typeface="微软雅黑" panose="020B0503020204020204" pitchFamily="34" charset="-122"/>
          </a:endParaRPr>
        </a:p>
      </dgm:t>
    </dgm:pt>
    <dgm:pt modelId="{D8C5D58C-5C28-4400-BCE3-34137B10FE33}" type="parTrans" cxnId="{EFC3DE19-9648-42A7-949D-239C78CD472E}">
      <dgm:prSet/>
      <dgm:spPr/>
      <dgm:t>
        <a:bodyPr/>
        <a:lstStyle/>
        <a:p>
          <a:endParaRPr lang="zh-CN" altLang="en-US"/>
        </a:p>
      </dgm:t>
    </dgm:pt>
    <dgm:pt modelId="{0A8B21C2-E9E9-423B-A8FA-9125D061C7ED}" type="sibTrans" cxnId="{EFC3DE19-9648-42A7-949D-239C78CD472E}">
      <dgm:prSet/>
      <dgm:spPr/>
      <dgm:t>
        <a:bodyPr/>
        <a:lstStyle/>
        <a:p>
          <a:endParaRPr lang="zh-CN" altLang="en-US"/>
        </a:p>
      </dgm:t>
    </dgm:pt>
    <dgm:pt modelId="{6F86B44E-B552-43FE-BBC7-F091315F63AB}">
      <dgm:prSet phldrT="[文本]"/>
      <dgm:spPr/>
      <dgm:t>
        <a:bodyPr/>
        <a:lstStyle/>
        <a:p>
          <a:pPr algn="l"/>
          <a:r>
            <a:rPr lang="en-US" dirty="0" smtClean="0">
              <a:latin typeface="微软雅黑" panose="020B0503020204020204" pitchFamily="34" charset="-122"/>
              <a:ea typeface="微软雅黑" panose="020B0503020204020204" pitchFamily="34" charset="-122"/>
            </a:rPr>
            <a:t>Nelson-Siegel</a:t>
          </a:r>
          <a:r>
            <a:rPr lang="zh-CN" dirty="0" smtClean="0">
              <a:latin typeface="微软雅黑" panose="020B0503020204020204" pitchFamily="34" charset="-122"/>
              <a:ea typeface="微软雅黑" panose="020B0503020204020204" pitchFamily="34" charset="-122"/>
            </a:rPr>
            <a:t>模型的四个参数具有强烈的金融含义，所以容易该模型更理解。</a:t>
          </a:r>
          <a:endParaRPr lang="zh-CN" altLang="en-US" dirty="0">
            <a:latin typeface="微软雅黑" panose="020B0503020204020204" pitchFamily="34" charset="-122"/>
            <a:ea typeface="微软雅黑" panose="020B0503020204020204" pitchFamily="34" charset="-122"/>
          </a:endParaRPr>
        </a:p>
      </dgm:t>
    </dgm:pt>
    <dgm:pt modelId="{F3DEACB7-AF75-4203-BB89-BDFA54F2296E}" type="parTrans" cxnId="{2D6DECA9-E692-422F-AB2A-D14A931E8A25}">
      <dgm:prSet/>
      <dgm:spPr/>
      <dgm:t>
        <a:bodyPr/>
        <a:lstStyle/>
        <a:p>
          <a:endParaRPr lang="zh-CN" altLang="en-US"/>
        </a:p>
      </dgm:t>
    </dgm:pt>
    <dgm:pt modelId="{A8F23942-4399-4A66-ABB1-D683F359A5E2}" type="sibTrans" cxnId="{2D6DECA9-E692-422F-AB2A-D14A931E8A25}">
      <dgm:prSet/>
      <dgm:spPr/>
      <dgm:t>
        <a:bodyPr/>
        <a:lstStyle/>
        <a:p>
          <a:endParaRPr lang="zh-CN" altLang="en-US"/>
        </a:p>
      </dgm:t>
    </dgm:pt>
    <dgm:pt modelId="{66DD8E5A-6ACF-4BD1-ACBD-39D45BB8C65D}" type="pres">
      <dgm:prSet presAssocID="{8A97842D-6EE7-4317-91A9-4DB8F1CB01DD}" presName="compositeShape" presStyleCnt="0">
        <dgm:presLayoutVars>
          <dgm:dir/>
          <dgm:resizeHandles/>
        </dgm:presLayoutVars>
      </dgm:prSet>
      <dgm:spPr/>
    </dgm:pt>
    <dgm:pt modelId="{0ACA0CF2-571D-4228-9B47-D906842882A7}" type="pres">
      <dgm:prSet presAssocID="{8A97842D-6EE7-4317-91A9-4DB8F1CB01DD}" presName="pyramid" presStyleLbl="node1" presStyleIdx="0" presStyleCnt="1"/>
      <dgm:spPr/>
    </dgm:pt>
    <dgm:pt modelId="{F8E55208-E952-4E01-B9B6-FC400E48237D}" type="pres">
      <dgm:prSet presAssocID="{8A97842D-6EE7-4317-91A9-4DB8F1CB01DD}" presName="theList" presStyleCnt="0"/>
      <dgm:spPr/>
    </dgm:pt>
    <dgm:pt modelId="{78114568-D9BC-4CFA-AF14-0841D954FD32}" type="pres">
      <dgm:prSet presAssocID="{5C74C594-5F59-4D9F-B31A-8344A77F1EA3}" presName="aNode" presStyleLbl="fgAcc1" presStyleIdx="0" presStyleCnt="3">
        <dgm:presLayoutVars>
          <dgm:bulletEnabled val="1"/>
        </dgm:presLayoutVars>
      </dgm:prSet>
      <dgm:spPr/>
      <dgm:t>
        <a:bodyPr/>
        <a:lstStyle/>
        <a:p>
          <a:endParaRPr lang="zh-CN" altLang="en-US"/>
        </a:p>
      </dgm:t>
    </dgm:pt>
    <dgm:pt modelId="{AE411B2B-C0C6-42E0-94CA-24C868E45025}" type="pres">
      <dgm:prSet presAssocID="{5C74C594-5F59-4D9F-B31A-8344A77F1EA3}" presName="aSpace" presStyleCnt="0"/>
      <dgm:spPr/>
    </dgm:pt>
    <dgm:pt modelId="{C91D3C92-618E-4B36-87D3-718E8E73F135}" type="pres">
      <dgm:prSet presAssocID="{0B223F1F-94FD-4DC2-B235-40683D1CFE72}" presName="aNode" presStyleLbl="fgAcc1" presStyleIdx="1" presStyleCnt="3">
        <dgm:presLayoutVars>
          <dgm:bulletEnabled val="1"/>
        </dgm:presLayoutVars>
      </dgm:prSet>
      <dgm:spPr/>
      <dgm:t>
        <a:bodyPr/>
        <a:lstStyle/>
        <a:p>
          <a:endParaRPr lang="zh-CN" altLang="en-US"/>
        </a:p>
      </dgm:t>
    </dgm:pt>
    <dgm:pt modelId="{71D095DE-D820-4E6F-A2CC-6DD427630B6F}" type="pres">
      <dgm:prSet presAssocID="{0B223F1F-94FD-4DC2-B235-40683D1CFE72}" presName="aSpace" presStyleCnt="0"/>
      <dgm:spPr/>
    </dgm:pt>
    <dgm:pt modelId="{A2F7987E-6188-43B1-90E7-315EE4457B06}" type="pres">
      <dgm:prSet presAssocID="{6F86B44E-B552-43FE-BBC7-F091315F63AB}" presName="aNode" presStyleLbl="fgAcc1" presStyleIdx="2" presStyleCnt="3">
        <dgm:presLayoutVars>
          <dgm:bulletEnabled val="1"/>
        </dgm:presLayoutVars>
      </dgm:prSet>
      <dgm:spPr/>
      <dgm:t>
        <a:bodyPr/>
        <a:lstStyle/>
        <a:p>
          <a:endParaRPr lang="zh-CN" altLang="en-US"/>
        </a:p>
      </dgm:t>
    </dgm:pt>
    <dgm:pt modelId="{62C3CC2E-FB11-4411-8802-9638A73A0696}" type="pres">
      <dgm:prSet presAssocID="{6F86B44E-B552-43FE-BBC7-F091315F63AB}" presName="aSpace" presStyleCnt="0"/>
      <dgm:spPr/>
    </dgm:pt>
  </dgm:ptLst>
  <dgm:cxnLst>
    <dgm:cxn modelId="{EE34AE5B-1B16-46C9-AAFE-D5BA667C681A}" type="presOf" srcId="{8A97842D-6EE7-4317-91A9-4DB8F1CB01DD}" destId="{66DD8E5A-6ACF-4BD1-ACBD-39D45BB8C65D}" srcOrd="0" destOrd="0" presId="urn:microsoft.com/office/officeart/2005/8/layout/pyramid2"/>
    <dgm:cxn modelId="{2D6DECA9-E692-422F-AB2A-D14A931E8A25}" srcId="{8A97842D-6EE7-4317-91A9-4DB8F1CB01DD}" destId="{6F86B44E-B552-43FE-BBC7-F091315F63AB}" srcOrd="2" destOrd="0" parTransId="{F3DEACB7-AF75-4203-BB89-BDFA54F2296E}" sibTransId="{A8F23942-4399-4A66-ABB1-D683F359A5E2}"/>
    <dgm:cxn modelId="{8636587E-A208-41DF-A2F2-AABE113A25A9}" type="presOf" srcId="{0B223F1F-94FD-4DC2-B235-40683D1CFE72}" destId="{C91D3C92-618E-4B36-87D3-718E8E73F135}" srcOrd="0" destOrd="0" presId="urn:microsoft.com/office/officeart/2005/8/layout/pyramid2"/>
    <dgm:cxn modelId="{29FF70BB-36CE-4013-8104-8778F8D74E08}" srcId="{8A97842D-6EE7-4317-91A9-4DB8F1CB01DD}" destId="{5C74C594-5F59-4D9F-B31A-8344A77F1EA3}" srcOrd="0" destOrd="0" parTransId="{715A9FCD-5E1A-4FD4-9D6F-03EB273B70EC}" sibTransId="{26306D86-DCF7-44D3-92C5-8DDF25313B5F}"/>
    <dgm:cxn modelId="{EFC3DE19-9648-42A7-949D-239C78CD472E}" srcId="{8A97842D-6EE7-4317-91A9-4DB8F1CB01DD}" destId="{0B223F1F-94FD-4DC2-B235-40683D1CFE72}" srcOrd="1" destOrd="0" parTransId="{D8C5D58C-5C28-4400-BCE3-34137B10FE33}" sibTransId="{0A8B21C2-E9E9-423B-A8FA-9125D061C7ED}"/>
    <dgm:cxn modelId="{3817A9EF-5DF2-40B1-A6AE-9910C0D76969}" type="presOf" srcId="{6F86B44E-B552-43FE-BBC7-F091315F63AB}" destId="{A2F7987E-6188-43B1-90E7-315EE4457B06}" srcOrd="0" destOrd="0" presId="urn:microsoft.com/office/officeart/2005/8/layout/pyramid2"/>
    <dgm:cxn modelId="{C98888F0-1D61-4347-B4C4-0856063FB236}" type="presOf" srcId="{5C74C594-5F59-4D9F-B31A-8344A77F1EA3}" destId="{78114568-D9BC-4CFA-AF14-0841D954FD32}" srcOrd="0" destOrd="0" presId="urn:microsoft.com/office/officeart/2005/8/layout/pyramid2"/>
    <dgm:cxn modelId="{B49A5A31-7A65-4F93-9C05-AD6E9BB0C11D}" type="presParOf" srcId="{66DD8E5A-6ACF-4BD1-ACBD-39D45BB8C65D}" destId="{0ACA0CF2-571D-4228-9B47-D906842882A7}" srcOrd="0" destOrd="0" presId="urn:microsoft.com/office/officeart/2005/8/layout/pyramid2"/>
    <dgm:cxn modelId="{A56064F0-E7AF-4D97-9D5F-A2F25E6A8875}" type="presParOf" srcId="{66DD8E5A-6ACF-4BD1-ACBD-39D45BB8C65D}" destId="{F8E55208-E952-4E01-B9B6-FC400E48237D}" srcOrd="1" destOrd="0" presId="urn:microsoft.com/office/officeart/2005/8/layout/pyramid2"/>
    <dgm:cxn modelId="{68B0AD16-F743-4289-BD98-B2C4A411E2CA}" type="presParOf" srcId="{F8E55208-E952-4E01-B9B6-FC400E48237D}" destId="{78114568-D9BC-4CFA-AF14-0841D954FD32}" srcOrd="0" destOrd="0" presId="urn:microsoft.com/office/officeart/2005/8/layout/pyramid2"/>
    <dgm:cxn modelId="{C22675F6-A957-4181-8CAD-E934767A4B9A}" type="presParOf" srcId="{F8E55208-E952-4E01-B9B6-FC400E48237D}" destId="{AE411B2B-C0C6-42E0-94CA-24C868E45025}" srcOrd="1" destOrd="0" presId="urn:microsoft.com/office/officeart/2005/8/layout/pyramid2"/>
    <dgm:cxn modelId="{8930B00B-052B-4166-9873-B99D96076F2F}" type="presParOf" srcId="{F8E55208-E952-4E01-B9B6-FC400E48237D}" destId="{C91D3C92-618E-4B36-87D3-718E8E73F135}" srcOrd="2" destOrd="0" presId="urn:microsoft.com/office/officeart/2005/8/layout/pyramid2"/>
    <dgm:cxn modelId="{1E15B1A4-A772-4927-B006-059AED8F4851}" type="presParOf" srcId="{F8E55208-E952-4E01-B9B6-FC400E48237D}" destId="{71D095DE-D820-4E6F-A2CC-6DD427630B6F}" srcOrd="3" destOrd="0" presId="urn:microsoft.com/office/officeart/2005/8/layout/pyramid2"/>
    <dgm:cxn modelId="{2B008B41-6189-466B-A326-B9B05A557C70}" type="presParOf" srcId="{F8E55208-E952-4E01-B9B6-FC400E48237D}" destId="{A2F7987E-6188-43B1-90E7-315EE4457B06}" srcOrd="4" destOrd="0" presId="urn:microsoft.com/office/officeart/2005/8/layout/pyramid2"/>
    <dgm:cxn modelId="{453E5AF3-C04E-4AD7-89AB-A61AE6A44AC9}" type="presParOf" srcId="{F8E55208-E952-4E01-B9B6-FC400E48237D}" destId="{62C3CC2E-FB11-4411-8802-9638A73A0696}"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46C0B1F-92DE-4C71-BBB8-79EE9DD33A0D}"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BEC493E5-725B-475D-BF31-F6A5E28A65D3}">
      <dgm:prSet phldrT="[文本]"/>
      <dgm:spPr/>
      <dgm:t>
        <a:bodyPr/>
        <a:lstStyle/>
        <a:p>
          <a:r>
            <a:rPr lang="en-US" altLang="zh-CN" dirty="0" smtClean="0"/>
            <a:t>PCA</a:t>
          </a:r>
          <a:endParaRPr lang="zh-CN" altLang="en-US" dirty="0"/>
        </a:p>
      </dgm:t>
    </dgm:pt>
    <dgm:pt modelId="{04323679-E809-4DAC-9B62-3E7E6EB76A02}" type="parTrans" cxnId="{ADBAEB8C-58A2-4185-BF18-112BA644BDD7}">
      <dgm:prSet/>
      <dgm:spPr/>
      <dgm:t>
        <a:bodyPr/>
        <a:lstStyle/>
        <a:p>
          <a:endParaRPr lang="zh-CN" altLang="en-US"/>
        </a:p>
      </dgm:t>
    </dgm:pt>
    <dgm:pt modelId="{9D31F1F1-DD14-4223-A672-422DC277F1F7}" type="sibTrans" cxnId="{ADBAEB8C-58A2-4185-BF18-112BA644BDD7}">
      <dgm:prSet/>
      <dgm:spPr/>
      <dgm:t>
        <a:bodyPr/>
        <a:lstStyle/>
        <a:p>
          <a:endParaRPr lang="zh-CN" altLang="en-US"/>
        </a:p>
      </dgm:t>
    </dgm:pt>
    <dgm:pt modelId="{56F5216E-D67C-4A35-A4F9-B3BB6D0A2A78}">
      <dgm:prSet phldrT="[文本]"/>
      <dgm:spPr/>
      <dgm:t>
        <a:bodyPr/>
        <a:lstStyle/>
        <a:p>
          <a:r>
            <a:rPr lang="zh-CN" altLang="en-US" dirty="0" smtClean="0"/>
            <a:t>使用</a:t>
          </a:r>
          <a:r>
            <a:rPr lang="en-US" altLang="zh-CN" dirty="0" smtClean="0"/>
            <a:t>Python</a:t>
          </a:r>
          <a:r>
            <a:rPr lang="zh-CN" altLang="en-US" dirty="0" smtClean="0"/>
            <a:t>基于</a:t>
          </a:r>
          <a:r>
            <a:rPr lang="en-US" altLang="zh-CN" dirty="0" smtClean="0"/>
            <a:t>PCA</a:t>
          </a:r>
          <a:r>
            <a:rPr lang="zh-CN" altLang="en-US" dirty="0" smtClean="0"/>
            <a:t>算法实现了主成分分析功能。</a:t>
          </a:r>
          <a:endParaRPr lang="zh-CN" altLang="en-US" dirty="0"/>
        </a:p>
      </dgm:t>
    </dgm:pt>
    <dgm:pt modelId="{57CEBD98-065B-430F-A87F-B4C8A90AB826}" type="parTrans" cxnId="{8EF29FF8-497B-4148-99AB-3CC2052F6012}">
      <dgm:prSet/>
      <dgm:spPr/>
      <dgm:t>
        <a:bodyPr/>
        <a:lstStyle/>
        <a:p>
          <a:endParaRPr lang="zh-CN" altLang="en-US"/>
        </a:p>
      </dgm:t>
    </dgm:pt>
    <dgm:pt modelId="{9A8BB5D6-B93B-4C0C-B26F-846305F403D7}" type="sibTrans" cxnId="{8EF29FF8-497B-4148-99AB-3CC2052F6012}">
      <dgm:prSet/>
      <dgm:spPr/>
      <dgm:t>
        <a:bodyPr/>
        <a:lstStyle/>
        <a:p>
          <a:endParaRPr lang="zh-CN" altLang="en-US"/>
        </a:p>
      </dgm:t>
    </dgm:pt>
    <dgm:pt modelId="{02AE9FCB-C117-4A50-B400-E858A4F6701F}">
      <dgm:prSet phldrT="[文本]"/>
      <dgm:spPr/>
      <dgm:t>
        <a:bodyPr/>
        <a:lstStyle/>
        <a:p>
          <a:r>
            <a:rPr lang="en-US" altLang="zh-CN" dirty="0" err="1" smtClean="0"/>
            <a:t>CurveFit</a:t>
          </a:r>
          <a:endParaRPr lang="zh-CN" altLang="en-US" dirty="0"/>
        </a:p>
      </dgm:t>
    </dgm:pt>
    <dgm:pt modelId="{24660C16-8B67-4ED0-ACCB-3C005E0FCB23}" type="parTrans" cxnId="{84AA8D50-3293-4C0B-A34A-9C0C54C83EA2}">
      <dgm:prSet/>
      <dgm:spPr/>
      <dgm:t>
        <a:bodyPr/>
        <a:lstStyle/>
        <a:p>
          <a:endParaRPr lang="zh-CN" altLang="en-US"/>
        </a:p>
      </dgm:t>
    </dgm:pt>
    <dgm:pt modelId="{1A419430-6A21-42AC-8024-7589827AA499}" type="sibTrans" cxnId="{84AA8D50-3293-4C0B-A34A-9C0C54C83EA2}">
      <dgm:prSet/>
      <dgm:spPr/>
      <dgm:t>
        <a:bodyPr/>
        <a:lstStyle/>
        <a:p>
          <a:endParaRPr lang="zh-CN" altLang="en-US"/>
        </a:p>
      </dgm:t>
    </dgm:pt>
    <dgm:pt modelId="{84CE1546-C804-4510-8B6C-7506605BBCA9}">
      <dgm:prSet phldrT="[文本]"/>
      <dgm:spPr/>
      <dgm:t>
        <a:bodyPr/>
        <a:lstStyle/>
        <a:p>
          <a:r>
            <a:rPr lang="zh-CN" altLang="en-US" dirty="0" smtClean="0"/>
            <a:t>使用</a:t>
          </a:r>
          <a:r>
            <a:rPr lang="en-US" altLang="zh-CN" dirty="0" smtClean="0"/>
            <a:t>Python</a:t>
          </a:r>
          <a:r>
            <a:rPr lang="zh-CN" altLang="en-US" dirty="0" smtClean="0"/>
            <a:t>基于</a:t>
          </a:r>
          <a:r>
            <a:rPr lang="en-US" altLang="zh-CN" dirty="0" smtClean="0"/>
            <a:t>Nelson-Siegel</a:t>
          </a:r>
          <a:r>
            <a:rPr lang="zh-CN" altLang="en-US" dirty="0" smtClean="0"/>
            <a:t>模型实现了曲线拟合功能。</a:t>
          </a:r>
          <a:endParaRPr lang="zh-CN" altLang="en-US" dirty="0"/>
        </a:p>
      </dgm:t>
    </dgm:pt>
    <dgm:pt modelId="{9B06A7A4-D395-4D93-92CE-42580E0AE3D6}" type="parTrans" cxnId="{1CF64259-8B6B-47AB-AF83-C2353A09309F}">
      <dgm:prSet/>
      <dgm:spPr/>
      <dgm:t>
        <a:bodyPr/>
        <a:lstStyle/>
        <a:p>
          <a:endParaRPr lang="zh-CN" altLang="en-US"/>
        </a:p>
      </dgm:t>
    </dgm:pt>
    <dgm:pt modelId="{A87FF08D-9260-4BF0-8531-C3137A720996}" type="sibTrans" cxnId="{1CF64259-8B6B-47AB-AF83-C2353A09309F}">
      <dgm:prSet/>
      <dgm:spPr/>
      <dgm:t>
        <a:bodyPr/>
        <a:lstStyle/>
        <a:p>
          <a:endParaRPr lang="zh-CN" altLang="en-US"/>
        </a:p>
      </dgm:t>
    </dgm:pt>
    <dgm:pt modelId="{C8DB500B-9D77-4ED0-87FF-E67AB156C676}">
      <dgm:prSet phldrT="[文本]"/>
      <dgm:spPr/>
      <dgm:t>
        <a:bodyPr/>
        <a:lstStyle/>
        <a:p>
          <a:r>
            <a:rPr lang="en-US" altLang="zh-CN" dirty="0" err="1" smtClean="0"/>
            <a:t>VaR</a:t>
          </a:r>
          <a:endParaRPr lang="zh-CN" altLang="en-US" dirty="0"/>
        </a:p>
      </dgm:t>
    </dgm:pt>
    <dgm:pt modelId="{3E496439-7806-4AE3-8267-8730D9E2C608}" type="parTrans" cxnId="{097F576C-A756-4981-ACA3-F52D32596C19}">
      <dgm:prSet/>
      <dgm:spPr/>
      <dgm:t>
        <a:bodyPr/>
        <a:lstStyle/>
        <a:p>
          <a:endParaRPr lang="zh-CN" altLang="en-US"/>
        </a:p>
      </dgm:t>
    </dgm:pt>
    <dgm:pt modelId="{84BD29C4-181A-4010-A35F-F0582D49B897}" type="sibTrans" cxnId="{097F576C-A756-4981-ACA3-F52D32596C19}">
      <dgm:prSet/>
      <dgm:spPr/>
      <dgm:t>
        <a:bodyPr/>
        <a:lstStyle/>
        <a:p>
          <a:endParaRPr lang="zh-CN" altLang="en-US"/>
        </a:p>
      </dgm:t>
    </dgm:pt>
    <dgm:pt modelId="{86F3E257-A577-435B-81C1-7CD7071F8042}">
      <dgm:prSet phldrT="[文本]"/>
      <dgm:spPr/>
      <dgm:t>
        <a:bodyPr/>
        <a:lstStyle/>
        <a:p>
          <a:r>
            <a:rPr lang="zh-CN" altLang="en-US" dirty="0" smtClean="0"/>
            <a:t>使用</a:t>
          </a:r>
          <a:r>
            <a:rPr lang="en-US" altLang="zh-CN" dirty="0" smtClean="0"/>
            <a:t>Python</a:t>
          </a:r>
          <a:r>
            <a:rPr lang="zh-CN" altLang="en-US" dirty="0" smtClean="0"/>
            <a:t>基于</a:t>
          </a:r>
          <a:r>
            <a:rPr lang="en-US" altLang="zh-CN" dirty="0" smtClean="0"/>
            <a:t>Monte Carlo</a:t>
          </a:r>
          <a:r>
            <a:rPr lang="zh-CN" altLang="en-US" dirty="0" smtClean="0"/>
            <a:t>模拟法实现了在险价值的计算。</a:t>
          </a:r>
          <a:endParaRPr lang="zh-CN" altLang="en-US" dirty="0"/>
        </a:p>
      </dgm:t>
    </dgm:pt>
    <dgm:pt modelId="{46E5EBF7-8909-411A-98FC-2D49F55B83DA}" type="parTrans" cxnId="{AFFF8851-6FF9-4DE2-8E44-FBD8FB823D06}">
      <dgm:prSet/>
      <dgm:spPr/>
      <dgm:t>
        <a:bodyPr/>
        <a:lstStyle/>
        <a:p>
          <a:endParaRPr lang="zh-CN" altLang="en-US"/>
        </a:p>
      </dgm:t>
    </dgm:pt>
    <dgm:pt modelId="{C52BE795-3BFF-428F-B8F6-6913D4A055D1}" type="sibTrans" cxnId="{AFFF8851-6FF9-4DE2-8E44-FBD8FB823D06}">
      <dgm:prSet/>
      <dgm:spPr/>
      <dgm:t>
        <a:bodyPr/>
        <a:lstStyle/>
        <a:p>
          <a:endParaRPr lang="zh-CN" altLang="en-US"/>
        </a:p>
      </dgm:t>
    </dgm:pt>
    <dgm:pt modelId="{AA5CD1D5-1541-4110-A74C-147EB41E5E17}" type="pres">
      <dgm:prSet presAssocID="{E46C0B1F-92DE-4C71-BBB8-79EE9DD33A0D}" presName="linearFlow" presStyleCnt="0">
        <dgm:presLayoutVars>
          <dgm:dir/>
          <dgm:animLvl val="lvl"/>
          <dgm:resizeHandles val="exact"/>
        </dgm:presLayoutVars>
      </dgm:prSet>
      <dgm:spPr/>
      <dgm:t>
        <a:bodyPr/>
        <a:lstStyle/>
        <a:p>
          <a:endParaRPr lang="zh-CN" altLang="en-US"/>
        </a:p>
      </dgm:t>
    </dgm:pt>
    <dgm:pt modelId="{CD0599BE-E90F-42E7-B7E2-F3F0B027202C}" type="pres">
      <dgm:prSet presAssocID="{BEC493E5-725B-475D-BF31-F6A5E28A65D3}" presName="composite" presStyleCnt="0"/>
      <dgm:spPr/>
    </dgm:pt>
    <dgm:pt modelId="{1F77E113-A435-42B7-B576-095C3C55B407}" type="pres">
      <dgm:prSet presAssocID="{BEC493E5-725B-475D-BF31-F6A5E28A65D3}" presName="parentText" presStyleLbl="alignNode1" presStyleIdx="0" presStyleCnt="3">
        <dgm:presLayoutVars>
          <dgm:chMax val="1"/>
          <dgm:bulletEnabled val="1"/>
        </dgm:presLayoutVars>
      </dgm:prSet>
      <dgm:spPr/>
      <dgm:t>
        <a:bodyPr/>
        <a:lstStyle/>
        <a:p>
          <a:endParaRPr lang="zh-CN" altLang="en-US"/>
        </a:p>
      </dgm:t>
    </dgm:pt>
    <dgm:pt modelId="{C742B279-5FC4-44E3-BB16-440109D58B33}" type="pres">
      <dgm:prSet presAssocID="{BEC493E5-725B-475D-BF31-F6A5E28A65D3}" presName="descendantText" presStyleLbl="alignAcc1" presStyleIdx="0" presStyleCnt="3">
        <dgm:presLayoutVars>
          <dgm:bulletEnabled val="1"/>
        </dgm:presLayoutVars>
      </dgm:prSet>
      <dgm:spPr/>
      <dgm:t>
        <a:bodyPr/>
        <a:lstStyle/>
        <a:p>
          <a:endParaRPr lang="zh-CN" altLang="en-US"/>
        </a:p>
      </dgm:t>
    </dgm:pt>
    <dgm:pt modelId="{AE07F1B8-80DC-475E-84A4-7B1AB5F8558D}" type="pres">
      <dgm:prSet presAssocID="{9D31F1F1-DD14-4223-A672-422DC277F1F7}" presName="sp" presStyleCnt="0"/>
      <dgm:spPr/>
    </dgm:pt>
    <dgm:pt modelId="{86431F79-4A0C-4635-B515-7D02121C4D7A}" type="pres">
      <dgm:prSet presAssocID="{02AE9FCB-C117-4A50-B400-E858A4F6701F}" presName="composite" presStyleCnt="0"/>
      <dgm:spPr/>
    </dgm:pt>
    <dgm:pt modelId="{4D69D631-2BEA-486E-BEFF-A618C7861A62}" type="pres">
      <dgm:prSet presAssocID="{02AE9FCB-C117-4A50-B400-E858A4F6701F}" presName="parentText" presStyleLbl="alignNode1" presStyleIdx="1" presStyleCnt="3">
        <dgm:presLayoutVars>
          <dgm:chMax val="1"/>
          <dgm:bulletEnabled val="1"/>
        </dgm:presLayoutVars>
      </dgm:prSet>
      <dgm:spPr/>
      <dgm:t>
        <a:bodyPr/>
        <a:lstStyle/>
        <a:p>
          <a:endParaRPr lang="zh-CN" altLang="en-US"/>
        </a:p>
      </dgm:t>
    </dgm:pt>
    <dgm:pt modelId="{AB10F030-DE6A-455E-B379-4BDFB6E875EB}" type="pres">
      <dgm:prSet presAssocID="{02AE9FCB-C117-4A50-B400-E858A4F6701F}" presName="descendantText" presStyleLbl="alignAcc1" presStyleIdx="1" presStyleCnt="3">
        <dgm:presLayoutVars>
          <dgm:bulletEnabled val="1"/>
        </dgm:presLayoutVars>
      </dgm:prSet>
      <dgm:spPr/>
      <dgm:t>
        <a:bodyPr/>
        <a:lstStyle/>
        <a:p>
          <a:endParaRPr lang="zh-CN" altLang="en-US"/>
        </a:p>
      </dgm:t>
    </dgm:pt>
    <dgm:pt modelId="{A614CA2E-9E43-481F-BAC3-7249D8F8F6AE}" type="pres">
      <dgm:prSet presAssocID="{1A419430-6A21-42AC-8024-7589827AA499}" presName="sp" presStyleCnt="0"/>
      <dgm:spPr/>
    </dgm:pt>
    <dgm:pt modelId="{A7B226E4-C292-4A95-B24E-5524B3772CA1}" type="pres">
      <dgm:prSet presAssocID="{C8DB500B-9D77-4ED0-87FF-E67AB156C676}" presName="composite" presStyleCnt="0"/>
      <dgm:spPr/>
    </dgm:pt>
    <dgm:pt modelId="{A93C87BB-1580-47F9-B9A4-DE97AB9269A8}" type="pres">
      <dgm:prSet presAssocID="{C8DB500B-9D77-4ED0-87FF-E67AB156C676}" presName="parentText" presStyleLbl="alignNode1" presStyleIdx="2" presStyleCnt="3">
        <dgm:presLayoutVars>
          <dgm:chMax val="1"/>
          <dgm:bulletEnabled val="1"/>
        </dgm:presLayoutVars>
      </dgm:prSet>
      <dgm:spPr/>
      <dgm:t>
        <a:bodyPr/>
        <a:lstStyle/>
        <a:p>
          <a:endParaRPr lang="zh-CN" altLang="en-US"/>
        </a:p>
      </dgm:t>
    </dgm:pt>
    <dgm:pt modelId="{F866529E-07CC-42D5-B96B-4792EEDFFEB4}" type="pres">
      <dgm:prSet presAssocID="{C8DB500B-9D77-4ED0-87FF-E67AB156C676}" presName="descendantText" presStyleLbl="alignAcc1" presStyleIdx="2" presStyleCnt="3">
        <dgm:presLayoutVars>
          <dgm:bulletEnabled val="1"/>
        </dgm:presLayoutVars>
      </dgm:prSet>
      <dgm:spPr/>
      <dgm:t>
        <a:bodyPr/>
        <a:lstStyle/>
        <a:p>
          <a:endParaRPr lang="zh-CN" altLang="en-US"/>
        </a:p>
      </dgm:t>
    </dgm:pt>
  </dgm:ptLst>
  <dgm:cxnLst>
    <dgm:cxn modelId="{06483783-7E13-4DA9-9156-D6ABDA1E6C99}" type="presOf" srcId="{02AE9FCB-C117-4A50-B400-E858A4F6701F}" destId="{4D69D631-2BEA-486E-BEFF-A618C7861A62}" srcOrd="0" destOrd="0" presId="urn:microsoft.com/office/officeart/2005/8/layout/chevron2"/>
    <dgm:cxn modelId="{3F7F03EC-C0BA-4574-97C4-F4952D408FF3}" type="presOf" srcId="{56F5216E-D67C-4A35-A4F9-B3BB6D0A2A78}" destId="{C742B279-5FC4-44E3-BB16-440109D58B33}" srcOrd="0" destOrd="0" presId="urn:microsoft.com/office/officeart/2005/8/layout/chevron2"/>
    <dgm:cxn modelId="{ADBAEB8C-58A2-4185-BF18-112BA644BDD7}" srcId="{E46C0B1F-92DE-4C71-BBB8-79EE9DD33A0D}" destId="{BEC493E5-725B-475D-BF31-F6A5E28A65D3}" srcOrd="0" destOrd="0" parTransId="{04323679-E809-4DAC-9B62-3E7E6EB76A02}" sibTransId="{9D31F1F1-DD14-4223-A672-422DC277F1F7}"/>
    <dgm:cxn modelId="{30B5E07F-CDBB-4064-B79A-2B23B7458CC7}" type="presOf" srcId="{C8DB500B-9D77-4ED0-87FF-E67AB156C676}" destId="{A93C87BB-1580-47F9-B9A4-DE97AB9269A8}" srcOrd="0" destOrd="0" presId="urn:microsoft.com/office/officeart/2005/8/layout/chevron2"/>
    <dgm:cxn modelId="{695AC170-6770-4B5F-80CD-3E4105DEE827}" type="presOf" srcId="{84CE1546-C804-4510-8B6C-7506605BBCA9}" destId="{AB10F030-DE6A-455E-B379-4BDFB6E875EB}" srcOrd="0" destOrd="0" presId="urn:microsoft.com/office/officeart/2005/8/layout/chevron2"/>
    <dgm:cxn modelId="{8EF29FF8-497B-4148-99AB-3CC2052F6012}" srcId="{BEC493E5-725B-475D-BF31-F6A5E28A65D3}" destId="{56F5216E-D67C-4A35-A4F9-B3BB6D0A2A78}" srcOrd="0" destOrd="0" parTransId="{57CEBD98-065B-430F-A87F-B4C8A90AB826}" sibTransId="{9A8BB5D6-B93B-4C0C-B26F-846305F403D7}"/>
    <dgm:cxn modelId="{537EC1B6-088E-44C6-90F9-38D149BB8141}" type="presOf" srcId="{E46C0B1F-92DE-4C71-BBB8-79EE9DD33A0D}" destId="{AA5CD1D5-1541-4110-A74C-147EB41E5E17}" srcOrd="0" destOrd="0" presId="urn:microsoft.com/office/officeart/2005/8/layout/chevron2"/>
    <dgm:cxn modelId="{84AA8D50-3293-4C0B-A34A-9C0C54C83EA2}" srcId="{E46C0B1F-92DE-4C71-BBB8-79EE9DD33A0D}" destId="{02AE9FCB-C117-4A50-B400-E858A4F6701F}" srcOrd="1" destOrd="0" parTransId="{24660C16-8B67-4ED0-ACCB-3C005E0FCB23}" sibTransId="{1A419430-6A21-42AC-8024-7589827AA499}"/>
    <dgm:cxn modelId="{A774B159-940E-4C74-ADA3-A04CFE15BE67}" type="presOf" srcId="{86F3E257-A577-435B-81C1-7CD7071F8042}" destId="{F866529E-07CC-42D5-B96B-4792EEDFFEB4}" srcOrd="0" destOrd="0" presId="urn:microsoft.com/office/officeart/2005/8/layout/chevron2"/>
    <dgm:cxn modelId="{43221903-B308-4AF3-899B-3A9C29598559}" type="presOf" srcId="{BEC493E5-725B-475D-BF31-F6A5E28A65D3}" destId="{1F77E113-A435-42B7-B576-095C3C55B407}" srcOrd="0" destOrd="0" presId="urn:microsoft.com/office/officeart/2005/8/layout/chevron2"/>
    <dgm:cxn modelId="{097F576C-A756-4981-ACA3-F52D32596C19}" srcId="{E46C0B1F-92DE-4C71-BBB8-79EE9DD33A0D}" destId="{C8DB500B-9D77-4ED0-87FF-E67AB156C676}" srcOrd="2" destOrd="0" parTransId="{3E496439-7806-4AE3-8267-8730D9E2C608}" sibTransId="{84BD29C4-181A-4010-A35F-F0582D49B897}"/>
    <dgm:cxn modelId="{1CF64259-8B6B-47AB-AF83-C2353A09309F}" srcId="{02AE9FCB-C117-4A50-B400-E858A4F6701F}" destId="{84CE1546-C804-4510-8B6C-7506605BBCA9}" srcOrd="0" destOrd="0" parTransId="{9B06A7A4-D395-4D93-92CE-42580E0AE3D6}" sibTransId="{A87FF08D-9260-4BF0-8531-C3137A720996}"/>
    <dgm:cxn modelId="{AFFF8851-6FF9-4DE2-8E44-FBD8FB823D06}" srcId="{C8DB500B-9D77-4ED0-87FF-E67AB156C676}" destId="{86F3E257-A577-435B-81C1-7CD7071F8042}" srcOrd="0" destOrd="0" parTransId="{46E5EBF7-8909-411A-98FC-2D49F55B83DA}" sibTransId="{C52BE795-3BFF-428F-B8F6-6913D4A055D1}"/>
    <dgm:cxn modelId="{59F7BB29-97C3-445C-A273-7F34CE1C447F}" type="presParOf" srcId="{AA5CD1D5-1541-4110-A74C-147EB41E5E17}" destId="{CD0599BE-E90F-42E7-B7E2-F3F0B027202C}" srcOrd="0" destOrd="0" presId="urn:microsoft.com/office/officeart/2005/8/layout/chevron2"/>
    <dgm:cxn modelId="{931C56FC-0143-4DF9-857C-D463D71CDA60}" type="presParOf" srcId="{CD0599BE-E90F-42E7-B7E2-F3F0B027202C}" destId="{1F77E113-A435-42B7-B576-095C3C55B407}" srcOrd="0" destOrd="0" presId="urn:microsoft.com/office/officeart/2005/8/layout/chevron2"/>
    <dgm:cxn modelId="{E0F12888-1866-42A6-858B-2219F5AFFEA3}" type="presParOf" srcId="{CD0599BE-E90F-42E7-B7E2-F3F0B027202C}" destId="{C742B279-5FC4-44E3-BB16-440109D58B33}" srcOrd="1" destOrd="0" presId="urn:microsoft.com/office/officeart/2005/8/layout/chevron2"/>
    <dgm:cxn modelId="{B854D821-63E4-4925-AC85-DF1FEC168673}" type="presParOf" srcId="{AA5CD1D5-1541-4110-A74C-147EB41E5E17}" destId="{AE07F1B8-80DC-475E-84A4-7B1AB5F8558D}" srcOrd="1" destOrd="0" presId="urn:microsoft.com/office/officeart/2005/8/layout/chevron2"/>
    <dgm:cxn modelId="{61E75CC6-0BFE-46C9-A1AA-D9273646F2EF}" type="presParOf" srcId="{AA5CD1D5-1541-4110-A74C-147EB41E5E17}" destId="{86431F79-4A0C-4635-B515-7D02121C4D7A}" srcOrd="2" destOrd="0" presId="urn:microsoft.com/office/officeart/2005/8/layout/chevron2"/>
    <dgm:cxn modelId="{E5C297BE-7690-4F35-BCC7-C6AF4164950D}" type="presParOf" srcId="{86431F79-4A0C-4635-B515-7D02121C4D7A}" destId="{4D69D631-2BEA-486E-BEFF-A618C7861A62}" srcOrd="0" destOrd="0" presId="urn:microsoft.com/office/officeart/2005/8/layout/chevron2"/>
    <dgm:cxn modelId="{04C75469-090D-4DA1-A9B3-CB8866707AEF}" type="presParOf" srcId="{86431F79-4A0C-4635-B515-7D02121C4D7A}" destId="{AB10F030-DE6A-455E-B379-4BDFB6E875EB}" srcOrd="1" destOrd="0" presId="urn:microsoft.com/office/officeart/2005/8/layout/chevron2"/>
    <dgm:cxn modelId="{FEB662EE-0760-4D51-AAFE-1AE88EFB618C}" type="presParOf" srcId="{AA5CD1D5-1541-4110-A74C-147EB41E5E17}" destId="{A614CA2E-9E43-481F-BAC3-7249D8F8F6AE}" srcOrd="3" destOrd="0" presId="urn:microsoft.com/office/officeart/2005/8/layout/chevron2"/>
    <dgm:cxn modelId="{094073F3-48D2-46A5-8287-B88984D09FEE}" type="presParOf" srcId="{AA5CD1D5-1541-4110-A74C-147EB41E5E17}" destId="{A7B226E4-C292-4A95-B24E-5524B3772CA1}" srcOrd="4" destOrd="0" presId="urn:microsoft.com/office/officeart/2005/8/layout/chevron2"/>
    <dgm:cxn modelId="{9965D242-3087-44EA-8B0F-07A68F6EE6EB}" type="presParOf" srcId="{A7B226E4-C292-4A95-B24E-5524B3772CA1}" destId="{A93C87BB-1580-47F9-B9A4-DE97AB9269A8}" srcOrd="0" destOrd="0" presId="urn:microsoft.com/office/officeart/2005/8/layout/chevron2"/>
    <dgm:cxn modelId="{37DC8C00-C3E0-4A6F-96FB-3B38D6D22B13}" type="presParOf" srcId="{A7B226E4-C292-4A95-B24E-5524B3772CA1}" destId="{F866529E-07CC-42D5-B96B-4792EEDFFEB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EDE37-0A1D-4469-A237-8A9DFFB3E719}">
      <dsp:nvSpPr>
        <dsp:cNvPr id="0" name=""/>
        <dsp:cNvSpPr/>
      </dsp:nvSpPr>
      <dsp:spPr>
        <a:xfrm>
          <a:off x="-4181368" y="-641626"/>
          <a:ext cx="4982241" cy="4982241"/>
        </a:xfrm>
        <a:prstGeom prst="blockArc">
          <a:avLst>
            <a:gd name="adj1" fmla="val 18900000"/>
            <a:gd name="adj2" fmla="val 2700000"/>
            <a:gd name="adj3" fmla="val 434"/>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B7EA9B-2D9C-449C-908E-7CEAFDE1C238}">
      <dsp:nvSpPr>
        <dsp:cNvPr id="0" name=""/>
        <dsp:cNvSpPr/>
      </dsp:nvSpPr>
      <dsp:spPr>
        <a:xfrm>
          <a:off x="350809" y="231112"/>
          <a:ext cx="5834521" cy="4625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7127"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数据归一化，消除量纲的影响。</a:t>
          </a:r>
          <a:endParaRPr lang="zh-CN" altLang="en-US" sz="1800" kern="1200" dirty="0">
            <a:latin typeface="微软雅黑" panose="020B0503020204020204" pitchFamily="34" charset="-122"/>
            <a:ea typeface="微软雅黑" panose="020B0503020204020204" pitchFamily="34" charset="-122"/>
          </a:endParaRPr>
        </a:p>
      </dsp:txBody>
      <dsp:txXfrm>
        <a:off x="350809" y="231112"/>
        <a:ext cx="5834521" cy="462521"/>
      </dsp:txXfrm>
    </dsp:sp>
    <dsp:sp modelId="{D39E8FAB-09DC-4FDD-B49D-3FBEB02264EA}">
      <dsp:nvSpPr>
        <dsp:cNvPr id="0" name=""/>
        <dsp:cNvSpPr/>
      </dsp:nvSpPr>
      <dsp:spPr>
        <a:xfrm>
          <a:off x="61733" y="173297"/>
          <a:ext cx="578151" cy="57815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9E8B6B-92AD-4556-B34F-6DC0535D3D32}">
      <dsp:nvSpPr>
        <dsp:cNvPr id="0" name=""/>
        <dsp:cNvSpPr/>
      </dsp:nvSpPr>
      <dsp:spPr>
        <a:xfrm>
          <a:off x="682238" y="924673"/>
          <a:ext cx="5503091" cy="4625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7127"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计算归一化后数据的协方差矩阵。</a:t>
          </a:r>
          <a:endParaRPr lang="zh-CN" altLang="en-US" sz="1800" kern="1200" dirty="0">
            <a:latin typeface="微软雅黑" panose="020B0503020204020204" pitchFamily="34" charset="-122"/>
            <a:ea typeface="微软雅黑" panose="020B0503020204020204" pitchFamily="34" charset="-122"/>
          </a:endParaRPr>
        </a:p>
      </dsp:txBody>
      <dsp:txXfrm>
        <a:off x="682238" y="924673"/>
        <a:ext cx="5503091" cy="462521"/>
      </dsp:txXfrm>
    </dsp:sp>
    <dsp:sp modelId="{0419B1A9-E8FD-43A2-952C-3782B2A935B7}">
      <dsp:nvSpPr>
        <dsp:cNvPr id="0" name=""/>
        <dsp:cNvSpPr/>
      </dsp:nvSpPr>
      <dsp:spPr>
        <a:xfrm>
          <a:off x="393162" y="866858"/>
          <a:ext cx="578151" cy="57815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ED0C84-A788-4FFF-A8D5-59F048C25D6D}">
      <dsp:nvSpPr>
        <dsp:cNvPr id="0" name=""/>
        <dsp:cNvSpPr/>
      </dsp:nvSpPr>
      <dsp:spPr>
        <a:xfrm>
          <a:off x="783960" y="1618233"/>
          <a:ext cx="5401369" cy="4625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7127"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计算协方差矩阵的特征值和特征向量。</a:t>
          </a:r>
          <a:endParaRPr lang="zh-CN" altLang="en-US" sz="1800" kern="1200" dirty="0">
            <a:latin typeface="微软雅黑" panose="020B0503020204020204" pitchFamily="34" charset="-122"/>
            <a:ea typeface="微软雅黑" panose="020B0503020204020204" pitchFamily="34" charset="-122"/>
          </a:endParaRPr>
        </a:p>
      </dsp:txBody>
      <dsp:txXfrm>
        <a:off x="783960" y="1618233"/>
        <a:ext cx="5401369" cy="462521"/>
      </dsp:txXfrm>
    </dsp:sp>
    <dsp:sp modelId="{F91FF345-73AC-4215-B75D-1C57A3443622}">
      <dsp:nvSpPr>
        <dsp:cNvPr id="0" name=""/>
        <dsp:cNvSpPr/>
      </dsp:nvSpPr>
      <dsp:spPr>
        <a:xfrm>
          <a:off x="494884" y="1560418"/>
          <a:ext cx="578151" cy="57815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45C946-55EB-4F90-9711-645A370A27CF}">
      <dsp:nvSpPr>
        <dsp:cNvPr id="0" name=""/>
        <dsp:cNvSpPr/>
      </dsp:nvSpPr>
      <dsp:spPr>
        <a:xfrm>
          <a:off x="682238" y="2311794"/>
          <a:ext cx="5503091" cy="4625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7127"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选择贡献度靠前的几个特征向量组成新基。</a:t>
          </a:r>
          <a:endParaRPr lang="zh-CN" altLang="en-US" sz="1800" kern="1200" dirty="0">
            <a:latin typeface="微软雅黑" panose="020B0503020204020204" pitchFamily="34" charset="-122"/>
            <a:ea typeface="微软雅黑" panose="020B0503020204020204" pitchFamily="34" charset="-122"/>
          </a:endParaRPr>
        </a:p>
      </dsp:txBody>
      <dsp:txXfrm>
        <a:off x="682238" y="2311794"/>
        <a:ext cx="5503091" cy="462521"/>
      </dsp:txXfrm>
    </dsp:sp>
    <dsp:sp modelId="{19C88D60-0B0F-47D2-B6C6-CF0D6EAE8AE8}">
      <dsp:nvSpPr>
        <dsp:cNvPr id="0" name=""/>
        <dsp:cNvSpPr/>
      </dsp:nvSpPr>
      <dsp:spPr>
        <a:xfrm>
          <a:off x="393162" y="2253978"/>
          <a:ext cx="578151" cy="57815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31334E-4339-4D2E-AF60-73ECB59C2DDA}">
      <dsp:nvSpPr>
        <dsp:cNvPr id="0" name=""/>
        <dsp:cNvSpPr/>
      </dsp:nvSpPr>
      <dsp:spPr>
        <a:xfrm>
          <a:off x="350809" y="3005354"/>
          <a:ext cx="5834521" cy="4625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7127"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将元数据在新基下进行投影，获得降维后的数据。</a:t>
          </a:r>
          <a:endParaRPr lang="zh-CN" altLang="en-US" sz="1800" kern="1200" dirty="0">
            <a:latin typeface="微软雅黑" panose="020B0503020204020204" pitchFamily="34" charset="-122"/>
            <a:ea typeface="微软雅黑" panose="020B0503020204020204" pitchFamily="34" charset="-122"/>
          </a:endParaRPr>
        </a:p>
      </dsp:txBody>
      <dsp:txXfrm>
        <a:off x="350809" y="3005354"/>
        <a:ext cx="5834521" cy="462521"/>
      </dsp:txXfrm>
    </dsp:sp>
    <dsp:sp modelId="{177AF9ED-7693-42B6-AFBE-21E9E4A631F0}">
      <dsp:nvSpPr>
        <dsp:cNvPr id="0" name=""/>
        <dsp:cNvSpPr/>
      </dsp:nvSpPr>
      <dsp:spPr>
        <a:xfrm>
          <a:off x="61733" y="2947539"/>
          <a:ext cx="578151" cy="57815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710858-F394-4DF8-9947-B119F7EF05D0}">
      <dsp:nvSpPr>
        <dsp:cNvPr id="0" name=""/>
        <dsp:cNvSpPr/>
      </dsp:nvSpPr>
      <dsp:spPr>
        <a:xfrm rot="16200000">
          <a:off x="-998911" y="999639"/>
          <a:ext cx="3892172" cy="1892893"/>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l" defTabSz="711200">
            <a:lnSpc>
              <a:spcPct val="90000"/>
            </a:lnSpc>
            <a:spcBef>
              <a:spcPct val="0"/>
            </a:spcBef>
            <a:spcAft>
              <a:spcPct val="35000"/>
            </a:spcAft>
          </a:pPr>
          <a:r>
            <a:rPr lang="zh-CN" altLang="en-US" sz="1600" kern="1200" dirty="0" smtClean="0">
              <a:solidFill>
                <a:schemeClr val="bg1"/>
              </a:solidFill>
              <a:latin typeface="微软雅黑" panose="020B0503020204020204" pitchFamily="34" charset="-122"/>
              <a:ea typeface="微软雅黑" panose="020B0503020204020204" pitchFamily="34" charset="-122"/>
              <a:cs typeface="Levenim MT" pitchFamily="2" charset="-79"/>
            </a:rPr>
            <a:t>影响债券收益率曲线走势的主要因素有三个，分别是水平因子、斜率因子和曲率因子</a:t>
          </a:r>
          <a:r>
            <a:rPr lang="zh-CN" altLang="en-US" sz="2000" kern="1200" dirty="0" smtClean="0">
              <a:solidFill>
                <a:schemeClr val="bg1"/>
              </a:solidFill>
              <a:latin typeface="微软雅黑" panose="020B0503020204020204" pitchFamily="34" charset="-122"/>
              <a:ea typeface="微软雅黑" panose="020B0503020204020204" pitchFamily="34" charset="-122"/>
              <a:cs typeface="Levenim MT" pitchFamily="2" charset="-79"/>
            </a:rPr>
            <a:t>。</a:t>
          </a:r>
          <a:endParaRPr lang="zh-CN" altLang="en-US" sz="2000" kern="1200" dirty="0">
            <a:solidFill>
              <a:schemeClr val="bg1"/>
            </a:solidFill>
            <a:latin typeface="微软雅黑" panose="020B0503020204020204" pitchFamily="34" charset="-122"/>
            <a:ea typeface="微软雅黑" panose="020B0503020204020204" pitchFamily="34" charset="-122"/>
            <a:cs typeface="Levenim MT" pitchFamily="2" charset="-79"/>
          </a:endParaRPr>
        </a:p>
      </dsp:txBody>
      <dsp:txXfrm rot="5400000">
        <a:off x="728" y="778434"/>
        <a:ext cx="1892893" cy="2335304"/>
      </dsp:txXfrm>
    </dsp:sp>
    <dsp:sp modelId="{5581E84C-422A-4966-BD41-097F52475FF6}">
      <dsp:nvSpPr>
        <dsp:cNvPr id="0" name=""/>
        <dsp:cNvSpPr/>
      </dsp:nvSpPr>
      <dsp:spPr>
        <a:xfrm rot="16200000">
          <a:off x="1035949" y="999639"/>
          <a:ext cx="3892172" cy="1892893"/>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l" defTabSz="711200">
            <a:lnSpc>
              <a:spcPct val="90000"/>
            </a:lnSpc>
            <a:spcBef>
              <a:spcPct val="0"/>
            </a:spcBef>
            <a:spcAft>
              <a:spcPct val="35000"/>
            </a:spcAft>
          </a:pPr>
          <a:r>
            <a:rPr lang="zh-CN" altLang="en-US" sz="1600" kern="1200" dirty="0" smtClean="0">
              <a:solidFill>
                <a:schemeClr val="bg1"/>
              </a:solidFill>
              <a:latin typeface="微软雅黑" panose="020B0503020204020204" pitchFamily="34" charset="-122"/>
              <a:ea typeface="微软雅黑" panose="020B0503020204020204" pitchFamily="34" charset="-122"/>
              <a:cs typeface="Levenim MT" pitchFamily="2" charset="-79"/>
            </a:rPr>
            <a:t>水平因子主要影响收益率曲线的水平位移，斜率因子主要影响曲线斜率，曲率因子主要影响曲线的曲度。</a:t>
          </a:r>
          <a:endParaRPr lang="zh-CN" altLang="en-US" sz="1600" kern="1200" dirty="0">
            <a:solidFill>
              <a:schemeClr val="bg1"/>
            </a:solidFill>
            <a:latin typeface="微软雅黑" panose="020B0503020204020204" pitchFamily="34" charset="-122"/>
            <a:ea typeface="微软雅黑" panose="020B0503020204020204" pitchFamily="34" charset="-122"/>
            <a:cs typeface="Levenim MT" pitchFamily="2" charset="-79"/>
          </a:endParaRPr>
        </a:p>
      </dsp:txBody>
      <dsp:txXfrm rot="5400000">
        <a:off x="2035588" y="778434"/>
        <a:ext cx="1892893" cy="2335304"/>
      </dsp:txXfrm>
    </dsp:sp>
    <dsp:sp modelId="{6EFBC6E8-F2BA-4F80-945D-9B8D3753C22A}">
      <dsp:nvSpPr>
        <dsp:cNvPr id="0" name=""/>
        <dsp:cNvSpPr/>
      </dsp:nvSpPr>
      <dsp:spPr>
        <a:xfrm rot="16200000">
          <a:off x="3070810" y="999639"/>
          <a:ext cx="3892172" cy="1892893"/>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l" defTabSz="711200">
            <a:lnSpc>
              <a:spcPct val="90000"/>
            </a:lnSpc>
            <a:spcBef>
              <a:spcPct val="0"/>
            </a:spcBef>
            <a:spcAft>
              <a:spcPct val="35000"/>
            </a:spcAft>
          </a:pPr>
          <a:r>
            <a:rPr lang="zh-CN" altLang="en-US" sz="1600" kern="1200" dirty="0" smtClean="0">
              <a:solidFill>
                <a:schemeClr val="bg1"/>
              </a:solidFill>
              <a:latin typeface="微软雅黑" panose="020B0503020204020204" pitchFamily="34" charset="-122"/>
              <a:ea typeface="微软雅黑" panose="020B0503020204020204" pitchFamily="34" charset="-122"/>
              <a:cs typeface="Levenim MT" pitchFamily="2" charset="-79"/>
            </a:rPr>
            <a:t>第一主因子起主导作用，第二、三主因子依次次之，短期债券只对水平因子敏感，远期债券对斜率和曲度因子都敏感。</a:t>
          </a:r>
          <a:endParaRPr lang="zh-CN" altLang="en-US" sz="1600" kern="1200" dirty="0">
            <a:solidFill>
              <a:schemeClr val="bg1"/>
            </a:solidFill>
            <a:latin typeface="微软雅黑" panose="020B0503020204020204" pitchFamily="34" charset="-122"/>
            <a:ea typeface="微软雅黑" panose="020B0503020204020204" pitchFamily="34" charset="-122"/>
            <a:cs typeface="Levenim MT" pitchFamily="2" charset="-79"/>
          </a:endParaRPr>
        </a:p>
      </dsp:txBody>
      <dsp:txXfrm rot="5400000">
        <a:off x="4070449" y="778434"/>
        <a:ext cx="1892893" cy="23353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CA0CF2-571D-4228-9B47-D906842882A7}">
      <dsp:nvSpPr>
        <dsp:cNvPr id="0" name=""/>
        <dsp:cNvSpPr/>
      </dsp:nvSpPr>
      <dsp:spPr>
        <a:xfrm>
          <a:off x="834548" y="0"/>
          <a:ext cx="5110683" cy="5110683"/>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114568-D9BC-4CFA-AF14-0841D954FD32}">
      <dsp:nvSpPr>
        <dsp:cNvPr id="0" name=""/>
        <dsp:cNvSpPr/>
      </dsp:nvSpPr>
      <dsp:spPr>
        <a:xfrm>
          <a:off x="3389890" y="513813"/>
          <a:ext cx="3321943" cy="120979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altLang="zh-CN" sz="1600" kern="1200" dirty="0" smtClean="0">
              <a:latin typeface="微软雅黑" panose="020B0503020204020204" pitchFamily="34" charset="-122"/>
              <a:ea typeface="微软雅黑" panose="020B0503020204020204" pitchFamily="34" charset="-122"/>
            </a:rPr>
            <a:t>N-S</a:t>
          </a:r>
          <a:r>
            <a:rPr lang="zh-CN" altLang="en-US" sz="1600" kern="1200" dirty="0" smtClean="0">
              <a:latin typeface="微软雅黑" panose="020B0503020204020204" pitchFamily="34" charset="-122"/>
              <a:ea typeface="微软雅黑" panose="020B0503020204020204" pitchFamily="34" charset="-122"/>
            </a:rPr>
            <a:t>模型在业界久负盛名，</a:t>
          </a:r>
          <a:r>
            <a:rPr lang="zh-CN" sz="1600" kern="1200" dirty="0" smtClean="0">
              <a:latin typeface="微软雅黑" panose="020B0503020204020204" pitchFamily="34" charset="-122"/>
              <a:ea typeface="微软雅黑" panose="020B0503020204020204" pitchFamily="34" charset="-122"/>
            </a:rPr>
            <a:t>比利时、芬兰、法国、意大利、西班牙、等多个国家的中央银行采用</a:t>
          </a:r>
          <a:r>
            <a:rPr lang="en-US" sz="1600" kern="1200" dirty="0" smtClean="0">
              <a:latin typeface="微软雅黑" panose="020B0503020204020204" pitchFamily="34" charset="-122"/>
              <a:ea typeface="微软雅黑" panose="020B0503020204020204" pitchFamily="34" charset="-122"/>
            </a:rPr>
            <a:t>N-S</a:t>
          </a:r>
          <a:r>
            <a:rPr lang="zh-CN" sz="1600" kern="1200" dirty="0" smtClean="0">
              <a:latin typeface="微软雅黑" panose="020B0503020204020204" pitchFamily="34" charset="-122"/>
              <a:ea typeface="微软雅黑" panose="020B0503020204020204" pitchFamily="34" charset="-122"/>
            </a:rPr>
            <a:t>模型作为利率期限结构的估计方法。</a:t>
          </a:r>
          <a:endParaRPr lang="zh-CN" altLang="en-US" sz="1600" kern="1200" dirty="0">
            <a:latin typeface="微软雅黑" panose="020B0503020204020204" pitchFamily="34" charset="-122"/>
            <a:ea typeface="微软雅黑" panose="020B0503020204020204" pitchFamily="34" charset="-122"/>
          </a:endParaRPr>
        </a:p>
      </dsp:txBody>
      <dsp:txXfrm>
        <a:off x="3448947" y="572870"/>
        <a:ext cx="3203829" cy="1091680"/>
      </dsp:txXfrm>
    </dsp:sp>
    <dsp:sp modelId="{C91D3C92-618E-4B36-87D3-718E8E73F135}">
      <dsp:nvSpPr>
        <dsp:cNvPr id="0" name=""/>
        <dsp:cNvSpPr/>
      </dsp:nvSpPr>
      <dsp:spPr>
        <a:xfrm>
          <a:off x="3389890" y="1874832"/>
          <a:ext cx="3321943" cy="120979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latin typeface="微软雅黑" panose="020B0503020204020204" pitchFamily="34" charset="-122"/>
              <a:ea typeface="微软雅黑" panose="020B0503020204020204" pitchFamily="34" charset="-122"/>
            </a:rPr>
            <a:t>N-S</a:t>
          </a:r>
          <a:r>
            <a:rPr lang="zh-CN" sz="1600" kern="1200" dirty="0" smtClean="0">
              <a:latin typeface="微软雅黑" panose="020B0503020204020204" pitchFamily="34" charset="-122"/>
              <a:ea typeface="微软雅黑" panose="020B0503020204020204" pitchFamily="34" charset="-122"/>
            </a:rPr>
            <a:t>模型构造简单，只需要计算四个参数即可完成构建。</a:t>
          </a:r>
          <a:endParaRPr lang="zh-CN" altLang="en-US" sz="1600" kern="1200" dirty="0">
            <a:latin typeface="微软雅黑" panose="020B0503020204020204" pitchFamily="34" charset="-122"/>
            <a:ea typeface="微软雅黑" panose="020B0503020204020204" pitchFamily="34" charset="-122"/>
          </a:endParaRPr>
        </a:p>
      </dsp:txBody>
      <dsp:txXfrm>
        <a:off x="3448947" y="1933889"/>
        <a:ext cx="3203829" cy="1091680"/>
      </dsp:txXfrm>
    </dsp:sp>
    <dsp:sp modelId="{A2F7987E-6188-43B1-90E7-315EE4457B06}">
      <dsp:nvSpPr>
        <dsp:cNvPr id="0" name=""/>
        <dsp:cNvSpPr/>
      </dsp:nvSpPr>
      <dsp:spPr>
        <a:xfrm>
          <a:off x="3389890" y="3235850"/>
          <a:ext cx="3321943" cy="1209794"/>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latin typeface="微软雅黑" panose="020B0503020204020204" pitchFamily="34" charset="-122"/>
              <a:ea typeface="微软雅黑" panose="020B0503020204020204" pitchFamily="34" charset="-122"/>
            </a:rPr>
            <a:t>Nelson-Siegel</a:t>
          </a:r>
          <a:r>
            <a:rPr lang="zh-CN" sz="1600" kern="1200" dirty="0" smtClean="0">
              <a:latin typeface="微软雅黑" panose="020B0503020204020204" pitchFamily="34" charset="-122"/>
              <a:ea typeface="微软雅黑" panose="020B0503020204020204" pitchFamily="34" charset="-122"/>
            </a:rPr>
            <a:t>模型的四个参数具有强烈的金融含义，所以容易该模型更理解。</a:t>
          </a:r>
          <a:endParaRPr lang="zh-CN" altLang="en-US" sz="1600" kern="1200" dirty="0">
            <a:latin typeface="微软雅黑" panose="020B0503020204020204" pitchFamily="34" charset="-122"/>
            <a:ea typeface="微软雅黑" panose="020B0503020204020204" pitchFamily="34" charset="-122"/>
          </a:endParaRPr>
        </a:p>
      </dsp:txBody>
      <dsp:txXfrm>
        <a:off x="3448947" y="3294907"/>
        <a:ext cx="3203829" cy="10916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77E113-A435-42B7-B576-095C3C55B407}">
      <dsp:nvSpPr>
        <dsp:cNvPr id="0" name=""/>
        <dsp:cNvSpPr/>
      </dsp:nvSpPr>
      <dsp:spPr>
        <a:xfrm rot="5400000">
          <a:off x="-189766" y="191507"/>
          <a:ext cx="1265109" cy="88557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smtClean="0"/>
            <a:t>PCA</a:t>
          </a:r>
          <a:endParaRPr lang="zh-CN" altLang="en-US" sz="2000" kern="1200" dirty="0"/>
        </a:p>
      </dsp:txBody>
      <dsp:txXfrm rot="-5400000">
        <a:off x="1" y="444528"/>
        <a:ext cx="885576" cy="379533"/>
      </dsp:txXfrm>
    </dsp:sp>
    <dsp:sp modelId="{C742B279-5FC4-44E3-BB16-440109D58B33}">
      <dsp:nvSpPr>
        <dsp:cNvPr id="0" name=""/>
        <dsp:cNvSpPr/>
      </dsp:nvSpPr>
      <dsp:spPr>
        <a:xfrm rot="5400000">
          <a:off x="2742982" y="-1855665"/>
          <a:ext cx="822320" cy="453713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zh-CN" altLang="en-US" sz="2300" kern="1200" dirty="0" smtClean="0"/>
            <a:t>使用</a:t>
          </a:r>
          <a:r>
            <a:rPr lang="en-US" altLang="zh-CN" sz="2300" kern="1200" dirty="0" smtClean="0"/>
            <a:t>Python</a:t>
          </a:r>
          <a:r>
            <a:rPr lang="zh-CN" altLang="en-US" sz="2300" kern="1200" dirty="0" smtClean="0"/>
            <a:t>基于</a:t>
          </a:r>
          <a:r>
            <a:rPr lang="en-US" altLang="zh-CN" sz="2300" kern="1200" dirty="0" smtClean="0"/>
            <a:t>PCA</a:t>
          </a:r>
          <a:r>
            <a:rPr lang="zh-CN" altLang="en-US" sz="2300" kern="1200" dirty="0" smtClean="0"/>
            <a:t>算法实现了主成分分析功能。</a:t>
          </a:r>
          <a:endParaRPr lang="zh-CN" altLang="en-US" sz="2300" kern="1200" dirty="0"/>
        </a:p>
      </dsp:txBody>
      <dsp:txXfrm rot="-5400000">
        <a:off x="885576" y="41883"/>
        <a:ext cx="4496991" cy="742036"/>
      </dsp:txXfrm>
    </dsp:sp>
    <dsp:sp modelId="{4D69D631-2BEA-486E-BEFF-A618C7861A62}">
      <dsp:nvSpPr>
        <dsp:cNvPr id="0" name=""/>
        <dsp:cNvSpPr/>
      </dsp:nvSpPr>
      <dsp:spPr>
        <a:xfrm rot="5400000">
          <a:off x="-189766" y="1257305"/>
          <a:ext cx="1265109" cy="88557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err="1" smtClean="0"/>
            <a:t>CurveFit</a:t>
          </a:r>
          <a:endParaRPr lang="zh-CN" altLang="en-US" sz="2000" kern="1200" dirty="0"/>
        </a:p>
      </dsp:txBody>
      <dsp:txXfrm rot="-5400000">
        <a:off x="1" y="1510326"/>
        <a:ext cx="885576" cy="379533"/>
      </dsp:txXfrm>
    </dsp:sp>
    <dsp:sp modelId="{AB10F030-DE6A-455E-B379-4BDFB6E875EB}">
      <dsp:nvSpPr>
        <dsp:cNvPr id="0" name=""/>
        <dsp:cNvSpPr/>
      </dsp:nvSpPr>
      <dsp:spPr>
        <a:xfrm rot="5400000">
          <a:off x="2742982" y="-789866"/>
          <a:ext cx="822320" cy="453713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zh-CN" altLang="en-US" sz="2300" kern="1200" dirty="0" smtClean="0"/>
            <a:t>使用</a:t>
          </a:r>
          <a:r>
            <a:rPr lang="en-US" altLang="zh-CN" sz="2300" kern="1200" dirty="0" smtClean="0"/>
            <a:t>Python</a:t>
          </a:r>
          <a:r>
            <a:rPr lang="zh-CN" altLang="en-US" sz="2300" kern="1200" dirty="0" smtClean="0"/>
            <a:t>基于</a:t>
          </a:r>
          <a:r>
            <a:rPr lang="en-US" altLang="zh-CN" sz="2300" kern="1200" dirty="0" smtClean="0"/>
            <a:t>Nelson-Siegel</a:t>
          </a:r>
          <a:r>
            <a:rPr lang="zh-CN" altLang="en-US" sz="2300" kern="1200" dirty="0" smtClean="0"/>
            <a:t>模型实现了曲线拟合功能。</a:t>
          </a:r>
          <a:endParaRPr lang="zh-CN" altLang="en-US" sz="2300" kern="1200" dirty="0"/>
        </a:p>
      </dsp:txBody>
      <dsp:txXfrm rot="-5400000">
        <a:off x="885576" y="1107682"/>
        <a:ext cx="4496991" cy="742036"/>
      </dsp:txXfrm>
    </dsp:sp>
    <dsp:sp modelId="{A93C87BB-1580-47F9-B9A4-DE97AB9269A8}">
      <dsp:nvSpPr>
        <dsp:cNvPr id="0" name=""/>
        <dsp:cNvSpPr/>
      </dsp:nvSpPr>
      <dsp:spPr>
        <a:xfrm rot="5400000">
          <a:off x="-189766" y="2323104"/>
          <a:ext cx="1265109" cy="88557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altLang="zh-CN" sz="2000" kern="1200" dirty="0" err="1" smtClean="0"/>
            <a:t>VaR</a:t>
          </a:r>
          <a:endParaRPr lang="zh-CN" altLang="en-US" sz="2000" kern="1200" dirty="0"/>
        </a:p>
      </dsp:txBody>
      <dsp:txXfrm rot="-5400000">
        <a:off x="1" y="2576125"/>
        <a:ext cx="885576" cy="379533"/>
      </dsp:txXfrm>
    </dsp:sp>
    <dsp:sp modelId="{F866529E-07CC-42D5-B96B-4792EEDFFEB4}">
      <dsp:nvSpPr>
        <dsp:cNvPr id="0" name=""/>
        <dsp:cNvSpPr/>
      </dsp:nvSpPr>
      <dsp:spPr>
        <a:xfrm rot="5400000">
          <a:off x="2742982" y="275931"/>
          <a:ext cx="822320" cy="4537133"/>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zh-CN" altLang="en-US" sz="2300" kern="1200" dirty="0" smtClean="0"/>
            <a:t>使用</a:t>
          </a:r>
          <a:r>
            <a:rPr lang="en-US" altLang="zh-CN" sz="2300" kern="1200" dirty="0" smtClean="0"/>
            <a:t>Python</a:t>
          </a:r>
          <a:r>
            <a:rPr lang="zh-CN" altLang="en-US" sz="2300" kern="1200" dirty="0" smtClean="0"/>
            <a:t>基于</a:t>
          </a:r>
          <a:r>
            <a:rPr lang="en-US" altLang="zh-CN" sz="2300" kern="1200" dirty="0" smtClean="0"/>
            <a:t>Monte Carlo</a:t>
          </a:r>
          <a:r>
            <a:rPr lang="zh-CN" altLang="en-US" sz="2300" kern="1200" dirty="0" smtClean="0"/>
            <a:t>模拟法实现了在险价值的计算。</a:t>
          </a:r>
          <a:endParaRPr lang="zh-CN" altLang="en-US" sz="2300" kern="1200" dirty="0"/>
        </a:p>
      </dsp:txBody>
      <dsp:txXfrm rot="-5400000">
        <a:off x="885576" y="2173479"/>
        <a:ext cx="4496991" cy="74203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C9B15E-72C6-4019-A663-773E2B29F4E1}" type="datetimeFigureOut">
              <a:rPr lang="zh-CN" altLang="en-US" smtClean="0"/>
              <a:t>2018/6/6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A4EF06-D4C3-4CE5-99B5-9CA56EB42940}" type="slidenum">
              <a:rPr lang="zh-CN" altLang="en-US" smtClean="0"/>
              <a:t>‹#›</a:t>
            </a:fld>
            <a:endParaRPr lang="zh-CN" altLang="en-US"/>
          </a:p>
        </p:txBody>
      </p:sp>
    </p:spTree>
    <p:extLst>
      <p:ext uri="{BB962C8B-B14F-4D97-AF65-F5344CB8AC3E}">
        <p14:creationId xmlns:p14="http://schemas.microsoft.com/office/powerpoint/2010/main" val="3462377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10</a:t>
            </a:fld>
            <a:endParaRPr lang="zh-CN" altLang="en-US"/>
          </a:p>
        </p:txBody>
      </p:sp>
    </p:spTree>
    <p:extLst>
      <p:ext uri="{BB962C8B-B14F-4D97-AF65-F5344CB8AC3E}">
        <p14:creationId xmlns:p14="http://schemas.microsoft.com/office/powerpoint/2010/main" val="2199816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22</a:t>
            </a:fld>
            <a:endParaRPr lang="zh-CN" altLang="en-US"/>
          </a:p>
        </p:txBody>
      </p:sp>
    </p:spTree>
    <p:extLst>
      <p:ext uri="{BB962C8B-B14F-4D97-AF65-F5344CB8AC3E}">
        <p14:creationId xmlns:p14="http://schemas.microsoft.com/office/powerpoint/2010/main" val="1218304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23</a:t>
            </a:fld>
            <a:endParaRPr lang="zh-CN" altLang="en-US"/>
          </a:p>
        </p:txBody>
      </p:sp>
    </p:spTree>
    <p:extLst>
      <p:ext uri="{BB962C8B-B14F-4D97-AF65-F5344CB8AC3E}">
        <p14:creationId xmlns:p14="http://schemas.microsoft.com/office/powerpoint/2010/main" val="264418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24</a:t>
            </a:fld>
            <a:endParaRPr lang="zh-CN" altLang="en-US"/>
          </a:p>
        </p:txBody>
      </p:sp>
    </p:spTree>
    <p:extLst>
      <p:ext uri="{BB962C8B-B14F-4D97-AF65-F5344CB8AC3E}">
        <p14:creationId xmlns:p14="http://schemas.microsoft.com/office/powerpoint/2010/main" val="1104224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25</a:t>
            </a:fld>
            <a:endParaRPr lang="zh-CN" altLang="en-US"/>
          </a:p>
        </p:txBody>
      </p:sp>
    </p:spTree>
    <p:extLst>
      <p:ext uri="{BB962C8B-B14F-4D97-AF65-F5344CB8AC3E}">
        <p14:creationId xmlns:p14="http://schemas.microsoft.com/office/powerpoint/2010/main" val="4142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28</a:t>
            </a:fld>
            <a:endParaRPr lang="zh-CN" altLang="en-US"/>
          </a:p>
        </p:txBody>
      </p:sp>
    </p:spTree>
    <p:extLst>
      <p:ext uri="{BB962C8B-B14F-4D97-AF65-F5344CB8AC3E}">
        <p14:creationId xmlns:p14="http://schemas.microsoft.com/office/powerpoint/2010/main" val="32432950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29</a:t>
            </a:fld>
            <a:endParaRPr lang="zh-CN" altLang="en-US"/>
          </a:p>
        </p:txBody>
      </p:sp>
    </p:spTree>
    <p:extLst>
      <p:ext uri="{BB962C8B-B14F-4D97-AF65-F5344CB8AC3E}">
        <p14:creationId xmlns:p14="http://schemas.microsoft.com/office/powerpoint/2010/main" val="2772987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30</a:t>
            </a:fld>
            <a:endParaRPr lang="zh-CN" altLang="en-US"/>
          </a:p>
        </p:txBody>
      </p:sp>
    </p:spTree>
    <p:extLst>
      <p:ext uri="{BB962C8B-B14F-4D97-AF65-F5344CB8AC3E}">
        <p14:creationId xmlns:p14="http://schemas.microsoft.com/office/powerpoint/2010/main" val="3009095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14</a:t>
            </a:fld>
            <a:endParaRPr lang="zh-CN" altLang="en-US"/>
          </a:p>
        </p:txBody>
      </p:sp>
    </p:spTree>
    <p:extLst>
      <p:ext uri="{BB962C8B-B14F-4D97-AF65-F5344CB8AC3E}">
        <p14:creationId xmlns:p14="http://schemas.microsoft.com/office/powerpoint/2010/main" val="969645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15</a:t>
            </a:fld>
            <a:endParaRPr lang="zh-CN" altLang="en-US"/>
          </a:p>
        </p:txBody>
      </p:sp>
    </p:spTree>
    <p:extLst>
      <p:ext uri="{BB962C8B-B14F-4D97-AF65-F5344CB8AC3E}">
        <p14:creationId xmlns:p14="http://schemas.microsoft.com/office/powerpoint/2010/main" val="3171214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16</a:t>
            </a:fld>
            <a:endParaRPr lang="zh-CN" altLang="en-US"/>
          </a:p>
        </p:txBody>
      </p:sp>
    </p:spTree>
    <p:extLst>
      <p:ext uri="{BB962C8B-B14F-4D97-AF65-F5344CB8AC3E}">
        <p14:creationId xmlns:p14="http://schemas.microsoft.com/office/powerpoint/2010/main" val="1115076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17</a:t>
            </a:fld>
            <a:endParaRPr lang="zh-CN" altLang="en-US"/>
          </a:p>
        </p:txBody>
      </p:sp>
    </p:spTree>
    <p:extLst>
      <p:ext uri="{BB962C8B-B14F-4D97-AF65-F5344CB8AC3E}">
        <p14:creationId xmlns:p14="http://schemas.microsoft.com/office/powerpoint/2010/main" val="957422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18</a:t>
            </a:fld>
            <a:endParaRPr lang="zh-CN" altLang="en-US"/>
          </a:p>
        </p:txBody>
      </p:sp>
    </p:spTree>
    <p:extLst>
      <p:ext uri="{BB962C8B-B14F-4D97-AF65-F5344CB8AC3E}">
        <p14:creationId xmlns:p14="http://schemas.microsoft.com/office/powerpoint/2010/main" val="356264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19</a:t>
            </a:fld>
            <a:endParaRPr lang="zh-CN" altLang="en-US"/>
          </a:p>
        </p:txBody>
      </p:sp>
    </p:spTree>
    <p:extLst>
      <p:ext uri="{BB962C8B-B14F-4D97-AF65-F5344CB8AC3E}">
        <p14:creationId xmlns:p14="http://schemas.microsoft.com/office/powerpoint/2010/main" val="819298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20</a:t>
            </a:fld>
            <a:endParaRPr lang="zh-CN" altLang="en-US"/>
          </a:p>
        </p:txBody>
      </p:sp>
    </p:spTree>
    <p:extLst>
      <p:ext uri="{BB962C8B-B14F-4D97-AF65-F5344CB8AC3E}">
        <p14:creationId xmlns:p14="http://schemas.microsoft.com/office/powerpoint/2010/main" val="2462385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A4EF06-D4C3-4CE5-99B5-9CA56EB42940}" type="slidenum">
              <a:rPr lang="zh-CN" altLang="en-US" smtClean="0"/>
              <a:t>21</a:t>
            </a:fld>
            <a:endParaRPr lang="zh-CN" altLang="en-US"/>
          </a:p>
        </p:txBody>
      </p:sp>
    </p:spTree>
    <p:extLst>
      <p:ext uri="{BB962C8B-B14F-4D97-AF65-F5344CB8AC3E}">
        <p14:creationId xmlns:p14="http://schemas.microsoft.com/office/powerpoint/2010/main" val="182592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6C23EFA7-C508-4554-82F5-8FFB2A377CC9}" type="datetimeFigureOut">
              <a:rPr lang="zh-CN" altLang="en-US" smtClean="0"/>
              <a:t>2018/6/6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237831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C23EFA7-C508-4554-82F5-8FFB2A377CC9}" type="datetimeFigureOut">
              <a:rPr lang="zh-CN" altLang="en-US" smtClean="0"/>
              <a:t>2018/6/6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1180980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C23EFA7-C508-4554-82F5-8FFB2A377CC9}" type="datetimeFigureOut">
              <a:rPr lang="zh-CN" altLang="en-US" smtClean="0"/>
              <a:t>2018/6/6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1135991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C23EFA7-C508-4554-82F5-8FFB2A377CC9}" type="datetimeFigureOut">
              <a:rPr lang="zh-CN" altLang="en-US" smtClean="0"/>
              <a:t>2018/6/6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3052282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C23EFA7-C508-4554-82F5-8FFB2A377CC9}" type="datetimeFigureOut">
              <a:rPr lang="zh-CN" altLang="en-US" smtClean="0"/>
              <a:t>2018/6/6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2746616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C23EFA7-C508-4554-82F5-8FFB2A377CC9}" type="datetimeFigureOut">
              <a:rPr lang="zh-CN" altLang="en-US" smtClean="0"/>
              <a:t>2018/6/6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1265662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C23EFA7-C508-4554-82F5-8FFB2A377CC9}" type="datetimeFigureOut">
              <a:rPr lang="zh-CN" altLang="en-US" smtClean="0"/>
              <a:t>2018/6/6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2721798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C23EFA7-C508-4554-82F5-8FFB2A377CC9}" type="datetimeFigureOut">
              <a:rPr lang="zh-CN" altLang="en-US" smtClean="0"/>
              <a:t>2018/6/6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2553546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23EFA7-C508-4554-82F5-8FFB2A377CC9}" type="datetimeFigureOut">
              <a:rPr lang="zh-CN" altLang="en-US" smtClean="0"/>
              <a:t>2018/6/6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3180954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C23EFA7-C508-4554-82F5-8FFB2A377CC9}" type="datetimeFigureOut">
              <a:rPr lang="zh-CN" altLang="en-US" smtClean="0"/>
              <a:t>2018/6/6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3052752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C23EFA7-C508-4554-82F5-8FFB2A377CC9}" type="datetimeFigureOut">
              <a:rPr lang="zh-CN" altLang="en-US" smtClean="0"/>
              <a:t>2018/6/6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1542662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23EFA7-C508-4554-82F5-8FFB2A377CC9}" type="datetimeFigureOut">
              <a:rPr lang="zh-CN" altLang="en-US" smtClean="0"/>
              <a:t>2018/6/6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DB8489-2214-4D5C-B6A9-914BA8053C58}" type="slidenum">
              <a:rPr lang="zh-CN" altLang="en-US" smtClean="0"/>
              <a:t>‹#›</a:t>
            </a:fld>
            <a:endParaRPr lang="zh-CN" altLang="en-US"/>
          </a:p>
        </p:txBody>
      </p:sp>
    </p:spTree>
    <p:extLst>
      <p:ext uri="{BB962C8B-B14F-4D97-AF65-F5344CB8AC3E}">
        <p14:creationId xmlns:p14="http://schemas.microsoft.com/office/powerpoint/2010/main" val="3405895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oleObject" Target="../embeddings/Microsoft_Excel_97-2003____2.xls"/></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Excel_97-2003____1.xls"/><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rot="5400000">
            <a:off x="5491181" y="217713"/>
            <a:ext cx="4313643" cy="1930484"/>
          </a:xfrm>
          <a:prstGeom prst="roundRect">
            <a:avLst>
              <a:gd name="adj" fmla="val 50000"/>
            </a:avLst>
          </a:prstGeom>
          <a:solidFill>
            <a:srgbClr val="35669B"/>
          </a:solidFill>
          <a:ln w="25400" cap="flat" cmpd="sng" algn="ctr">
            <a:solidFill>
              <a:srgbClr val="FFFFFF">
                <a:lumMod val="95000"/>
              </a:srgbClr>
            </a:solidFill>
            <a:prstDash val="solid"/>
          </a:ln>
          <a:effectLst>
            <a:outerShdw blurRad="254000" dist="127000" dir="2700000" algn="tl" rotWithShape="0">
              <a:prstClr val="black">
                <a:alpha val="40000"/>
              </a:prstClr>
            </a:outerShdw>
          </a:effectLst>
        </p:spPr>
        <p:txBody>
          <a:bodyPr rtlCol="0" anchor="ctr"/>
          <a:lstStyle/>
          <a:p>
            <a:pPr algn="ctr" defTabSz="685800">
              <a:defRPr/>
            </a:pPr>
            <a:endParaRPr lang="zh-CN" altLang="en-US" sz="1013" kern="0">
              <a:solidFill>
                <a:srgbClr val="FFFFFF"/>
              </a:solidFill>
              <a:latin typeface="Calibri"/>
              <a:ea typeface="宋体" panose="02010600030101010101" pitchFamily="2" charset="-122"/>
            </a:endParaRPr>
          </a:p>
        </p:txBody>
      </p:sp>
      <p:sp>
        <p:nvSpPr>
          <p:cNvPr id="72" name="文本框 71"/>
          <p:cNvSpPr txBox="1"/>
          <p:nvPr/>
        </p:nvSpPr>
        <p:spPr>
          <a:xfrm>
            <a:off x="963010" y="1984275"/>
            <a:ext cx="1545221" cy="784830"/>
          </a:xfrm>
          <a:prstGeom prst="rect">
            <a:avLst/>
          </a:prstGeom>
          <a:noFill/>
        </p:spPr>
        <p:txBody>
          <a:bodyPr wrap="square" rtlCol="0">
            <a:spAutoFit/>
          </a:bodyPr>
          <a:lstStyle/>
          <a:p>
            <a:r>
              <a:rPr lang="en-US" altLang="zh-CN" sz="4500" dirty="0">
                <a:solidFill>
                  <a:srgbClr val="35669B"/>
                </a:solidFill>
              </a:rPr>
              <a:t>2018</a:t>
            </a:r>
            <a:endParaRPr lang="zh-CN" altLang="en-US" sz="4500" dirty="0">
              <a:solidFill>
                <a:srgbClr val="35669B"/>
              </a:solidFill>
            </a:endParaRPr>
          </a:p>
        </p:txBody>
      </p:sp>
      <p:sp>
        <p:nvSpPr>
          <p:cNvPr id="73" name="文本框 72"/>
          <p:cNvSpPr txBox="1"/>
          <p:nvPr/>
        </p:nvSpPr>
        <p:spPr>
          <a:xfrm>
            <a:off x="963011" y="2799646"/>
            <a:ext cx="4932822" cy="1015663"/>
          </a:xfrm>
          <a:prstGeom prst="rect">
            <a:avLst/>
          </a:prstGeom>
          <a:noFill/>
        </p:spPr>
        <p:txBody>
          <a:bodyPr wrap="square" rtlCol="0">
            <a:spAutoFit/>
          </a:bodyPr>
          <a:lstStyle/>
          <a:p>
            <a:pPr algn="just"/>
            <a:r>
              <a:rPr lang="zh-CN" altLang="en-US" sz="3000" dirty="0">
                <a:solidFill>
                  <a:schemeClr val="tx1">
                    <a:lumMod val="85000"/>
                    <a:lumOff val="15000"/>
                  </a:schemeClr>
                </a:solidFill>
                <a:latin typeface="微软雅黑" panose="020B0503020204020204" pitchFamily="34" charset="-122"/>
                <a:ea typeface="微软雅黑" panose="020B0503020204020204" pitchFamily="34" charset="-122"/>
              </a:rPr>
              <a:t>基于</a:t>
            </a:r>
            <a:r>
              <a:rPr lang="en-US" altLang="zh-CN" sz="3000" dirty="0">
                <a:solidFill>
                  <a:schemeClr val="tx1">
                    <a:lumMod val="85000"/>
                    <a:lumOff val="15000"/>
                  </a:schemeClr>
                </a:solidFill>
                <a:latin typeface="微软雅黑" panose="020B0503020204020204" pitchFamily="34" charset="-122"/>
                <a:ea typeface="微软雅黑" panose="020B0503020204020204" pitchFamily="34" charset="-122"/>
              </a:rPr>
              <a:t>PCA</a:t>
            </a:r>
            <a:r>
              <a:rPr lang="zh-CN" altLang="en-US" sz="3000" dirty="0">
                <a:solidFill>
                  <a:schemeClr val="tx1">
                    <a:lumMod val="85000"/>
                    <a:lumOff val="15000"/>
                  </a:schemeClr>
                </a:solidFill>
                <a:latin typeface="微软雅黑" panose="020B0503020204020204" pitchFamily="34" charset="-122"/>
                <a:ea typeface="微软雅黑" panose="020B0503020204020204" pitchFamily="34" charset="-122"/>
              </a:rPr>
              <a:t>算法与</a:t>
            </a:r>
            <a:r>
              <a:rPr lang="en-US" altLang="zh-CN" sz="3000" dirty="0">
                <a:solidFill>
                  <a:schemeClr val="tx1">
                    <a:lumMod val="85000"/>
                    <a:lumOff val="15000"/>
                  </a:schemeClr>
                </a:solidFill>
                <a:latin typeface="微软雅黑" panose="020B0503020204020204" pitchFamily="34" charset="-122"/>
                <a:ea typeface="微软雅黑" panose="020B0503020204020204" pitchFamily="34" charset="-122"/>
              </a:rPr>
              <a:t>N-S</a:t>
            </a:r>
            <a:r>
              <a:rPr lang="zh-CN" altLang="en-US" sz="3000" dirty="0">
                <a:solidFill>
                  <a:schemeClr val="tx1">
                    <a:lumMod val="85000"/>
                    <a:lumOff val="15000"/>
                  </a:schemeClr>
                </a:solidFill>
                <a:latin typeface="微软雅黑" panose="020B0503020204020204" pitchFamily="34" charset="-122"/>
                <a:ea typeface="微软雅黑" panose="020B0503020204020204" pitchFamily="34" charset="-122"/>
              </a:rPr>
              <a:t>模型的债券数据分析系统的设计</a:t>
            </a:r>
          </a:p>
        </p:txBody>
      </p:sp>
      <p:cxnSp>
        <p:nvCxnSpPr>
          <p:cNvPr id="74" name="直接连接符 73"/>
          <p:cNvCxnSpPr/>
          <p:nvPr/>
        </p:nvCxnSpPr>
        <p:spPr>
          <a:xfrm>
            <a:off x="1073402" y="3792225"/>
            <a:ext cx="842058" cy="0"/>
          </a:xfrm>
          <a:prstGeom prst="line">
            <a:avLst/>
          </a:prstGeom>
          <a:ln w="25400">
            <a:solidFill>
              <a:srgbClr val="35669B"/>
            </a:solidFill>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963011" y="3868113"/>
            <a:ext cx="3345083" cy="1338828"/>
          </a:xfrm>
          <a:prstGeom prst="rect">
            <a:avLst/>
          </a:prstGeom>
        </p:spPr>
        <p:txBody>
          <a:bodyPr wrap="square">
            <a:spAutoFit/>
          </a:bodyPr>
          <a:lstStyle/>
          <a:p>
            <a:pPr>
              <a:lnSpc>
                <a:spcPct val="150000"/>
              </a:lnSpc>
            </a:pPr>
            <a:r>
              <a:rPr lang="zh-CN" altLang="en-US" dirty="0">
                <a:solidFill>
                  <a:schemeClr val="tx1">
                    <a:lumMod val="65000"/>
                    <a:lumOff val="35000"/>
                  </a:schemeClr>
                </a:solidFill>
                <a:latin typeface="华文细黑" panose="02010600040101010101" pitchFamily="2" charset="-122"/>
                <a:ea typeface="华文细黑" panose="02010600040101010101" pitchFamily="2" charset="-122"/>
              </a:rPr>
              <a:t>导师：牟新刚</a:t>
            </a:r>
            <a:endParaRPr lang="en-US" altLang="zh-CN" dirty="0">
              <a:solidFill>
                <a:schemeClr val="tx1">
                  <a:lumMod val="65000"/>
                  <a:lumOff val="35000"/>
                </a:schemeClr>
              </a:solidFill>
              <a:latin typeface="华文细黑" panose="02010600040101010101" pitchFamily="2" charset="-122"/>
              <a:ea typeface="华文细黑" panose="02010600040101010101" pitchFamily="2" charset="-122"/>
            </a:endParaRPr>
          </a:p>
          <a:p>
            <a:pPr>
              <a:lnSpc>
                <a:spcPct val="150000"/>
              </a:lnSpc>
            </a:pPr>
            <a:r>
              <a:rPr lang="zh-CN" altLang="en-US" dirty="0">
                <a:solidFill>
                  <a:schemeClr val="tx1">
                    <a:lumMod val="65000"/>
                    <a:lumOff val="35000"/>
                  </a:schemeClr>
                </a:solidFill>
                <a:latin typeface="华文细黑" panose="02010600040101010101" pitchFamily="2" charset="-122"/>
                <a:ea typeface="华文细黑" panose="02010600040101010101" pitchFamily="2" charset="-122"/>
              </a:rPr>
              <a:t>答辩人：钟德</a:t>
            </a:r>
            <a:r>
              <a:rPr lang="zh-CN" altLang="en-US" dirty="0" smtClean="0">
                <a:solidFill>
                  <a:schemeClr val="tx1">
                    <a:lumMod val="65000"/>
                    <a:lumOff val="35000"/>
                  </a:schemeClr>
                </a:solidFill>
                <a:latin typeface="华文细黑" panose="02010600040101010101" pitchFamily="2" charset="-122"/>
                <a:ea typeface="华文细黑" panose="02010600040101010101" pitchFamily="2" charset="-122"/>
              </a:rPr>
              <a:t>鸣</a:t>
            </a:r>
            <a:endParaRPr lang="en-US" altLang="zh-CN" dirty="0" smtClean="0">
              <a:solidFill>
                <a:schemeClr val="tx1">
                  <a:lumMod val="65000"/>
                  <a:lumOff val="35000"/>
                </a:schemeClr>
              </a:solidFill>
              <a:latin typeface="华文细黑" panose="02010600040101010101" pitchFamily="2" charset="-122"/>
              <a:ea typeface="华文细黑" panose="02010600040101010101" pitchFamily="2" charset="-122"/>
            </a:endParaRPr>
          </a:p>
          <a:p>
            <a:pPr>
              <a:lnSpc>
                <a:spcPct val="150000"/>
              </a:lnSpc>
            </a:pPr>
            <a:r>
              <a:rPr lang="zh-CN" altLang="en-US" dirty="0" smtClean="0">
                <a:solidFill>
                  <a:schemeClr val="tx1">
                    <a:lumMod val="65000"/>
                    <a:lumOff val="35000"/>
                  </a:schemeClr>
                </a:solidFill>
                <a:latin typeface="华文细黑" panose="02010600040101010101" pitchFamily="2" charset="-122"/>
                <a:ea typeface="华文细黑" panose="02010600040101010101" pitchFamily="2" charset="-122"/>
              </a:rPr>
              <a:t>班级：测控</a:t>
            </a:r>
            <a:r>
              <a:rPr lang="en-US" altLang="zh-CN" dirty="0" smtClean="0">
                <a:solidFill>
                  <a:schemeClr val="tx1">
                    <a:lumMod val="65000"/>
                    <a:lumOff val="35000"/>
                  </a:schemeClr>
                </a:solidFill>
                <a:latin typeface="华文细黑" panose="02010600040101010101" pitchFamily="2" charset="-122"/>
                <a:ea typeface="华文细黑" panose="02010600040101010101" pitchFamily="2" charset="-122"/>
              </a:rPr>
              <a:t>zy1401</a:t>
            </a:r>
            <a:endParaRPr lang="en-US" altLang="zh-CN" dirty="0">
              <a:solidFill>
                <a:schemeClr val="tx1">
                  <a:lumMod val="65000"/>
                  <a:lumOff val="35000"/>
                </a:schemeClr>
              </a:solidFill>
              <a:latin typeface="华文细黑" panose="02010600040101010101" pitchFamily="2" charset="-122"/>
              <a:ea typeface="华文细黑" panose="02010600040101010101" pitchFamily="2" charset="-122"/>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00144" y="1649061"/>
            <a:ext cx="1495718" cy="149571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主成分分析法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9" name="矩形 8"/>
          <p:cNvSpPr/>
          <p:nvPr/>
        </p:nvSpPr>
        <p:spPr>
          <a:xfrm>
            <a:off x="866775" y="1685728"/>
            <a:ext cx="1748865" cy="387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t>实证分析</a:t>
            </a:r>
          </a:p>
        </p:txBody>
      </p:sp>
      <p:graphicFrame>
        <p:nvGraphicFramePr>
          <p:cNvPr id="7" name="对象 1"/>
          <p:cNvGraphicFramePr>
            <a:graphicFrameLocks noChangeAspect="1"/>
          </p:cNvGraphicFramePr>
          <p:nvPr>
            <p:extLst>
              <p:ext uri="{D42A27DB-BD31-4B8C-83A1-F6EECF244321}">
                <p14:modId xmlns:p14="http://schemas.microsoft.com/office/powerpoint/2010/main" val="2713389481"/>
              </p:ext>
            </p:extLst>
          </p:nvPr>
        </p:nvGraphicFramePr>
        <p:xfrm>
          <a:off x="1919220" y="2031173"/>
          <a:ext cx="6069842" cy="4615363"/>
        </p:xfrm>
        <a:graphic>
          <a:graphicData uri="http://schemas.openxmlformats.org/presentationml/2006/ole">
            <mc:AlternateContent xmlns:mc="http://schemas.openxmlformats.org/markup-compatibility/2006">
              <mc:Choice xmlns:v="urn:schemas-microsoft-com:vml" Requires="v">
                <p:oleObj spid="_x0000_s2152" name="工作表" r:id="rId4" imgW="5086226" imgH="3867068" progId="Excel.Sheet.8">
                  <p:embed/>
                </p:oleObj>
              </mc:Choice>
              <mc:Fallback>
                <p:oleObj name="工作表" r:id="rId4" imgW="5086226" imgH="3867068"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9220" y="2031173"/>
                        <a:ext cx="6069842" cy="461536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870056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主成分分析法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9" name="矩形 8"/>
          <p:cNvSpPr/>
          <p:nvPr/>
        </p:nvSpPr>
        <p:spPr>
          <a:xfrm>
            <a:off x="866775" y="1685728"/>
            <a:ext cx="1748865" cy="387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t>实证分析</a:t>
            </a:r>
          </a:p>
        </p:txBody>
      </p:sp>
      <p:pic>
        <p:nvPicPr>
          <p:cNvPr id="2" name="图片 1"/>
          <p:cNvPicPr>
            <a:picLocks noChangeAspect="1"/>
          </p:cNvPicPr>
          <p:nvPr/>
        </p:nvPicPr>
        <p:blipFill>
          <a:blip r:embed="rId2"/>
          <a:stretch>
            <a:fillRect/>
          </a:stretch>
        </p:blipFill>
        <p:spPr>
          <a:xfrm>
            <a:off x="4294315" y="2268978"/>
            <a:ext cx="4107656" cy="3157538"/>
          </a:xfrm>
          <a:prstGeom prst="rect">
            <a:avLst/>
          </a:prstGeom>
        </p:spPr>
      </p:pic>
      <mc:AlternateContent xmlns:mc="http://schemas.openxmlformats.org/markup-compatibility/2006" xmlns:a14="http://schemas.microsoft.com/office/drawing/2010/main">
        <mc:Choice Requires="a14">
          <p:sp>
            <p:nvSpPr>
              <p:cNvPr id="3" name="矩形 2"/>
              <p:cNvSpPr/>
              <p:nvPr/>
            </p:nvSpPr>
            <p:spPr>
              <a:xfrm>
                <a:off x="620547" y="3465943"/>
                <a:ext cx="3591048" cy="7636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a:latin typeface="Cambria Math" panose="02040503050406030204" pitchFamily="18" charset="0"/>
                        </a:rPr>
                        <m:t>指标对应系数</m:t>
                      </m:r>
                      <m:r>
                        <a:rPr lang="zh-CN" altLang="en-US">
                          <a:latin typeface="Cambria Math" panose="02040503050406030204" pitchFamily="18" charset="0"/>
                        </a:rPr>
                        <m:t>= </m:t>
                      </m:r>
                      <m:f>
                        <m:fPr>
                          <m:ctrlPr>
                            <a:rPr lang="zh-CN" altLang="en-US" i="1">
                              <a:latin typeface="Cambria Math" panose="02040503050406030204" pitchFamily="18" charset="0"/>
                            </a:rPr>
                          </m:ctrlPr>
                        </m:fPr>
                        <m:num>
                          <m:r>
                            <a:rPr lang="zh-CN" altLang="en-US">
                              <a:latin typeface="Cambria Math" panose="02040503050406030204" pitchFamily="18" charset="0"/>
                            </a:rPr>
                            <m:t>成分矩阵对应项</m:t>
                          </m:r>
                        </m:num>
                        <m:den>
                          <m:rad>
                            <m:radPr>
                              <m:degHide m:val="on"/>
                              <m:ctrlPr>
                                <a:rPr lang="zh-CN" altLang="en-US" i="1">
                                  <a:latin typeface="Cambria Math" panose="02040503050406030204" pitchFamily="18" charset="0"/>
                                </a:rPr>
                              </m:ctrlPr>
                            </m:radPr>
                            <m:deg/>
                            <m:e>
                              <m:r>
                                <a:rPr lang="zh-CN" altLang="en-US">
                                  <a:latin typeface="Cambria Math" panose="02040503050406030204" pitchFamily="18" charset="0"/>
                                </a:rPr>
                                <m:t>初始特征值</m:t>
                              </m:r>
                            </m:e>
                          </m:rad>
                        </m:den>
                      </m:f>
                    </m:oMath>
                  </m:oMathPara>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620547" y="3465943"/>
                <a:ext cx="3591048" cy="763607"/>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1486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主成分分析法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9" name="矩形 8"/>
          <p:cNvSpPr/>
          <p:nvPr/>
        </p:nvSpPr>
        <p:spPr>
          <a:xfrm>
            <a:off x="866775" y="1685728"/>
            <a:ext cx="1748865" cy="387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t>实证分析</a:t>
            </a:r>
          </a:p>
        </p:txBody>
      </p:sp>
      <p:graphicFrame>
        <p:nvGraphicFramePr>
          <p:cNvPr id="6" name="图表 5"/>
          <p:cNvGraphicFramePr/>
          <p:nvPr>
            <p:extLst>
              <p:ext uri="{D42A27DB-BD31-4B8C-83A1-F6EECF244321}">
                <p14:modId xmlns:p14="http://schemas.microsoft.com/office/powerpoint/2010/main" val="1036568137"/>
              </p:ext>
            </p:extLst>
          </p:nvPr>
        </p:nvGraphicFramePr>
        <p:xfrm>
          <a:off x="620547" y="2620370"/>
          <a:ext cx="3801328" cy="235850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图表 7"/>
          <p:cNvGraphicFramePr>
            <a:graphicFrameLocks/>
          </p:cNvGraphicFramePr>
          <p:nvPr>
            <p:extLst>
              <p:ext uri="{D42A27DB-BD31-4B8C-83A1-F6EECF244321}">
                <p14:modId xmlns:p14="http://schemas.microsoft.com/office/powerpoint/2010/main" val="836674875"/>
              </p:ext>
            </p:extLst>
          </p:nvPr>
        </p:nvGraphicFramePr>
        <p:xfrm>
          <a:off x="4493524" y="2515453"/>
          <a:ext cx="3930557" cy="239518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2152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Graphic spid="8"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主成分分析法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9" name="矩形 8"/>
          <p:cNvSpPr/>
          <p:nvPr/>
        </p:nvSpPr>
        <p:spPr>
          <a:xfrm>
            <a:off x="866775" y="1685728"/>
            <a:ext cx="1748865" cy="387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t>结  论</a:t>
            </a:r>
          </a:p>
        </p:txBody>
      </p:sp>
      <p:graphicFrame>
        <p:nvGraphicFramePr>
          <p:cNvPr id="7" name="图示 6"/>
          <p:cNvGraphicFramePr/>
          <p:nvPr>
            <p:extLst>
              <p:ext uri="{D42A27DB-BD31-4B8C-83A1-F6EECF244321}">
                <p14:modId xmlns:p14="http://schemas.microsoft.com/office/powerpoint/2010/main" val="3677164246"/>
              </p:ext>
            </p:extLst>
          </p:nvPr>
        </p:nvGraphicFramePr>
        <p:xfrm>
          <a:off x="1540752" y="2303911"/>
          <a:ext cx="5964071" cy="38921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802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Graphic spid="7"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Nelson-Siegel</a:t>
            </a:r>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模型</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2" name="文本框 1"/>
          <p:cNvSpPr txBox="1"/>
          <p:nvPr/>
        </p:nvSpPr>
        <p:spPr>
          <a:xfrm>
            <a:off x="1273312" y="4572853"/>
            <a:ext cx="6704462" cy="1685077"/>
          </a:xfrm>
          <a:prstGeom prst="rect">
            <a:avLst/>
          </a:prstGeom>
          <a:noFill/>
        </p:spPr>
        <p:txBody>
          <a:bodyPr wrap="square" rtlCol="0">
            <a:spAutoFit/>
          </a:bodyPr>
          <a:lstStyle/>
          <a:p>
            <a:r>
              <a:rPr lang="zh-CN" altLang="zh-CN" dirty="0">
                <a:latin typeface="微软雅黑" panose="020B0503020204020204" pitchFamily="34" charset="-122"/>
                <a:ea typeface="微软雅黑" panose="020B0503020204020204" pitchFamily="34" charset="-122"/>
              </a:rPr>
              <a:t>通常，债券购买者得到的期限结构数据是二维空间中一系列离散的点，但是为了更加直观的观察债券收益走势，更加合理的利用期限结构获取更多有用的信息，通常会利用这些离散的点构造一条平滑的曲线，即为收益率曲线，利用离散的点构造这条收益率曲线即为收益率曲线拟合。</a:t>
            </a:r>
          </a:p>
          <a:p>
            <a:endParaRPr lang="zh-CN" altLang="en-US" sz="1350" dirty="0"/>
          </a:p>
        </p:txBody>
      </p:sp>
      <p:graphicFrame>
        <p:nvGraphicFramePr>
          <p:cNvPr id="3" name="表格 2"/>
          <p:cNvGraphicFramePr>
            <a:graphicFrameLocks noGrp="1"/>
          </p:cNvGraphicFramePr>
          <p:nvPr>
            <p:extLst>
              <p:ext uri="{D42A27DB-BD31-4B8C-83A1-F6EECF244321}">
                <p14:modId xmlns:p14="http://schemas.microsoft.com/office/powerpoint/2010/main" val="480194745"/>
              </p:ext>
            </p:extLst>
          </p:nvPr>
        </p:nvGraphicFramePr>
        <p:xfrm>
          <a:off x="955997" y="1727296"/>
          <a:ext cx="3199744" cy="2692018"/>
        </p:xfrm>
        <a:graphic>
          <a:graphicData uri="http://schemas.openxmlformats.org/drawingml/2006/table">
            <a:tbl>
              <a:tblPr firstRow="1" firstCol="1" bandRow="1">
                <a:tableStyleId>{5C22544A-7EE6-4342-B048-85BDC9FD1C3A}</a:tableStyleId>
              </a:tblPr>
              <a:tblGrid>
                <a:gridCol w="1599872"/>
                <a:gridCol w="1599872"/>
              </a:tblGrid>
              <a:tr h="158354">
                <a:tc>
                  <a:txBody>
                    <a:bodyPr/>
                    <a:lstStyle/>
                    <a:p>
                      <a:pPr algn="ctr">
                        <a:spcAft>
                          <a:spcPts val="0"/>
                        </a:spcAft>
                      </a:pPr>
                      <a:r>
                        <a:rPr lang="en-US" sz="800" kern="100" dirty="0">
                          <a:effectLst/>
                        </a:rPr>
                        <a:t>Maturity(Year)</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dirty="0">
                          <a:effectLst/>
                        </a:rPr>
                        <a:t>Yield(%)</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0.0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dirty="0">
                          <a:effectLst/>
                        </a:rPr>
                        <a:t>2.2316</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0.08</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2.5617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0.17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2.5693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0.25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2.6842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0.5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3.0242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0.75</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3.1843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1.0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3.2013</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3.0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3.3682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5.0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dirty="0">
                          <a:effectLst/>
                        </a:rPr>
                        <a:t>3.5205</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7.0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3.6916</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10.0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3.7062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15.0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3.9689</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20.0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4.0079</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30.0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4.1207</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40.0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a:effectLst/>
                        </a:rPr>
                        <a:t>4.162</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r h="158354">
                <a:tc>
                  <a:txBody>
                    <a:bodyPr/>
                    <a:lstStyle/>
                    <a:p>
                      <a:pPr algn="ctr">
                        <a:spcAft>
                          <a:spcPts val="0"/>
                        </a:spcAft>
                      </a:pPr>
                      <a:r>
                        <a:rPr lang="en-US" sz="800" kern="100">
                          <a:effectLst/>
                        </a:rPr>
                        <a:t>50.0</a:t>
                      </a:r>
                      <a:endParaRPr lang="zh-CN" sz="800" kern="10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800" kern="100" dirty="0">
                          <a:effectLst/>
                        </a:rPr>
                        <a:t>4.1808</a:t>
                      </a:r>
                      <a:endParaRPr lang="zh-CN" sz="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51435" marR="51435" marT="0" marB="0"/>
                </a:tc>
              </a:tr>
            </a:tbl>
          </a:graphicData>
        </a:graphic>
      </p:graphicFrame>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bwMode="auto">
          <a:xfrm>
            <a:off x="4708052" y="1708299"/>
            <a:ext cx="3613669" cy="2711018"/>
          </a:xfrm>
          <a:prstGeom prst="rect">
            <a:avLst/>
          </a:prstGeom>
          <a:noFill/>
          <a:ln>
            <a:noFill/>
          </a:ln>
        </p:spPr>
      </p:pic>
      <p:sp>
        <p:nvSpPr>
          <p:cNvPr id="4" name="右箭头 3"/>
          <p:cNvSpPr/>
          <p:nvPr/>
        </p:nvSpPr>
        <p:spPr>
          <a:xfrm>
            <a:off x="4155744" y="2802056"/>
            <a:ext cx="552308" cy="5015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Tree>
    <p:extLst>
      <p:ext uri="{BB962C8B-B14F-4D97-AF65-F5344CB8AC3E}">
        <p14:creationId xmlns:p14="http://schemas.microsoft.com/office/powerpoint/2010/main" val="407043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Nelson-Siegel</a:t>
            </a:r>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模型</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mc:AlternateContent xmlns:mc="http://schemas.openxmlformats.org/markup-compatibility/2006" xmlns:a14="http://schemas.microsoft.com/office/drawing/2010/main">
        <mc:Choice Requires="a14">
          <p:sp>
            <p:nvSpPr>
              <p:cNvPr id="10" name="矩形 9"/>
              <p:cNvSpPr/>
              <p:nvPr/>
            </p:nvSpPr>
            <p:spPr>
              <a:xfrm>
                <a:off x="1539363" y="2181305"/>
                <a:ext cx="6017481" cy="8410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CN" altLang="en-US" sz="2100">
                          <a:latin typeface="Cambria Math" panose="02040503050406030204" pitchFamily="18" charset="0"/>
                        </a:rPr>
                        <m:t>y</m:t>
                      </m:r>
                      <m:d>
                        <m:dPr>
                          <m:ctrlPr>
                            <a:rPr lang="zh-CN" altLang="en-US" sz="2100" i="1">
                              <a:latin typeface="Cambria Math" panose="02040503050406030204" pitchFamily="18" charset="0"/>
                            </a:rPr>
                          </m:ctrlPr>
                        </m:dPr>
                        <m:e>
                          <m:r>
                            <m:rPr>
                              <m:sty m:val="p"/>
                            </m:rPr>
                            <a:rPr lang="zh-CN" altLang="en-US" sz="2100">
                              <a:latin typeface="Cambria Math" panose="02040503050406030204" pitchFamily="18" charset="0"/>
                            </a:rPr>
                            <m:t>τ</m:t>
                          </m:r>
                        </m:e>
                      </m:d>
                      <m:r>
                        <a:rPr lang="zh-CN" altLang="en-US" sz="2100">
                          <a:latin typeface="Cambria Math" panose="02040503050406030204" pitchFamily="18" charset="0"/>
                        </a:rPr>
                        <m:t>=</m:t>
                      </m:r>
                      <m:sSub>
                        <m:sSubPr>
                          <m:ctrlPr>
                            <a:rPr lang="zh-CN" altLang="en-US" sz="2100" i="1">
                              <a:latin typeface="Cambria Math" panose="02040503050406030204" pitchFamily="18" charset="0"/>
                            </a:rPr>
                          </m:ctrlPr>
                        </m:sSubPr>
                        <m:e>
                          <m:r>
                            <a:rPr lang="zh-CN" altLang="en-US" sz="2100" i="1">
                              <a:latin typeface="Cambria Math" panose="02040503050406030204" pitchFamily="18" charset="0"/>
                            </a:rPr>
                            <m:t>𝛽</m:t>
                          </m:r>
                        </m:e>
                        <m:sub>
                          <m:r>
                            <a:rPr lang="zh-CN" altLang="en-US" sz="2100" i="1">
                              <a:latin typeface="Cambria Math" panose="02040503050406030204" pitchFamily="18" charset="0"/>
                            </a:rPr>
                            <m:t>𝐿</m:t>
                          </m:r>
                        </m:sub>
                      </m:sSub>
                      <m:r>
                        <a:rPr lang="zh-CN" altLang="en-US" sz="2100">
                          <a:latin typeface="Cambria Math" panose="02040503050406030204" pitchFamily="18" charset="0"/>
                        </a:rPr>
                        <m:t>+</m:t>
                      </m:r>
                      <m:sSub>
                        <m:sSubPr>
                          <m:ctrlPr>
                            <a:rPr lang="zh-CN" altLang="en-US" sz="2100" i="1">
                              <a:latin typeface="Cambria Math" panose="02040503050406030204" pitchFamily="18" charset="0"/>
                            </a:rPr>
                          </m:ctrlPr>
                        </m:sSubPr>
                        <m:e>
                          <m:r>
                            <a:rPr lang="zh-CN" altLang="en-US" sz="2100" i="1">
                              <a:latin typeface="Cambria Math" panose="02040503050406030204" pitchFamily="18" charset="0"/>
                            </a:rPr>
                            <m:t>𝛽</m:t>
                          </m:r>
                        </m:e>
                        <m:sub>
                          <m:r>
                            <a:rPr lang="zh-CN" altLang="en-US" sz="2100" i="1">
                              <a:latin typeface="Cambria Math" panose="02040503050406030204" pitchFamily="18" charset="0"/>
                            </a:rPr>
                            <m:t>𝑆</m:t>
                          </m:r>
                        </m:sub>
                      </m:sSub>
                      <m:d>
                        <m:dPr>
                          <m:ctrlPr>
                            <a:rPr lang="zh-CN" altLang="en-US" sz="2100" i="1">
                              <a:latin typeface="Cambria Math" panose="02040503050406030204" pitchFamily="18" charset="0"/>
                            </a:rPr>
                          </m:ctrlPr>
                        </m:dPr>
                        <m:e>
                          <m:f>
                            <m:fPr>
                              <m:ctrlPr>
                                <a:rPr lang="zh-CN" altLang="en-US" sz="2100" i="1">
                                  <a:latin typeface="Cambria Math" panose="02040503050406030204" pitchFamily="18" charset="0"/>
                                </a:rPr>
                              </m:ctrlPr>
                            </m:fPr>
                            <m:num>
                              <m:r>
                                <a:rPr lang="zh-CN" altLang="en-US" sz="2100">
                                  <a:latin typeface="Cambria Math" panose="02040503050406030204" pitchFamily="18" charset="0"/>
                                </a:rPr>
                                <m:t>1−</m:t>
                              </m:r>
                              <m:sSup>
                                <m:sSupPr>
                                  <m:ctrlPr>
                                    <a:rPr lang="zh-CN" altLang="en-US" sz="2100" i="1">
                                      <a:latin typeface="Cambria Math" panose="02040503050406030204" pitchFamily="18" charset="0"/>
                                    </a:rPr>
                                  </m:ctrlPr>
                                </m:sSupPr>
                                <m:e>
                                  <m:r>
                                    <a:rPr lang="zh-CN" altLang="en-US" sz="2100" i="1">
                                      <a:latin typeface="Cambria Math" panose="02040503050406030204" pitchFamily="18" charset="0"/>
                                    </a:rPr>
                                    <m:t>𝑒</m:t>
                                  </m:r>
                                </m:e>
                                <m:sup>
                                  <m:r>
                                    <a:rPr lang="zh-CN" altLang="en-US" sz="2100">
                                      <a:latin typeface="Cambria Math" panose="02040503050406030204" pitchFamily="18" charset="0"/>
                                    </a:rPr>
                                    <m:t>−</m:t>
                                  </m:r>
                                  <m:r>
                                    <a:rPr lang="zh-CN" altLang="en-US" sz="2100" i="1">
                                      <a:latin typeface="Cambria Math" panose="02040503050406030204" pitchFamily="18" charset="0"/>
                                    </a:rPr>
                                    <m:t>𝜆𝜏</m:t>
                                  </m:r>
                                </m:sup>
                              </m:sSup>
                            </m:num>
                            <m:den>
                              <m:r>
                                <a:rPr lang="zh-CN" altLang="en-US" sz="2100" i="1">
                                  <a:latin typeface="Cambria Math" panose="02040503050406030204" pitchFamily="18" charset="0"/>
                                </a:rPr>
                                <m:t>𝜆𝜏</m:t>
                              </m:r>
                            </m:den>
                          </m:f>
                        </m:e>
                      </m:d>
                      <m:r>
                        <a:rPr lang="zh-CN" altLang="en-US" sz="2100">
                          <a:latin typeface="Cambria Math" panose="02040503050406030204" pitchFamily="18" charset="0"/>
                        </a:rPr>
                        <m:t>+</m:t>
                      </m:r>
                      <m:sSub>
                        <m:sSubPr>
                          <m:ctrlPr>
                            <a:rPr lang="zh-CN" altLang="en-US" sz="2100" i="1">
                              <a:latin typeface="Cambria Math" panose="02040503050406030204" pitchFamily="18" charset="0"/>
                            </a:rPr>
                          </m:ctrlPr>
                        </m:sSubPr>
                        <m:e>
                          <m:r>
                            <a:rPr lang="zh-CN" altLang="en-US" sz="2100" i="1">
                              <a:latin typeface="Cambria Math" panose="02040503050406030204" pitchFamily="18" charset="0"/>
                            </a:rPr>
                            <m:t>𝛽</m:t>
                          </m:r>
                        </m:e>
                        <m:sub>
                          <m:r>
                            <a:rPr lang="zh-CN" altLang="en-US" sz="2100" i="1">
                              <a:latin typeface="Cambria Math" panose="02040503050406030204" pitchFamily="18" charset="0"/>
                            </a:rPr>
                            <m:t>𝐶</m:t>
                          </m:r>
                        </m:sub>
                      </m:sSub>
                      <m:r>
                        <a:rPr lang="zh-CN" altLang="en-US" sz="2100">
                          <a:latin typeface="Cambria Math" panose="02040503050406030204" pitchFamily="18" charset="0"/>
                        </a:rPr>
                        <m:t>(</m:t>
                      </m:r>
                      <m:f>
                        <m:fPr>
                          <m:ctrlPr>
                            <a:rPr lang="zh-CN" altLang="en-US" sz="2100" i="1">
                              <a:latin typeface="Cambria Math" panose="02040503050406030204" pitchFamily="18" charset="0"/>
                            </a:rPr>
                          </m:ctrlPr>
                        </m:fPr>
                        <m:num>
                          <m:r>
                            <a:rPr lang="zh-CN" altLang="en-US" sz="2100">
                              <a:latin typeface="Cambria Math" panose="02040503050406030204" pitchFamily="18" charset="0"/>
                            </a:rPr>
                            <m:t>1−</m:t>
                          </m:r>
                          <m:sSup>
                            <m:sSupPr>
                              <m:ctrlPr>
                                <a:rPr lang="zh-CN" altLang="en-US" sz="2100" i="1">
                                  <a:latin typeface="Cambria Math" panose="02040503050406030204" pitchFamily="18" charset="0"/>
                                </a:rPr>
                              </m:ctrlPr>
                            </m:sSupPr>
                            <m:e>
                              <m:r>
                                <a:rPr lang="zh-CN" altLang="en-US" sz="2100" i="1">
                                  <a:latin typeface="Cambria Math" panose="02040503050406030204" pitchFamily="18" charset="0"/>
                                </a:rPr>
                                <m:t>𝑒</m:t>
                              </m:r>
                            </m:e>
                            <m:sup>
                              <m:r>
                                <a:rPr lang="zh-CN" altLang="en-US" sz="2100">
                                  <a:latin typeface="Cambria Math" panose="02040503050406030204" pitchFamily="18" charset="0"/>
                                </a:rPr>
                                <m:t>−</m:t>
                              </m:r>
                              <m:r>
                                <a:rPr lang="zh-CN" altLang="en-US" sz="2100" i="1">
                                  <a:latin typeface="Cambria Math" panose="02040503050406030204" pitchFamily="18" charset="0"/>
                                </a:rPr>
                                <m:t>𝜆𝜏</m:t>
                              </m:r>
                            </m:sup>
                          </m:sSup>
                        </m:num>
                        <m:den>
                          <m:r>
                            <a:rPr lang="zh-CN" altLang="en-US" sz="2100" i="1">
                              <a:latin typeface="Cambria Math" panose="02040503050406030204" pitchFamily="18" charset="0"/>
                            </a:rPr>
                            <m:t>𝜆𝜏</m:t>
                          </m:r>
                        </m:den>
                      </m:f>
                      <m:r>
                        <a:rPr lang="zh-CN" altLang="en-US" sz="2100">
                          <a:latin typeface="Cambria Math" panose="02040503050406030204" pitchFamily="18" charset="0"/>
                        </a:rPr>
                        <m:t>−</m:t>
                      </m:r>
                      <m:sSup>
                        <m:sSupPr>
                          <m:ctrlPr>
                            <a:rPr lang="zh-CN" altLang="en-US" sz="2100" i="1">
                              <a:latin typeface="Cambria Math" panose="02040503050406030204" pitchFamily="18" charset="0"/>
                            </a:rPr>
                          </m:ctrlPr>
                        </m:sSupPr>
                        <m:e>
                          <m:r>
                            <a:rPr lang="zh-CN" altLang="en-US" sz="2100" i="1">
                              <a:latin typeface="Cambria Math" panose="02040503050406030204" pitchFamily="18" charset="0"/>
                            </a:rPr>
                            <m:t>𝑒</m:t>
                          </m:r>
                        </m:e>
                        <m:sup>
                          <m:r>
                            <a:rPr lang="zh-CN" altLang="en-US" sz="2100">
                              <a:latin typeface="Cambria Math" panose="02040503050406030204" pitchFamily="18" charset="0"/>
                            </a:rPr>
                            <m:t>−</m:t>
                          </m:r>
                          <m:r>
                            <a:rPr lang="zh-CN" altLang="en-US" sz="2100" i="1">
                              <a:latin typeface="Cambria Math" panose="02040503050406030204" pitchFamily="18" charset="0"/>
                            </a:rPr>
                            <m:t>𝜆𝜏</m:t>
                          </m:r>
                        </m:sup>
                      </m:sSup>
                      <m:r>
                        <a:rPr lang="en-US" altLang="zh-CN" sz="2100" i="1">
                          <a:latin typeface="Cambria Math" panose="02040503050406030204" pitchFamily="18" charset="0"/>
                        </a:rPr>
                        <m:t>)</m:t>
                      </m:r>
                    </m:oMath>
                  </m:oMathPara>
                </a14:m>
                <a:endParaRPr lang="zh-CN" altLang="en-US" sz="2100" dirty="0"/>
              </a:p>
            </p:txBody>
          </p:sp>
        </mc:Choice>
        <mc:Fallback xmlns="">
          <p:sp>
            <p:nvSpPr>
              <p:cNvPr id="10" name="矩形 9"/>
              <p:cNvSpPr>
                <a:spLocks noRot="1" noChangeAspect="1" noMove="1" noResize="1" noEditPoints="1" noAdjustHandles="1" noChangeArrowheads="1" noChangeShapeType="1" noTextEdit="1"/>
              </p:cNvSpPr>
              <p:nvPr/>
            </p:nvSpPr>
            <p:spPr>
              <a:xfrm>
                <a:off x="1539363" y="2181305"/>
                <a:ext cx="6017481" cy="841064"/>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1781033" y="3429000"/>
                <a:ext cx="5906069" cy="1938992"/>
              </a:xfrm>
              <a:prstGeom prst="rect">
                <a:avLst/>
              </a:prstGeom>
              <a:noFill/>
            </p:spPr>
            <p:txBody>
              <a:bodyPr wrap="square" rtlCol="0">
                <a:spAutoFit/>
              </a:bodyPr>
              <a:lstStyle/>
              <a:p>
                <a14:m>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𝛽</m:t>
                        </m:r>
                      </m:e>
                      <m:sub>
                        <m:r>
                          <a:rPr lang="zh-CN" altLang="en-US" sz="2000" i="1">
                            <a:latin typeface="Cambria Math" panose="02040503050406030204" pitchFamily="18" charset="0"/>
                          </a:rPr>
                          <m:t>𝐿</m:t>
                        </m:r>
                      </m:sub>
                    </m:sSub>
                  </m:oMath>
                </a14:m>
                <a:r>
                  <a:rPr lang="zh-CN" altLang="en-US" sz="2000" dirty="0">
                    <a:latin typeface="微软雅黑" panose="020B0503020204020204" pitchFamily="34" charset="-122"/>
                    <a:ea typeface="微软雅黑" panose="020B0503020204020204" pitchFamily="34" charset="-122"/>
                  </a:rPr>
                  <a:t>是水平因子，</a:t>
                </a:r>
                <a:endParaRPr lang="en-US" altLang="zh-CN" sz="2000" dirty="0">
                  <a:latin typeface="微软雅黑" panose="020B0503020204020204" pitchFamily="34" charset="-122"/>
                  <a:ea typeface="微软雅黑" panose="020B0503020204020204" pitchFamily="34" charset="-122"/>
                </a:endParaRPr>
              </a:p>
              <a:p>
                <a14:m>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𝛽</m:t>
                        </m:r>
                      </m:e>
                      <m:sub>
                        <m:r>
                          <a:rPr lang="zh-CN" altLang="en-US" sz="2000" i="1">
                            <a:latin typeface="Cambria Math" panose="02040503050406030204" pitchFamily="18" charset="0"/>
                          </a:rPr>
                          <m:t>𝑆</m:t>
                        </m:r>
                      </m:sub>
                    </m:sSub>
                  </m:oMath>
                </a14:m>
                <a:r>
                  <a:rPr lang="zh-CN" altLang="en-US" sz="2000" dirty="0">
                    <a:latin typeface="微软雅黑" panose="020B0503020204020204" pitchFamily="34" charset="-122"/>
                    <a:ea typeface="微软雅黑" panose="020B0503020204020204" pitchFamily="34" charset="-122"/>
                  </a:rPr>
                  <a:t>是斜率因子，</a:t>
                </a:r>
                <a:endParaRPr lang="en-US" altLang="zh-CN" sz="2000" dirty="0">
                  <a:latin typeface="微软雅黑" panose="020B0503020204020204" pitchFamily="34" charset="-122"/>
                  <a:ea typeface="微软雅黑" panose="020B0503020204020204" pitchFamily="34" charset="-122"/>
                </a:endParaRPr>
              </a:p>
              <a:p>
                <a14:m>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𝛽</m:t>
                        </m:r>
                      </m:e>
                      <m:sub>
                        <m:r>
                          <a:rPr lang="zh-CN" altLang="en-US" sz="2000" i="1">
                            <a:latin typeface="Cambria Math" panose="02040503050406030204" pitchFamily="18" charset="0"/>
                          </a:rPr>
                          <m:t>𝐶</m:t>
                        </m:r>
                      </m:sub>
                    </m:sSub>
                  </m:oMath>
                </a14:m>
                <a:r>
                  <a:rPr lang="zh-CN" altLang="en-US" sz="2000" dirty="0">
                    <a:latin typeface="微软雅黑" panose="020B0503020204020204" pitchFamily="34" charset="-122"/>
                    <a:ea typeface="微软雅黑" panose="020B0503020204020204" pitchFamily="34" charset="-122"/>
                  </a:rPr>
                  <a:t>是曲率因子，</a:t>
                </a:r>
                <a:endParaRPr lang="en-US" altLang="zh-CN" sz="2000" dirty="0">
                  <a:latin typeface="微软雅黑" panose="020B0503020204020204" pitchFamily="34" charset="-122"/>
                  <a:ea typeface="微软雅黑" panose="020B0503020204020204" pitchFamily="34" charset="-122"/>
                </a:endParaRPr>
              </a:p>
              <a:p>
                <a14:m>
                  <m:oMath xmlns:m="http://schemas.openxmlformats.org/officeDocument/2006/math">
                    <m:r>
                      <a:rPr lang="zh-CN" altLang="en-US" sz="2000" i="1">
                        <a:latin typeface="Cambria Math" panose="02040503050406030204" pitchFamily="18" charset="0"/>
                      </a:rPr>
                      <m:t>𝜆</m:t>
                    </m:r>
                  </m:oMath>
                </a14:m>
                <a:r>
                  <a:rPr lang="zh-CN" altLang="en-US" sz="2000" dirty="0">
                    <a:latin typeface="微软雅黑" panose="020B0503020204020204" pitchFamily="34" charset="-122"/>
                    <a:ea typeface="微软雅黑" panose="020B0503020204020204" pitchFamily="34" charset="-122"/>
                  </a:rPr>
                  <a:t>是与时间有关的常数，</a:t>
                </a:r>
                <a:endParaRPr lang="en-US" altLang="zh-CN" sz="2000" dirty="0">
                  <a:latin typeface="微软雅黑" panose="020B0503020204020204" pitchFamily="34" charset="-122"/>
                  <a:ea typeface="微软雅黑" panose="020B0503020204020204" pitchFamily="34" charset="-122"/>
                </a:endParaRPr>
              </a:p>
              <a:p>
                <a14:m>
                  <m:oMath xmlns:m="http://schemas.openxmlformats.org/officeDocument/2006/math">
                    <m:r>
                      <a:rPr lang="zh-CN" altLang="en-US" sz="2000" i="1">
                        <a:latin typeface="Cambria Math" panose="02040503050406030204" pitchFamily="18" charset="0"/>
                      </a:rPr>
                      <m:t>𝜏</m:t>
                    </m:r>
                  </m:oMath>
                </a14:m>
                <a:r>
                  <a:rPr lang="zh-CN" altLang="en-US" sz="2000" dirty="0">
                    <a:latin typeface="微软雅黑" panose="020B0503020204020204" pitchFamily="34" charset="-122"/>
                    <a:ea typeface="微软雅黑" panose="020B0503020204020204" pitchFamily="34" charset="-122"/>
                  </a:rPr>
                  <a:t>是到期期限，</a:t>
                </a:r>
                <a:endParaRPr lang="en-US" altLang="zh-CN" sz="2000" dirty="0">
                  <a:latin typeface="微软雅黑" panose="020B0503020204020204" pitchFamily="34" charset="-122"/>
                  <a:ea typeface="微软雅黑" panose="020B0503020204020204" pitchFamily="34" charset="-122"/>
                </a:endParaRPr>
              </a:p>
              <a:p>
                <a14:m>
                  <m:oMath xmlns:m="http://schemas.openxmlformats.org/officeDocument/2006/math">
                    <m:r>
                      <m:rPr>
                        <m:sty m:val="p"/>
                      </m:rPr>
                      <a:rPr lang="zh-CN" altLang="en-US" sz="2000">
                        <a:latin typeface="Cambria Math" panose="02040503050406030204" pitchFamily="18" charset="0"/>
                      </a:rPr>
                      <m:t>y</m:t>
                    </m:r>
                    <m:d>
                      <m:dPr>
                        <m:ctrlPr>
                          <a:rPr lang="zh-CN" altLang="en-US" sz="2000" i="1">
                            <a:latin typeface="Cambria Math" panose="02040503050406030204" pitchFamily="18" charset="0"/>
                          </a:rPr>
                        </m:ctrlPr>
                      </m:dPr>
                      <m:e>
                        <m:r>
                          <m:rPr>
                            <m:sty m:val="p"/>
                          </m:rPr>
                          <a:rPr lang="zh-CN" altLang="en-US" sz="2000">
                            <a:latin typeface="Cambria Math" panose="02040503050406030204" pitchFamily="18" charset="0"/>
                          </a:rPr>
                          <m:t>τ</m:t>
                        </m:r>
                      </m:e>
                    </m:d>
                  </m:oMath>
                </a14:m>
                <a:r>
                  <a:rPr lang="zh-CN" altLang="en-US" sz="2000" dirty="0">
                    <a:latin typeface="微软雅黑" panose="020B0503020204020204" pitchFamily="34" charset="-122"/>
                    <a:ea typeface="微软雅黑" panose="020B0503020204020204" pitchFamily="34" charset="-122"/>
                  </a:rPr>
                  <a:t>是到期期限的到期收益率。</a:t>
                </a:r>
              </a:p>
            </p:txBody>
          </p:sp>
        </mc:Choice>
        <mc:Fallback xmlns="">
          <p:sp>
            <p:nvSpPr>
              <p:cNvPr id="11" name="文本框 10"/>
              <p:cNvSpPr txBox="1">
                <a:spLocks noRot="1" noChangeAspect="1" noMove="1" noResize="1" noEditPoints="1" noAdjustHandles="1" noChangeArrowheads="1" noChangeShapeType="1" noTextEdit="1"/>
              </p:cNvSpPr>
              <p:nvPr/>
            </p:nvSpPr>
            <p:spPr>
              <a:xfrm>
                <a:off x="1781033" y="3429000"/>
                <a:ext cx="5906069" cy="1938992"/>
              </a:xfrm>
              <a:prstGeom prst="rect">
                <a:avLst/>
              </a:prstGeom>
              <a:blipFill rotWithShape="0">
                <a:blip r:embed="rId4"/>
                <a:stretch>
                  <a:fillRect l="-413" t="-1887" b="-44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638736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Nelson-Siegel</a:t>
            </a:r>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模型</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graphicFrame>
        <p:nvGraphicFramePr>
          <p:cNvPr id="5" name="表格 4"/>
          <p:cNvGraphicFramePr>
            <a:graphicFrameLocks noGrp="1"/>
          </p:cNvGraphicFramePr>
          <p:nvPr>
            <p:extLst>
              <p:ext uri="{D42A27DB-BD31-4B8C-83A1-F6EECF244321}">
                <p14:modId xmlns:p14="http://schemas.microsoft.com/office/powerpoint/2010/main" val="411669964"/>
              </p:ext>
            </p:extLst>
          </p:nvPr>
        </p:nvGraphicFramePr>
        <p:xfrm>
          <a:off x="122838" y="1618758"/>
          <a:ext cx="8898327" cy="1080492"/>
        </p:xfrm>
        <a:graphic>
          <a:graphicData uri="http://schemas.openxmlformats.org/drawingml/2006/table">
            <a:tbl>
              <a:tblPr>
                <a:tableStyleId>{5C22544A-7EE6-4342-B048-85BDC9FD1C3A}</a:tableStyleId>
              </a:tblPr>
              <a:tblGrid>
                <a:gridCol w="523431"/>
                <a:gridCol w="523431"/>
                <a:gridCol w="523431"/>
                <a:gridCol w="523431"/>
                <a:gridCol w="523431"/>
                <a:gridCol w="523431"/>
                <a:gridCol w="523431"/>
                <a:gridCol w="523431"/>
                <a:gridCol w="523431"/>
                <a:gridCol w="523431"/>
                <a:gridCol w="523431"/>
                <a:gridCol w="523431"/>
                <a:gridCol w="523431"/>
                <a:gridCol w="523431"/>
                <a:gridCol w="523431"/>
                <a:gridCol w="523431"/>
                <a:gridCol w="523431"/>
              </a:tblGrid>
              <a:tr h="321246">
                <a:tc>
                  <a:txBody>
                    <a:bodyPr/>
                    <a:lstStyle/>
                    <a:p>
                      <a:pPr algn="l" fontAlgn="ctr"/>
                      <a:r>
                        <a:rPr lang="zh-CN" altLang="en-US" sz="1400" b="0" i="0" u="none" strike="noStrike" dirty="0" smtClean="0">
                          <a:solidFill>
                            <a:srgbClr val="000000"/>
                          </a:solidFill>
                          <a:effectLst/>
                          <a:latin typeface="宋体" panose="02010600030101010101" pitchFamily="2" charset="-122"/>
                          <a:ea typeface="宋体" panose="02010600030101010101" pitchFamily="2" charset="-122"/>
                        </a:rPr>
                        <a:t>到期期限</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dirty="0">
                          <a:effectLst/>
                        </a:rPr>
                        <a:t>0</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dirty="0">
                          <a:effectLst/>
                        </a:rPr>
                        <a:t>0.08</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a:effectLst/>
                        </a:rPr>
                        <a:t>0.17</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a:effectLst/>
                        </a:rPr>
                        <a:t>0.25</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dirty="0">
                          <a:effectLst/>
                        </a:rPr>
                        <a:t>0.5</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a:effectLst/>
                        </a:rPr>
                        <a:t>0.75 </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a:effectLst/>
                        </a:rPr>
                        <a:t>1</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dirty="0">
                          <a:effectLst/>
                        </a:rPr>
                        <a:t>3 </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dirty="0">
                          <a:effectLst/>
                        </a:rPr>
                        <a:t>5 </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a:effectLst/>
                        </a:rPr>
                        <a:t>7 </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a:effectLst/>
                        </a:rPr>
                        <a:t>10 </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a:effectLst/>
                        </a:rPr>
                        <a:t>15 </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a:effectLst/>
                        </a:rPr>
                        <a:t>20 </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a:effectLst/>
                        </a:rPr>
                        <a:t>30 </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a:effectLst/>
                        </a:rPr>
                        <a:t>40 </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a:effectLst/>
                        </a:rPr>
                        <a:t>50 </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r>
              <a:tr h="321246">
                <a:tc>
                  <a:txBody>
                    <a:bodyPr/>
                    <a:lstStyle/>
                    <a:p>
                      <a:pPr algn="l" fontAlgn="ctr"/>
                      <a:r>
                        <a:rPr lang="zh-CN" altLang="en-US" sz="1400" b="0" i="0" u="none" strike="noStrike" dirty="0" smtClean="0">
                          <a:solidFill>
                            <a:srgbClr val="000000"/>
                          </a:solidFill>
                          <a:effectLst/>
                          <a:latin typeface="宋体" panose="02010600030101010101" pitchFamily="2" charset="-122"/>
                          <a:ea typeface="宋体" panose="02010600030101010101" pitchFamily="2" charset="-122"/>
                        </a:rPr>
                        <a:t>到期收益率</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a:effectLst/>
                        </a:rPr>
                        <a:t>2.2316</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dirty="0">
                          <a:effectLst/>
                        </a:rPr>
                        <a:t>2.5617</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dirty="0">
                          <a:effectLst/>
                        </a:rPr>
                        <a:t>2.5693</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dirty="0">
                          <a:effectLst/>
                        </a:rPr>
                        <a:t>2.6842</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dirty="0">
                          <a:effectLst/>
                        </a:rPr>
                        <a:t>3.0242</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dirty="0">
                          <a:effectLst/>
                        </a:rPr>
                        <a:t>3.1843</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dirty="0">
                          <a:effectLst/>
                        </a:rPr>
                        <a:t>3.2013</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dirty="0">
                          <a:effectLst/>
                        </a:rPr>
                        <a:t>3.3682</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dirty="0">
                          <a:effectLst/>
                        </a:rPr>
                        <a:t>3.5205</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dirty="0">
                          <a:effectLst/>
                        </a:rPr>
                        <a:t>3.6916</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dirty="0">
                          <a:effectLst/>
                        </a:rPr>
                        <a:t>3.7062</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dirty="0">
                          <a:effectLst/>
                        </a:rPr>
                        <a:t>3.9689</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dirty="0">
                          <a:effectLst/>
                        </a:rPr>
                        <a:t>4.0079</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dirty="0">
                          <a:effectLst/>
                        </a:rPr>
                        <a:t>4.1207</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dirty="0">
                          <a:effectLst/>
                        </a:rPr>
                        <a:t>4.162</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c>
                  <a:txBody>
                    <a:bodyPr/>
                    <a:lstStyle/>
                    <a:p>
                      <a:pPr algn="ctr" fontAlgn="ctr"/>
                      <a:r>
                        <a:rPr lang="en-US" altLang="zh-CN" sz="1400" u="none" strike="noStrike" dirty="0">
                          <a:effectLst/>
                        </a:rPr>
                        <a:t>4.1808</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6846" marR="6846" marT="6846" marB="0" anchor="ctr"/>
                </a:tc>
              </a:tr>
            </a:tbl>
          </a:graphicData>
        </a:graphic>
      </p:graphicFrame>
      <p:pic>
        <p:nvPicPr>
          <p:cNvPr id="9" name="图片 8" descr="PolyFit"/>
          <p:cNvPicPr/>
          <p:nvPr/>
        </p:nvPicPr>
        <p:blipFill>
          <a:blip r:embed="rId3">
            <a:extLst>
              <a:ext uri="{28A0092B-C50C-407E-A947-70E740481C1C}">
                <a14:useLocalDpi xmlns:a14="http://schemas.microsoft.com/office/drawing/2010/main" val="0"/>
              </a:ext>
            </a:extLst>
          </a:blip>
          <a:srcRect/>
          <a:stretch>
            <a:fillRect/>
          </a:stretch>
        </p:blipFill>
        <p:spPr bwMode="auto">
          <a:xfrm>
            <a:off x="377397" y="3168996"/>
            <a:ext cx="2724055" cy="1996916"/>
          </a:xfrm>
          <a:prstGeom prst="rect">
            <a:avLst/>
          </a:prstGeom>
          <a:noFill/>
          <a:ln>
            <a:noFill/>
          </a:ln>
        </p:spPr>
      </p:pic>
      <p:pic>
        <p:nvPicPr>
          <p:cNvPr id="10" name="图片 9" descr="F:\graduation-design\Project\FitYieldCurve\HermiteFit\HermiteFit.png"/>
          <p:cNvPicPr/>
          <p:nvPr/>
        </p:nvPicPr>
        <p:blipFill>
          <a:blip r:embed="rId4">
            <a:extLst>
              <a:ext uri="{28A0092B-C50C-407E-A947-70E740481C1C}">
                <a14:useLocalDpi xmlns:a14="http://schemas.microsoft.com/office/drawing/2010/main" val="0"/>
              </a:ext>
            </a:extLst>
          </a:blip>
          <a:srcRect/>
          <a:stretch>
            <a:fillRect/>
          </a:stretch>
        </p:blipFill>
        <p:spPr bwMode="auto">
          <a:xfrm>
            <a:off x="3250877" y="3168997"/>
            <a:ext cx="2662714" cy="1996916"/>
          </a:xfrm>
          <a:prstGeom prst="rect">
            <a:avLst/>
          </a:prstGeom>
          <a:noFill/>
          <a:ln>
            <a:noFill/>
          </a:ln>
        </p:spPr>
      </p:pic>
      <p:pic>
        <p:nvPicPr>
          <p:cNvPr id="11" name="图片 10"/>
          <p:cNvPicPr/>
          <p:nvPr/>
        </p:nvPicPr>
        <p:blipFill>
          <a:blip r:embed="rId5">
            <a:extLst>
              <a:ext uri="{28A0092B-C50C-407E-A947-70E740481C1C}">
                <a14:useLocalDpi xmlns:a14="http://schemas.microsoft.com/office/drawing/2010/main" val="0"/>
              </a:ext>
            </a:extLst>
          </a:blip>
          <a:stretch>
            <a:fillRect/>
          </a:stretch>
        </p:blipFill>
        <p:spPr>
          <a:xfrm>
            <a:off x="6063016" y="3168996"/>
            <a:ext cx="2668139" cy="1996916"/>
          </a:xfrm>
          <a:prstGeom prst="rect">
            <a:avLst/>
          </a:prstGeom>
        </p:spPr>
      </p:pic>
      <p:pic>
        <p:nvPicPr>
          <p:cNvPr id="8194" name="Picture 2" descr="http://img1.ph.126.net/L3aDgea19kwNAMJEytWHfQ==/6597859216006442890.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1355" y="3125970"/>
            <a:ext cx="4286250" cy="990601"/>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p:cNvPicPr/>
          <p:nvPr/>
        </p:nvPicPr>
        <p:blipFill>
          <a:blip r:embed="rId7">
            <a:extLst>
              <a:ext uri="{28A0092B-C50C-407E-A947-70E740481C1C}">
                <a14:useLocalDpi xmlns:a14="http://schemas.microsoft.com/office/drawing/2010/main" val="0"/>
              </a:ext>
            </a:extLst>
          </a:blip>
          <a:srcRect/>
          <a:stretch>
            <a:fillRect/>
          </a:stretch>
        </p:blipFill>
        <p:spPr bwMode="auto">
          <a:xfrm>
            <a:off x="825024" y="5382179"/>
            <a:ext cx="1828800" cy="215265"/>
          </a:xfrm>
          <a:prstGeom prst="rect">
            <a:avLst/>
          </a:prstGeom>
          <a:noFill/>
          <a:ln>
            <a:noFill/>
          </a:ln>
        </p:spPr>
      </p:pic>
      <p:pic>
        <p:nvPicPr>
          <p:cNvPr id="14" name="图片 13"/>
          <p:cNvPicPr/>
          <p:nvPr/>
        </p:nvPicPr>
        <p:blipFill>
          <a:blip r:embed="rId8">
            <a:extLst>
              <a:ext uri="{28A0092B-C50C-407E-A947-70E740481C1C}">
                <a14:useLocalDpi xmlns:a14="http://schemas.microsoft.com/office/drawing/2010/main" val="0"/>
              </a:ext>
            </a:extLst>
          </a:blip>
          <a:srcRect/>
          <a:stretch>
            <a:fillRect/>
          </a:stretch>
        </p:blipFill>
        <p:spPr bwMode="auto">
          <a:xfrm>
            <a:off x="3503342" y="5382179"/>
            <a:ext cx="1846580" cy="211854"/>
          </a:xfrm>
          <a:prstGeom prst="rect">
            <a:avLst/>
          </a:prstGeom>
          <a:noFill/>
          <a:ln>
            <a:noFill/>
          </a:ln>
        </p:spPr>
      </p:pic>
      <p:pic>
        <p:nvPicPr>
          <p:cNvPr id="15" name="图片 14"/>
          <p:cNvPicPr/>
          <p:nvPr/>
        </p:nvPicPr>
        <p:blipFill>
          <a:blip r:embed="rId9"/>
          <a:stretch>
            <a:fillRect/>
          </a:stretch>
        </p:blipFill>
        <p:spPr>
          <a:xfrm>
            <a:off x="6450784" y="5382179"/>
            <a:ext cx="1892601" cy="211854"/>
          </a:xfrm>
          <a:prstGeom prst="rect">
            <a:avLst/>
          </a:prstGeom>
        </p:spPr>
      </p:pic>
    </p:spTree>
    <p:extLst>
      <p:ext uri="{BB962C8B-B14F-4D97-AF65-F5344CB8AC3E}">
        <p14:creationId xmlns:p14="http://schemas.microsoft.com/office/powerpoint/2010/main" val="312937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8194"/>
                                        </p:tgtEl>
                                      </p:cBhvr>
                                    </p:animEffect>
                                    <p:set>
                                      <p:cBhvr>
                                        <p:cTn id="7" dur="1" fill="hold">
                                          <p:stCondLst>
                                            <p:cond delay="499"/>
                                          </p:stCondLst>
                                        </p:cTn>
                                        <p:tgtEl>
                                          <p:spTgt spid="8194"/>
                                        </p:tgtEl>
                                        <p:attrNameLst>
                                          <p:attrName>style.visibility</p:attrName>
                                        </p:attrNameLst>
                                      </p:cBhvr>
                                      <p:to>
                                        <p:strVal val="hidden"/>
                                      </p:to>
                                    </p:se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fill="hold"/>
                                        <p:tgtEl>
                                          <p:spTgt spid="13"/>
                                        </p:tgtEl>
                                        <p:attrNameLst>
                                          <p:attrName>ppt_x</p:attrName>
                                        </p:attrNameLst>
                                      </p:cBhvr>
                                      <p:tavLst>
                                        <p:tav tm="0">
                                          <p:val>
                                            <p:strVal val="#ppt_x"/>
                                          </p:val>
                                        </p:tav>
                                        <p:tav tm="100000">
                                          <p:val>
                                            <p:strVal val="#ppt_x"/>
                                          </p:val>
                                        </p:tav>
                                      </p:tavLst>
                                    </p:anim>
                                    <p:anim calcmode="lin" valueType="num">
                                      <p:cBhvr additive="base">
                                        <p:cTn id="27" dur="500" fill="hold"/>
                                        <p:tgtEl>
                                          <p:spTgt spid="13"/>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4"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4" fill="hold" nodeType="after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ppt_x"/>
                                          </p:val>
                                        </p:tav>
                                        <p:tav tm="100000">
                                          <p:val>
                                            <p:strVal val="#ppt_x"/>
                                          </p:val>
                                        </p:tav>
                                      </p:tavLst>
                                    </p:anim>
                                    <p:anim calcmode="lin" valueType="num">
                                      <p:cBhvr additive="base">
                                        <p:cTn id="3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Nelson-Siegel</a:t>
            </a:r>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模型</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graphicFrame>
        <p:nvGraphicFramePr>
          <p:cNvPr id="3" name="图示 2"/>
          <p:cNvGraphicFramePr/>
          <p:nvPr>
            <p:extLst>
              <p:ext uri="{D42A27DB-BD31-4B8C-83A1-F6EECF244321}">
                <p14:modId xmlns:p14="http://schemas.microsoft.com/office/powerpoint/2010/main" val="2455472391"/>
              </p:ext>
            </p:extLst>
          </p:nvPr>
        </p:nvGraphicFramePr>
        <p:xfrm>
          <a:off x="1174536" y="1248474"/>
          <a:ext cx="7546383" cy="5110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3522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Nelson-Siegel</a:t>
            </a:r>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模型</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pic>
        <p:nvPicPr>
          <p:cNvPr id="5" name="图片 4" descr="C:\Users\Administrator\Desktop\chart.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2508" y="1563626"/>
            <a:ext cx="7498984" cy="3730748"/>
          </a:xfrm>
          <a:prstGeom prst="rect">
            <a:avLst/>
          </a:prstGeom>
          <a:noFill/>
          <a:ln>
            <a:noFill/>
          </a:ln>
        </p:spPr>
      </p:pic>
      <p:graphicFrame>
        <p:nvGraphicFramePr>
          <p:cNvPr id="2" name="表格 1"/>
          <p:cNvGraphicFramePr>
            <a:graphicFrameLocks noGrp="1"/>
          </p:cNvGraphicFramePr>
          <p:nvPr>
            <p:extLst>
              <p:ext uri="{D42A27DB-BD31-4B8C-83A1-F6EECF244321}">
                <p14:modId xmlns:p14="http://schemas.microsoft.com/office/powerpoint/2010/main" val="354350619"/>
              </p:ext>
            </p:extLst>
          </p:nvPr>
        </p:nvGraphicFramePr>
        <p:xfrm>
          <a:off x="890548" y="5293417"/>
          <a:ext cx="7362903" cy="762000"/>
        </p:xfrm>
        <a:graphic>
          <a:graphicData uri="http://schemas.openxmlformats.org/drawingml/2006/table">
            <a:tbl>
              <a:tblPr firstRow="1" firstCol="1" bandRow="1">
                <a:tableStyleId>{5C22544A-7EE6-4342-B048-85BDC9FD1C3A}</a:tableStyleId>
              </a:tblPr>
              <a:tblGrid>
                <a:gridCol w="1073072"/>
                <a:gridCol w="612567"/>
                <a:gridCol w="661814"/>
                <a:gridCol w="716246"/>
                <a:gridCol w="716246"/>
                <a:gridCol w="716246"/>
                <a:gridCol w="716246"/>
                <a:gridCol w="716246"/>
                <a:gridCol w="717110"/>
                <a:gridCol w="717110"/>
              </a:tblGrid>
              <a:tr h="0">
                <a:tc>
                  <a:txBody>
                    <a:bodyPr/>
                    <a:lstStyle/>
                    <a:p>
                      <a:pPr algn="just">
                        <a:lnSpc>
                          <a:spcPts val="2000"/>
                        </a:lnSpc>
                        <a:spcAft>
                          <a:spcPts val="0"/>
                        </a:spcAft>
                      </a:pPr>
                      <a:r>
                        <a:rPr lang="en-US" sz="1800" kern="100" dirty="0">
                          <a:effectLst/>
                        </a:rPr>
                        <a:t>Maturity</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a:effectLst/>
                        </a:rPr>
                        <a:t>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a:effectLst/>
                        </a:rPr>
                        <a:t>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a:effectLst/>
                        </a:rPr>
                        <a:t>13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a:effectLst/>
                        </a:rPr>
                        <a:t>18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a:effectLst/>
                        </a:rPr>
                        <a:t>21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a:effectLst/>
                        </a:rPr>
                        <a:t>28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a:effectLst/>
                        </a:rPr>
                        <a:t>33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a:effectLst/>
                        </a:rPr>
                        <a:t>42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a:effectLst/>
                        </a:rPr>
                        <a:t>46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lnSpc>
                          <a:spcPts val="2000"/>
                        </a:lnSpc>
                        <a:spcAft>
                          <a:spcPts val="0"/>
                        </a:spcAft>
                      </a:pPr>
                      <a:r>
                        <a:rPr lang="zh-CN" sz="1800" kern="100">
                          <a:effectLst/>
                        </a:rPr>
                        <a:t>软件拟合</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a:effectLst/>
                        </a:rPr>
                        <a:t>3.61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a:effectLst/>
                        </a:rPr>
                        <a:t>3.72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a:effectLst/>
                        </a:rPr>
                        <a:t>3.78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a:effectLst/>
                        </a:rPr>
                        <a:t>3.89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a:effectLst/>
                        </a:rPr>
                        <a:t>3.95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a:effectLst/>
                        </a:rPr>
                        <a:t>4.04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dirty="0">
                          <a:effectLst/>
                        </a:rPr>
                        <a:t>4.09</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a:effectLst/>
                        </a:rPr>
                        <a:t>4.15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dirty="0">
                          <a:effectLst/>
                        </a:rPr>
                        <a:t>4.17</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lnSpc>
                          <a:spcPts val="2000"/>
                        </a:lnSpc>
                        <a:spcAft>
                          <a:spcPts val="0"/>
                        </a:spcAft>
                      </a:pPr>
                      <a:r>
                        <a:rPr lang="zh-CN" sz="1800" kern="100">
                          <a:effectLst/>
                        </a:rPr>
                        <a:t>中债拟合</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a:effectLst/>
                        </a:rPr>
                        <a:t>3.65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a:effectLst/>
                        </a:rPr>
                        <a:t>3.68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a:effectLst/>
                        </a:rPr>
                        <a:t>3.82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a:effectLst/>
                        </a:rPr>
                        <a:t>3.97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a:effectLst/>
                        </a:rPr>
                        <a:t>3.98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a:effectLst/>
                        </a:rPr>
                        <a:t>4.08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dirty="0">
                          <a:effectLst/>
                        </a:rPr>
                        <a:t>4.13</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a:effectLst/>
                        </a:rPr>
                        <a:t>4.16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ts val="2000"/>
                        </a:lnSpc>
                        <a:spcAft>
                          <a:spcPts val="0"/>
                        </a:spcAft>
                      </a:pPr>
                      <a:r>
                        <a:rPr lang="en-US" sz="1800" kern="100" dirty="0">
                          <a:effectLst/>
                        </a:rPr>
                        <a:t>4.16</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420106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Monte Carlo</a:t>
            </a:r>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模拟法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3" name="矩形 2"/>
          <p:cNvSpPr/>
          <p:nvPr/>
        </p:nvSpPr>
        <p:spPr>
          <a:xfrm>
            <a:off x="866776" y="5166645"/>
            <a:ext cx="7444711"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cs typeface="Times New Roman" panose="02020603050405020304" pitchFamily="18" charset="0"/>
              </a:rPr>
              <a:t>Monte-Carlo</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模拟法又称为计算机随机模拟方法，是一种基于随机数的计算方法。</a:t>
            </a:r>
            <a:endParaRPr lang="zh-CN" altLang="en-US"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a:stretch>
            <a:fillRect/>
          </a:stretch>
        </p:blipFill>
        <p:spPr>
          <a:xfrm>
            <a:off x="2573995" y="1464539"/>
            <a:ext cx="3897586" cy="3729454"/>
          </a:xfrm>
          <a:prstGeom prst="rect">
            <a:avLst/>
          </a:prstGeom>
        </p:spPr>
      </p:pic>
    </p:spTree>
    <p:extLst>
      <p:ext uri="{BB962C8B-B14F-4D97-AF65-F5344CB8AC3E}">
        <p14:creationId xmlns:p14="http://schemas.microsoft.com/office/powerpoint/2010/main" val="357836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47"/>
          <p:cNvSpPr/>
          <p:nvPr/>
        </p:nvSpPr>
        <p:spPr>
          <a:xfrm>
            <a:off x="5375586" y="2718390"/>
            <a:ext cx="2314345" cy="323165"/>
          </a:xfrm>
          <a:prstGeom prst="rect">
            <a:avLst/>
          </a:prstGeom>
        </p:spPr>
        <p:txBody>
          <a:bodyPr wrap="square" lIns="0" tIns="0" rIns="0" bIns="0">
            <a:spAutoFit/>
          </a:bodyPr>
          <a:lstStyle/>
          <a:p>
            <a:pPr algn="dist"/>
            <a:r>
              <a:rPr lang="zh-CN" altLang="en-US" sz="2100" dirty="0">
                <a:solidFill>
                  <a:srgbClr val="35669B"/>
                </a:solidFill>
                <a:latin typeface="微软雅黑" panose="020B0503020204020204" pitchFamily="34" charset="-122"/>
                <a:ea typeface="微软雅黑" panose="020B0503020204020204" pitchFamily="34" charset="-122"/>
                <a:cs typeface="Arial" panose="02080604020202020204" charset="0"/>
              </a:rPr>
              <a:t>研究内容及成果</a:t>
            </a:r>
            <a:endParaRPr lang="en-US" sz="2100" dirty="0">
              <a:solidFill>
                <a:srgbClr val="35669B"/>
              </a:solidFill>
              <a:latin typeface="微软雅黑" panose="020B0503020204020204" pitchFamily="34" charset="-122"/>
              <a:ea typeface="微软雅黑" panose="020B0503020204020204" pitchFamily="34" charset="-122"/>
              <a:cs typeface="Arial" panose="02080604020202020204" charset="0"/>
            </a:endParaRPr>
          </a:p>
        </p:txBody>
      </p:sp>
      <p:sp>
        <p:nvSpPr>
          <p:cNvPr id="79" name="Rectangle 47"/>
          <p:cNvSpPr/>
          <p:nvPr/>
        </p:nvSpPr>
        <p:spPr>
          <a:xfrm>
            <a:off x="5359254" y="3399090"/>
            <a:ext cx="2314345" cy="323165"/>
          </a:xfrm>
          <a:prstGeom prst="rect">
            <a:avLst/>
          </a:prstGeom>
        </p:spPr>
        <p:txBody>
          <a:bodyPr wrap="square" lIns="0" tIns="0" rIns="0" bIns="0">
            <a:spAutoFit/>
          </a:bodyPr>
          <a:lstStyle/>
          <a:p>
            <a:pPr algn="dist"/>
            <a:r>
              <a:rPr lang="zh-CN" altLang="en-US" sz="2100" dirty="0">
                <a:solidFill>
                  <a:srgbClr val="35669B"/>
                </a:solidFill>
                <a:latin typeface="微软雅黑" panose="020B0503020204020204" pitchFamily="34" charset="-122"/>
                <a:ea typeface="微软雅黑" panose="020B0503020204020204" pitchFamily="34" charset="-122"/>
                <a:cs typeface="Arial" panose="02080604020202020204" charset="0"/>
              </a:rPr>
              <a:t>算法研究及结论</a:t>
            </a:r>
            <a:endParaRPr lang="en-US" sz="2100" dirty="0">
              <a:solidFill>
                <a:srgbClr val="35669B"/>
              </a:solidFill>
              <a:latin typeface="微软雅黑" panose="020B0503020204020204" pitchFamily="34" charset="-122"/>
              <a:ea typeface="微软雅黑" panose="020B0503020204020204" pitchFamily="34" charset="-122"/>
              <a:cs typeface="Arial" panose="02080604020202020204" charset="0"/>
            </a:endParaRPr>
          </a:p>
        </p:txBody>
      </p:sp>
      <p:sp>
        <p:nvSpPr>
          <p:cNvPr id="80" name="Rectangle 47"/>
          <p:cNvSpPr/>
          <p:nvPr/>
        </p:nvSpPr>
        <p:spPr>
          <a:xfrm>
            <a:off x="5359253" y="4070938"/>
            <a:ext cx="2314345" cy="323165"/>
          </a:xfrm>
          <a:prstGeom prst="rect">
            <a:avLst/>
          </a:prstGeom>
        </p:spPr>
        <p:txBody>
          <a:bodyPr wrap="square" lIns="0" tIns="0" rIns="0" bIns="0">
            <a:spAutoFit/>
          </a:bodyPr>
          <a:lstStyle/>
          <a:p>
            <a:pPr algn="dist"/>
            <a:r>
              <a:rPr lang="zh-CN" altLang="en-US" sz="2100" dirty="0">
                <a:solidFill>
                  <a:srgbClr val="35669B"/>
                </a:solidFill>
                <a:latin typeface="微软雅黑" panose="020B0503020204020204" pitchFamily="34" charset="-122"/>
                <a:ea typeface="微软雅黑" panose="020B0503020204020204" pitchFamily="34" charset="-122"/>
                <a:cs typeface="Arial" panose="02080604020202020204" charset="0"/>
              </a:rPr>
              <a:t>软件开发及应用</a:t>
            </a:r>
            <a:endParaRPr lang="en-US" sz="2100" dirty="0">
              <a:solidFill>
                <a:srgbClr val="35669B"/>
              </a:solidFill>
              <a:latin typeface="微软雅黑" panose="020B0503020204020204" pitchFamily="34" charset="-122"/>
              <a:ea typeface="微软雅黑" panose="020B0503020204020204" pitchFamily="34" charset="-122"/>
              <a:cs typeface="Arial" panose="02080604020202020204" charset="0"/>
            </a:endParaRPr>
          </a:p>
        </p:txBody>
      </p:sp>
      <p:sp>
        <p:nvSpPr>
          <p:cNvPr id="81" name="Rectangle 47"/>
          <p:cNvSpPr/>
          <p:nvPr/>
        </p:nvSpPr>
        <p:spPr>
          <a:xfrm>
            <a:off x="4941685" y="2732066"/>
            <a:ext cx="387456" cy="323165"/>
          </a:xfrm>
          <a:prstGeom prst="rect">
            <a:avLst/>
          </a:prstGeom>
        </p:spPr>
        <p:txBody>
          <a:bodyPr wrap="square" lIns="0" tIns="0" rIns="0" bIns="0">
            <a:spAutoFit/>
          </a:bodyPr>
          <a:lstStyle/>
          <a:p>
            <a:pPr algn="dist"/>
            <a:r>
              <a:rPr lang="en-US" altLang="zh-CN" sz="2100" dirty="0">
                <a:solidFill>
                  <a:srgbClr val="35669B"/>
                </a:solidFill>
                <a:latin typeface="微软雅黑" panose="020B0503020204020204" pitchFamily="34" charset="-122"/>
                <a:ea typeface="微软雅黑" panose="020B0503020204020204" pitchFamily="34" charset="-122"/>
                <a:cs typeface="Arial" panose="02080604020202020204" charset="0"/>
              </a:rPr>
              <a:t>01.</a:t>
            </a:r>
            <a:endParaRPr lang="en-US" sz="2100" dirty="0">
              <a:solidFill>
                <a:srgbClr val="35669B"/>
              </a:solidFill>
              <a:latin typeface="微软雅黑" panose="020B0503020204020204" pitchFamily="34" charset="-122"/>
              <a:ea typeface="微软雅黑" panose="020B0503020204020204" pitchFamily="34" charset="-122"/>
              <a:cs typeface="Arial" panose="02080604020202020204" charset="0"/>
            </a:endParaRPr>
          </a:p>
        </p:txBody>
      </p:sp>
      <p:sp>
        <p:nvSpPr>
          <p:cNvPr id="82" name="Rectangle 47"/>
          <p:cNvSpPr/>
          <p:nvPr/>
        </p:nvSpPr>
        <p:spPr>
          <a:xfrm>
            <a:off x="4941685" y="3411915"/>
            <a:ext cx="387456" cy="323165"/>
          </a:xfrm>
          <a:prstGeom prst="rect">
            <a:avLst/>
          </a:prstGeom>
        </p:spPr>
        <p:txBody>
          <a:bodyPr wrap="square" lIns="0" tIns="0" rIns="0" bIns="0">
            <a:spAutoFit/>
          </a:bodyPr>
          <a:lstStyle/>
          <a:p>
            <a:pPr algn="dist"/>
            <a:r>
              <a:rPr lang="en-US" altLang="zh-CN" sz="2100" dirty="0">
                <a:solidFill>
                  <a:srgbClr val="35669B"/>
                </a:solidFill>
                <a:latin typeface="微软雅黑" panose="020B0503020204020204" pitchFamily="34" charset="-122"/>
                <a:ea typeface="微软雅黑" panose="020B0503020204020204" pitchFamily="34" charset="-122"/>
                <a:cs typeface="Arial" panose="02080604020202020204" charset="0"/>
              </a:rPr>
              <a:t>02.</a:t>
            </a:r>
            <a:endParaRPr lang="en-US" sz="2100" dirty="0">
              <a:solidFill>
                <a:srgbClr val="35669B"/>
              </a:solidFill>
              <a:latin typeface="微软雅黑" panose="020B0503020204020204" pitchFamily="34" charset="-122"/>
              <a:ea typeface="微软雅黑" panose="020B0503020204020204" pitchFamily="34" charset="-122"/>
              <a:cs typeface="Arial" panose="02080604020202020204" charset="0"/>
            </a:endParaRPr>
          </a:p>
        </p:txBody>
      </p:sp>
      <p:sp>
        <p:nvSpPr>
          <p:cNvPr id="83" name="Rectangle 47"/>
          <p:cNvSpPr/>
          <p:nvPr/>
        </p:nvSpPr>
        <p:spPr>
          <a:xfrm>
            <a:off x="4941685" y="4091764"/>
            <a:ext cx="387456" cy="323165"/>
          </a:xfrm>
          <a:prstGeom prst="rect">
            <a:avLst/>
          </a:prstGeom>
        </p:spPr>
        <p:txBody>
          <a:bodyPr wrap="square" lIns="0" tIns="0" rIns="0" bIns="0">
            <a:spAutoFit/>
          </a:bodyPr>
          <a:lstStyle/>
          <a:p>
            <a:pPr algn="dist"/>
            <a:r>
              <a:rPr lang="en-US" altLang="zh-CN" sz="2100" dirty="0">
                <a:solidFill>
                  <a:srgbClr val="35669B"/>
                </a:solidFill>
                <a:latin typeface="微软雅黑" panose="020B0503020204020204" pitchFamily="34" charset="-122"/>
                <a:ea typeface="微软雅黑" panose="020B0503020204020204" pitchFamily="34" charset="-122"/>
                <a:cs typeface="Arial" panose="02080604020202020204" charset="0"/>
              </a:rPr>
              <a:t>03.</a:t>
            </a:r>
            <a:endParaRPr lang="en-US" sz="2100" dirty="0">
              <a:solidFill>
                <a:srgbClr val="35669B"/>
              </a:solidFill>
              <a:latin typeface="微软雅黑" panose="020B0503020204020204" pitchFamily="34" charset="-122"/>
              <a:ea typeface="微软雅黑" panose="020B0503020204020204" pitchFamily="34" charset="-122"/>
              <a:cs typeface="Arial" panose="02080604020202020204" charset="0"/>
            </a:endParaRPr>
          </a:p>
        </p:txBody>
      </p:sp>
      <p:sp>
        <p:nvSpPr>
          <p:cNvPr id="84" name="Rectangle 47"/>
          <p:cNvSpPr/>
          <p:nvPr/>
        </p:nvSpPr>
        <p:spPr>
          <a:xfrm>
            <a:off x="4941685" y="4771612"/>
            <a:ext cx="387456" cy="323165"/>
          </a:xfrm>
          <a:prstGeom prst="rect">
            <a:avLst/>
          </a:prstGeom>
        </p:spPr>
        <p:txBody>
          <a:bodyPr wrap="square" lIns="0" tIns="0" rIns="0" bIns="0">
            <a:spAutoFit/>
          </a:bodyPr>
          <a:lstStyle/>
          <a:p>
            <a:pPr algn="dist"/>
            <a:r>
              <a:rPr lang="en-US" altLang="zh-CN" sz="2100" dirty="0">
                <a:solidFill>
                  <a:srgbClr val="35669B"/>
                </a:solidFill>
                <a:latin typeface="微软雅黑" panose="020B0503020204020204" pitchFamily="34" charset="-122"/>
                <a:ea typeface="微软雅黑" panose="020B0503020204020204" pitchFamily="34" charset="-122"/>
                <a:cs typeface="Arial" panose="02080604020202020204" charset="0"/>
              </a:rPr>
              <a:t>04.</a:t>
            </a:r>
            <a:endParaRPr lang="en-US" sz="2100" dirty="0">
              <a:solidFill>
                <a:srgbClr val="35669B"/>
              </a:solidFill>
              <a:latin typeface="微软雅黑" panose="020B0503020204020204" pitchFamily="34" charset="-122"/>
              <a:ea typeface="微软雅黑" panose="020B0503020204020204" pitchFamily="34" charset="-122"/>
              <a:cs typeface="Arial" panose="02080604020202020204" charset="0"/>
            </a:endParaRPr>
          </a:p>
        </p:txBody>
      </p:sp>
      <p:sp>
        <p:nvSpPr>
          <p:cNvPr id="86" name="圆角矩形 85"/>
          <p:cNvSpPr/>
          <p:nvPr/>
        </p:nvSpPr>
        <p:spPr>
          <a:xfrm rot="5400000">
            <a:off x="70358" y="-75498"/>
            <a:ext cx="4636810" cy="2423378"/>
          </a:xfrm>
          <a:prstGeom prst="roundRect">
            <a:avLst>
              <a:gd name="adj" fmla="val 50000"/>
            </a:avLst>
          </a:prstGeom>
          <a:solidFill>
            <a:srgbClr val="35669B"/>
          </a:solidFill>
          <a:ln w="25400" cap="flat" cmpd="sng" algn="ctr">
            <a:solidFill>
              <a:srgbClr val="FFFFFF">
                <a:lumMod val="95000"/>
              </a:srgbClr>
            </a:solidFill>
            <a:prstDash val="solid"/>
          </a:ln>
          <a:effectLst>
            <a:outerShdw blurRad="254000" dist="127000" dir="2700000" algn="tl" rotWithShape="0">
              <a:prstClr val="black">
                <a:alpha val="40000"/>
              </a:prstClr>
            </a:outerShdw>
          </a:effectLst>
        </p:spPr>
        <p:txBody>
          <a:bodyPr rtlCol="0" anchor="ctr"/>
          <a:lstStyle/>
          <a:p>
            <a:pPr algn="ctr" defTabSz="685800">
              <a:defRPr/>
            </a:pPr>
            <a:endParaRPr lang="zh-CN" altLang="en-US" sz="1013" kern="0">
              <a:solidFill>
                <a:srgbClr val="FFFFFF"/>
              </a:solidFill>
              <a:latin typeface="Calibri"/>
              <a:ea typeface="宋体" panose="02010600030101010101" pitchFamily="2" charset="-122"/>
            </a:endParaRPr>
          </a:p>
        </p:txBody>
      </p:sp>
      <p:sp>
        <p:nvSpPr>
          <p:cNvPr id="87" name="文本框 86"/>
          <p:cNvSpPr txBox="1"/>
          <p:nvPr/>
        </p:nvSpPr>
        <p:spPr>
          <a:xfrm>
            <a:off x="1469860" y="1874499"/>
            <a:ext cx="1837805" cy="923330"/>
          </a:xfrm>
          <a:prstGeom prst="rect">
            <a:avLst/>
          </a:prstGeom>
          <a:noFill/>
        </p:spPr>
        <p:txBody>
          <a:bodyPr wrap="square" rtlCol="0">
            <a:spAutoFit/>
          </a:bodyPr>
          <a:lstStyle/>
          <a:p>
            <a:pPr algn="dist"/>
            <a:r>
              <a:rPr lang="zh-CN" altLang="en-US" sz="5400" b="1" dirty="0">
                <a:solidFill>
                  <a:schemeClr val="bg1"/>
                </a:solidFill>
                <a:latin typeface="微软雅黑" panose="020B0503020204020204" pitchFamily="34" charset="-122"/>
                <a:ea typeface="微软雅黑" panose="020B0503020204020204" pitchFamily="34" charset="-122"/>
              </a:rPr>
              <a:t>目录</a:t>
            </a:r>
          </a:p>
        </p:txBody>
      </p:sp>
      <p:sp>
        <p:nvSpPr>
          <p:cNvPr id="13" name="Rectangle 47"/>
          <p:cNvSpPr/>
          <p:nvPr/>
        </p:nvSpPr>
        <p:spPr>
          <a:xfrm>
            <a:off x="5375586" y="4771611"/>
            <a:ext cx="2314345" cy="323165"/>
          </a:xfrm>
          <a:prstGeom prst="rect">
            <a:avLst/>
          </a:prstGeom>
        </p:spPr>
        <p:txBody>
          <a:bodyPr wrap="square" lIns="0" tIns="0" rIns="0" bIns="0">
            <a:spAutoFit/>
          </a:bodyPr>
          <a:lstStyle/>
          <a:p>
            <a:pPr algn="dist"/>
            <a:r>
              <a:rPr lang="zh-CN" altLang="en-US" sz="2100" dirty="0">
                <a:solidFill>
                  <a:srgbClr val="35669B"/>
                </a:solidFill>
                <a:latin typeface="微软雅黑" panose="020B0503020204020204" pitchFamily="34" charset="-122"/>
                <a:ea typeface="微软雅黑" panose="020B0503020204020204" pitchFamily="34" charset="-122"/>
                <a:cs typeface="Arial" panose="02080604020202020204" charset="0"/>
              </a:rPr>
              <a:t>工作总结与展望</a:t>
            </a:r>
            <a:endParaRPr lang="en-US" sz="2100" dirty="0">
              <a:solidFill>
                <a:srgbClr val="35669B"/>
              </a:solidFill>
              <a:latin typeface="微软雅黑" panose="020B0503020204020204" pitchFamily="34" charset="-122"/>
              <a:ea typeface="微软雅黑" panose="020B0503020204020204" pitchFamily="34" charset="-122"/>
              <a:cs typeface="Arial" panose="0208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28000" fill="hold" grpId="0" nodeType="after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1250" fill="hold"/>
                                        <p:tgtEl>
                                          <p:spTgt spid="86"/>
                                        </p:tgtEl>
                                        <p:attrNameLst>
                                          <p:attrName>ppt_x</p:attrName>
                                        </p:attrNameLst>
                                      </p:cBhvr>
                                      <p:tavLst>
                                        <p:tav tm="0">
                                          <p:val>
                                            <p:strVal val="#ppt_x"/>
                                          </p:val>
                                        </p:tav>
                                        <p:tav tm="100000">
                                          <p:val>
                                            <p:strVal val="#ppt_x"/>
                                          </p:val>
                                        </p:tav>
                                      </p:tavLst>
                                    </p:anim>
                                    <p:anim calcmode="lin" valueType="num">
                                      <p:cBhvr additive="base">
                                        <p:cTn id="8" dur="1250" fill="hold"/>
                                        <p:tgtEl>
                                          <p:spTgt spid="8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Monte Carlo</a:t>
            </a:r>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模拟法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7" name="矩形 6"/>
          <p:cNvSpPr/>
          <p:nvPr/>
        </p:nvSpPr>
        <p:spPr>
          <a:xfrm>
            <a:off x="866775" y="1685728"/>
            <a:ext cx="1748865" cy="387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t>在</a:t>
            </a:r>
            <a:r>
              <a:rPr lang="zh-CN" altLang="en-US" sz="2100" dirty="0" smtClean="0"/>
              <a:t>险价值</a:t>
            </a:r>
            <a:endParaRPr lang="zh-CN" altLang="en-US" sz="2100" dirty="0"/>
          </a:p>
        </p:txBody>
      </p:sp>
      <mc:AlternateContent xmlns:mc="http://schemas.openxmlformats.org/markup-compatibility/2006" xmlns:a14="http://schemas.microsoft.com/office/drawing/2010/main">
        <mc:Choice Requires="a14">
          <p:sp>
            <p:nvSpPr>
              <p:cNvPr id="5" name="矩形 4"/>
              <p:cNvSpPr/>
              <p:nvPr/>
            </p:nvSpPr>
            <p:spPr>
              <a:xfrm>
                <a:off x="2659778" y="2698424"/>
                <a:ext cx="3726020"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CN" altLang="en-US" sz="3200">
                          <a:latin typeface="Cambria Math" panose="02040503050406030204" pitchFamily="18" charset="0"/>
                        </a:rPr>
                        <m:t>P</m:t>
                      </m:r>
                      <m:d>
                        <m:dPr>
                          <m:ctrlPr>
                            <a:rPr lang="zh-CN" altLang="en-US" sz="3200" i="1">
                              <a:latin typeface="Cambria Math" panose="02040503050406030204" pitchFamily="18" charset="0"/>
                            </a:rPr>
                          </m:ctrlPr>
                        </m:dPr>
                        <m:e>
                          <m:r>
                            <a:rPr lang="zh-CN" altLang="en-US" sz="3200" i="0">
                              <a:latin typeface="Cambria Math" panose="02040503050406030204" pitchFamily="18" charset="0"/>
                            </a:rPr>
                            <m:t>∆</m:t>
                          </m:r>
                          <m:r>
                            <m:rPr>
                              <m:sty m:val="p"/>
                            </m:rPr>
                            <a:rPr lang="zh-CN" altLang="en-US" sz="3200" i="0">
                              <a:latin typeface="Cambria Math" panose="02040503050406030204" pitchFamily="18" charset="0"/>
                            </a:rPr>
                            <m:t>P</m:t>
                          </m:r>
                          <m:r>
                            <a:rPr lang="zh-CN" altLang="en-US" sz="3200" i="0">
                              <a:latin typeface="Cambria Math" panose="02040503050406030204" pitchFamily="18" charset="0"/>
                            </a:rPr>
                            <m:t>∆</m:t>
                          </m:r>
                          <m:r>
                            <m:rPr>
                              <m:sty m:val="p"/>
                            </m:rPr>
                            <a:rPr lang="zh-CN" altLang="en-US" sz="3200" i="0">
                              <a:latin typeface="Cambria Math" panose="02040503050406030204" pitchFamily="18" charset="0"/>
                            </a:rPr>
                            <m:t>t</m:t>
                          </m:r>
                          <m:r>
                            <a:rPr lang="zh-CN" altLang="en-US" sz="3200" i="0">
                              <a:latin typeface="Cambria Math" panose="02040503050406030204" pitchFamily="18" charset="0"/>
                            </a:rPr>
                            <m:t>≤</m:t>
                          </m:r>
                          <m:r>
                            <m:rPr>
                              <m:sty m:val="p"/>
                            </m:rPr>
                            <a:rPr lang="zh-CN" altLang="en-US" sz="3200" i="0">
                              <a:latin typeface="Cambria Math" panose="02040503050406030204" pitchFamily="18" charset="0"/>
                            </a:rPr>
                            <m:t>VaR</m:t>
                          </m:r>
                        </m:e>
                      </m:d>
                      <m:r>
                        <a:rPr lang="zh-CN" altLang="en-US" sz="3200" i="0">
                          <a:latin typeface="Cambria Math" panose="02040503050406030204" pitchFamily="18" charset="0"/>
                        </a:rPr>
                        <m:t>=</m:t>
                      </m:r>
                      <m:r>
                        <a:rPr lang="zh-CN" altLang="en-US" sz="3200" i="1">
                          <a:latin typeface="Cambria Math" panose="02040503050406030204" pitchFamily="18" charset="0"/>
                        </a:rPr>
                        <m:t>𝑎</m:t>
                      </m:r>
                    </m:oMath>
                  </m:oMathPara>
                </a14:m>
                <a:endParaRPr lang="zh-CN" altLang="en-US" sz="3200" dirty="0"/>
              </a:p>
            </p:txBody>
          </p:sp>
        </mc:Choice>
        <mc:Fallback xmlns="">
          <p:sp>
            <p:nvSpPr>
              <p:cNvPr id="5" name="矩形 4"/>
              <p:cNvSpPr>
                <a:spLocks noRot="1" noChangeAspect="1" noMove="1" noResize="1" noEditPoints="1" noAdjustHandles="1" noChangeArrowheads="1" noChangeShapeType="1" noTextEdit="1"/>
              </p:cNvSpPr>
              <p:nvPr/>
            </p:nvSpPr>
            <p:spPr>
              <a:xfrm>
                <a:off x="2659778" y="2698424"/>
                <a:ext cx="3726020" cy="584775"/>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1741207" y="4229240"/>
                <a:ext cx="6719428" cy="1118255"/>
              </a:xfrm>
              <a:prstGeom prst="rect">
                <a:avLst/>
              </a:prstGeom>
            </p:spPr>
            <p:txBody>
              <a:bodyPr wrap="square">
                <a:spAutoFit/>
              </a:bodyPr>
              <a:lstStyle/>
              <a:p>
                <a:pPr algn="just">
                  <a:lnSpc>
                    <a:spcPts val="2000"/>
                  </a:lnSpc>
                  <a:spcAft>
                    <a:spcPts val="0"/>
                  </a:spcAft>
                </a:pPr>
                <a:r>
                  <a:rPr lang="en-US" altLang="zh-CN" kern="100" dirty="0">
                    <a:latin typeface="微软雅黑" panose="020B0503020204020204" pitchFamily="34" charset="-122"/>
                    <a:ea typeface="微软雅黑" panose="020B0503020204020204" pitchFamily="34" charset="-122"/>
                  </a:rPr>
                  <a:t>P</a:t>
                </a:r>
                <a:r>
                  <a:rPr lang="zh-CN" altLang="zh-CN" kern="100" dirty="0">
                    <a:latin typeface="微软雅黑" panose="020B0503020204020204" pitchFamily="34" charset="-122"/>
                    <a:ea typeface="微软雅黑" panose="020B0503020204020204" pitchFamily="34" charset="-122"/>
                  </a:rPr>
                  <a:t>代表损失不超过可能的最大损失的概率。</a:t>
                </a:r>
                <a:endParaRPr lang="zh-CN" altLang="zh-CN" sz="1400" kern="100" dirty="0">
                  <a:latin typeface="微软雅黑" panose="020B0503020204020204" pitchFamily="34" charset="-122"/>
                  <a:ea typeface="微软雅黑" panose="020B0503020204020204" pitchFamily="34" charset="-122"/>
                </a:endParaRPr>
              </a:p>
              <a:p>
                <a:pPr algn="just">
                  <a:lnSpc>
                    <a:spcPts val="2000"/>
                  </a:lnSpc>
                  <a:spcAft>
                    <a:spcPts val="0"/>
                  </a:spcAft>
                </a:pPr>
                <a14:m>
                  <m:oMath xmlns:m="http://schemas.openxmlformats.org/officeDocument/2006/math">
                    <m:r>
                      <a:rPr lang="en-US" altLang="zh-CN" sz="1400" kern="100">
                        <a:latin typeface="Cambria Math" panose="02040503050406030204" pitchFamily="18" charset="0"/>
                      </a:rPr>
                      <m:t>∆</m:t>
                    </m:r>
                    <m:r>
                      <m:rPr>
                        <m:sty m:val="p"/>
                      </m:rPr>
                      <a:rPr lang="en-US" altLang="zh-CN" sz="1400" kern="100">
                        <a:latin typeface="Cambria Math" panose="02040503050406030204" pitchFamily="18" charset="0"/>
                      </a:rPr>
                      <m:t>P</m:t>
                    </m:r>
                  </m:oMath>
                </a14:m>
                <a:r>
                  <a:rPr lang="zh-CN" altLang="zh-CN" kern="100" dirty="0">
                    <a:latin typeface="微软雅黑" panose="020B0503020204020204" pitchFamily="34" charset="-122"/>
                    <a:ea typeface="微软雅黑" panose="020B0503020204020204" pitchFamily="34" charset="-122"/>
                  </a:rPr>
                  <a:t>代表某一投资组合在持有期Δ</a:t>
                </a:r>
                <a:r>
                  <a:rPr lang="en-US" altLang="zh-CN" kern="100" dirty="0">
                    <a:latin typeface="微软雅黑" panose="020B0503020204020204" pitchFamily="34" charset="-122"/>
                    <a:ea typeface="微软雅黑" panose="020B0503020204020204" pitchFamily="34" charset="-122"/>
                  </a:rPr>
                  <a:t>t</a:t>
                </a:r>
                <a:r>
                  <a:rPr lang="zh-CN" altLang="zh-CN" kern="100" dirty="0">
                    <a:latin typeface="微软雅黑" panose="020B0503020204020204" pitchFamily="34" charset="-122"/>
                    <a:ea typeface="微软雅黑" panose="020B0503020204020204" pitchFamily="34" charset="-122"/>
                  </a:rPr>
                  <a:t>内的损失。</a:t>
                </a:r>
                <a:endParaRPr lang="zh-CN" altLang="zh-CN" sz="1400" kern="100" dirty="0">
                  <a:latin typeface="微软雅黑" panose="020B0503020204020204" pitchFamily="34" charset="-122"/>
                  <a:ea typeface="微软雅黑" panose="020B0503020204020204" pitchFamily="34" charset="-122"/>
                </a:endParaRPr>
              </a:p>
              <a:p>
                <a:pPr algn="just">
                  <a:lnSpc>
                    <a:spcPts val="2000"/>
                  </a:lnSpc>
                  <a:spcAft>
                    <a:spcPts val="0"/>
                  </a:spcAft>
                </a:pPr>
                <a:r>
                  <a:rPr lang="en-US" altLang="zh-CN" kern="100" dirty="0" err="1">
                    <a:latin typeface="微软雅黑" panose="020B0503020204020204" pitchFamily="34" charset="-122"/>
                    <a:ea typeface="微软雅黑" panose="020B0503020204020204" pitchFamily="34" charset="-122"/>
                  </a:rPr>
                  <a:t>VaR</a:t>
                </a:r>
                <a:r>
                  <a:rPr lang="zh-CN" altLang="zh-CN" kern="100" dirty="0">
                    <a:latin typeface="微软雅黑" panose="020B0503020204020204" pitchFamily="34" charset="-122"/>
                    <a:ea typeface="微软雅黑" panose="020B0503020204020204" pitchFamily="34" charset="-122"/>
                  </a:rPr>
                  <a:t>代表给定置信区间</a:t>
                </a:r>
                <a:r>
                  <a:rPr lang="en-US" altLang="zh-CN" kern="100" dirty="0">
                    <a:latin typeface="微软雅黑" panose="020B0503020204020204" pitchFamily="34" charset="-122"/>
                    <a:ea typeface="微软雅黑" panose="020B0503020204020204" pitchFamily="34" charset="-122"/>
                  </a:rPr>
                  <a:t>a</a:t>
                </a:r>
                <a:r>
                  <a:rPr lang="zh-CN" altLang="zh-CN" kern="100" dirty="0">
                    <a:latin typeface="微软雅黑" panose="020B0503020204020204" pitchFamily="34" charset="-122"/>
                    <a:ea typeface="微软雅黑" panose="020B0503020204020204" pitchFamily="34" charset="-122"/>
                  </a:rPr>
                  <a:t>下的在险价值，即可能出现的最大损失。</a:t>
                </a:r>
                <a:endParaRPr lang="zh-CN" altLang="zh-CN" sz="1400" kern="100" dirty="0">
                  <a:latin typeface="微软雅黑" panose="020B0503020204020204" pitchFamily="34" charset="-122"/>
                  <a:ea typeface="微软雅黑" panose="020B0503020204020204" pitchFamily="34" charset="-122"/>
                </a:endParaRPr>
              </a:p>
              <a:p>
                <a:pPr algn="just">
                  <a:lnSpc>
                    <a:spcPts val="2000"/>
                  </a:lnSpc>
                  <a:spcAft>
                    <a:spcPts val="0"/>
                  </a:spcAft>
                </a:pPr>
                <a:r>
                  <a:rPr lang="en-US" altLang="zh-CN" kern="100" dirty="0">
                    <a:latin typeface="微软雅黑" panose="020B0503020204020204" pitchFamily="34" charset="-122"/>
                    <a:ea typeface="微软雅黑" panose="020B0503020204020204" pitchFamily="34" charset="-122"/>
                  </a:rPr>
                  <a:t>a</a:t>
                </a:r>
                <a:r>
                  <a:rPr lang="zh-CN" altLang="zh-CN" kern="100" dirty="0">
                    <a:latin typeface="微软雅黑" panose="020B0503020204020204" pitchFamily="34" charset="-122"/>
                    <a:ea typeface="微软雅黑" panose="020B0503020204020204" pitchFamily="34" charset="-122"/>
                  </a:rPr>
                  <a:t>代表给定的置信区间。</a:t>
                </a:r>
                <a:endParaRPr lang="zh-CN" altLang="zh-CN" sz="1400" kern="100" dirty="0">
                  <a:latin typeface="微软雅黑" panose="020B0503020204020204" pitchFamily="34" charset="-122"/>
                  <a:ea typeface="微软雅黑" panose="020B0503020204020204" pitchFamily="34" charset="-122"/>
                </a:endParaRPr>
              </a:p>
            </p:txBody>
          </p:sp>
        </mc:Choice>
        <mc:Fallback xmlns="">
          <p:sp>
            <p:nvSpPr>
              <p:cNvPr id="6" name="矩形 5"/>
              <p:cNvSpPr>
                <a:spLocks noRot="1" noChangeAspect="1" noMove="1" noResize="1" noEditPoints="1" noAdjustHandles="1" noChangeArrowheads="1" noChangeShapeType="1" noTextEdit="1"/>
              </p:cNvSpPr>
              <p:nvPr/>
            </p:nvSpPr>
            <p:spPr>
              <a:xfrm>
                <a:off x="1741207" y="4229240"/>
                <a:ext cx="6719428" cy="1118255"/>
              </a:xfrm>
              <a:prstGeom prst="rect">
                <a:avLst/>
              </a:prstGeom>
              <a:blipFill rotWithShape="0">
                <a:blip r:embed="rId4"/>
                <a:stretch>
                  <a:fillRect l="-817" t="-4918" r="-272" b="-81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70259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Monte Carlo</a:t>
            </a:r>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模拟法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7" name="矩形 6"/>
          <p:cNvSpPr/>
          <p:nvPr/>
        </p:nvSpPr>
        <p:spPr>
          <a:xfrm>
            <a:off x="866775" y="1685728"/>
            <a:ext cx="1917368"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t>德尔塔</a:t>
            </a:r>
            <a:r>
              <a:rPr lang="en-US" altLang="zh-CN" sz="2100" dirty="0" smtClean="0"/>
              <a:t>-</a:t>
            </a:r>
            <a:r>
              <a:rPr lang="zh-CN" altLang="en-US" sz="2100" dirty="0" smtClean="0"/>
              <a:t>正态法</a:t>
            </a:r>
            <a:endParaRPr lang="zh-CN" altLang="en-US" sz="2100" dirty="0"/>
          </a:p>
        </p:txBody>
      </p:sp>
      <mc:AlternateContent xmlns:mc="http://schemas.openxmlformats.org/markup-compatibility/2006" xmlns:a14="http://schemas.microsoft.com/office/drawing/2010/main">
        <mc:Choice Requires="a14">
          <p:sp>
            <p:nvSpPr>
              <p:cNvPr id="2" name="矩形 1"/>
              <p:cNvSpPr/>
              <p:nvPr/>
            </p:nvSpPr>
            <p:spPr>
              <a:xfrm>
                <a:off x="2727969" y="2900469"/>
                <a:ext cx="3589637" cy="6428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CN" altLang="en-US" sz="3200">
                          <a:latin typeface="Cambria Math" panose="02040503050406030204" pitchFamily="18" charset="0"/>
                        </a:rPr>
                        <m:t>V</m:t>
                      </m:r>
                      <m:r>
                        <m:rPr>
                          <m:sty m:val="p"/>
                        </m:rPr>
                        <a:rPr lang="zh-CN" altLang="en-US" sz="3200" i="0">
                          <a:latin typeface="Cambria Math" panose="02040503050406030204" pitchFamily="18" charset="0"/>
                        </a:rPr>
                        <m:t>aR</m:t>
                      </m:r>
                      <m:r>
                        <a:rPr lang="zh-CN" altLang="en-US" sz="3200" i="0">
                          <a:latin typeface="Cambria Math" panose="02040503050406030204" pitchFamily="18" charset="0"/>
                        </a:rPr>
                        <m:t>= </m:t>
                      </m:r>
                      <m:r>
                        <m:rPr>
                          <m:sty m:val="p"/>
                        </m:rPr>
                        <a:rPr lang="zh-CN" altLang="en-US" sz="3200" i="0">
                          <a:latin typeface="Cambria Math" panose="02040503050406030204" pitchFamily="18" charset="0"/>
                        </a:rPr>
                        <m:t>Pα</m:t>
                      </m:r>
                      <m:r>
                        <a:rPr lang="zh-CN" altLang="en-US" sz="3200" i="0">
                          <a:latin typeface="Cambria Math" panose="02040503050406030204" pitchFamily="18" charset="0"/>
                        </a:rPr>
                        <m:t>∙</m:t>
                      </m:r>
                      <m:r>
                        <m:rPr>
                          <m:sty m:val="p"/>
                        </m:rPr>
                        <a:rPr lang="zh-CN" altLang="en-US" sz="3200" i="0">
                          <a:latin typeface="Cambria Math" panose="02040503050406030204" pitchFamily="18" charset="0"/>
                        </a:rPr>
                        <m:t>σ</m:t>
                      </m:r>
                      <m:r>
                        <a:rPr lang="zh-CN" altLang="en-US" sz="3200" i="0">
                          <a:latin typeface="Cambria Math" panose="02040503050406030204" pitchFamily="18" charset="0"/>
                        </a:rPr>
                        <m:t>∙</m:t>
                      </m:r>
                      <m:rad>
                        <m:radPr>
                          <m:degHide m:val="on"/>
                          <m:ctrlPr>
                            <a:rPr lang="zh-CN" altLang="en-US" sz="3200" i="1">
                              <a:latin typeface="Cambria Math" panose="02040503050406030204" pitchFamily="18" charset="0"/>
                            </a:rPr>
                          </m:ctrlPr>
                        </m:radPr>
                        <m:deg/>
                        <m:e>
                          <m:r>
                            <a:rPr lang="zh-CN" altLang="en-US" sz="3200" i="0">
                              <a:latin typeface="Cambria Math" panose="02040503050406030204" pitchFamily="18" charset="0"/>
                            </a:rPr>
                            <m:t>∆</m:t>
                          </m:r>
                          <m:r>
                            <a:rPr lang="zh-CN" altLang="en-US" sz="3200" i="1">
                              <a:latin typeface="Cambria Math" panose="02040503050406030204" pitchFamily="18" charset="0"/>
                            </a:rPr>
                            <m:t>𝑡</m:t>
                          </m:r>
                        </m:e>
                      </m:rad>
                    </m:oMath>
                  </m:oMathPara>
                </a14:m>
                <a:endParaRPr lang="zh-CN" altLang="en-US" sz="3200" dirty="0"/>
              </a:p>
            </p:txBody>
          </p:sp>
        </mc:Choice>
        <mc:Fallback xmlns="">
          <p:sp>
            <p:nvSpPr>
              <p:cNvPr id="2" name="矩形 1"/>
              <p:cNvSpPr>
                <a:spLocks noRot="1" noChangeAspect="1" noMove="1" noResize="1" noEditPoints="1" noAdjustHandles="1" noChangeArrowheads="1" noChangeShapeType="1" noTextEdit="1"/>
              </p:cNvSpPr>
              <p:nvPr/>
            </p:nvSpPr>
            <p:spPr>
              <a:xfrm>
                <a:off x="2727969" y="2900469"/>
                <a:ext cx="3589637" cy="642868"/>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2727969" y="4422128"/>
                <a:ext cx="4572000" cy="1200329"/>
              </a:xfrm>
              <a:prstGeom prst="rect">
                <a:avLst/>
              </a:prstGeom>
            </p:spPr>
            <p:txBody>
              <a:bodyPr>
                <a:spAutoFit/>
              </a:bodyPr>
              <a:lstStyle/>
              <a:p>
                <a:pPr algn="just">
                  <a:spcAft>
                    <a:spcPts val="0"/>
                  </a:spcAft>
                </a:pPr>
                <a:r>
                  <a:rPr lang="en-US" altLang="zh-CN" kern="100" dirty="0" err="1">
                    <a:latin typeface="微软雅黑" panose="020B0503020204020204" pitchFamily="34" charset="-122"/>
                    <a:ea typeface="微软雅黑" panose="020B0503020204020204" pitchFamily="34" charset="-122"/>
                    <a:cs typeface="Times New Roman" panose="02020603050405020304" pitchFamily="18" charset="0"/>
                  </a:rPr>
                  <a:t>VaR</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代表风险价值。</a:t>
                </a:r>
              </a:p>
              <a:p>
                <a:pPr algn="just">
                  <a:spcAft>
                    <a:spcPts val="0"/>
                  </a:spcAft>
                </a:pPr>
                <a14:m>
                  <m:oMath xmlns:m="http://schemas.openxmlformats.org/officeDocument/2006/math">
                    <m:r>
                      <m:rPr>
                        <m:sty m:val="p"/>
                      </m:rPr>
                      <a:rPr lang="en-US" altLang="zh-CN" kern="100">
                        <a:latin typeface="Cambria Math" panose="02040503050406030204" pitchFamily="18" charset="0"/>
                        <a:cs typeface="Times New Roman" panose="02020603050405020304" pitchFamily="18" charset="0"/>
                      </a:rPr>
                      <m:t>Pα</m:t>
                    </m:r>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代表给定置信度对应的分位数。</a:t>
                </a:r>
              </a:p>
              <a:p>
                <a:pPr algn="just">
                  <a:spcAft>
                    <a:spcPts val="0"/>
                  </a:spcAft>
                </a:pPr>
                <a14:m>
                  <m:oMath xmlns:m="http://schemas.openxmlformats.org/officeDocument/2006/math">
                    <m:r>
                      <m:rPr>
                        <m:sty m:val="p"/>
                      </m:rPr>
                      <a:rPr lang="en-US" altLang="zh-CN" kern="100">
                        <a:latin typeface="Cambria Math" panose="02040503050406030204" pitchFamily="18" charset="0"/>
                        <a:cs typeface="Times New Roman" panose="02020603050405020304" pitchFamily="18" charset="0"/>
                      </a:rPr>
                      <m:t>σ</m:t>
                    </m:r>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代表回报所服从的正态分布的标准差。</a:t>
                </a:r>
              </a:p>
              <a:p>
                <a:pPr algn="just">
                  <a:spcAft>
                    <a:spcPts val="0"/>
                  </a:spcAft>
                </a:pPr>
                <a14:m>
                  <m:oMath xmlns:m="http://schemas.openxmlformats.org/officeDocument/2006/math">
                    <m:r>
                      <a:rPr lang="en-US" altLang="zh-CN" kern="100">
                        <a:latin typeface="Cambria Math" panose="02040503050406030204" pitchFamily="18" charset="0"/>
                        <a:cs typeface="Times New Roman" panose="02020603050405020304" pitchFamily="18" charset="0"/>
                      </a:rPr>
                      <m:t>∆</m:t>
                    </m:r>
                    <m:r>
                      <m:rPr>
                        <m:sty m:val="p"/>
                      </m:rPr>
                      <a:rPr lang="en-US" altLang="zh-CN" kern="100">
                        <a:latin typeface="Cambria Math" panose="02040503050406030204" pitchFamily="18" charset="0"/>
                        <a:cs typeface="Times New Roman" panose="02020603050405020304" pitchFamily="18" charset="0"/>
                      </a:rPr>
                      <m:t>t</m:t>
                    </m:r>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代表持有期。</a:t>
                </a:r>
              </a:p>
            </p:txBody>
          </p:sp>
        </mc:Choice>
        <mc:Fallback xmlns="">
          <p:sp>
            <p:nvSpPr>
              <p:cNvPr id="3" name="矩形 2"/>
              <p:cNvSpPr>
                <a:spLocks noRot="1" noChangeAspect="1" noMove="1" noResize="1" noEditPoints="1" noAdjustHandles="1" noChangeArrowheads="1" noChangeShapeType="1" noTextEdit="1"/>
              </p:cNvSpPr>
              <p:nvPr/>
            </p:nvSpPr>
            <p:spPr>
              <a:xfrm>
                <a:off x="2727969" y="4422128"/>
                <a:ext cx="4572000" cy="1200329"/>
              </a:xfrm>
              <a:prstGeom prst="rect">
                <a:avLst/>
              </a:prstGeom>
              <a:blipFill rotWithShape="0">
                <a:blip r:embed="rId4"/>
                <a:stretch>
                  <a:fillRect l="-1200" t="-2538" b="-71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9203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Monte Carlo</a:t>
            </a:r>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模拟法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7" name="矩形 6"/>
          <p:cNvSpPr/>
          <p:nvPr/>
        </p:nvSpPr>
        <p:spPr>
          <a:xfrm>
            <a:off x="866775" y="1685728"/>
            <a:ext cx="2081141"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t>结合</a:t>
            </a:r>
            <a:r>
              <a:rPr lang="en-US" altLang="zh-CN" sz="2100" dirty="0" smtClean="0"/>
              <a:t>Monte Carlo</a:t>
            </a:r>
          </a:p>
        </p:txBody>
      </p:sp>
      <mc:AlternateContent xmlns:mc="http://schemas.openxmlformats.org/markup-compatibility/2006" xmlns:a14="http://schemas.microsoft.com/office/drawing/2010/main">
        <mc:Choice Requires="a14">
          <p:sp>
            <p:nvSpPr>
              <p:cNvPr id="5" name="矩形 4"/>
              <p:cNvSpPr/>
              <p:nvPr/>
            </p:nvSpPr>
            <p:spPr>
              <a:xfrm>
                <a:off x="1494429" y="2690336"/>
                <a:ext cx="6257499" cy="1477328"/>
              </a:xfrm>
              <a:prstGeom prst="rect">
                <a:avLst/>
              </a:prstGeom>
            </p:spPr>
            <p:txBody>
              <a:bodyPr wrap="square">
                <a:spAutoFit/>
              </a:bodyPr>
              <a:lstStyle/>
              <a:p>
                <a:pPr marL="342900" lvl="0" indent="-342900" algn="just">
                  <a:spcAft>
                    <a:spcPts val="0"/>
                  </a:spcAft>
                  <a:buFont typeface="+mj-lt"/>
                  <a:buAutoNum type="arabicPeriod"/>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求历史数据的标准差</a:t>
                </a:r>
                <a14:m>
                  <m:oMath xmlns:m="http://schemas.openxmlformats.org/officeDocument/2006/math">
                    <m:r>
                      <m:rPr>
                        <m:sty m:val="p"/>
                      </m:rPr>
                      <a:rPr lang="en-US" altLang="zh-CN" kern="100">
                        <a:latin typeface="Cambria Math" panose="02040503050406030204" pitchFamily="18" charset="0"/>
                        <a:cs typeface="Times New Roman" panose="02020603050405020304" pitchFamily="18" charset="0"/>
                      </a:rPr>
                      <m:t>σ</m:t>
                    </m:r>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以及平均值</a:t>
                </a:r>
                <a14:m>
                  <m:oMath xmlns:m="http://schemas.openxmlformats.org/officeDocument/2006/math">
                    <m:r>
                      <m:rPr>
                        <m:sty m:val="p"/>
                      </m:rPr>
                      <a:rPr lang="en-US" altLang="zh-CN" kern="100">
                        <a:latin typeface="Cambria Math" panose="02040503050406030204" pitchFamily="18" charset="0"/>
                        <a:cs typeface="Times New Roman" panose="02020603050405020304" pitchFamily="18" charset="0"/>
                      </a:rPr>
                      <m:t>x</m:t>
                    </m:r>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p>
              <a:p>
                <a:pPr marL="342900" lvl="0" indent="-342900" algn="just">
                  <a:spcAft>
                    <a:spcPts val="0"/>
                  </a:spcAft>
                  <a:buFont typeface="+mj-lt"/>
                  <a:buAutoNum type="arabicPeriod"/>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使用随机数模拟至少</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10000</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个数据，服从标准差为</a:t>
                </a:r>
                <a14:m>
                  <m:oMath xmlns:m="http://schemas.openxmlformats.org/officeDocument/2006/math">
                    <m:r>
                      <m:rPr>
                        <m:sty m:val="p"/>
                      </m:rPr>
                      <a:rPr lang="en-US" altLang="zh-CN" kern="100">
                        <a:latin typeface="Cambria Math" panose="02040503050406030204" pitchFamily="18" charset="0"/>
                        <a:cs typeface="Times New Roman" panose="02020603050405020304" pitchFamily="18" charset="0"/>
                      </a:rPr>
                      <m:t>σ</m:t>
                    </m:r>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以及平均值为</a:t>
                </a:r>
                <a14:m>
                  <m:oMath xmlns:m="http://schemas.openxmlformats.org/officeDocument/2006/math">
                    <m:r>
                      <m:rPr>
                        <m:sty m:val="p"/>
                      </m:rPr>
                      <a:rPr lang="en-US" altLang="zh-CN" kern="100">
                        <a:latin typeface="Cambria Math" panose="02040503050406030204" pitchFamily="18" charset="0"/>
                        <a:cs typeface="Times New Roman" panose="02020603050405020304" pitchFamily="18" charset="0"/>
                      </a:rPr>
                      <m:t>x</m:t>
                    </m:r>
                  </m:oMath>
                </a14:m>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的正态分布。</a:t>
                </a:r>
              </a:p>
              <a:p>
                <a:pPr marL="342900" lvl="0" indent="-342900" algn="just">
                  <a:spcAft>
                    <a:spcPts val="0"/>
                  </a:spcAft>
                  <a:buFont typeface="+mj-lt"/>
                  <a:buAutoNum type="arabicPeriod"/>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求出指定置信度对应的分位数，以及新数据的标准差。</a:t>
                </a:r>
              </a:p>
              <a:p>
                <a:pPr marL="342900" lvl="0" indent="-342900" algn="just">
                  <a:spcAft>
                    <a:spcPts val="0"/>
                  </a:spcAft>
                  <a:buFont typeface="+mj-lt"/>
                  <a:buAutoNum type="arabicPeriod"/>
                </a:pP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根据德尔塔</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正态法的公式计算在险价值。</a:t>
                </a:r>
              </a:p>
            </p:txBody>
          </p:sp>
        </mc:Choice>
        <mc:Fallback xmlns="">
          <p:sp>
            <p:nvSpPr>
              <p:cNvPr id="5" name="矩形 4"/>
              <p:cNvSpPr>
                <a:spLocks noRot="1" noChangeAspect="1" noMove="1" noResize="1" noEditPoints="1" noAdjustHandles="1" noChangeArrowheads="1" noChangeShapeType="1" noTextEdit="1"/>
              </p:cNvSpPr>
              <p:nvPr/>
            </p:nvSpPr>
            <p:spPr>
              <a:xfrm>
                <a:off x="1494429" y="2690336"/>
                <a:ext cx="6257499" cy="1477328"/>
              </a:xfrm>
              <a:prstGeom prst="rect">
                <a:avLst/>
              </a:prstGeom>
              <a:blipFill rotWithShape="0">
                <a:blip r:embed="rId3"/>
                <a:stretch>
                  <a:fillRect l="-974" t="-3704" r="-779" b="-65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9628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Monte Carlo</a:t>
            </a:r>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模拟法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7" name="矩形 6"/>
          <p:cNvSpPr/>
          <p:nvPr/>
        </p:nvSpPr>
        <p:spPr>
          <a:xfrm>
            <a:off x="866775" y="1685728"/>
            <a:ext cx="2081141"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t>实证</a:t>
            </a:r>
            <a:r>
              <a:rPr lang="zh-CN" altLang="en-US" sz="2100" dirty="0"/>
              <a:t>分析</a:t>
            </a:r>
            <a:endParaRPr lang="en-US" altLang="zh-CN" sz="2100" dirty="0" smtClean="0"/>
          </a:p>
        </p:txBody>
      </p:sp>
      <p:pic>
        <p:nvPicPr>
          <p:cNvPr id="6" name="图片 5"/>
          <p:cNvPicPr/>
          <p:nvPr/>
        </p:nvPicPr>
        <p:blipFill rotWithShape="1">
          <a:blip r:embed="rId3" cstate="print">
            <a:extLst>
              <a:ext uri="{28A0092B-C50C-407E-A947-70E740481C1C}">
                <a14:useLocalDpi xmlns:a14="http://schemas.microsoft.com/office/drawing/2010/main" val="0"/>
              </a:ext>
            </a:extLst>
          </a:blip>
          <a:srcRect b="50895"/>
          <a:stretch/>
        </p:blipFill>
        <p:spPr bwMode="auto">
          <a:xfrm>
            <a:off x="866775" y="2790009"/>
            <a:ext cx="7423709" cy="1277982"/>
          </a:xfrm>
          <a:prstGeom prst="rect">
            <a:avLst/>
          </a:prstGeom>
          <a:ln>
            <a:noFill/>
          </a:ln>
          <a:extLst>
            <a:ext uri="{53640926-AAD7-44D8-BBD7-CCE9431645EC}">
              <a14:shadowObscured xmlns:a14="http://schemas.microsoft.com/office/drawing/2010/main"/>
            </a:ext>
          </a:extLst>
        </p:spPr>
      </p:pic>
      <p:pic>
        <p:nvPicPr>
          <p:cNvPr id="8" name="图片 7"/>
          <p:cNvPicPr/>
          <p:nvPr/>
        </p:nvPicPr>
        <p:blipFill>
          <a:blip r:embed="rId4"/>
          <a:stretch>
            <a:fillRect/>
          </a:stretch>
        </p:blipFill>
        <p:spPr>
          <a:xfrm>
            <a:off x="1262488" y="2423402"/>
            <a:ext cx="6816985" cy="4031989"/>
          </a:xfrm>
          <a:prstGeom prst="rect">
            <a:avLst/>
          </a:prstGeom>
        </p:spPr>
      </p:pic>
    </p:spTree>
    <p:extLst>
      <p:ext uri="{BB962C8B-B14F-4D97-AF65-F5344CB8AC3E}">
        <p14:creationId xmlns:p14="http://schemas.microsoft.com/office/powerpoint/2010/main" val="1985405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6"/>
                                        </p:tgtEl>
                                        <p:attrNameLst>
                                          <p:attrName>style.visibility</p:attrName>
                                        </p:attrNameLst>
                                      </p:cBhvr>
                                      <p:to>
                                        <p:strVal val="hidden"/>
                                      </p:to>
                                    </p:set>
                                  </p:childTnLst>
                                </p:cTn>
                              </p:par>
                            </p:childTnLst>
                          </p:cTn>
                        </p:par>
                        <p:par>
                          <p:cTn id="12" fill="hold">
                            <p:stCondLst>
                              <p:cond delay="0"/>
                            </p:stCondLst>
                            <p:childTnLst>
                              <p:par>
                                <p:cTn id="13" presetID="42"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Monte Carlo</a:t>
            </a:r>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模拟法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7" name="矩形 6"/>
          <p:cNvSpPr/>
          <p:nvPr/>
        </p:nvSpPr>
        <p:spPr>
          <a:xfrm>
            <a:off x="866775" y="1685728"/>
            <a:ext cx="2081141"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t>实证</a:t>
            </a:r>
            <a:r>
              <a:rPr lang="zh-CN" altLang="en-US" sz="2100" dirty="0"/>
              <a:t>分析</a:t>
            </a:r>
            <a:endParaRPr lang="en-US" altLang="zh-CN" sz="2100" dirty="0" smtClean="0"/>
          </a:p>
        </p:txBody>
      </p:sp>
      <p:pic>
        <p:nvPicPr>
          <p:cNvPr id="6" name="图片 5"/>
          <p:cNvPicPr/>
          <p:nvPr/>
        </p:nvPicPr>
        <p:blipFill>
          <a:blip r:embed="rId3"/>
          <a:stretch>
            <a:fillRect/>
          </a:stretch>
        </p:blipFill>
        <p:spPr>
          <a:xfrm>
            <a:off x="866775" y="2325027"/>
            <a:ext cx="7431278" cy="4038918"/>
          </a:xfrm>
          <a:prstGeom prst="rect">
            <a:avLst/>
          </a:prstGeom>
        </p:spPr>
      </p:pic>
      <p:pic>
        <p:nvPicPr>
          <p:cNvPr id="8" name="图片 7"/>
          <p:cNvPicPr/>
          <p:nvPr/>
        </p:nvPicPr>
        <p:blipFill>
          <a:blip r:embed="rId4">
            <a:extLst>
              <a:ext uri="{28A0092B-C50C-407E-A947-70E740481C1C}">
                <a14:useLocalDpi xmlns:a14="http://schemas.microsoft.com/office/drawing/2010/main" val="0"/>
              </a:ext>
            </a:extLst>
          </a:blip>
          <a:stretch>
            <a:fillRect/>
          </a:stretch>
        </p:blipFill>
        <p:spPr>
          <a:xfrm>
            <a:off x="1907345" y="2325027"/>
            <a:ext cx="5275855" cy="3929437"/>
          </a:xfrm>
          <a:prstGeom prst="rect">
            <a:avLst/>
          </a:prstGeom>
        </p:spPr>
      </p:pic>
    </p:spTree>
    <p:extLst>
      <p:ext uri="{BB962C8B-B14F-4D97-AF65-F5344CB8AC3E}">
        <p14:creationId xmlns:p14="http://schemas.microsoft.com/office/powerpoint/2010/main" val="1589370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en-US" altLang="zh-CN"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Monte Carlo</a:t>
            </a:r>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模拟法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7" name="矩形 6"/>
          <p:cNvSpPr/>
          <p:nvPr/>
        </p:nvSpPr>
        <p:spPr>
          <a:xfrm>
            <a:off x="866775" y="1685728"/>
            <a:ext cx="2081141"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t>实证</a:t>
            </a:r>
            <a:r>
              <a:rPr lang="zh-CN" altLang="en-US" sz="2100" dirty="0"/>
              <a:t>分析</a:t>
            </a:r>
            <a:endParaRPr lang="en-US" altLang="zh-CN" sz="2100" dirty="0" smtClean="0"/>
          </a:p>
        </p:txBody>
      </p:sp>
      <p:pic>
        <p:nvPicPr>
          <p:cNvPr id="6" name="图片 5"/>
          <p:cNvPicPr/>
          <p:nvPr/>
        </p:nvPicPr>
        <p:blipFill>
          <a:blip r:embed="rId3"/>
          <a:stretch>
            <a:fillRect/>
          </a:stretch>
        </p:blipFill>
        <p:spPr>
          <a:xfrm>
            <a:off x="4033257" y="2545910"/>
            <a:ext cx="3490240" cy="764710"/>
          </a:xfrm>
          <a:prstGeom prst="rect">
            <a:avLst/>
          </a:prstGeom>
        </p:spPr>
      </p:pic>
      <p:sp>
        <p:nvSpPr>
          <p:cNvPr id="2" name="矩形 1"/>
          <p:cNvSpPr/>
          <p:nvPr/>
        </p:nvSpPr>
        <p:spPr>
          <a:xfrm>
            <a:off x="1822043" y="2664289"/>
            <a:ext cx="2029723" cy="646331"/>
          </a:xfrm>
          <a:prstGeom prst="rect">
            <a:avLst/>
          </a:prstGeom>
        </p:spPr>
        <p:txBody>
          <a:bodyPr wrap="none">
            <a:spAutoFit/>
          </a:bodyPr>
          <a:lstStyle/>
          <a:p>
            <a:r>
              <a:rPr lang="zh-CN" altLang="zh-CN" dirty="0">
                <a:latin typeface="微软雅黑" panose="020B0503020204020204" pitchFamily="34" charset="-122"/>
                <a:ea typeface="微软雅黑" panose="020B0503020204020204" pitchFamily="34" charset="-122"/>
                <a:cs typeface="Times New Roman" panose="02020603050405020304" pitchFamily="18" charset="0"/>
              </a:rPr>
              <a:t>置信区间为</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0.95</a:t>
            </a:r>
            <a:r>
              <a:rPr lang="zh-CN" altLang="zh-CN"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smtClean="0">
              <a:latin typeface="微软雅黑" panose="020B0503020204020204" pitchFamily="34" charset="-122"/>
              <a:ea typeface="微软雅黑" panose="020B0503020204020204" pitchFamily="34" charset="-122"/>
              <a:cs typeface="Times New Roman" panose="02020603050405020304" pitchFamily="18" charset="0"/>
            </a:endParaRPr>
          </a:p>
          <a:p>
            <a:r>
              <a:rPr lang="zh-CN" altLang="zh-CN" dirty="0" smtClean="0">
                <a:latin typeface="微软雅黑" panose="020B0503020204020204" pitchFamily="34" charset="-122"/>
                <a:ea typeface="微软雅黑" panose="020B0503020204020204" pitchFamily="34" charset="-122"/>
                <a:cs typeface="Times New Roman" panose="02020603050405020304" pitchFamily="18" charset="0"/>
              </a:rPr>
              <a:t>持有</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期为</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时</a:t>
            </a:r>
            <a:endParaRPr lang="zh-CN" altLang="en-US" dirty="0">
              <a:latin typeface="微软雅黑" panose="020B0503020204020204" pitchFamily="34" charset="-122"/>
              <a:ea typeface="微软雅黑" panose="020B0503020204020204" pitchFamily="34" charset="-122"/>
            </a:endParaRPr>
          </a:p>
        </p:txBody>
      </p:sp>
      <p:pic>
        <p:nvPicPr>
          <p:cNvPr id="9" name="图片 8"/>
          <p:cNvPicPr/>
          <p:nvPr/>
        </p:nvPicPr>
        <p:blipFill>
          <a:blip r:embed="rId4"/>
          <a:stretch>
            <a:fillRect/>
          </a:stretch>
        </p:blipFill>
        <p:spPr>
          <a:xfrm>
            <a:off x="4033257" y="3725085"/>
            <a:ext cx="3490240" cy="751377"/>
          </a:xfrm>
          <a:prstGeom prst="rect">
            <a:avLst/>
          </a:prstGeom>
        </p:spPr>
      </p:pic>
      <p:sp>
        <p:nvSpPr>
          <p:cNvPr id="3" name="矩形 2"/>
          <p:cNvSpPr/>
          <p:nvPr/>
        </p:nvSpPr>
        <p:spPr>
          <a:xfrm>
            <a:off x="1822043" y="3830131"/>
            <a:ext cx="2029723" cy="646331"/>
          </a:xfrm>
          <a:prstGeom prst="rect">
            <a:avLst/>
          </a:prstGeom>
        </p:spPr>
        <p:txBody>
          <a:bodyPr wrap="square">
            <a:spAutoFit/>
          </a:bodyPr>
          <a:lstStyle/>
          <a:p>
            <a:r>
              <a:rPr lang="zh-CN" altLang="zh-CN" dirty="0">
                <a:latin typeface="微软雅黑" panose="020B0503020204020204" pitchFamily="34" charset="-122"/>
                <a:ea typeface="微软雅黑" panose="020B0503020204020204" pitchFamily="34" charset="-122"/>
                <a:cs typeface="Times New Roman" panose="02020603050405020304" pitchFamily="18" charset="0"/>
              </a:rPr>
              <a:t>置信水平为</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99%</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，持有期为</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时</a:t>
            </a:r>
            <a:endParaRPr lang="zh-CN" altLang="en-US" dirty="0">
              <a:latin typeface="微软雅黑" panose="020B0503020204020204" pitchFamily="34" charset="-122"/>
              <a:ea typeface="微软雅黑" panose="020B0503020204020204" pitchFamily="34" charset="-122"/>
            </a:endParaRPr>
          </a:p>
        </p:txBody>
      </p:sp>
      <p:pic>
        <p:nvPicPr>
          <p:cNvPr id="10" name="图片 9"/>
          <p:cNvPicPr/>
          <p:nvPr/>
        </p:nvPicPr>
        <p:blipFill rotWithShape="1">
          <a:blip r:embed="rId5" cstate="print">
            <a:extLst>
              <a:ext uri="{28A0092B-C50C-407E-A947-70E740481C1C}">
                <a14:useLocalDpi xmlns:a14="http://schemas.microsoft.com/office/drawing/2010/main" val="0"/>
              </a:ext>
            </a:extLst>
          </a:blip>
          <a:srcRect b="50895"/>
          <a:stretch/>
        </p:blipFill>
        <p:spPr bwMode="auto">
          <a:xfrm>
            <a:off x="1644621" y="4763823"/>
            <a:ext cx="6080011" cy="110471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9318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软件设计与应用</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12" name="直角三角形 11"/>
          <p:cNvSpPr/>
          <p:nvPr/>
        </p:nvSpPr>
        <p:spPr>
          <a:xfrm rot="16200000">
            <a:off x="2526718" y="3788875"/>
            <a:ext cx="1683746" cy="1001940"/>
          </a:xfrm>
          <a:prstGeom prst="rtTriangle">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endParaRPr lang="zh-CN" altLang="en-US" sz="1350">
              <a:solidFill>
                <a:prstClr val="white"/>
              </a:solidFill>
            </a:endParaRPr>
          </a:p>
        </p:txBody>
      </p:sp>
      <p:sp>
        <p:nvSpPr>
          <p:cNvPr id="13" name="直角三角形 12"/>
          <p:cNvSpPr/>
          <p:nvPr/>
        </p:nvSpPr>
        <p:spPr>
          <a:xfrm rot="8990440">
            <a:off x="4007256" y="4643663"/>
            <a:ext cx="1683746" cy="1001940"/>
          </a:xfrm>
          <a:prstGeom prst="rtTriangle">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endParaRPr lang="zh-CN" altLang="en-US" sz="1350">
              <a:solidFill>
                <a:prstClr val="white"/>
              </a:solidFill>
            </a:endParaRPr>
          </a:p>
        </p:txBody>
      </p:sp>
      <p:sp>
        <p:nvSpPr>
          <p:cNvPr id="14" name="直角三角形 13"/>
          <p:cNvSpPr/>
          <p:nvPr/>
        </p:nvSpPr>
        <p:spPr>
          <a:xfrm rot="1800000">
            <a:off x="4007288" y="2936056"/>
            <a:ext cx="1683746" cy="1001940"/>
          </a:xfrm>
          <a:prstGeom prst="rtTriangle">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endParaRPr lang="zh-CN" altLang="en-US" sz="1350">
              <a:solidFill>
                <a:prstClr val="white"/>
              </a:solidFill>
            </a:endParaRPr>
          </a:p>
        </p:txBody>
      </p:sp>
      <p:sp>
        <p:nvSpPr>
          <p:cNvPr id="15" name="矩形 7"/>
          <p:cNvSpPr>
            <a:spLocks noChangeArrowheads="1"/>
          </p:cNvSpPr>
          <p:nvPr/>
        </p:nvSpPr>
        <p:spPr bwMode="auto">
          <a:xfrm rot="1800000">
            <a:off x="3991336" y="3273771"/>
            <a:ext cx="72808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685800" fontAlgn="base">
              <a:spcBef>
                <a:spcPct val="0"/>
              </a:spcBef>
              <a:spcAft>
                <a:spcPct val="0"/>
              </a:spcAft>
            </a:pPr>
            <a:r>
              <a:rPr lang="en-US" altLang="zh-CN" sz="1500" b="1" dirty="0" smtClean="0">
                <a:solidFill>
                  <a:srgbClr val="EAE7D4"/>
                </a:solidFill>
                <a:latin typeface="Century Gothic" pitchFamily="34" charset="0"/>
              </a:rPr>
              <a:t>React</a:t>
            </a:r>
            <a:endParaRPr lang="zh-CN" altLang="en-US" sz="1500" b="1" dirty="0">
              <a:solidFill>
                <a:srgbClr val="EAE7D4"/>
              </a:solidFill>
              <a:latin typeface="Century Gothic" pitchFamily="34" charset="0"/>
            </a:endParaRPr>
          </a:p>
        </p:txBody>
      </p:sp>
      <p:sp>
        <p:nvSpPr>
          <p:cNvPr id="18" name="矩形 7"/>
          <p:cNvSpPr>
            <a:spLocks noChangeArrowheads="1"/>
          </p:cNvSpPr>
          <p:nvPr/>
        </p:nvSpPr>
        <p:spPr bwMode="auto">
          <a:xfrm rot="19800000" flipH="1">
            <a:off x="4695970" y="4519194"/>
            <a:ext cx="81624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685800" fontAlgn="base">
              <a:spcBef>
                <a:spcPct val="0"/>
              </a:spcBef>
              <a:spcAft>
                <a:spcPct val="0"/>
              </a:spcAft>
            </a:pPr>
            <a:r>
              <a:rPr lang="en-US" altLang="zh-CN" sz="1500" b="1" dirty="0" smtClean="0">
                <a:solidFill>
                  <a:srgbClr val="EAE7D4"/>
                </a:solidFill>
                <a:latin typeface="Century Gothic" pitchFamily="34" charset="0"/>
              </a:rPr>
              <a:t>Python</a:t>
            </a:r>
            <a:endParaRPr lang="zh-CN" altLang="en-US" sz="1500" b="1" dirty="0">
              <a:solidFill>
                <a:srgbClr val="EAE7D4"/>
              </a:solidFill>
              <a:latin typeface="Century Gothic" pitchFamily="34" charset="0"/>
            </a:endParaRPr>
          </a:p>
        </p:txBody>
      </p:sp>
      <p:sp>
        <p:nvSpPr>
          <p:cNvPr id="19" name="矩形 7"/>
          <p:cNvSpPr>
            <a:spLocks noChangeArrowheads="1"/>
          </p:cNvSpPr>
          <p:nvPr/>
        </p:nvSpPr>
        <p:spPr bwMode="auto">
          <a:xfrm flipH="1">
            <a:off x="3202734" y="4634662"/>
            <a:ext cx="70083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685800" fontAlgn="base">
              <a:spcBef>
                <a:spcPct val="0"/>
              </a:spcBef>
              <a:spcAft>
                <a:spcPct val="0"/>
              </a:spcAft>
            </a:pPr>
            <a:r>
              <a:rPr lang="en-US" altLang="zh-CN" sz="1500" b="1" dirty="0" smtClean="0">
                <a:solidFill>
                  <a:srgbClr val="EAE7D4"/>
                </a:solidFill>
                <a:latin typeface="Century Gothic" pitchFamily="34" charset="0"/>
              </a:rPr>
              <a:t>Node</a:t>
            </a:r>
            <a:endParaRPr lang="zh-CN" altLang="en-US" sz="1500" b="1" dirty="0">
              <a:solidFill>
                <a:srgbClr val="EAE7D4"/>
              </a:solidFill>
              <a:latin typeface="Century Gothic" pitchFamily="34" charset="0"/>
            </a:endParaRPr>
          </a:p>
        </p:txBody>
      </p:sp>
      <p:sp>
        <p:nvSpPr>
          <p:cNvPr id="20" name="TextBox 18"/>
          <p:cNvSpPr txBox="1"/>
          <p:nvPr/>
        </p:nvSpPr>
        <p:spPr>
          <a:xfrm>
            <a:off x="5104095" y="2885995"/>
            <a:ext cx="2620538" cy="1052596"/>
          </a:xfrm>
          <a:prstGeom prst="rect">
            <a:avLst/>
          </a:prstGeom>
          <a:noFill/>
        </p:spPr>
        <p:txBody>
          <a:bodyPr wrap="square" rtlCol="0">
            <a:spAutoFit/>
          </a:bodyPr>
          <a:lstStyle/>
          <a:p>
            <a:pPr>
              <a:lnSpc>
                <a:spcPct val="130000"/>
              </a:lnSpc>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实现数据、图表以及其他信息的展示，与用户进行交互。</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endParaRPr>
          </a:p>
        </p:txBody>
      </p:sp>
      <p:sp>
        <p:nvSpPr>
          <p:cNvPr id="21" name="TextBox 18"/>
          <p:cNvSpPr txBox="1"/>
          <p:nvPr/>
        </p:nvSpPr>
        <p:spPr>
          <a:xfrm>
            <a:off x="5916565" y="4728650"/>
            <a:ext cx="2572341" cy="1052596"/>
          </a:xfrm>
          <a:prstGeom prst="rect">
            <a:avLst/>
          </a:prstGeom>
          <a:noFill/>
        </p:spPr>
        <p:txBody>
          <a:bodyPr wrap="square" rtlCol="0">
            <a:spAutoFit/>
          </a:bodyPr>
          <a:lstStyle/>
          <a:p>
            <a:pPr>
              <a:lnSpc>
                <a:spcPct val="130000"/>
              </a:lnSpc>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Python</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是数据收集与分析的利器，简单易用，快捷高效。</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endParaRPr>
          </a:p>
        </p:txBody>
      </p:sp>
      <p:sp>
        <p:nvSpPr>
          <p:cNvPr id="22" name="TextBox 18"/>
          <p:cNvSpPr txBox="1"/>
          <p:nvPr/>
        </p:nvSpPr>
        <p:spPr>
          <a:xfrm>
            <a:off x="375292" y="4013825"/>
            <a:ext cx="2876378" cy="1052596"/>
          </a:xfrm>
          <a:prstGeom prst="rect">
            <a:avLst/>
          </a:prstGeom>
          <a:noFill/>
        </p:spPr>
        <p:txBody>
          <a:bodyPr wrap="square" rtlCol="0">
            <a:spAutoFit/>
          </a:bodyPr>
          <a:lstStyle/>
          <a:p>
            <a:pPr>
              <a:lnSpc>
                <a:spcPct val="130000"/>
              </a:lnSpc>
            </a:pPr>
            <a:r>
              <a:rPr lang="en-US" altLang="zh-CN" sz="16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Node</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是后端开发的新贵，其独特的异步无阻塞编程能够在</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高</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并发场景下有较好的发挥。</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endParaRPr>
          </a:p>
        </p:txBody>
      </p:sp>
      <p:sp>
        <p:nvSpPr>
          <p:cNvPr id="23" name="矩形 22"/>
          <p:cNvSpPr/>
          <p:nvPr/>
        </p:nvSpPr>
        <p:spPr>
          <a:xfrm>
            <a:off x="5101567" y="2398911"/>
            <a:ext cx="1852815" cy="519951"/>
          </a:xfrm>
          <a:prstGeom prst="rect">
            <a:avLst/>
          </a:prstGeom>
        </p:spPr>
        <p:txBody>
          <a:bodyPr wrap="none">
            <a:spAutoFit/>
          </a:bodyPr>
          <a:lstStyle/>
          <a:p>
            <a:pPr>
              <a:lnSpc>
                <a:spcPct val="150000"/>
              </a:lnSpc>
            </a:pPr>
            <a:r>
              <a:rPr lang="zh-CN" altLang="en-US" sz="2100" dirty="0" smtClean="0">
                <a:solidFill>
                  <a:srgbClr val="44546A"/>
                </a:solidFill>
                <a:latin typeface="微软雅黑" panose="020B0503020204020204" pitchFamily="34" charset="-122"/>
                <a:ea typeface="微软雅黑" panose="020B0503020204020204" pitchFamily="34" charset="-122"/>
              </a:rPr>
              <a:t>构建</a:t>
            </a:r>
            <a:r>
              <a:rPr lang="en-US" altLang="zh-CN" sz="2100" dirty="0" smtClean="0">
                <a:solidFill>
                  <a:srgbClr val="44546A"/>
                </a:solidFill>
                <a:latin typeface="微软雅黑" panose="020B0503020204020204" pitchFamily="34" charset="-122"/>
                <a:ea typeface="微软雅黑" panose="020B0503020204020204" pitchFamily="34" charset="-122"/>
              </a:rPr>
              <a:t>Web</a:t>
            </a:r>
            <a:r>
              <a:rPr lang="zh-CN" altLang="en-US" sz="2100" dirty="0" smtClean="0">
                <a:solidFill>
                  <a:srgbClr val="44546A"/>
                </a:solidFill>
                <a:latin typeface="微软雅黑" panose="020B0503020204020204" pitchFamily="34" charset="-122"/>
                <a:ea typeface="微软雅黑" panose="020B0503020204020204" pitchFamily="34" charset="-122"/>
              </a:rPr>
              <a:t>应用</a:t>
            </a:r>
            <a:endParaRPr lang="en-US" altLang="zh-CN" sz="2100" dirty="0">
              <a:solidFill>
                <a:srgbClr val="44546A"/>
              </a:solidFill>
              <a:latin typeface="微软雅黑" panose="020B0503020204020204" pitchFamily="34" charset="-122"/>
              <a:ea typeface="微软雅黑" panose="020B0503020204020204" pitchFamily="34" charset="-122"/>
            </a:endParaRPr>
          </a:p>
        </p:txBody>
      </p:sp>
      <p:sp>
        <p:nvSpPr>
          <p:cNvPr id="24" name="矩形 23"/>
          <p:cNvSpPr/>
          <p:nvPr/>
        </p:nvSpPr>
        <p:spPr>
          <a:xfrm>
            <a:off x="5849494" y="4271916"/>
            <a:ext cx="2149948" cy="577081"/>
          </a:xfrm>
          <a:prstGeom prst="rect">
            <a:avLst/>
          </a:prstGeom>
        </p:spPr>
        <p:txBody>
          <a:bodyPr wrap="none">
            <a:spAutoFit/>
          </a:bodyPr>
          <a:lstStyle/>
          <a:p>
            <a:pPr>
              <a:lnSpc>
                <a:spcPct val="150000"/>
              </a:lnSpc>
            </a:pPr>
            <a:r>
              <a:rPr lang="en-US" altLang="zh-CN" sz="2100" dirty="0">
                <a:solidFill>
                  <a:srgbClr val="44546A"/>
                </a:solidFill>
                <a:latin typeface="微软雅黑" panose="020B0503020204020204" pitchFamily="34" charset="-122"/>
                <a:ea typeface="微软雅黑" panose="020B0503020204020204" pitchFamily="34" charset="-122"/>
              </a:rPr>
              <a:t> </a:t>
            </a:r>
            <a:r>
              <a:rPr lang="zh-CN" altLang="en-US" sz="2100" dirty="0" smtClean="0">
                <a:solidFill>
                  <a:srgbClr val="44546A"/>
                </a:solidFill>
                <a:latin typeface="微软雅黑" panose="020B0503020204020204" pitchFamily="34" charset="-122"/>
                <a:ea typeface="微软雅黑" panose="020B0503020204020204" pitchFamily="34" charset="-122"/>
              </a:rPr>
              <a:t>数据收集与分析</a:t>
            </a:r>
            <a:endParaRPr lang="en-US" altLang="zh-CN" sz="2100" dirty="0">
              <a:solidFill>
                <a:srgbClr val="44546A"/>
              </a:solidFill>
              <a:latin typeface="微软雅黑" panose="020B0503020204020204" pitchFamily="34" charset="-122"/>
              <a:ea typeface="微软雅黑" panose="020B0503020204020204" pitchFamily="34" charset="-122"/>
            </a:endParaRPr>
          </a:p>
        </p:txBody>
      </p:sp>
      <p:sp>
        <p:nvSpPr>
          <p:cNvPr id="25" name="矩形 24"/>
          <p:cNvSpPr/>
          <p:nvPr/>
        </p:nvSpPr>
        <p:spPr>
          <a:xfrm>
            <a:off x="1141582" y="3480919"/>
            <a:ext cx="2502608" cy="577081"/>
          </a:xfrm>
          <a:prstGeom prst="rect">
            <a:avLst/>
          </a:prstGeom>
        </p:spPr>
        <p:txBody>
          <a:bodyPr wrap="none">
            <a:spAutoFit/>
          </a:bodyPr>
          <a:lstStyle/>
          <a:p>
            <a:pPr>
              <a:lnSpc>
                <a:spcPct val="150000"/>
              </a:lnSpc>
            </a:pPr>
            <a:r>
              <a:rPr lang="zh-CN" altLang="en-US" sz="2100" dirty="0" smtClean="0">
                <a:solidFill>
                  <a:srgbClr val="44546A"/>
                </a:solidFill>
                <a:latin typeface="微软雅黑" panose="020B0503020204020204" pitchFamily="34" charset="-122"/>
                <a:ea typeface="微软雅黑" panose="020B0503020204020204" pitchFamily="34" charset="-122"/>
              </a:rPr>
              <a:t>服务器与</a:t>
            </a:r>
            <a:r>
              <a:rPr lang="en-US" altLang="zh-CN" sz="2100" dirty="0" smtClean="0">
                <a:solidFill>
                  <a:srgbClr val="44546A"/>
                </a:solidFill>
                <a:latin typeface="微软雅黑" panose="020B0503020204020204" pitchFamily="34" charset="-122"/>
                <a:ea typeface="微软雅黑" panose="020B0503020204020204" pitchFamily="34" charset="-122"/>
              </a:rPr>
              <a:t>API</a:t>
            </a:r>
            <a:r>
              <a:rPr lang="zh-CN" altLang="en-US" sz="2100" dirty="0" smtClean="0">
                <a:solidFill>
                  <a:srgbClr val="44546A"/>
                </a:solidFill>
                <a:latin typeface="微软雅黑" panose="020B0503020204020204" pitchFamily="34" charset="-122"/>
                <a:ea typeface="微软雅黑" panose="020B0503020204020204" pitchFamily="34" charset="-122"/>
              </a:rPr>
              <a:t>的搭建</a:t>
            </a:r>
            <a:endParaRPr lang="en-US" altLang="zh-CN" sz="2100" dirty="0">
              <a:solidFill>
                <a:srgbClr val="44546A"/>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软件设计与应用</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98983"/>
            <a:ext cx="8998179" cy="3960623"/>
          </a:xfrm>
          <a:prstGeom prst="rect">
            <a:avLst/>
          </a:prstGeom>
        </p:spPr>
      </p:pic>
      <p:pic>
        <p:nvPicPr>
          <p:cNvPr id="5" name="图片 4"/>
          <p:cNvPicPr/>
          <p:nvPr/>
        </p:nvPicPr>
        <p:blipFill>
          <a:blip r:embed="rId3" cstate="print">
            <a:extLst>
              <a:ext uri="{28A0092B-C50C-407E-A947-70E740481C1C}">
                <a14:useLocalDpi xmlns:a14="http://schemas.microsoft.com/office/drawing/2010/main" val="0"/>
              </a:ext>
            </a:extLst>
          </a:blip>
          <a:stretch>
            <a:fillRect/>
          </a:stretch>
        </p:blipFill>
        <p:spPr>
          <a:xfrm>
            <a:off x="2777490" y="1421513"/>
            <a:ext cx="3515995" cy="5067300"/>
          </a:xfrm>
          <a:prstGeom prst="rect">
            <a:avLst/>
          </a:prstGeom>
        </p:spPr>
      </p:pic>
    </p:spTree>
    <p:extLst>
      <p:ext uri="{BB962C8B-B14F-4D97-AF65-F5344CB8AC3E}">
        <p14:creationId xmlns:p14="http://schemas.microsoft.com/office/powerpoint/2010/main" val="1758506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par>
                          <p:cTn id="7" fill="hold">
                            <p:stCondLst>
                              <p:cond delay="0"/>
                            </p:stCondLst>
                            <p:childTnLst>
                              <p:par>
                                <p:cTn id="8" presetID="2" presetClass="entr" presetSubtype="4"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ppt_x"/>
                                          </p:val>
                                        </p:tav>
                                        <p:tav tm="100000">
                                          <p:val>
                                            <p:strVal val="#ppt_x"/>
                                          </p:val>
                                        </p:tav>
                                      </p:tavLst>
                                    </p:anim>
                                    <p:anim calcmode="lin" valueType="num">
                                      <p:cBhvr additive="base">
                                        <p:cTn id="1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软件设计与应用</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6" name="矩形 5"/>
          <p:cNvSpPr/>
          <p:nvPr/>
        </p:nvSpPr>
        <p:spPr>
          <a:xfrm>
            <a:off x="866775" y="1685728"/>
            <a:ext cx="2081141"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smtClean="0"/>
              <a:t>Python</a:t>
            </a:r>
            <a:r>
              <a:rPr lang="zh-CN" altLang="en-US" sz="2100" dirty="0"/>
              <a:t>分析</a:t>
            </a:r>
            <a:r>
              <a:rPr lang="zh-CN" altLang="en-US" sz="2100" dirty="0" smtClean="0"/>
              <a:t>数据</a:t>
            </a:r>
            <a:endParaRPr lang="en-US" altLang="zh-CN" sz="2100" dirty="0" smtClean="0"/>
          </a:p>
        </p:txBody>
      </p:sp>
      <p:graphicFrame>
        <p:nvGraphicFramePr>
          <p:cNvPr id="4" name="图示 3"/>
          <p:cNvGraphicFramePr/>
          <p:nvPr>
            <p:extLst>
              <p:ext uri="{D42A27DB-BD31-4B8C-83A1-F6EECF244321}">
                <p14:modId xmlns:p14="http://schemas.microsoft.com/office/powerpoint/2010/main" val="161397850"/>
              </p:ext>
            </p:extLst>
          </p:nvPr>
        </p:nvGraphicFramePr>
        <p:xfrm>
          <a:off x="1824133" y="2456598"/>
          <a:ext cx="5422710" cy="3400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0717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软件设计与应用</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6" name="矩形 5"/>
          <p:cNvSpPr/>
          <p:nvPr/>
        </p:nvSpPr>
        <p:spPr>
          <a:xfrm>
            <a:off x="866775" y="1685728"/>
            <a:ext cx="2081141"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t>数据库开发</a:t>
            </a:r>
            <a:endParaRPr lang="en-US" altLang="zh-CN" sz="2100" dirty="0" smtClean="0"/>
          </a:p>
        </p:txBody>
      </p:sp>
      <p:pic>
        <p:nvPicPr>
          <p:cNvPr id="3078" name="Picture 6" descr="查看源图像"/>
          <p:cNvPicPr>
            <a:picLocks noChangeAspect="1" noChangeArrowheads="1"/>
          </p:cNvPicPr>
          <p:nvPr/>
        </p:nvPicPr>
        <p:blipFill rotWithShape="1">
          <a:blip r:embed="rId3">
            <a:extLst>
              <a:ext uri="{28A0092B-C50C-407E-A947-70E740481C1C}">
                <a14:useLocalDpi xmlns:a14="http://schemas.microsoft.com/office/drawing/2010/main" val="0"/>
              </a:ext>
            </a:extLst>
          </a:blip>
          <a:srcRect t="34625" b="33333"/>
          <a:stretch/>
        </p:blipFill>
        <p:spPr bwMode="auto">
          <a:xfrm>
            <a:off x="2314575" y="2524836"/>
            <a:ext cx="4514850" cy="1446663"/>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314575" y="4421875"/>
            <a:ext cx="4645783" cy="646331"/>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采用</a:t>
            </a:r>
            <a:r>
              <a:rPr lang="en-US" altLang="zh-CN" dirty="0" smtClean="0">
                <a:latin typeface="微软雅黑" panose="020B0503020204020204" pitchFamily="34" charset="-122"/>
                <a:ea typeface="微软雅黑" panose="020B0503020204020204" pitchFamily="34" charset="-122"/>
              </a:rPr>
              <a:t>C++</a:t>
            </a:r>
            <a:r>
              <a:rPr lang="zh-CN" altLang="en-US" dirty="0" smtClean="0">
                <a:latin typeface="微软雅黑" panose="020B0503020204020204" pitchFamily="34" charset="-122"/>
                <a:ea typeface="微软雅黑" panose="020B0503020204020204" pitchFamily="34" charset="-122"/>
              </a:rPr>
              <a:t>编写的</a:t>
            </a:r>
            <a:r>
              <a:rPr lang="en-US" altLang="zh-CN" dirty="0" smtClean="0">
                <a:latin typeface="微软雅黑" panose="020B0503020204020204" pitchFamily="34" charset="-122"/>
                <a:ea typeface="微软雅黑" panose="020B0503020204020204" pitchFamily="34" charset="-122"/>
              </a:rPr>
              <a:t>NoSQL</a:t>
            </a:r>
            <a:r>
              <a:rPr lang="zh-CN" altLang="en-US" dirty="0" smtClean="0">
                <a:latin typeface="微软雅黑" panose="020B0503020204020204" pitchFamily="34" charset="-122"/>
                <a:ea typeface="微软雅黑" panose="020B0503020204020204" pitchFamily="34" charset="-122"/>
              </a:rPr>
              <a:t>非关系型数据库，没有数据表的概念，以</a:t>
            </a:r>
            <a:r>
              <a:rPr lang="en-US" altLang="zh-CN" dirty="0" smtClean="0">
                <a:latin typeface="微软雅黑" panose="020B0503020204020204" pitchFamily="34" charset="-122"/>
                <a:ea typeface="微软雅黑" panose="020B0503020204020204" pitchFamily="34" charset="-122"/>
              </a:rPr>
              <a:t>BSON</a:t>
            </a:r>
            <a:r>
              <a:rPr lang="zh-CN" altLang="en-US" dirty="0" smtClean="0">
                <a:latin typeface="微软雅黑" panose="020B0503020204020204" pitchFamily="34" charset="-122"/>
                <a:ea typeface="微软雅黑" panose="020B0503020204020204" pitchFamily="34" charset="-122"/>
              </a:rPr>
              <a:t>格式存储数据。</a:t>
            </a:r>
            <a:endParaRPr lang="zh-CN" altLang="en-US"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4"/>
          <a:stretch>
            <a:fillRect/>
          </a:stretch>
        </p:blipFill>
        <p:spPr>
          <a:xfrm>
            <a:off x="866776" y="2325027"/>
            <a:ext cx="7491550" cy="3693636"/>
          </a:xfrm>
          <a:prstGeom prst="rect">
            <a:avLst/>
          </a:prstGeom>
        </p:spPr>
      </p:pic>
    </p:spTree>
    <p:extLst>
      <p:ext uri="{BB962C8B-B14F-4D97-AF65-F5344CB8AC3E}">
        <p14:creationId xmlns:p14="http://schemas.microsoft.com/office/powerpoint/2010/main" val="1134370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0" descr="e7d195523061f1c0f55f9af68525816972d868573ada39bc763F3977967589A5F92C178830C92595A6CE4D0132F8C206B2B04C416AAA86B7FD80AB023F78DAEB544E2F013E11B2B95AD21703D1C90034A379EC9026EFAAF5D8D3F6EDD7215B018FE0102BB6E81C77B4FC3B86DE99B2AEE72277B97A45A4806D6C6F5344FAE938A90E129ED8BB004F34E789595D5D5B93"/>
          <p:cNvGrpSpPr/>
          <p:nvPr/>
        </p:nvGrpSpPr>
        <p:grpSpPr>
          <a:xfrm>
            <a:off x="4100330" y="2709358"/>
            <a:ext cx="982107" cy="1892063"/>
            <a:chOff x="5084746" y="1980098"/>
            <a:chExt cx="2022667" cy="3896738"/>
          </a:xfrm>
          <a:solidFill>
            <a:srgbClr val="35669B"/>
          </a:solidFill>
        </p:grpSpPr>
        <p:sp>
          <p:nvSpPr>
            <p:cNvPr id="13" name="Freeform 15"/>
            <p:cNvSpPr/>
            <p:nvPr/>
          </p:nvSpPr>
          <p:spPr bwMode="auto">
            <a:xfrm>
              <a:off x="5445521" y="4484852"/>
              <a:ext cx="1303004" cy="563544"/>
            </a:xfrm>
            <a:custGeom>
              <a:avLst/>
              <a:gdLst>
                <a:gd name="T0" fmla="*/ 63 w 537"/>
                <a:gd name="T1" fmla="*/ 120 h 233"/>
                <a:gd name="T2" fmla="*/ 448 w 537"/>
                <a:gd name="T3" fmla="*/ 17 h 233"/>
                <a:gd name="T4" fmla="*/ 473 w 537"/>
                <a:gd name="T5" fmla="*/ 113 h 233"/>
                <a:gd name="T6" fmla="*/ 89 w 537"/>
                <a:gd name="T7" fmla="*/ 216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448" y="17"/>
                    <a:pt x="448" y="17"/>
                    <a:pt x="448" y="17"/>
                  </a:cubicBezTo>
                  <a:cubicBezTo>
                    <a:pt x="511" y="0"/>
                    <a:pt x="537" y="96"/>
                    <a:pt x="473" y="113"/>
                  </a:cubicBezTo>
                  <a:cubicBezTo>
                    <a:pt x="89" y="216"/>
                    <a:pt x="89" y="216"/>
                    <a:pt x="89" y="216"/>
                  </a:cubicBezTo>
                  <a:cubicBezTo>
                    <a:pt x="25" y="233"/>
                    <a:pt x="0" y="137"/>
                    <a:pt x="63" y="120"/>
                  </a:cubicBez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sp>
          <p:nvSpPr>
            <p:cNvPr id="14" name="Freeform 16"/>
            <p:cNvSpPr/>
            <p:nvPr/>
          </p:nvSpPr>
          <p:spPr bwMode="auto">
            <a:xfrm>
              <a:off x="5445521" y="4792704"/>
              <a:ext cx="1303004" cy="563544"/>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sp>
          <p:nvSpPr>
            <p:cNvPr id="15" name="Freeform 17"/>
            <p:cNvSpPr/>
            <p:nvPr/>
          </p:nvSpPr>
          <p:spPr bwMode="auto">
            <a:xfrm>
              <a:off x="5445521" y="4182113"/>
              <a:ext cx="1303004" cy="564567"/>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sp>
          <p:nvSpPr>
            <p:cNvPr id="16" name="Freeform 18"/>
            <p:cNvSpPr/>
            <p:nvPr/>
          </p:nvSpPr>
          <p:spPr bwMode="auto">
            <a:xfrm>
              <a:off x="5455749" y="3824145"/>
              <a:ext cx="909239" cy="496042"/>
            </a:xfrm>
            <a:custGeom>
              <a:avLst/>
              <a:gdLst>
                <a:gd name="T0" fmla="*/ 166 w 375"/>
                <a:gd name="T1" fmla="*/ 36 h 205"/>
                <a:gd name="T2" fmla="*/ 375 w 375"/>
                <a:gd name="T3" fmla="*/ 160 h 205"/>
                <a:gd name="T4" fmla="*/ 202 w 375"/>
                <a:gd name="T5" fmla="*/ 205 h 205"/>
                <a:gd name="T6" fmla="*/ 0 w 375"/>
                <a:gd name="T7" fmla="*/ 81 h 205"/>
                <a:gd name="T8" fmla="*/ 166 w 375"/>
                <a:gd name="T9" fmla="*/ 36 h 205"/>
              </a:gdLst>
              <a:ahLst/>
              <a:cxnLst>
                <a:cxn ang="0">
                  <a:pos x="T0" y="T1"/>
                </a:cxn>
                <a:cxn ang="0">
                  <a:pos x="T2" y="T3"/>
                </a:cxn>
                <a:cxn ang="0">
                  <a:pos x="T4" y="T5"/>
                </a:cxn>
                <a:cxn ang="0">
                  <a:pos x="T6" y="T7"/>
                </a:cxn>
                <a:cxn ang="0">
                  <a:pos x="T8" y="T9"/>
                </a:cxn>
              </a:cxnLst>
              <a:rect l="0" t="0" r="r" b="b"/>
              <a:pathLst>
                <a:path w="375" h="205">
                  <a:moveTo>
                    <a:pt x="166" y="36"/>
                  </a:moveTo>
                  <a:cubicBezTo>
                    <a:pt x="287" y="0"/>
                    <a:pt x="334" y="75"/>
                    <a:pt x="375" y="160"/>
                  </a:cubicBezTo>
                  <a:cubicBezTo>
                    <a:pt x="318" y="175"/>
                    <a:pt x="260" y="190"/>
                    <a:pt x="202" y="205"/>
                  </a:cubicBezTo>
                  <a:cubicBezTo>
                    <a:pt x="156" y="56"/>
                    <a:pt x="61" y="73"/>
                    <a:pt x="0" y="81"/>
                  </a:cubicBezTo>
                  <a:cubicBezTo>
                    <a:pt x="56" y="66"/>
                    <a:pt x="111" y="51"/>
                    <a:pt x="166" y="36"/>
                  </a:cubicBez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grpSp>
          <p:nvGrpSpPr>
            <p:cNvPr id="17" name="Group 22"/>
            <p:cNvGrpSpPr/>
            <p:nvPr/>
          </p:nvGrpSpPr>
          <p:grpSpPr>
            <a:xfrm>
              <a:off x="5708371" y="5136354"/>
              <a:ext cx="831509" cy="740482"/>
              <a:chOff x="5708371" y="5136354"/>
              <a:chExt cx="831509" cy="740482"/>
            </a:xfrm>
            <a:grpFill/>
          </p:grpSpPr>
          <p:sp>
            <p:nvSpPr>
              <p:cNvPr id="22" name="Freeform 19"/>
              <p:cNvSpPr/>
              <p:nvPr/>
            </p:nvSpPr>
            <p:spPr bwMode="auto">
              <a:xfrm>
                <a:off x="5708371" y="5136354"/>
                <a:ext cx="831509" cy="563544"/>
              </a:xfrm>
              <a:custGeom>
                <a:avLst/>
                <a:gdLst>
                  <a:gd name="T0" fmla="*/ 813 w 813"/>
                  <a:gd name="T1" fmla="*/ 0 h 551"/>
                  <a:gd name="T2" fmla="*/ 524 w 813"/>
                  <a:gd name="T3" fmla="*/ 551 h 551"/>
                  <a:gd name="T4" fmla="*/ 256 w 813"/>
                  <a:gd name="T5" fmla="*/ 551 h 551"/>
                  <a:gd name="T6" fmla="*/ 0 w 813"/>
                  <a:gd name="T7" fmla="*/ 215 h 551"/>
                  <a:gd name="T8" fmla="*/ 0 w 813"/>
                  <a:gd name="T9" fmla="*/ 215 h 551"/>
                  <a:gd name="T10" fmla="*/ 813 w 813"/>
                  <a:gd name="T11" fmla="*/ 0 h 551"/>
                </a:gdLst>
                <a:ahLst/>
                <a:cxnLst>
                  <a:cxn ang="0">
                    <a:pos x="T0" y="T1"/>
                  </a:cxn>
                  <a:cxn ang="0">
                    <a:pos x="T2" y="T3"/>
                  </a:cxn>
                  <a:cxn ang="0">
                    <a:pos x="T4" y="T5"/>
                  </a:cxn>
                  <a:cxn ang="0">
                    <a:pos x="T6" y="T7"/>
                  </a:cxn>
                  <a:cxn ang="0">
                    <a:pos x="T8" y="T9"/>
                  </a:cxn>
                  <a:cxn ang="0">
                    <a:pos x="T10" y="T11"/>
                  </a:cxn>
                </a:cxnLst>
                <a:rect l="0" t="0" r="r" b="b"/>
                <a:pathLst>
                  <a:path w="813" h="551">
                    <a:moveTo>
                      <a:pt x="813" y="0"/>
                    </a:moveTo>
                    <a:lnTo>
                      <a:pt x="524" y="551"/>
                    </a:lnTo>
                    <a:lnTo>
                      <a:pt x="256" y="551"/>
                    </a:lnTo>
                    <a:lnTo>
                      <a:pt x="0" y="215"/>
                    </a:lnTo>
                    <a:lnTo>
                      <a:pt x="0" y="215"/>
                    </a:lnTo>
                    <a:lnTo>
                      <a:pt x="813" y="0"/>
                    </a:ln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grpSp>
            <p:nvGrpSpPr>
              <p:cNvPr id="23" name="Group 28"/>
              <p:cNvGrpSpPr/>
              <p:nvPr/>
            </p:nvGrpSpPr>
            <p:grpSpPr>
              <a:xfrm>
                <a:off x="5708371" y="5136354"/>
                <a:ext cx="831509" cy="740482"/>
                <a:chOff x="5708371" y="5136354"/>
                <a:chExt cx="831509" cy="740482"/>
              </a:xfrm>
              <a:grpFill/>
            </p:grpSpPr>
            <p:sp>
              <p:nvSpPr>
                <p:cNvPr id="24" name="Freeform 20"/>
                <p:cNvSpPr/>
                <p:nvPr/>
              </p:nvSpPr>
              <p:spPr bwMode="auto">
                <a:xfrm>
                  <a:off x="5708371" y="5136354"/>
                  <a:ext cx="831509" cy="563544"/>
                </a:xfrm>
                <a:custGeom>
                  <a:avLst/>
                  <a:gdLst>
                    <a:gd name="T0" fmla="*/ 813 w 813"/>
                    <a:gd name="T1" fmla="*/ 0 h 551"/>
                    <a:gd name="T2" fmla="*/ 524 w 813"/>
                    <a:gd name="T3" fmla="*/ 551 h 551"/>
                    <a:gd name="T4" fmla="*/ 256 w 813"/>
                    <a:gd name="T5" fmla="*/ 551 h 551"/>
                    <a:gd name="T6" fmla="*/ 0 w 813"/>
                    <a:gd name="T7" fmla="*/ 215 h 551"/>
                    <a:gd name="T8" fmla="*/ 0 w 813"/>
                    <a:gd name="T9" fmla="*/ 215 h 551"/>
                    <a:gd name="T10" fmla="*/ 813 w 813"/>
                    <a:gd name="T11" fmla="*/ 0 h 551"/>
                  </a:gdLst>
                  <a:ahLst/>
                  <a:cxnLst>
                    <a:cxn ang="0">
                      <a:pos x="T0" y="T1"/>
                    </a:cxn>
                    <a:cxn ang="0">
                      <a:pos x="T2" y="T3"/>
                    </a:cxn>
                    <a:cxn ang="0">
                      <a:pos x="T4" y="T5"/>
                    </a:cxn>
                    <a:cxn ang="0">
                      <a:pos x="T6" y="T7"/>
                    </a:cxn>
                    <a:cxn ang="0">
                      <a:pos x="T8" y="T9"/>
                    </a:cxn>
                    <a:cxn ang="0">
                      <a:pos x="T10" y="T11"/>
                    </a:cxn>
                  </a:cxnLst>
                  <a:rect l="0" t="0" r="r" b="b"/>
                  <a:pathLst>
                    <a:path w="813" h="551">
                      <a:moveTo>
                        <a:pt x="813" y="0"/>
                      </a:moveTo>
                      <a:lnTo>
                        <a:pt x="524" y="551"/>
                      </a:lnTo>
                      <a:lnTo>
                        <a:pt x="256" y="551"/>
                      </a:lnTo>
                      <a:lnTo>
                        <a:pt x="0" y="215"/>
                      </a:lnTo>
                      <a:lnTo>
                        <a:pt x="0" y="215"/>
                      </a:lnTo>
                      <a:lnTo>
                        <a:pt x="813" y="0"/>
                      </a:lnTo>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sp>
              <p:nvSpPr>
                <p:cNvPr id="25" name="Freeform 21"/>
                <p:cNvSpPr/>
                <p:nvPr/>
              </p:nvSpPr>
              <p:spPr bwMode="auto">
                <a:xfrm>
                  <a:off x="5967131" y="5733649"/>
                  <a:ext cx="279215" cy="143187"/>
                </a:xfrm>
                <a:custGeom>
                  <a:avLst/>
                  <a:gdLst>
                    <a:gd name="T0" fmla="*/ 115 w 115"/>
                    <a:gd name="T1" fmla="*/ 0 h 59"/>
                    <a:gd name="T2" fmla="*/ 115 w 115"/>
                    <a:gd name="T3" fmla="*/ 2 h 59"/>
                    <a:gd name="T4" fmla="*/ 57 w 115"/>
                    <a:gd name="T5" fmla="*/ 59 h 59"/>
                    <a:gd name="T6" fmla="*/ 0 w 115"/>
                    <a:gd name="T7" fmla="*/ 2 h 59"/>
                    <a:gd name="T8" fmla="*/ 0 w 115"/>
                    <a:gd name="T9" fmla="*/ 0 h 59"/>
                    <a:gd name="T10" fmla="*/ 1 w 115"/>
                    <a:gd name="T11" fmla="*/ 2 h 59"/>
                    <a:gd name="T12" fmla="*/ 114 w 115"/>
                    <a:gd name="T13" fmla="*/ 2 h 59"/>
                    <a:gd name="T14" fmla="*/ 115 w 115"/>
                    <a:gd name="T15" fmla="*/ 0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59">
                      <a:moveTo>
                        <a:pt x="115" y="0"/>
                      </a:moveTo>
                      <a:cubicBezTo>
                        <a:pt x="115" y="0"/>
                        <a:pt x="115" y="1"/>
                        <a:pt x="115" y="2"/>
                      </a:cubicBezTo>
                      <a:cubicBezTo>
                        <a:pt x="115" y="33"/>
                        <a:pt x="89" y="59"/>
                        <a:pt x="57" y="59"/>
                      </a:cubicBezTo>
                      <a:cubicBezTo>
                        <a:pt x="26" y="59"/>
                        <a:pt x="0" y="33"/>
                        <a:pt x="0" y="2"/>
                      </a:cubicBezTo>
                      <a:cubicBezTo>
                        <a:pt x="0" y="1"/>
                        <a:pt x="0" y="1"/>
                        <a:pt x="0" y="0"/>
                      </a:cubicBezTo>
                      <a:cubicBezTo>
                        <a:pt x="1" y="2"/>
                        <a:pt x="1" y="2"/>
                        <a:pt x="1" y="2"/>
                      </a:cubicBezTo>
                      <a:cubicBezTo>
                        <a:pt x="114" y="2"/>
                        <a:pt x="114" y="2"/>
                        <a:pt x="114" y="2"/>
                      </a:cubicBezTo>
                      <a:cubicBezTo>
                        <a:pt x="115" y="0"/>
                        <a:pt x="115" y="0"/>
                        <a:pt x="115" y="0"/>
                      </a:cubicBez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grpSp>
        </p:grpSp>
        <p:sp>
          <p:nvSpPr>
            <p:cNvPr id="18" name="Freeform 22"/>
            <p:cNvSpPr/>
            <p:nvPr/>
          </p:nvSpPr>
          <p:spPr bwMode="auto">
            <a:xfrm>
              <a:off x="5241990" y="1980098"/>
              <a:ext cx="1048335" cy="411152"/>
            </a:xfrm>
            <a:custGeom>
              <a:avLst/>
              <a:gdLst>
                <a:gd name="T0" fmla="*/ 85 w 432"/>
                <a:gd name="T1" fmla="*/ 0 h 170"/>
                <a:gd name="T2" fmla="*/ 106 w 432"/>
                <a:gd name="T3" fmla="*/ 3 h 170"/>
                <a:gd name="T4" fmla="*/ 106 w 432"/>
                <a:gd name="T5" fmla="*/ 3 h 170"/>
                <a:gd name="T6" fmla="*/ 432 w 432"/>
                <a:gd name="T7" fmla="*/ 86 h 170"/>
                <a:gd name="T8" fmla="*/ 112 w 432"/>
                <a:gd name="T9" fmla="*/ 166 h 170"/>
                <a:gd name="T10" fmla="*/ 112 w 432"/>
                <a:gd name="T11" fmla="*/ 166 h 170"/>
                <a:gd name="T12" fmla="*/ 85 w 432"/>
                <a:gd name="T13" fmla="*/ 170 h 170"/>
                <a:gd name="T14" fmla="*/ 0 w 432"/>
                <a:gd name="T15" fmla="*/ 85 h 170"/>
                <a:gd name="T16" fmla="*/ 85 w 432"/>
                <a:gd name="T1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170">
                  <a:moveTo>
                    <a:pt x="85" y="0"/>
                  </a:moveTo>
                  <a:cubicBezTo>
                    <a:pt x="92" y="0"/>
                    <a:pt x="99" y="1"/>
                    <a:pt x="106" y="3"/>
                  </a:cubicBezTo>
                  <a:cubicBezTo>
                    <a:pt x="106" y="3"/>
                    <a:pt x="106" y="3"/>
                    <a:pt x="106" y="3"/>
                  </a:cubicBezTo>
                  <a:cubicBezTo>
                    <a:pt x="432" y="86"/>
                    <a:pt x="432" y="86"/>
                    <a:pt x="432" y="86"/>
                  </a:cubicBezTo>
                  <a:cubicBezTo>
                    <a:pt x="112" y="166"/>
                    <a:pt x="112" y="166"/>
                    <a:pt x="112" y="166"/>
                  </a:cubicBezTo>
                  <a:cubicBezTo>
                    <a:pt x="112" y="166"/>
                    <a:pt x="112" y="166"/>
                    <a:pt x="112" y="166"/>
                  </a:cubicBezTo>
                  <a:cubicBezTo>
                    <a:pt x="103" y="169"/>
                    <a:pt x="94" y="170"/>
                    <a:pt x="85" y="170"/>
                  </a:cubicBezTo>
                  <a:cubicBezTo>
                    <a:pt x="38" y="170"/>
                    <a:pt x="0" y="132"/>
                    <a:pt x="0" y="85"/>
                  </a:cubicBezTo>
                  <a:cubicBezTo>
                    <a:pt x="0" y="38"/>
                    <a:pt x="38" y="0"/>
                    <a:pt x="85" y="0"/>
                  </a:cubicBez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sp>
          <p:nvSpPr>
            <p:cNvPr id="19" name="Freeform 24"/>
            <p:cNvSpPr/>
            <p:nvPr/>
          </p:nvSpPr>
          <p:spPr bwMode="auto">
            <a:xfrm>
              <a:off x="5084746" y="2107509"/>
              <a:ext cx="2022667" cy="846697"/>
            </a:xfrm>
            <a:custGeom>
              <a:avLst/>
              <a:gdLst>
                <a:gd name="connsiteX0" fmla="*/ 982060 w 2022667"/>
                <a:gd name="connsiteY0" fmla="*/ 271936 h 846697"/>
                <a:gd name="connsiteX1" fmla="*/ 123436 w 2022667"/>
                <a:gd name="connsiteY1" fmla="*/ 504080 h 846697"/>
                <a:gd name="connsiteX2" fmla="*/ 140415 w 2022667"/>
                <a:gd name="connsiteY2" fmla="*/ 564534 h 846697"/>
                <a:gd name="connsiteX3" fmla="*/ 999038 w 2022667"/>
                <a:gd name="connsiteY3" fmla="*/ 332390 h 846697"/>
                <a:gd name="connsiteX4" fmla="*/ 982060 w 2022667"/>
                <a:gd name="connsiteY4" fmla="*/ 271936 h 846697"/>
                <a:gd name="connsiteX5" fmla="*/ 1810824 w 2022667"/>
                <a:gd name="connsiteY5" fmla="*/ 386 h 846697"/>
                <a:gd name="connsiteX6" fmla="*/ 1869874 w 2022667"/>
                <a:gd name="connsiteY6" fmla="*/ 407616 h 846697"/>
                <a:gd name="connsiteX7" fmla="*/ 261781 w 2022667"/>
                <a:gd name="connsiteY7" fmla="*/ 838458 h 846697"/>
                <a:gd name="connsiteX8" fmla="*/ 152634 w 2022667"/>
                <a:gd name="connsiteY8" fmla="*/ 439082 h 846697"/>
                <a:gd name="connsiteX9" fmla="*/ 1763153 w 2022667"/>
                <a:gd name="connsiteY9" fmla="*/ 8239 h 846697"/>
                <a:gd name="connsiteX10" fmla="*/ 1810824 w 2022667"/>
                <a:gd name="connsiteY10" fmla="*/ 386 h 846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697">
                  <a:moveTo>
                    <a:pt x="982060" y="271936"/>
                  </a:moveTo>
                  <a:cubicBezTo>
                    <a:pt x="123436" y="504080"/>
                    <a:pt x="123436" y="504080"/>
                    <a:pt x="123436" y="504080"/>
                  </a:cubicBezTo>
                  <a:cubicBezTo>
                    <a:pt x="84628" y="513753"/>
                    <a:pt x="101607" y="574207"/>
                    <a:pt x="140415" y="564534"/>
                  </a:cubicBezTo>
                  <a:cubicBezTo>
                    <a:pt x="999038" y="332390"/>
                    <a:pt x="999038" y="332390"/>
                    <a:pt x="999038" y="332390"/>
                  </a:cubicBezTo>
                  <a:cubicBezTo>
                    <a:pt x="1037846" y="320299"/>
                    <a:pt x="1020868" y="262263"/>
                    <a:pt x="982060" y="271936"/>
                  </a:cubicBezTo>
                  <a:close/>
                  <a:moveTo>
                    <a:pt x="1810824" y="386"/>
                  </a:moveTo>
                  <a:cubicBezTo>
                    <a:pt x="2039421" y="-13318"/>
                    <a:pt x="2117728" y="341809"/>
                    <a:pt x="1869874" y="407616"/>
                  </a:cubicBezTo>
                  <a:cubicBezTo>
                    <a:pt x="1869874" y="407616"/>
                    <a:pt x="1869874" y="407616"/>
                    <a:pt x="261781" y="838458"/>
                  </a:cubicBezTo>
                  <a:cubicBezTo>
                    <a:pt x="-5022" y="908651"/>
                    <a:pt x="-111743" y="509275"/>
                    <a:pt x="152634" y="439082"/>
                  </a:cubicBezTo>
                  <a:cubicBezTo>
                    <a:pt x="152634" y="439082"/>
                    <a:pt x="152634" y="439082"/>
                    <a:pt x="1763153" y="8239"/>
                  </a:cubicBezTo>
                  <a:cubicBezTo>
                    <a:pt x="1779676" y="3852"/>
                    <a:pt x="1795584" y="1299"/>
                    <a:pt x="1810824" y="386"/>
                  </a:cubicBezTo>
                  <a:close/>
                </a:path>
              </a:pathLst>
            </a:custGeom>
            <a:grpFill/>
            <a:ln>
              <a:noFill/>
            </a:ln>
          </p:spPr>
          <p:txBody>
            <a:bodyPr vert="horz" wrap="square" lIns="68580" tIns="34290" rIns="68580" bIns="34290" numCol="1" anchor="t" anchorCtr="0" compatLnSpc="1">
              <a:noAutofit/>
            </a:bodyPr>
            <a:lstStyle/>
            <a:p>
              <a:endParaRPr lang="en-US" sz="1350">
                <a:solidFill>
                  <a:schemeClr val="bg1"/>
                </a:solidFill>
              </a:endParaRPr>
            </a:p>
          </p:txBody>
        </p:sp>
        <p:sp>
          <p:nvSpPr>
            <p:cNvPr id="20" name="Freeform 25"/>
            <p:cNvSpPr/>
            <p:nvPr/>
          </p:nvSpPr>
          <p:spPr bwMode="auto">
            <a:xfrm>
              <a:off x="5084746" y="2630163"/>
              <a:ext cx="2022667" cy="848703"/>
            </a:xfrm>
            <a:custGeom>
              <a:avLst/>
              <a:gdLst>
                <a:gd name="connsiteX0" fmla="*/ 982060 w 2022667"/>
                <a:gd name="connsiteY0" fmla="*/ 266822 h 848703"/>
                <a:gd name="connsiteX1" fmla="*/ 123436 w 2022667"/>
                <a:gd name="connsiteY1" fmla="*/ 499446 h 848703"/>
                <a:gd name="connsiteX2" fmla="*/ 140415 w 2022667"/>
                <a:gd name="connsiteY2" fmla="*/ 560025 h 848703"/>
                <a:gd name="connsiteX3" fmla="*/ 999038 w 2022667"/>
                <a:gd name="connsiteY3" fmla="*/ 327401 h 848703"/>
                <a:gd name="connsiteX4" fmla="*/ 982060 w 2022667"/>
                <a:gd name="connsiteY4" fmla="*/ 266822 h 848703"/>
                <a:gd name="connsiteX5" fmla="*/ 1810824 w 2022667"/>
                <a:gd name="connsiteY5" fmla="*/ 369 h 848703"/>
                <a:gd name="connsiteX6" fmla="*/ 1869874 w 2022667"/>
                <a:gd name="connsiteY6" fmla="*/ 409834 h 848703"/>
                <a:gd name="connsiteX7" fmla="*/ 261781 w 2022667"/>
                <a:gd name="connsiteY7" fmla="*/ 840511 h 848703"/>
                <a:gd name="connsiteX8" fmla="*/ 152634 w 2022667"/>
                <a:gd name="connsiteY8" fmla="*/ 438869 h 848703"/>
                <a:gd name="connsiteX9" fmla="*/ 1763153 w 2022667"/>
                <a:gd name="connsiteY9" fmla="*/ 8192 h 848703"/>
                <a:gd name="connsiteX10" fmla="*/ 1810824 w 2022667"/>
                <a:gd name="connsiteY10" fmla="*/ 369 h 84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8703">
                  <a:moveTo>
                    <a:pt x="982060" y="266822"/>
                  </a:moveTo>
                  <a:cubicBezTo>
                    <a:pt x="123436" y="499446"/>
                    <a:pt x="123436" y="499446"/>
                    <a:pt x="123436" y="499446"/>
                  </a:cubicBezTo>
                  <a:cubicBezTo>
                    <a:pt x="84628" y="511562"/>
                    <a:pt x="101607" y="572141"/>
                    <a:pt x="140415" y="560025"/>
                  </a:cubicBezTo>
                  <a:cubicBezTo>
                    <a:pt x="999038" y="327401"/>
                    <a:pt x="999038" y="327401"/>
                    <a:pt x="999038" y="327401"/>
                  </a:cubicBezTo>
                  <a:cubicBezTo>
                    <a:pt x="1037846" y="317708"/>
                    <a:pt x="1020868" y="257129"/>
                    <a:pt x="982060" y="266822"/>
                  </a:cubicBezTo>
                  <a:close/>
                  <a:moveTo>
                    <a:pt x="1810824" y="369"/>
                  </a:moveTo>
                  <a:cubicBezTo>
                    <a:pt x="2039421" y="-13064"/>
                    <a:pt x="2117728" y="344054"/>
                    <a:pt x="1869874" y="409834"/>
                  </a:cubicBezTo>
                  <a:cubicBezTo>
                    <a:pt x="261781" y="840511"/>
                    <a:pt x="261781" y="840511"/>
                    <a:pt x="261781" y="840511"/>
                  </a:cubicBezTo>
                  <a:cubicBezTo>
                    <a:pt x="-5022" y="910677"/>
                    <a:pt x="-111743" y="509035"/>
                    <a:pt x="152634" y="438869"/>
                  </a:cubicBezTo>
                  <a:cubicBezTo>
                    <a:pt x="1763153" y="8192"/>
                    <a:pt x="1763153" y="8192"/>
                    <a:pt x="1763153" y="8192"/>
                  </a:cubicBezTo>
                  <a:cubicBezTo>
                    <a:pt x="1779676" y="3807"/>
                    <a:pt x="1795584" y="1264"/>
                    <a:pt x="1810824" y="369"/>
                  </a:cubicBezTo>
                  <a:close/>
                </a:path>
              </a:pathLst>
            </a:custGeom>
            <a:grpFill/>
            <a:ln>
              <a:noFill/>
            </a:ln>
          </p:spPr>
          <p:txBody>
            <a:bodyPr vert="horz" wrap="square" lIns="68580" tIns="34290" rIns="68580" bIns="34290" numCol="1" anchor="t" anchorCtr="0" compatLnSpc="1">
              <a:noAutofit/>
            </a:bodyPr>
            <a:lstStyle/>
            <a:p>
              <a:endParaRPr lang="en-US" sz="1350">
                <a:solidFill>
                  <a:schemeClr val="bg1"/>
                </a:solidFill>
              </a:endParaRPr>
            </a:p>
          </p:txBody>
        </p:sp>
        <p:sp>
          <p:nvSpPr>
            <p:cNvPr id="21" name="Freeform 26"/>
            <p:cNvSpPr/>
            <p:nvPr/>
          </p:nvSpPr>
          <p:spPr bwMode="auto">
            <a:xfrm>
              <a:off x="5084746" y="3159912"/>
              <a:ext cx="2022667" cy="846868"/>
            </a:xfrm>
            <a:custGeom>
              <a:avLst/>
              <a:gdLst>
                <a:gd name="connsiteX0" fmla="*/ 982060 w 2022667"/>
                <a:gd name="connsiteY0" fmla="*/ 272356 h 846868"/>
                <a:gd name="connsiteX1" fmla="*/ 123436 w 2022667"/>
                <a:gd name="connsiteY1" fmla="*/ 504980 h 846868"/>
                <a:gd name="connsiteX2" fmla="*/ 140415 w 2022667"/>
                <a:gd name="connsiteY2" fmla="*/ 565559 h 846868"/>
                <a:gd name="connsiteX3" fmla="*/ 999038 w 2022667"/>
                <a:gd name="connsiteY3" fmla="*/ 332935 h 846868"/>
                <a:gd name="connsiteX4" fmla="*/ 982060 w 2022667"/>
                <a:gd name="connsiteY4" fmla="*/ 272356 h 846868"/>
                <a:gd name="connsiteX5" fmla="*/ 1810824 w 2022667"/>
                <a:gd name="connsiteY5" fmla="*/ 385 h 846868"/>
                <a:gd name="connsiteX6" fmla="*/ 1869874 w 2022667"/>
                <a:gd name="connsiteY6" fmla="*/ 409877 h 846868"/>
                <a:gd name="connsiteX7" fmla="*/ 261781 w 2022667"/>
                <a:gd name="connsiteY7" fmla="*/ 838134 h 846868"/>
                <a:gd name="connsiteX8" fmla="*/ 152634 w 2022667"/>
                <a:gd name="connsiteY8" fmla="*/ 438912 h 846868"/>
                <a:gd name="connsiteX9" fmla="*/ 1763153 w 2022667"/>
                <a:gd name="connsiteY9" fmla="*/ 8235 h 846868"/>
                <a:gd name="connsiteX10" fmla="*/ 1810824 w 2022667"/>
                <a:gd name="connsiteY10" fmla="*/ 385 h 846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868">
                  <a:moveTo>
                    <a:pt x="982060" y="272356"/>
                  </a:moveTo>
                  <a:lnTo>
                    <a:pt x="123436" y="504980"/>
                  </a:lnTo>
                  <a:cubicBezTo>
                    <a:pt x="84628" y="514673"/>
                    <a:pt x="101607" y="575252"/>
                    <a:pt x="140415" y="565559"/>
                  </a:cubicBezTo>
                  <a:cubicBezTo>
                    <a:pt x="999038" y="332935"/>
                    <a:pt x="999038" y="332935"/>
                    <a:pt x="999038" y="332935"/>
                  </a:cubicBezTo>
                  <a:cubicBezTo>
                    <a:pt x="1037846" y="320819"/>
                    <a:pt x="1020868" y="260240"/>
                    <a:pt x="982060" y="272356"/>
                  </a:cubicBezTo>
                  <a:close/>
                  <a:moveTo>
                    <a:pt x="1810824" y="385"/>
                  </a:moveTo>
                  <a:cubicBezTo>
                    <a:pt x="2039421" y="-13304"/>
                    <a:pt x="2117728" y="341828"/>
                    <a:pt x="1869874" y="409877"/>
                  </a:cubicBezTo>
                  <a:cubicBezTo>
                    <a:pt x="1869874" y="409877"/>
                    <a:pt x="1869874" y="409877"/>
                    <a:pt x="261781" y="838134"/>
                  </a:cubicBezTo>
                  <a:cubicBezTo>
                    <a:pt x="-5022" y="910720"/>
                    <a:pt x="-111743" y="509078"/>
                    <a:pt x="152634" y="438912"/>
                  </a:cubicBezTo>
                  <a:cubicBezTo>
                    <a:pt x="152634" y="438912"/>
                    <a:pt x="152634" y="438912"/>
                    <a:pt x="1763153" y="8235"/>
                  </a:cubicBezTo>
                  <a:cubicBezTo>
                    <a:pt x="1779676" y="3850"/>
                    <a:pt x="1795584" y="1298"/>
                    <a:pt x="1810824" y="385"/>
                  </a:cubicBezTo>
                  <a:close/>
                </a:path>
              </a:pathLst>
            </a:custGeom>
            <a:grpFill/>
            <a:ln>
              <a:noFill/>
            </a:ln>
          </p:spPr>
          <p:txBody>
            <a:bodyPr vert="horz" wrap="square" lIns="68580" tIns="34290" rIns="68580" bIns="34290" numCol="1" anchor="t" anchorCtr="0" compatLnSpc="1">
              <a:noAutofit/>
            </a:bodyPr>
            <a:lstStyle/>
            <a:p>
              <a:endParaRPr lang="en-US" sz="1350" dirty="0">
                <a:solidFill>
                  <a:schemeClr val="bg1"/>
                </a:solidFill>
              </a:endParaRPr>
            </a:p>
          </p:txBody>
        </p:sp>
      </p:grpSp>
      <p:sp>
        <p:nvSpPr>
          <p:cNvPr id="26" name="Oval 38"/>
          <p:cNvSpPr>
            <a:spLocks noChangeAspect="1"/>
          </p:cNvSpPr>
          <p:nvPr/>
        </p:nvSpPr>
        <p:spPr>
          <a:xfrm>
            <a:off x="5394488" y="2261711"/>
            <a:ext cx="603496" cy="604001"/>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
        <p:nvSpPr>
          <p:cNvPr id="27" name="Oval 39"/>
          <p:cNvSpPr>
            <a:spLocks noChangeAspect="1"/>
          </p:cNvSpPr>
          <p:nvPr/>
        </p:nvSpPr>
        <p:spPr>
          <a:xfrm>
            <a:off x="5464122" y="2312354"/>
            <a:ext cx="464228" cy="464616"/>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4</a:t>
            </a:r>
          </a:p>
        </p:txBody>
      </p:sp>
      <p:sp>
        <p:nvSpPr>
          <p:cNvPr id="29" name="TextBox 198"/>
          <p:cNvSpPr txBox="1"/>
          <p:nvPr/>
        </p:nvSpPr>
        <p:spPr>
          <a:xfrm>
            <a:off x="6008216" y="2275966"/>
            <a:ext cx="1615441" cy="646331"/>
          </a:xfrm>
          <a:prstGeom prst="rect">
            <a:avLst/>
          </a:prstGeom>
        </p:spPr>
        <p:txBody>
          <a:bodyPr wrap="square" rtlCol="0">
            <a:spAutoFit/>
          </a:bodyPr>
          <a:lstStyle/>
          <a:p>
            <a:pPr>
              <a:buClr>
                <a:schemeClr val="tx1">
                  <a:lumMod val="85000"/>
                  <a:lumOff val="15000"/>
                </a:schemeClr>
              </a:buClr>
              <a:buSzPct val="105000"/>
            </a:pPr>
            <a:r>
              <a:rPr lang="zh-CN" altLang="zh-CN" dirty="0">
                <a:latin typeface="微软雅黑" panose="020B0503020204020204" pitchFamily="34" charset="-122"/>
                <a:ea typeface="微软雅黑" panose="020B0503020204020204" pitchFamily="34" charset="-122"/>
              </a:rPr>
              <a:t>中债估值数据展示</a:t>
            </a:r>
            <a:endParaRPr lang="zh-CN" altLang="en-US" dirty="0">
              <a:latin typeface="微软雅黑" panose="020B0503020204020204" pitchFamily="34" charset="-122"/>
              <a:ea typeface="微软雅黑" panose="020B0503020204020204" pitchFamily="34" charset="-122"/>
            </a:endParaRPr>
          </a:p>
        </p:txBody>
      </p:sp>
      <p:sp>
        <p:nvSpPr>
          <p:cNvPr id="30" name="Oval 41"/>
          <p:cNvSpPr>
            <a:spLocks noChangeAspect="1"/>
          </p:cNvSpPr>
          <p:nvPr/>
        </p:nvSpPr>
        <p:spPr>
          <a:xfrm>
            <a:off x="5828772" y="3294168"/>
            <a:ext cx="603496" cy="604001"/>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
        <p:nvSpPr>
          <p:cNvPr id="31" name="Oval 42"/>
          <p:cNvSpPr>
            <a:spLocks noChangeAspect="1"/>
          </p:cNvSpPr>
          <p:nvPr/>
        </p:nvSpPr>
        <p:spPr>
          <a:xfrm>
            <a:off x="5898406" y="3344811"/>
            <a:ext cx="464228" cy="464616"/>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5</a:t>
            </a:r>
          </a:p>
        </p:txBody>
      </p:sp>
      <p:sp>
        <p:nvSpPr>
          <p:cNvPr id="33" name="TextBox 198"/>
          <p:cNvSpPr txBox="1"/>
          <p:nvPr/>
        </p:nvSpPr>
        <p:spPr>
          <a:xfrm>
            <a:off x="6432268" y="3349869"/>
            <a:ext cx="1735055" cy="369332"/>
          </a:xfrm>
          <a:prstGeom prst="rect">
            <a:avLst/>
          </a:prstGeom>
        </p:spPr>
        <p:txBody>
          <a:bodyPr wrap="square" rtlCol="0">
            <a:spAutoFit/>
          </a:bodyPr>
          <a:lstStyle/>
          <a:p>
            <a:pPr>
              <a:buClr>
                <a:schemeClr val="tx1">
                  <a:lumMod val="85000"/>
                  <a:lumOff val="15000"/>
                </a:schemeClr>
              </a:buClr>
              <a:buSzPct val="105000"/>
            </a:pPr>
            <a:r>
              <a:rPr lang="zh-CN" altLang="zh-CN" dirty="0">
                <a:latin typeface="微软雅黑" panose="020B0503020204020204" pitchFamily="34" charset="-122"/>
                <a:ea typeface="微软雅黑" panose="020B0503020204020204" pitchFamily="34" charset="-122"/>
              </a:rPr>
              <a:t>数据查询</a:t>
            </a:r>
            <a:endParaRPr lang="zh-CN" altLang="en-US" dirty="0">
              <a:latin typeface="微软雅黑" panose="020B0503020204020204" pitchFamily="34" charset="-122"/>
              <a:ea typeface="微软雅黑" panose="020B0503020204020204" pitchFamily="34" charset="-122"/>
            </a:endParaRPr>
          </a:p>
        </p:txBody>
      </p:sp>
      <p:sp>
        <p:nvSpPr>
          <p:cNvPr id="34" name="Oval 44"/>
          <p:cNvSpPr>
            <a:spLocks noChangeAspect="1"/>
          </p:cNvSpPr>
          <p:nvPr/>
        </p:nvSpPr>
        <p:spPr>
          <a:xfrm>
            <a:off x="5390160" y="4319937"/>
            <a:ext cx="603496" cy="604001"/>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
        <p:nvSpPr>
          <p:cNvPr id="35" name="Oval 45"/>
          <p:cNvSpPr>
            <a:spLocks noChangeAspect="1"/>
          </p:cNvSpPr>
          <p:nvPr/>
        </p:nvSpPr>
        <p:spPr>
          <a:xfrm>
            <a:off x="5459794" y="4370580"/>
            <a:ext cx="464228" cy="464616"/>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6</a:t>
            </a:r>
          </a:p>
        </p:txBody>
      </p:sp>
      <p:sp>
        <p:nvSpPr>
          <p:cNvPr id="37" name="TextBox 198"/>
          <p:cNvSpPr txBox="1"/>
          <p:nvPr/>
        </p:nvSpPr>
        <p:spPr>
          <a:xfrm>
            <a:off x="6012706" y="4313955"/>
            <a:ext cx="1610951" cy="646331"/>
          </a:xfrm>
          <a:prstGeom prst="rect">
            <a:avLst/>
          </a:prstGeom>
        </p:spPr>
        <p:txBody>
          <a:bodyPr wrap="square" rtlCol="0">
            <a:spAutoFit/>
          </a:bodyPr>
          <a:lstStyle/>
          <a:p>
            <a:pPr>
              <a:buClr>
                <a:schemeClr val="tx1">
                  <a:lumMod val="85000"/>
                  <a:lumOff val="15000"/>
                </a:schemeClr>
              </a:buClr>
              <a:buSzPct val="105000"/>
            </a:pPr>
            <a:r>
              <a:rPr lang="zh-CN" altLang="zh-CN" dirty="0">
                <a:latin typeface="微软雅黑" panose="020B0503020204020204" pitchFamily="34" charset="-122"/>
                <a:ea typeface="微软雅黑" panose="020B0503020204020204" pitchFamily="34" charset="-122"/>
              </a:rPr>
              <a:t>自定义收益率曲线拟合</a:t>
            </a:r>
            <a:endParaRPr lang="zh-CN" altLang="en-US" dirty="0">
              <a:latin typeface="微软雅黑" panose="020B0503020204020204" pitchFamily="34" charset="-122"/>
              <a:ea typeface="微软雅黑" panose="020B0503020204020204" pitchFamily="34" charset="-122"/>
            </a:endParaRPr>
          </a:p>
        </p:txBody>
      </p:sp>
      <p:sp>
        <p:nvSpPr>
          <p:cNvPr id="38" name="Oval 47"/>
          <p:cNvSpPr>
            <a:spLocks noChangeAspect="1"/>
          </p:cNvSpPr>
          <p:nvPr/>
        </p:nvSpPr>
        <p:spPr>
          <a:xfrm>
            <a:off x="3165311" y="2272348"/>
            <a:ext cx="603496" cy="604001"/>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
        <p:nvSpPr>
          <p:cNvPr id="39" name="Oval 48"/>
          <p:cNvSpPr>
            <a:spLocks noChangeAspect="1"/>
          </p:cNvSpPr>
          <p:nvPr/>
        </p:nvSpPr>
        <p:spPr>
          <a:xfrm>
            <a:off x="3234943" y="2322992"/>
            <a:ext cx="464228" cy="464616"/>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1</a:t>
            </a:r>
          </a:p>
        </p:txBody>
      </p:sp>
      <p:sp>
        <p:nvSpPr>
          <p:cNvPr id="41" name="TextBox 198"/>
          <p:cNvSpPr txBox="1"/>
          <p:nvPr/>
        </p:nvSpPr>
        <p:spPr>
          <a:xfrm>
            <a:off x="1337482" y="2261712"/>
            <a:ext cx="1813100" cy="646331"/>
          </a:xfrm>
          <a:prstGeom prst="rect">
            <a:avLst/>
          </a:prstGeom>
        </p:spPr>
        <p:txBody>
          <a:bodyPr wrap="square" rtlCol="0">
            <a:spAutoFit/>
          </a:bodyPr>
          <a:lstStyle/>
          <a:p>
            <a:pPr lvl="0" algn="r"/>
            <a:r>
              <a:rPr lang="zh-CN" altLang="zh-CN" dirty="0">
                <a:latin typeface="微软雅黑" panose="020B0503020204020204" pitchFamily="34" charset="-122"/>
                <a:ea typeface="微软雅黑" panose="020B0503020204020204" pitchFamily="34" charset="-122"/>
              </a:rPr>
              <a:t>收益率曲线</a:t>
            </a:r>
            <a:r>
              <a:rPr lang="zh-CN" altLang="zh-CN" dirty="0" smtClean="0">
                <a:latin typeface="微软雅黑" panose="020B0503020204020204" pitchFamily="34" charset="-122"/>
                <a:ea typeface="微软雅黑" panose="020B0503020204020204" pitchFamily="34" charset="-122"/>
              </a:rPr>
              <a:t>数据</a:t>
            </a:r>
            <a:r>
              <a:rPr lang="zh-CN" altLang="en-US" dirty="0" smtClean="0">
                <a:latin typeface="微软雅黑" panose="020B0503020204020204" pitchFamily="34" charset="-122"/>
                <a:ea typeface="微软雅黑" panose="020B0503020204020204" pitchFamily="34" charset="-122"/>
              </a:rPr>
              <a:t>展示与下载</a:t>
            </a:r>
            <a:endParaRPr lang="zh-CN" altLang="zh-CN" dirty="0">
              <a:latin typeface="微软雅黑" panose="020B0503020204020204" pitchFamily="34" charset="-122"/>
              <a:ea typeface="微软雅黑" panose="020B0503020204020204" pitchFamily="34" charset="-122"/>
            </a:endParaRPr>
          </a:p>
        </p:txBody>
      </p:sp>
      <p:sp>
        <p:nvSpPr>
          <p:cNvPr id="42" name="Oval 32"/>
          <p:cNvSpPr>
            <a:spLocks noChangeAspect="1"/>
          </p:cNvSpPr>
          <p:nvPr/>
        </p:nvSpPr>
        <p:spPr>
          <a:xfrm>
            <a:off x="2692626" y="3294168"/>
            <a:ext cx="603496" cy="604001"/>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
        <p:nvSpPr>
          <p:cNvPr id="43" name="Oval 33"/>
          <p:cNvSpPr>
            <a:spLocks noChangeAspect="1"/>
          </p:cNvSpPr>
          <p:nvPr/>
        </p:nvSpPr>
        <p:spPr>
          <a:xfrm>
            <a:off x="2762260" y="3344811"/>
            <a:ext cx="464228" cy="464616"/>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a:t>
            </a:r>
          </a:p>
        </p:txBody>
      </p:sp>
      <p:sp>
        <p:nvSpPr>
          <p:cNvPr id="45" name="TextBox 198"/>
          <p:cNvSpPr txBox="1"/>
          <p:nvPr/>
        </p:nvSpPr>
        <p:spPr>
          <a:xfrm>
            <a:off x="1076179" y="3285382"/>
            <a:ext cx="1600536" cy="369332"/>
          </a:xfrm>
          <a:prstGeom prst="rect">
            <a:avLst/>
          </a:prstGeom>
        </p:spPr>
        <p:txBody>
          <a:bodyPr wrap="square" rtlCol="0">
            <a:spAutoFit/>
          </a:bodyPr>
          <a:lstStyle/>
          <a:p>
            <a:pPr algn="r">
              <a:buClr>
                <a:schemeClr val="tx1">
                  <a:lumMod val="85000"/>
                  <a:lumOff val="15000"/>
                </a:schemeClr>
              </a:buClr>
              <a:buSzPct val="105000"/>
            </a:pPr>
            <a:r>
              <a:rPr lang="en-US" altLang="zh-CN" dirty="0">
                <a:latin typeface="微软雅黑" panose="020B0503020204020204" pitchFamily="34" charset="-122"/>
                <a:ea typeface="微软雅黑" panose="020B0503020204020204" pitchFamily="34" charset="-122"/>
              </a:rPr>
              <a:t>PCA</a:t>
            </a:r>
            <a:r>
              <a:rPr lang="zh-CN" altLang="zh-CN" dirty="0">
                <a:latin typeface="微软雅黑" panose="020B0503020204020204" pitchFamily="34" charset="-122"/>
                <a:ea typeface="微软雅黑" panose="020B0503020204020204" pitchFamily="34" charset="-122"/>
              </a:rPr>
              <a:t>分析</a:t>
            </a:r>
            <a:endParaRPr lang="zh-CN" altLang="en-US" dirty="0">
              <a:latin typeface="微软雅黑" panose="020B0503020204020204" pitchFamily="34" charset="-122"/>
              <a:ea typeface="微软雅黑" panose="020B0503020204020204" pitchFamily="34" charset="-122"/>
            </a:endParaRPr>
          </a:p>
        </p:txBody>
      </p:sp>
      <p:sp>
        <p:nvSpPr>
          <p:cNvPr id="46" name="Oval 35"/>
          <p:cNvSpPr>
            <a:spLocks noChangeAspect="1"/>
          </p:cNvSpPr>
          <p:nvPr/>
        </p:nvSpPr>
        <p:spPr>
          <a:xfrm>
            <a:off x="3165311" y="4319937"/>
            <a:ext cx="603496" cy="604001"/>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
        <p:nvSpPr>
          <p:cNvPr id="47" name="Oval 36"/>
          <p:cNvSpPr>
            <a:spLocks noChangeAspect="1"/>
          </p:cNvSpPr>
          <p:nvPr/>
        </p:nvSpPr>
        <p:spPr>
          <a:xfrm>
            <a:off x="3234945" y="4370580"/>
            <a:ext cx="464228" cy="464616"/>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3</a:t>
            </a:r>
          </a:p>
        </p:txBody>
      </p:sp>
      <p:sp>
        <p:nvSpPr>
          <p:cNvPr id="49" name="TextBox 198"/>
          <p:cNvSpPr txBox="1"/>
          <p:nvPr/>
        </p:nvSpPr>
        <p:spPr>
          <a:xfrm>
            <a:off x="1538809" y="4348649"/>
            <a:ext cx="1615449" cy="369332"/>
          </a:xfrm>
          <a:prstGeom prst="rect">
            <a:avLst/>
          </a:prstGeom>
        </p:spPr>
        <p:txBody>
          <a:bodyPr wrap="square" rtlCol="0">
            <a:spAutoFit/>
          </a:bodyPr>
          <a:lstStyle/>
          <a:p>
            <a:pPr algn="r">
              <a:buClr>
                <a:schemeClr val="tx1">
                  <a:lumMod val="85000"/>
                  <a:lumOff val="15000"/>
                </a:schemeClr>
              </a:buClr>
              <a:buSzPct val="105000"/>
            </a:pPr>
            <a:r>
              <a:rPr lang="en-US" altLang="zh-CN" dirty="0" err="1">
                <a:latin typeface="微软雅黑" panose="020B0503020204020204" pitchFamily="34" charset="-122"/>
                <a:ea typeface="微软雅黑" panose="020B0503020204020204" pitchFamily="34" charset="-122"/>
              </a:rPr>
              <a:t>VaR</a:t>
            </a:r>
            <a:r>
              <a:rPr lang="zh-CN" altLang="zh-CN" dirty="0">
                <a:latin typeface="微软雅黑" panose="020B0503020204020204" pitchFamily="34" charset="-122"/>
                <a:ea typeface="微软雅黑" panose="020B0503020204020204" pitchFamily="34" charset="-122"/>
              </a:rPr>
              <a:t>在险价值</a:t>
            </a:r>
            <a:endParaRPr lang="zh-CN" altLang="en-US" dirty="0">
              <a:latin typeface="微软雅黑" panose="020B0503020204020204" pitchFamily="34" charset="-122"/>
              <a:ea typeface="微软雅黑" panose="020B0503020204020204" pitchFamily="34" charset="-122"/>
            </a:endParaRPr>
          </a:p>
        </p:txBody>
      </p:sp>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研究内容及成果</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Tree>
    <p:extLst>
      <p:ext uri="{BB962C8B-B14F-4D97-AF65-F5344CB8AC3E}">
        <p14:creationId xmlns:p14="http://schemas.microsoft.com/office/powerpoint/2010/main" val="316454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软件设计与应用</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6" name="矩形 5"/>
          <p:cNvSpPr/>
          <p:nvPr/>
        </p:nvSpPr>
        <p:spPr>
          <a:xfrm>
            <a:off x="866775" y="1685728"/>
            <a:ext cx="2081141" cy="3750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smtClean="0"/>
              <a:t>数据库开发</a:t>
            </a:r>
            <a:endParaRPr lang="en-US" altLang="zh-CN" sz="2100" dirty="0" smtClean="0"/>
          </a:p>
        </p:txBody>
      </p:sp>
      <p:sp>
        <p:nvSpPr>
          <p:cNvPr id="3" name="流程图: 过程 2"/>
          <p:cNvSpPr/>
          <p:nvPr/>
        </p:nvSpPr>
        <p:spPr>
          <a:xfrm>
            <a:off x="3794079" y="3070745"/>
            <a:ext cx="1569493" cy="110546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流程图: 过程 6"/>
          <p:cNvSpPr/>
          <p:nvPr/>
        </p:nvSpPr>
        <p:spPr>
          <a:xfrm>
            <a:off x="6370024" y="3070745"/>
            <a:ext cx="1569493" cy="110546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过程 7"/>
          <p:cNvSpPr/>
          <p:nvPr/>
        </p:nvSpPr>
        <p:spPr>
          <a:xfrm>
            <a:off x="1218134" y="3050273"/>
            <a:ext cx="1569493" cy="110546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左右箭头 3"/>
          <p:cNvSpPr/>
          <p:nvPr/>
        </p:nvSpPr>
        <p:spPr>
          <a:xfrm>
            <a:off x="2787627" y="3452882"/>
            <a:ext cx="1006452" cy="28660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左右箭头 9"/>
          <p:cNvSpPr/>
          <p:nvPr/>
        </p:nvSpPr>
        <p:spPr>
          <a:xfrm>
            <a:off x="5363572" y="3459705"/>
            <a:ext cx="1006452" cy="28660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571307" y="3396128"/>
            <a:ext cx="945035" cy="400110"/>
          </a:xfrm>
          <a:prstGeom prst="rect">
            <a:avLst/>
          </a:prstGeom>
          <a:noFill/>
        </p:spPr>
        <p:txBody>
          <a:bodyPr wrap="square" rtlCol="0">
            <a:spAutoFit/>
          </a:bodyPr>
          <a:lstStyle/>
          <a:p>
            <a:r>
              <a:rPr lang="en-US" altLang="zh-CN" sz="2000" dirty="0" smtClean="0">
                <a:solidFill>
                  <a:schemeClr val="bg1"/>
                </a:solidFill>
              </a:rPr>
              <a:t>Python</a:t>
            </a:r>
            <a:endParaRPr lang="zh-CN" altLang="en-US" dirty="0">
              <a:solidFill>
                <a:schemeClr val="bg1"/>
              </a:solidFill>
            </a:endParaRPr>
          </a:p>
        </p:txBody>
      </p:sp>
      <p:sp>
        <p:nvSpPr>
          <p:cNvPr id="9" name="文本框 8"/>
          <p:cNvSpPr txBox="1"/>
          <p:nvPr/>
        </p:nvSpPr>
        <p:spPr>
          <a:xfrm>
            <a:off x="3972789" y="3396128"/>
            <a:ext cx="1212073" cy="400110"/>
          </a:xfrm>
          <a:prstGeom prst="rect">
            <a:avLst/>
          </a:prstGeom>
          <a:noFill/>
        </p:spPr>
        <p:txBody>
          <a:bodyPr wrap="square" rtlCol="0">
            <a:spAutoFit/>
          </a:bodyPr>
          <a:lstStyle/>
          <a:p>
            <a:r>
              <a:rPr lang="en-US" altLang="zh-CN" sz="2000" dirty="0" err="1" smtClean="0">
                <a:solidFill>
                  <a:schemeClr val="bg1"/>
                </a:solidFill>
              </a:rPr>
              <a:t>MongoDB</a:t>
            </a:r>
            <a:endParaRPr lang="zh-CN" altLang="en-US" dirty="0">
              <a:solidFill>
                <a:schemeClr val="bg1"/>
              </a:solidFill>
            </a:endParaRPr>
          </a:p>
        </p:txBody>
      </p:sp>
      <p:sp>
        <p:nvSpPr>
          <p:cNvPr id="11" name="文本框 10"/>
          <p:cNvSpPr txBox="1"/>
          <p:nvPr/>
        </p:nvSpPr>
        <p:spPr>
          <a:xfrm>
            <a:off x="6765809" y="3402951"/>
            <a:ext cx="777922" cy="400110"/>
          </a:xfrm>
          <a:prstGeom prst="rect">
            <a:avLst/>
          </a:prstGeom>
          <a:noFill/>
        </p:spPr>
        <p:txBody>
          <a:bodyPr wrap="square" rtlCol="0">
            <a:spAutoFit/>
          </a:bodyPr>
          <a:lstStyle/>
          <a:p>
            <a:r>
              <a:rPr lang="en-US" altLang="zh-CN" sz="2000" dirty="0">
                <a:solidFill>
                  <a:schemeClr val="bg1"/>
                </a:solidFill>
              </a:rPr>
              <a:t>Node</a:t>
            </a:r>
            <a:endParaRPr lang="zh-CN" altLang="en-US" sz="2000" dirty="0">
              <a:solidFill>
                <a:schemeClr val="bg1"/>
              </a:solidFill>
            </a:endParaRPr>
          </a:p>
        </p:txBody>
      </p:sp>
      <p:sp>
        <p:nvSpPr>
          <p:cNvPr id="12" name="文本框 11"/>
          <p:cNvSpPr txBox="1"/>
          <p:nvPr/>
        </p:nvSpPr>
        <p:spPr>
          <a:xfrm>
            <a:off x="2768636" y="3083550"/>
            <a:ext cx="1099027" cy="369332"/>
          </a:xfrm>
          <a:prstGeom prst="rect">
            <a:avLst/>
          </a:prstGeom>
          <a:noFill/>
        </p:spPr>
        <p:txBody>
          <a:bodyPr wrap="square" rtlCol="0">
            <a:spAutoFit/>
          </a:bodyPr>
          <a:lstStyle/>
          <a:p>
            <a:r>
              <a:rPr lang="en-US" altLang="zh-CN" dirty="0" err="1" smtClean="0"/>
              <a:t>pymongo</a:t>
            </a:r>
            <a:endParaRPr lang="zh-CN" altLang="en-US" dirty="0"/>
          </a:p>
        </p:txBody>
      </p:sp>
      <p:sp>
        <p:nvSpPr>
          <p:cNvPr id="13" name="文本框 12"/>
          <p:cNvSpPr txBox="1"/>
          <p:nvPr/>
        </p:nvSpPr>
        <p:spPr>
          <a:xfrm>
            <a:off x="5322942" y="3083550"/>
            <a:ext cx="1132764" cy="369332"/>
          </a:xfrm>
          <a:prstGeom prst="rect">
            <a:avLst/>
          </a:prstGeom>
          <a:noFill/>
        </p:spPr>
        <p:txBody>
          <a:bodyPr wrap="square" rtlCol="0">
            <a:spAutoFit/>
          </a:bodyPr>
          <a:lstStyle/>
          <a:p>
            <a:r>
              <a:rPr lang="en-US" altLang="zh-CN" dirty="0" err="1" smtClean="0"/>
              <a:t>mongodb</a:t>
            </a:r>
            <a:endParaRPr lang="zh-CN" altLang="en-US" dirty="0"/>
          </a:p>
        </p:txBody>
      </p:sp>
    </p:spTree>
    <p:extLst>
      <p:ext uri="{BB962C8B-B14F-4D97-AF65-F5344CB8AC3E}">
        <p14:creationId xmlns:p14="http://schemas.microsoft.com/office/powerpoint/2010/main" val="207816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1112150" cy="326414"/>
          </a:xfrm>
          <a:prstGeom prst="rect">
            <a:avLst/>
          </a:prstGeom>
        </p:spPr>
        <p:txBody>
          <a:bodyPr wrap="square" lIns="0" tIns="0" rIns="0" bIns="0">
            <a:spAutoFit/>
          </a:bodyPr>
          <a:lstStyle/>
          <a:p>
            <a:pPr algn="dist"/>
            <a:r>
              <a:rPr lang="zh-CN" altLang="en-US" sz="2100" dirty="0" smtClean="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收获</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16" name="Freeform 2143"/>
          <p:cNvSpPr/>
          <p:nvPr/>
        </p:nvSpPr>
        <p:spPr bwMode="auto">
          <a:xfrm rot="18606545" flipH="1">
            <a:off x="3226104" y="2295241"/>
            <a:ext cx="1485288" cy="1436333"/>
          </a:xfrm>
          <a:custGeom>
            <a:avLst/>
            <a:gdLst>
              <a:gd name="T0" fmla="*/ 283 w 283"/>
              <a:gd name="T1" fmla="*/ 138 h 252"/>
              <a:gd name="T2" fmla="*/ 250 w 283"/>
              <a:gd name="T3" fmla="*/ 87 h 252"/>
              <a:gd name="T4" fmla="*/ 250 w 283"/>
              <a:gd name="T5" fmla="*/ 78 h 252"/>
              <a:gd name="T6" fmla="*/ 172 w 283"/>
              <a:gd name="T7" fmla="*/ 0 h 252"/>
              <a:gd name="T8" fmla="*/ 105 w 283"/>
              <a:gd name="T9" fmla="*/ 37 h 252"/>
              <a:gd name="T10" fmla="*/ 84 w 283"/>
              <a:gd name="T11" fmla="*/ 33 h 252"/>
              <a:gd name="T12" fmla="*/ 37 w 283"/>
              <a:gd name="T13" fmla="*/ 80 h 252"/>
              <a:gd name="T14" fmla="*/ 37 w 283"/>
              <a:gd name="T15" fmla="*/ 85 h 252"/>
              <a:gd name="T16" fmla="*/ 0 w 283"/>
              <a:gd name="T17" fmla="*/ 138 h 252"/>
              <a:gd name="T18" fmla="*/ 0 w 283"/>
              <a:gd name="T19" fmla="*/ 140 h 252"/>
              <a:gd name="T20" fmla="*/ 11 w 283"/>
              <a:gd name="T21" fmla="*/ 174 h 252"/>
              <a:gd name="T22" fmla="*/ 67 w 283"/>
              <a:gd name="T23" fmla="*/ 204 h 252"/>
              <a:gd name="T24" fmla="*/ 67 w 283"/>
              <a:gd name="T25" fmla="*/ 204 h 252"/>
              <a:gd name="T26" fmla="*/ 142 w 283"/>
              <a:gd name="T27" fmla="*/ 252 h 252"/>
              <a:gd name="T28" fmla="*/ 216 w 283"/>
              <a:gd name="T29" fmla="*/ 204 h 252"/>
              <a:gd name="T30" fmla="*/ 217 w 283"/>
              <a:gd name="T31" fmla="*/ 204 h 252"/>
              <a:gd name="T32" fmla="*/ 272 w 283"/>
              <a:gd name="T33" fmla="*/ 174 h 252"/>
              <a:gd name="T34" fmla="*/ 283 w 283"/>
              <a:gd name="T35" fmla="*/ 140 h 252"/>
              <a:gd name="T36" fmla="*/ 283 w 283"/>
              <a:gd name="T37" fmla="*/ 138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3" h="252">
                <a:moveTo>
                  <a:pt x="283" y="138"/>
                </a:moveTo>
                <a:cubicBezTo>
                  <a:pt x="283" y="115"/>
                  <a:pt x="269" y="96"/>
                  <a:pt x="250" y="87"/>
                </a:cubicBezTo>
                <a:cubicBezTo>
                  <a:pt x="250" y="84"/>
                  <a:pt x="250" y="81"/>
                  <a:pt x="250" y="78"/>
                </a:cubicBezTo>
                <a:cubicBezTo>
                  <a:pt x="250" y="35"/>
                  <a:pt x="215" y="0"/>
                  <a:pt x="172" y="0"/>
                </a:cubicBezTo>
                <a:cubicBezTo>
                  <a:pt x="143" y="0"/>
                  <a:pt x="118" y="15"/>
                  <a:pt x="105" y="37"/>
                </a:cubicBezTo>
                <a:cubicBezTo>
                  <a:pt x="98" y="34"/>
                  <a:pt x="92" y="33"/>
                  <a:pt x="84" y="33"/>
                </a:cubicBezTo>
                <a:cubicBezTo>
                  <a:pt x="58" y="33"/>
                  <a:pt x="37" y="54"/>
                  <a:pt x="37" y="80"/>
                </a:cubicBezTo>
                <a:cubicBezTo>
                  <a:pt x="37" y="82"/>
                  <a:pt x="37" y="84"/>
                  <a:pt x="37" y="85"/>
                </a:cubicBezTo>
                <a:cubicBezTo>
                  <a:pt x="16" y="94"/>
                  <a:pt x="1" y="114"/>
                  <a:pt x="0" y="138"/>
                </a:cubicBezTo>
                <a:cubicBezTo>
                  <a:pt x="0" y="139"/>
                  <a:pt x="0" y="139"/>
                  <a:pt x="0" y="140"/>
                </a:cubicBezTo>
                <a:cubicBezTo>
                  <a:pt x="0" y="152"/>
                  <a:pt x="4" y="164"/>
                  <a:pt x="11" y="174"/>
                </a:cubicBezTo>
                <a:cubicBezTo>
                  <a:pt x="23" y="192"/>
                  <a:pt x="44" y="204"/>
                  <a:pt x="67" y="204"/>
                </a:cubicBezTo>
                <a:cubicBezTo>
                  <a:pt x="67" y="204"/>
                  <a:pt x="67" y="204"/>
                  <a:pt x="67" y="204"/>
                </a:cubicBezTo>
                <a:cubicBezTo>
                  <a:pt x="100" y="204"/>
                  <a:pt x="129" y="224"/>
                  <a:pt x="142" y="252"/>
                </a:cubicBezTo>
                <a:cubicBezTo>
                  <a:pt x="155" y="224"/>
                  <a:pt x="183" y="204"/>
                  <a:pt x="216" y="204"/>
                </a:cubicBezTo>
                <a:cubicBezTo>
                  <a:pt x="216" y="204"/>
                  <a:pt x="216" y="204"/>
                  <a:pt x="217" y="204"/>
                </a:cubicBezTo>
                <a:cubicBezTo>
                  <a:pt x="240" y="204"/>
                  <a:pt x="260" y="192"/>
                  <a:pt x="272" y="174"/>
                </a:cubicBezTo>
                <a:cubicBezTo>
                  <a:pt x="279" y="164"/>
                  <a:pt x="283" y="152"/>
                  <a:pt x="283" y="140"/>
                </a:cubicBezTo>
                <a:cubicBezTo>
                  <a:pt x="283" y="139"/>
                  <a:pt x="283" y="139"/>
                  <a:pt x="283" y="138"/>
                </a:cubicBezTo>
                <a:close/>
              </a:path>
            </a:pathLst>
          </a:custGeom>
          <a:solidFill>
            <a:srgbClr val="35669B"/>
          </a:solidFill>
          <a:ln>
            <a:noFill/>
          </a:ln>
          <a:effectLst/>
        </p:spPr>
        <p:txBody>
          <a:bodyPr vert="horz" wrap="square" lIns="68580" tIns="34290" rIns="68580" bIns="34290" numCol="1" anchor="t" anchorCtr="0" compatLnSpc="1"/>
          <a:lstStyle/>
          <a:p>
            <a:endParaRPr lang="zh-CN" altLang="en-US" sz="1350"/>
          </a:p>
        </p:txBody>
      </p:sp>
      <p:sp>
        <p:nvSpPr>
          <p:cNvPr id="17" name="Freeform 2143"/>
          <p:cNvSpPr/>
          <p:nvPr/>
        </p:nvSpPr>
        <p:spPr bwMode="auto">
          <a:xfrm rot="2984357">
            <a:off x="4619185" y="2399126"/>
            <a:ext cx="1291178" cy="1257284"/>
          </a:xfrm>
          <a:custGeom>
            <a:avLst/>
            <a:gdLst>
              <a:gd name="T0" fmla="*/ 283 w 283"/>
              <a:gd name="T1" fmla="*/ 138 h 252"/>
              <a:gd name="T2" fmla="*/ 250 w 283"/>
              <a:gd name="T3" fmla="*/ 87 h 252"/>
              <a:gd name="T4" fmla="*/ 250 w 283"/>
              <a:gd name="T5" fmla="*/ 78 h 252"/>
              <a:gd name="T6" fmla="*/ 172 w 283"/>
              <a:gd name="T7" fmla="*/ 0 h 252"/>
              <a:gd name="T8" fmla="*/ 105 w 283"/>
              <a:gd name="T9" fmla="*/ 37 h 252"/>
              <a:gd name="T10" fmla="*/ 84 w 283"/>
              <a:gd name="T11" fmla="*/ 33 h 252"/>
              <a:gd name="T12" fmla="*/ 37 w 283"/>
              <a:gd name="T13" fmla="*/ 80 h 252"/>
              <a:gd name="T14" fmla="*/ 37 w 283"/>
              <a:gd name="T15" fmla="*/ 85 h 252"/>
              <a:gd name="T16" fmla="*/ 0 w 283"/>
              <a:gd name="T17" fmla="*/ 138 h 252"/>
              <a:gd name="T18" fmla="*/ 0 w 283"/>
              <a:gd name="T19" fmla="*/ 140 h 252"/>
              <a:gd name="T20" fmla="*/ 11 w 283"/>
              <a:gd name="T21" fmla="*/ 174 h 252"/>
              <a:gd name="T22" fmla="*/ 67 w 283"/>
              <a:gd name="T23" fmla="*/ 204 h 252"/>
              <a:gd name="T24" fmla="*/ 67 w 283"/>
              <a:gd name="T25" fmla="*/ 204 h 252"/>
              <a:gd name="T26" fmla="*/ 142 w 283"/>
              <a:gd name="T27" fmla="*/ 252 h 252"/>
              <a:gd name="T28" fmla="*/ 216 w 283"/>
              <a:gd name="T29" fmla="*/ 204 h 252"/>
              <a:gd name="T30" fmla="*/ 217 w 283"/>
              <a:gd name="T31" fmla="*/ 204 h 252"/>
              <a:gd name="T32" fmla="*/ 272 w 283"/>
              <a:gd name="T33" fmla="*/ 174 h 252"/>
              <a:gd name="T34" fmla="*/ 283 w 283"/>
              <a:gd name="T35" fmla="*/ 140 h 252"/>
              <a:gd name="T36" fmla="*/ 283 w 283"/>
              <a:gd name="T37" fmla="*/ 138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3" h="252">
                <a:moveTo>
                  <a:pt x="283" y="138"/>
                </a:moveTo>
                <a:cubicBezTo>
                  <a:pt x="283" y="115"/>
                  <a:pt x="269" y="96"/>
                  <a:pt x="250" y="87"/>
                </a:cubicBezTo>
                <a:cubicBezTo>
                  <a:pt x="250" y="84"/>
                  <a:pt x="250" y="81"/>
                  <a:pt x="250" y="78"/>
                </a:cubicBezTo>
                <a:cubicBezTo>
                  <a:pt x="250" y="35"/>
                  <a:pt x="215" y="0"/>
                  <a:pt x="172" y="0"/>
                </a:cubicBezTo>
                <a:cubicBezTo>
                  <a:pt x="143" y="0"/>
                  <a:pt x="118" y="15"/>
                  <a:pt x="105" y="37"/>
                </a:cubicBezTo>
                <a:cubicBezTo>
                  <a:pt x="98" y="34"/>
                  <a:pt x="92" y="33"/>
                  <a:pt x="84" y="33"/>
                </a:cubicBezTo>
                <a:cubicBezTo>
                  <a:pt x="58" y="33"/>
                  <a:pt x="37" y="54"/>
                  <a:pt x="37" y="80"/>
                </a:cubicBezTo>
                <a:cubicBezTo>
                  <a:pt x="37" y="82"/>
                  <a:pt x="37" y="84"/>
                  <a:pt x="37" y="85"/>
                </a:cubicBezTo>
                <a:cubicBezTo>
                  <a:pt x="16" y="94"/>
                  <a:pt x="1" y="114"/>
                  <a:pt x="0" y="138"/>
                </a:cubicBezTo>
                <a:cubicBezTo>
                  <a:pt x="0" y="139"/>
                  <a:pt x="0" y="139"/>
                  <a:pt x="0" y="140"/>
                </a:cubicBezTo>
                <a:cubicBezTo>
                  <a:pt x="0" y="152"/>
                  <a:pt x="4" y="164"/>
                  <a:pt x="11" y="174"/>
                </a:cubicBezTo>
                <a:cubicBezTo>
                  <a:pt x="23" y="192"/>
                  <a:pt x="44" y="204"/>
                  <a:pt x="67" y="204"/>
                </a:cubicBezTo>
                <a:cubicBezTo>
                  <a:pt x="67" y="204"/>
                  <a:pt x="67" y="204"/>
                  <a:pt x="67" y="204"/>
                </a:cubicBezTo>
                <a:cubicBezTo>
                  <a:pt x="100" y="204"/>
                  <a:pt x="129" y="224"/>
                  <a:pt x="142" y="252"/>
                </a:cubicBezTo>
                <a:cubicBezTo>
                  <a:pt x="155" y="224"/>
                  <a:pt x="183" y="204"/>
                  <a:pt x="216" y="204"/>
                </a:cubicBezTo>
                <a:cubicBezTo>
                  <a:pt x="216" y="204"/>
                  <a:pt x="216" y="204"/>
                  <a:pt x="217" y="204"/>
                </a:cubicBezTo>
                <a:cubicBezTo>
                  <a:pt x="240" y="204"/>
                  <a:pt x="260" y="192"/>
                  <a:pt x="272" y="174"/>
                </a:cubicBezTo>
                <a:cubicBezTo>
                  <a:pt x="279" y="164"/>
                  <a:pt x="283" y="152"/>
                  <a:pt x="283" y="140"/>
                </a:cubicBezTo>
                <a:cubicBezTo>
                  <a:pt x="283" y="139"/>
                  <a:pt x="283" y="139"/>
                  <a:pt x="283" y="138"/>
                </a:cubicBezTo>
                <a:close/>
              </a:path>
            </a:pathLst>
          </a:custGeom>
          <a:solidFill>
            <a:schemeClr val="tx1">
              <a:lumMod val="75000"/>
              <a:lumOff val="25000"/>
            </a:schemeClr>
          </a:solidFill>
          <a:ln>
            <a:noFill/>
          </a:ln>
          <a:effectLst/>
        </p:spPr>
        <p:txBody>
          <a:bodyPr vert="horz" wrap="square" lIns="68580" tIns="34290" rIns="68580" bIns="34290" numCol="1" anchor="t" anchorCtr="0" compatLnSpc="1"/>
          <a:lstStyle/>
          <a:p>
            <a:endParaRPr lang="zh-CN" altLang="en-US" sz="1350"/>
          </a:p>
        </p:txBody>
      </p:sp>
      <p:sp>
        <p:nvSpPr>
          <p:cNvPr id="25" name="Freeform 2145"/>
          <p:cNvSpPr/>
          <p:nvPr/>
        </p:nvSpPr>
        <p:spPr bwMode="auto">
          <a:xfrm rot="8749064">
            <a:off x="4518288" y="3649202"/>
            <a:ext cx="1184189" cy="975135"/>
          </a:xfrm>
          <a:custGeom>
            <a:avLst/>
            <a:gdLst>
              <a:gd name="T0" fmla="*/ 95 w 95"/>
              <a:gd name="T1" fmla="*/ 47 h 84"/>
              <a:gd name="T2" fmla="*/ 84 w 95"/>
              <a:gd name="T3" fmla="*/ 29 h 84"/>
              <a:gd name="T4" fmla="*/ 84 w 95"/>
              <a:gd name="T5" fmla="*/ 27 h 84"/>
              <a:gd name="T6" fmla="*/ 58 w 95"/>
              <a:gd name="T7" fmla="*/ 0 h 84"/>
              <a:gd name="T8" fmla="*/ 35 w 95"/>
              <a:gd name="T9" fmla="*/ 13 h 84"/>
              <a:gd name="T10" fmla="*/ 29 w 95"/>
              <a:gd name="T11" fmla="*/ 11 h 84"/>
              <a:gd name="T12" fmla="*/ 13 w 95"/>
              <a:gd name="T13" fmla="*/ 27 h 84"/>
              <a:gd name="T14" fmla="*/ 13 w 95"/>
              <a:gd name="T15" fmla="*/ 29 h 84"/>
              <a:gd name="T16" fmla="*/ 1 w 95"/>
              <a:gd name="T17" fmla="*/ 47 h 84"/>
              <a:gd name="T18" fmla="*/ 0 w 95"/>
              <a:gd name="T19" fmla="*/ 47 h 84"/>
              <a:gd name="T20" fmla="*/ 4 w 95"/>
              <a:gd name="T21" fmla="*/ 58 h 84"/>
              <a:gd name="T22" fmla="*/ 23 w 95"/>
              <a:gd name="T23" fmla="*/ 68 h 84"/>
              <a:gd name="T24" fmla="*/ 23 w 95"/>
              <a:gd name="T25" fmla="*/ 68 h 84"/>
              <a:gd name="T26" fmla="*/ 48 w 95"/>
              <a:gd name="T27" fmla="*/ 84 h 84"/>
              <a:gd name="T28" fmla="*/ 73 w 95"/>
              <a:gd name="T29" fmla="*/ 68 h 84"/>
              <a:gd name="T30" fmla="*/ 73 w 95"/>
              <a:gd name="T31" fmla="*/ 68 h 84"/>
              <a:gd name="T32" fmla="*/ 91 w 95"/>
              <a:gd name="T33" fmla="*/ 58 h 84"/>
              <a:gd name="T34" fmla="*/ 95 w 95"/>
              <a:gd name="T35" fmla="*/ 47 h 84"/>
              <a:gd name="T36" fmla="*/ 95 w 95"/>
              <a:gd name="T37" fmla="*/ 47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5" h="84">
                <a:moveTo>
                  <a:pt x="95" y="47"/>
                </a:moveTo>
                <a:cubicBezTo>
                  <a:pt x="95" y="39"/>
                  <a:pt x="90" y="32"/>
                  <a:pt x="84" y="29"/>
                </a:cubicBezTo>
                <a:cubicBezTo>
                  <a:pt x="84" y="28"/>
                  <a:pt x="84" y="28"/>
                  <a:pt x="84" y="27"/>
                </a:cubicBezTo>
                <a:cubicBezTo>
                  <a:pt x="84" y="12"/>
                  <a:pt x="72" y="0"/>
                  <a:pt x="58" y="0"/>
                </a:cubicBezTo>
                <a:cubicBezTo>
                  <a:pt x="48" y="0"/>
                  <a:pt x="40" y="5"/>
                  <a:pt x="35" y="13"/>
                </a:cubicBezTo>
                <a:cubicBezTo>
                  <a:pt x="33" y="12"/>
                  <a:pt x="31" y="11"/>
                  <a:pt x="29" y="11"/>
                </a:cubicBezTo>
                <a:cubicBezTo>
                  <a:pt x="20" y="11"/>
                  <a:pt x="13" y="19"/>
                  <a:pt x="13" y="27"/>
                </a:cubicBezTo>
                <a:cubicBezTo>
                  <a:pt x="13" y="28"/>
                  <a:pt x="13" y="28"/>
                  <a:pt x="13" y="29"/>
                </a:cubicBezTo>
                <a:cubicBezTo>
                  <a:pt x="6" y="32"/>
                  <a:pt x="1" y="39"/>
                  <a:pt x="1" y="47"/>
                </a:cubicBezTo>
                <a:cubicBezTo>
                  <a:pt x="1" y="47"/>
                  <a:pt x="0" y="47"/>
                  <a:pt x="0" y="47"/>
                </a:cubicBezTo>
                <a:cubicBezTo>
                  <a:pt x="0" y="51"/>
                  <a:pt x="2" y="55"/>
                  <a:pt x="4" y="58"/>
                </a:cubicBezTo>
                <a:cubicBezTo>
                  <a:pt x="8" y="64"/>
                  <a:pt x="15" y="68"/>
                  <a:pt x="23" y="68"/>
                </a:cubicBezTo>
                <a:cubicBezTo>
                  <a:pt x="23" y="68"/>
                  <a:pt x="23" y="68"/>
                  <a:pt x="23" y="68"/>
                </a:cubicBezTo>
                <a:cubicBezTo>
                  <a:pt x="34" y="68"/>
                  <a:pt x="43" y="75"/>
                  <a:pt x="48" y="84"/>
                </a:cubicBezTo>
                <a:cubicBezTo>
                  <a:pt x="52" y="75"/>
                  <a:pt x="62" y="68"/>
                  <a:pt x="73" y="68"/>
                </a:cubicBezTo>
                <a:cubicBezTo>
                  <a:pt x="73" y="68"/>
                  <a:pt x="73" y="68"/>
                  <a:pt x="73" y="68"/>
                </a:cubicBezTo>
                <a:cubicBezTo>
                  <a:pt x="80" y="68"/>
                  <a:pt x="87" y="64"/>
                  <a:pt x="91" y="58"/>
                </a:cubicBezTo>
                <a:cubicBezTo>
                  <a:pt x="94" y="55"/>
                  <a:pt x="95" y="51"/>
                  <a:pt x="95" y="47"/>
                </a:cubicBezTo>
                <a:cubicBezTo>
                  <a:pt x="95" y="47"/>
                  <a:pt x="95" y="47"/>
                  <a:pt x="95" y="47"/>
                </a:cubicBezTo>
                <a:close/>
              </a:path>
            </a:pathLst>
          </a:custGeom>
          <a:solidFill>
            <a:srgbClr val="35669B"/>
          </a:solidFill>
          <a:ln>
            <a:noFill/>
          </a:ln>
          <a:effectLst/>
        </p:spPr>
        <p:txBody>
          <a:bodyPr vert="horz" wrap="square" lIns="68580" tIns="34290" rIns="68580" bIns="34290" numCol="1" anchor="t" anchorCtr="0" compatLnSpc="1"/>
          <a:lstStyle/>
          <a:p>
            <a:endParaRPr lang="zh-CN" altLang="en-US" sz="1350"/>
          </a:p>
        </p:txBody>
      </p:sp>
      <p:sp>
        <p:nvSpPr>
          <p:cNvPr id="26" name="Freeform 2144"/>
          <p:cNvSpPr/>
          <p:nvPr/>
        </p:nvSpPr>
        <p:spPr bwMode="auto">
          <a:xfrm rot="13199556">
            <a:off x="3806929" y="3665829"/>
            <a:ext cx="679772" cy="692759"/>
          </a:xfrm>
          <a:custGeom>
            <a:avLst/>
            <a:gdLst>
              <a:gd name="T0" fmla="*/ 0 w 189"/>
              <a:gd name="T1" fmla="*/ 93 h 169"/>
              <a:gd name="T2" fmla="*/ 23 w 189"/>
              <a:gd name="T3" fmla="*/ 58 h 169"/>
              <a:gd name="T4" fmla="*/ 22 w 189"/>
              <a:gd name="T5" fmla="*/ 53 h 169"/>
              <a:gd name="T6" fmla="*/ 75 w 189"/>
              <a:gd name="T7" fmla="*/ 0 h 169"/>
              <a:gd name="T8" fmla="*/ 120 w 189"/>
              <a:gd name="T9" fmla="*/ 25 h 169"/>
              <a:gd name="T10" fmla="*/ 133 w 189"/>
              <a:gd name="T11" fmla="*/ 22 h 169"/>
              <a:gd name="T12" fmla="*/ 165 w 189"/>
              <a:gd name="T13" fmla="*/ 54 h 169"/>
              <a:gd name="T14" fmla="*/ 165 w 189"/>
              <a:gd name="T15" fmla="*/ 57 h 169"/>
              <a:gd name="T16" fmla="*/ 189 w 189"/>
              <a:gd name="T17" fmla="*/ 93 h 169"/>
              <a:gd name="T18" fmla="*/ 189 w 189"/>
              <a:gd name="T19" fmla="*/ 94 h 169"/>
              <a:gd name="T20" fmla="*/ 182 w 189"/>
              <a:gd name="T21" fmla="*/ 116 h 169"/>
              <a:gd name="T22" fmla="*/ 145 w 189"/>
              <a:gd name="T23" fmla="*/ 137 h 169"/>
              <a:gd name="T24" fmla="*/ 144 w 189"/>
              <a:gd name="T25" fmla="*/ 137 h 169"/>
              <a:gd name="T26" fmla="*/ 95 w 189"/>
              <a:gd name="T27" fmla="*/ 169 h 169"/>
              <a:gd name="T28" fmla="*/ 45 w 189"/>
              <a:gd name="T29" fmla="*/ 137 h 169"/>
              <a:gd name="T30" fmla="*/ 45 w 189"/>
              <a:gd name="T31" fmla="*/ 137 h 169"/>
              <a:gd name="T32" fmla="*/ 8 w 189"/>
              <a:gd name="T33" fmla="*/ 116 h 169"/>
              <a:gd name="T34" fmla="*/ 0 w 189"/>
              <a:gd name="T35" fmla="*/ 94 h 169"/>
              <a:gd name="T36" fmla="*/ 0 w 189"/>
              <a:gd name="T37" fmla="*/ 9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9" h="169">
                <a:moveTo>
                  <a:pt x="0" y="93"/>
                </a:moveTo>
                <a:cubicBezTo>
                  <a:pt x="1" y="78"/>
                  <a:pt x="10" y="65"/>
                  <a:pt x="23" y="58"/>
                </a:cubicBezTo>
                <a:cubicBezTo>
                  <a:pt x="22" y="57"/>
                  <a:pt x="22" y="55"/>
                  <a:pt x="22" y="53"/>
                </a:cubicBezTo>
                <a:cubicBezTo>
                  <a:pt x="22" y="24"/>
                  <a:pt x="46" y="0"/>
                  <a:pt x="75" y="0"/>
                </a:cubicBezTo>
                <a:cubicBezTo>
                  <a:pt x="94" y="0"/>
                  <a:pt x="110" y="10"/>
                  <a:pt x="120" y="25"/>
                </a:cubicBezTo>
                <a:cubicBezTo>
                  <a:pt x="124" y="24"/>
                  <a:pt x="128" y="22"/>
                  <a:pt x="133" y="22"/>
                </a:cubicBezTo>
                <a:cubicBezTo>
                  <a:pt x="151" y="22"/>
                  <a:pt x="165" y="37"/>
                  <a:pt x="165" y="54"/>
                </a:cubicBezTo>
                <a:cubicBezTo>
                  <a:pt x="165" y="55"/>
                  <a:pt x="165" y="56"/>
                  <a:pt x="165" y="57"/>
                </a:cubicBezTo>
                <a:cubicBezTo>
                  <a:pt x="179" y="63"/>
                  <a:pt x="189" y="77"/>
                  <a:pt x="189" y="93"/>
                </a:cubicBezTo>
                <a:cubicBezTo>
                  <a:pt x="189" y="93"/>
                  <a:pt x="189" y="93"/>
                  <a:pt x="189" y="94"/>
                </a:cubicBezTo>
                <a:cubicBezTo>
                  <a:pt x="189" y="102"/>
                  <a:pt x="186" y="110"/>
                  <a:pt x="182" y="116"/>
                </a:cubicBezTo>
                <a:cubicBezTo>
                  <a:pt x="174" y="129"/>
                  <a:pt x="160" y="137"/>
                  <a:pt x="145" y="137"/>
                </a:cubicBezTo>
                <a:cubicBezTo>
                  <a:pt x="145" y="137"/>
                  <a:pt x="144" y="137"/>
                  <a:pt x="144" y="137"/>
                </a:cubicBezTo>
                <a:cubicBezTo>
                  <a:pt x="122" y="137"/>
                  <a:pt x="103" y="150"/>
                  <a:pt x="95" y="169"/>
                </a:cubicBezTo>
                <a:cubicBezTo>
                  <a:pt x="86" y="150"/>
                  <a:pt x="67" y="137"/>
                  <a:pt x="45" y="137"/>
                </a:cubicBezTo>
                <a:cubicBezTo>
                  <a:pt x="45" y="137"/>
                  <a:pt x="45" y="137"/>
                  <a:pt x="45" y="137"/>
                </a:cubicBezTo>
                <a:cubicBezTo>
                  <a:pt x="29" y="137"/>
                  <a:pt x="16" y="129"/>
                  <a:pt x="8" y="116"/>
                </a:cubicBezTo>
                <a:cubicBezTo>
                  <a:pt x="3" y="110"/>
                  <a:pt x="0" y="102"/>
                  <a:pt x="0" y="94"/>
                </a:cubicBezTo>
                <a:cubicBezTo>
                  <a:pt x="0" y="93"/>
                  <a:pt x="0" y="93"/>
                  <a:pt x="0" y="93"/>
                </a:cubicBezTo>
                <a:close/>
              </a:path>
            </a:pathLst>
          </a:custGeom>
          <a:solidFill>
            <a:schemeClr val="tx1">
              <a:lumMod val="75000"/>
              <a:lumOff val="25000"/>
            </a:schemeClr>
          </a:solidFill>
          <a:ln>
            <a:noFill/>
          </a:ln>
          <a:effectLst/>
        </p:spPr>
        <p:txBody>
          <a:bodyPr vert="horz" wrap="square" lIns="68580" tIns="34290" rIns="68580" bIns="34290" numCol="1" anchor="t" anchorCtr="0" compatLnSpc="1"/>
          <a:lstStyle/>
          <a:p>
            <a:endParaRPr lang="zh-CN" altLang="en-US" sz="1350"/>
          </a:p>
        </p:txBody>
      </p:sp>
      <p:grpSp>
        <p:nvGrpSpPr>
          <p:cNvPr id="27" name="组合 26"/>
          <p:cNvGrpSpPr>
            <a:grpSpLocks noChangeAspect="1"/>
          </p:cNvGrpSpPr>
          <p:nvPr/>
        </p:nvGrpSpPr>
        <p:grpSpPr>
          <a:xfrm>
            <a:off x="4010984" y="3920143"/>
            <a:ext cx="299488" cy="227554"/>
            <a:chOff x="4268086" y="4221191"/>
            <a:chExt cx="509646" cy="387231"/>
          </a:xfrm>
          <a:solidFill>
            <a:srgbClr val="FFFFFF"/>
          </a:solidFill>
        </p:grpSpPr>
        <p:sp>
          <p:nvSpPr>
            <p:cNvPr id="28" name="Freeform 20"/>
            <p:cNvSpPr>
              <a:spLocks noEditPoints="1"/>
            </p:cNvSpPr>
            <p:nvPr/>
          </p:nvSpPr>
          <p:spPr bwMode="auto">
            <a:xfrm>
              <a:off x="4268086" y="4273030"/>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500">
                <a:solidFill>
                  <a:prstClr val="black"/>
                </a:solidFill>
              </a:endParaRPr>
            </a:p>
          </p:txBody>
        </p:sp>
        <p:sp>
          <p:nvSpPr>
            <p:cNvPr id="29" name="Freeform 21"/>
            <p:cNvSpPr>
              <a:spLocks noEditPoints="1"/>
            </p:cNvSpPr>
            <p:nvPr/>
          </p:nvSpPr>
          <p:spPr bwMode="auto">
            <a:xfrm>
              <a:off x="4577871" y="4221191"/>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500">
                <a:solidFill>
                  <a:prstClr val="black"/>
                </a:solidFill>
              </a:endParaRPr>
            </a:p>
          </p:txBody>
        </p:sp>
      </p:grpSp>
      <p:grpSp>
        <p:nvGrpSpPr>
          <p:cNvPr id="30" name="组合 29"/>
          <p:cNvGrpSpPr>
            <a:grpSpLocks noChangeAspect="1"/>
          </p:cNvGrpSpPr>
          <p:nvPr/>
        </p:nvGrpSpPr>
        <p:grpSpPr>
          <a:xfrm>
            <a:off x="3805218" y="2852454"/>
            <a:ext cx="251709" cy="321907"/>
            <a:chOff x="1605186" y="572440"/>
            <a:chExt cx="563562" cy="720725"/>
          </a:xfrm>
          <a:solidFill>
            <a:schemeClr val="bg1"/>
          </a:solidFill>
        </p:grpSpPr>
        <p:sp>
          <p:nvSpPr>
            <p:cNvPr id="31" name="Freeform 32"/>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sp>
          <p:nvSpPr>
            <p:cNvPr id="32" name="Freeform 33"/>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sp>
          <p:nvSpPr>
            <p:cNvPr id="33" name="Freeform 34"/>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grpSp>
      <p:grpSp>
        <p:nvGrpSpPr>
          <p:cNvPr id="34" name="组合 33"/>
          <p:cNvGrpSpPr>
            <a:grpSpLocks noChangeAspect="1"/>
          </p:cNvGrpSpPr>
          <p:nvPr/>
        </p:nvGrpSpPr>
        <p:grpSpPr>
          <a:xfrm>
            <a:off x="5156284" y="2889490"/>
            <a:ext cx="279638" cy="312728"/>
            <a:chOff x="5999255" y="3275006"/>
            <a:chExt cx="402656" cy="450303"/>
          </a:xfrm>
          <a:solidFill>
            <a:srgbClr val="FFFFFF"/>
          </a:solidFill>
          <a:effectLst/>
        </p:grpSpPr>
        <p:sp>
          <p:nvSpPr>
            <p:cNvPr id="35" name="Freeform 108"/>
            <p:cNvSpPr>
              <a:spLocks noEditPoints="1"/>
            </p:cNvSpPr>
            <p:nvPr/>
          </p:nvSpPr>
          <p:spPr bwMode="auto">
            <a:xfrm>
              <a:off x="6068389" y="3442234"/>
              <a:ext cx="56988" cy="57923"/>
            </a:xfrm>
            <a:custGeom>
              <a:avLst/>
              <a:gdLst>
                <a:gd name="T0" fmla="*/ 13 w 26"/>
                <a:gd name="T1" fmla="*/ 0 h 26"/>
                <a:gd name="T2" fmla="*/ 0 w 26"/>
                <a:gd name="T3" fmla="*/ 13 h 26"/>
                <a:gd name="T4" fmla="*/ 13 w 26"/>
                <a:gd name="T5" fmla="*/ 26 h 26"/>
                <a:gd name="T6" fmla="*/ 26 w 26"/>
                <a:gd name="T7" fmla="*/ 13 h 26"/>
                <a:gd name="T8" fmla="*/ 13 w 26"/>
                <a:gd name="T9" fmla="*/ 0 h 26"/>
                <a:gd name="T10" fmla="*/ 13 w 26"/>
                <a:gd name="T11" fmla="*/ 23 h 26"/>
                <a:gd name="T12" fmla="*/ 3 w 26"/>
                <a:gd name="T13" fmla="*/ 13 h 26"/>
                <a:gd name="T14" fmla="*/ 13 w 26"/>
                <a:gd name="T15" fmla="*/ 3 h 26"/>
                <a:gd name="T16" fmla="*/ 23 w 26"/>
                <a:gd name="T17" fmla="*/ 13 h 26"/>
                <a:gd name="T18" fmla="*/ 13 w 26"/>
                <a:gd name="T19"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sp>
          <p:nvSpPr>
            <p:cNvPr id="36" name="Freeform 109"/>
            <p:cNvSpPr>
              <a:spLocks noEditPoints="1"/>
            </p:cNvSpPr>
            <p:nvPr/>
          </p:nvSpPr>
          <p:spPr bwMode="auto">
            <a:xfrm>
              <a:off x="6196380" y="3404865"/>
              <a:ext cx="48580" cy="48580"/>
            </a:xfrm>
            <a:custGeom>
              <a:avLst/>
              <a:gdLst>
                <a:gd name="T0" fmla="*/ 11 w 22"/>
                <a:gd name="T1" fmla="*/ 0 h 22"/>
                <a:gd name="T2" fmla="*/ 0 w 22"/>
                <a:gd name="T3" fmla="*/ 11 h 22"/>
                <a:gd name="T4" fmla="*/ 11 w 22"/>
                <a:gd name="T5" fmla="*/ 22 h 22"/>
                <a:gd name="T6" fmla="*/ 22 w 22"/>
                <a:gd name="T7" fmla="*/ 11 h 22"/>
                <a:gd name="T8" fmla="*/ 11 w 22"/>
                <a:gd name="T9" fmla="*/ 0 h 22"/>
                <a:gd name="T10" fmla="*/ 11 w 22"/>
                <a:gd name="T11" fmla="*/ 17 h 22"/>
                <a:gd name="T12" fmla="*/ 5 w 22"/>
                <a:gd name="T13" fmla="*/ 11 h 22"/>
                <a:gd name="T14" fmla="*/ 11 w 22"/>
                <a:gd name="T15" fmla="*/ 5 h 22"/>
                <a:gd name="T16" fmla="*/ 17 w 22"/>
                <a:gd name="T17" fmla="*/ 11 h 22"/>
                <a:gd name="T18" fmla="*/ 11 w 22"/>
                <a:gd name="T19"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sp>
          <p:nvSpPr>
            <p:cNvPr id="37" name="Freeform 110"/>
            <p:cNvSpPr>
              <a:spLocks noEditPoints="1"/>
            </p:cNvSpPr>
            <p:nvPr/>
          </p:nvSpPr>
          <p:spPr bwMode="auto">
            <a:xfrm>
              <a:off x="6081468" y="3456248"/>
              <a:ext cx="30830" cy="30830"/>
            </a:xfrm>
            <a:custGeom>
              <a:avLst/>
              <a:gdLst>
                <a:gd name="T0" fmla="*/ 7 w 14"/>
                <a:gd name="T1" fmla="*/ 0 h 14"/>
                <a:gd name="T2" fmla="*/ 0 w 14"/>
                <a:gd name="T3" fmla="*/ 7 h 14"/>
                <a:gd name="T4" fmla="*/ 7 w 14"/>
                <a:gd name="T5" fmla="*/ 14 h 14"/>
                <a:gd name="T6" fmla="*/ 14 w 14"/>
                <a:gd name="T7" fmla="*/ 7 h 14"/>
                <a:gd name="T8" fmla="*/ 7 w 14"/>
                <a:gd name="T9" fmla="*/ 0 h 14"/>
                <a:gd name="T10" fmla="*/ 7 w 14"/>
                <a:gd name="T11" fmla="*/ 10 h 14"/>
                <a:gd name="T12" fmla="*/ 4 w 14"/>
                <a:gd name="T13" fmla="*/ 7 h 14"/>
                <a:gd name="T14" fmla="*/ 7 w 14"/>
                <a:gd name="T15" fmla="*/ 3 h 14"/>
                <a:gd name="T16" fmla="*/ 11 w 14"/>
                <a:gd name="T17" fmla="*/ 7 h 14"/>
                <a:gd name="T18" fmla="*/ 7 w 14"/>
                <a:gd name="T19"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sp>
          <p:nvSpPr>
            <p:cNvPr id="38" name="Freeform 111"/>
            <p:cNvSpPr>
              <a:spLocks noEditPoints="1"/>
            </p:cNvSpPr>
            <p:nvPr/>
          </p:nvSpPr>
          <p:spPr bwMode="auto">
            <a:xfrm>
              <a:off x="6172089" y="3380574"/>
              <a:ext cx="97161" cy="97161"/>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2 w 44"/>
                <a:gd name="T11" fmla="*/ 39 h 44"/>
                <a:gd name="T12" fmla="*/ 5 w 44"/>
                <a:gd name="T13" fmla="*/ 22 h 44"/>
                <a:gd name="T14" fmla="*/ 22 w 44"/>
                <a:gd name="T15" fmla="*/ 6 h 44"/>
                <a:gd name="T16" fmla="*/ 39 w 44"/>
                <a:gd name="T17" fmla="*/ 22 h 44"/>
                <a:gd name="T18" fmla="*/ 22 w 44"/>
                <a:gd name="T19"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sp>
          <p:nvSpPr>
            <p:cNvPr id="39" name="Freeform 112"/>
            <p:cNvSpPr>
              <a:spLocks noEditPoints="1"/>
            </p:cNvSpPr>
            <p:nvPr/>
          </p:nvSpPr>
          <p:spPr bwMode="auto">
            <a:xfrm>
              <a:off x="5999255" y="3275006"/>
              <a:ext cx="402656" cy="450303"/>
            </a:xfrm>
            <a:custGeom>
              <a:avLst/>
              <a:gdLst>
                <a:gd name="T0" fmla="*/ 157 w 182"/>
                <a:gd name="T1" fmla="*/ 96 h 204"/>
                <a:gd name="T2" fmla="*/ 153 w 182"/>
                <a:gd name="T3" fmla="*/ 48 h 204"/>
                <a:gd name="T4" fmla="*/ 78 w 182"/>
                <a:gd name="T5" fmla="*/ 0 h 204"/>
                <a:gd name="T6" fmla="*/ 1 w 182"/>
                <a:gd name="T7" fmla="*/ 79 h 204"/>
                <a:gd name="T8" fmla="*/ 0 w 182"/>
                <a:gd name="T9" fmla="*/ 204 h 204"/>
                <a:gd name="T10" fmla="*/ 113 w 182"/>
                <a:gd name="T11" fmla="*/ 176 h 204"/>
                <a:gd name="T12" fmla="*/ 147 w 182"/>
                <a:gd name="T13" fmla="*/ 176 h 204"/>
                <a:gd name="T14" fmla="*/ 147 w 182"/>
                <a:gd name="T15" fmla="*/ 176 h 204"/>
                <a:gd name="T16" fmla="*/ 156 w 182"/>
                <a:gd name="T17" fmla="*/ 151 h 204"/>
                <a:gd name="T18" fmla="*/ 146 w 182"/>
                <a:gd name="T19" fmla="*/ 145 h 204"/>
                <a:gd name="T20" fmla="*/ 156 w 182"/>
                <a:gd name="T21" fmla="*/ 140 h 204"/>
                <a:gd name="T22" fmla="*/ 155 w 182"/>
                <a:gd name="T23" fmla="*/ 138 h 204"/>
                <a:gd name="T24" fmla="*/ 170 w 182"/>
                <a:gd name="T25" fmla="*/ 111 h 204"/>
                <a:gd name="T26" fmla="*/ 62 w 182"/>
                <a:gd name="T27" fmla="*/ 93 h 204"/>
                <a:gd name="T28" fmla="*/ 62 w 182"/>
                <a:gd name="T29" fmla="*/ 102 h 204"/>
                <a:gd name="T30" fmla="*/ 54 w 182"/>
                <a:gd name="T31" fmla="*/ 105 h 204"/>
                <a:gd name="T32" fmla="*/ 48 w 182"/>
                <a:gd name="T33" fmla="*/ 110 h 204"/>
                <a:gd name="T34" fmla="*/ 40 w 182"/>
                <a:gd name="T35" fmla="*/ 107 h 204"/>
                <a:gd name="T36" fmla="*/ 32 w 182"/>
                <a:gd name="T37" fmla="*/ 107 h 204"/>
                <a:gd name="T38" fmla="*/ 28 w 182"/>
                <a:gd name="T39" fmla="*/ 99 h 204"/>
                <a:gd name="T40" fmla="*/ 22 w 182"/>
                <a:gd name="T41" fmla="*/ 93 h 204"/>
                <a:gd name="T42" fmla="*/ 26 w 182"/>
                <a:gd name="T43" fmla="*/ 85 h 204"/>
                <a:gd name="T44" fmla="*/ 26 w 182"/>
                <a:gd name="T45" fmla="*/ 76 h 204"/>
                <a:gd name="T46" fmla="*/ 34 w 182"/>
                <a:gd name="T47" fmla="*/ 73 h 204"/>
                <a:gd name="T48" fmla="*/ 40 w 182"/>
                <a:gd name="T49" fmla="*/ 68 h 204"/>
                <a:gd name="T50" fmla="*/ 48 w 182"/>
                <a:gd name="T51" fmla="*/ 71 h 204"/>
                <a:gd name="T52" fmla="*/ 57 w 182"/>
                <a:gd name="T53" fmla="*/ 71 h 204"/>
                <a:gd name="T54" fmla="*/ 60 w 182"/>
                <a:gd name="T55" fmla="*/ 79 h 204"/>
                <a:gd name="T56" fmla="*/ 66 w 182"/>
                <a:gd name="T57" fmla="*/ 85 h 204"/>
                <a:gd name="T58" fmla="*/ 136 w 182"/>
                <a:gd name="T59" fmla="*/ 77 h 204"/>
                <a:gd name="T60" fmla="*/ 126 w 182"/>
                <a:gd name="T61" fmla="*/ 87 h 204"/>
                <a:gd name="T62" fmla="*/ 121 w 182"/>
                <a:gd name="T63" fmla="*/ 100 h 204"/>
                <a:gd name="T64" fmla="*/ 107 w 182"/>
                <a:gd name="T65" fmla="*/ 100 h 204"/>
                <a:gd name="T66" fmla="*/ 94 w 182"/>
                <a:gd name="T67" fmla="*/ 105 h 204"/>
                <a:gd name="T68" fmla="*/ 83 w 182"/>
                <a:gd name="T69" fmla="*/ 96 h 204"/>
                <a:gd name="T70" fmla="*/ 70 w 182"/>
                <a:gd name="T71" fmla="*/ 91 h 204"/>
                <a:gd name="T72" fmla="*/ 70 w 182"/>
                <a:gd name="T73" fmla="*/ 77 h 204"/>
                <a:gd name="T74" fmla="*/ 64 w 182"/>
                <a:gd name="T75" fmla="*/ 64 h 204"/>
                <a:gd name="T76" fmla="*/ 74 w 182"/>
                <a:gd name="T77" fmla="*/ 53 h 204"/>
                <a:gd name="T78" fmla="*/ 79 w 182"/>
                <a:gd name="T79" fmla="*/ 40 h 204"/>
                <a:gd name="T80" fmla="*/ 94 w 182"/>
                <a:gd name="T81" fmla="*/ 40 h 204"/>
                <a:gd name="T82" fmla="*/ 107 w 182"/>
                <a:gd name="T83" fmla="*/ 35 h 204"/>
                <a:gd name="T84" fmla="*/ 117 w 182"/>
                <a:gd name="T85" fmla="*/ 44 h 204"/>
                <a:gd name="T86" fmla="*/ 130 w 182"/>
                <a:gd name="T87" fmla="*/ 49 h 204"/>
                <a:gd name="T88" fmla="*/ 130 w 182"/>
                <a:gd name="T89" fmla="*/ 64 h 204"/>
                <a:gd name="T90" fmla="*/ 136 w 182"/>
                <a:gd name="T91" fmla="*/ 7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grpSp>
      <p:grpSp>
        <p:nvGrpSpPr>
          <p:cNvPr id="40" name="组合 39"/>
          <p:cNvGrpSpPr/>
          <p:nvPr/>
        </p:nvGrpSpPr>
        <p:grpSpPr>
          <a:xfrm>
            <a:off x="5002214" y="3990404"/>
            <a:ext cx="288719" cy="326552"/>
            <a:chOff x="4994016" y="4872552"/>
            <a:chExt cx="406393" cy="459645"/>
          </a:xfrm>
          <a:solidFill>
            <a:schemeClr val="bg1"/>
          </a:solidFill>
        </p:grpSpPr>
        <p:sp>
          <p:nvSpPr>
            <p:cNvPr id="41" name="Freeform 148"/>
            <p:cNvSpPr>
              <a:spLocks noEditPoints="1"/>
            </p:cNvSpPr>
            <p:nvPr/>
          </p:nvSpPr>
          <p:spPr bwMode="auto">
            <a:xfrm>
              <a:off x="5049136" y="4872552"/>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sp>
          <p:nvSpPr>
            <p:cNvPr id="42" name="Freeform 149"/>
            <p:cNvSpPr>
              <a:spLocks noEditPoints="1"/>
            </p:cNvSpPr>
            <p:nvPr/>
          </p:nvSpPr>
          <p:spPr bwMode="auto">
            <a:xfrm>
              <a:off x="4994016" y="5104243"/>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sp>
          <p:nvSpPr>
            <p:cNvPr id="43" name="Oval 150"/>
            <p:cNvSpPr>
              <a:spLocks noChangeArrowheads="1"/>
            </p:cNvSpPr>
            <p:nvPr/>
          </p:nvSpPr>
          <p:spPr bwMode="auto">
            <a:xfrm>
              <a:off x="5091176" y="5199535"/>
              <a:ext cx="37370" cy="3737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solidFill>
                  <a:prstClr val="black"/>
                </a:solidFill>
              </a:endParaRPr>
            </a:p>
          </p:txBody>
        </p:sp>
      </p:grpSp>
      <p:sp>
        <p:nvSpPr>
          <p:cNvPr id="44" name="弧形 43"/>
          <p:cNvSpPr/>
          <p:nvPr/>
        </p:nvSpPr>
        <p:spPr>
          <a:xfrm rot="593541" flipV="1">
            <a:off x="3325447" y="1970704"/>
            <a:ext cx="1257893" cy="3634392"/>
          </a:xfrm>
          <a:prstGeom prst="arc">
            <a:avLst>
              <a:gd name="adj1" fmla="val 16122888"/>
              <a:gd name="adj2" fmla="val 1807622"/>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45" name="TextBox 170"/>
          <p:cNvSpPr txBox="1"/>
          <p:nvPr/>
        </p:nvSpPr>
        <p:spPr>
          <a:xfrm>
            <a:off x="6251743" y="2332452"/>
            <a:ext cx="1882323" cy="996358"/>
          </a:xfrm>
          <a:prstGeom prst="rect">
            <a:avLst/>
          </a:prstGeom>
          <a:noFill/>
        </p:spPr>
        <p:txBody>
          <a:bodyPr wrap="square" lIns="72323" tIns="36161" rIns="72323" bIns="36161" rtlCol="0">
            <a:spAutoFit/>
          </a:bodyPr>
          <a:lstStyle/>
          <a:p>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自学</a:t>
            </a:r>
            <a:r>
              <a:rPr lang="zh-CN" altLang="en-US" sz="2000" dirty="0" smtClean="0">
                <a:solidFill>
                  <a:schemeClr val="tx1">
                    <a:lumMod val="95000"/>
                    <a:lumOff val="5000"/>
                  </a:schemeClr>
                </a:solidFill>
                <a:latin typeface="微软雅黑" panose="020B0503020204020204" pitchFamily="34" charset="-122"/>
                <a:ea typeface="微软雅黑" panose="020B0503020204020204" pitchFamily="34" charset="-122"/>
              </a:rPr>
              <a:t>能力以及解决问题的能力</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46" name="TextBox 170"/>
          <p:cNvSpPr txBox="1"/>
          <p:nvPr/>
        </p:nvSpPr>
        <p:spPr>
          <a:xfrm>
            <a:off x="6341680" y="3786183"/>
            <a:ext cx="1969807" cy="688581"/>
          </a:xfrm>
          <a:prstGeom prst="rect">
            <a:avLst/>
          </a:prstGeom>
          <a:noFill/>
        </p:spPr>
        <p:txBody>
          <a:bodyPr wrap="square" lIns="72323" tIns="36161" rIns="72323" bIns="36161" rtlCol="0">
            <a:spAutoFit/>
          </a:bodyPr>
          <a:lstStyle/>
          <a:p>
            <a:r>
              <a:rPr lang="zh-CN" altLang="en-US" sz="2000" dirty="0" smtClean="0">
                <a:solidFill>
                  <a:schemeClr val="tx1">
                    <a:lumMod val="95000"/>
                    <a:lumOff val="5000"/>
                  </a:schemeClr>
                </a:solidFill>
                <a:latin typeface="微软雅黑" panose="020B0503020204020204" pitchFamily="34" charset="-122"/>
                <a:ea typeface="微软雅黑" panose="020B0503020204020204" pitchFamily="34" charset="-122"/>
              </a:rPr>
              <a:t>数据挖掘和分析的能力</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47" name="TextBox 171"/>
          <p:cNvSpPr txBox="1"/>
          <p:nvPr/>
        </p:nvSpPr>
        <p:spPr>
          <a:xfrm>
            <a:off x="6341680" y="4314991"/>
            <a:ext cx="2215466" cy="811692"/>
          </a:xfrm>
          <a:prstGeom prst="rect">
            <a:avLst/>
          </a:prstGeom>
          <a:noFill/>
        </p:spPr>
        <p:txBody>
          <a:bodyPr wrap="square" lIns="72323" tIns="36161" rIns="72323" bIns="36161" rtlCol="0">
            <a:spAutoFit/>
          </a:bodyPr>
          <a:lstStyle/>
          <a:p>
            <a:pPr>
              <a:lnSpc>
                <a:spcPct val="150000"/>
              </a:lnSpc>
            </a:pPr>
            <a:r>
              <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Python Spider</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a:t>
            </a:r>
            <a:r>
              <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Pandas</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a:t>
            </a:r>
            <a:r>
              <a:rPr lang="en-US" altLang="zh-CN" sz="1600" dirty="0" err="1" smtClean="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Numpy</a:t>
            </a:r>
            <a:r>
              <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a:t>
            </a:r>
            <a:endParaRPr lang="en-US" altLang="zh-CN" sz="16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p:txBody>
      </p:sp>
      <p:sp>
        <p:nvSpPr>
          <p:cNvPr id="48" name="TextBox 170"/>
          <p:cNvSpPr txBox="1"/>
          <p:nvPr/>
        </p:nvSpPr>
        <p:spPr>
          <a:xfrm>
            <a:off x="764942" y="2322454"/>
            <a:ext cx="2286026" cy="380805"/>
          </a:xfrm>
          <a:prstGeom prst="rect">
            <a:avLst/>
          </a:prstGeom>
          <a:noFill/>
        </p:spPr>
        <p:txBody>
          <a:bodyPr wrap="square" lIns="72323" tIns="36161" rIns="72323" bIns="36161" rtlCol="0">
            <a:spAutoFit/>
          </a:bodyPr>
          <a:lstStyle/>
          <a:p>
            <a:pPr algn="r"/>
            <a:r>
              <a:rPr lang="zh-CN" altLang="en-US" sz="2000" dirty="0" smtClean="0">
                <a:solidFill>
                  <a:schemeClr val="tx1">
                    <a:lumMod val="95000"/>
                    <a:lumOff val="5000"/>
                  </a:schemeClr>
                </a:solidFill>
                <a:latin typeface="微软雅黑" panose="020B0503020204020204" pitchFamily="34" charset="-122"/>
                <a:ea typeface="微软雅黑" panose="020B0503020204020204" pitchFamily="34" charset="-122"/>
              </a:rPr>
              <a:t>一次完整的开发</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49" name="TextBox 171"/>
          <p:cNvSpPr txBox="1"/>
          <p:nvPr/>
        </p:nvSpPr>
        <p:spPr>
          <a:xfrm>
            <a:off x="996287" y="2576716"/>
            <a:ext cx="2166492" cy="442360"/>
          </a:xfrm>
          <a:prstGeom prst="rect">
            <a:avLst/>
          </a:prstGeom>
          <a:noFill/>
        </p:spPr>
        <p:txBody>
          <a:bodyPr wrap="square" lIns="72323" tIns="36161" rIns="72323" bIns="36161" rtlCol="0">
            <a:spAutoFit/>
          </a:bodyPr>
          <a:lstStyle/>
          <a:p>
            <a:pPr>
              <a:lnSpc>
                <a:spcPct val="150000"/>
              </a:lnSpc>
            </a:pP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开发 </a:t>
            </a:r>
            <a:r>
              <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-&gt; </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测试 </a:t>
            </a:r>
            <a:r>
              <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-&gt; </a:t>
            </a: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部署</a:t>
            </a:r>
            <a:endParaRPr lang="en-GB" altLang="zh-CN" sz="16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p:txBody>
      </p:sp>
      <p:sp>
        <p:nvSpPr>
          <p:cNvPr id="52" name="TextBox 170"/>
          <p:cNvSpPr txBox="1"/>
          <p:nvPr/>
        </p:nvSpPr>
        <p:spPr>
          <a:xfrm>
            <a:off x="894251" y="3774202"/>
            <a:ext cx="2046784" cy="380805"/>
          </a:xfrm>
          <a:prstGeom prst="rect">
            <a:avLst/>
          </a:prstGeom>
          <a:noFill/>
        </p:spPr>
        <p:txBody>
          <a:bodyPr wrap="square" lIns="72323" tIns="36161" rIns="72323" bIns="36161" rtlCol="0">
            <a:spAutoFit/>
          </a:bodyPr>
          <a:lstStyle/>
          <a:p>
            <a:r>
              <a:rPr lang="zh-CN" altLang="en-US" sz="2000" dirty="0" smtClean="0">
                <a:solidFill>
                  <a:schemeClr val="tx1">
                    <a:lumMod val="95000"/>
                    <a:lumOff val="5000"/>
                  </a:schemeClr>
                </a:solidFill>
                <a:latin typeface="微软雅黑" panose="020B0503020204020204" pitchFamily="34" charset="-122"/>
                <a:ea typeface="微软雅黑" panose="020B0503020204020204" pitchFamily="34" charset="-122"/>
              </a:rPr>
              <a:t>金融知识的增长</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53" name="TextBox 171"/>
          <p:cNvSpPr txBox="1"/>
          <p:nvPr/>
        </p:nvSpPr>
        <p:spPr>
          <a:xfrm>
            <a:off x="866776" y="4037589"/>
            <a:ext cx="1995952" cy="811692"/>
          </a:xfrm>
          <a:prstGeom prst="rect">
            <a:avLst/>
          </a:prstGeom>
          <a:noFill/>
        </p:spPr>
        <p:txBody>
          <a:bodyPr wrap="square" lIns="72323" tIns="36161" rIns="72323" bIns="36161" rtlCol="0">
            <a:spAutoFit/>
          </a:bodyPr>
          <a:lstStyle/>
          <a:p>
            <a:pPr>
              <a:lnSpc>
                <a:spcPct val="150000"/>
              </a:lnSpc>
            </a:pPr>
            <a:r>
              <a:rPr lang="zh-CN" altLang="en-US" sz="1600" dirty="0" smtClean="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固定收益债券、收益率曲线动力学</a:t>
            </a:r>
            <a:r>
              <a:rPr lang="en-US" altLang="zh-CN" sz="1600" dirty="0" smtClean="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a:t>
            </a:r>
            <a:endParaRPr lang="en-GB" altLang="zh-CN" sz="16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rot="5400000">
            <a:off x="5494754" y="16409"/>
            <a:ext cx="4313643" cy="1930484"/>
          </a:xfrm>
          <a:prstGeom prst="roundRect">
            <a:avLst>
              <a:gd name="adj" fmla="val 50000"/>
            </a:avLst>
          </a:prstGeom>
          <a:solidFill>
            <a:srgbClr val="35669B"/>
          </a:solidFill>
          <a:ln w="25400" cap="flat" cmpd="sng" algn="ctr">
            <a:solidFill>
              <a:srgbClr val="FFFFFF">
                <a:lumMod val="95000"/>
              </a:srgbClr>
            </a:solidFill>
            <a:prstDash val="solid"/>
          </a:ln>
          <a:effectLst>
            <a:outerShdw blurRad="254000" dist="127000" dir="2700000" algn="tl" rotWithShape="0">
              <a:prstClr val="black">
                <a:alpha val="40000"/>
              </a:prstClr>
            </a:outerShdw>
          </a:effectLst>
        </p:spPr>
        <p:txBody>
          <a:bodyPr rtlCol="0" anchor="ctr"/>
          <a:lstStyle/>
          <a:p>
            <a:pPr algn="ctr" defTabSz="685800">
              <a:defRPr/>
            </a:pPr>
            <a:endParaRPr lang="zh-CN" altLang="en-US" sz="1013" kern="0">
              <a:solidFill>
                <a:srgbClr val="FFFFFF"/>
              </a:solidFill>
              <a:latin typeface="Calibri"/>
              <a:ea typeface="宋体" panose="02010600030101010101" pitchFamily="2" charset="-122"/>
            </a:endParaRPr>
          </a:p>
        </p:txBody>
      </p:sp>
      <p:sp>
        <p:nvSpPr>
          <p:cNvPr id="72" name="文本框 71"/>
          <p:cNvSpPr txBox="1"/>
          <p:nvPr/>
        </p:nvSpPr>
        <p:spPr>
          <a:xfrm>
            <a:off x="963010" y="1984275"/>
            <a:ext cx="1545221" cy="784830"/>
          </a:xfrm>
          <a:prstGeom prst="rect">
            <a:avLst/>
          </a:prstGeom>
          <a:noFill/>
        </p:spPr>
        <p:txBody>
          <a:bodyPr wrap="square" rtlCol="0">
            <a:spAutoFit/>
          </a:bodyPr>
          <a:lstStyle/>
          <a:p>
            <a:r>
              <a:rPr lang="zh-CN" altLang="en-US" sz="4500" dirty="0">
                <a:solidFill>
                  <a:srgbClr val="35669B"/>
                </a:solidFill>
              </a:rPr>
              <a:t>致</a:t>
            </a:r>
            <a:r>
              <a:rPr lang="zh-CN" altLang="en-US" sz="4500" dirty="0" smtClean="0">
                <a:solidFill>
                  <a:srgbClr val="35669B"/>
                </a:solidFill>
              </a:rPr>
              <a:t> 谢</a:t>
            </a:r>
            <a:endParaRPr lang="zh-CN" altLang="en-US" sz="4500" dirty="0">
              <a:solidFill>
                <a:srgbClr val="35669B"/>
              </a:solidFill>
            </a:endParaRPr>
          </a:p>
        </p:txBody>
      </p:sp>
      <p:sp>
        <p:nvSpPr>
          <p:cNvPr id="73" name="文本框 72"/>
          <p:cNvSpPr txBox="1"/>
          <p:nvPr/>
        </p:nvSpPr>
        <p:spPr>
          <a:xfrm>
            <a:off x="963010" y="2799646"/>
            <a:ext cx="3917600" cy="553998"/>
          </a:xfrm>
          <a:prstGeom prst="rect">
            <a:avLst/>
          </a:prstGeom>
          <a:noFill/>
        </p:spPr>
        <p:txBody>
          <a:bodyPr wrap="square" rtlCol="0">
            <a:spAutoFit/>
          </a:bodyPr>
          <a:lstStyle/>
          <a:p>
            <a:pPr algn="dist"/>
            <a:r>
              <a:rPr lang="zh-CN" altLang="en-US" sz="3000">
                <a:solidFill>
                  <a:schemeClr val="tx1">
                    <a:lumMod val="85000"/>
                    <a:lumOff val="15000"/>
                  </a:schemeClr>
                </a:solidFill>
                <a:latin typeface="微软雅黑" panose="020B0503020204020204" pitchFamily="34" charset="-122"/>
                <a:ea typeface="微软雅黑" panose="020B0503020204020204" pitchFamily="34" charset="-122"/>
              </a:rPr>
              <a:t>感谢您的倾听</a:t>
            </a:r>
          </a:p>
        </p:txBody>
      </p:sp>
      <p:cxnSp>
        <p:nvCxnSpPr>
          <p:cNvPr id="74" name="直接连接符 73"/>
          <p:cNvCxnSpPr/>
          <p:nvPr/>
        </p:nvCxnSpPr>
        <p:spPr>
          <a:xfrm>
            <a:off x="1032459" y="3502402"/>
            <a:ext cx="842058" cy="0"/>
          </a:xfrm>
          <a:prstGeom prst="line">
            <a:avLst/>
          </a:prstGeom>
          <a:ln w="25400">
            <a:solidFill>
              <a:srgbClr val="35669B"/>
            </a:solidFill>
          </a:ln>
        </p:spPr>
        <p:style>
          <a:lnRef idx="1">
            <a:schemeClr val="accent1"/>
          </a:lnRef>
          <a:fillRef idx="0">
            <a:schemeClr val="accent1"/>
          </a:fillRef>
          <a:effectRef idx="0">
            <a:schemeClr val="accent1"/>
          </a:effectRef>
          <a:fontRef idx="minor">
            <a:schemeClr val="tx1"/>
          </a:fontRef>
        </p:style>
      </p:cxnSp>
      <p:pic>
        <p:nvPicPr>
          <p:cNvPr id="71" name="图片 7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00144" y="1498935"/>
            <a:ext cx="1495718" cy="1495718"/>
          </a:xfrm>
          <a:prstGeom prst="rect">
            <a:avLst/>
          </a:prstGeom>
        </p:spPr>
      </p:pic>
      <p:sp>
        <p:nvSpPr>
          <p:cNvPr id="2" name="文本框 1"/>
          <p:cNvSpPr txBox="1"/>
          <p:nvPr/>
        </p:nvSpPr>
        <p:spPr>
          <a:xfrm>
            <a:off x="964555" y="3688767"/>
            <a:ext cx="1819923"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导师：牟新刚</a:t>
            </a:r>
          </a:p>
          <a:p>
            <a:r>
              <a:rPr lang="zh-CN" altLang="en-US" dirty="0" smtClean="0">
                <a:latin typeface="微软雅黑" panose="020B0503020204020204" pitchFamily="34" charset="-122"/>
                <a:ea typeface="微软雅黑" panose="020B0503020204020204" pitchFamily="34" charset="-122"/>
              </a:rPr>
              <a:t>答辩人：钟德鸣</a:t>
            </a:r>
            <a:endParaRPr lang="en-US" altLang="zh-CN"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71"/>
                                        </p:tgtEl>
                                        <p:attrNameLst>
                                          <p:attrName>style.visibility</p:attrName>
                                        </p:attrNameLst>
                                      </p:cBhvr>
                                      <p:to>
                                        <p:strVal val="visible"/>
                                      </p:to>
                                    </p:set>
                                    <p:animEffect transition="in" filter="fade">
                                      <p:cBhvr>
                                        <p:cTn id="12" dur="1000"/>
                                        <p:tgtEl>
                                          <p:spTgt spid="71"/>
                                        </p:tgtEl>
                                      </p:cBhvr>
                                    </p:animEffect>
                                    <p:anim calcmode="lin" valueType="num">
                                      <p:cBhvr>
                                        <p:cTn id="13" dur="1000" fill="hold"/>
                                        <p:tgtEl>
                                          <p:spTgt spid="71"/>
                                        </p:tgtEl>
                                        <p:attrNameLst>
                                          <p:attrName>ppt_x</p:attrName>
                                        </p:attrNameLst>
                                      </p:cBhvr>
                                      <p:tavLst>
                                        <p:tav tm="0">
                                          <p:val>
                                            <p:strVal val="#ppt_x"/>
                                          </p:val>
                                        </p:tav>
                                        <p:tav tm="100000">
                                          <p:val>
                                            <p:strVal val="#ppt_x"/>
                                          </p:val>
                                        </p:tav>
                                      </p:tavLst>
                                    </p:anim>
                                    <p:anim calcmode="lin" valueType="num">
                                      <p:cBhvr>
                                        <p:cTn id="14"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0" descr="e7d195523061f1c0f55f9af68525816972d868573ada39bc763F3977967589A5F92C178830C92595A6CE4D0132F8C206B2B04C416AAA86B7FD80AB023F78DAEB544E2F013E11B2B95AD21703D1C90034A379EC9026EFAAF5D8D3F6EDD7215B018FE0102BB6E81C77B4FC3B86DE99B2AEE72277B97A45A4806D6C6F5344FAE938A90E129ED8BB004F34E789595D5D5B93"/>
          <p:cNvGrpSpPr/>
          <p:nvPr/>
        </p:nvGrpSpPr>
        <p:grpSpPr>
          <a:xfrm>
            <a:off x="4100330" y="2709358"/>
            <a:ext cx="982107" cy="1892063"/>
            <a:chOff x="5084746" y="1980098"/>
            <a:chExt cx="2022667" cy="3896738"/>
          </a:xfrm>
          <a:solidFill>
            <a:srgbClr val="35669B"/>
          </a:solidFill>
        </p:grpSpPr>
        <p:sp>
          <p:nvSpPr>
            <p:cNvPr id="13" name="Freeform 15"/>
            <p:cNvSpPr/>
            <p:nvPr/>
          </p:nvSpPr>
          <p:spPr bwMode="auto">
            <a:xfrm>
              <a:off x="5445521" y="4484852"/>
              <a:ext cx="1303004" cy="563544"/>
            </a:xfrm>
            <a:custGeom>
              <a:avLst/>
              <a:gdLst>
                <a:gd name="T0" fmla="*/ 63 w 537"/>
                <a:gd name="T1" fmla="*/ 120 h 233"/>
                <a:gd name="T2" fmla="*/ 448 w 537"/>
                <a:gd name="T3" fmla="*/ 17 h 233"/>
                <a:gd name="T4" fmla="*/ 473 w 537"/>
                <a:gd name="T5" fmla="*/ 113 h 233"/>
                <a:gd name="T6" fmla="*/ 89 w 537"/>
                <a:gd name="T7" fmla="*/ 216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448" y="17"/>
                    <a:pt x="448" y="17"/>
                    <a:pt x="448" y="17"/>
                  </a:cubicBezTo>
                  <a:cubicBezTo>
                    <a:pt x="511" y="0"/>
                    <a:pt x="537" y="96"/>
                    <a:pt x="473" y="113"/>
                  </a:cubicBezTo>
                  <a:cubicBezTo>
                    <a:pt x="89" y="216"/>
                    <a:pt x="89" y="216"/>
                    <a:pt x="89" y="216"/>
                  </a:cubicBezTo>
                  <a:cubicBezTo>
                    <a:pt x="25" y="233"/>
                    <a:pt x="0" y="137"/>
                    <a:pt x="63" y="120"/>
                  </a:cubicBez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sp>
          <p:nvSpPr>
            <p:cNvPr id="14" name="Freeform 16"/>
            <p:cNvSpPr/>
            <p:nvPr/>
          </p:nvSpPr>
          <p:spPr bwMode="auto">
            <a:xfrm>
              <a:off x="5445521" y="4792704"/>
              <a:ext cx="1303004" cy="563544"/>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sp>
          <p:nvSpPr>
            <p:cNvPr id="15" name="Freeform 17"/>
            <p:cNvSpPr/>
            <p:nvPr/>
          </p:nvSpPr>
          <p:spPr bwMode="auto">
            <a:xfrm>
              <a:off x="5445521" y="4182113"/>
              <a:ext cx="1303004" cy="564567"/>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sp>
          <p:nvSpPr>
            <p:cNvPr id="16" name="Freeform 18"/>
            <p:cNvSpPr/>
            <p:nvPr/>
          </p:nvSpPr>
          <p:spPr bwMode="auto">
            <a:xfrm>
              <a:off x="5455749" y="3824145"/>
              <a:ext cx="909239" cy="496042"/>
            </a:xfrm>
            <a:custGeom>
              <a:avLst/>
              <a:gdLst>
                <a:gd name="T0" fmla="*/ 166 w 375"/>
                <a:gd name="T1" fmla="*/ 36 h 205"/>
                <a:gd name="T2" fmla="*/ 375 w 375"/>
                <a:gd name="T3" fmla="*/ 160 h 205"/>
                <a:gd name="T4" fmla="*/ 202 w 375"/>
                <a:gd name="T5" fmla="*/ 205 h 205"/>
                <a:gd name="T6" fmla="*/ 0 w 375"/>
                <a:gd name="T7" fmla="*/ 81 h 205"/>
                <a:gd name="T8" fmla="*/ 166 w 375"/>
                <a:gd name="T9" fmla="*/ 36 h 205"/>
              </a:gdLst>
              <a:ahLst/>
              <a:cxnLst>
                <a:cxn ang="0">
                  <a:pos x="T0" y="T1"/>
                </a:cxn>
                <a:cxn ang="0">
                  <a:pos x="T2" y="T3"/>
                </a:cxn>
                <a:cxn ang="0">
                  <a:pos x="T4" y="T5"/>
                </a:cxn>
                <a:cxn ang="0">
                  <a:pos x="T6" y="T7"/>
                </a:cxn>
                <a:cxn ang="0">
                  <a:pos x="T8" y="T9"/>
                </a:cxn>
              </a:cxnLst>
              <a:rect l="0" t="0" r="r" b="b"/>
              <a:pathLst>
                <a:path w="375" h="205">
                  <a:moveTo>
                    <a:pt x="166" y="36"/>
                  </a:moveTo>
                  <a:cubicBezTo>
                    <a:pt x="287" y="0"/>
                    <a:pt x="334" y="75"/>
                    <a:pt x="375" y="160"/>
                  </a:cubicBezTo>
                  <a:cubicBezTo>
                    <a:pt x="318" y="175"/>
                    <a:pt x="260" y="190"/>
                    <a:pt x="202" y="205"/>
                  </a:cubicBezTo>
                  <a:cubicBezTo>
                    <a:pt x="156" y="56"/>
                    <a:pt x="61" y="73"/>
                    <a:pt x="0" y="81"/>
                  </a:cubicBezTo>
                  <a:cubicBezTo>
                    <a:pt x="56" y="66"/>
                    <a:pt x="111" y="51"/>
                    <a:pt x="166" y="36"/>
                  </a:cubicBez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grpSp>
          <p:nvGrpSpPr>
            <p:cNvPr id="17" name="Group 22"/>
            <p:cNvGrpSpPr/>
            <p:nvPr/>
          </p:nvGrpSpPr>
          <p:grpSpPr>
            <a:xfrm>
              <a:off x="5708371" y="5136354"/>
              <a:ext cx="831509" cy="740482"/>
              <a:chOff x="5708371" y="5136354"/>
              <a:chExt cx="831509" cy="740482"/>
            </a:xfrm>
            <a:grpFill/>
          </p:grpSpPr>
          <p:sp>
            <p:nvSpPr>
              <p:cNvPr id="22" name="Freeform 19"/>
              <p:cNvSpPr/>
              <p:nvPr/>
            </p:nvSpPr>
            <p:spPr bwMode="auto">
              <a:xfrm>
                <a:off x="5708371" y="5136354"/>
                <a:ext cx="831509" cy="563544"/>
              </a:xfrm>
              <a:custGeom>
                <a:avLst/>
                <a:gdLst>
                  <a:gd name="T0" fmla="*/ 813 w 813"/>
                  <a:gd name="T1" fmla="*/ 0 h 551"/>
                  <a:gd name="T2" fmla="*/ 524 w 813"/>
                  <a:gd name="T3" fmla="*/ 551 h 551"/>
                  <a:gd name="T4" fmla="*/ 256 w 813"/>
                  <a:gd name="T5" fmla="*/ 551 h 551"/>
                  <a:gd name="T6" fmla="*/ 0 w 813"/>
                  <a:gd name="T7" fmla="*/ 215 h 551"/>
                  <a:gd name="T8" fmla="*/ 0 w 813"/>
                  <a:gd name="T9" fmla="*/ 215 h 551"/>
                  <a:gd name="T10" fmla="*/ 813 w 813"/>
                  <a:gd name="T11" fmla="*/ 0 h 551"/>
                </a:gdLst>
                <a:ahLst/>
                <a:cxnLst>
                  <a:cxn ang="0">
                    <a:pos x="T0" y="T1"/>
                  </a:cxn>
                  <a:cxn ang="0">
                    <a:pos x="T2" y="T3"/>
                  </a:cxn>
                  <a:cxn ang="0">
                    <a:pos x="T4" y="T5"/>
                  </a:cxn>
                  <a:cxn ang="0">
                    <a:pos x="T6" y="T7"/>
                  </a:cxn>
                  <a:cxn ang="0">
                    <a:pos x="T8" y="T9"/>
                  </a:cxn>
                  <a:cxn ang="0">
                    <a:pos x="T10" y="T11"/>
                  </a:cxn>
                </a:cxnLst>
                <a:rect l="0" t="0" r="r" b="b"/>
                <a:pathLst>
                  <a:path w="813" h="551">
                    <a:moveTo>
                      <a:pt x="813" y="0"/>
                    </a:moveTo>
                    <a:lnTo>
                      <a:pt x="524" y="551"/>
                    </a:lnTo>
                    <a:lnTo>
                      <a:pt x="256" y="551"/>
                    </a:lnTo>
                    <a:lnTo>
                      <a:pt x="0" y="215"/>
                    </a:lnTo>
                    <a:lnTo>
                      <a:pt x="0" y="215"/>
                    </a:lnTo>
                    <a:lnTo>
                      <a:pt x="813" y="0"/>
                    </a:ln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grpSp>
            <p:nvGrpSpPr>
              <p:cNvPr id="23" name="Group 28"/>
              <p:cNvGrpSpPr/>
              <p:nvPr/>
            </p:nvGrpSpPr>
            <p:grpSpPr>
              <a:xfrm>
                <a:off x="5708371" y="5136354"/>
                <a:ext cx="831509" cy="740482"/>
                <a:chOff x="5708371" y="5136354"/>
                <a:chExt cx="831509" cy="740482"/>
              </a:xfrm>
              <a:grpFill/>
            </p:grpSpPr>
            <p:sp>
              <p:nvSpPr>
                <p:cNvPr id="24" name="Freeform 20"/>
                <p:cNvSpPr/>
                <p:nvPr/>
              </p:nvSpPr>
              <p:spPr bwMode="auto">
                <a:xfrm>
                  <a:off x="5708371" y="5136354"/>
                  <a:ext cx="831509" cy="563544"/>
                </a:xfrm>
                <a:custGeom>
                  <a:avLst/>
                  <a:gdLst>
                    <a:gd name="T0" fmla="*/ 813 w 813"/>
                    <a:gd name="T1" fmla="*/ 0 h 551"/>
                    <a:gd name="T2" fmla="*/ 524 w 813"/>
                    <a:gd name="T3" fmla="*/ 551 h 551"/>
                    <a:gd name="T4" fmla="*/ 256 w 813"/>
                    <a:gd name="T5" fmla="*/ 551 h 551"/>
                    <a:gd name="T6" fmla="*/ 0 w 813"/>
                    <a:gd name="T7" fmla="*/ 215 h 551"/>
                    <a:gd name="T8" fmla="*/ 0 w 813"/>
                    <a:gd name="T9" fmla="*/ 215 h 551"/>
                    <a:gd name="T10" fmla="*/ 813 w 813"/>
                    <a:gd name="T11" fmla="*/ 0 h 551"/>
                  </a:gdLst>
                  <a:ahLst/>
                  <a:cxnLst>
                    <a:cxn ang="0">
                      <a:pos x="T0" y="T1"/>
                    </a:cxn>
                    <a:cxn ang="0">
                      <a:pos x="T2" y="T3"/>
                    </a:cxn>
                    <a:cxn ang="0">
                      <a:pos x="T4" y="T5"/>
                    </a:cxn>
                    <a:cxn ang="0">
                      <a:pos x="T6" y="T7"/>
                    </a:cxn>
                    <a:cxn ang="0">
                      <a:pos x="T8" y="T9"/>
                    </a:cxn>
                    <a:cxn ang="0">
                      <a:pos x="T10" y="T11"/>
                    </a:cxn>
                  </a:cxnLst>
                  <a:rect l="0" t="0" r="r" b="b"/>
                  <a:pathLst>
                    <a:path w="813" h="551">
                      <a:moveTo>
                        <a:pt x="813" y="0"/>
                      </a:moveTo>
                      <a:lnTo>
                        <a:pt x="524" y="551"/>
                      </a:lnTo>
                      <a:lnTo>
                        <a:pt x="256" y="551"/>
                      </a:lnTo>
                      <a:lnTo>
                        <a:pt x="0" y="215"/>
                      </a:lnTo>
                      <a:lnTo>
                        <a:pt x="0" y="215"/>
                      </a:lnTo>
                      <a:lnTo>
                        <a:pt x="813" y="0"/>
                      </a:lnTo>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sp>
              <p:nvSpPr>
                <p:cNvPr id="25" name="Freeform 21"/>
                <p:cNvSpPr/>
                <p:nvPr/>
              </p:nvSpPr>
              <p:spPr bwMode="auto">
                <a:xfrm>
                  <a:off x="5967131" y="5733649"/>
                  <a:ext cx="279215" cy="143187"/>
                </a:xfrm>
                <a:custGeom>
                  <a:avLst/>
                  <a:gdLst>
                    <a:gd name="T0" fmla="*/ 115 w 115"/>
                    <a:gd name="T1" fmla="*/ 0 h 59"/>
                    <a:gd name="T2" fmla="*/ 115 w 115"/>
                    <a:gd name="T3" fmla="*/ 2 h 59"/>
                    <a:gd name="T4" fmla="*/ 57 w 115"/>
                    <a:gd name="T5" fmla="*/ 59 h 59"/>
                    <a:gd name="T6" fmla="*/ 0 w 115"/>
                    <a:gd name="T7" fmla="*/ 2 h 59"/>
                    <a:gd name="T8" fmla="*/ 0 w 115"/>
                    <a:gd name="T9" fmla="*/ 0 h 59"/>
                    <a:gd name="T10" fmla="*/ 1 w 115"/>
                    <a:gd name="T11" fmla="*/ 2 h 59"/>
                    <a:gd name="T12" fmla="*/ 114 w 115"/>
                    <a:gd name="T13" fmla="*/ 2 h 59"/>
                    <a:gd name="T14" fmla="*/ 115 w 115"/>
                    <a:gd name="T15" fmla="*/ 0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59">
                      <a:moveTo>
                        <a:pt x="115" y="0"/>
                      </a:moveTo>
                      <a:cubicBezTo>
                        <a:pt x="115" y="0"/>
                        <a:pt x="115" y="1"/>
                        <a:pt x="115" y="2"/>
                      </a:cubicBezTo>
                      <a:cubicBezTo>
                        <a:pt x="115" y="33"/>
                        <a:pt x="89" y="59"/>
                        <a:pt x="57" y="59"/>
                      </a:cubicBezTo>
                      <a:cubicBezTo>
                        <a:pt x="26" y="59"/>
                        <a:pt x="0" y="33"/>
                        <a:pt x="0" y="2"/>
                      </a:cubicBezTo>
                      <a:cubicBezTo>
                        <a:pt x="0" y="1"/>
                        <a:pt x="0" y="1"/>
                        <a:pt x="0" y="0"/>
                      </a:cubicBezTo>
                      <a:cubicBezTo>
                        <a:pt x="1" y="2"/>
                        <a:pt x="1" y="2"/>
                        <a:pt x="1" y="2"/>
                      </a:cubicBezTo>
                      <a:cubicBezTo>
                        <a:pt x="114" y="2"/>
                        <a:pt x="114" y="2"/>
                        <a:pt x="114" y="2"/>
                      </a:cubicBezTo>
                      <a:cubicBezTo>
                        <a:pt x="115" y="0"/>
                        <a:pt x="115" y="0"/>
                        <a:pt x="115" y="0"/>
                      </a:cubicBez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grpSp>
        </p:grpSp>
        <p:sp>
          <p:nvSpPr>
            <p:cNvPr id="18" name="Freeform 22"/>
            <p:cNvSpPr/>
            <p:nvPr/>
          </p:nvSpPr>
          <p:spPr bwMode="auto">
            <a:xfrm>
              <a:off x="5241990" y="1980098"/>
              <a:ext cx="1048335" cy="411152"/>
            </a:xfrm>
            <a:custGeom>
              <a:avLst/>
              <a:gdLst>
                <a:gd name="T0" fmla="*/ 85 w 432"/>
                <a:gd name="T1" fmla="*/ 0 h 170"/>
                <a:gd name="T2" fmla="*/ 106 w 432"/>
                <a:gd name="T3" fmla="*/ 3 h 170"/>
                <a:gd name="T4" fmla="*/ 106 w 432"/>
                <a:gd name="T5" fmla="*/ 3 h 170"/>
                <a:gd name="T6" fmla="*/ 432 w 432"/>
                <a:gd name="T7" fmla="*/ 86 h 170"/>
                <a:gd name="T8" fmla="*/ 112 w 432"/>
                <a:gd name="T9" fmla="*/ 166 h 170"/>
                <a:gd name="T10" fmla="*/ 112 w 432"/>
                <a:gd name="T11" fmla="*/ 166 h 170"/>
                <a:gd name="T12" fmla="*/ 85 w 432"/>
                <a:gd name="T13" fmla="*/ 170 h 170"/>
                <a:gd name="T14" fmla="*/ 0 w 432"/>
                <a:gd name="T15" fmla="*/ 85 h 170"/>
                <a:gd name="T16" fmla="*/ 85 w 432"/>
                <a:gd name="T1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170">
                  <a:moveTo>
                    <a:pt x="85" y="0"/>
                  </a:moveTo>
                  <a:cubicBezTo>
                    <a:pt x="92" y="0"/>
                    <a:pt x="99" y="1"/>
                    <a:pt x="106" y="3"/>
                  </a:cubicBezTo>
                  <a:cubicBezTo>
                    <a:pt x="106" y="3"/>
                    <a:pt x="106" y="3"/>
                    <a:pt x="106" y="3"/>
                  </a:cubicBezTo>
                  <a:cubicBezTo>
                    <a:pt x="432" y="86"/>
                    <a:pt x="432" y="86"/>
                    <a:pt x="432" y="86"/>
                  </a:cubicBezTo>
                  <a:cubicBezTo>
                    <a:pt x="112" y="166"/>
                    <a:pt x="112" y="166"/>
                    <a:pt x="112" y="166"/>
                  </a:cubicBezTo>
                  <a:cubicBezTo>
                    <a:pt x="112" y="166"/>
                    <a:pt x="112" y="166"/>
                    <a:pt x="112" y="166"/>
                  </a:cubicBezTo>
                  <a:cubicBezTo>
                    <a:pt x="103" y="169"/>
                    <a:pt x="94" y="170"/>
                    <a:pt x="85" y="170"/>
                  </a:cubicBezTo>
                  <a:cubicBezTo>
                    <a:pt x="38" y="170"/>
                    <a:pt x="0" y="132"/>
                    <a:pt x="0" y="85"/>
                  </a:cubicBezTo>
                  <a:cubicBezTo>
                    <a:pt x="0" y="38"/>
                    <a:pt x="38" y="0"/>
                    <a:pt x="85" y="0"/>
                  </a:cubicBezTo>
                  <a:close/>
                </a:path>
              </a:pathLst>
            </a:custGeom>
            <a:grpFill/>
            <a:ln>
              <a:noFill/>
            </a:ln>
          </p:spPr>
          <p:txBody>
            <a:bodyPr vert="horz" wrap="square" lIns="68580" tIns="34290" rIns="68580" bIns="34290" numCol="1" anchor="t" anchorCtr="0" compatLnSpc="1"/>
            <a:lstStyle/>
            <a:p>
              <a:endParaRPr lang="en-US" sz="1350">
                <a:solidFill>
                  <a:schemeClr val="bg1"/>
                </a:solidFill>
              </a:endParaRPr>
            </a:p>
          </p:txBody>
        </p:sp>
        <p:sp>
          <p:nvSpPr>
            <p:cNvPr id="19" name="Freeform 24"/>
            <p:cNvSpPr/>
            <p:nvPr/>
          </p:nvSpPr>
          <p:spPr bwMode="auto">
            <a:xfrm>
              <a:off x="5084746" y="2107509"/>
              <a:ext cx="2022667" cy="846697"/>
            </a:xfrm>
            <a:custGeom>
              <a:avLst/>
              <a:gdLst>
                <a:gd name="connsiteX0" fmla="*/ 982060 w 2022667"/>
                <a:gd name="connsiteY0" fmla="*/ 271936 h 846697"/>
                <a:gd name="connsiteX1" fmla="*/ 123436 w 2022667"/>
                <a:gd name="connsiteY1" fmla="*/ 504080 h 846697"/>
                <a:gd name="connsiteX2" fmla="*/ 140415 w 2022667"/>
                <a:gd name="connsiteY2" fmla="*/ 564534 h 846697"/>
                <a:gd name="connsiteX3" fmla="*/ 999038 w 2022667"/>
                <a:gd name="connsiteY3" fmla="*/ 332390 h 846697"/>
                <a:gd name="connsiteX4" fmla="*/ 982060 w 2022667"/>
                <a:gd name="connsiteY4" fmla="*/ 271936 h 846697"/>
                <a:gd name="connsiteX5" fmla="*/ 1810824 w 2022667"/>
                <a:gd name="connsiteY5" fmla="*/ 386 h 846697"/>
                <a:gd name="connsiteX6" fmla="*/ 1869874 w 2022667"/>
                <a:gd name="connsiteY6" fmla="*/ 407616 h 846697"/>
                <a:gd name="connsiteX7" fmla="*/ 261781 w 2022667"/>
                <a:gd name="connsiteY7" fmla="*/ 838458 h 846697"/>
                <a:gd name="connsiteX8" fmla="*/ 152634 w 2022667"/>
                <a:gd name="connsiteY8" fmla="*/ 439082 h 846697"/>
                <a:gd name="connsiteX9" fmla="*/ 1763153 w 2022667"/>
                <a:gd name="connsiteY9" fmla="*/ 8239 h 846697"/>
                <a:gd name="connsiteX10" fmla="*/ 1810824 w 2022667"/>
                <a:gd name="connsiteY10" fmla="*/ 386 h 846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697">
                  <a:moveTo>
                    <a:pt x="982060" y="271936"/>
                  </a:moveTo>
                  <a:cubicBezTo>
                    <a:pt x="123436" y="504080"/>
                    <a:pt x="123436" y="504080"/>
                    <a:pt x="123436" y="504080"/>
                  </a:cubicBezTo>
                  <a:cubicBezTo>
                    <a:pt x="84628" y="513753"/>
                    <a:pt x="101607" y="574207"/>
                    <a:pt x="140415" y="564534"/>
                  </a:cubicBezTo>
                  <a:cubicBezTo>
                    <a:pt x="999038" y="332390"/>
                    <a:pt x="999038" y="332390"/>
                    <a:pt x="999038" y="332390"/>
                  </a:cubicBezTo>
                  <a:cubicBezTo>
                    <a:pt x="1037846" y="320299"/>
                    <a:pt x="1020868" y="262263"/>
                    <a:pt x="982060" y="271936"/>
                  </a:cubicBezTo>
                  <a:close/>
                  <a:moveTo>
                    <a:pt x="1810824" y="386"/>
                  </a:moveTo>
                  <a:cubicBezTo>
                    <a:pt x="2039421" y="-13318"/>
                    <a:pt x="2117728" y="341809"/>
                    <a:pt x="1869874" y="407616"/>
                  </a:cubicBezTo>
                  <a:cubicBezTo>
                    <a:pt x="1869874" y="407616"/>
                    <a:pt x="1869874" y="407616"/>
                    <a:pt x="261781" y="838458"/>
                  </a:cubicBezTo>
                  <a:cubicBezTo>
                    <a:pt x="-5022" y="908651"/>
                    <a:pt x="-111743" y="509275"/>
                    <a:pt x="152634" y="439082"/>
                  </a:cubicBezTo>
                  <a:cubicBezTo>
                    <a:pt x="152634" y="439082"/>
                    <a:pt x="152634" y="439082"/>
                    <a:pt x="1763153" y="8239"/>
                  </a:cubicBezTo>
                  <a:cubicBezTo>
                    <a:pt x="1779676" y="3852"/>
                    <a:pt x="1795584" y="1299"/>
                    <a:pt x="1810824" y="386"/>
                  </a:cubicBezTo>
                  <a:close/>
                </a:path>
              </a:pathLst>
            </a:custGeom>
            <a:grpFill/>
            <a:ln>
              <a:noFill/>
            </a:ln>
          </p:spPr>
          <p:txBody>
            <a:bodyPr vert="horz" wrap="square" lIns="68580" tIns="34290" rIns="68580" bIns="34290" numCol="1" anchor="t" anchorCtr="0" compatLnSpc="1">
              <a:noAutofit/>
            </a:bodyPr>
            <a:lstStyle/>
            <a:p>
              <a:endParaRPr lang="en-US" sz="1350">
                <a:solidFill>
                  <a:schemeClr val="bg1"/>
                </a:solidFill>
              </a:endParaRPr>
            </a:p>
          </p:txBody>
        </p:sp>
        <p:sp>
          <p:nvSpPr>
            <p:cNvPr id="20" name="Freeform 25"/>
            <p:cNvSpPr/>
            <p:nvPr/>
          </p:nvSpPr>
          <p:spPr bwMode="auto">
            <a:xfrm>
              <a:off x="5084746" y="2630163"/>
              <a:ext cx="2022667" cy="848703"/>
            </a:xfrm>
            <a:custGeom>
              <a:avLst/>
              <a:gdLst>
                <a:gd name="connsiteX0" fmla="*/ 982060 w 2022667"/>
                <a:gd name="connsiteY0" fmla="*/ 266822 h 848703"/>
                <a:gd name="connsiteX1" fmla="*/ 123436 w 2022667"/>
                <a:gd name="connsiteY1" fmla="*/ 499446 h 848703"/>
                <a:gd name="connsiteX2" fmla="*/ 140415 w 2022667"/>
                <a:gd name="connsiteY2" fmla="*/ 560025 h 848703"/>
                <a:gd name="connsiteX3" fmla="*/ 999038 w 2022667"/>
                <a:gd name="connsiteY3" fmla="*/ 327401 h 848703"/>
                <a:gd name="connsiteX4" fmla="*/ 982060 w 2022667"/>
                <a:gd name="connsiteY4" fmla="*/ 266822 h 848703"/>
                <a:gd name="connsiteX5" fmla="*/ 1810824 w 2022667"/>
                <a:gd name="connsiteY5" fmla="*/ 369 h 848703"/>
                <a:gd name="connsiteX6" fmla="*/ 1869874 w 2022667"/>
                <a:gd name="connsiteY6" fmla="*/ 409834 h 848703"/>
                <a:gd name="connsiteX7" fmla="*/ 261781 w 2022667"/>
                <a:gd name="connsiteY7" fmla="*/ 840511 h 848703"/>
                <a:gd name="connsiteX8" fmla="*/ 152634 w 2022667"/>
                <a:gd name="connsiteY8" fmla="*/ 438869 h 848703"/>
                <a:gd name="connsiteX9" fmla="*/ 1763153 w 2022667"/>
                <a:gd name="connsiteY9" fmla="*/ 8192 h 848703"/>
                <a:gd name="connsiteX10" fmla="*/ 1810824 w 2022667"/>
                <a:gd name="connsiteY10" fmla="*/ 369 h 84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8703">
                  <a:moveTo>
                    <a:pt x="982060" y="266822"/>
                  </a:moveTo>
                  <a:cubicBezTo>
                    <a:pt x="123436" y="499446"/>
                    <a:pt x="123436" y="499446"/>
                    <a:pt x="123436" y="499446"/>
                  </a:cubicBezTo>
                  <a:cubicBezTo>
                    <a:pt x="84628" y="511562"/>
                    <a:pt x="101607" y="572141"/>
                    <a:pt x="140415" y="560025"/>
                  </a:cubicBezTo>
                  <a:cubicBezTo>
                    <a:pt x="999038" y="327401"/>
                    <a:pt x="999038" y="327401"/>
                    <a:pt x="999038" y="327401"/>
                  </a:cubicBezTo>
                  <a:cubicBezTo>
                    <a:pt x="1037846" y="317708"/>
                    <a:pt x="1020868" y="257129"/>
                    <a:pt x="982060" y="266822"/>
                  </a:cubicBezTo>
                  <a:close/>
                  <a:moveTo>
                    <a:pt x="1810824" y="369"/>
                  </a:moveTo>
                  <a:cubicBezTo>
                    <a:pt x="2039421" y="-13064"/>
                    <a:pt x="2117728" y="344054"/>
                    <a:pt x="1869874" y="409834"/>
                  </a:cubicBezTo>
                  <a:cubicBezTo>
                    <a:pt x="261781" y="840511"/>
                    <a:pt x="261781" y="840511"/>
                    <a:pt x="261781" y="840511"/>
                  </a:cubicBezTo>
                  <a:cubicBezTo>
                    <a:pt x="-5022" y="910677"/>
                    <a:pt x="-111743" y="509035"/>
                    <a:pt x="152634" y="438869"/>
                  </a:cubicBezTo>
                  <a:cubicBezTo>
                    <a:pt x="1763153" y="8192"/>
                    <a:pt x="1763153" y="8192"/>
                    <a:pt x="1763153" y="8192"/>
                  </a:cubicBezTo>
                  <a:cubicBezTo>
                    <a:pt x="1779676" y="3807"/>
                    <a:pt x="1795584" y="1264"/>
                    <a:pt x="1810824" y="369"/>
                  </a:cubicBezTo>
                  <a:close/>
                </a:path>
              </a:pathLst>
            </a:custGeom>
            <a:grpFill/>
            <a:ln>
              <a:noFill/>
            </a:ln>
          </p:spPr>
          <p:txBody>
            <a:bodyPr vert="horz" wrap="square" lIns="68580" tIns="34290" rIns="68580" bIns="34290" numCol="1" anchor="t" anchorCtr="0" compatLnSpc="1">
              <a:noAutofit/>
            </a:bodyPr>
            <a:lstStyle/>
            <a:p>
              <a:endParaRPr lang="en-US" sz="1350">
                <a:solidFill>
                  <a:schemeClr val="bg1"/>
                </a:solidFill>
              </a:endParaRPr>
            </a:p>
          </p:txBody>
        </p:sp>
        <p:sp>
          <p:nvSpPr>
            <p:cNvPr id="21" name="Freeform 26"/>
            <p:cNvSpPr/>
            <p:nvPr/>
          </p:nvSpPr>
          <p:spPr bwMode="auto">
            <a:xfrm>
              <a:off x="5084746" y="3159912"/>
              <a:ext cx="2022667" cy="846868"/>
            </a:xfrm>
            <a:custGeom>
              <a:avLst/>
              <a:gdLst>
                <a:gd name="connsiteX0" fmla="*/ 982060 w 2022667"/>
                <a:gd name="connsiteY0" fmla="*/ 272356 h 846868"/>
                <a:gd name="connsiteX1" fmla="*/ 123436 w 2022667"/>
                <a:gd name="connsiteY1" fmla="*/ 504980 h 846868"/>
                <a:gd name="connsiteX2" fmla="*/ 140415 w 2022667"/>
                <a:gd name="connsiteY2" fmla="*/ 565559 h 846868"/>
                <a:gd name="connsiteX3" fmla="*/ 999038 w 2022667"/>
                <a:gd name="connsiteY3" fmla="*/ 332935 h 846868"/>
                <a:gd name="connsiteX4" fmla="*/ 982060 w 2022667"/>
                <a:gd name="connsiteY4" fmla="*/ 272356 h 846868"/>
                <a:gd name="connsiteX5" fmla="*/ 1810824 w 2022667"/>
                <a:gd name="connsiteY5" fmla="*/ 385 h 846868"/>
                <a:gd name="connsiteX6" fmla="*/ 1869874 w 2022667"/>
                <a:gd name="connsiteY6" fmla="*/ 409877 h 846868"/>
                <a:gd name="connsiteX7" fmla="*/ 261781 w 2022667"/>
                <a:gd name="connsiteY7" fmla="*/ 838134 h 846868"/>
                <a:gd name="connsiteX8" fmla="*/ 152634 w 2022667"/>
                <a:gd name="connsiteY8" fmla="*/ 438912 h 846868"/>
                <a:gd name="connsiteX9" fmla="*/ 1763153 w 2022667"/>
                <a:gd name="connsiteY9" fmla="*/ 8235 h 846868"/>
                <a:gd name="connsiteX10" fmla="*/ 1810824 w 2022667"/>
                <a:gd name="connsiteY10" fmla="*/ 385 h 846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868">
                  <a:moveTo>
                    <a:pt x="982060" y="272356"/>
                  </a:moveTo>
                  <a:lnTo>
                    <a:pt x="123436" y="504980"/>
                  </a:lnTo>
                  <a:cubicBezTo>
                    <a:pt x="84628" y="514673"/>
                    <a:pt x="101607" y="575252"/>
                    <a:pt x="140415" y="565559"/>
                  </a:cubicBezTo>
                  <a:cubicBezTo>
                    <a:pt x="999038" y="332935"/>
                    <a:pt x="999038" y="332935"/>
                    <a:pt x="999038" y="332935"/>
                  </a:cubicBezTo>
                  <a:cubicBezTo>
                    <a:pt x="1037846" y="320819"/>
                    <a:pt x="1020868" y="260240"/>
                    <a:pt x="982060" y="272356"/>
                  </a:cubicBezTo>
                  <a:close/>
                  <a:moveTo>
                    <a:pt x="1810824" y="385"/>
                  </a:moveTo>
                  <a:cubicBezTo>
                    <a:pt x="2039421" y="-13304"/>
                    <a:pt x="2117728" y="341828"/>
                    <a:pt x="1869874" y="409877"/>
                  </a:cubicBezTo>
                  <a:cubicBezTo>
                    <a:pt x="1869874" y="409877"/>
                    <a:pt x="1869874" y="409877"/>
                    <a:pt x="261781" y="838134"/>
                  </a:cubicBezTo>
                  <a:cubicBezTo>
                    <a:pt x="-5022" y="910720"/>
                    <a:pt x="-111743" y="509078"/>
                    <a:pt x="152634" y="438912"/>
                  </a:cubicBezTo>
                  <a:cubicBezTo>
                    <a:pt x="152634" y="438912"/>
                    <a:pt x="152634" y="438912"/>
                    <a:pt x="1763153" y="8235"/>
                  </a:cubicBezTo>
                  <a:cubicBezTo>
                    <a:pt x="1779676" y="3850"/>
                    <a:pt x="1795584" y="1298"/>
                    <a:pt x="1810824" y="385"/>
                  </a:cubicBezTo>
                  <a:close/>
                </a:path>
              </a:pathLst>
            </a:custGeom>
            <a:grpFill/>
            <a:ln>
              <a:noFill/>
            </a:ln>
          </p:spPr>
          <p:txBody>
            <a:bodyPr vert="horz" wrap="square" lIns="68580" tIns="34290" rIns="68580" bIns="34290" numCol="1" anchor="t" anchorCtr="0" compatLnSpc="1">
              <a:noAutofit/>
            </a:bodyPr>
            <a:lstStyle/>
            <a:p>
              <a:endParaRPr lang="en-US" sz="1350" dirty="0">
                <a:solidFill>
                  <a:schemeClr val="bg1"/>
                </a:solidFill>
              </a:endParaRPr>
            </a:p>
          </p:txBody>
        </p:sp>
      </p:grpSp>
      <p:sp>
        <p:nvSpPr>
          <p:cNvPr id="26" name="Oval 38"/>
          <p:cNvSpPr>
            <a:spLocks noChangeAspect="1"/>
          </p:cNvSpPr>
          <p:nvPr/>
        </p:nvSpPr>
        <p:spPr>
          <a:xfrm>
            <a:off x="5394488" y="2261711"/>
            <a:ext cx="603496" cy="604001"/>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
        <p:nvSpPr>
          <p:cNvPr id="27" name="Oval 39"/>
          <p:cNvSpPr>
            <a:spLocks noChangeAspect="1"/>
          </p:cNvSpPr>
          <p:nvPr/>
        </p:nvSpPr>
        <p:spPr>
          <a:xfrm>
            <a:off x="5464122" y="2312354"/>
            <a:ext cx="464228" cy="464616"/>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4</a:t>
            </a:r>
          </a:p>
        </p:txBody>
      </p:sp>
      <p:sp>
        <p:nvSpPr>
          <p:cNvPr id="29" name="TextBox 198"/>
          <p:cNvSpPr txBox="1"/>
          <p:nvPr/>
        </p:nvSpPr>
        <p:spPr>
          <a:xfrm>
            <a:off x="6008216" y="2275966"/>
            <a:ext cx="1934781" cy="646331"/>
          </a:xfrm>
          <a:prstGeom prst="rect">
            <a:avLst/>
          </a:prstGeom>
        </p:spPr>
        <p:txBody>
          <a:bodyPr wrap="square" rtlCol="0">
            <a:spAutoFit/>
          </a:bodyPr>
          <a:lstStyle/>
          <a:p>
            <a:pPr>
              <a:buClr>
                <a:schemeClr val="tx1">
                  <a:lumMod val="85000"/>
                  <a:lumOff val="15000"/>
                </a:schemeClr>
              </a:buClr>
              <a:buSzPct val="105000"/>
            </a:pP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Python</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脚本进行数据收集与分析</a:t>
            </a:r>
          </a:p>
        </p:txBody>
      </p:sp>
      <p:sp>
        <p:nvSpPr>
          <p:cNvPr id="30" name="Oval 41"/>
          <p:cNvSpPr>
            <a:spLocks noChangeAspect="1"/>
          </p:cNvSpPr>
          <p:nvPr/>
        </p:nvSpPr>
        <p:spPr>
          <a:xfrm>
            <a:off x="5828772" y="3294168"/>
            <a:ext cx="603496" cy="604001"/>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
        <p:nvSpPr>
          <p:cNvPr id="31" name="Oval 42"/>
          <p:cNvSpPr>
            <a:spLocks noChangeAspect="1"/>
          </p:cNvSpPr>
          <p:nvPr/>
        </p:nvSpPr>
        <p:spPr>
          <a:xfrm>
            <a:off x="5898406" y="3344811"/>
            <a:ext cx="464228" cy="464616"/>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5</a:t>
            </a:r>
          </a:p>
        </p:txBody>
      </p:sp>
      <p:sp>
        <p:nvSpPr>
          <p:cNvPr id="33" name="TextBox 198"/>
          <p:cNvSpPr txBox="1"/>
          <p:nvPr/>
        </p:nvSpPr>
        <p:spPr>
          <a:xfrm>
            <a:off x="6441792" y="3285382"/>
            <a:ext cx="2456548" cy="923330"/>
          </a:xfrm>
          <a:prstGeom prst="rect">
            <a:avLst/>
          </a:prstGeom>
        </p:spPr>
        <p:txBody>
          <a:bodyPr wrap="square" rtlCol="0">
            <a:spAutoFit/>
          </a:bodyPr>
          <a:lstStyle/>
          <a:p>
            <a:pPr>
              <a:buClr>
                <a:schemeClr val="tx1">
                  <a:lumMod val="85000"/>
                  <a:lumOff val="15000"/>
                </a:schemeClr>
              </a:buClr>
              <a:buSzPct val="105000"/>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基于</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Node Express</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的</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HTTP</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服务器的搭建及</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API</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的开发</a:t>
            </a:r>
          </a:p>
        </p:txBody>
      </p:sp>
      <p:sp>
        <p:nvSpPr>
          <p:cNvPr id="34" name="Oval 44"/>
          <p:cNvSpPr>
            <a:spLocks noChangeAspect="1"/>
          </p:cNvSpPr>
          <p:nvPr/>
        </p:nvSpPr>
        <p:spPr>
          <a:xfrm>
            <a:off x="5390160" y="4319937"/>
            <a:ext cx="603496" cy="604001"/>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
        <p:nvSpPr>
          <p:cNvPr id="35" name="Oval 45"/>
          <p:cNvSpPr>
            <a:spLocks noChangeAspect="1"/>
          </p:cNvSpPr>
          <p:nvPr/>
        </p:nvSpPr>
        <p:spPr>
          <a:xfrm>
            <a:off x="5459794" y="4370580"/>
            <a:ext cx="464228" cy="464616"/>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6</a:t>
            </a:r>
          </a:p>
        </p:txBody>
      </p:sp>
      <p:sp>
        <p:nvSpPr>
          <p:cNvPr id="37" name="TextBox 198"/>
          <p:cNvSpPr txBox="1"/>
          <p:nvPr/>
        </p:nvSpPr>
        <p:spPr>
          <a:xfrm>
            <a:off x="6012706" y="4313955"/>
            <a:ext cx="1930291" cy="646331"/>
          </a:xfrm>
          <a:prstGeom prst="rect">
            <a:avLst/>
          </a:prstGeom>
        </p:spPr>
        <p:txBody>
          <a:bodyPr wrap="square" rtlCol="0">
            <a:spAutoFit/>
          </a:bodyPr>
          <a:lstStyle/>
          <a:p>
            <a:pPr>
              <a:buClr>
                <a:schemeClr val="tx1">
                  <a:lumMod val="85000"/>
                  <a:lumOff val="15000"/>
                </a:schemeClr>
              </a:buClr>
              <a:buSzPct val="105000"/>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基于</a:t>
            </a: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React</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框架的前端网站的开发</a:t>
            </a:r>
          </a:p>
        </p:txBody>
      </p:sp>
      <p:sp>
        <p:nvSpPr>
          <p:cNvPr id="38" name="Oval 47"/>
          <p:cNvSpPr>
            <a:spLocks noChangeAspect="1"/>
          </p:cNvSpPr>
          <p:nvPr/>
        </p:nvSpPr>
        <p:spPr>
          <a:xfrm>
            <a:off x="3165311" y="2272348"/>
            <a:ext cx="603496" cy="604001"/>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
        <p:nvSpPr>
          <p:cNvPr id="39" name="Oval 48"/>
          <p:cNvSpPr>
            <a:spLocks noChangeAspect="1"/>
          </p:cNvSpPr>
          <p:nvPr/>
        </p:nvSpPr>
        <p:spPr>
          <a:xfrm>
            <a:off x="3234943" y="2322992"/>
            <a:ext cx="464228" cy="464616"/>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1</a:t>
            </a:r>
          </a:p>
        </p:txBody>
      </p:sp>
      <p:sp>
        <p:nvSpPr>
          <p:cNvPr id="41" name="TextBox 198"/>
          <p:cNvSpPr txBox="1"/>
          <p:nvPr/>
        </p:nvSpPr>
        <p:spPr>
          <a:xfrm>
            <a:off x="1201004" y="2261712"/>
            <a:ext cx="1949578" cy="646331"/>
          </a:xfrm>
          <a:prstGeom prst="rect">
            <a:avLst/>
          </a:prstGeom>
        </p:spPr>
        <p:txBody>
          <a:bodyPr wrap="square" rtlCol="0">
            <a:spAutoFit/>
          </a:bodyPr>
          <a:lstStyle/>
          <a:p>
            <a:pPr algn="r">
              <a:buClr>
                <a:schemeClr val="tx1">
                  <a:lumMod val="85000"/>
                  <a:lumOff val="15000"/>
                </a:schemeClr>
              </a:buClr>
              <a:buSzPct val="105000"/>
            </a:pP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主成分分析法提取收益率主因子</a:t>
            </a:r>
          </a:p>
        </p:txBody>
      </p:sp>
      <p:sp>
        <p:nvSpPr>
          <p:cNvPr id="42" name="Oval 32"/>
          <p:cNvSpPr>
            <a:spLocks noChangeAspect="1"/>
          </p:cNvSpPr>
          <p:nvPr/>
        </p:nvSpPr>
        <p:spPr>
          <a:xfrm>
            <a:off x="2692626" y="3294168"/>
            <a:ext cx="603496" cy="604001"/>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
        <p:nvSpPr>
          <p:cNvPr id="43" name="Oval 33"/>
          <p:cNvSpPr>
            <a:spLocks noChangeAspect="1"/>
          </p:cNvSpPr>
          <p:nvPr/>
        </p:nvSpPr>
        <p:spPr>
          <a:xfrm>
            <a:off x="2762260" y="3344811"/>
            <a:ext cx="464228" cy="464616"/>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a:t>
            </a:r>
          </a:p>
        </p:txBody>
      </p:sp>
      <p:sp>
        <p:nvSpPr>
          <p:cNvPr id="45" name="TextBox 198"/>
          <p:cNvSpPr txBox="1"/>
          <p:nvPr/>
        </p:nvSpPr>
        <p:spPr>
          <a:xfrm>
            <a:off x="620547" y="3256982"/>
            <a:ext cx="2069831" cy="646331"/>
          </a:xfrm>
          <a:prstGeom prst="rect">
            <a:avLst/>
          </a:prstGeom>
        </p:spPr>
        <p:txBody>
          <a:bodyPr wrap="square" rtlCol="0">
            <a:spAutoFit/>
          </a:bodyPr>
          <a:lstStyle/>
          <a:p>
            <a:pPr algn="r">
              <a:buClr>
                <a:schemeClr val="tx1">
                  <a:lumMod val="85000"/>
                  <a:lumOff val="15000"/>
                </a:schemeClr>
              </a:buClr>
              <a:buSzPct val="105000"/>
            </a:pP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Nelson-Siegel</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模型拟合收益率曲线</a:t>
            </a:r>
          </a:p>
        </p:txBody>
      </p:sp>
      <p:sp>
        <p:nvSpPr>
          <p:cNvPr id="46" name="Oval 35"/>
          <p:cNvSpPr>
            <a:spLocks noChangeAspect="1"/>
          </p:cNvSpPr>
          <p:nvPr/>
        </p:nvSpPr>
        <p:spPr>
          <a:xfrm>
            <a:off x="3165311" y="4319937"/>
            <a:ext cx="603496" cy="604001"/>
          </a:xfrm>
          <a:prstGeom prst="ellipse">
            <a:avLst/>
          </a:prstGeom>
          <a:solidFill>
            <a:srgbClr val="528EA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sz="1350" dirty="0"/>
          </a:p>
        </p:txBody>
      </p:sp>
      <p:sp>
        <p:nvSpPr>
          <p:cNvPr id="47" name="Oval 36"/>
          <p:cNvSpPr>
            <a:spLocks noChangeAspect="1"/>
          </p:cNvSpPr>
          <p:nvPr/>
        </p:nvSpPr>
        <p:spPr>
          <a:xfrm>
            <a:off x="3234945" y="4370580"/>
            <a:ext cx="464228" cy="464616"/>
          </a:xfrm>
          <a:prstGeom prst="ellipse">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3</a:t>
            </a:r>
          </a:p>
        </p:txBody>
      </p:sp>
      <p:sp>
        <p:nvSpPr>
          <p:cNvPr id="49" name="TextBox 198"/>
          <p:cNvSpPr txBox="1"/>
          <p:nvPr/>
        </p:nvSpPr>
        <p:spPr>
          <a:xfrm>
            <a:off x="1078173" y="4313955"/>
            <a:ext cx="2076905" cy="646331"/>
          </a:xfrm>
          <a:prstGeom prst="rect">
            <a:avLst/>
          </a:prstGeom>
        </p:spPr>
        <p:txBody>
          <a:bodyPr wrap="square" rtlCol="0">
            <a:spAutoFit/>
          </a:bodyPr>
          <a:lstStyle/>
          <a:p>
            <a:pPr algn="r">
              <a:buClr>
                <a:schemeClr val="tx1">
                  <a:lumMod val="85000"/>
                  <a:lumOff val="15000"/>
                </a:schemeClr>
              </a:buClr>
              <a:buSzPct val="105000"/>
            </a:pPr>
            <a:r>
              <a:rPr lang="en-US" altLang="zh-CN" dirty="0">
                <a:solidFill>
                  <a:schemeClr val="tx1">
                    <a:lumMod val="95000"/>
                    <a:lumOff val="5000"/>
                  </a:schemeClr>
                </a:solidFill>
                <a:latin typeface="微软雅黑" panose="020B0503020204020204" pitchFamily="34" charset="-122"/>
                <a:ea typeface="微软雅黑" panose="020B0503020204020204" pitchFamily="34" charset="-122"/>
              </a:rPr>
              <a:t>Monte Carlo</a:t>
            </a:r>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模拟法计算在险价值</a:t>
            </a:r>
          </a:p>
        </p:txBody>
      </p:sp>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研究内容及成果</a:t>
            </a:r>
            <a:endParaRPr lang="en-US" altLang="zh-CN"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Tree>
    <p:extLst>
      <p:ext uri="{BB962C8B-B14F-4D97-AF65-F5344CB8AC3E}">
        <p14:creationId xmlns:p14="http://schemas.microsoft.com/office/powerpoint/2010/main" val="2124134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5" y="1098348"/>
            <a:ext cx="2368169" cy="323165"/>
          </a:xfrm>
          <a:prstGeom prst="rect">
            <a:avLst/>
          </a:prstGeom>
        </p:spPr>
        <p:txBody>
          <a:bodyPr wrap="square" lIns="0" tIns="0" rIns="0" bIns="0">
            <a:spAutoFit/>
          </a:bodyPr>
          <a:lstStyle/>
          <a:p>
            <a:pPr algn="dist"/>
            <a:r>
              <a:rPr lang="zh-CN" altLang="en-US" sz="2100" dirty="0">
                <a:solidFill>
                  <a:srgbClr val="35669B"/>
                </a:solidFill>
                <a:latin typeface="微软雅黑" panose="020B0503020204020204" pitchFamily="34" charset="-122"/>
                <a:ea typeface="微软雅黑" panose="020B0503020204020204" pitchFamily="34" charset="-122"/>
                <a:cs typeface="Arial" panose="02080604020202020204" charset="0"/>
              </a:rPr>
              <a:t>算法研究及结论</a:t>
            </a:r>
            <a:endParaRPr lang="en-US" altLang="zh-CN" sz="2100" dirty="0">
              <a:solidFill>
                <a:srgbClr val="35669B"/>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18" name="椭圆 3"/>
          <p:cNvSpPr/>
          <p:nvPr/>
        </p:nvSpPr>
        <p:spPr>
          <a:xfrm>
            <a:off x="2690896" y="2818158"/>
            <a:ext cx="1231342" cy="2253905"/>
          </a:xfrm>
          <a:custGeom>
            <a:avLst/>
            <a:gdLst>
              <a:gd name="connsiteX0" fmla="*/ 361788 w 580233"/>
              <a:gd name="connsiteY0" fmla="*/ 0 h 1412237"/>
              <a:gd name="connsiteX1" fmla="*/ 580233 w 580233"/>
              <a:gd name="connsiteY1" fmla="*/ 578349 h 1412237"/>
              <a:gd name="connsiteX2" fmla="*/ 0 w 580233"/>
              <a:gd name="connsiteY2" fmla="*/ 1412237 h 1412237"/>
              <a:gd name="connsiteX3" fmla="*/ 227807 w 580233"/>
              <a:gd name="connsiteY3" fmla="*/ 538785 h 1412237"/>
              <a:gd name="connsiteX4" fmla="*/ 361788 w 580233"/>
              <a:gd name="connsiteY4" fmla="*/ 0 h 1412237"/>
              <a:gd name="connsiteX0-1" fmla="*/ 553081 w 771526"/>
              <a:gd name="connsiteY0-2" fmla="*/ 0 h 1412237"/>
              <a:gd name="connsiteX1-3" fmla="*/ 771526 w 771526"/>
              <a:gd name="connsiteY1-4" fmla="*/ 578349 h 1412237"/>
              <a:gd name="connsiteX2-5" fmla="*/ 191293 w 771526"/>
              <a:gd name="connsiteY2-6" fmla="*/ 1412237 h 1412237"/>
              <a:gd name="connsiteX3-7" fmla="*/ 0 w 771526"/>
              <a:gd name="connsiteY3-8" fmla="*/ 205410 h 1412237"/>
              <a:gd name="connsiteX4-9" fmla="*/ 553081 w 771526"/>
              <a:gd name="connsiteY4-10" fmla="*/ 0 h 1412237"/>
              <a:gd name="connsiteX0-11" fmla="*/ 553081 w 771526"/>
              <a:gd name="connsiteY0-12" fmla="*/ 0 h 1412237"/>
              <a:gd name="connsiteX1-13" fmla="*/ 771526 w 771526"/>
              <a:gd name="connsiteY1-14" fmla="*/ 578349 h 1412237"/>
              <a:gd name="connsiteX2-15" fmla="*/ 191293 w 771526"/>
              <a:gd name="connsiteY2-16" fmla="*/ 1412237 h 1412237"/>
              <a:gd name="connsiteX3-17" fmla="*/ 0 w 771526"/>
              <a:gd name="connsiteY3-18" fmla="*/ 205410 h 1412237"/>
              <a:gd name="connsiteX4-19" fmla="*/ 553081 w 771526"/>
              <a:gd name="connsiteY4-20" fmla="*/ 0 h 1412237"/>
              <a:gd name="connsiteX0-21" fmla="*/ 553081 w 771526"/>
              <a:gd name="connsiteY0-22" fmla="*/ 0 h 1412237"/>
              <a:gd name="connsiteX1-23" fmla="*/ 771526 w 771526"/>
              <a:gd name="connsiteY1-24" fmla="*/ 578349 h 1412237"/>
              <a:gd name="connsiteX2-25" fmla="*/ 191293 w 771526"/>
              <a:gd name="connsiteY2-26" fmla="*/ 1412237 h 1412237"/>
              <a:gd name="connsiteX3-27" fmla="*/ 0 w 771526"/>
              <a:gd name="connsiteY3-28" fmla="*/ 205410 h 1412237"/>
              <a:gd name="connsiteX4-29" fmla="*/ 553081 w 771526"/>
              <a:gd name="connsiteY4-30" fmla="*/ 0 h 1412237"/>
              <a:gd name="connsiteX0-31" fmla="*/ 553081 w 771526"/>
              <a:gd name="connsiteY0-32" fmla="*/ 0 h 1412237"/>
              <a:gd name="connsiteX1-33" fmla="*/ 771526 w 771526"/>
              <a:gd name="connsiteY1-34" fmla="*/ 578349 h 1412237"/>
              <a:gd name="connsiteX2-35" fmla="*/ 191293 w 771526"/>
              <a:gd name="connsiteY2-36" fmla="*/ 1412237 h 1412237"/>
              <a:gd name="connsiteX3-37" fmla="*/ 0 w 771526"/>
              <a:gd name="connsiteY3-38" fmla="*/ 205410 h 1412237"/>
              <a:gd name="connsiteX4-39" fmla="*/ 553081 w 771526"/>
              <a:gd name="connsiteY4-40" fmla="*/ 0 h 1412237"/>
              <a:gd name="connsiteX0-41" fmla="*/ 553081 w 771526"/>
              <a:gd name="connsiteY0-42" fmla="*/ 0 h 1412237"/>
              <a:gd name="connsiteX1-43" fmla="*/ 771526 w 771526"/>
              <a:gd name="connsiteY1-44" fmla="*/ 578349 h 1412237"/>
              <a:gd name="connsiteX2-45" fmla="*/ 191293 w 771526"/>
              <a:gd name="connsiteY2-46" fmla="*/ 1412237 h 1412237"/>
              <a:gd name="connsiteX3-47" fmla="*/ 0 w 771526"/>
              <a:gd name="connsiteY3-48" fmla="*/ 205410 h 1412237"/>
              <a:gd name="connsiteX4-49" fmla="*/ 553081 w 771526"/>
              <a:gd name="connsiteY4-50" fmla="*/ 0 h 1412237"/>
              <a:gd name="connsiteX0-51" fmla="*/ 553081 w 771526"/>
              <a:gd name="connsiteY0-52" fmla="*/ 0 h 1412237"/>
              <a:gd name="connsiteX1-53" fmla="*/ 771526 w 771526"/>
              <a:gd name="connsiteY1-54" fmla="*/ 578349 h 1412237"/>
              <a:gd name="connsiteX2-55" fmla="*/ 191293 w 771526"/>
              <a:gd name="connsiteY2-56" fmla="*/ 1412237 h 1412237"/>
              <a:gd name="connsiteX3-57" fmla="*/ 0 w 771526"/>
              <a:gd name="connsiteY3-58" fmla="*/ 205410 h 1412237"/>
              <a:gd name="connsiteX4-59" fmla="*/ 553081 w 771526"/>
              <a:gd name="connsiteY4-60" fmla="*/ 0 h 1412237"/>
              <a:gd name="connsiteX0-61" fmla="*/ 553081 w 771526"/>
              <a:gd name="connsiteY0-62" fmla="*/ 0 h 1412237"/>
              <a:gd name="connsiteX1-63" fmla="*/ 771526 w 771526"/>
              <a:gd name="connsiteY1-64" fmla="*/ 578349 h 1412237"/>
              <a:gd name="connsiteX2-65" fmla="*/ 191293 w 771526"/>
              <a:gd name="connsiteY2-66" fmla="*/ 1412237 h 1412237"/>
              <a:gd name="connsiteX3-67" fmla="*/ 0 w 771526"/>
              <a:gd name="connsiteY3-68" fmla="*/ 205410 h 1412237"/>
              <a:gd name="connsiteX4-69" fmla="*/ 553081 w 771526"/>
              <a:gd name="connsiteY4-70" fmla="*/ 0 h 1412237"/>
              <a:gd name="connsiteX0-71" fmla="*/ 553081 w 771526"/>
              <a:gd name="connsiteY0-72" fmla="*/ 0 h 1412237"/>
              <a:gd name="connsiteX1-73" fmla="*/ 771526 w 771526"/>
              <a:gd name="connsiteY1-74" fmla="*/ 578349 h 1412237"/>
              <a:gd name="connsiteX2-75" fmla="*/ 191293 w 771526"/>
              <a:gd name="connsiteY2-76" fmla="*/ 1412237 h 1412237"/>
              <a:gd name="connsiteX3-77" fmla="*/ 0 w 771526"/>
              <a:gd name="connsiteY3-78" fmla="*/ 205410 h 1412237"/>
              <a:gd name="connsiteX4-79" fmla="*/ 553081 w 771526"/>
              <a:gd name="connsiteY4-80" fmla="*/ 0 h 1412237"/>
              <a:gd name="connsiteX0-81" fmla="*/ 553081 w 771526"/>
              <a:gd name="connsiteY0-82" fmla="*/ 0 h 1412237"/>
              <a:gd name="connsiteX1-83" fmla="*/ 771526 w 771526"/>
              <a:gd name="connsiteY1-84" fmla="*/ 578349 h 1412237"/>
              <a:gd name="connsiteX2-85" fmla="*/ 191293 w 771526"/>
              <a:gd name="connsiteY2-86" fmla="*/ 1412237 h 1412237"/>
              <a:gd name="connsiteX3-87" fmla="*/ 0 w 771526"/>
              <a:gd name="connsiteY3-88" fmla="*/ 205410 h 1412237"/>
              <a:gd name="connsiteX4-89" fmla="*/ 553081 w 771526"/>
              <a:gd name="connsiteY4-90" fmla="*/ 0 h 1412237"/>
              <a:gd name="connsiteX0-91" fmla="*/ 553081 w 771526"/>
              <a:gd name="connsiteY0-92" fmla="*/ 0 h 1412237"/>
              <a:gd name="connsiteX1-93" fmla="*/ 771526 w 771526"/>
              <a:gd name="connsiteY1-94" fmla="*/ 578349 h 1412237"/>
              <a:gd name="connsiteX2-95" fmla="*/ 191293 w 771526"/>
              <a:gd name="connsiteY2-96" fmla="*/ 1412237 h 1412237"/>
              <a:gd name="connsiteX3-97" fmla="*/ 0 w 771526"/>
              <a:gd name="connsiteY3-98" fmla="*/ 205410 h 1412237"/>
              <a:gd name="connsiteX4-99" fmla="*/ 553081 w 771526"/>
              <a:gd name="connsiteY4-100" fmla="*/ 0 h 1412237"/>
              <a:gd name="connsiteX0-101" fmla="*/ 553081 w 771526"/>
              <a:gd name="connsiteY0-102" fmla="*/ 0 h 1412237"/>
              <a:gd name="connsiteX1-103" fmla="*/ 771526 w 771526"/>
              <a:gd name="connsiteY1-104" fmla="*/ 578349 h 1412237"/>
              <a:gd name="connsiteX2-105" fmla="*/ 191293 w 771526"/>
              <a:gd name="connsiteY2-106" fmla="*/ 1412237 h 1412237"/>
              <a:gd name="connsiteX3-107" fmla="*/ 0 w 771526"/>
              <a:gd name="connsiteY3-108" fmla="*/ 205410 h 1412237"/>
              <a:gd name="connsiteX4-109" fmla="*/ 553081 w 771526"/>
              <a:gd name="connsiteY4-110" fmla="*/ 0 h 1412237"/>
              <a:gd name="connsiteX0-111" fmla="*/ 553081 w 771526"/>
              <a:gd name="connsiteY0-112" fmla="*/ 0 h 1412237"/>
              <a:gd name="connsiteX1-113" fmla="*/ 771526 w 771526"/>
              <a:gd name="connsiteY1-114" fmla="*/ 578349 h 1412237"/>
              <a:gd name="connsiteX2-115" fmla="*/ 191293 w 771526"/>
              <a:gd name="connsiteY2-116" fmla="*/ 1412237 h 1412237"/>
              <a:gd name="connsiteX3-117" fmla="*/ 0 w 771526"/>
              <a:gd name="connsiteY3-118" fmla="*/ 205410 h 1412237"/>
              <a:gd name="connsiteX4-119" fmla="*/ 553081 w 771526"/>
              <a:gd name="connsiteY4-120" fmla="*/ 0 h 1412237"/>
              <a:gd name="connsiteX0-121" fmla="*/ 553081 w 771526"/>
              <a:gd name="connsiteY0-122" fmla="*/ 0 h 1412237"/>
              <a:gd name="connsiteX1-123" fmla="*/ 771526 w 771526"/>
              <a:gd name="connsiteY1-124" fmla="*/ 578349 h 1412237"/>
              <a:gd name="connsiteX2-125" fmla="*/ 191293 w 771526"/>
              <a:gd name="connsiteY2-126" fmla="*/ 1412237 h 1412237"/>
              <a:gd name="connsiteX3-127" fmla="*/ 0 w 771526"/>
              <a:gd name="connsiteY3-128" fmla="*/ 205410 h 1412237"/>
              <a:gd name="connsiteX4-129" fmla="*/ 553081 w 771526"/>
              <a:gd name="connsiteY4-130" fmla="*/ 0 h 1412237"/>
            </a:gdLst>
            <a:ahLst/>
            <a:cxnLst>
              <a:cxn ang="0">
                <a:pos x="connsiteX0-121" y="connsiteY0-122"/>
              </a:cxn>
              <a:cxn ang="0">
                <a:pos x="connsiteX1-123" y="connsiteY1-124"/>
              </a:cxn>
              <a:cxn ang="0">
                <a:pos x="connsiteX2-125" y="connsiteY2-126"/>
              </a:cxn>
              <a:cxn ang="0">
                <a:pos x="connsiteX3-127" y="connsiteY3-128"/>
              </a:cxn>
              <a:cxn ang="0">
                <a:pos x="connsiteX4-129" y="connsiteY4-130"/>
              </a:cxn>
            </a:cxnLst>
            <a:rect l="l" t="t" r="r" b="b"/>
            <a:pathLst>
              <a:path w="771526" h="1412237">
                <a:moveTo>
                  <a:pt x="553081" y="0"/>
                </a:moveTo>
                <a:cubicBezTo>
                  <a:pt x="690333" y="153407"/>
                  <a:pt x="771526" y="356396"/>
                  <a:pt x="771526" y="578349"/>
                </a:cubicBezTo>
                <a:cubicBezTo>
                  <a:pt x="771526" y="960917"/>
                  <a:pt x="530305" y="1287144"/>
                  <a:pt x="191293" y="1412237"/>
                </a:cubicBezTo>
                <a:cubicBezTo>
                  <a:pt x="422804" y="1105211"/>
                  <a:pt x="454289" y="541011"/>
                  <a:pt x="0" y="205410"/>
                </a:cubicBezTo>
                <a:cubicBezTo>
                  <a:pt x="270085" y="298865"/>
                  <a:pt x="587796" y="420895"/>
                  <a:pt x="553081" y="0"/>
                </a:cubicBezTo>
                <a:close/>
              </a:path>
            </a:pathLst>
          </a:cu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endParaRPr lang="zh-CN" altLang="en-US" sz="1350">
              <a:solidFill>
                <a:prstClr val="white"/>
              </a:solidFill>
            </a:endParaRPr>
          </a:p>
        </p:txBody>
      </p:sp>
      <p:sp>
        <p:nvSpPr>
          <p:cNvPr id="19" name="椭圆 3"/>
          <p:cNvSpPr/>
          <p:nvPr/>
        </p:nvSpPr>
        <p:spPr>
          <a:xfrm rot="14205549">
            <a:off x="1638510" y="1851137"/>
            <a:ext cx="1231343" cy="2253907"/>
          </a:xfrm>
          <a:custGeom>
            <a:avLst/>
            <a:gdLst>
              <a:gd name="connsiteX0" fmla="*/ 361788 w 580233"/>
              <a:gd name="connsiteY0" fmla="*/ 0 h 1412237"/>
              <a:gd name="connsiteX1" fmla="*/ 580233 w 580233"/>
              <a:gd name="connsiteY1" fmla="*/ 578349 h 1412237"/>
              <a:gd name="connsiteX2" fmla="*/ 0 w 580233"/>
              <a:gd name="connsiteY2" fmla="*/ 1412237 h 1412237"/>
              <a:gd name="connsiteX3" fmla="*/ 227807 w 580233"/>
              <a:gd name="connsiteY3" fmla="*/ 538785 h 1412237"/>
              <a:gd name="connsiteX4" fmla="*/ 361788 w 580233"/>
              <a:gd name="connsiteY4" fmla="*/ 0 h 1412237"/>
              <a:gd name="connsiteX0-1" fmla="*/ 553081 w 771526"/>
              <a:gd name="connsiteY0-2" fmla="*/ 0 h 1412237"/>
              <a:gd name="connsiteX1-3" fmla="*/ 771526 w 771526"/>
              <a:gd name="connsiteY1-4" fmla="*/ 578349 h 1412237"/>
              <a:gd name="connsiteX2-5" fmla="*/ 191293 w 771526"/>
              <a:gd name="connsiteY2-6" fmla="*/ 1412237 h 1412237"/>
              <a:gd name="connsiteX3-7" fmla="*/ 0 w 771526"/>
              <a:gd name="connsiteY3-8" fmla="*/ 205410 h 1412237"/>
              <a:gd name="connsiteX4-9" fmla="*/ 553081 w 771526"/>
              <a:gd name="connsiteY4-10" fmla="*/ 0 h 1412237"/>
              <a:gd name="connsiteX0-11" fmla="*/ 553081 w 771526"/>
              <a:gd name="connsiteY0-12" fmla="*/ 0 h 1412237"/>
              <a:gd name="connsiteX1-13" fmla="*/ 771526 w 771526"/>
              <a:gd name="connsiteY1-14" fmla="*/ 578349 h 1412237"/>
              <a:gd name="connsiteX2-15" fmla="*/ 191293 w 771526"/>
              <a:gd name="connsiteY2-16" fmla="*/ 1412237 h 1412237"/>
              <a:gd name="connsiteX3-17" fmla="*/ 0 w 771526"/>
              <a:gd name="connsiteY3-18" fmla="*/ 205410 h 1412237"/>
              <a:gd name="connsiteX4-19" fmla="*/ 553081 w 771526"/>
              <a:gd name="connsiteY4-20" fmla="*/ 0 h 1412237"/>
              <a:gd name="connsiteX0-21" fmla="*/ 553081 w 771526"/>
              <a:gd name="connsiteY0-22" fmla="*/ 0 h 1412237"/>
              <a:gd name="connsiteX1-23" fmla="*/ 771526 w 771526"/>
              <a:gd name="connsiteY1-24" fmla="*/ 578349 h 1412237"/>
              <a:gd name="connsiteX2-25" fmla="*/ 191293 w 771526"/>
              <a:gd name="connsiteY2-26" fmla="*/ 1412237 h 1412237"/>
              <a:gd name="connsiteX3-27" fmla="*/ 0 w 771526"/>
              <a:gd name="connsiteY3-28" fmla="*/ 205410 h 1412237"/>
              <a:gd name="connsiteX4-29" fmla="*/ 553081 w 771526"/>
              <a:gd name="connsiteY4-30" fmla="*/ 0 h 1412237"/>
              <a:gd name="connsiteX0-31" fmla="*/ 553081 w 771526"/>
              <a:gd name="connsiteY0-32" fmla="*/ 0 h 1412237"/>
              <a:gd name="connsiteX1-33" fmla="*/ 771526 w 771526"/>
              <a:gd name="connsiteY1-34" fmla="*/ 578349 h 1412237"/>
              <a:gd name="connsiteX2-35" fmla="*/ 191293 w 771526"/>
              <a:gd name="connsiteY2-36" fmla="*/ 1412237 h 1412237"/>
              <a:gd name="connsiteX3-37" fmla="*/ 0 w 771526"/>
              <a:gd name="connsiteY3-38" fmla="*/ 205410 h 1412237"/>
              <a:gd name="connsiteX4-39" fmla="*/ 553081 w 771526"/>
              <a:gd name="connsiteY4-40" fmla="*/ 0 h 1412237"/>
              <a:gd name="connsiteX0-41" fmla="*/ 553081 w 771526"/>
              <a:gd name="connsiteY0-42" fmla="*/ 0 h 1412237"/>
              <a:gd name="connsiteX1-43" fmla="*/ 771526 w 771526"/>
              <a:gd name="connsiteY1-44" fmla="*/ 578349 h 1412237"/>
              <a:gd name="connsiteX2-45" fmla="*/ 191293 w 771526"/>
              <a:gd name="connsiteY2-46" fmla="*/ 1412237 h 1412237"/>
              <a:gd name="connsiteX3-47" fmla="*/ 0 w 771526"/>
              <a:gd name="connsiteY3-48" fmla="*/ 205410 h 1412237"/>
              <a:gd name="connsiteX4-49" fmla="*/ 553081 w 771526"/>
              <a:gd name="connsiteY4-50" fmla="*/ 0 h 1412237"/>
              <a:gd name="connsiteX0-51" fmla="*/ 553081 w 771526"/>
              <a:gd name="connsiteY0-52" fmla="*/ 0 h 1412237"/>
              <a:gd name="connsiteX1-53" fmla="*/ 771526 w 771526"/>
              <a:gd name="connsiteY1-54" fmla="*/ 578349 h 1412237"/>
              <a:gd name="connsiteX2-55" fmla="*/ 191293 w 771526"/>
              <a:gd name="connsiteY2-56" fmla="*/ 1412237 h 1412237"/>
              <a:gd name="connsiteX3-57" fmla="*/ 0 w 771526"/>
              <a:gd name="connsiteY3-58" fmla="*/ 205410 h 1412237"/>
              <a:gd name="connsiteX4-59" fmla="*/ 553081 w 771526"/>
              <a:gd name="connsiteY4-60" fmla="*/ 0 h 1412237"/>
              <a:gd name="connsiteX0-61" fmla="*/ 553081 w 771526"/>
              <a:gd name="connsiteY0-62" fmla="*/ 0 h 1412237"/>
              <a:gd name="connsiteX1-63" fmla="*/ 771526 w 771526"/>
              <a:gd name="connsiteY1-64" fmla="*/ 578349 h 1412237"/>
              <a:gd name="connsiteX2-65" fmla="*/ 191293 w 771526"/>
              <a:gd name="connsiteY2-66" fmla="*/ 1412237 h 1412237"/>
              <a:gd name="connsiteX3-67" fmla="*/ 0 w 771526"/>
              <a:gd name="connsiteY3-68" fmla="*/ 205410 h 1412237"/>
              <a:gd name="connsiteX4-69" fmla="*/ 553081 w 771526"/>
              <a:gd name="connsiteY4-70" fmla="*/ 0 h 1412237"/>
              <a:gd name="connsiteX0-71" fmla="*/ 553081 w 771526"/>
              <a:gd name="connsiteY0-72" fmla="*/ 0 h 1412237"/>
              <a:gd name="connsiteX1-73" fmla="*/ 771526 w 771526"/>
              <a:gd name="connsiteY1-74" fmla="*/ 578349 h 1412237"/>
              <a:gd name="connsiteX2-75" fmla="*/ 191293 w 771526"/>
              <a:gd name="connsiteY2-76" fmla="*/ 1412237 h 1412237"/>
              <a:gd name="connsiteX3-77" fmla="*/ 0 w 771526"/>
              <a:gd name="connsiteY3-78" fmla="*/ 205410 h 1412237"/>
              <a:gd name="connsiteX4-79" fmla="*/ 553081 w 771526"/>
              <a:gd name="connsiteY4-80" fmla="*/ 0 h 1412237"/>
              <a:gd name="connsiteX0-81" fmla="*/ 553081 w 771526"/>
              <a:gd name="connsiteY0-82" fmla="*/ 0 h 1412237"/>
              <a:gd name="connsiteX1-83" fmla="*/ 771526 w 771526"/>
              <a:gd name="connsiteY1-84" fmla="*/ 578349 h 1412237"/>
              <a:gd name="connsiteX2-85" fmla="*/ 191293 w 771526"/>
              <a:gd name="connsiteY2-86" fmla="*/ 1412237 h 1412237"/>
              <a:gd name="connsiteX3-87" fmla="*/ 0 w 771526"/>
              <a:gd name="connsiteY3-88" fmla="*/ 205410 h 1412237"/>
              <a:gd name="connsiteX4-89" fmla="*/ 553081 w 771526"/>
              <a:gd name="connsiteY4-90" fmla="*/ 0 h 1412237"/>
              <a:gd name="connsiteX0-91" fmla="*/ 553081 w 771526"/>
              <a:gd name="connsiteY0-92" fmla="*/ 0 h 1412237"/>
              <a:gd name="connsiteX1-93" fmla="*/ 771526 w 771526"/>
              <a:gd name="connsiteY1-94" fmla="*/ 578349 h 1412237"/>
              <a:gd name="connsiteX2-95" fmla="*/ 191293 w 771526"/>
              <a:gd name="connsiteY2-96" fmla="*/ 1412237 h 1412237"/>
              <a:gd name="connsiteX3-97" fmla="*/ 0 w 771526"/>
              <a:gd name="connsiteY3-98" fmla="*/ 205410 h 1412237"/>
              <a:gd name="connsiteX4-99" fmla="*/ 553081 w 771526"/>
              <a:gd name="connsiteY4-100" fmla="*/ 0 h 1412237"/>
              <a:gd name="connsiteX0-101" fmla="*/ 553081 w 771526"/>
              <a:gd name="connsiteY0-102" fmla="*/ 0 h 1412237"/>
              <a:gd name="connsiteX1-103" fmla="*/ 771526 w 771526"/>
              <a:gd name="connsiteY1-104" fmla="*/ 578349 h 1412237"/>
              <a:gd name="connsiteX2-105" fmla="*/ 191293 w 771526"/>
              <a:gd name="connsiteY2-106" fmla="*/ 1412237 h 1412237"/>
              <a:gd name="connsiteX3-107" fmla="*/ 0 w 771526"/>
              <a:gd name="connsiteY3-108" fmla="*/ 205410 h 1412237"/>
              <a:gd name="connsiteX4-109" fmla="*/ 553081 w 771526"/>
              <a:gd name="connsiteY4-110" fmla="*/ 0 h 1412237"/>
              <a:gd name="connsiteX0-111" fmla="*/ 553081 w 771526"/>
              <a:gd name="connsiteY0-112" fmla="*/ 0 h 1412237"/>
              <a:gd name="connsiteX1-113" fmla="*/ 771526 w 771526"/>
              <a:gd name="connsiteY1-114" fmla="*/ 578349 h 1412237"/>
              <a:gd name="connsiteX2-115" fmla="*/ 191293 w 771526"/>
              <a:gd name="connsiteY2-116" fmla="*/ 1412237 h 1412237"/>
              <a:gd name="connsiteX3-117" fmla="*/ 0 w 771526"/>
              <a:gd name="connsiteY3-118" fmla="*/ 205410 h 1412237"/>
              <a:gd name="connsiteX4-119" fmla="*/ 553081 w 771526"/>
              <a:gd name="connsiteY4-120" fmla="*/ 0 h 1412237"/>
              <a:gd name="connsiteX0-121" fmla="*/ 553081 w 771526"/>
              <a:gd name="connsiteY0-122" fmla="*/ 0 h 1412237"/>
              <a:gd name="connsiteX1-123" fmla="*/ 771526 w 771526"/>
              <a:gd name="connsiteY1-124" fmla="*/ 578349 h 1412237"/>
              <a:gd name="connsiteX2-125" fmla="*/ 191293 w 771526"/>
              <a:gd name="connsiteY2-126" fmla="*/ 1412237 h 1412237"/>
              <a:gd name="connsiteX3-127" fmla="*/ 0 w 771526"/>
              <a:gd name="connsiteY3-128" fmla="*/ 205410 h 1412237"/>
              <a:gd name="connsiteX4-129" fmla="*/ 553081 w 771526"/>
              <a:gd name="connsiteY4-130" fmla="*/ 0 h 1412237"/>
            </a:gdLst>
            <a:ahLst/>
            <a:cxnLst>
              <a:cxn ang="0">
                <a:pos x="connsiteX0-121" y="connsiteY0-122"/>
              </a:cxn>
              <a:cxn ang="0">
                <a:pos x="connsiteX1-123" y="connsiteY1-124"/>
              </a:cxn>
              <a:cxn ang="0">
                <a:pos x="connsiteX2-125" y="connsiteY2-126"/>
              </a:cxn>
              <a:cxn ang="0">
                <a:pos x="connsiteX3-127" y="connsiteY3-128"/>
              </a:cxn>
              <a:cxn ang="0">
                <a:pos x="connsiteX4-129" y="connsiteY4-130"/>
              </a:cxn>
            </a:cxnLst>
            <a:rect l="l" t="t" r="r" b="b"/>
            <a:pathLst>
              <a:path w="771526" h="1412237">
                <a:moveTo>
                  <a:pt x="553081" y="0"/>
                </a:moveTo>
                <a:cubicBezTo>
                  <a:pt x="690333" y="153407"/>
                  <a:pt x="771526" y="356396"/>
                  <a:pt x="771526" y="578349"/>
                </a:cubicBezTo>
                <a:cubicBezTo>
                  <a:pt x="771526" y="960917"/>
                  <a:pt x="530305" y="1287144"/>
                  <a:pt x="191293" y="1412237"/>
                </a:cubicBezTo>
                <a:cubicBezTo>
                  <a:pt x="422804" y="1105211"/>
                  <a:pt x="454289" y="541011"/>
                  <a:pt x="0" y="205410"/>
                </a:cubicBezTo>
                <a:cubicBezTo>
                  <a:pt x="270085" y="298865"/>
                  <a:pt x="587796" y="420895"/>
                  <a:pt x="553081" y="0"/>
                </a:cubicBezTo>
                <a:close/>
              </a:path>
            </a:pathLst>
          </a:cu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endParaRPr lang="zh-CN" altLang="en-US" sz="1350">
              <a:solidFill>
                <a:prstClr val="white"/>
              </a:solidFill>
            </a:endParaRPr>
          </a:p>
        </p:txBody>
      </p:sp>
      <p:sp>
        <p:nvSpPr>
          <p:cNvPr id="20" name="椭圆 3"/>
          <p:cNvSpPr/>
          <p:nvPr/>
        </p:nvSpPr>
        <p:spPr>
          <a:xfrm rot="7186905">
            <a:off x="1324652" y="3217545"/>
            <a:ext cx="1231343" cy="2253907"/>
          </a:xfrm>
          <a:custGeom>
            <a:avLst/>
            <a:gdLst>
              <a:gd name="connsiteX0" fmla="*/ 361788 w 580233"/>
              <a:gd name="connsiteY0" fmla="*/ 0 h 1412237"/>
              <a:gd name="connsiteX1" fmla="*/ 580233 w 580233"/>
              <a:gd name="connsiteY1" fmla="*/ 578349 h 1412237"/>
              <a:gd name="connsiteX2" fmla="*/ 0 w 580233"/>
              <a:gd name="connsiteY2" fmla="*/ 1412237 h 1412237"/>
              <a:gd name="connsiteX3" fmla="*/ 227807 w 580233"/>
              <a:gd name="connsiteY3" fmla="*/ 538785 h 1412237"/>
              <a:gd name="connsiteX4" fmla="*/ 361788 w 580233"/>
              <a:gd name="connsiteY4" fmla="*/ 0 h 1412237"/>
              <a:gd name="connsiteX0-1" fmla="*/ 553081 w 771526"/>
              <a:gd name="connsiteY0-2" fmla="*/ 0 h 1412237"/>
              <a:gd name="connsiteX1-3" fmla="*/ 771526 w 771526"/>
              <a:gd name="connsiteY1-4" fmla="*/ 578349 h 1412237"/>
              <a:gd name="connsiteX2-5" fmla="*/ 191293 w 771526"/>
              <a:gd name="connsiteY2-6" fmla="*/ 1412237 h 1412237"/>
              <a:gd name="connsiteX3-7" fmla="*/ 0 w 771526"/>
              <a:gd name="connsiteY3-8" fmla="*/ 205410 h 1412237"/>
              <a:gd name="connsiteX4-9" fmla="*/ 553081 w 771526"/>
              <a:gd name="connsiteY4-10" fmla="*/ 0 h 1412237"/>
              <a:gd name="connsiteX0-11" fmla="*/ 553081 w 771526"/>
              <a:gd name="connsiteY0-12" fmla="*/ 0 h 1412237"/>
              <a:gd name="connsiteX1-13" fmla="*/ 771526 w 771526"/>
              <a:gd name="connsiteY1-14" fmla="*/ 578349 h 1412237"/>
              <a:gd name="connsiteX2-15" fmla="*/ 191293 w 771526"/>
              <a:gd name="connsiteY2-16" fmla="*/ 1412237 h 1412237"/>
              <a:gd name="connsiteX3-17" fmla="*/ 0 w 771526"/>
              <a:gd name="connsiteY3-18" fmla="*/ 205410 h 1412237"/>
              <a:gd name="connsiteX4-19" fmla="*/ 553081 w 771526"/>
              <a:gd name="connsiteY4-20" fmla="*/ 0 h 1412237"/>
              <a:gd name="connsiteX0-21" fmla="*/ 553081 w 771526"/>
              <a:gd name="connsiteY0-22" fmla="*/ 0 h 1412237"/>
              <a:gd name="connsiteX1-23" fmla="*/ 771526 w 771526"/>
              <a:gd name="connsiteY1-24" fmla="*/ 578349 h 1412237"/>
              <a:gd name="connsiteX2-25" fmla="*/ 191293 w 771526"/>
              <a:gd name="connsiteY2-26" fmla="*/ 1412237 h 1412237"/>
              <a:gd name="connsiteX3-27" fmla="*/ 0 w 771526"/>
              <a:gd name="connsiteY3-28" fmla="*/ 205410 h 1412237"/>
              <a:gd name="connsiteX4-29" fmla="*/ 553081 w 771526"/>
              <a:gd name="connsiteY4-30" fmla="*/ 0 h 1412237"/>
              <a:gd name="connsiteX0-31" fmla="*/ 553081 w 771526"/>
              <a:gd name="connsiteY0-32" fmla="*/ 0 h 1412237"/>
              <a:gd name="connsiteX1-33" fmla="*/ 771526 w 771526"/>
              <a:gd name="connsiteY1-34" fmla="*/ 578349 h 1412237"/>
              <a:gd name="connsiteX2-35" fmla="*/ 191293 w 771526"/>
              <a:gd name="connsiteY2-36" fmla="*/ 1412237 h 1412237"/>
              <a:gd name="connsiteX3-37" fmla="*/ 0 w 771526"/>
              <a:gd name="connsiteY3-38" fmla="*/ 205410 h 1412237"/>
              <a:gd name="connsiteX4-39" fmla="*/ 553081 w 771526"/>
              <a:gd name="connsiteY4-40" fmla="*/ 0 h 1412237"/>
              <a:gd name="connsiteX0-41" fmla="*/ 553081 w 771526"/>
              <a:gd name="connsiteY0-42" fmla="*/ 0 h 1412237"/>
              <a:gd name="connsiteX1-43" fmla="*/ 771526 w 771526"/>
              <a:gd name="connsiteY1-44" fmla="*/ 578349 h 1412237"/>
              <a:gd name="connsiteX2-45" fmla="*/ 191293 w 771526"/>
              <a:gd name="connsiteY2-46" fmla="*/ 1412237 h 1412237"/>
              <a:gd name="connsiteX3-47" fmla="*/ 0 w 771526"/>
              <a:gd name="connsiteY3-48" fmla="*/ 205410 h 1412237"/>
              <a:gd name="connsiteX4-49" fmla="*/ 553081 w 771526"/>
              <a:gd name="connsiteY4-50" fmla="*/ 0 h 1412237"/>
              <a:gd name="connsiteX0-51" fmla="*/ 553081 w 771526"/>
              <a:gd name="connsiteY0-52" fmla="*/ 0 h 1412237"/>
              <a:gd name="connsiteX1-53" fmla="*/ 771526 w 771526"/>
              <a:gd name="connsiteY1-54" fmla="*/ 578349 h 1412237"/>
              <a:gd name="connsiteX2-55" fmla="*/ 191293 w 771526"/>
              <a:gd name="connsiteY2-56" fmla="*/ 1412237 h 1412237"/>
              <a:gd name="connsiteX3-57" fmla="*/ 0 w 771526"/>
              <a:gd name="connsiteY3-58" fmla="*/ 205410 h 1412237"/>
              <a:gd name="connsiteX4-59" fmla="*/ 553081 w 771526"/>
              <a:gd name="connsiteY4-60" fmla="*/ 0 h 1412237"/>
              <a:gd name="connsiteX0-61" fmla="*/ 553081 w 771526"/>
              <a:gd name="connsiteY0-62" fmla="*/ 0 h 1412237"/>
              <a:gd name="connsiteX1-63" fmla="*/ 771526 w 771526"/>
              <a:gd name="connsiteY1-64" fmla="*/ 578349 h 1412237"/>
              <a:gd name="connsiteX2-65" fmla="*/ 191293 w 771526"/>
              <a:gd name="connsiteY2-66" fmla="*/ 1412237 h 1412237"/>
              <a:gd name="connsiteX3-67" fmla="*/ 0 w 771526"/>
              <a:gd name="connsiteY3-68" fmla="*/ 205410 h 1412237"/>
              <a:gd name="connsiteX4-69" fmla="*/ 553081 w 771526"/>
              <a:gd name="connsiteY4-70" fmla="*/ 0 h 1412237"/>
              <a:gd name="connsiteX0-71" fmla="*/ 553081 w 771526"/>
              <a:gd name="connsiteY0-72" fmla="*/ 0 h 1412237"/>
              <a:gd name="connsiteX1-73" fmla="*/ 771526 w 771526"/>
              <a:gd name="connsiteY1-74" fmla="*/ 578349 h 1412237"/>
              <a:gd name="connsiteX2-75" fmla="*/ 191293 w 771526"/>
              <a:gd name="connsiteY2-76" fmla="*/ 1412237 h 1412237"/>
              <a:gd name="connsiteX3-77" fmla="*/ 0 w 771526"/>
              <a:gd name="connsiteY3-78" fmla="*/ 205410 h 1412237"/>
              <a:gd name="connsiteX4-79" fmla="*/ 553081 w 771526"/>
              <a:gd name="connsiteY4-80" fmla="*/ 0 h 1412237"/>
              <a:gd name="connsiteX0-81" fmla="*/ 553081 w 771526"/>
              <a:gd name="connsiteY0-82" fmla="*/ 0 h 1412237"/>
              <a:gd name="connsiteX1-83" fmla="*/ 771526 w 771526"/>
              <a:gd name="connsiteY1-84" fmla="*/ 578349 h 1412237"/>
              <a:gd name="connsiteX2-85" fmla="*/ 191293 w 771526"/>
              <a:gd name="connsiteY2-86" fmla="*/ 1412237 h 1412237"/>
              <a:gd name="connsiteX3-87" fmla="*/ 0 w 771526"/>
              <a:gd name="connsiteY3-88" fmla="*/ 205410 h 1412237"/>
              <a:gd name="connsiteX4-89" fmla="*/ 553081 w 771526"/>
              <a:gd name="connsiteY4-90" fmla="*/ 0 h 1412237"/>
              <a:gd name="connsiteX0-91" fmla="*/ 553081 w 771526"/>
              <a:gd name="connsiteY0-92" fmla="*/ 0 h 1412237"/>
              <a:gd name="connsiteX1-93" fmla="*/ 771526 w 771526"/>
              <a:gd name="connsiteY1-94" fmla="*/ 578349 h 1412237"/>
              <a:gd name="connsiteX2-95" fmla="*/ 191293 w 771526"/>
              <a:gd name="connsiteY2-96" fmla="*/ 1412237 h 1412237"/>
              <a:gd name="connsiteX3-97" fmla="*/ 0 w 771526"/>
              <a:gd name="connsiteY3-98" fmla="*/ 205410 h 1412237"/>
              <a:gd name="connsiteX4-99" fmla="*/ 553081 w 771526"/>
              <a:gd name="connsiteY4-100" fmla="*/ 0 h 1412237"/>
              <a:gd name="connsiteX0-101" fmla="*/ 553081 w 771526"/>
              <a:gd name="connsiteY0-102" fmla="*/ 0 h 1412237"/>
              <a:gd name="connsiteX1-103" fmla="*/ 771526 w 771526"/>
              <a:gd name="connsiteY1-104" fmla="*/ 578349 h 1412237"/>
              <a:gd name="connsiteX2-105" fmla="*/ 191293 w 771526"/>
              <a:gd name="connsiteY2-106" fmla="*/ 1412237 h 1412237"/>
              <a:gd name="connsiteX3-107" fmla="*/ 0 w 771526"/>
              <a:gd name="connsiteY3-108" fmla="*/ 205410 h 1412237"/>
              <a:gd name="connsiteX4-109" fmla="*/ 553081 w 771526"/>
              <a:gd name="connsiteY4-110" fmla="*/ 0 h 1412237"/>
              <a:gd name="connsiteX0-111" fmla="*/ 553081 w 771526"/>
              <a:gd name="connsiteY0-112" fmla="*/ 0 h 1412237"/>
              <a:gd name="connsiteX1-113" fmla="*/ 771526 w 771526"/>
              <a:gd name="connsiteY1-114" fmla="*/ 578349 h 1412237"/>
              <a:gd name="connsiteX2-115" fmla="*/ 191293 w 771526"/>
              <a:gd name="connsiteY2-116" fmla="*/ 1412237 h 1412237"/>
              <a:gd name="connsiteX3-117" fmla="*/ 0 w 771526"/>
              <a:gd name="connsiteY3-118" fmla="*/ 205410 h 1412237"/>
              <a:gd name="connsiteX4-119" fmla="*/ 553081 w 771526"/>
              <a:gd name="connsiteY4-120" fmla="*/ 0 h 1412237"/>
              <a:gd name="connsiteX0-121" fmla="*/ 553081 w 771526"/>
              <a:gd name="connsiteY0-122" fmla="*/ 0 h 1412237"/>
              <a:gd name="connsiteX1-123" fmla="*/ 771526 w 771526"/>
              <a:gd name="connsiteY1-124" fmla="*/ 578349 h 1412237"/>
              <a:gd name="connsiteX2-125" fmla="*/ 191293 w 771526"/>
              <a:gd name="connsiteY2-126" fmla="*/ 1412237 h 1412237"/>
              <a:gd name="connsiteX3-127" fmla="*/ 0 w 771526"/>
              <a:gd name="connsiteY3-128" fmla="*/ 205410 h 1412237"/>
              <a:gd name="connsiteX4-129" fmla="*/ 553081 w 771526"/>
              <a:gd name="connsiteY4-130" fmla="*/ 0 h 1412237"/>
            </a:gdLst>
            <a:ahLst/>
            <a:cxnLst>
              <a:cxn ang="0">
                <a:pos x="connsiteX0-121" y="connsiteY0-122"/>
              </a:cxn>
              <a:cxn ang="0">
                <a:pos x="connsiteX1-123" y="connsiteY1-124"/>
              </a:cxn>
              <a:cxn ang="0">
                <a:pos x="connsiteX2-125" y="connsiteY2-126"/>
              </a:cxn>
              <a:cxn ang="0">
                <a:pos x="connsiteX3-127" y="connsiteY3-128"/>
              </a:cxn>
              <a:cxn ang="0">
                <a:pos x="connsiteX4-129" y="connsiteY4-130"/>
              </a:cxn>
            </a:cxnLst>
            <a:rect l="l" t="t" r="r" b="b"/>
            <a:pathLst>
              <a:path w="771526" h="1412237">
                <a:moveTo>
                  <a:pt x="553081" y="0"/>
                </a:moveTo>
                <a:cubicBezTo>
                  <a:pt x="690333" y="153407"/>
                  <a:pt x="771526" y="356396"/>
                  <a:pt x="771526" y="578349"/>
                </a:cubicBezTo>
                <a:cubicBezTo>
                  <a:pt x="771526" y="960917"/>
                  <a:pt x="530305" y="1287144"/>
                  <a:pt x="191293" y="1412237"/>
                </a:cubicBezTo>
                <a:cubicBezTo>
                  <a:pt x="422804" y="1105211"/>
                  <a:pt x="454289" y="541011"/>
                  <a:pt x="0" y="205410"/>
                </a:cubicBezTo>
                <a:cubicBezTo>
                  <a:pt x="270085" y="298865"/>
                  <a:pt x="587796" y="420895"/>
                  <a:pt x="553081" y="0"/>
                </a:cubicBezTo>
                <a:close/>
              </a:path>
            </a:pathLst>
          </a:cu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endParaRPr lang="zh-CN" altLang="en-US" sz="1350">
              <a:solidFill>
                <a:prstClr val="white"/>
              </a:solidFill>
            </a:endParaRPr>
          </a:p>
        </p:txBody>
      </p:sp>
      <p:sp>
        <p:nvSpPr>
          <p:cNvPr id="21" name="矩形 7"/>
          <p:cNvSpPr>
            <a:spLocks noChangeArrowheads="1"/>
          </p:cNvSpPr>
          <p:nvPr/>
        </p:nvSpPr>
        <p:spPr bwMode="auto">
          <a:xfrm rot="19636389" flipH="1">
            <a:off x="1667666" y="2600585"/>
            <a:ext cx="8258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685800"/>
            <a:r>
              <a:rPr lang="en-US" altLang="zh-CN" sz="2400" b="1" dirty="0">
                <a:solidFill>
                  <a:srgbClr val="EAE7D4"/>
                </a:solidFill>
                <a:latin typeface="Century Gothic" pitchFamily="34" charset="0"/>
              </a:rPr>
              <a:t>PCA</a:t>
            </a:r>
            <a:endParaRPr lang="zh-CN" altLang="en-US" sz="2400" b="1" dirty="0">
              <a:solidFill>
                <a:srgbClr val="EAE7D4"/>
              </a:solidFill>
              <a:latin typeface="Century Gothic" pitchFamily="34" charset="0"/>
            </a:endParaRPr>
          </a:p>
        </p:txBody>
      </p:sp>
      <p:sp>
        <p:nvSpPr>
          <p:cNvPr id="22" name="矩形 7"/>
          <p:cNvSpPr>
            <a:spLocks noChangeArrowheads="1"/>
          </p:cNvSpPr>
          <p:nvPr/>
        </p:nvSpPr>
        <p:spPr bwMode="auto">
          <a:xfrm rot="1567712" flipH="1">
            <a:off x="1102697" y="4282530"/>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685800"/>
            <a:r>
              <a:rPr lang="zh-CN" altLang="en-US" sz="2400" b="1" dirty="0">
                <a:solidFill>
                  <a:srgbClr val="EAE7D4"/>
                </a:solidFill>
                <a:latin typeface="微软雅黑" panose="020B0503020204020204" pitchFamily="34" charset="-122"/>
                <a:ea typeface="微软雅黑" panose="020B0503020204020204" pitchFamily="34" charset="-122"/>
              </a:rPr>
              <a:t>蒙特卡洛</a:t>
            </a:r>
            <a:endParaRPr lang="en-US" altLang="zh-CN" sz="2400" b="1" dirty="0">
              <a:solidFill>
                <a:srgbClr val="EAE7D4"/>
              </a:solidFill>
              <a:latin typeface="微软雅黑" panose="020B0503020204020204" pitchFamily="34" charset="-122"/>
              <a:ea typeface="微软雅黑" panose="020B0503020204020204" pitchFamily="34" charset="-122"/>
            </a:endParaRPr>
          </a:p>
        </p:txBody>
      </p:sp>
      <p:sp>
        <p:nvSpPr>
          <p:cNvPr id="23" name="矩形 7"/>
          <p:cNvSpPr>
            <a:spLocks noChangeArrowheads="1"/>
          </p:cNvSpPr>
          <p:nvPr/>
        </p:nvSpPr>
        <p:spPr bwMode="auto">
          <a:xfrm rot="16565489" flipH="1">
            <a:off x="3235589" y="3648030"/>
            <a:ext cx="7024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685800"/>
            <a:r>
              <a:rPr lang="en-US" altLang="zh-CN" sz="2400" b="1" dirty="0">
                <a:solidFill>
                  <a:srgbClr val="EAE7D4"/>
                </a:solidFill>
                <a:latin typeface="Century Gothic" pitchFamily="34" charset="0"/>
              </a:rPr>
              <a:t>N-S</a:t>
            </a:r>
            <a:endParaRPr lang="zh-CN" altLang="en-US" sz="2400" b="1" dirty="0">
              <a:solidFill>
                <a:srgbClr val="EAE7D4"/>
              </a:solidFill>
              <a:latin typeface="Century Gothic" pitchFamily="34" charset="0"/>
            </a:endParaRPr>
          </a:p>
        </p:txBody>
      </p:sp>
      <p:sp>
        <p:nvSpPr>
          <p:cNvPr id="24" name="矩形 23"/>
          <p:cNvSpPr/>
          <p:nvPr/>
        </p:nvSpPr>
        <p:spPr>
          <a:xfrm>
            <a:off x="4572000" y="1356058"/>
            <a:ext cx="1748865" cy="387560"/>
          </a:xfrm>
          <a:prstGeom prst="rect">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dirty="0">
                <a:latin typeface="方正清刻本悦宋简体" panose="02000000000000000000" pitchFamily="2" charset="-122"/>
                <a:ea typeface="方正清刻本悦宋简体" panose="02000000000000000000" pitchFamily="2" charset="-122"/>
              </a:rPr>
              <a:t>PCA</a:t>
            </a:r>
            <a:endParaRPr lang="zh-CN" altLang="en-US" sz="2100" b="1" dirty="0">
              <a:latin typeface="方正清刻本悦宋简体" panose="02000000000000000000" pitchFamily="2" charset="-122"/>
              <a:ea typeface="方正清刻本悦宋简体" panose="02000000000000000000" pitchFamily="2" charset="-122"/>
            </a:endParaRPr>
          </a:p>
        </p:txBody>
      </p:sp>
      <p:sp>
        <p:nvSpPr>
          <p:cNvPr id="25" name="TextBox 18"/>
          <p:cNvSpPr txBox="1"/>
          <p:nvPr/>
        </p:nvSpPr>
        <p:spPr>
          <a:xfrm>
            <a:off x="4461472" y="1743618"/>
            <a:ext cx="3986114" cy="1532727"/>
          </a:xfrm>
          <a:prstGeom prst="rect">
            <a:avLst/>
          </a:prstGeom>
          <a:noFill/>
        </p:spPr>
        <p:txBody>
          <a:bodyPr wrap="square" rtlCol="0">
            <a:spAutoFit/>
          </a:bodyPr>
          <a:lstStyle/>
          <a:p>
            <a:pPr defTabSz="685800">
              <a:lnSpc>
                <a:spcPct val="13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PCA</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，即</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Principal Component Analysis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，主成分分析。通过</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PCA</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算法，可以将高维数据将至低维，更加透彻的观察每条数据的实际含义。</a:t>
            </a:r>
          </a:p>
        </p:txBody>
      </p:sp>
      <p:sp>
        <p:nvSpPr>
          <p:cNvPr id="26" name="矩形 25"/>
          <p:cNvSpPr/>
          <p:nvPr/>
        </p:nvSpPr>
        <p:spPr>
          <a:xfrm>
            <a:off x="4556379" y="3352390"/>
            <a:ext cx="1748865" cy="387560"/>
          </a:xfrm>
          <a:prstGeom prst="rect">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dirty="0">
                <a:latin typeface="方正清刻本悦宋简体" panose="02000000000000000000" pitchFamily="2" charset="-122"/>
                <a:ea typeface="方正清刻本悦宋简体" panose="02000000000000000000" pitchFamily="2" charset="-122"/>
              </a:rPr>
              <a:t>N-S</a:t>
            </a:r>
            <a:r>
              <a:rPr lang="zh-CN" altLang="en-US" sz="2100" b="1" dirty="0">
                <a:latin typeface="方正清刻本悦宋简体" panose="02000000000000000000" pitchFamily="2" charset="-122"/>
                <a:ea typeface="方正清刻本悦宋简体" panose="02000000000000000000" pitchFamily="2" charset="-122"/>
              </a:rPr>
              <a:t>模型</a:t>
            </a:r>
          </a:p>
        </p:txBody>
      </p:sp>
      <p:sp>
        <p:nvSpPr>
          <p:cNvPr id="27" name="TextBox 18"/>
          <p:cNvSpPr txBox="1"/>
          <p:nvPr/>
        </p:nvSpPr>
        <p:spPr>
          <a:xfrm>
            <a:off x="4461472" y="3782828"/>
            <a:ext cx="3986114" cy="812530"/>
          </a:xfrm>
          <a:prstGeom prst="rect">
            <a:avLst/>
          </a:prstGeom>
          <a:noFill/>
        </p:spPr>
        <p:txBody>
          <a:bodyPr wrap="square" rtlCol="0">
            <a:spAutoFit/>
          </a:bodyPr>
          <a:lstStyle/>
          <a:p>
            <a:pPr defTabSz="685800">
              <a:lnSpc>
                <a:spcPct val="13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N-S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模型即为</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Nelson-Siegel</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模型，是用于拟合收益率曲线的金融模型。</a:t>
            </a:r>
          </a:p>
        </p:txBody>
      </p:sp>
      <p:sp>
        <p:nvSpPr>
          <p:cNvPr id="28" name="矩形 27"/>
          <p:cNvSpPr/>
          <p:nvPr/>
        </p:nvSpPr>
        <p:spPr>
          <a:xfrm>
            <a:off x="4556379" y="4628789"/>
            <a:ext cx="1748865" cy="387560"/>
          </a:xfrm>
          <a:prstGeom prst="rect">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dirty="0">
                <a:latin typeface="方正清刻本悦宋简体" panose="02000000000000000000" pitchFamily="2" charset="-122"/>
                <a:ea typeface="方正清刻本悦宋简体" panose="02000000000000000000" pitchFamily="2" charset="-122"/>
              </a:rPr>
              <a:t>Monte Carlo</a:t>
            </a:r>
            <a:endParaRPr lang="zh-CN" altLang="en-US" sz="2100" b="1" dirty="0">
              <a:latin typeface="方正清刻本悦宋简体" panose="02000000000000000000" pitchFamily="2" charset="-122"/>
              <a:ea typeface="方正清刻本悦宋简体" panose="02000000000000000000" pitchFamily="2" charset="-122"/>
            </a:endParaRPr>
          </a:p>
        </p:txBody>
      </p:sp>
      <p:sp>
        <p:nvSpPr>
          <p:cNvPr id="29" name="TextBox 18"/>
          <p:cNvSpPr txBox="1"/>
          <p:nvPr/>
        </p:nvSpPr>
        <p:spPr>
          <a:xfrm>
            <a:off x="4461472" y="5059227"/>
            <a:ext cx="3986114" cy="1532727"/>
          </a:xfrm>
          <a:prstGeom prst="rect">
            <a:avLst/>
          </a:prstGeom>
          <a:noFill/>
        </p:spPr>
        <p:txBody>
          <a:bodyPr wrap="square" rtlCol="0">
            <a:spAutoFit/>
          </a:bodyPr>
          <a:lstStyle/>
          <a:p>
            <a:pPr defTabSz="685800">
              <a:lnSpc>
                <a:spcPct val="130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Monte Carlo</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模拟法，用于计算在险价值，基于历史数据模拟未来数据，计算未来数据在某一置信度下的最大可能损失。</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ppt_x</p:attrName>
                                        </p:attrNameLst>
                                      </p:cBhvr>
                                      <p:tavLst>
                                        <p:tav tm="0">
                                          <p:val>
                                            <p:strVal val="#ppt_x"/>
                                          </p:val>
                                        </p:tav>
                                        <p:tav tm="100000">
                                          <p:val>
                                            <p:strVal val="#ppt_x"/>
                                          </p:val>
                                        </p:tav>
                                      </p:tavLst>
                                    </p:anim>
                                    <p:anim calcmode="lin" valueType="num">
                                      <p:cBhvr>
                                        <p:cTn id="14" dur="1000" fill="hold"/>
                                        <p:tgtEl>
                                          <p:spTgt spid="2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1000"/>
                                        <p:tgtEl>
                                          <p:spTgt spid="28"/>
                                        </p:tgtEl>
                                      </p:cBhvr>
                                    </p:animEffect>
                                    <p:anim calcmode="lin" valueType="num">
                                      <p:cBhvr>
                                        <p:cTn id="28" dur="1000" fill="hold"/>
                                        <p:tgtEl>
                                          <p:spTgt spid="28"/>
                                        </p:tgtEl>
                                        <p:attrNameLst>
                                          <p:attrName>ppt_x</p:attrName>
                                        </p:attrNameLst>
                                      </p:cBhvr>
                                      <p:tavLst>
                                        <p:tav tm="0">
                                          <p:val>
                                            <p:strVal val="#ppt_x"/>
                                          </p:val>
                                        </p:tav>
                                        <p:tav tm="100000">
                                          <p:val>
                                            <p:strVal val="#ppt_x"/>
                                          </p:val>
                                        </p:tav>
                                      </p:tavLst>
                                    </p:anim>
                                    <p:anim calcmode="lin" valueType="num">
                                      <p:cBhvr>
                                        <p:cTn id="29" dur="1000" fill="hold"/>
                                        <p:tgtEl>
                                          <p:spTgt spid="2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1000"/>
                                        <p:tgtEl>
                                          <p:spTgt spid="29"/>
                                        </p:tgtEl>
                                      </p:cBhvr>
                                    </p:animEffect>
                                    <p:anim calcmode="lin" valueType="num">
                                      <p:cBhvr>
                                        <p:cTn id="33" dur="1000" fill="hold"/>
                                        <p:tgtEl>
                                          <p:spTgt spid="29"/>
                                        </p:tgtEl>
                                        <p:attrNameLst>
                                          <p:attrName>ppt_x</p:attrName>
                                        </p:attrNameLst>
                                      </p:cBhvr>
                                      <p:tavLst>
                                        <p:tav tm="0">
                                          <p:val>
                                            <p:strVal val="#ppt_x"/>
                                          </p:val>
                                        </p:tav>
                                        <p:tav tm="100000">
                                          <p:val>
                                            <p:strVal val="#ppt_x"/>
                                          </p:val>
                                        </p:tav>
                                      </p:tavLst>
                                    </p:anim>
                                    <p:anim calcmode="lin" valueType="num">
                                      <p:cBhvr>
                                        <p:cTn id="34"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26" grpId="0" animBg="1"/>
      <p:bldP spid="27" grpId="0"/>
      <p:bldP spid="28" grpId="0" animBg="1"/>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主成分分析法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35" name="TextBox 18"/>
          <p:cNvSpPr txBox="1"/>
          <p:nvPr/>
        </p:nvSpPr>
        <p:spPr>
          <a:xfrm>
            <a:off x="855973" y="3735684"/>
            <a:ext cx="3949899" cy="1892826"/>
          </a:xfrm>
          <a:prstGeom prst="rect">
            <a:avLst/>
          </a:prstGeom>
          <a:noFill/>
        </p:spPr>
        <p:txBody>
          <a:bodyPr wrap="square" rtlCol="0">
            <a:spAutoFit/>
          </a:bodyPr>
          <a:lstStyle/>
          <a:p>
            <a:pPr>
              <a:lnSpc>
                <a:spcPct val="13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Levenim MT" pitchFamily="2" charset="-79"/>
              </a:rPr>
              <a:t>主成分分析法通过线性变换将复杂的多维数据转换为各维度间线性相关度很低的低维数据，在信息损失最小的情况下对数据进行降维，广泛运用于机器识别和数据降重等方面。</a:t>
            </a:r>
          </a:p>
        </p:txBody>
      </p:sp>
      <p:pic>
        <p:nvPicPr>
          <p:cNvPr id="2" name="图片 1"/>
          <p:cNvPicPr>
            <a:picLocks noChangeAspect="1"/>
          </p:cNvPicPr>
          <p:nvPr/>
        </p:nvPicPr>
        <p:blipFill>
          <a:blip r:embed="rId2"/>
          <a:stretch>
            <a:fillRect/>
          </a:stretch>
        </p:blipFill>
        <p:spPr>
          <a:xfrm>
            <a:off x="855973" y="1772257"/>
            <a:ext cx="4580402" cy="1612683"/>
          </a:xfrm>
          <a:prstGeom prst="rect">
            <a:avLst/>
          </a:prstGeom>
        </p:spPr>
      </p:pic>
      <p:pic>
        <p:nvPicPr>
          <p:cNvPr id="3" name="图片 2"/>
          <p:cNvPicPr>
            <a:picLocks noChangeAspect="1"/>
          </p:cNvPicPr>
          <p:nvPr/>
        </p:nvPicPr>
        <p:blipFill>
          <a:blip r:embed="rId3"/>
          <a:stretch>
            <a:fillRect/>
          </a:stretch>
        </p:blipFill>
        <p:spPr>
          <a:xfrm>
            <a:off x="5436374" y="3384940"/>
            <a:ext cx="2987421" cy="2020271"/>
          </a:xfrm>
          <a:prstGeom prst="rect">
            <a:avLst/>
          </a:prstGeom>
        </p:spPr>
      </p:pic>
      <p:sp>
        <p:nvSpPr>
          <p:cNvPr id="4" name="圆角右箭头 3"/>
          <p:cNvSpPr/>
          <p:nvPr/>
        </p:nvSpPr>
        <p:spPr>
          <a:xfrm rot="5400000">
            <a:off x="5472199" y="2326685"/>
            <a:ext cx="1022431" cy="1094081"/>
          </a:xfrm>
          <a:prstGeom prst="bentArrow">
            <a:avLst>
              <a:gd name="adj1" fmla="val 25000"/>
              <a:gd name="adj2" fmla="val 25000"/>
              <a:gd name="adj3" fmla="val 25000"/>
              <a:gd name="adj4" fmla="val 87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5" name="矩形 14"/>
          <p:cNvSpPr/>
          <p:nvPr/>
        </p:nvSpPr>
        <p:spPr>
          <a:xfrm rot="2349592">
            <a:off x="5880582" y="2224922"/>
            <a:ext cx="830854" cy="407190"/>
          </a:xfrm>
          <a:prstGeom prst="rect">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bg1"/>
                </a:solidFill>
              </a:rPr>
              <a:t>PCA</a:t>
            </a:r>
            <a:endParaRPr lang="zh-CN" altLang="en-US" sz="21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2" presetClass="entr" presetSubtype="4"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主成分分析法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9" name="矩形 8"/>
          <p:cNvSpPr/>
          <p:nvPr/>
        </p:nvSpPr>
        <p:spPr>
          <a:xfrm>
            <a:off x="866775" y="1685728"/>
            <a:ext cx="1748865" cy="387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t>实现步骤</a:t>
            </a:r>
          </a:p>
        </p:txBody>
      </p:sp>
      <p:graphicFrame>
        <p:nvGraphicFramePr>
          <p:cNvPr id="10" name="图示 9"/>
          <p:cNvGraphicFramePr/>
          <p:nvPr>
            <p:extLst>
              <p:ext uri="{D42A27DB-BD31-4B8C-83A1-F6EECF244321}">
                <p14:modId xmlns:p14="http://schemas.microsoft.com/office/powerpoint/2010/main" val="2855707007"/>
              </p:ext>
            </p:extLst>
          </p:nvPr>
        </p:nvGraphicFramePr>
        <p:xfrm>
          <a:off x="1728717" y="2091927"/>
          <a:ext cx="6234752" cy="36989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文本框 10"/>
          <p:cNvSpPr txBox="1"/>
          <p:nvPr/>
        </p:nvSpPr>
        <p:spPr>
          <a:xfrm>
            <a:off x="1935687" y="2298379"/>
            <a:ext cx="593678" cy="461665"/>
          </a:xfrm>
          <a:prstGeom prst="rect">
            <a:avLst/>
          </a:prstGeom>
          <a:noFill/>
        </p:spPr>
        <p:txBody>
          <a:bodyPr wrap="square" rtlCol="0" anchor="ctr">
            <a:spAutoFit/>
          </a:bodyPr>
          <a:lstStyle/>
          <a:p>
            <a:r>
              <a:rPr lang="en-US" altLang="zh-CN" sz="2400" dirty="0">
                <a:solidFill>
                  <a:schemeClr val="accent1">
                    <a:lumMod val="75000"/>
                  </a:schemeClr>
                </a:solidFill>
              </a:rPr>
              <a:t>1</a:t>
            </a:r>
            <a:endParaRPr lang="zh-CN" altLang="en-US" sz="2400" dirty="0">
              <a:solidFill>
                <a:schemeClr val="accent1">
                  <a:lumMod val="75000"/>
                </a:schemeClr>
              </a:solidFill>
            </a:endParaRPr>
          </a:p>
        </p:txBody>
      </p:sp>
      <p:sp>
        <p:nvSpPr>
          <p:cNvPr id="17" name="文本框 16"/>
          <p:cNvSpPr txBox="1"/>
          <p:nvPr/>
        </p:nvSpPr>
        <p:spPr>
          <a:xfrm>
            <a:off x="2267621" y="3004301"/>
            <a:ext cx="593678" cy="461665"/>
          </a:xfrm>
          <a:prstGeom prst="rect">
            <a:avLst/>
          </a:prstGeom>
          <a:noFill/>
        </p:spPr>
        <p:txBody>
          <a:bodyPr wrap="square" rtlCol="0" anchor="ctr">
            <a:spAutoFit/>
          </a:bodyPr>
          <a:lstStyle/>
          <a:p>
            <a:r>
              <a:rPr lang="en-US" altLang="zh-CN" sz="2400" dirty="0">
                <a:solidFill>
                  <a:schemeClr val="accent1">
                    <a:lumMod val="75000"/>
                  </a:schemeClr>
                </a:solidFill>
              </a:rPr>
              <a:t>2</a:t>
            </a:r>
            <a:endParaRPr lang="zh-CN" altLang="en-US" sz="2400" dirty="0">
              <a:solidFill>
                <a:schemeClr val="accent1">
                  <a:lumMod val="75000"/>
                </a:schemeClr>
              </a:solidFill>
            </a:endParaRPr>
          </a:p>
        </p:txBody>
      </p:sp>
      <p:sp>
        <p:nvSpPr>
          <p:cNvPr id="18" name="文本框 17"/>
          <p:cNvSpPr txBox="1"/>
          <p:nvPr/>
        </p:nvSpPr>
        <p:spPr>
          <a:xfrm>
            <a:off x="2369981" y="3699987"/>
            <a:ext cx="593678" cy="461665"/>
          </a:xfrm>
          <a:prstGeom prst="rect">
            <a:avLst/>
          </a:prstGeom>
          <a:noFill/>
        </p:spPr>
        <p:txBody>
          <a:bodyPr wrap="square" rtlCol="0" anchor="ctr">
            <a:spAutoFit/>
          </a:bodyPr>
          <a:lstStyle/>
          <a:p>
            <a:r>
              <a:rPr lang="en-US" altLang="zh-CN" sz="2400" dirty="0">
                <a:solidFill>
                  <a:schemeClr val="accent1">
                    <a:lumMod val="75000"/>
                  </a:schemeClr>
                </a:solidFill>
              </a:rPr>
              <a:t>3</a:t>
            </a:r>
            <a:endParaRPr lang="zh-CN" altLang="en-US" sz="2400" dirty="0">
              <a:solidFill>
                <a:schemeClr val="accent1">
                  <a:lumMod val="75000"/>
                </a:schemeClr>
              </a:solidFill>
            </a:endParaRPr>
          </a:p>
        </p:txBody>
      </p:sp>
      <p:sp>
        <p:nvSpPr>
          <p:cNvPr id="19" name="文本框 18"/>
          <p:cNvSpPr txBox="1"/>
          <p:nvPr/>
        </p:nvSpPr>
        <p:spPr>
          <a:xfrm>
            <a:off x="2257385" y="4385436"/>
            <a:ext cx="593678" cy="461665"/>
          </a:xfrm>
          <a:prstGeom prst="rect">
            <a:avLst/>
          </a:prstGeom>
          <a:noFill/>
        </p:spPr>
        <p:txBody>
          <a:bodyPr wrap="square" rtlCol="0" anchor="ctr">
            <a:spAutoFit/>
          </a:bodyPr>
          <a:lstStyle/>
          <a:p>
            <a:r>
              <a:rPr lang="en-US" altLang="zh-CN" sz="2400" dirty="0">
                <a:solidFill>
                  <a:schemeClr val="accent1">
                    <a:lumMod val="75000"/>
                  </a:schemeClr>
                </a:solidFill>
              </a:rPr>
              <a:t>4</a:t>
            </a:r>
            <a:endParaRPr lang="zh-CN" altLang="en-US" sz="2400" dirty="0">
              <a:solidFill>
                <a:schemeClr val="accent1">
                  <a:lumMod val="75000"/>
                </a:schemeClr>
              </a:solidFill>
            </a:endParaRPr>
          </a:p>
        </p:txBody>
      </p:sp>
      <p:sp>
        <p:nvSpPr>
          <p:cNvPr id="20" name="文本框 19"/>
          <p:cNvSpPr txBox="1"/>
          <p:nvPr/>
        </p:nvSpPr>
        <p:spPr>
          <a:xfrm>
            <a:off x="1935346" y="5081122"/>
            <a:ext cx="593678" cy="461665"/>
          </a:xfrm>
          <a:prstGeom prst="rect">
            <a:avLst/>
          </a:prstGeom>
          <a:noFill/>
        </p:spPr>
        <p:txBody>
          <a:bodyPr wrap="square" rtlCol="0" anchor="ctr">
            <a:spAutoFit/>
          </a:bodyPr>
          <a:lstStyle/>
          <a:p>
            <a:r>
              <a:rPr lang="en-US" altLang="zh-CN" sz="2400" dirty="0">
                <a:solidFill>
                  <a:schemeClr val="accent1">
                    <a:lumMod val="75000"/>
                  </a:schemeClr>
                </a:solidFill>
              </a:rPr>
              <a:t>5</a:t>
            </a:r>
            <a:endParaRPr lang="zh-CN" altLang="en-US" sz="2400" dirty="0">
              <a:solidFill>
                <a:schemeClr val="accent1">
                  <a:lumMod val="75000"/>
                </a:schemeClr>
              </a:solidFill>
            </a:endParaRPr>
          </a:p>
        </p:txBody>
      </p:sp>
    </p:spTree>
    <p:extLst>
      <p:ext uri="{BB962C8B-B14F-4D97-AF65-F5344CB8AC3E}">
        <p14:creationId xmlns:p14="http://schemas.microsoft.com/office/powerpoint/2010/main" val="351330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主成分分析法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9" name="矩形 8"/>
          <p:cNvSpPr/>
          <p:nvPr/>
        </p:nvSpPr>
        <p:spPr>
          <a:xfrm>
            <a:off x="866775" y="1685728"/>
            <a:ext cx="1748865" cy="387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t>实证分析</a:t>
            </a:r>
          </a:p>
        </p:txBody>
      </p:sp>
      <p:pic>
        <p:nvPicPr>
          <p:cNvPr id="2" name="图片 1"/>
          <p:cNvPicPr>
            <a:picLocks noChangeAspect="1"/>
          </p:cNvPicPr>
          <p:nvPr/>
        </p:nvPicPr>
        <p:blipFill>
          <a:blip r:embed="rId2"/>
          <a:stretch>
            <a:fillRect/>
          </a:stretch>
        </p:blipFill>
        <p:spPr>
          <a:xfrm>
            <a:off x="1371601" y="2228127"/>
            <a:ext cx="6581633" cy="3515026"/>
          </a:xfrm>
          <a:prstGeom prst="rect">
            <a:avLst/>
          </a:prstGeom>
        </p:spPr>
      </p:pic>
      <p:pic>
        <p:nvPicPr>
          <p:cNvPr id="6" name="图片 5"/>
          <p:cNvPicPr>
            <a:picLocks noChangeAspect="1"/>
          </p:cNvPicPr>
          <p:nvPr/>
        </p:nvPicPr>
        <p:blipFill>
          <a:blip r:embed="rId3"/>
          <a:stretch>
            <a:fillRect/>
          </a:stretch>
        </p:blipFill>
        <p:spPr>
          <a:xfrm>
            <a:off x="1295219" y="2161853"/>
            <a:ext cx="6831969" cy="3638712"/>
          </a:xfrm>
          <a:prstGeom prst="rect">
            <a:avLst/>
          </a:prstGeom>
        </p:spPr>
      </p:pic>
    </p:spTree>
    <p:extLst>
      <p:ext uri="{BB962C8B-B14F-4D97-AF65-F5344CB8AC3E}">
        <p14:creationId xmlns:p14="http://schemas.microsoft.com/office/powerpoint/2010/main" val="3907690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p:cNvSpPr/>
          <p:nvPr/>
        </p:nvSpPr>
        <p:spPr>
          <a:xfrm>
            <a:off x="866776" y="1098348"/>
            <a:ext cx="2429159" cy="323165"/>
          </a:xfrm>
          <a:prstGeom prst="rect">
            <a:avLst/>
          </a:prstGeom>
        </p:spPr>
        <p:txBody>
          <a:bodyPr wrap="square" lIns="0" tIns="0" rIns="0" bIns="0">
            <a:spAutoFit/>
          </a:bodyPr>
          <a:lstStyle/>
          <a:p>
            <a:pPr algn="dist"/>
            <a:r>
              <a:rPr lang="zh-CN" altLang="en-US"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rPr>
              <a:t>主成分分析法</a:t>
            </a:r>
            <a:endParaRPr lang="x-none" sz="2100" dirty="0">
              <a:solidFill>
                <a:schemeClr val="tx1">
                  <a:lumMod val="95000"/>
                  <a:lumOff val="5000"/>
                </a:schemeClr>
              </a:solidFill>
              <a:latin typeface="微软雅黑" panose="020B0503020204020204" pitchFamily="34" charset="-122"/>
              <a:ea typeface="微软雅黑" panose="020B0503020204020204" pitchFamily="34" charset="-122"/>
              <a:cs typeface="Arial" panose="02080604020202020204" charset="0"/>
            </a:endParaRPr>
          </a:p>
        </p:txBody>
      </p:sp>
      <p:sp>
        <p:nvSpPr>
          <p:cNvPr id="51" name="magnifying-glass_68213"/>
          <p:cNvSpPr>
            <a:spLocks noChangeAspect="1"/>
          </p:cNvSpPr>
          <p:nvPr/>
        </p:nvSpPr>
        <p:spPr bwMode="auto">
          <a:xfrm>
            <a:off x="230097" y="1074655"/>
            <a:ext cx="390450" cy="389884"/>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88862 h 440259"/>
              <a:gd name="T19" fmla="*/ 88862 h 440259"/>
              <a:gd name="T20" fmla="*/ 278945 h 440259"/>
              <a:gd name="T21" fmla="*/ 278945 h 440259"/>
              <a:gd name="T22" fmla="*/ 278945 h 440259"/>
              <a:gd name="T23" fmla="*/ 278945 h 440259"/>
              <a:gd name="T24" fmla="*/ 278945 h 440259"/>
              <a:gd name="T25" fmla="*/ 278945 h 440259"/>
              <a:gd name="T26" fmla="*/ 278945 h 440259"/>
              <a:gd name="T27"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43" h="5443">
                <a:moveTo>
                  <a:pt x="5248" y="4539"/>
                </a:moveTo>
                <a:lnTo>
                  <a:pt x="3723" y="3014"/>
                </a:lnTo>
                <a:cubicBezTo>
                  <a:pt x="4134" y="2292"/>
                  <a:pt x="4032" y="1354"/>
                  <a:pt x="3416" y="739"/>
                </a:cubicBezTo>
                <a:cubicBezTo>
                  <a:pt x="2678" y="0"/>
                  <a:pt x="1477" y="0"/>
                  <a:pt x="739" y="739"/>
                </a:cubicBezTo>
                <a:cubicBezTo>
                  <a:pt x="0" y="1477"/>
                  <a:pt x="0" y="2678"/>
                  <a:pt x="739" y="3416"/>
                </a:cubicBezTo>
                <a:cubicBezTo>
                  <a:pt x="1354" y="4032"/>
                  <a:pt x="2292" y="4134"/>
                  <a:pt x="3014" y="3723"/>
                </a:cubicBezTo>
                <a:lnTo>
                  <a:pt x="4539" y="5248"/>
                </a:lnTo>
                <a:cubicBezTo>
                  <a:pt x="4734" y="5443"/>
                  <a:pt x="5052" y="5443"/>
                  <a:pt x="5248" y="5248"/>
                </a:cubicBezTo>
                <a:cubicBezTo>
                  <a:pt x="5443" y="5052"/>
                  <a:pt x="5443" y="4734"/>
                  <a:pt x="5248" y="4539"/>
                </a:cubicBezTo>
                <a:close/>
                <a:moveTo>
                  <a:pt x="3039" y="3039"/>
                </a:moveTo>
                <a:cubicBezTo>
                  <a:pt x="2509" y="3569"/>
                  <a:pt x="1646" y="3569"/>
                  <a:pt x="1116" y="3039"/>
                </a:cubicBezTo>
                <a:cubicBezTo>
                  <a:pt x="585" y="2509"/>
                  <a:pt x="585" y="1646"/>
                  <a:pt x="1116" y="1116"/>
                </a:cubicBezTo>
                <a:cubicBezTo>
                  <a:pt x="1646" y="586"/>
                  <a:pt x="2509" y="586"/>
                  <a:pt x="3039" y="1116"/>
                </a:cubicBezTo>
                <a:cubicBezTo>
                  <a:pt x="3569" y="1646"/>
                  <a:pt x="3569" y="2509"/>
                  <a:pt x="3039" y="3039"/>
                </a:cubicBezTo>
                <a:close/>
              </a:path>
            </a:pathLst>
          </a:custGeom>
          <a:solidFill>
            <a:srgbClr val="35669B"/>
          </a:solidFill>
          <a:ln>
            <a:noFill/>
          </a:ln>
        </p:spPr>
      </p:sp>
      <p:sp>
        <p:nvSpPr>
          <p:cNvPr id="9" name="矩形 8"/>
          <p:cNvSpPr/>
          <p:nvPr/>
        </p:nvSpPr>
        <p:spPr>
          <a:xfrm>
            <a:off x="866775" y="1685728"/>
            <a:ext cx="1748865" cy="38756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t>实证分析</a:t>
            </a:r>
          </a:p>
        </p:txBody>
      </p:sp>
      <p:graphicFrame>
        <p:nvGraphicFramePr>
          <p:cNvPr id="5" name="对象 1"/>
          <p:cNvGraphicFramePr>
            <a:graphicFrameLocks noChangeAspect="1"/>
          </p:cNvGraphicFramePr>
          <p:nvPr>
            <p:extLst>
              <p:ext uri="{D42A27DB-BD31-4B8C-83A1-F6EECF244321}">
                <p14:modId xmlns:p14="http://schemas.microsoft.com/office/powerpoint/2010/main" val="816449313"/>
              </p:ext>
            </p:extLst>
          </p:nvPr>
        </p:nvGraphicFramePr>
        <p:xfrm>
          <a:off x="4698242" y="1098348"/>
          <a:ext cx="4185687" cy="4765288"/>
        </p:xfrm>
        <a:graphic>
          <a:graphicData uri="http://schemas.openxmlformats.org/presentationml/2006/ole">
            <mc:AlternateContent xmlns:mc="http://schemas.openxmlformats.org/markup-compatibility/2006">
              <mc:Choice xmlns:v="urn:schemas-microsoft-com:vml" Requires="v">
                <p:oleObj spid="_x0000_s1128" name="工作表" r:id="rId3" imgW="5572119" imgH="6343709" progId="Excel.Sheet.8">
                  <p:embed/>
                </p:oleObj>
              </mc:Choice>
              <mc:Fallback>
                <p:oleObj name="工作表" r:id="rId3" imgW="5572119" imgH="6343709"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8242" y="1098348"/>
                        <a:ext cx="4185687" cy="4765288"/>
                      </a:xfrm>
                      <a:prstGeom prst="rect">
                        <a:avLst/>
                      </a:prstGeom>
                      <a:noFill/>
                      <a:ln>
                        <a:noFill/>
                      </a:ln>
                    </p:spPr>
                  </p:pic>
                </p:oleObj>
              </mc:Fallback>
            </mc:AlternateContent>
          </a:graphicData>
        </a:graphic>
      </p:graphicFrame>
      <p:pic>
        <p:nvPicPr>
          <p:cNvPr id="6" name="图片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66775" y="2571488"/>
            <a:ext cx="3613126" cy="2891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3392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1042</TotalTime>
  <Words>1262</Words>
  <Application>Microsoft Office PowerPoint</Application>
  <PresentationFormat>全屏显示(4:3)</PresentationFormat>
  <Paragraphs>285</Paragraphs>
  <Slides>32</Slides>
  <Notes>16</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45" baseType="lpstr">
      <vt:lpstr>方正清刻本悦宋简体</vt:lpstr>
      <vt:lpstr>华文细黑</vt:lpstr>
      <vt:lpstr>宋体</vt:lpstr>
      <vt:lpstr>微软雅黑</vt:lpstr>
      <vt:lpstr>Arial</vt:lpstr>
      <vt:lpstr>Calibri</vt:lpstr>
      <vt:lpstr>Calibri Light</vt:lpstr>
      <vt:lpstr>Cambria Math</vt:lpstr>
      <vt:lpstr>Century Gothic</vt:lpstr>
      <vt:lpstr>Levenim MT</vt:lpstr>
      <vt:lpstr>Times New Roman</vt:lpstr>
      <vt:lpstr>Office 主题​​</vt:lpstr>
      <vt:lpstr>工作表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 R 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China</dc:creator>
  <cp:lastModifiedBy>Administrator</cp:lastModifiedBy>
  <cp:revision>132</cp:revision>
  <dcterms:created xsi:type="dcterms:W3CDTF">2018-05-31T11:40:55Z</dcterms:created>
  <dcterms:modified xsi:type="dcterms:W3CDTF">2018-06-05T23:23:23Z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2052-10.1.0.5672</vt:lpwstr>
  </property>
</Properties>
</file>