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9" r:id="rId4"/>
    <p:sldId id="258" r:id="rId5"/>
    <p:sldId id="261" r:id="rId6"/>
    <p:sldId id="262" r:id="rId7"/>
    <p:sldId id="269" r:id="rId8"/>
    <p:sldId id="270" r:id="rId9"/>
    <p:sldId id="271" r:id="rId10"/>
    <p:sldId id="272" r:id="rId11"/>
    <p:sldId id="273" r:id="rId12"/>
    <p:sldId id="274" r:id="rId13"/>
    <p:sldId id="275" r:id="rId14"/>
    <p:sldId id="277" r:id="rId15"/>
    <p:sldId id="276" r:id="rId16"/>
    <p:sldId id="278" r:id="rId17"/>
    <p:sldId id="280" r:id="rId18"/>
    <p:sldId id="279"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63" r:id="rId32"/>
    <p:sldId id="260" r:id="rId33"/>
    <p:sldId id="264" r:id="rId34"/>
    <p:sldId id="265" r:id="rId35"/>
    <p:sldId id="266" r:id="rId36"/>
    <p:sldId id="267" r:id="rId37"/>
    <p:sldId id="268"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1386" y="66"/>
      </p:cViewPr>
      <p:guideLst>
        <p:guide orient="horz" pos="2160"/>
        <p:guide pos="2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graduation-design\Project\PCA&#30740;&#31350;&#22269;&#20538;\&#20013;&#22269;&#22269;&#20538;\&#20013;&#22269;&#22269;&#20538;&#21382;&#24180;&#20449;&#24687;&#27719;&#24635;\&#21508;&#39033;&#25351;&#26631;&#23545;&#24212;&#31995;&#2596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graduation-design\Project\PCAOnBonds\&#32654;&#22269;&#22269;&#20538;\&#32654;&#22269;&#22269;&#20538;&#21382;&#24180;&#20449;&#24687;&#27719;&#24635;\&#22240;&#23376;&#36733;&#33655;&#30697;&#3845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graduation-design\Project\PCAOnBonds\SHIBOR\SHIBOR&#21382;&#24180;&#20449;&#24687;&#27719;&#24635;\SHIBOR&#30456;&#20851;&#25351;&#26631;&#23545;&#24212;&#31995;&#2596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中国国债</a:t>
            </a:r>
            <a:r>
              <a:rPr lang="en-US" altLang="zh-CN" dirty="0" smtClean="0"/>
              <a:t>PCA</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3260650733482341E-2"/>
          <c:y val="0.1016856228564102"/>
          <c:w val="0.90978986307284171"/>
          <c:h val="0.80810619740080281"/>
        </c:manualLayout>
      </c:layout>
      <c:lineChart>
        <c:grouping val="standard"/>
        <c:varyColors val="0"/>
        <c:ser>
          <c:idx val="0"/>
          <c:order val="0"/>
          <c:tx>
            <c:strRef>
              <c:f>Sheet1!$A$1</c:f>
              <c:strCache>
                <c:ptCount val="1"/>
                <c:pt idx="0">
                  <c:v>第一主因子</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Sheet1!$B$1:$O$1</c:f>
              <c:numCache>
                <c:formatCode>General</c:formatCode>
                <c:ptCount val="14"/>
                <c:pt idx="0">
                  <c:v>0.210225954256229</c:v>
                </c:pt>
                <c:pt idx="1">
                  <c:v>0.32606095319616402</c:v>
                </c:pt>
                <c:pt idx="2">
                  <c:v>0.33304454902976099</c:v>
                </c:pt>
                <c:pt idx="3">
                  <c:v>0.33104252837012399</c:v>
                </c:pt>
                <c:pt idx="4">
                  <c:v>0.32512023184131</c:v>
                </c:pt>
                <c:pt idx="5">
                  <c:v>0.32072368987118699</c:v>
                </c:pt>
                <c:pt idx="6">
                  <c:v>0.31998141351812598</c:v>
                </c:pt>
                <c:pt idx="7">
                  <c:v>0.28118402741969101</c:v>
                </c:pt>
                <c:pt idx="8">
                  <c:v>0.24421859617321301</c:v>
                </c:pt>
                <c:pt idx="9">
                  <c:v>0.22197032511607401</c:v>
                </c:pt>
                <c:pt idx="10">
                  <c:v>0.19294844491378399</c:v>
                </c:pt>
                <c:pt idx="11">
                  <c:v>0.16939755166262799</c:v>
                </c:pt>
                <c:pt idx="12">
                  <c:v>0.170267607365573</c:v>
                </c:pt>
                <c:pt idx="13">
                  <c:v>0.18743752049337201</c:v>
                </c:pt>
              </c:numCache>
            </c:numRef>
          </c:val>
          <c:smooth val="0"/>
        </c:ser>
        <c:ser>
          <c:idx val="1"/>
          <c:order val="1"/>
          <c:tx>
            <c:strRef>
              <c:f>Sheet1!$A$2</c:f>
              <c:strCache>
                <c:ptCount val="1"/>
                <c:pt idx="0">
                  <c:v>第二主因子</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Sheet1!$B$2:$O$2</c:f>
              <c:numCache>
                <c:formatCode>General</c:formatCode>
                <c:ptCount val="14"/>
                <c:pt idx="0">
                  <c:v>-0.27969720479022903</c:v>
                </c:pt>
                <c:pt idx="1">
                  <c:v>-0.25848291619893299</c:v>
                </c:pt>
                <c:pt idx="2">
                  <c:v>-0.20584919735577101</c:v>
                </c:pt>
                <c:pt idx="3">
                  <c:v>-0.18653590718260299</c:v>
                </c:pt>
                <c:pt idx="4">
                  <c:v>-0.155259605345866</c:v>
                </c:pt>
                <c:pt idx="5">
                  <c:v>-0.13713352245013299</c:v>
                </c:pt>
                <c:pt idx="6">
                  <c:v>-0.111613074861022</c:v>
                </c:pt>
                <c:pt idx="7">
                  <c:v>6.9811167484149894E-2</c:v>
                </c:pt>
                <c:pt idx="8">
                  <c:v>0.19715487070688101</c:v>
                </c:pt>
                <c:pt idx="9">
                  <c:v>0.26831923133200503</c:v>
                </c:pt>
                <c:pt idx="10">
                  <c:v>0.37468051937861702</c:v>
                </c:pt>
                <c:pt idx="11">
                  <c:v>0.43150820768582498</c:v>
                </c:pt>
                <c:pt idx="12">
                  <c:v>0.43226930452846302</c:v>
                </c:pt>
                <c:pt idx="13">
                  <c:v>0.30534810273289198</c:v>
                </c:pt>
              </c:numCache>
            </c:numRef>
          </c:val>
          <c:smooth val="0"/>
        </c:ser>
        <c:ser>
          <c:idx val="2"/>
          <c:order val="2"/>
          <c:tx>
            <c:strRef>
              <c:f>Sheet1!$A$3</c:f>
              <c:strCache>
                <c:ptCount val="1"/>
                <c:pt idx="0">
                  <c:v>第三主因子</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Sheet1!$B$3:$O$3</c:f>
              <c:numCache>
                <c:formatCode>General</c:formatCode>
                <c:ptCount val="14"/>
                <c:pt idx="0">
                  <c:v>-0.843553391406896</c:v>
                </c:pt>
                <c:pt idx="1">
                  <c:v>-0.17203909291122199</c:v>
                </c:pt>
                <c:pt idx="2">
                  <c:v>9.3385284408751601E-2</c:v>
                </c:pt>
                <c:pt idx="3">
                  <c:v>0.13820251879487699</c:v>
                </c:pt>
                <c:pt idx="4">
                  <c:v>0.16758629374984099</c:v>
                </c:pt>
                <c:pt idx="5">
                  <c:v>0.162504878205844</c:v>
                </c:pt>
                <c:pt idx="6">
                  <c:v>0.17297579301032201</c:v>
                </c:pt>
                <c:pt idx="7">
                  <c:v>0.165697607884084</c:v>
                </c:pt>
                <c:pt idx="8">
                  <c:v>9.6361943122829294E-2</c:v>
                </c:pt>
                <c:pt idx="9">
                  <c:v>2.3845456163503E-2</c:v>
                </c:pt>
                <c:pt idx="10">
                  <c:v>-0.112775952799263</c:v>
                </c:pt>
                <c:pt idx="11">
                  <c:v>-0.21663696579960401</c:v>
                </c:pt>
                <c:pt idx="12">
                  <c:v>-0.21072249705653601</c:v>
                </c:pt>
                <c:pt idx="13">
                  <c:v>7.2263159236626295E-2</c:v>
                </c:pt>
              </c:numCache>
            </c:numRef>
          </c:val>
          <c:smooth val="0"/>
        </c:ser>
        <c:dLbls>
          <c:showLegendKey val="0"/>
          <c:showVal val="0"/>
          <c:showCatName val="0"/>
          <c:showSerName val="0"/>
          <c:showPercent val="0"/>
          <c:showBubbleSize val="0"/>
        </c:dLbls>
        <c:marker val="1"/>
        <c:smooth val="0"/>
        <c:axId val="138851624"/>
        <c:axId val="139751960"/>
      </c:lineChart>
      <c:catAx>
        <c:axId val="1388516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9751960"/>
        <c:crosses val="autoZero"/>
        <c:auto val="1"/>
        <c:lblAlgn val="ctr"/>
        <c:lblOffset val="100"/>
        <c:noMultiLvlLbl val="0"/>
      </c:catAx>
      <c:valAx>
        <c:axId val="139751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8851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美国国债</a:t>
            </a:r>
            <a:r>
              <a:rPr lang="en-US" altLang="zh-CN"/>
              <a:t>PCA</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Sheet1!$E$2</c:f>
              <c:strCache>
                <c:ptCount val="1"/>
                <c:pt idx="0">
                  <c:v>主成分1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Sheet1!$E$3:$E$13</c:f>
              <c:numCache>
                <c:formatCode>General</c:formatCode>
                <c:ptCount val="11"/>
                <c:pt idx="0">
                  <c:v>0.37222815265905601</c:v>
                </c:pt>
                <c:pt idx="1">
                  <c:v>0.37745799231156563</c:v>
                </c:pt>
                <c:pt idx="2">
                  <c:v>0.38336998496222874</c:v>
                </c:pt>
                <c:pt idx="3">
                  <c:v>0.37086384666274913</c:v>
                </c:pt>
                <c:pt idx="4">
                  <c:v>0.33948480874769132</c:v>
                </c:pt>
                <c:pt idx="5">
                  <c:v>0.31560945381232114</c:v>
                </c:pt>
                <c:pt idx="6">
                  <c:v>0.27240643059593711</c:v>
                </c:pt>
                <c:pt idx="7">
                  <c:v>0.23579755302836961</c:v>
                </c:pt>
                <c:pt idx="8">
                  <c:v>0.20487328377874739</c:v>
                </c:pt>
                <c:pt idx="9">
                  <c:v>0.17190255553466485</c:v>
                </c:pt>
                <c:pt idx="10">
                  <c:v>0.13552106229981514</c:v>
                </c:pt>
              </c:numCache>
            </c:numRef>
          </c:val>
          <c:smooth val="0"/>
        </c:ser>
        <c:ser>
          <c:idx val="1"/>
          <c:order val="1"/>
          <c:tx>
            <c:strRef>
              <c:f>Sheet1!$F$2</c:f>
              <c:strCache>
                <c:ptCount val="1"/>
                <c:pt idx="0">
                  <c:v>主成分2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Sheet1!$F$3:$F$13</c:f>
              <c:numCache>
                <c:formatCode>General</c:formatCode>
                <c:ptCount val="11"/>
                <c:pt idx="0">
                  <c:v>-0.2285607811389492</c:v>
                </c:pt>
                <c:pt idx="1">
                  <c:v>-0.22768506933381913</c:v>
                </c:pt>
                <c:pt idx="2">
                  <c:v>-0.22067937489277853</c:v>
                </c:pt>
                <c:pt idx="3">
                  <c:v>-0.19615944434913649</c:v>
                </c:pt>
                <c:pt idx="4">
                  <c:v>-0.10070685758995845</c:v>
                </c:pt>
                <c:pt idx="5">
                  <c:v>1.7514236102601471E-3</c:v>
                </c:pt>
                <c:pt idx="6">
                  <c:v>0.18827803810296581</c:v>
                </c:pt>
                <c:pt idx="7">
                  <c:v>0.30912626721091596</c:v>
                </c:pt>
                <c:pt idx="8">
                  <c:v>0.40282743035983382</c:v>
                </c:pt>
                <c:pt idx="9">
                  <c:v>0.52630279488317422</c:v>
                </c:pt>
                <c:pt idx="10">
                  <c:v>0.47726293379589008</c:v>
                </c:pt>
              </c:numCache>
            </c:numRef>
          </c:val>
          <c:smooth val="0"/>
        </c:ser>
        <c:ser>
          <c:idx val="2"/>
          <c:order val="2"/>
          <c:tx>
            <c:strRef>
              <c:f>Sheet1!$G$2</c:f>
              <c:strCache>
                <c:ptCount val="1"/>
                <c:pt idx="0">
                  <c:v>主成分3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Sheet1!$G$3:$G$13</c:f>
              <c:numCache>
                <c:formatCode>General</c:formatCode>
                <c:ptCount val="11"/>
                <c:pt idx="0">
                  <c:v>0.38249999999999995</c:v>
                </c:pt>
                <c:pt idx="1">
                  <c:v>0.28499999999999998</c:v>
                </c:pt>
                <c:pt idx="2">
                  <c:v>0.1575</c:v>
                </c:pt>
                <c:pt idx="3">
                  <c:v>0</c:v>
                </c:pt>
                <c:pt idx="4">
                  <c:v>-0.26999999999999996</c:v>
                </c:pt>
                <c:pt idx="5">
                  <c:v>-0.42249999999999999</c:v>
                </c:pt>
                <c:pt idx="6">
                  <c:v>-0.42249999999999999</c:v>
                </c:pt>
                <c:pt idx="7">
                  <c:v>-0.29499999999999998</c:v>
                </c:pt>
                <c:pt idx="8">
                  <c:v>-0.01</c:v>
                </c:pt>
                <c:pt idx="9">
                  <c:v>0.27999999999999997</c:v>
                </c:pt>
                <c:pt idx="10">
                  <c:v>0.39249999999999996</c:v>
                </c:pt>
              </c:numCache>
            </c:numRef>
          </c:val>
          <c:smooth val="0"/>
        </c:ser>
        <c:dLbls>
          <c:showLegendKey val="0"/>
          <c:showVal val="0"/>
          <c:showCatName val="0"/>
          <c:showSerName val="0"/>
          <c:showPercent val="0"/>
          <c:showBubbleSize val="0"/>
        </c:dLbls>
        <c:marker val="1"/>
        <c:smooth val="0"/>
        <c:axId val="138249992"/>
        <c:axId val="138250384"/>
      </c:lineChart>
      <c:catAx>
        <c:axId val="1382499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8250384"/>
        <c:crosses val="autoZero"/>
        <c:auto val="1"/>
        <c:lblAlgn val="ctr"/>
        <c:lblOffset val="100"/>
        <c:noMultiLvlLbl val="0"/>
      </c:catAx>
      <c:valAx>
        <c:axId val="138250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8249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SHIBOR</a:t>
            </a:r>
            <a:r>
              <a:rPr lang="zh-CN" altLang="en-US"/>
              <a:t>各指标对应系数折线图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Sheet1!$E$2</c:f>
              <c:strCache>
                <c:ptCount val="1"/>
                <c:pt idx="0">
                  <c:v>主成分1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Sheet1!$E$3:$E$10</c:f>
              <c:numCache>
                <c:formatCode>General</c:formatCode>
                <c:ptCount val="8"/>
                <c:pt idx="0">
                  <c:v>0.28165386937083048</c:v>
                </c:pt>
                <c:pt idx="1">
                  <c:v>0.35139028414293516</c:v>
                </c:pt>
                <c:pt idx="2">
                  <c:v>0.39742985894393623</c:v>
                </c:pt>
                <c:pt idx="3">
                  <c:v>0.43060543490348124</c:v>
                </c:pt>
                <c:pt idx="4">
                  <c:v>0.38422733381717861</c:v>
                </c:pt>
                <c:pt idx="5">
                  <c:v>0.33378691730725824</c:v>
                </c:pt>
                <c:pt idx="6">
                  <c:v>0.31855323446869166</c:v>
                </c:pt>
                <c:pt idx="7">
                  <c:v>0.30568923562723549</c:v>
                </c:pt>
              </c:numCache>
            </c:numRef>
          </c:val>
          <c:smooth val="0"/>
        </c:ser>
        <c:ser>
          <c:idx val="1"/>
          <c:order val="1"/>
          <c:tx>
            <c:strRef>
              <c:f>Sheet1!$F$2</c:f>
              <c:strCache>
                <c:ptCount val="1"/>
                <c:pt idx="0">
                  <c:v>主成分2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Sheet1!$F$3:$F$10</c:f>
              <c:numCache>
                <c:formatCode>General</c:formatCode>
                <c:ptCount val="8"/>
                <c:pt idx="0">
                  <c:v>-0.33969203400448134</c:v>
                </c:pt>
                <c:pt idx="1">
                  <c:v>-0.40321168263946566</c:v>
                </c:pt>
                <c:pt idx="2">
                  <c:v>-0.37375329486671938</c:v>
                </c:pt>
                <c:pt idx="3">
                  <c:v>-0.22277905753139426</c:v>
                </c:pt>
                <c:pt idx="4">
                  <c:v>0.28629870616637859</c:v>
                </c:pt>
                <c:pt idx="5">
                  <c:v>0.39952938416787237</c:v>
                </c:pt>
                <c:pt idx="6">
                  <c:v>0.39124421260678743</c:v>
                </c:pt>
                <c:pt idx="7">
                  <c:v>0.37191214563092267</c:v>
                </c:pt>
              </c:numCache>
            </c:numRef>
          </c:val>
          <c:smooth val="0"/>
        </c:ser>
        <c:ser>
          <c:idx val="2"/>
          <c:order val="2"/>
          <c:tx>
            <c:strRef>
              <c:f>Sheet1!$G$2</c:f>
              <c:strCache>
                <c:ptCount val="1"/>
                <c:pt idx="0">
                  <c:v>主成分3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Sheet1!$G$3:$G$10</c:f>
              <c:numCache>
                <c:formatCode>General</c:formatCode>
                <c:ptCount val="8"/>
                <c:pt idx="0">
                  <c:v>0.72291933128846531</c:v>
                </c:pt>
                <c:pt idx="1">
                  <c:v>0.23228227693858886</c:v>
                </c:pt>
                <c:pt idx="2">
                  <c:v>-0.32946159688228421</c:v>
                </c:pt>
                <c:pt idx="3">
                  <c:v>-0.52145000945397502</c:v>
                </c:pt>
                <c:pt idx="4">
                  <c:v>-8.2957956049496032E-2</c:v>
                </c:pt>
                <c:pt idx="5">
                  <c:v>8.2957956049496032E-2</c:v>
                </c:pt>
                <c:pt idx="6">
                  <c:v>0.11614113846929443</c:v>
                </c:pt>
                <c:pt idx="7">
                  <c:v>0.12088159310069418</c:v>
                </c:pt>
              </c:numCache>
            </c:numRef>
          </c:val>
          <c:smooth val="0"/>
        </c:ser>
        <c:dLbls>
          <c:showLegendKey val="0"/>
          <c:showVal val="0"/>
          <c:showCatName val="0"/>
          <c:showSerName val="0"/>
          <c:showPercent val="0"/>
          <c:showBubbleSize val="0"/>
        </c:dLbls>
        <c:marker val="1"/>
        <c:smooth val="0"/>
        <c:axId val="138251168"/>
        <c:axId val="138251560"/>
      </c:lineChart>
      <c:catAx>
        <c:axId val="1382511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8251560"/>
        <c:crosses val="autoZero"/>
        <c:auto val="1"/>
        <c:lblAlgn val="ctr"/>
        <c:lblOffset val="100"/>
        <c:noMultiLvlLbl val="0"/>
      </c:catAx>
      <c:valAx>
        <c:axId val="138251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8251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FD1AE-D1C1-435C-9F0F-EA320B73397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7E976AA1-78D5-42BB-A0AF-271138A03E30}">
      <dgm:prSet phldrT="[文本]"/>
      <dgm:spPr/>
      <dgm:t>
        <a:bodyPr/>
        <a:lstStyle/>
        <a:p>
          <a:r>
            <a:rPr lang="zh-CN" altLang="en-US" dirty="0" smtClean="0">
              <a:latin typeface="微软雅黑" panose="020B0503020204020204" pitchFamily="34" charset="-122"/>
              <a:ea typeface="微软雅黑" panose="020B0503020204020204" pitchFamily="34" charset="-122"/>
            </a:rPr>
            <a:t>数据归一化，消除量纲的影响。</a:t>
          </a:r>
          <a:endParaRPr lang="zh-CN" altLang="en-US" dirty="0">
            <a:latin typeface="微软雅黑" panose="020B0503020204020204" pitchFamily="34" charset="-122"/>
            <a:ea typeface="微软雅黑" panose="020B0503020204020204" pitchFamily="34" charset="-122"/>
          </a:endParaRPr>
        </a:p>
      </dgm:t>
    </dgm:pt>
    <dgm:pt modelId="{C7346AE9-5DF5-4850-9C3C-3781B4B8A0D7}" type="parTrans" cxnId="{D4DB4801-3038-4515-8F8E-C053D9F7B82A}">
      <dgm:prSet/>
      <dgm:spPr/>
      <dgm:t>
        <a:bodyPr/>
        <a:lstStyle/>
        <a:p>
          <a:endParaRPr lang="zh-CN" altLang="en-US"/>
        </a:p>
      </dgm:t>
    </dgm:pt>
    <dgm:pt modelId="{91CA689D-4D15-40BC-B551-69AB7C51C9F7}" type="sibTrans" cxnId="{D4DB4801-3038-4515-8F8E-C053D9F7B82A}">
      <dgm:prSet/>
      <dgm:spPr/>
      <dgm:t>
        <a:bodyPr/>
        <a:lstStyle/>
        <a:p>
          <a:endParaRPr lang="zh-CN" altLang="en-US"/>
        </a:p>
      </dgm:t>
    </dgm:pt>
    <dgm:pt modelId="{6DDA07CA-79B5-461D-AA41-BF06D9FB19AF}">
      <dgm:prSet phldrT="[文本]"/>
      <dgm:spPr/>
      <dgm:t>
        <a:bodyPr/>
        <a:lstStyle/>
        <a:p>
          <a:r>
            <a:rPr lang="zh-CN" altLang="en-US" dirty="0" smtClean="0">
              <a:latin typeface="微软雅黑" panose="020B0503020204020204" pitchFamily="34" charset="-122"/>
              <a:ea typeface="微软雅黑" panose="020B0503020204020204" pitchFamily="34" charset="-122"/>
            </a:rPr>
            <a:t>选择贡献度靠前的几个特征向量组成新基。</a:t>
          </a:r>
          <a:endParaRPr lang="zh-CN" altLang="en-US" dirty="0">
            <a:latin typeface="微软雅黑" panose="020B0503020204020204" pitchFamily="34" charset="-122"/>
            <a:ea typeface="微软雅黑" panose="020B0503020204020204" pitchFamily="34" charset="-122"/>
          </a:endParaRPr>
        </a:p>
      </dgm:t>
    </dgm:pt>
    <dgm:pt modelId="{C54A50EE-578E-4EF1-AB86-B8FB61A5A4FD}" type="parTrans" cxnId="{13B38B2A-564C-47FC-8182-66F080BABB05}">
      <dgm:prSet/>
      <dgm:spPr/>
      <dgm:t>
        <a:bodyPr/>
        <a:lstStyle/>
        <a:p>
          <a:endParaRPr lang="zh-CN" altLang="en-US"/>
        </a:p>
      </dgm:t>
    </dgm:pt>
    <dgm:pt modelId="{8836A103-EB95-4423-A3CE-0452026A6AB1}" type="sibTrans" cxnId="{13B38B2A-564C-47FC-8182-66F080BABB05}">
      <dgm:prSet/>
      <dgm:spPr/>
      <dgm:t>
        <a:bodyPr/>
        <a:lstStyle/>
        <a:p>
          <a:endParaRPr lang="zh-CN" altLang="en-US"/>
        </a:p>
      </dgm:t>
    </dgm:pt>
    <dgm:pt modelId="{C4020786-3D44-4445-88C2-311B5252C8A4}">
      <dgm:prSet phldrT="[文本]"/>
      <dgm:spPr/>
      <dgm:t>
        <a:bodyPr/>
        <a:lstStyle/>
        <a:p>
          <a:r>
            <a:rPr lang="zh-CN" altLang="en-US" dirty="0" smtClean="0">
              <a:latin typeface="微软雅黑" panose="020B0503020204020204" pitchFamily="34" charset="-122"/>
              <a:ea typeface="微软雅黑" panose="020B0503020204020204" pitchFamily="34" charset="-122"/>
            </a:rPr>
            <a:t>将元数据在新基下进行投影，获得降维后的数据。</a:t>
          </a:r>
          <a:endParaRPr lang="zh-CN" altLang="en-US" dirty="0">
            <a:latin typeface="微软雅黑" panose="020B0503020204020204" pitchFamily="34" charset="-122"/>
            <a:ea typeface="微软雅黑" panose="020B0503020204020204" pitchFamily="34" charset="-122"/>
          </a:endParaRPr>
        </a:p>
      </dgm:t>
    </dgm:pt>
    <dgm:pt modelId="{0DF60882-35B8-4ED7-A547-B04CCDA64D9A}" type="parTrans" cxnId="{6992116C-0724-4343-9761-84A32CDF9E6F}">
      <dgm:prSet/>
      <dgm:spPr/>
      <dgm:t>
        <a:bodyPr/>
        <a:lstStyle/>
        <a:p>
          <a:endParaRPr lang="zh-CN" altLang="en-US"/>
        </a:p>
      </dgm:t>
    </dgm:pt>
    <dgm:pt modelId="{8BFADDAC-EECE-4593-9B96-543EF526B7EA}" type="sibTrans" cxnId="{6992116C-0724-4343-9761-84A32CDF9E6F}">
      <dgm:prSet/>
      <dgm:spPr/>
      <dgm:t>
        <a:bodyPr/>
        <a:lstStyle/>
        <a:p>
          <a:endParaRPr lang="zh-CN" altLang="en-US"/>
        </a:p>
      </dgm:t>
    </dgm:pt>
    <dgm:pt modelId="{2E4EB388-D737-4818-91CE-B4E36F064C75}">
      <dgm:prSet phldrT="[文本]"/>
      <dgm:spPr/>
      <dgm:t>
        <a:bodyPr/>
        <a:lstStyle/>
        <a:p>
          <a:r>
            <a:rPr lang="zh-CN" altLang="en-US" dirty="0" smtClean="0">
              <a:latin typeface="微软雅黑" panose="020B0503020204020204" pitchFamily="34" charset="-122"/>
              <a:ea typeface="微软雅黑" panose="020B0503020204020204" pitchFamily="34" charset="-122"/>
            </a:rPr>
            <a:t>计算归一化后数据的协方差矩阵。</a:t>
          </a:r>
          <a:endParaRPr lang="zh-CN" altLang="en-US" dirty="0">
            <a:latin typeface="微软雅黑" panose="020B0503020204020204" pitchFamily="34" charset="-122"/>
            <a:ea typeface="微软雅黑" panose="020B0503020204020204" pitchFamily="34" charset="-122"/>
          </a:endParaRPr>
        </a:p>
      </dgm:t>
    </dgm:pt>
    <dgm:pt modelId="{351D54D9-D983-4AF3-964C-A83D866FA09C}" type="parTrans" cxnId="{8017C20A-581A-494D-910D-E02E1451471D}">
      <dgm:prSet/>
      <dgm:spPr/>
      <dgm:t>
        <a:bodyPr/>
        <a:lstStyle/>
        <a:p>
          <a:endParaRPr lang="zh-CN" altLang="en-US"/>
        </a:p>
      </dgm:t>
    </dgm:pt>
    <dgm:pt modelId="{3BFCA2A3-5627-4262-AC81-CE66C2FFA261}" type="sibTrans" cxnId="{8017C20A-581A-494D-910D-E02E1451471D}">
      <dgm:prSet/>
      <dgm:spPr/>
      <dgm:t>
        <a:bodyPr/>
        <a:lstStyle/>
        <a:p>
          <a:endParaRPr lang="zh-CN" altLang="en-US"/>
        </a:p>
      </dgm:t>
    </dgm:pt>
    <dgm:pt modelId="{34ECD166-8CC8-4989-9C85-DD49BB26EE07}">
      <dgm:prSet phldrT="[文本]"/>
      <dgm:spPr/>
      <dgm:t>
        <a:bodyPr/>
        <a:lstStyle/>
        <a:p>
          <a:r>
            <a:rPr lang="zh-CN" altLang="en-US" dirty="0" smtClean="0">
              <a:latin typeface="微软雅黑" panose="020B0503020204020204" pitchFamily="34" charset="-122"/>
              <a:ea typeface="微软雅黑" panose="020B0503020204020204" pitchFamily="34" charset="-122"/>
            </a:rPr>
            <a:t>计算协方差矩阵的特征值和特征向量。</a:t>
          </a:r>
          <a:endParaRPr lang="zh-CN" altLang="en-US" dirty="0">
            <a:latin typeface="微软雅黑" panose="020B0503020204020204" pitchFamily="34" charset="-122"/>
            <a:ea typeface="微软雅黑" panose="020B0503020204020204" pitchFamily="34" charset="-122"/>
          </a:endParaRPr>
        </a:p>
      </dgm:t>
    </dgm:pt>
    <dgm:pt modelId="{24BFCE0F-92F2-4A40-AA69-2842AE180E86}" type="parTrans" cxnId="{19E77B42-1ED8-45CD-8712-BB7C7350FD31}">
      <dgm:prSet/>
      <dgm:spPr/>
      <dgm:t>
        <a:bodyPr/>
        <a:lstStyle/>
        <a:p>
          <a:endParaRPr lang="zh-CN" altLang="en-US"/>
        </a:p>
      </dgm:t>
    </dgm:pt>
    <dgm:pt modelId="{41F20230-FA18-4CD7-A836-03C0F7700618}" type="sibTrans" cxnId="{19E77B42-1ED8-45CD-8712-BB7C7350FD31}">
      <dgm:prSet/>
      <dgm:spPr/>
      <dgm:t>
        <a:bodyPr/>
        <a:lstStyle/>
        <a:p>
          <a:endParaRPr lang="zh-CN" altLang="en-US"/>
        </a:p>
      </dgm:t>
    </dgm:pt>
    <dgm:pt modelId="{A751FDBC-E8D6-484C-986E-8A5263327AE2}" type="pres">
      <dgm:prSet presAssocID="{33CFD1AE-D1C1-435C-9F0F-EA320B73397E}" presName="Name0" presStyleCnt="0">
        <dgm:presLayoutVars>
          <dgm:chMax val="7"/>
          <dgm:chPref val="7"/>
          <dgm:dir/>
        </dgm:presLayoutVars>
      </dgm:prSet>
      <dgm:spPr/>
      <dgm:t>
        <a:bodyPr/>
        <a:lstStyle/>
        <a:p>
          <a:endParaRPr lang="zh-CN" altLang="en-US"/>
        </a:p>
      </dgm:t>
    </dgm:pt>
    <dgm:pt modelId="{51661B79-6091-43AB-A4F6-AE9EE0ECBB5A}" type="pres">
      <dgm:prSet presAssocID="{33CFD1AE-D1C1-435C-9F0F-EA320B73397E}" presName="Name1" presStyleCnt="0"/>
      <dgm:spPr/>
    </dgm:pt>
    <dgm:pt modelId="{166088B9-5E80-4674-B796-87375F0B5072}" type="pres">
      <dgm:prSet presAssocID="{33CFD1AE-D1C1-435C-9F0F-EA320B73397E}" presName="cycle" presStyleCnt="0"/>
      <dgm:spPr/>
    </dgm:pt>
    <dgm:pt modelId="{F5735411-6A15-4ABB-AB2A-A4C3D9EDBFAA}" type="pres">
      <dgm:prSet presAssocID="{33CFD1AE-D1C1-435C-9F0F-EA320B73397E}" presName="srcNode" presStyleLbl="node1" presStyleIdx="0" presStyleCnt="5"/>
      <dgm:spPr/>
    </dgm:pt>
    <dgm:pt modelId="{124EDE37-0A1D-4469-A237-8A9DFFB3E719}" type="pres">
      <dgm:prSet presAssocID="{33CFD1AE-D1C1-435C-9F0F-EA320B73397E}" presName="conn" presStyleLbl="parChTrans1D2" presStyleIdx="0" presStyleCnt="1"/>
      <dgm:spPr/>
      <dgm:t>
        <a:bodyPr/>
        <a:lstStyle/>
        <a:p>
          <a:endParaRPr lang="zh-CN" altLang="en-US"/>
        </a:p>
      </dgm:t>
    </dgm:pt>
    <dgm:pt modelId="{7CE7D36D-A8E0-415A-8EA9-252D2DCD9466}" type="pres">
      <dgm:prSet presAssocID="{33CFD1AE-D1C1-435C-9F0F-EA320B73397E}" presName="extraNode" presStyleLbl="node1" presStyleIdx="0" presStyleCnt="5"/>
      <dgm:spPr/>
    </dgm:pt>
    <dgm:pt modelId="{DFCB0150-47D5-4114-A8E1-138B311A3C49}" type="pres">
      <dgm:prSet presAssocID="{33CFD1AE-D1C1-435C-9F0F-EA320B73397E}" presName="dstNode" presStyleLbl="node1" presStyleIdx="0" presStyleCnt="5"/>
      <dgm:spPr/>
    </dgm:pt>
    <dgm:pt modelId="{4AB7EA9B-2D9C-449C-908E-7CEAFDE1C238}" type="pres">
      <dgm:prSet presAssocID="{7E976AA1-78D5-42BB-A0AF-271138A03E30}" presName="text_1" presStyleLbl="node1" presStyleIdx="0" presStyleCnt="5">
        <dgm:presLayoutVars>
          <dgm:bulletEnabled val="1"/>
        </dgm:presLayoutVars>
      </dgm:prSet>
      <dgm:spPr/>
      <dgm:t>
        <a:bodyPr/>
        <a:lstStyle/>
        <a:p>
          <a:endParaRPr lang="zh-CN" altLang="en-US"/>
        </a:p>
      </dgm:t>
    </dgm:pt>
    <dgm:pt modelId="{60A3E4AB-6A77-4D03-B547-D495D6A51E90}" type="pres">
      <dgm:prSet presAssocID="{7E976AA1-78D5-42BB-A0AF-271138A03E30}" presName="accent_1" presStyleCnt="0"/>
      <dgm:spPr/>
    </dgm:pt>
    <dgm:pt modelId="{D39E8FAB-09DC-4FDD-B49D-3FBEB02264EA}" type="pres">
      <dgm:prSet presAssocID="{7E976AA1-78D5-42BB-A0AF-271138A03E30}" presName="accentRepeatNode" presStyleLbl="solidFgAcc1" presStyleIdx="0" presStyleCnt="5"/>
      <dgm:spPr/>
    </dgm:pt>
    <dgm:pt modelId="{649E8B6B-92AD-4556-B34F-6DC0535D3D32}" type="pres">
      <dgm:prSet presAssocID="{2E4EB388-D737-4818-91CE-B4E36F064C75}" presName="text_2" presStyleLbl="node1" presStyleIdx="1" presStyleCnt="5">
        <dgm:presLayoutVars>
          <dgm:bulletEnabled val="1"/>
        </dgm:presLayoutVars>
      </dgm:prSet>
      <dgm:spPr/>
      <dgm:t>
        <a:bodyPr/>
        <a:lstStyle/>
        <a:p>
          <a:endParaRPr lang="zh-CN" altLang="en-US"/>
        </a:p>
      </dgm:t>
    </dgm:pt>
    <dgm:pt modelId="{EB6CD10C-ACA8-48D2-8151-F016D0305E91}" type="pres">
      <dgm:prSet presAssocID="{2E4EB388-D737-4818-91CE-B4E36F064C75}" presName="accent_2" presStyleCnt="0"/>
      <dgm:spPr/>
    </dgm:pt>
    <dgm:pt modelId="{0419B1A9-E8FD-43A2-952C-3782B2A935B7}" type="pres">
      <dgm:prSet presAssocID="{2E4EB388-D737-4818-91CE-B4E36F064C75}" presName="accentRepeatNode" presStyleLbl="solidFgAcc1" presStyleIdx="1" presStyleCnt="5"/>
      <dgm:spPr/>
    </dgm:pt>
    <dgm:pt modelId="{09ED0C84-A788-4FFF-A8D5-59F048C25D6D}" type="pres">
      <dgm:prSet presAssocID="{34ECD166-8CC8-4989-9C85-DD49BB26EE07}" presName="text_3" presStyleLbl="node1" presStyleIdx="2" presStyleCnt="5">
        <dgm:presLayoutVars>
          <dgm:bulletEnabled val="1"/>
        </dgm:presLayoutVars>
      </dgm:prSet>
      <dgm:spPr/>
      <dgm:t>
        <a:bodyPr/>
        <a:lstStyle/>
        <a:p>
          <a:endParaRPr lang="zh-CN" altLang="en-US"/>
        </a:p>
      </dgm:t>
    </dgm:pt>
    <dgm:pt modelId="{F50B884B-7170-42C9-904E-E70375C079C5}" type="pres">
      <dgm:prSet presAssocID="{34ECD166-8CC8-4989-9C85-DD49BB26EE07}" presName="accent_3" presStyleCnt="0"/>
      <dgm:spPr/>
    </dgm:pt>
    <dgm:pt modelId="{F91FF345-73AC-4215-B75D-1C57A3443622}" type="pres">
      <dgm:prSet presAssocID="{34ECD166-8CC8-4989-9C85-DD49BB26EE07}" presName="accentRepeatNode" presStyleLbl="solidFgAcc1" presStyleIdx="2" presStyleCnt="5"/>
      <dgm:spPr/>
    </dgm:pt>
    <dgm:pt modelId="{6C45C946-55EB-4F90-9711-645A370A27CF}" type="pres">
      <dgm:prSet presAssocID="{6DDA07CA-79B5-461D-AA41-BF06D9FB19AF}" presName="text_4" presStyleLbl="node1" presStyleIdx="3" presStyleCnt="5">
        <dgm:presLayoutVars>
          <dgm:bulletEnabled val="1"/>
        </dgm:presLayoutVars>
      </dgm:prSet>
      <dgm:spPr/>
      <dgm:t>
        <a:bodyPr/>
        <a:lstStyle/>
        <a:p>
          <a:endParaRPr lang="zh-CN" altLang="en-US"/>
        </a:p>
      </dgm:t>
    </dgm:pt>
    <dgm:pt modelId="{1795BDB2-E0C7-463A-8772-7AD7626F16FB}" type="pres">
      <dgm:prSet presAssocID="{6DDA07CA-79B5-461D-AA41-BF06D9FB19AF}" presName="accent_4" presStyleCnt="0"/>
      <dgm:spPr/>
    </dgm:pt>
    <dgm:pt modelId="{19C88D60-0B0F-47D2-B6C6-CF0D6EAE8AE8}" type="pres">
      <dgm:prSet presAssocID="{6DDA07CA-79B5-461D-AA41-BF06D9FB19AF}" presName="accentRepeatNode" presStyleLbl="solidFgAcc1" presStyleIdx="3" presStyleCnt="5"/>
      <dgm:spPr/>
    </dgm:pt>
    <dgm:pt modelId="{0231334E-4339-4D2E-AF60-73ECB59C2DDA}" type="pres">
      <dgm:prSet presAssocID="{C4020786-3D44-4445-88C2-311B5252C8A4}" presName="text_5" presStyleLbl="node1" presStyleIdx="4" presStyleCnt="5">
        <dgm:presLayoutVars>
          <dgm:bulletEnabled val="1"/>
        </dgm:presLayoutVars>
      </dgm:prSet>
      <dgm:spPr/>
      <dgm:t>
        <a:bodyPr/>
        <a:lstStyle/>
        <a:p>
          <a:endParaRPr lang="zh-CN" altLang="en-US"/>
        </a:p>
      </dgm:t>
    </dgm:pt>
    <dgm:pt modelId="{7C5CA338-7AD7-40C2-A1D2-FFD2E8947B9E}" type="pres">
      <dgm:prSet presAssocID="{C4020786-3D44-4445-88C2-311B5252C8A4}" presName="accent_5" presStyleCnt="0"/>
      <dgm:spPr/>
    </dgm:pt>
    <dgm:pt modelId="{177AF9ED-7693-42B6-AFBE-21E9E4A631F0}" type="pres">
      <dgm:prSet presAssocID="{C4020786-3D44-4445-88C2-311B5252C8A4}" presName="accentRepeatNode" presStyleLbl="solidFgAcc1" presStyleIdx="4" presStyleCnt="5"/>
      <dgm:spPr/>
    </dgm:pt>
  </dgm:ptLst>
  <dgm:cxnLst>
    <dgm:cxn modelId="{E0E05B30-8C25-4375-8C54-43CBF56326FC}" type="presOf" srcId="{6DDA07CA-79B5-461D-AA41-BF06D9FB19AF}" destId="{6C45C946-55EB-4F90-9711-645A370A27CF}" srcOrd="0" destOrd="0" presId="urn:microsoft.com/office/officeart/2008/layout/VerticalCurvedList"/>
    <dgm:cxn modelId="{DC853B98-E791-494B-8DB1-8DFBB79F905D}" type="presOf" srcId="{2E4EB388-D737-4818-91CE-B4E36F064C75}" destId="{649E8B6B-92AD-4556-B34F-6DC0535D3D32}" srcOrd="0" destOrd="0" presId="urn:microsoft.com/office/officeart/2008/layout/VerticalCurvedList"/>
    <dgm:cxn modelId="{F05F77A0-0E50-4089-A892-C2E30CF3504B}" type="presOf" srcId="{C4020786-3D44-4445-88C2-311B5252C8A4}" destId="{0231334E-4339-4D2E-AF60-73ECB59C2DDA}" srcOrd="0" destOrd="0" presId="urn:microsoft.com/office/officeart/2008/layout/VerticalCurvedList"/>
    <dgm:cxn modelId="{93DFA2ED-F0BB-48E2-AAC4-11EB66C625EC}" type="presOf" srcId="{91CA689D-4D15-40BC-B551-69AB7C51C9F7}" destId="{124EDE37-0A1D-4469-A237-8A9DFFB3E719}" srcOrd="0" destOrd="0" presId="urn:microsoft.com/office/officeart/2008/layout/VerticalCurvedList"/>
    <dgm:cxn modelId="{8017C20A-581A-494D-910D-E02E1451471D}" srcId="{33CFD1AE-D1C1-435C-9F0F-EA320B73397E}" destId="{2E4EB388-D737-4818-91CE-B4E36F064C75}" srcOrd="1" destOrd="0" parTransId="{351D54D9-D983-4AF3-964C-A83D866FA09C}" sibTransId="{3BFCA2A3-5627-4262-AC81-CE66C2FFA261}"/>
    <dgm:cxn modelId="{0A9E5E86-A68D-4A6E-8C01-E5034192D1DF}" type="presOf" srcId="{7E976AA1-78D5-42BB-A0AF-271138A03E30}" destId="{4AB7EA9B-2D9C-449C-908E-7CEAFDE1C238}" srcOrd="0" destOrd="0" presId="urn:microsoft.com/office/officeart/2008/layout/VerticalCurvedList"/>
    <dgm:cxn modelId="{D4DB4801-3038-4515-8F8E-C053D9F7B82A}" srcId="{33CFD1AE-D1C1-435C-9F0F-EA320B73397E}" destId="{7E976AA1-78D5-42BB-A0AF-271138A03E30}" srcOrd="0" destOrd="0" parTransId="{C7346AE9-5DF5-4850-9C3C-3781B4B8A0D7}" sibTransId="{91CA689D-4D15-40BC-B551-69AB7C51C9F7}"/>
    <dgm:cxn modelId="{13B38B2A-564C-47FC-8182-66F080BABB05}" srcId="{33CFD1AE-D1C1-435C-9F0F-EA320B73397E}" destId="{6DDA07CA-79B5-461D-AA41-BF06D9FB19AF}" srcOrd="3" destOrd="0" parTransId="{C54A50EE-578E-4EF1-AB86-B8FB61A5A4FD}" sibTransId="{8836A103-EB95-4423-A3CE-0452026A6AB1}"/>
    <dgm:cxn modelId="{19E77B42-1ED8-45CD-8712-BB7C7350FD31}" srcId="{33CFD1AE-D1C1-435C-9F0F-EA320B73397E}" destId="{34ECD166-8CC8-4989-9C85-DD49BB26EE07}" srcOrd="2" destOrd="0" parTransId="{24BFCE0F-92F2-4A40-AA69-2842AE180E86}" sibTransId="{41F20230-FA18-4CD7-A836-03C0F7700618}"/>
    <dgm:cxn modelId="{3F133760-2CDC-49C8-BF54-AE2E61CC41E1}" type="presOf" srcId="{33CFD1AE-D1C1-435C-9F0F-EA320B73397E}" destId="{A751FDBC-E8D6-484C-986E-8A5263327AE2}" srcOrd="0" destOrd="0" presId="urn:microsoft.com/office/officeart/2008/layout/VerticalCurvedList"/>
    <dgm:cxn modelId="{6992116C-0724-4343-9761-84A32CDF9E6F}" srcId="{33CFD1AE-D1C1-435C-9F0F-EA320B73397E}" destId="{C4020786-3D44-4445-88C2-311B5252C8A4}" srcOrd="4" destOrd="0" parTransId="{0DF60882-35B8-4ED7-A547-B04CCDA64D9A}" sibTransId="{8BFADDAC-EECE-4593-9B96-543EF526B7EA}"/>
    <dgm:cxn modelId="{50CFD462-AD05-4567-BED7-508F7F48DE18}" type="presOf" srcId="{34ECD166-8CC8-4989-9C85-DD49BB26EE07}" destId="{09ED0C84-A788-4FFF-A8D5-59F048C25D6D}" srcOrd="0" destOrd="0" presId="urn:microsoft.com/office/officeart/2008/layout/VerticalCurvedList"/>
    <dgm:cxn modelId="{576BA951-2214-4C0D-B3CC-3936D0AE5039}" type="presParOf" srcId="{A751FDBC-E8D6-484C-986E-8A5263327AE2}" destId="{51661B79-6091-43AB-A4F6-AE9EE0ECBB5A}" srcOrd="0" destOrd="0" presId="urn:microsoft.com/office/officeart/2008/layout/VerticalCurvedList"/>
    <dgm:cxn modelId="{AF891C44-CB9E-4715-BD6F-0DF3FA16ECAB}" type="presParOf" srcId="{51661B79-6091-43AB-A4F6-AE9EE0ECBB5A}" destId="{166088B9-5E80-4674-B796-87375F0B5072}" srcOrd="0" destOrd="0" presId="urn:microsoft.com/office/officeart/2008/layout/VerticalCurvedList"/>
    <dgm:cxn modelId="{5FE6CD70-3A9E-47B0-8E3C-72622AF7C541}" type="presParOf" srcId="{166088B9-5E80-4674-B796-87375F0B5072}" destId="{F5735411-6A15-4ABB-AB2A-A4C3D9EDBFAA}" srcOrd="0" destOrd="0" presId="urn:microsoft.com/office/officeart/2008/layout/VerticalCurvedList"/>
    <dgm:cxn modelId="{0AFD9211-E7A5-41C5-8502-002217F1C0C5}" type="presParOf" srcId="{166088B9-5E80-4674-B796-87375F0B5072}" destId="{124EDE37-0A1D-4469-A237-8A9DFFB3E719}" srcOrd="1" destOrd="0" presId="urn:microsoft.com/office/officeart/2008/layout/VerticalCurvedList"/>
    <dgm:cxn modelId="{7439EE3D-1AA3-469A-8C49-A28A100A680D}" type="presParOf" srcId="{166088B9-5E80-4674-B796-87375F0B5072}" destId="{7CE7D36D-A8E0-415A-8EA9-252D2DCD9466}" srcOrd="2" destOrd="0" presId="urn:microsoft.com/office/officeart/2008/layout/VerticalCurvedList"/>
    <dgm:cxn modelId="{747459BC-48D9-47C7-B0DC-7257F0FFD355}" type="presParOf" srcId="{166088B9-5E80-4674-B796-87375F0B5072}" destId="{DFCB0150-47D5-4114-A8E1-138B311A3C49}" srcOrd="3" destOrd="0" presId="urn:microsoft.com/office/officeart/2008/layout/VerticalCurvedList"/>
    <dgm:cxn modelId="{9515E9CE-5B47-40D2-9E12-83DD39130A1E}" type="presParOf" srcId="{51661B79-6091-43AB-A4F6-AE9EE0ECBB5A}" destId="{4AB7EA9B-2D9C-449C-908E-7CEAFDE1C238}" srcOrd="1" destOrd="0" presId="urn:microsoft.com/office/officeart/2008/layout/VerticalCurvedList"/>
    <dgm:cxn modelId="{C6A724CE-4283-46E3-BEA6-114EA009CC0D}" type="presParOf" srcId="{51661B79-6091-43AB-A4F6-AE9EE0ECBB5A}" destId="{60A3E4AB-6A77-4D03-B547-D495D6A51E90}" srcOrd="2" destOrd="0" presId="urn:microsoft.com/office/officeart/2008/layout/VerticalCurvedList"/>
    <dgm:cxn modelId="{70E3CA71-43DF-410C-871D-CC59E895982F}" type="presParOf" srcId="{60A3E4AB-6A77-4D03-B547-D495D6A51E90}" destId="{D39E8FAB-09DC-4FDD-B49D-3FBEB02264EA}" srcOrd="0" destOrd="0" presId="urn:microsoft.com/office/officeart/2008/layout/VerticalCurvedList"/>
    <dgm:cxn modelId="{D592AB01-F13A-4D95-AEBE-1FCBF3D3A023}" type="presParOf" srcId="{51661B79-6091-43AB-A4F6-AE9EE0ECBB5A}" destId="{649E8B6B-92AD-4556-B34F-6DC0535D3D32}" srcOrd="3" destOrd="0" presId="urn:microsoft.com/office/officeart/2008/layout/VerticalCurvedList"/>
    <dgm:cxn modelId="{738D6330-2717-41BC-94E4-EBBF11567682}" type="presParOf" srcId="{51661B79-6091-43AB-A4F6-AE9EE0ECBB5A}" destId="{EB6CD10C-ACA8-48D2-8151-F016D0305E91}" srcOrd="4" destOrd="0" presId="urn:microsoft.com/office/officeart/2008/layout/VerticalCurvedList"/>
    <dgm:cxn modelId="{D94B50FA-8C2A-451E-964B-082CAB5F22D8}" type="presParOf" srcId="{EB6CD10C-ACA8-48D2-8151-F016D0305E91}" destId="{0419B1A9-E8FD-43A2-952C-3782B2A935B7}" srcOrd="0" destOrd="0" presId="urn:microsoft.com/office/officeart/2008/layout/VerticalCurvedList"/>
    <dgm:cxn modelId="{2D755BCE-DC62-47DA-8E63-EFD779582A3C}" type="presParOf" srcId="{51661B79-6091-43AB-A4F6-AE9EE0ECBB5A}" destId="{09ED0C84-A788-4FFF-A8D5-59F048C25D6D}" srcOrd="5" destOrd="0" presId="urn:microsoft.com/office/officeart/2008/layout/VerticalCurvedList"/>
    <dgm:cxn modelId="{A6DE1E81-584A-409F-8638-0FDB247B9C76}" type="presParOf" srcId="{51661B79-6091-43AB-A4F6-AE9EE0ECBB5A}" destId="{F50B884B-7170-42C9-904E-E70375C079C5}" srcOrd="6" destOrd="0" presId="urn:microsoft.com/office/officeart/2008/layout/VerticalCurvedList"/>
    <dgm:cxn modelId="{06EB36A0-1C98-470C-9976-34899DD43EF2}" type="presParOf" srcId="{F50B884B-7170-42C9-904E-E70375C079C5}" destId="{F91FF345-73AC-4215-B75D-1C57A3443622}" srcOrd="0" destOrd="0" presId="urn:microsoft.com/office/officeart/2008/layout/VerticalCurvedList"/>
    <dgm:cxn modelId="{11270998-157B-40A4-8BAE-4FE3E271A7B9}" type="presParOf" srcId="{51661B79-6091-43AB-A4F6-AE9EE0ECBB5A}" destId="{6C45C946-55EB-4F90-9711-645A370A27CF}" srcOrd="7" destOrd="0" presId="urn:microsoft.com/office/officeart/2008/layout/VerticalCurvedList"/>
    <dgm:cxn modelId="{7DB4B8F3-9464-4E26-9DF8-815B41846346}" type="presParOf" srcId="{51661B79-6091-43AB-A4F6-AE9EE0ECBB5A}" destId="{1795BDB2-E0C7-463A-8772-7AD7626F16FB}" srcOrd="8" destOrd="0" presId="urn:microsoft.com/office/officeart/2008/layout/VerticalCurvedList"/>
    <dgm:cxn modelId="{0D3E9AC5-D5DF-4E15-8E15-0B5830FE7EFA}" type="presParOf" srcId="{1795BDB2-E0C7-463A-8772-7AD7626F16FB}" destId="{19C88D60-0B0F-47D2-B6C6-CF0D6EAE8AE8}" srcOrd="0" destOrd="0" presId="urn:microsoft.com/office/officeart/2008/layout/VerticalCurvedList"/>
    <dgm:cxn modelId="{EE25A942-8BDC-49AD-9C6A-66C5F75E383C}" type="presParOf" srcId="{51661B79-6091-43AB-A4F6-AE9EE0ECBB5A}" destId="{0231334E-4339-4D2E-AF60-73ECB59C2DDA}" srcOrd="9" destOrd="0" presId="urn:microsoft.com/office/officeart/2008/layout/VerticalCurvedList"/>
    <dgm:cxn modelId="{535AD51D-663A-491C-B6DC-CDD6CB33D0B6}" type="presParOf" srcId="{51661B79-6091-43AB-A4F6-AE9EE0ECBB5A}" destId="{7C5CA338-7AD7-40C2-A1D2-FFD2E8947B9E}" srcOrd="10" destOrd="0" presId="urn:microsoft.com/office/officeart/2008/layout/VerticalCurvedList"/>
    <dgm:cxn modelId="{BBA615B2-51CC-4B2F-A76A-23F7E495A844}" type="presParOf" srcId="{7C5CA338-7AD7-40C2-A1D2-FFD2E8947B9E}" destId="{177AF9ED-7693-42B6-AFBE-21E9E4A631F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B32131-EDBD-4018-BE04-1BFF98FD2EC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CN" altLang="en-US"/>
        </a:p>
      </dgm:t>
    </dgm:pt>
    <dgm:pt modelId="{97D7D383-3242-4B06-8453-267936B61F37}">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影响债券收益率曲线走势的主要因素有三个，分别是水平因子、斜率因子和曲率因子</a:t>
          </a:r>
          <a:r>
            <a:rPr lang="zh-CN" altLang="en-US" sz="2000" kern="12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20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C6B889CA-1870-408C-956A-7A01F714EC8D}" type="parTrans" cxnId="{A4FD07F9-D527-4A87-BDA7-66E2EACC5B31}">
      <dgm:prSet/>
      <dgm:spPr/>
      <dgm:t>
        <a:bodyPr/>
        <a:lstStyle/>
        <a:p>
          <a:endParaRPr lang="zh-CN" altLang="en-US"/>
        </a:p>
      </dgm:t>
    </dgm:pt>
    <dgm:pt modelId="{4A2D72A5-9743-4676-A256-AB86B19D0430}" type="sibTrans" cxnId="{A4FD07F9-D527-4A87-BDA7-66E2EACC5B31}">
      <dgm:prSet/>
      <dgm:spPr/>
      <dgm:t>
        <a:bodyPr/>
        <a:lstStyle/>
        <a:p>
          <a:endParaRPr lang="zh-CN" altLang="en-US"/>
        </a:p>
      </dgm:t>
    </dgm:pt>
    <dgm:pt modelId="{517324E5-22A3-4BF5-9A4E-2A62EB87D2F5}">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水平因子主要影响收益率曲线的水平位移，斜率因子主要影响曲线斜率，曲率因子主要影响曲线的曲度。</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1D5FBA68-33FF-4951-805D-7E408678C509}" type="parTrans" cxnId="{0CDD5556-37F0-4E19-A4A3-038D67D39935}">
      <dgm:prSet/>
      <dgm:spPr/>
      <dgm:t>
        <a:bodyPr/>
        <a:lstStyle/>
        <a:p>
          <a:endParaRPr lang="zh-CN" altLang="en-US"/>
        </a:p>
      </dgm:t>
    </dgm:pt>
    <dgm:pt modelId="{32F01B47-1B4B-4251-9819-235DC0660E4D}" type="sibTrans" cxnId="{0CDD5556-37F0-4E19-A4A3-038D67D39935}">
      <dgm:prSet/>
      <dgm:spPr/>
      <dgm:t>
        <a:bodyPr/>
        <a:lstStyle/>
        <a:p>
          <a:endParaRPr lang="zh-CN" altLang="en-US"/>
        </a:p>
      </dgm:t>
    </dgm:pt>
    <dgm:pt modelId="{9A21A40B-F70C-46FF-9053-6060E1D2A624}">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第一主因子起主导作用，第二、三主因子依次次之，短期债券只对水平因子敏感，远期债券对斜率和曲度因子都敏感。</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7377F6A2-6C22-4B1F-A9CA-64A6825B34CA}" type="parTrans" cxnId="{4AAE69C0-C0DF-4D09-8772-894BFF0CBA57}">
      <dgm:prSet/>
      <dgm:spPr/>
      <dgm:t>
        <a:bodyPr/>
        <a:lstStyle/>
        <a:p>
          <a:endParaRPr lang="zh-CN" altLang="en-US"/>
        </a:p>
      </dgm:t>
    </dgm:pt>
    <dgm:pt modelId="{29776598-69BC-40BA-BD54-2A4F62280764}" type="sibTrans" cxnId="{4AAE69C0-C0DF-4D09-8772-894BFF0CBA57}">
      <dgm:prSet/>
      <dgm:spPr/>
      <dgm:t>
        <a:bodyPr/>
        <a:lstStyle/>
        <a:p>
          <a:endParaRPr lang="zh-CN" altLang="en-US"/>
        </a:p>
      </dgm:t>
    </dgm:pt>
    <dgm:pt modelId="{FA7FC0EF-BEBC-49A7-8B8B-BA297A416CE9}" type="pres">
      <dgm:prSet presAssocID="{EEB32131-EDBD-4018-BE04-1BFF98FD2EC0}" presName="Name0" presStyleCnt="0">
        <dgm:presLayoutVars>
          <dgm:dir/>
          <dgm:resizeHandles val="exact"/>
        </dgm:presLayoutVars>
      </dgm:prSet>
      <dgm:spPr/>
      <dgm:t>
        <a:bodyPr/>
        <a:lstStyle/>
        <a:p>
          <a:endParaRPr lang="zh-CN" altLang="en-US"/>
        </a:p>
      </dgm:t>
    </dgm:pt>
    <dgm:pt modelId="{8C710858-F394-4DF8-9947-B119F7EF05D0}" type="pres">
      <dgm:prSet presAssocID="{97D7D383-3242-4B06-8453-267936B61F37}" presName="node" presStyleLbl="node1" presStyleIdx="0" presStyleCnt="3">
        <dgm:presLayoutVars>
          <dgm:bulletEnabled val="1"/>
        </dgm:presLayoutVars>
      </dgm:prSet>
      <dgm:spPr/>
      <dgm:t>
        <a:bodyPr/>
        <a:lstStyle/>
        <a:p>
          <a:endParaRPr lang="zh-CN" altLang="en-US"/>
        </a:p>
      </dgm:t>
    </dgm:pt>
    <dgm:pt modelId="{E90D5D1D-746E-4933-83D3-D7F11B63B086}" type="pres">
      <dgm:prSet presAssocID="{4A2D72A5-9743-4676-A256-AB86B19D0430}" presName="sibTrans" presStyleCnt="0"/>
      <dgm:spPr/>
    </dgm:pt>
    <dgm:pt modelId="{5581E84C-422A-4966-BD41-097F52475FF6}" type="pres">
      <dgm:prSet presAssocID="{517324E5-22A3-4BF5-9A4E-2A62EB87D2F5}" presName="node" presStyleLbl="node1" presStyleIdx="1" presStyleCnt="3">
        <dgm:presLayoutVars>
          <dgm:bulletEnabled val="1"/>
        </dgm:presLayoutVars>
      </dgm:prSet>
      <dgm:spPr/>
      <dgm:t>
        <a:bodyPr/>
        <a:lstStyle/>
        <a:p>
          <a:endParaRPr lang="zh-CN" altLang="en-US"/>
        </a:p>
      </dgm:t>
    </dgm:pt>
    <dgm:pt modelId="{A9411990-89D5-490B-AC66-5E50968E11B0}" type="pres">
      <dgm:prSet presAssocID="{32F01B47-1B4B-4251-9819-235DC0660E4D}" presName="sibTrans" presStyleCnt="0"/>
      <dgm:spPr/>
    </dgm:pt>
    <dgm:pt modelId="{6EFBC6E8-F2BA-4F80-945D-9B8D3753C22A}" type="pres">
      <dgm:prSet presAssocID="{9A21A40B-F70C-46FF-9053-6060E1D2A624}" presName="node" presStyleLbl="node1" presStyleIdx="2" presStyleCnt="3">
        <dgm:presLayoutVars>
          <dgm:bulletEnabled val="1"/>
        </dgm:presLayoutVars>
      </dgm:prSet>
      <dgm:spPr/>
      <dgm:t>
        <a:bodyPr/>
        <a:lstStyle/>
        <a:p>
          <a:endParaRPr lang="zh-CN" altLang="en-US"/>
        </a:p>
      </dgm:t>
    </dgm:pt>
  </dgm:ptLst>
  <dgm:cxnLst>
    <dgm:cxn modelId="{D35CE48E-BA4B-43D9-9156-D6D1869A294D}" type="presOf" srcId="{9A21A40B-F70C-46FF-9053-6060E1D2A624}" destId="{6EFBC6E8-F2BA-4F80-945D-9B8D3753C22A}" srcOrd="0" destOrd="0" presId="urn:microsoft.com/office/officeart/2005/8/layout/hList6"/>
    <dgm:cxn modelId="{D6DD4228-80B2-4ED0-B0A6-EA1567DA0178}" type="presOf" srcId="{517324E5-22A3-4BF5-9A4E-2A62EB87D2F5}" destId="{5581E84C-422A-4966-BD41-097F52475FF6}" srcOrd="0" destOrd="0" presId="urn:microsoft.com/office/officeart/2005/8/layout/hList6"/>
    <dgm:cxn modelId="{A4FD07F9-D527-4A87-BDA7-66E2EACC5B31}" srcId="{EEB32131-EDBD-4018-BE04-1BFF98FD2EC0}" destId="{97D7D383-3242-4B06-8453-267936B61F37}" srcOrd="0" destOrd="0" parTransId="{C6B889CA-1870-408C-956A-7A01F714EC8D}" sibTransId="{4A2D72A5-9743-4676-A256-AB86B19D0430}"/>
    <dgm:cxn modelId="{9A33193C-1049-4E66-B462-CD7E2E24D853}" type="presOf" srcId="{EEB32131-EDBD-4018-BE04-1BFF98FD2EC0}" destId="{FA7FC0EF-BEBC-49A7-8B8B-BA297A416CE9}" srcOrd="0" destOrd="0" presId="urn:microsoft.com/office/officeart/2005/8/layout/hList6"/>
    <dgm:cxn modelId="{25C500A8-1C11-40CC-9ADB-01693ADF28E1}" type="presOf" srcId="{97D7D383-3242-4B06-8453-267936B61F37}" destId="{8C710858-F394-4DF8-9947-B119F7EF05D0}" srcOrd="0" destOrd="0" presId="urn:microsoft.com/office/officeart/2005/8/layout/hList6"/>
    <dgm:cxn modelId="{4AAE69C0-C0DF-4D09-8772-894BFF0CBA57}" srcId="{EEB32131-EDBD-4018-BE04-1BFF98FD2EC0}" destId="{9A21A40B-F70C-46FF-9053-6060E1D2A624}" srcOrd="2" destOrd="0" parTransId="{7377F6A2-6C22-4B1F-A9CA-64A6825B34CA}" sibTransId="{29776598-69BC-40BA-BD54-2A4F62280764}"/>
    <dgm:cxn modelId="{0CDD5556-37F0-4E19-A4A3-038D67D39935}" srcId="{EEB32131-EDBD-4018-BE04-1BFF98FD2EC0}" destId="{517324E5-22A3-4BF5-9A4E-2A62EB87D2F5}" srcOrd="1" destOrd="0" parTransId="{1D5FBA68-33FF-4951-805D-7E408678C509}" sibTransId="{32F01B47-1B4B-4251-9819-235DC0660E4D}"/>
    <dgm:cxn modelId="{2E888B1F-E898-4867-964C-5E8603F80A59}" type="presParOf" srcId="{FA7FC0EF-BEBC-49A7-8B8B-BA297A416CE9}" destId="{8C710858-F394-4DF8-9947-B119F7EF05D0}" srcOrd="0" destOrd="0" presId="urn:microsoft.com/office/officeart/2005/8/layout/hList6"/>
    <dgm:cxn modelId="{A9AB1AE4-4F5F-415B-BC41-83CE27D5BF36}" type="presParOf" srcId="{FA7FC0EF-BEBC-49A7-8B8B-BA297A416CE9}" destId="{E90D5D1D-746E-4933-83D3-D7F11B63B086}" srcOrd="1" destOrd="0" presId="urn:microsoft.com/office/officeart/2005/8/layout/hList6"/>
    <dgm:cxn modelId="{671D162D-1292-4C25-8769-C1DB127036D2}" type="presParOf" srcId="{FA7FC0EF-BEBC-49A7-8B8B-BA297A416CE9}" destId="{5581E84C-422A-4966-BD41-097F52475FF6}" srcOrd="2" destOrd="0" presId="urn:microsoft.com/office/officeart/2005/8/layout/hList6"/>
    <dgm:cxn modelId="{9A7F7E96-CEE4-44AD-B770-96E214F4A7D0}" type="presParOf" srcId="{FA7FC0EF-BEBC-49A7-8B8B-BA297A416CE9}" destId="{A9411990-89D5-490B-AC66-5E50968E11B0}" srcOrd="3" destOrd="0" presId="urn:microsoft.com/office/officeart/2005/8/layout/hList6"/>
    <dgm:cxn modelId="{4E65E554-43C8-4930-8B86-F49C92F453DB}" type="presParOf" srcId="{FA7FC0EF-BEBC-49A7-8B8B-BA297A416CE9}" destId="{6EFBC6E8-F2BA-4F80-945D-9B8D3753C22A}"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7842D-6EE7-4317-91A9-4DB8F1CB01DD}" type="doc">
      <dgm:prSet loTypeId="urn:microsoft.com/office/officeart/2005/8/layout/pyramid2" loCatId="list" qsTypeId="urn:microsoft.com/office/officeart/2005/8/quickstyle/simple1" qsCatId="simple" csTypeId="urn:microsoft.com/office/officeart/2005/8/colors/accent1_2" csCatId="accent1" phldr="1"/>
      <dgm:spPr/>
    </dgm:pt>
    <dgm:pt modelId="{5C74C594-5F59-4D9F-B31A-8344A77F1EA3}">
      <dgm:prSet phldrT="[文本]"/>
      <dgm:spPr/>
      <dgm:t>
        <a:bodyPr/>
        <a:lstStyle/>
        <a:p>
          <a:pPr algn="l"/>
          <a:r>
            <a:rPr lang="en-US" altLang="zh-CN" dirty="0" smtClean="0">
              <a:latin typeface="微软雅黑" panose="020B0503020204020204" pitchFamily="34" charset="-122"/>
              <a:ea typeface="微软雅黑" panose="020B0503020204020204" pitchFamily="34" charset="-122"/>
            </a:rPr>
            <a:t>N-S</a:t>
          </a:r>
          <a:r>
            <a:rPr lang="zh-CN" altLang="en-US" dirty="0" smtClean="0">
              <a:latin typeface="微软雅黑" panose="020B0503020204020204" pitchFamily="34" charset="-122"/>
              <a:ea typeface="微软雅黑" panose="020B0503020204020204" pitchFamily="34" charset="-122"/>
            </a:rPr>
            <a:t>模型在业界久负盛名，</a:t>
          </a:r>
          <a:r>
            <a:rPr lang="zh-CN" dirty="0" smtClean="0">
              <a:latin typeface="微软雅黑" panose="020B0503020204020204" pitchFamily="34" charset="-122"/>
              <a:ea typeface="微软雅黑" panose="020B0503020204020204" pitchFamily="34" charset="-122"/>
            </a:rPr>
            <a:t>比利时、芬兰、法国、意大利、西班牙、等多个国家的中央银行采用</a:t>
          </a:r>
          <a:r>
            <a:rPr lang="en-US" dirty="0" smtClean="0">
              <a:latin typeface="微软雅黑" panose="020B0503020204020204" pitchFamily="34" charset="-122"/>
              <a:ea typeface="微软雅黑" panose="020B0503020204020204" pitchFamily="34" charset="-122"/>
            </a:rPr>
            <a:t>N-S</a:t>
          </a:r>
          <a:r>
            <a:rPr lang="zh-CN" dirty="0" smtClean="0">
              <a:latin typeface="微软雅黑" panose="020B0503020204020204" pitchFamily="34" charset="-122"/>
              <a:ea typeface="微软雅黑" panose="020B0503020204020204" pitchFamily="34" charset="-122"/>
            </a:rPr>
            <a:t>模型作为利率期限结构的估计方法。</a:t>
          </a:r>
          <a:endParaRPr lang="zh-CN" altLang="en-US" dirty="0">
            <a:latin typeface="微软雅黑" panose="020B0503020204020204" pitchFamily="34" charset="-122"/>
            <a:ea typeface="微软雅黑" panose="020B0503020204020204" pitchFamily="34" charset="-122"/>
          </a:endParaRPr>
        </a:p>
      </dgm:t>
    </dgm:pt>
    <dgm:pt modelId="{715A9FCD-5E1A-4FD4-9D6F-03EB273B70EC}" type="parTrans" cxnId="{29FF70BB-36CE-4013-8104-8778F8D74E08}">
      <dgm:prSet/>
      <dgm:spPr/>
      <dgm:t>
        <a:bodyPr/>
        <a:lstStyle/>
        <a:p>
          <a:endParaRPr lang="zh-CN" altLang="en-US"/>
        </a:p>
      </dgm:t>
    </dgm:pt>
    <dgm:pt modelId="{26306D86-DCF7-44D3-92C5-8DDF25313B5F}" type="sibTrans" cxnId="{29FF70BB-36CE-4013-8104-8778F8D74E08}">
      <dgm:prSet/>
      <dgm:spPr/>
      <dgm:t>
        <a:bodyPr/>
        <a:lstStyle/>
        <a:p>
          <a:endParaRPr lang="zh-CN" altLang="en-US"/>
        </a:p>
      </dgm:t>
    </dgm:pt>
    <dgm:pt modelId="{0B223F1F-94FD-4DC2-B235-40683D1CFE72}">
      <dgm:prSet phldrT="[文本]"/>
      <dgm:spPr/>
      <dgm:t>
        <a:bodyPr/>
        <a:lstStyle/>
        <a:p>
          <a:pPr algn="l"/>
          <a:r>
            <a:rPr lang="en-US" dirty="0" smtClean="0">
              <a:latin typeface="微软雅黑" panose="020B0503020204020204" pitchFamily="34" charset="-122"/>
              <a:ea typeface="微软雅黑" panose="020B0503020204020204" pitchFamily="34" charset="-122"/>
            </a:rPr>
            <a:t>N-S</a:t>
          </a:r>
          <a:r>
            <a:rPr lang="zh-CN" dirty="0" smtClean="0">
              <a:latin typeface="微软雅黑" panose="020B0503020204020204" pitchFamily="34" charset="-122"/>
              <a:ea typeface="微软雅黑" panose="020B0503020204020204" pitchFamily="34" charset="-122"/>
            </a:rPr>
            <a:t>模型构造简单，只需要计算四个参数即可完成构建。</a:t>
          </a:r>
          <a:endParaRPr lang="zh-CN" altLang="en-US" dirty="0">
            <a:latin typeface="微软雅黑" panose="020B0503020204020204" pitchFamily="34" charset="-122"/>
            <a:ea typeface="微软雅黑" panose="020B0503020204020204" pitchFamily="34" charset="-122"/>
          </a:endParaRPr>
        </a:p>
      </dgm:t>
    </dgm:pt>
    <dgm:pt modelId="{D8C5D58C-5C28-4400-BCE3-34137B10FE33}" type="parTrans" cxnId="{EFC3DE19-9648-42A7-949D-239C78CD472E}">
      <dgm:prSet/>
      <dgm:spPr/>
      <dgm:t>
        <a:bodyPr/>
        <a:lstStyle/>
        <a:p>
          <a:endParaRPr lang="zh-CN" altLang="en-US"/>
        </a:p>
      </dgm:t>
    </dgm:pt>
    <dgm:pt modelId="{0A8B21C2-E9E9-423B-A8FA-9125D061C7ED}" type="sibTrans" cxnId="{EFC3DE19-9648-42A7-949D-239C78CD472E}">
      <dgm:prSet/>
      <dgm:spPr/>
      <dgm:t>
        <a:bodyPr/>
        <a:lstStyle/>
        <a:p>
          <a:endParaRPr lang="zh-CN" altLang="en-US"/>
        </a:p>
      </dgm:t>
    </dgm:pt>
    <dgm:pt modelId="{6F86B44E-B552-43FE-BBC7-F091315F63AB}">
      <dgm:prSet phldrT="[文本]"/>
      <dgm:spPr/>
      <dgm:t>
        <a:bodyPr/>
        <a:lstStyle/>
        <a:p>
          <a:pPr algn="l"/>
          <a:r>
            <a:rPr lang="en-US" dirty="0" smtClean="0">
              <a:latin typeface="微软雅黑" panose="020B0503020204020204" pitchFamily="34" charset="-122"/>
              <a:ea typeface="微软雅黑" panose="020B0503020204020204" pitchFamily="34" charset="-122"/>
            </a:rPr>
            <a:t>Nelson-Siegel</a:t>
          </a:r>
          <a:r>
            <a:rPr lang="zh-CN" dirty="0" smtClean="0">
              <a:latin typeface="微软雅黑" panose="020B0503020204020204" pitchFamily="34" charset="-122"/>
              <a:ea typeface="微软雅黑" panose="020B0503020204020204" pitchFamily="34" charset="-122"/>
            </a:rPr>
            <a:t>模型的四个参数具有强烈的金融含义，所以容易该模型更理解。</a:t>
          </a:r>
          <a:endParaRPr lang="zh-CN" altLang="en-US" dirty="0">
            <a:latin typeface="微软雅黑" panose="020B0503020204020204" pitchFamily="34" charset="-122"/>
            <a:ea typeface="微软雅黑" panose="020B0503020204020204" pitchFamily="34" charset="-122"/>
          </a:endParaRPr>
        </a:p>
      </dgm:t>
    </dgm:pt>
    <dgm:pt modelId="{F3DEACB7-AF75-4203-BB89-BDFA54F2296E}" type="parTrans" cxnId="{2D6DECA9-E692-422F-AB2A-D14A931E8A25}">
      <dgm:prSet/>
      <dgm:spPr/>
      <dgm:t>
        <a:bodyPr/>
        <a:lstStyle/>
        <a:p>
          <a:endParaRPr lang="zh-CN" altLang="en-US"/>
        </a:p>
      </dgm:t>
    </dgm:pt>
    <dgm:pt modelId="{A8F23942-4399-4A66-ABB1-D683F359A5E2}" type="sibTrans" cxnId="{2D6DECA9-E692-422F-AB2A-D14A931E8A25}">
      <dgm:prSet/>
      <dgm:spPr/>
      <dgm:t>
        <a:bodyPr/>
        <a:lstStyle/>
        <a:p>
          <a:endParaRPr lang="zh-CN" altLang="en-US"/>
        </a:p>
      </dgm:t>
    </dgm:pt>
    <dgm:pt modelId="{66DD8E5A-6ACF-4BD1-ACBD-39D45BB8C65D}" type="pres">
      <dgm:prSet presAssocID="{8A97842D-6EE7-4317-91A9-4DB8F1CB01DD}" presName="compositeShape" presStyleCnt="0">
        <dgm:presLayoutVars>
          <dgm:dir/>
          <dgm:resizeHandles/>
        </dgm:presLayoutVars>
      </dgm:prSet>
      <dgm:spPr/>
    </dgm:pt>
    <dgm:pt modelId="{0ACA0CF2-571D-4228-9B47-D906842882A7}" type="pres">
      <dgm:prSet presAssocID="{8A97842D-6EE7-4317-91A9-4DB8F1CB01DD}" presName="pyramid" presStyleLbl="node1" presStyleIdx="0" presStyleCnt="1"/>
      <dgm:spPr/>
    </dgm:pt>
    <dgm:pt modelId="{F8E55208-E952-4E01-B9B6-FC400E48237D}" type="pres">
      <dgm:prSet presAssocID="{8A97842D-6EE7-4317-91A9-4DB8F1CB01DD}" presName="theList" presStyleCnt="0"/>
      <dgm:spPr/>
    </dgm:pt>
    <dgm:pt modelId="{78114568-D9BC-4CFA-AF14-0841D954FD32}" type="pres">
      <dgm:prSet presAssocID="{5C74C594-5F59-4D9F-B31A-8344A77F1EA3}" presName="aNode" presStyleLbl="fgAcc1" presStyleIdx="0" presStyleCnt="3">
        <dgm:presLayoutVars>
          <dgm:bulletEnabled val="1"/>
        </dgm:presLayoutVars>
      </dgm:prSet>
      <dgm:spPr/>
      <dgm:t>
        <a:bodyPr/>
        <a:lstStyle/>
        <a:p>
          <a:endParaRPr lang="zh-CN" altLang="en-US"/>
        </a:p>
      </dgm:t>
    </dgm:pt>
    <dgm:pt modelId="{AE411B2B-C0C6-42E0-94CA-24C868E45025}" type="pres">
      <dgm:prSet presAssocID="{5C74C594-5F59-4D9F-B31A-8344A77F1EA3}" presName="aSpace" presStyleCnt="0"/>
      <dgm:spPr/>
    </dgm:pt>
    <dgm:pt modelId="{C91D3C92-618E-4B36-87D3-718E8E73F135}" type="pres">
      <dgm:prSet presAssocID="{0B223F1F-94FD-4DC2-B235-40683D1CFE72}" presName="aNode" presStyleLbl="fgAcc1" presStyleIdx="1" presStyleCnt="3">
        <dgm:presLayoutVars>
          <dgm:bulletEnabled val="1"/>
        </dgm:presLayoutVars>
      </dgm:prSet>
      <dgm:spPr/>
      <dgm:t>
        <a:bodyPr/>
        <a:lstStyle/>
        <a:p>
          <a:endParaRPr lang="zh-CN" altLang="en-US"/>
        </a:p>
      </dgm:t>
    </dgm:pt>
    <dgm:pt modelId="{71D095DE-D820-4E6F-A2CC-6DD427630B6F}" type="pres">
      <dgm:prSet presAssocID="{0B223F1F-94FD-4DC2-B235-40683D1CFE72}" presName="aSpace" presStyleCnt="0"/>
      <dgm:spPr/>
    </dgm:pt>
    <dgm:pt modelId="{A2F7987E-6188-43B1-90E7-315EE4457B06}" type="pres">
      <dgm:prSet presAssocID="{6F86B44E-B552-43FE-BBC7-F091315F63AB}" presName="aNode" presStyleLbl="fgAcc1" presStyleIdx="2" presStyleCnt="3">
        <dgm:presLayoutVars>
          <dgm:bulletEnabled val="1"/>
        </dgm:presLayoutVars>
      </dgm:prSet>
      <dgm:spPr/>
      <dgm:t>
        <a:bodyPr/>
        <a:lstStyle/>
        <a:p>
          <a:endParaRPr lang="zh-CN" altLang="en-US"/>
        </a:p>
      </dgm:t>
    </dgm:pt>
    <dgm:pt modelId="{62C3CC2E-FB11-4411-8802-9638A73A0696}" type="pres">
      <dgm:prSet presAssocID="{6F86B44E-B552-43FE-BBC7-F091315F63AB}" presName="aSpace" presStyleCnt="0"/>
      <dgm:spPr/>
    </dgm:pt>
  </dgm:ptLst>
  <dgm:cxnLst>
    <dgm:cxn modelId="{EE34AE5B-1B16-46C9-AAFE-D5BA667C681A}" type="presOf" srcId="{8A97842D-6EE7-4317-91A9-4DB8F1CB01DD}" destId="{66DD8E5A-6ACF-4BD1-ACBD-39D45BB8C65D}" srcOrd="0" destOrd="0" presId="urn:microsoft.com/office/officeart/2005/8/layout/pyramid2"/>
    <dgm:cxn modelId="{2D6DECA9-E692-422F-AB2A-D14A931E8A25}" srcId="{8A97842D-6EE7-4317-91A9-4DB8F1CB01DD}" destId="{6F86B44E-B552-43FE-BBC7-F091315F63AB}" srcOrd="2" destOrd="0" parTransId="{F3DEACB7-AF75-4203-BB89-BDFA54F2296E}" sibTransId="{A8F23942-4399-4A66-ABB1-D683F359A5E2}"/>
    <dgm:cxn modelId="{8636587E-A208-41DF-A2F2-AABE113A25A9}" type="presOf" srcId="{0B223F1F-94FD-4DC2-B235-40683D1CFE72}" destId="{C91D3C92-618E-4B36-87D3-718E8E73F135}" srcOrd="0" destOrd="0" presId="urn:microsoft.com/office/officeart/2005/8/layout/pyramid2"/>
    <dgm:cxn modelId="{29FF70BB-36CE-4013-8104-8778F8D74E08}" srcId="{8A97842D-6EE7-4317-91A9-4DB8F1CB01DD}" destId="{5C74C594-5F59-4D9F-B31A-8344A77F1EA3}" srcOrd="0" destOrd="0" parTransId="{715A9FCD-5E1A-4FD4-9D6F-03EB273B70EC}" sibTransId="{26306D86-DCF7-44D3-92C5-8DDF25313B5F}"/>
    <dgm:cxn modelId="{EFC3DE19-9648-42A7-949D-239C78CD472E}" srcId="{8A97842D-6EE7-4317-91A9-4DB8F1CB01DD}" destId="{0B223F1F-94FD-4DC2-B235-40683D1CFE72}" srcOrd="1" destOrd="0" parTransId="{D8C5D58C-5C28-4400-BCE3-34137B10FE33}" sibTransId="{0A8B21C2-E9E9-423B-A8FA-9125D061C7ED}"/>
    <dgm:cxn modelId="{3817A9EF-5DF2-40B1-A6AE-9910C0D76969}" type="presOf" srcId="{6F86B44E-B552-43FE-BBC7-F091315F63AB}" destId="{A2F7987E-6188-43B1-90E7-315EE4457B06}" srcOrd="0" destOrd="0" presId="urn:microsoft.com/office/officeart/2005/8/layout/pyramid2"/>
    <dgm:cxn modelId="{C98888F0-1D61-4347-B4C4-0856063FB236}" type="presOf" srcId="{5C74C594-5F59-4D9F-B31A-8344A77F1EA3}" destId="{78114568-D9BC-4CFA-AF14-0841D954FD32}" srcOrd="0" destOrd="0" presId="urn:microsoft.com/office/officeart/2005/8/layout/pyramid2"/>
    <dgm:cxn modelId="{B49A5A31-7A65-4F93-9C05-AD6E9BB0C11D}" type="presParOf" srcId="{66DD8E5A-6ACF-4BD1-ACBD-39D45BB8C65D}" destId="{0ACA0CF2-571D-4228-9B47-D906842882A7}" srcOrd="0" destOrd="0" presId="urn:microsoft.com/office/officeart/2005/8/layout/pyramid2"/>
    <dgm:cxn modelId="{A56064F0-E7AF-4D97-9D5F-A2F25E6A8875}" type="presParOf" srcId="{66DD8E5A-6ACF-4BD1-ACBD-39D45BB8C65D}" destId="{F8E55208-E952-4E01-B9B6-FC400E48237D}" srcOrd="1" destOrd="0" presId="urn:microsoft.com/office/officeart/2005/8/layout/pyramid2"/>
    <dgm:cxn modelId="{68B0AD16-F743-4289-BD98-B2C4A411E2CA}" type="presParOf" srcId="{F8E55208-E952-4E01-B9B6-FC400E48237D}" destId="{78114568-D9BC-4CFA-AF14-0841D954FD32}" srcOrd="0" destOrd="0" presId="urn:microsoft.com/office/officeart/2005/8/layout/pyramid2"/>
    <dgm:cxn modelId="{C22675F6-A957-4181-8CAD-E934767A4B9A}" type="presParOf" srcId="{F8E55208-E952-4E01-B9B6-FC400E48237D}" destId="{AE411B2B-C0C6-42E0-94CA-24C868E45025}" srcOrd="1" destOrd="0" presId="urn:microsoft.com/office/officeart/2005/8/layout/pyramid2"/>
    <dgm:cxn modelId="{8930B00B-052B-4166-9873-B99D96076F2F}" type="presParOf" srcId="{F8E55208-E952-4E01-B9B6-FC400E48237D}" destId="{C91D3C92-618E-4B36-87D3-718E8E73F135}" srcOrd="2" destOrd="0" presId="urn:microsoft.com/office/officeart/2005/8/layout/pyramid2"/>
    <dgm:cxn modelId="{1E15B1A4-A772-4927-B006-059AED8F4851}" type="presParOf" srcId="{F8E55208-E952-4E01-B9B6-FC400E48237D}" destId="{71D095DE-D820-4E6F-A2CC-6DD427630B6F}" srcOrd="3" destOrd="0" presId="urn:microsoft.com/office/officeart/2005/8/layout/pyramid2"/>
    <dgm:cxn modelId="{2B008B41-6189-466B-A326-B9B05A557C70}" type="presParOf" srcId="{F8E55208-E952-4E01-B9B6-FC400E48237D}" destId="{A2F7987E-6188-43B1-90E7-315EE4457B06}" srcOrd="4" destOrd="0" presId="urn:microsoft.com/office/officeart/2005/8/layout/pyramid2"/>
    <dgm:cxn modelId="{453E5AF3-C04E-4AD7-89AB-A61AE6A44AC9}" type="presParOf" srcId="{F8E55208-E952-4E01-B9B6-FC400E48237D}" destId="{62C3CC2E-FB11-4411-8802-9638A73A069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DE37-0A1D-4469-A237-8A9DFFB3E719}">
      <dsp:nvSpPr>
        <dsp:cNvPr id="0" name=""/>
        <dsp:cNvSpPr/>
      </dsp:nvSpPr>
      <dsp:spPr>
        <a:xfrm>
          <a:off x="-4181368" y="-641626"/>
          <a:ext cx="4982241" cy="4982241"/>
        </a:xfrm>
        <a:prstGeom prst="blockArc">
          <a:avLst>
            <a:gd name="adj1" fmla="val 18900000"/>
            <a:gd name="adj2" fmla="val 2700000"/>
            <a:gd name="adj3" fmla="val 43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B7EA9B-2D9C-449C-908E-7CEAFDE1C238}">
      <dsp:nvSpPr>
        <dsp:cNvPr id="0" name=""/>
        <dsp:cNvSpPr/>
      </dsp:nvSpPr>
      <dsp:spPr>
        <a:xfrm>
          <a:off x="350809" y="231112"/>
          <a:ext cx="583452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数据归一化，消除量纲的影响。</a:t>
          </a:r>
          <a:endParaRPr lang="zh-CN" altLang="en-US" sz="1800" kern="1200" dirty="0">
            <a:latin typeface="微软雅黑" panose="020B0503020204020204" pitchFamily="34" charset="-122"/>
            <a:ea typeface="微软雅黑" panose="020B0503020204020204" pitchFamily="34" charset="-122"/>
          </a:endParaRPr>
        </a:p>
      </dsp:txBody>
      <dsp:txXfrm>
        <a:off x="350809" y="231112"/>
        <a:ext cx="5834521" cy="462521"/>
      </dsp:txXfrm>
    </dsp:sp>
    <dsp:sp modelId="{D39E8FAB-09DC-4FDD-B49D-3FBEB02264EA}">
      <dsp:nvSpPr>
        <dsp:cNvPr id="0" name=""/>
        <dsp:cNvSpPr/>
      </dsp:nvSpPr>
      <dsp:spPr>
        <a:xfrm>
          <a:off x="61733" y="173297"/>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9E8B6B-92AD-4556-B34F-6DC0535D3D32}">
      <dsp:nvSpPr>
        <dsp:cNvPr id="0" name=""/>
        <dsp:cNvSpPr/>
      </dsp:nvSpPr>
      <dsp:spPr>
        <a:xfrm>
          <a:off x="682238" y="924673"/>
          <a:ext cx="550309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计算归一化后数据的协方差矩阵。</a:t>
          </a:r>
          <a:endParaRPr lang="zh-CN" altLang="en-US" sz="1800" kern="1200" dirty="0">
            <a:latin typeface="微软雅黑" panose="020B0503020204020204" pitchFamily="34" charset="-122"/>
            <a:ea typeface="微软雅黑" panose="020B0503020204020204" pitchFamily="34" charset="-122"/>
          </a:endParaRPr>
        </a:p>
      </dsp:txBody>
      <dsp:txXfrm>
        <a:off x="682238" y="924673"/>
        <a:ext cx="5503091" cy="462521"/>
      </dsp:txXfrm>
    </dsp:sp>
    <dsp:sp modelId="{0419B1A9-E8FD-43A2-952C-3782B2A935B7}">
      <dsp:nvSpPr>
        <dsp:cNvPr id="0" name=""/>
        <dsp:cNvSpPr/>
      </dsp:nvSpPr>
      <dsp:spPr>
        <a:xfrm>
          <a:off x="393162" y="86685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ED0C84-A788-4FFF-A8D5-59F048C25D6D}">
      <dsp:nvSpPr>
        <dsp:cNvPr id="0" name=""/>
        <dsp:cNvSpPr/>
      </dsp:nvSpPr>
      <dsp:spPr>
        <a:xfrm>
          <a:off x="783960" y="1618233"/>
          <a:ext cx="5401369"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计算协方差矩阵的特征值和特征向量。</a:t>
          </a:r>
          <a:endParaRPr lang="zh-CN" altLang="en-US" sz="1800" kern="1200" dirty="0">
            <a:latin typeface="微软雅黑" panose="020B0503020204020204" pitchFamily="34" charset="-122"/>
            <a:ea typeface="微软雅黑" panose="020B0503020204020204" pitchFamily="34" charset="-122"/>
          </a:endParaRPr>
        </a:p>
      </dsp:txBody>
      <dsp:txXfrm>
        <a:off x="783960" y="1618233"/>
        <a:ext cx="5401369" cy="462521"/>
      </dsp:txXfrm>
    </dsp:sp>
    <dsp:sp modelId="{F91FF345-73AC-4215-B75D-1C57A3443622}">
      <dsp:nvSpPr>
        <dsp:cNvPr id="0" name=""/>
        <dsp:cNvSpPr/>
      </dsp:nvSpPr>
      <dsp:spPr>
        <a:xfrm>
          <a:off x="494884" y="156041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5C946-55EB-4F90-9711-645A370A27CF}">
      <dsp:nvSpPr>
        <dsp:cNvPr id="0" name=""/>
        <dsp:cNvSpPr/>
      </dsp:nvSpPr>
      <dsp:spPr>
        <a:xfrm>
          <a:off x="682238" y="2311794"/>
          <a:ext cx="550309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选择贡献度靠前的几个特征向量组成新基。</a:t>
          </a:r>
          <a:endParaRPr lang="zh-CN" altLang="en-US" sz="1800" kern="1200" dirty="0">
            <a:latin typeface="微软雅黑" panose="020B0503020204020204" pitchFamily="34" charset="-122"/>
            <a:ea typeface="微软雅黑" panose="020B0503020204020204" pitchFamily="34" charset="-122"/>
          </a:endParaRPr>
        </a:p>
      </dsp:txBody>
      <dsp:txXfrm>
        <a:off x="682238" y="2311794"/>
        <a:ext cx="5503091" cy="462521"/>
      </dsp:txXfrm>
    </dsp:sp>
    <dsp:sp modelId="{19C88D60-0B0F-47D2-B6C6-CF0D6EAE8AE8}">
      <dsp:nvSpPr>
        <dsp:cNvPr id="0" name=""/>
        <dsp:cNvSpPr/>
      </dsp:nvSpPr>
      <dsp:spPr>
        <a:xfrm>
          <a:off x="393162" y="225397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1334E-4339-4D2E-AF60-73ECB59C2DDA}">
      <dsp:nvSpPr>
        <dsp:cNvPr id="0" name=""/>
        <dsp:cNvSpPr/>
      </dsp:nvSpPr>
      <dsp:spPr>
        <a:xfrm>
          <a:off x="350809" y="3005354"/>
          <a:ext cx="583452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将元数据在新基下进行投影，获得降维后的数据。</a:t>
          </a:r>
          <a:endParaRPr lang="zh-CN" altLang="en-US" sz="1800" kern="1200" dirty="0">
            <a:latin typeface="微软雅黑" panose="020B0503020204020204" pitchFamily="34" charset="-122"/>
            <a:ea typeface="微软雅黑" panose="020B0503020204020204" pitchFamily="34" charset="-122"/>
          </a:endParaRPr>
        </a:p>
      </dsp:txBody>
      <dsp:txXfrm>
        <a:off x="350809" y="3005354"/>
        <a:ext cx="5834521" cy="462521"/>
      </dsp:txXfrm>
    </dsp:sp>
    <dsp:sp modelId="{177AF9ED-7693-42B6-AFBE-21E9E4A631F0}">
      <dsp:nvSpPr>
        <dsp:cNvPr id="0" name=""/>
        <dsp:cNvSpPr/>
      </dsp:nvSpPr>
      <dsp:spPr>
        <a:xfrm>
          <a:off x="61733" y="2947539"/>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10858-F394-4DF8-9947-B119F7EF05D0}">
      <dsp:nvSpPr>
        <dsp:cNvPr id="0" name=""/>
        <dsp:cNvSpPr/>
      </dsp:nvSpPr>
      <dsp:spPr>
        <a:xfrm rot="16200000">
          <a:off x="-998911"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影响债券收益率曲线走势的主要因素有三个，分别是水平因子、斜率因子和曲率因子</a:t>
          </a:r>
          <a:r>
            <a:rPr lang="zh-CN" altLang="en-US" sz="2000" kern="12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20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728" y="778434"/>
        <a:ext cx="1892893" cy="2335304"/>
      </dsp:txXfrm>
    </dsp:sp>
    <dsp:sp modelId="{5581E84C-422A-4966-BD41-097F52475FF6}">
      <dsp:nvSpPr>
        <dsp:cNvPr id="0" name=""/>
        <dsp:cNvSpPr/>
      </dsp:nvSpPr>
      <dsp:spPr>
        <a:xfrm rot="16200000">
          <a:off x="1035949"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水平因子主要影响收益率曲线的水平位移，斜率因子主要影响曲线斜率，曲率因子主要影响曲线的曲度。</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2035588" y="778434"/>
        <a:ext cx="1892893" cy="2335304"/>
      </dsp:txXfrm>
    </dsp:sp>
    <dsp:sp modelId="{6EFBC6E8-F2BA-4F80-945D-9B8D3753C22A}">
      <dsp:nvSpPr>
        <dsp:cNvPr id="0" name=""/>
        <dsp:cNvSpPr/>
      </dsp:nvSpPr>
      <dsp:spPr>
        <a:xfrm rot="16200000">
          <a:off x="3070810"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第一主因子起主导作用，第二、三主因子依次次之，短期债券只对水平因子敏感，远期债券对斜率和曲度因子都敏感。</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4070449" y="778434"/>
        <a:ext cx="1892893" cy="2335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A0CF2-571D-4228-9B47-D906842882A7}">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14568-D9BC-4CFA-AF14-0841D954FD32}">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altLang="zh-CN" sz="1000" kern="1200" dirty="0" smtClean="0">
              <a:latin typeface="微软雅黑" panose="020B0503020204020204" pitchFamily="34" charset="-122"/>
              <a:ea typeface="微软雅黑" panose="020B0503020204020204" pitchFamily="34" charset="-122"/>
            </a:rPr>
            <a:t>N-S</a:t>
          </a:r>
          <a:r>
            <a:rPr lang="zh-CN" altLang="en-US" sz="1000" kern="1200" dirty="0" smtClean="0">
              <a:latin typeface="微软雅黑" panose="020B0503020204020204" pitchFamily="34" charset="-122"/>
              <a:ea typeface="微软雅黑" panose="020B0503020204020204" pitchFamily="34" charset="-122"/>
            </a:rPr>
            <a:t>模型在业界久负盛名，</a:t>
          </a:r>
          <a:r>
            <a:rPr lang="zh-CN" sz="1000" kern="1200" dirty="0" smtClean="0">
              <a:latin typeface="微软雅黑" panose="020B0503020204020204" pitchFamily="34" charset="-122"/>
              <a:ea typeface="微软雅黑" panose="020B0503020204020204" pitchFamily="34" charset="-122"/>
            </a:rPr>
            <a:t>比利时、芬兰、法国、意大利、西班牙、等多个国家的中央银行采用</a:t>
          </a:r>
          <a:r>
            <a:rPr lang="en-US" sz="1000" kern="1200" dirty="0" smtClean="0">
              <a:latin typeface="微软雅黑" panose="020B0503020204020204" pitchFamily="34" charset="-122"/>
              <a:ea typeface="微软雅黑" panose="020B0503020204020204" pitchFamily="34" charset="-122"/>
            </a:rPr>
            <a:t>N-S</a:t>
          </a:r>
          <a:r>
            <a:rPr lang="zh-CN" sz="1000" kern="1200" dirty="0" smtClean="0">
              <a:latin typeface="微软雅黑" panose="020B0503020204020204" pitchFamily="34" charset="-122"/>
              <a:ea typeface="微软雅黑" panose="020B0503020204020204" pitchFamily="34" charset="-122"/>
            </a:rPr>
            <a:t>模型作为利率期限结构的估计方法。</a:t>
          </a:r>
          <a:endParaRPr lang="zh-CN" altLang="en-US" sz="1000" kern="1200" dirty="0">
            <a:latin typeface="微软雅黑" panose="020B0503020204020204" pitchFamily="34" charset="-122"/>
            <a:ea typeface="微软雅黑" panose="020B0503020204020204" pitchFamily="34" charset="-122"/>
          </a:endParaRPr>
        </a:p>
      </dsp:txBody>
      <dsp:txXfrm>
        <a:off x="2790161" y="455544"/>
        <a:ext cx="2547676" cy="868101"/>
      </dsp:txXfrm>
    </dsp:sp>
    <dsp:sp modelId="{C91D3C92-618E-4B36-87D3-718E8E73F135}">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latin typeface="微软雅黑" panose="020B0503020204020204" pitchFamily="34" charset="-122"/>
              <a:ea typeface="微软雅黑" panose="020B0503020204020204" pitchFamily="34" charset="-122"/>
            </a:rPr>
            <a:t>N-S</a:t>
          </a:r>
          <a:r>
            <a:rPr lang="zh-CN" sz="1000" kern="1200" dirty="0" smtClean="0">
              <a:latin typeface="微软雅黑" panose="020B0503020204020204" pitchFamily="34" charset="-122"/>
              <a:ea typeface="微软雅黑" panose="020B0503020204020204" pitchFamily="34" charset="-122"/>
            </a:rPr>
            <a:t>模型构造简单，只需要计算四个参数即可完成构建。</a:t>
          </a:r>
          <a:endParaRPr lang="zh-CN" altLang="en-US" sz="1000" kern="1200" dirty="0">
            <a:latin typeface="微软雅黑" panose="020B0503020204020204" pitchFamily="34" charset="-122"/>
            <a:ea typeface="微软雅黑" panose="020B0503020204020204" pitchFamily="34" charset="-122"/>
          </a:endParaRPr>
        </a:p>
      </dsp:txBody>
      <dsp:txXfrm>
        <a:off x="2790161" y="1537822"/>
        <a:ext cx="2547676" cy="868101"/>
      </dsp:txXfrm>
    </dsp:sp>
    <dsp:sp modelId="{A2F7987E-6188-43B1-90E7-315EE4457B0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smtClean="0">
              <a:latin typeface="微软雅黑" panose="020B0503020204020204" pitchFamily="34" charset="-122"/>
              <a:ea typeface="微软雅黑" panose="020B0503020204020204" pitchFamily="34" charset="-122"/>
            </a:rPr>
            <a:t>Nelson-Siegel</a:t>
          </a:r>
          <a:r>
            <a:rPr lang="zh-CN" sz="1000" kern="1200" dirty="0" smtClean="0">
              <a:latin typeface="微软雅黑" panose="020B0503020204020204" pitchFamily="34" charset="-122"/>
              <a:ea typeface="微软雅黑" panose="020B0503020204020204" pitchFamily="34" charset="-122"/>
            </a:rPr>
            <a:t>模型的四个参数具有强烈的金融含义，所以容易该模型更理解。</a:t>
          </a:r>
          <a:endParaRPr lang="zh-CN" altLang="en-US" sz="1000" kern="1200" dirty="0">
            <a:latin typeface="微软雅黑" panose="020B0503020204020204" pitchFamily="34" charset="-122"/>
            <a:ea typeface="微软雅黑" panose="020B0503020204020204" pitchFamily="34" charset="-122"/>
          </a:endParaRPr>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9B15E-72C6-4019-A663-773E2B29F4E1}" type="datetimeFigureOut">
              <a:rPr lang="zh-CN" altLang="en-US" smtClean="0"/>
              <a:t>2018/6/1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4EF06-D4C3-4CE5-99B5-9CA56EB42940}" type="slidenum">
              <a:rPr lang="zh-CN" altLang="en-US" smtClean="0"/>
              <a:t>‹#›</a:t>
            </a:fld>
            <a:endParaRPr lang="zh-CN" altLang="en-US"/>
          </a:p>
        </p:txBody>
      </p:sp>
    </p:spTree>
    <p:extLst>
      <p:ext uri="{BB962C8B-B14F-4D97-AF65-F5344CB8AC3E}">
        <p14:creationId xmlns:p14="http://schemas.microsoft.com/office/powerpoint/2010/main" val="346237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16</a:t>
            </a:fld>
            <a:endParaRPr lang="zh-CN" altLang="en-US"/>
          </a:p>
        </p:txBody>
      </p:sp>
    </p:spTree>
    <p:extLst>
      <p:ext uri="{BB962C8B-B14F-4D97-AF65-F5344CB8AC3E}">
        <p14:creationId xmlns:p14="http://schemas.microsoft.com/office/powerpoint/2010/main" val="969645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25</a:t>
            </a:fld>
            <a:endParaRPr lang="zh-CN" altLang="en-US"/>
          </a:p>
        </p:txBody>
      </p:sp>
    </p:spTree>
    <p:extLst>
      <p:ext uri="{BB962C8B-B14F-4D97-AF65-F5344CB8AC3E}">
        <p14:creationId xmlns:p14="http://schemas.microsoft.com/office/powerpoint/2010/main" val="26441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26</a:t>
            </a:fld>
            <a:endParaRPr lang="zh-CN" altLang="en-US"/>
          </a:p>
        </p:txBody>
      </p:sp>
    </p:spTree>
    <p:extLst>
      <p:ext uri="{BB962C8B-B14F-4D97-AF65-F5344CB8AC3E}">
        <p14:creationId xmlns:p14="http://schemas.microsoft.com/office/powerpoint/2010/main" val="287378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27</a:t>
            </a:fld>
            <a:endParaRPr lang="zh-CN" altLang="en-US"/>
          </a:p>
        </p:txBody>
      </p:sp>
    </p:spTree>
    <p:extLst>
      <p:ext uri="{BB962C8B-B14F-4D97-AF65-F5344CB8AC3E}">
        <p14:creationId xmlns:p14="http://schemas.microsoft.com/office/powerpoint/2010/main" val="1104224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28</a:t>
            </a:fld>
            <a:endParaRPr lang="zh-CN" altLang="en-US"/>
          </a:p>
        </p:txBody>
      </p:sp>
    </p:spTree>
    <p:extLst>
      <p:ext uri="{BB962C8B-B14F-4D97-AF65-F5344CB8AC3E}">
        <p14:creationId xmlns:p14="http://schemas.microsoft.com/office/powerpoint/2010/main" val="2723173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29</a:t>
            </a:fld>
            <a:endParaRPr lang="zh-CN" altLang="en-US"/>
          </a:p>
        </p:txBody>
      </p:sp>
    </p:spTree>
    <p:extLst>
      <p:ext uri="{BB962C8B-B14F-4D97-AF65-F5344CB8AC3E}">
        <p14:creationId xmlns:p14="http://schemas.microsoft.com/office/powerpoint/2010/main" val="414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30</a:t>
            </a:fld>
            <a:endParaRPr lang="zh-CN" altLang="en-US"/>
          </a:p>
        </p:txBody>
      </p:sp>
    </p:spTree>
    <p:extLst>
      <p:ext uri="{BB962C8B-B14F-4D97-AF65-F5344CB8AC3E}">
        <p14:creationId xmlns:p14="http://schemas.microsoft.com/office/powerpoint/2010/main" val="370317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17</a:t>
            </a:fld>
            <a:endParaRPr lang="zh-CN" altLang="en-US"/>
          </a:p>
        </p:txBody>
      </p:sp>
    </p:spTree>
    <p:extLst>
      <p:ext uri="{BB962C8B-B14F-4D97-AF65-F5344CB8AC3E}">
        <p14:creationId xmlns:p14="http://schemas.microsoft.com/office/powerpoint/2010/main" val="3171214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18</a:t>
            </a:fld>
            <a:endParaRPr lang="zh-CN" altLang="en-US"/>
          </a:p>
        </p:txBody>
      </p:sp>
    </p:spTree>
    <p:extLst>
      <p:ext uri="{BB962C8B-B14F-4D97-AF65-F5344CB8AC3E}">
        <p14:creationId xmlns:p14="http://schemas.microsoft.com/office/powerpoint/2010/main" val="111507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19</a:t>
            </a:fld>
            <a:endParaRPr lang="zh-CN" altLang="en-US"/>
          </a:p>
        </p:txBody>
      </p:sp>
    </p:spTree>
    <p:extLst>
      <p:ext uri="{BB962C8B-B14F-4D97-AF65-F5344CB8AC3E}">
        <p14:creationId xmlns:p14="http://schemas.microsoft.com/office/powerpoint/2010/main" val="95742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20</a:t>
            </a:fld>
            <a:endParaRPr lang="zh-CN" altLang="en-US"/>
          </a:p>
        </p:txBody>
      </p:sp>
    </p:spTree>
    <p:extLst>
      <p:ext uri="{BB962C8B-B14F-4D97-AF65-F5344CB8AC3E}">
        <p14:creationId xmlns:p14="http://schemas.microsoft.com/office/powerpoint/2010/main" val="356264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21</a:t>
            </a:fld>
            <a:endParaRPr lang="zh-CN" altLang="en-US"/>
          </a:p>
        </p:txBody>
      </p:sp>
    </p:spTree>
    <p:extLst>
      <p:ext uri="{BB962C8B-B14F-4D97-AF65-F5344CB8AC3E}">
        <p14:creationId xmlns:p14="http://schemas.microsoft.com/office/powerpoint/2010/main" val="819298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22</a:t>
            </a:fld>
            <a:endParaRPr lang="zh-CN" altLang="en-US"/>
          </a:p>
        </p:txBody>
      </p:sp>
    </p:spTree>
    <p:extLst>
      <p:ext uri="{BB962C8B-B14F-4D97-AF65-F5344CB8AC3E}">
        <p14:creationId xmlns:p14="http://schemas.microsoft.com/office/powerpoint/2010/main" val="2462385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23</a:t>
            </a:fld>
            <a:endParaRPr lang="zh-CN" altLang="en-US"/>
          </a:p>
        </p:txBody>
      </p:sp>
    </p:spTree>
    <p:extLst>
      <p:ext uri="{BB962C8B-B14F-4D97-AF65-F5344CB8AC3E}">
        <p14:creationId xmlns:p14="http://schemas.microsoft.com/office/powerpoint/2010/main" val="18259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24</a:t>
            </a:fld>
            <a:endParaRPr lang="zh-CN" altLang="en-US"/>
          </a:p>
        </p:txBody>
      </p:sp>
    </p:spTree>
    <p:extLst>
      <p:ext uri="{BB962C8B-B14F-4D97-AF65-F5344CB8AC3E}">
        <p14:creationId xmlns:p14="http://schemas.microsoft.com/office/powerpoint/2010/main" val="1218304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3783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18098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13599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05228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4661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26566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2179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55354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18095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05275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54266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3EFA7-C508-4554-82F5-8FFB2A377CC9}" type="datetimeFigureOut">
              <a:rPr lang="zh-CN" altLang="en-US" smtClean="0"/>
              <a:t>2018/6/1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405895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Excel_97-2003____2.xls"/><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5491181" y="941047"/>
            <a:ext cx="4313643" cy="1930484"/>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72" name="文本框 71"/>
          <p:cNvSpPr txBox="1"/>
          <p:nvPr/>
        </p:nvSpPr>
        <p:spPr>
          <a:xfrm>
            <a:off x="963010" y="1984275"/>
            <a:ext cx="1545221" cy="784830"/>
          </a:xfrm>
          <a:prstGeom prst="rect">
            <a:avLst/>
          </a:prstGeom>
          <a:noFill/>
        </p:spPr>
        <p:txBody>
          <a:bodyPr wrap="square" rtlCol="0">
            <a:spAutoFit/>
          </a:bodyPr>
          <a:lstStyle/>
          <a:p>
            <a:r>
              <a:rPr lang="en-US" altLang="zh-CN" sz="4500" dirty="0">
                <a:solidFill>
                  <a:srgbClr val="35669B"/>
                </a:solidFill>
              </a:rPr>
              <a:t>2018</a:t>
            </a:r>
            <a:endParaRPr lang="zh-CN" altLang="en-US" sz="4500" dirty="0">
              <a:solidFill>
                <a:srgbClr val="35669B"/>
              </a:solidFill>
            </a:endParaRPr>
          </a:p>
        </p:txBody>
      </p:sp>
      <p:sp>
        <p:nvSpPr>
          <p:cNvPr id="73" name="文本框 72"/>
          <p:cNvSpPr txBox="1"/>
          <p:nvPr/>
        </p:nvSpPr>
        <p:spPr>
          <a:xfrm>
            <a:off x="963011" y="2799646"/>
            <a:ext cx="4932822" cy="1015663"/>
          </a:xfrm>
          <a:prstGeom prst="rect">
            <a:avLst/>
          </a:prstGeom>
          <a:noFill/>
        </p:spPr>
        <p:txBody>
          <a:bodyPr wrap="square" rtlCol="0">
            <a:spAutoFit/>
          </a:bodyPr>
          <a:lstStyle/>
          <a:p>
            <a:pPr algn="just"/>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基于</a:t>
            </a:r>
            <a:r>
              <a:rPr lang="en-US" altLang="zh-CN" sz="3000" dirty="0">
                <a:solidFill>
                  <a:schemeClr val="tx1">
                    <a:lumMod val="85000"/>
                    <a:lumOff val="15000"/>
                  </a:schemeClr>
                </a:solidFill>
                <a:latin typeface="微软雅黑" panose="020B0503020204020204" pitchFamily="34" charset="-122"/>
                <a:ea typeface="微软雅黑" panose="020B0503020204020204" pitchFamily="34" charset="-122"/>
              </a:rPr>
              <a:t>PCA</a:t>
            </a:r>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算法与</a:t>
            </a:r>
            <a:r>
              <a:rPr lang="en-US" altLang="zh-CN" sz="3000" dirty="0">
                <a:solidFill>
                  <a:schemeClr val="tx1">
                    <a:lumMod val="85000"/>
                    <a:lumOff val="15000"/>
                  </a:schemeClr>
                </a:solidFill>
                <a:latin typeface="微软雅黑" panose="020B0503020204020204" pitchFamily="34" charset="-122"/>
                <a:ea typeface="微软雅黑" panose="020B0503020204020204" pitchFamily="34" charset="-122"/>
              </a:rPr>
              <a:t>N-S</a:t>
            </a:r>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模型的债券数据分析系统的设计</a:t>
            </a:r>
          </a:p>
        </p:txBody>
      </p:sp>
      <p:cxnSp>
        <p:nvCxnSpPr>
          <p:cNvPr id="74" name="直接连接符 73"/>
          <p:cNvCxnSpPr/>
          <p:nvPr/>
        </p:nvCxnSpPr>
        <p:spPr>
          <a:xfrm>
            <a:off x="1073402" y="3792225"/>
            <a:ext cx="842058"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63011" y="3868113"/>
            <a:ext cx="3345083" cy="577081"/>
          </a:xfrm>
          <a:prstGeom prst="rect">
            <a:avLst/>
          </a:prstGeom>
        </p:spPr>
        <p:txBody>
          <a:bodyPr wrap="square">
            <a:spAutoFit/>
          </a:bodyPr>
          <a:lstStyle/>
          <a:p>
            <a:pPr>
              <a:lnSpc>
                <a:spcPct val="150000"/>
              </a:lnSpc>
            </a:pPr>
            <a:r>
              <a:rPr lang="zh-CN" altLang="en-US" sz="1050" dirty="0">
                <a:solidFill>
                  <a:schemeClr val="tx1">
                    <a:lumMod val="65000"/>
                    <a:lumOff val="35000"/>
                  </a:schemeClr>
                </a:solidFill>
                <a:latin typeface="华文细黑" panose="02010600040101010101" pitchFamily="2" charset="-122"/>
                <a:ea typeface="华文细黑" panose="02010600040101010101" pitchFamily="2" charset="-122"/>
              </a:rPr>
              <a:t>导师：牟新刚</a:t>
            </a:r>
            <a:endParaRPr lang="en-US" altLang="zh-CN" sz="1050"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50000"/>
              </a:lnSpc>
            </a:pPr>
            <a:r>
              <a:rPr lang="zh-CN" altLang="en-US" sz="1050" dirty="0">
                <a:solidFill>
                  <a:schemeClr val="tx1">
                    <a:lumMod val="65000"/>
                    <a:lumOff val="35000"/>
                  </a:schemeClr>
                </a:solidFill>
                <a:latin typeface="华文细黑" panose="02010600040101010101" pitchFamily="2" charset="-122"/>
                <a:ea typeface="华文细黑" panose="02010600040101010101" pitchFamily="2" charset="-122"/>
              </a:rPr>
              <a:t>答辩人：钟德鸣</a:t>
            </a:r>
            <a:endParaRPr lang="en-US" altLang="zh-CN" sz="1050"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44" y="2372395"/>
            <a:ext cx="1495718" cy="1495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5" name="对象 1"/>
          <p:cNvGraphicFramePr>
            <a:graphicFrameLocks noChangeAspect="1"/>
          </p:cNvGraphicFramePr>
          <p:nvPr>
            <p:extLst>
              <p:ext uri="{D42A27DB-BD31-4B8C-83A1-F6EECF244321}">
                <p14:modId xmlns:p14="http://schemas.microsoft.com/office/powerpoint/2010/main" val="816449313"/>
              </p:ext>
            </p:extLst>
          </p:nvPr>
        </p:nvGraphicFramePr>
        <p:xfrm>
          <a:off x="4698242" y="1098348"/>
          <a:ext cx="4185687" cy="4765288"/>
        </p:xfrm>
        <a:graphic>
          <a:graphicData uri="http://schemas.openxmlformats.org/presentationml/2006/ole">
            <mc:AlternateContent xmlns:mc="http://schemas.openxmlformats.org/markup-compatibility/2006">
              <mc:Choice xmlns:v="urn:schemas-microsoft-com:vml" Requires="v">
                <p:oleObj spid="_x0000_s1074" name="工作表" r:id="rId3" imgW="5572119" imgH="6343709" progId="Excel.Sheet.8">
                  <p:embed/>
                </p:oleObj>
              </mc:Choice>
              <mc:Fallback>
                <p:oleObj name="工作表" r:id="rId3" imgW="5572119" imgH="6343709"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8242" y="1098348"/>
                        <a:ext cx="4185687" cy="4765288"/>
                      </a:xfrm>
                      <a:prstGeom prst="rect">
                        <a:avLst/>
                      </a:prstGeom>
                      <a:noFill/>
                      <a:ln>
                        <a:noFill/>
                      </a:ln>
                    </p:spPr>
                  </p:pic>
                </p:oleObj>
              </mc:Fallback>
            </mc:AlternateContent>
          </a:graphicData>
        </a:graphic>
      </p:graphicFrame>
      <p:pic>
        <p:nvPicPr>
          <p:cNvPr id="6"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6775" y="2571488"/>
            <a:ext cx="3613126" cy="289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39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7" name="对象 1"/>
          <p:cNvGraphicFramePr>
            <a:graphicFrameLocks noChangeAspect="1"/>
          </p:cNvGraphicFramePr>
          <p:nvPr>
            <p:extLst>
              <p:ext uri="{D42A27DB-BD31-4B8C-83A1-F6EECF244321}">
                <p14:modId xmlns:p14="http://schemas.microsoft.com/office/powerpoint/2010/main" val="3552795116"/>
              </p:ext>
            </p:extLst>
          </p:nvPr>
        </p:nvGraphicFramePr>
        <p:xfrm>
          <a:off x="2528248" y="2073288"/>
          <a:ext cx="4734698" cy="3600151"/>
        </p:xfrm>
        <a:graphic>
          <a:graphicData uri="http://schemas.openxmlformats.org/presentationml/2006/ole">
            <mc:AlternateContent xmlns:mc="http://schemas.openxmlformats.org/markup-compatibility/2006">
              <mc:Choice xmlns:v="urn:schemas-microsoft-com:vml" Requires="v">
                <p:oleObj spid="_x0000_s2098" name="工作表" r:id="rId3" imgW="5086226" imgH="3867068" progId="Excel.Sheet.8">
                  <p:embed/>
                </p:oleObj>
              </mc:Choice>
              <mc:Fallback>
                <p:oleObj name="工作表" r:id="rId3" imgW="5086226" imgH="3867068"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248" y="2073288"/>
                        <a:ext cx="4734698" cy="36001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7005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4294315" y="2268978"/>
            <a:ext cx="4107656" cy="3157538"/>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866775" y="3561394"/>
                <a:ext cx="2786340" cy="595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350">
                          <a:latin typeface="Cambria Math" panose="02040503050406030204" pitchFamily="18" charset="0"/>
                        </a:rPr>
                        <m:t>指标对应系数</m:t>
                      </m:r>
                      <m:r>
                        <a:rPr lang="zh-CN" altLang="en-US" sz="1350">
                          <a:latin typeface="Cambria Math" panose="02040503050406030204" pitchFamily="18" charset="0"/>
                        </a:rPr>
                        <m:t>= </m:t>
                      </m:r>
                      <m:f>
                        <m:fPr>
                          <m:ctrlPr>
                            <a:rPr lang="zh-CN" altLang="en-US" sz="1350" i="1">
                              <a:latin typeface="Cambria Math" panose="02040503050406030204" pitchFamily="18" charset="0"/>
                            </a:rPr>
                          </m:ctrlPr>
                        </m:fPr>
                        <m:num>
                          <m:r>
                            <a:rPr lang="zh-CN" altLang="en-US" sz="1350">
                              <a:latin typeface="Cambria Math" panose="02040503050406030204" pitchFamily="18" charset="0"/>
                            </a:rPr>
                            <m:t>成分矩阵对应项</m:t>
                          </m:r>
                        </m:num>
                        <m:den>
                          <m:rad>
                            <m:radPr>
                              <m:degHide m:val="on"/>
                              <m:ctrlPr>
                                <a:rPr lang="zh-CN" altLang="en-US" sz="1350" i="1">
                                  <a:latin typeface="Cambria Math" panose="02040503050406030204" pitchFamily="18" charset="0"/>
                                </a:rPr>
                              </m:ctrlPr>
                            </m:radPr>
                            <m:deg/>
                            <m:e>
                              <m:r>
                                <a:rPr lang="zh-CN" altLang="en-US" sz="1350">
                                  <a:latin typeface="Cambria Math" panose="02040503050406030204" pitchFamily="18" charset="0"/>
                                </a:rPr>
                                <m:t>初始特征值</m:t>
                              </m:r>
                            </m:e>
                          </m:rad>
                        </m:den>
                      </m:f>
                    </m:oMath>
                  </m:oMathPara>
                </a14:m>
                <a:endParaRPr lang="zh-CN" altLang="en-US" sz="1350" dirty="0"/>
              </a:p>
            </p:txBody>
          </p:sp>
        </mc:Choice>
        <mc:Fallback xmlns="">
          <p:sp>
            <p:nvSpPr>
              <p:cNvPr id="3" name="矩形 2"/>
              <p:cNvSpPr>
                <a:spLocks noRot="1" noChangeAspect="1" noMove="1" noResize="1" noEditPoints="1" noAdjustHandles="1" noChangeArrowheads="1" noChangeShapeType="1" noTextEdit="1"/>
              </p:cNvSpPr>
              <p:nvPr/>
            </p:nvSpPr>
            <p:spPr>
              <a:xfrm>
                <a:off x="866775" y="3561394"/>
                <a:ext cx="2786340" cy="595804"/>
              </a:xfrm>
              <a:prstGeom prst="rect">
                <a:avLst/>
              </a:prstGeom>
              <a:blipFill rotWithShape="0">
                <a:blip r:embed="rId3"/>
                <a:stretch>
                  <a:fillRect b="-30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48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6" name="图表 5"/>
          <p:cNvGraphicFramePr/>
          <p:nvPr>
            <p:extLst>
              <p:ext uri="{D42A27DB-BD31-4B8C-83A1-F6EECF244321}">
                <p14:modId xmlns:p14="http://schemas.microsoft.com/office/powerpoint/2010/main" val="4248672785"/>
              </p:ext>
            </p:extLst>
          </p:nvPr>
        </p:nvGraphicFramePr>
        <p:xfrm>
          <a:off x="620547" y="2583055"/>
          <a:ext cx="3801328" cy="2204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a:graphicFrameLocks/>
          </p:cNvGraphicFramePr>
          <p:nvPr>
            <p:extLst>
              <p:ext uri="{D42A27DB-BD31-4B8C-83A1-F6EECF244321}">
                <p14:modId xmlns:p14="http://schemas.microsoft.com/office/powerpoint/2010/main" val="836674875"/>
              </p:ext>
            </p:extLst>
          </p:nvPr>
        </p:nvGraphicFramePr>
        <p:xfrm>
          <a:off x="4493524" y="2515453"/>
          <a:ext cx="3930557" cy="2395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15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10" name="图表 9"/>
          <p:cNvGraphicFramePr>
            <a:graphicFrameLocks/>
          </p:cNvGraphicFramePr>
          <p:nvPr>
            <p:extLst>
              <p:ext uri="{D42A27DB-BD31-4B8C-83A1-F6EECF244321}">
                <p14:modId xmlns:p14="http://schemas.microsoft.com/office/powerpoint/2010/main" val="3883640582"/>
              </p:ext>
            </p:extLst>
          </p:nvPr>
        </p:nvGraphicFramePr>
        <p:xfrm>
          <a:off x="2212483" y="2371486"/>
          <a:ext cx="4962827" cy="29792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724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结  论</a:t>
            </a:r>
          </a:p>
        </p:txBody>
      </p:sp>
      <p:graphicFrame>
        <p:nvGraphicFramePr>
          <p:cNvPr id="7" name="图示 6"/>
          <p:cNvGraphicFramePr/>
          <p:nvPr>
            <p:extLst>
              <p:ext uri="{D42A27DB-BD31-4B8C-83A1-F6EECF244321}">
                <p14:modId xmlns:p14="http://schemas.microsoft.com/office/powerpoint/2010/main" val="3677164246"/>
              </p:ext>
            </p:extLst>
          </p:nvPr>
        </p:nvGraphicFramePr>
        <p:xfrm>
          <a:off x="1540752" y="2303911"/>
          <a:ext cx="5964071" cy="3892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802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2" name="文本框 1"/>
          <p:cNvSpPr txBox="1"/>
          <p:nvPr/>
        </p:nvSpPr>
        <p:spPr>
          <a:xfrm>
            <a:off x="1273312" y="4572853"/>
            <a:ext cx="6704462" cy="1284967"/>
          </a:xfrm>
          <a:prstGeom prst="rect">
            <a:avLst/>
          </a:prstGeom>
          <a:noFill/>
        </p:spPr>
        <p:txBody>
          <a:bodyPr wrap="square" rtlCol="0">
            <a:spAutoFit/>
          </a:bodyPr>
          <a:lstStyle/>
          <a:p>
            <a:r>
              <a:rPr lang="zh-CN" altLang="zh-CN" sz="1600" dirty="0">
                <a:latin typeface="微软雅黑" panose="020B0503020204020204" pitchFamily="34" charset="-122"/>
                <a:ea typeface="微软雅黑" panose="020B0503020204020204" pitchFamily="34" charset="-122"/>
              </a:rPr>
              <a:t>通常，债券购买者得到的期限结构数据是二维空间中一系列离散的点，但是为了更加直观的观察债券收益走势，更加合理的利用期限结构获取更多有用的信息，通常会利用这些离散的点构造一条平滑的曲线，即为收益率曲线，利用离散的点构造这条收益率曲线即为收益率曲线拟合。</a:t>
            </a:r>
          </a:p>
          <a:p>
            <a:endParaRPr lang="zh-CN" altLang="en-US" sz="1350" dirty="0"/>
          </a:p>
        </p:txBody>
      </p:sp>
      <p:graphicFrame>
        <p:nvGraphicFramePr>
          <p:cNvPr id="3" name="表格 2"/>
          <p:cNvGraphicFramePr>
            <a:graphicFrameLocks noGrp="1"/>
          </p:cNvGraphicFramePr>
          <p:nvPr>
            <p:extLst>
              <p:ext uri="{D42A27DB-BD31-4B8C-83A1-F6EECF244321}">
                <p14:modId xmlns:p14="http://schemas.microsoft.com/office/powerpoint/2010/main" val="480194745"/>
              </p:ext>
            </p:extLst>
          </p:nvPr>
        </p:nvGraphicFramePr>
        <p:xfrm>
          <a:off x="955997" y="1727296"/>
          <a:ext cx="3199744" cy="2692018"/>
        </p:xfrm>
        <a:graphic>
          <a:graphicData uri="http://schemas.openxmlformats.org/drawingml/2006/table">
            <a:tbl>
              <a:tblPr firstRow="1" firstCol="1" bandRow="1">
                <a:tableStyleId>{5C22544A-7EE6-4342-B048-85BDC9FD1C3A}</a:tableStyleId>
              </a:tblPr>
              <a:tblGrid>
                <a:gridCol w="1599872"/>
                <a:gridCol w="1599872"/>
              </a:tblGrid>
              <a:tr h="158354">
                <a:tc>
                  <a:txBody>
                    <a:bodyPr/>
                    <a:lstStyle/>
                    <a:p>
                      <a:pPr algn="ctr">
                        <a:spcAft>
                          <a:spcPts val="0"/>
                        </a:spcAft>
                      </a:pPr>
                      <a:r>
                        <a:rPr lang="en-US" sz="800" kern="100" dirty="0">
                          <a:effectLst/>
                        </a:rPr>
                        <a:t>Maturity(Year)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Yield(%)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2.2316</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0.08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2.5617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2.5693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0.25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2.6842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3.0242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3.1843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3.2013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3.0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3.3682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5.0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3.5205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7.0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3.6916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3.7062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15.0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3.9689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20.0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4.0079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30.0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4.1207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40.0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4.162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50.0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4.1808</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bl>
          </a:graphicData>
        </a:graphic>
      </p:graphicFrame>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708052" y="1708299"/>
            <a:ext cx="3613669" cy="2711018"/>
          </a:xfrm>
          <a:prstGeom prst="rect">
            <a:avLst/>
          </a:prstGeom>
          <a:noFill/>
          <a:ln>
            <a:noFill/>
          </a:ln>
        </p:spPr>
      </p:pic>
      <p:sp>
        <p:nvSpPr>
          <p:cNvPr id="4" name="右箭头 3"/>
          <p:cNvSpPr/>
          <p:nvPr/>
        </p:nvSpPr>
        <p:spPr>
          <a:xfrm>
            <a:off x="4155744" y="2802056"/>
            <a:ext cx="552308" cy="501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407043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mc:AlternateContent xmlns:mc="http://schemas.openxmlformats.org/markup-compatibility/2006" xmlns:a14="http://schemas.microsoft.com/office/drawing/2010/main">
        <mc:Choice Requires="a14">
          <p:sp>
            <p:nvSpPr>
              <p:cNvPr id="10" name="矩形 9"/>
              <p:cNvSpPr/>
              <p:nvPr/>
            </p:nvSpPr>
            <p:spPr>
              <a:xfrm>
                <a:off x="1539363" y="2181305"/>
                <a:ext cx="6017481" cy="841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100">
                          <a:latin typeface="Cambria Math" panose="02040503050406030204" pitchFamily="18" charset="0"/>
                        </a:rPr>
                        <m:t>y</m:t>
                      </m:r>
                      <m:d>
                        <m:dPr>
                          <m:ctrlPr>
                            <a:rPr lang="zh-CN" altLang="en-US" sz="2100" i="1">
                              <a:latin typeface="Cambria Math" panose="02040503050406030204" pitchFamily="18" charset="0"/>
                            </a:rPr>
                          </m:ctrlPr>
                        </m:dPr>
                        <m:e>
                          <m:r>
                            <m:rPr>
                              <m:sty m:val="p"/>
                            </m:rPr>
                            <a:rPr lang="zh-CN" altLang="en-US" sz="2100">
                              <a:latin typeface="Cambria Math" panose="02040503050406030204" pitchFamily="18" charset="0"/>
                            </a:rPr>
                            <m:t>τ</m:t>
                          </m:r>
                        </m:e>
                      </m:d>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𝐿</m:t>
                          </m:r>
                        </m:sub>
                      </m:sSub>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𝑆</m:t>
                          </m:r>
                        </m:sub>
                      </m:sSub>
                      <m:d>
                        <m:dPr>
                          <m:ctrlPr>
                            <a:rPr lang="zh-CN" altLang="en-US" sz="2100" i="1">
                              <a:latin typeface="Cambria Math" panose="02040503050406030204" pitchFamily="18" charset="0"/>
                            </a:rPr>
                          </m:ctrlPr>
                        </m:dPr>
                        <m:e>
                          <m:f>
                            <m:fPr>
                              <m:ctrlPr>
                                <a:rPr lang="zh-CN" altLang="en-US" sz="2100" i="1">
                                  <a:latin typeface="Cambria Math" panose="02040503050406030204" pitchFamily="18" charset="0"/>
                                </a:rPr>
                              </m:ctrlPr>
                            </m:fPr>
                            <m:num>
                              <m:r>
                                <a:rPr lang="zh-CN" altLang="en-US" sz="2100">
                                  <a:latin typeface="Cambria Math" panose="02040503050406030204" pitchFamily="18" charset="0"/>
                                </a:rPr>
                                <m:t>1−</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num>
                            <m:den>
                              <m:r>
                                <a:rPr lang="zh-CN" altLang="en-US" sz="2100" i="1">
                                  <a:latin typeface="Cambria Math" panose="02040503050406030204" pitchFamily="18" charset="0"/>
                                </a:rPr>
                                <m:t>𝜆𝜏</m:t>
                              </m:r>
                            </m:den>
                          </m:f>
                        </m:e>
                      </m:d>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𝐶</m:t>
                          </m:r>
                        </m:sub>
                      </m:sSub>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a:latin typeface="Cambria Math" panose="02040503050406030204" pitchFamily="18" charset="0"/>
                            </a:rPr>
                            <m:t>1−</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num>
                        <m:den>
                          <m:r>
                            <a:rPr lang="zh-CN" altLang="en-US" sz="2100" i="1">
                              <a:latin typeface="Cambria Math" panose="02040503050406030204" pitchFamily="18" charset="0"/>
                            </a:rPr>
                            <m:t>𝜆𝜏</m:t>
                          </m:r>
                        </m:den>
                      </m:f>
                      <m:r>
                        <a:rPr lang="zh-CN" altLang="en-US" sz="2100">
                          <a:latin typeface="Cambria Math" panose="02040503050406030204" pitchFamily="18" charset="0"/>
                        </a:rPr>
                        <m:t>−</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r>
                        <a:rPr lang="en-US" altLang="zh-CN" sz="2100" i="1">
                          <a:latin typeface="Cambria Math" panose="02040503050406030204" pitchFamily="18" charset="0"/>
                        </a:rPr>
                        <m:t>)</m:t>
                      </m:r>
                    </m:oMath>
                  </m:oMathPara>
                </a14:m>
                <a:endParaRPr lang="zh-CN" altLang="en-US" sz="2100" dirty="0"/>
              </a:p>
            </p:txBody>
          </p:sp>
        </mc:Choice>
        <mc:Fallback xmlns="">
          <p:sp>
            <p:nvSpPr>
              <p:cNvPr id="10" name="矩形 9"/>
              <p:cNvSpPr>
                <a:spLocks noRot="1" noChangeAspect="1" noMove="1" noResize="1" noEditPoints="1" noAdjustHandles="1" noChangeArrowheads="1" noChangeShapeType="1" noTextEdit="1"/>
              </p:cNvSpPr>
              <p:nvPr/>
            </p:nvSpPr>
            <p:spPr>
              <a:xfrm>
                <a:off x="1539363" y="2181305"/>
                <a:ext cx="6017481" cy="84106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781033" y="3429000"/>
                <a:ext cx="5906069" cy="1938992"/>
              </a:xfrm>
              <a:prstGeom prst="rect">
                <a:avLst/>
              </a:prstGeom>
              <a:noFill/>
            </p:spPr>
            <p:txBody>
              <a:bodyPr wrap="square" rtlCol="0">
                <a:spAutoFit/>
              </a:bodyPr>
              <a:lstStyle/>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𝐿</m:t>
                        </m:r>
                      </m:sub>
                    </m:sSub>
                  </m:oMath>
                </a14:m>
                <a:r>
                  <a:rPr lang="zh-CN" altLang="en-US" sz="2000" dirty="0">
                    <a:latin typeface="微软雅黑" panose="020B0503020204020204" pitchFamily="34" charset="-122"/>
                    <a:ea typeface="微软雅黑" panose="020B0503020204020204" pitchFamily="34" charset="-122"/>
                  </a:rPr>
                  <a:t>是水平因子，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𝑆</m:t>
                        </m:r>
                      </m:sub>
                    </m:sSub>
                  </m:oMath>
                </a14:m>
                <a:r>
                  <a:rPr lang="zh-CN" altLang="en-US" sz="2000" dirty="0">
                    <a:latin typeface="微软雅黑" panose="020B0503020204020204" pitchFamily="34" charset="-122"/>
                    <a:ea typeface="微软雅黑" panose="020B0503020204020204" pitchFamily="34" charset="-122"/>
                  </a:rPr>
                  <a:t>是斜率因子，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𝐶</m:t>
                        </m:r>
                      </m:sub>
                    </m:sSub>
                  </m:oMath>
                </a14:m>
                <a:r>
                  <a:rPr lang="zh-CN" altLang="en-US" sz="2000" dirty="0">
                    <a:latin typeface="微软雅黑" panose="020B0503020204020204" pitchFamily="34" charset="-122"/>
                    <a:ea typeface="微软雅黑" panose="020B0503020204020204" pitchFamily="34" charset="-122"/>
                  </a:rPr>
                  <a:t>是曲率因子，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a:rPr lang="zh-CN" altLang="en-US" sz="2000" i="1">
                        <a:latin typeface="Cambria Math" panose="02040503050406030204" pitchFamily="18" charset="0"/>
                      </a:rPr>
                      <m:t>𝜆</m:t>
                    </m:r>
                  </m:oMath>
                </a14:m>
                <a:r>
                  <a:rPr lang="zh-CN" altLang="en-US" sz="2000" dirty="0">
                    <a:latin typeface="微软雅黑" panose="020B0503020204020204" pitchFamily="34" charset="-122"/>
                    <a:ea typeface="微软雅黑" panose="020B0503020204020204" pitchFamily="34" charset="-122"/>
                  </a:rPr>
                  <a:t>是与时间有关的常数，</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a:rPr lang="zh-CN" altLang="en-US" sz="2000" i="1">
                        <a:latin typeface="Cambria Math" panose="02040503050406030204" pitchFamily="18" charset="0"/>
                      </a:rPr>
                      <m:t>𝜏</m:t>
                    </m:r>
                  </m:oMath>
                </a14:m>
                <a:r>
                  <a:rPr lang="zh-CN" altLang="en-US" sz="2000" dirty="0">
                    <a:latin typeface="微软雅黑" panose="020B0503020204020204" pitchFamily="34" charset="-122"/>
                    <a:ea typeface="微软雅黑" panose="020B0503020204020204" pitchFamily="34" charset="-122"/>
                  </a:rPr>
                  <a:t>是到期期限，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m:rPr>
                        <m:sty m:val="p"/>
                      </m:rPr>
                      <a:rPr lang="zh-CN" altLang="en-US" sz="2000">
                        <a:latin typeface="Cambria Math" panose="02040503050406030204" pitchFamily="18" charset="0"/>
                      </a:rPr>
                      <m:t>y</m:t>
                    </m:r>
                    <m:d>
                      <m:dPr>
                        <m:ctrlPr>
                          <a:rPr lang="zh-CN" altLang="en-US" sz="2000" i="1">
                            <a:latin typeface="Cambria Math" panose="02040503050406030204" pitchFamily="18" charset="0"/>
                          </a:rPr>
                        </m:ctrlPr>
                      </m:dPr>
                      <m:e>
                        <m:r>
                          <m:rPr>
                            <m:sty m:val="p"/>
                          </m:rPr>
                          <a:rPr lang="zh-CN" altLang="en-US" sz="2000">
                            <a:latin typeface="Cambria Math" panose="02040503050406030204" pitchFamily="18" charset="0"/>
                          </a:rPr>
                          <m:t>τ</m:t>
                        </m:r>
                      </m:e>
                    </m:d>
                  </m:oMath>
                </a14:m>
                <a:r>
                  <a:rPr lang="zh-CN" altLang="en-US" sz="2000" dirty="0">
                    <a:latin typeface="微软雅黑" panose="020B0503020204020204" pitchFamily="34" charset="-122"/>
                    <a:ea typeface="微软雅黑" panose="020B0503020204020204" pitchFamily="34" charset="-122"/>
                  </a:rPr>
                  <a:t>是到期期限的到期收益率。</a:t>
                </a:r>
              </a:p>
            </p:txBody>
          </p:sp>
        </mc:Choice>
        <mc:Fallback xmlns="">
          <p:sp>
            <p:nvSpPr>
              <p:cNvPr id="11" name="文本框 10"/>
              <p:cNvSpPr txBox="1">
                <a:spLocks noRot="1" noChangeAspect="1" noMove="1" noResize="1" noEditPoints="1" noAdjustHandles="1" noChangeArrowheads="1" noChangeShapeType="1" noTextEdit="1"/>
              </p:cNvSpPr>
              <p:nvPr/>
            </p:nvSpPr>
            <p:spPr>
              <a:xfrm>
                <a:off x="1781033" y="3429000"/>
                <a:ext cx="5906069" cy="1938992"/>
              </a:xfrm>
              <a:prstGeom prst="rect">
                <a:avLst/>
              </a:prstGeom>
              <a:blipFill rotWithShape="0">
                <a:blip r:embed="rId4"/>
                <a:stretch>
                  <a:fillRect l="-413" t="-1887" b="-44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3873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graphicFrame>
        <p:nvGraphicFramePr>
          <p:cNvPr id="5" name="表格 4"/>
          <p:cNvGraphicFramePr>
            <a:graphicFrameLocks noGrp="1"/>
          </p:cNvGraphicFramePr>
          <p:nvPr>
            <p:extLst>
              <p:ext uri="{D42A27DB-BD31-4B8C-83A1-F6EECF244321}">
                <p14:modId xmlns:p14="http://schemas.microsoft.com/office/powerpoint/2010/main" val="773129897"/>
              </p:ext>
            </p:extLst>
          </p:nvPr>
        </p:nvGraphicFramePr>
        <p:xfrm>
          <a:off x="538661" y="1842254"/>
          <a:ext cx="8184395" cy="642492"/>
        </p:xfrm>
        <a:graphic>
          <a:graphicData uri="http://schemas.openxmlformats.org/drawingml/2006/table">
            <a:tbl>
              <a:tblPr>
                <a:tableStyleId>{5C22544A-7EE6-4342-B048-85BDC9FD1C3A}</a:tableStyleId>
              </a:tblPr>
              <a:tblGrid>
                <a:gridCol w="481435"/>
                <a:gridCol w="481435"/>
                <a:gridCol w="481435"/>
                <a:gridCol w="481435"/>
                <a:gridCol w="481435"/>
                <a:gridCol w="481435"/>
                <a:gridCol w="481435"/>
                <a:gridCol w="481435"/>
                <a:gridCol w="481435"/>
                <a:gridCol w="481435"/>
                <a:gridCol w="481435"/>
                <a:gridCol w="481435"/>
                <a:gridCol w="481435"/>
                <a:gridCol w="481435"/>
                <a:gridCol w="481435"/>
                <a:gridCol w="481435"/>
                <a:gridCol w="481435"/>
              </a:tblGrid>
              <a:tr h="321246">
                <a:tc>
                  <a:txBody>
                    <a:bodyPr/>
                    <a:lstStyle/>
                    <a:p>
                      <a:pPr algn="l" fontAlgn="ct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到期期限（年）</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0</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0.08</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0.17</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0.25</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0.5</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0.75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1</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3 </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5 </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7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10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15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50 </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r>
              <a:tr h="321246">
                <a:tc>
                  <a:txBody>
                    <a:bodyPr/>
                    <a:lstStyle/>
                    <a:p>
                      <a:pPr algn="l" fontAlgn="ct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到期收益率（</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2.2316</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2.5617</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2.5693</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2.6842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3.0242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3.1843</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3.2013</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3.3682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3.5205</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3.6916</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3.7062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3.9689</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4.0079</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4.1207</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a:effectLst/>
                        </a:rPr>
                        <a:t>4.162</a:t>
                      </a:r>
                      <a:endParaRPr lang="en-US" altLang="zh-CN" sz="8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l" fontAlgn="ctr"/>
                      <a:r>
                        <a:rPr lang="en-US" altLang="zh-CN" sz="800" u="none" strike="noStrike" dirty="0">
                          <a:effectLst/>
                        </a:rPr>
                        <a:t>4.1808</a:t>
                      </a:r>
                      <a:endParaRPr lang="en-US" altLang="zh-CN" sz="8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r>
            </a:tbl>
          </a:graphicData>
        </a:graphic>
      </p:graphicFrame>
      <p:pic>
        <p:nvPicPr>
          <p:cNvPr id="9" name="图片 8" descr="PolyFit"/>
          <p:cNvPicPr/>
          <p:nvPr/>
        </p:nvPicPr>
        <p:blipFill>
          <a:blip r:embed="rId3">
            <a:extLst>
              <a:ext uri="{28A0092B-C50C-407E-A947-70E740481C1C}">
                <a14:useLocalDpi xmlns:a14="http://schemas.microsoft.com/office/drawing/2010/main" val="0"/>
              </a:ext>
            </a:extLst>
          </a:blip>
          <a:srcRect/>
          <a:stretch>
            <a:fillRect/>
          </a:stretch>
        </p:blipFill>
        <p:spPr bwMode="auto">
          <a:xfrm>
            <a:off x="377397" y="3168996"/>
            <a:ext cx="2724055" cy="1996916"/>
          </a:xfrm>
          <a:prstGeom prst="rect">
            <a:avLst/>
          </a:prstGeom>
          <a:noFill/>
          <a:ln>
            <a:noFill/>
          </a:ln>
        </p:spPr>
      </p:pic>
      <p:pic>
        <p:nvPicPr>
          <p:cNvPr id="10" name="图片 9" descr="F:\graduation-design\Project\FitYieldCurve\HermiteFit\HermiteFit.png"/>
          <p:cNvPicPr/>
          <p:nvPr/>
        </p:nvPicPr>
        <p:blipFill>
          <a:blip r:embed="rId4">
            <a:extLst>
              <a:ext uri="{28A0092B-C50C-407E-A947-70E740481C1C}">
                <a14:useLocalDpi xmlns:a14="http://schemas.microsoft.com/office/drawing/2010/main" val="0"/>
              </a:ext>
            </a:extLst>
          </a:blip>
          <a:srcRect/>
          <a:stretch>
            <a:fillRect/>
          </a:stretch>
        </p:blipFill>
        <p:spPr bwMode="auto">
          <a:xfrm>
            <a:off x="3250877" y="3168997"/>
            <a:ext cx="2662714" cy="1996916"/>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tretch>
            <a:fillRect/>
          </a:stretch>
        </p:blipFill>
        <p:spPr>
          <a:xfrm>
            <a:off x="6063016" y="3168996"/>
            <a:ext cx="2668139" cy="1996916"/>
          </a:xfrm>
          <a:prstGeom prst="rect">
            <a:avLst/>
          </a:prstGeom>
        </p:spPr>
      </p:pic>
      <p:pic>
        <p:nvPicPr>
          <p:cNvPr id="8194" name="Picture 2" descr="http://img1.ph.126.net/L3aDgea19kwNAMJEytWHfQ==/659785921600644289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1355" y="3125970"/>
            <a:ext cx="4286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p:nvPr/>
        </p:nvPicPr>
        <p:blipFill>
          <a:blip r:embed="rId7">
            <a:extLst>
              <a:ext uri="{28A0092B-C50C-407E-A947-70E740481C1C}">
                <a14:useLocalDpi xmlns:a14="http://schemas.microsoft.com/office/drawing/2010/main" val="0"/>
              </a:ext>
            </a:extLst>
          </a:blip>
          <a:srcRect/>
          <a:stretch>
            <a:fillRect/>
          </a:stretch>
        </p:blipFill>
        <p:spPr bwMode="auto">
          <a:xfrm>
            <a:off x="825024" y="5382179"/>
            <a:ext cx="1828800" cy="215265"/>
          </a:xfrm>
          <a:prstGeom prst="rect">
            <a:avLst/>
          </a:prstGeom>
          <a:noFill/>
          <a:ln>
            <a:noFill/>
          </a:ln>
        </p:spPr>
      </p:pic>
      <p:pic>
        <p:nvPicPr>
          <p:cNvPr id="14" name="图片 13"/>
          <p:cNvPicPr/>
          <p:nvPr/>
        </p:nvPicPr>
        <p:blipFill>
          <a:blip r:embed="rId8">
            <a:extLst>
              <a:ext uri="{28A0092B-C50C-407E-A947-70E740481C1C}">
                <a14:useLocalDpi xmlns:a14="http://schemas.microsoft.com/office/drawing/2010/main" val="0"/>
              </a:ext>
            </a:extLst>
          </a:blip>
          <a:srcRect/>
          <a:stretch>
            <a:fillRect/>
          </a:stretch>
        </p:blipFill>
        <p:spPr bwMode="auto">
          <a:xfrm>
            <a:off x="3503342" y="5382179"/>
            <a:ext cx="1846580" cy="211854"/>
          </a:xfrm>
          <a:prstGeom prst="rect">
            <a:avLst/>
          </a:prstGeom>
          <a:noFill/>
          <a:ln>
            <a:noFill/>
          </a:ln>
        </p:spPr>
      </p:pic>
      <p:pic>
        <p:nvPicPr>
          <p:cNvPr id="15" name="图片 14"/>
          <p:cNvPicPr/>
          <p:nvPr/>
        </p:nvPicPr>
        <p:blipFill>
          <a:blip r:embed="rId9"/>
          <a:stretch>
            <a:fillRect/>
          </a:stretch>
        </p:blipFill>
        <p:spPr>
          <a:xfrm>
            <a:off x="6450784" y="5382179"/>
            <a:ext cx="1892601" cy="211854"/>
          </a:xfrm>
          <a:prstGeom prst="rect">
            <a:avLst/>
          </a:prstGeom>
        </p:spPr>
      </p:pic>
    </p:spTree>
    <p:extLst>
      <p:ext uri="{BB962C8B-B14F-4D97-AF65-F5344CB8AC3E}">
        <p14:creationId xmlns:p14="http://schemas.microsoft.com/office/powerpoint/2010/main" val="31293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194"/>
                                        </p:tgtEl>
                                      </p:cBhvr>
                                    </p:animEffect>
                                    <p:set>
                                      <p:cBhvr>
                                        <p:cTn id="7" dur="1" fill="hold">
                                          <p:stCondLst>
                                            <p:cond delay="499"/>
                                          </p:stCondLst>
                                        </p:cTn>
                                        <p:tgtEl>
                                          <p:spTgt spid="8194"/>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graphicFrame>
        <p:nvGraphicFramePr>
          <p:cNvPr id="3" name="图示 2"/>
          <p:cNvGraphicFramePr/>
          <p:nvPr>
            <p:extLst>
              <p:ext uri="{D42A27DB-BD31-4B8C-83A1-F6EECF244321}">
                <p14:modId xmlns:p14="http://schemas.microsoft.com/office/powerpoint/2010/main" val="2272594310"/>
              </p:ext>
            </p:extLst>
          </p:nvPr>
        </p:nvGraphicFramePr>
        <p:xfrm>
          <a:off x="1474788" y="194291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52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47"/>
          <p:cNvSpPr/>
          <p:nvPr/>
        </p:nvSpPr>
        <p:spPr>
          <a:xfrm>
            <a:off x="5375586" y="1954141"/>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研究背景及意义</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78" name="Rectangle 47"/>
          <p:cNvSpPr/>
          <p:nvPr/>
        </p:nvSpPr>
        <p:spPr>
          <a:xfrm>
            <a:off x="5359255" y="2633990"/>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研究内容及成果</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79" name="Rectangle 47"/>
          <p:cNvSpPr/>
          <p:nvPr/>
        </p:nvSpPr>
        <p:spPr>
          <a:xfrm>
            <a:off x="5359255" y="331383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算法研究及结论</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0" name="Rectangle 47"/>
          <p:cNvSpPr/>
          <p:nvPr/>
        </p:nvSpPr>
        <p:spPr>
          <a:xfrm>
            <a:off x="5359255" y="400644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软件开发及应用</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1" name="Rectangle 47"/>
          <p:cNvSpPr/>
          <p:nvPr/>
        </p:nvSpPr>
        <p:spPr>
          <a:xfrm>
            <a:off x="4941685" y="1954141"/>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01.</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2" name="Rectangle 47"/>
          <p:cNvSpPr/>
          <p:nvPr/>
        </p:nvSpPr>
        <p:spPr>
          <a:xfrm>
            <a:off x="4941685" y="2633990"/>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02.</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3" name="Rectangle 47"/>
          <p:cNvSpPr/>
          <p:nvPr/>
        </p:nvSpPr>
        <p:spPr>
          <a:xfrm>
            <a:off x="4941685" y="3313839"/>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03.</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4" name="Rectangle 47"/>
          <p:cNvSpPr/>
          <p:nvPr/>
        </p:nvSpPr>
        <p:spPr>
          <a:xfrm>
            <a:off x="4941685" y="3993687"/>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04.</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6" name="圆角矩形 85"/>
          <p:cNvSpPr/>
          <p:nvPr/>
        </p:nvSpPr>
        <p:spPr>
          <a:xfrm rot="5400000">
            <a:off x="70358" y="811612"/>
            <a:ext cx="4636810" cy="2423378"/>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87" name="文本框 86"/>
          <p:cNvSpPr txBox="1"/>
          <p:nvPr/>
        </p:nvSpPr>
        <p:spPr>
          <a:xfrm>
            <a:off x="1469860" y="2761609"/>
            <a:ext cx="1837805"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sp>
        <p:nvSpPr>
          <p:cNvPr id="12" name="Rectangle 47"/>
          <p:cNvSpPr/>
          <p:nvPr/>
        </p:nvSpPr>
        <p:spPr>
          <a:xfrm>
            <a:off x="4941685" y="4673536"/>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05.</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13" name="Rectangle 47"/>
          <p:cNvSpPr/>
          <p:nvPr/>
        </p:nvSpPr>
        <p:spPr>
          <a:xfrm>
            <a:off x="5375586" y="468714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工作总结与展望</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250" fill="hold"/>
                                        <p:tgtEl>
                                          <p:spTgt spid="86"/>
                                        </p:tgtEl>
                                        <p:attrNameLst>
                                          <p:attrName>ppt_x</p:attrName>
                                        </p:attrNameLst>
                                      </p:cBhvr>
                                      <p:tavLst>
                                        <p:tav tm="0">
                                          <p:val>
                                            <p:strVal val="#ppt_x"/>
                                          </p:val>
                                        </p:tav>
                                        <p:tav tm="100000">
                                          <p:val>
                                            <p:strVal val="#ppt_x"/>
                                          </p:val>
                                        </p:tav>
                                      </p:tavLst>
                                    </p:anim>
                                    <p:anim calcmode="lin" valueType="num">
                                      <p:cBhvr additive="base">
                                        <p:cTn id="8" dur="125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5" name="图片 4" descr="C:\Users\Administrator\Desktop\char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6776" y="1563626"/>
            <a:ext cx="7498984" cy="3730748"/>
          </a:xfrm>
          <a:prstGeom prst="rect">
            <a:avLst/>
          </a:prstGeom>
          <a:noFill/>
          <a:ln>
            <a:noFill/>
          </a:ln>
        </p:spPr>
      </p:pic>
      <p:graphicFrame>
        <p:nvGraphicFramePr>
          <p:cNvPr id="2" name="表格 1"/>
          <p:cNvGraphicFramePr>
            <a:graphicFrameLocks noGrp="1"/>
          </p:cNvGraphicFramePr>
          <p:nvPr>
            <p:extLst>
              <p:ext uri="{D42A27DB-BD31-4B8C-83A1-F6EECF244321}">
                <p14:modId xmlns:p14="http://schemas.microsoft.com/office/powerpoint/2010/main" val="230835115"/>
              </p:ext>
            </p:extLst>
          </p:nvPr>
        </p:nvGraphicFramePr>
        <p:xfrm>
          <a:off x="1910533" y="5436487"/>
          <a:ext cx="5411470" cy="762000"/>
        </p:xfrm>
        <a:graphic>
          <a:graphicData uri="http://schemas.openxmlformats.org/drawingml/2006/table">
            <a:tbl>
              <a:tblPr firstRow="1" firstCol="1" bandRow="1">
                <a:tableStyleId>{5C22544A-7EE6-4342-B048-85BDC9FD1C3A}</a:tableStyleId>
              </a:tblPr>
              <a:tblGrid>
                <a:gridCol w="788670"/>
                <a:gridCol w="450215"/>
                <a:gridCol w="486410"/>
                <a:gridCol w="526415"/>
                <a:gridCol w="526415"/>
                <a:gridCol w="526415"/>
                <a:gridCol w="526415"/>
                <a:gridCol w="526415"/>
                <a:gridCol w="527050"/>
                <a:gridCol w="527050"/>
              </a:tblGrid>
              <a:tr h="0">
                <a:tc>
                  <a:txBody>
                    <a:bodyPr/>
                    <a:lstStyle/>
                    <a:p>
                      <a:pPr algn="just">
                        <a:lnSpc>
                          <a:spcPts val="2000"/>
                        </a:lnSpc>
                        <a:spcAft>
                          <a:spcPts val="0"/>
                        </a:spcAft>
                      </a:pPr>
                      <a:r>
                        <a:rPr lang="en-US" sz="1200" kern="100">
                          <a:effectLst/>
                        </a:rPr>
                        <a:t>Maturity</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13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18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28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lnSpc>
                          <a:spcPts val="2000"/>
                        </a:lnSpc>
                        <a:spcAft>
                          <a:spcPts val="0"/>
                        </a:spcAft>
                      </a:pPr>
                      <a:r>
                        <a:rPr lang="zh-CN" sz="1200" kern="100">
                          <a:effectLst/>
                        </a:rPr>
                        <a:t>软件拟合</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3.61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3.72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3.78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3.89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3.95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4.04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4.09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4.15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4.17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lnSpc>
                          <a:spcPts val="2000"/>
                        </a:lnSpc>
                        <a:spcAft>
                          <a:spcPts val="0"/>
                        </a:spcAft>
                      </a:pPr>
                      <a:r>
                        <a:rPr lang="zh-CN" sz="1200" kern="100">
                          <a:effectLst/>
                        </a:rPr>
                        <a:t>中债拟合</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3.65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3.68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3.82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3.97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3.98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4.08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4.13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a:effectLst/>
                        </a:rPr>
                        <a:t>4.16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200" kern="100" dirty="0">
                          <a:effectLst/>
                        </a:rPr>
                        <a:t>4.16</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2010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 name="矩形 2"/>
          <p:cNvSpPr/>
          <p:nvPr/>
        </p:nvSpPr>
        <p:spPr>
          <a:xfrm>
            <a:off x="866776" y="5166645"/>
            <a:ext cx="744471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Monte-Carlo</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模拟法又称为计算机随机模拟方法，是一种基于随机数的计算方法。</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573995" y="1464539"/>
            <a:ext cx="3897586" cy="3729454"/>
          </a:xfrm>
          <a:prstGeom prst="rect">
            <a:avLst/>
          </a:prstGeom>
        </p:spPr>
      </p:pic>
    </p:spTree>
    <p:extLst>
      <p:ext uri="{BB962C8B-B14F-4D97-AF65-F5344CB8AC3E}">
        <p14:creationId xmlns:p14="http://schemas.microsoft.com/office/powerpoint/2010/main" val="35783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在</a:t>
            </a:r>
            <a:r>
              <a:rPr lang="zh-CN" altLang="en-US" sz="2100" dirty="0" smtClean="0"/>
              <a:t>险价值</a:t>
            </a:r>
            <a:endParaRPr lang="zh-CN" altLang="en-US" sz="2100" dirty="0"/>
          </a:p>
        </p:txBody>
      </p:sp>
      <mc:AlternateContent xmlns:mc="http://schemas.openxmlformats.org/markup-compatibility/2006" xmlns:a14="http://schemas.microsoft.com/office/drawing/2010/main">
        <mc:Choice Requires="a14">
          <p:sp>
            <p:nvSpPr>
              <p:cNvPr id="5" name="矩形 4"/>
              <p:cNvSpPr/>
              <p:nvPr/>
            </p:nvSpPr>
            <p:spPr>
              <a:xfrm>
                <a:off x="2659778" y="2698424"/>
                <a:ext cx="372602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3200">
                          <a:latin typeface="Cambria Math" panose="02040503050406030204" pitchFamily="18" charset="0"/>
                        </a:rPr>
                        <m:t>P</m:t>
                      </m:r>
                      <m:d>
                        <m:dPr>
                          <m:ctrlPr>
                            <a:rPr lang="zh-CN" altLang="en-US" sz="3200" i="1">
                              <a:latin typeface="Cambria Math" panose="02040503050406030204" pitchFamily="18" charset="0"/>
                            </a:rPr>
                          </m:ctrlPr>
                        </m:dPr>
                        <m:e>
                          <m:r>
                            <a:rPr lang="zh-CN" altLang="en-US" sz="3200" i="0">
                              <a:latin typeface="Cambria Math" panose="02040503050406030204" pitchFamily="18" charset="0"/>
                            </a:rPr>
                            <m:t>∆</m:t>
                          </m:r>
                          <m:r>
                            <m:rPr>
                              <m:sty m:val="p"/>
                            </m:rPr>
                            <a:rPr lang="zh-CN" altLang="en-US" sz="3200" i="0">
                              <a:latin typeface="Cambria Math" panose="02040503050406030204" pitchFamily="18" charset="0"/>
                            </a:rPr>
                            <m:t>P</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t</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VaR</m:t>
                          </m:r>
                        </m:e>
                      </m:d>
                      <m:r>
                        <a:rPr lang="zh-CN" altLang="en-US" sz="3200" i="0">
                          <a:latin typeface="Cambria Math" panose="02040503050406030204" pitchFamily="18" charset="0"/>
                        </a:rPr>
                        <m:t>=</m:t>
                      </m:r>
                      <m:r>
                        <a:rPr lang="zh-CN" altLang="en-US" sz="3200" i="1">
                          <a:latin typeface="Cambria Math" panose="02040503050406030204" pitchFamily="18" charset="0"/>
                        </a:rPr>
                        <m:t>𝑎</m:t>
                      </m:r>
                    </m:oMath>
                  </m:oMathPara>
                </a14:m>
                <a:endParaRPr lang="zh-CN" altLang="en-US" sz="3200" dirty="0"/>
              </a:p>
            </p:txBody>
          </p:sp>
        </mc:Choice>
        <mc:Fallback xmlns="">
          <p:sp>
            <p:nvSpPr>
              <p:cNvPr id="5" name="矩形 4"/>
              <p:cNvSpPr>
                <a:spLocks noRot="1" noChangeAspect="1" noMove="1" noResize="1" noEditPoints="1" noAdjustHandles="1" noChangeArrowheads="1" noChangeShapeType="1" noTextEdit="1"/>
              </p:cNvSpPr>
              <p:nvPr/>
            </p:nvSpPr>
            <p:spPr>
              <a:xfrm>
                <a:off x="2659778" y="2698424"/>
                <a:ext cx="3726020" cy="5847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1741207" y="4229240"/>
                <a:ext cx="6719428" cy="1118255"/>
              </a:xfrm>
              <a:prstGeom prst="rect">
                <a:avLst/>
              </a:prstGeom>
            </p:spPr>
            <p:txBody>
              <a:bodyPr wrap="square">
                <a:spAutoFit/>
              </a:bodyPr>
              <a:lstStyle/>
              <a:p>
                <a:pPr algn="just">
                  <a:lnSpc>
                    <a:spcPts val="2000"/>
                  </a:lnSpc>
                  <a:spcAft>
                    <a:spcPts val="0"/>
                  </a:spcAft>
                </a:pPr>
                <a:r>
                  <a:rPr lang="en-US" altLang="zh-CN" kern="100" dirty="0">
                    <a:latin typeface="微软雅黑" panose="020B0503020204020204" pitchFamily="34" charset="-122"/>
                    <a:ea typeface="微软雅黑" panose="020B0503020204020204" pitchFamily="34" charset="-122"/>
                  </a:rPr>
                  <a:t>P</a:t>
                </a:r>
                <a:r>
                  <a:rPr lang="zh-CN" altLang="zh-CN" kern="100" dirty="0">
                    <a:latin typeface="微软雅黑" panose="020B0503020204020204" pitchFamily="34" charset="-122"/>
                    <a:ea typeface="微软雅黑" panose="020B0503020204020204" pitchFamily="34" charset="-122"/>
                  </a:rPr>
                  <a:t>代表损失不超过可能的最大损失的概率。</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14:m>
                  <m:oMath xmlns:m="http://schemas.openxmlformats.org/officeDocument/2006/math">
                    <m:r>
                      <a:rPr lang="en-US" altLang="zh-CN" sz="1400" kern="100">
                        <a:latin typeface="Cambria Math" panose="02040503050406030204" pitchFamily="18" charset="0"/>
                      </a:rPr>
                      <m:t>∆</m:t>
                    </m:r>
                    <m:r>
                      <m:rPr>
                        <m:sty m:val="p"/>
                      </m:rPr>
                      <a:rPr lang="en-US" altLang="zh-CN" sz="1400" kern="100">
                        <a:latin typeface="Cambria Math" panose="02040503050406030204" pitchFamily="18" charset="0"/>
                      </a:rPr>
                      <m:t>P</m:t>
                    </m:r>
                  </m:oMath>
                </a14:m>
                <a:r>
                  <a:rPr lang="zh-CN" altLang="zh-CN" kern="100" dirty="0">
                    <a:latin typeface="微软雅黑" panose="020B0503020204020204" pitchFamily="34" charset="-122"/>
                    <a:ea typeface="微软雅黑" panose="020B0503020204020204" pitchFamily="34" charset="-122"/>
                  </a:rPr>
                  <a:t>代表某一投资组合在持有期Δ</a:t>
                </a:r>
                <a:r>
                  <a:rPr lang="en-US" altLang="zh-CN" kern="100" dirty="0">
                    <a:latin typeface="微软雅黑" panose="020B0503020204020204" pitchFamily="34" charset="-122"/>
                    <a:ea typeface="微软雅黑" panose="020B0503020204020204" pitchFamily="34" charset="-122"/>
                  </a:rPr>
                  <a:t>t</a:t>
                </a:r>
                <a:r>
                  <a:rPr lang="zh-CN" altLang="zh-CN" kern="100" dirty="0">
                    <a:latin typeface="微软雅黑" panose="020B0503020204020204" pitchFamily="34" charset="-122"/>
                    <a:ea typeface="微软雅黑" panose="020B0503020204020204" pitchFamily="34" charset="-122"/>
                  </a:rPr>
                  <a:t>内的损失。</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r>
                  <a:rPr lang="en-US" altLang="zh-CN" kern="100" dirty="0" err="1">
                    <a:latin typeface="微软雅黑" panose="020B0503020204020204" pitchFamily="34" charset="-122"/>
                    <a:ea typeface="微软雅黑" panose="020B0503020204020204" pitchFamily="34" charset="-122"/>
                  </a:rPr>
                  <a:t>VaR</a:t>
                </a:r>
                <a:r>
                  <a:rPr lang="zh-CN" altLang="zh-CN" kern="100" dirty="0">
                    <a:latin typeface="微软雅黑" panose="020B0503020204020204" pitchFamily="34" charset="-122"/>
                    <a:ea typeface="微软雅黑" panose="020B0503020204020204" pitchFamily="34" charset="-122"/>
                  </a:rPr>
                  <a:t>代表给定置信区间</a:t>
                </a:r>
                <a:r>
                  <a:rPr lang="en-US" altLang="zh-CN" kern="100" dirty="0">
                    <a:latin typeface="微软雅黑" panose="020B0503020204020204" pitchFamily="34" charset="-122"/>
                    <a:ea typeface="微软雅黑" panose="020B0503020204020204" pitchFamily="34" charset="-122"/>
                  </a:rPr>
                  <a:t>a</a:t>
                </a:r>
                <a:r>
                  <a:rPr lang="zh-CN" altLang="zh-CN" kern="100" dirty="0">
                    <a:latin typeface="微软雅黑" panose="020B0503020204020204" pitchFamily="34" charset="-122"/>
                    <a:ea typeface="微软雅黑" panose="020B0503020204020204" pitchFamily="34" charset="-122"/>
                  </a:rPr>
                  <a:t>下的在险价值，即可能出现的最大损失。</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r>
                  <a:rPr lang="en-US" altLang="zh-CN" kern="100" dirty="0">
                    <a:latin typeface="微软雅黑" panose="020B0503020204020204" pitchFamily="34" charset="-122"/>
                    <a:ea typeface="微软雅黑" panose="020B0503020204020204" pitchFamily="34" charset="-122"/>
                  </a:rPr>
                  <a:t>a</a:t>
                </a:r>
                <a:r>
                  <a:rPr lang="zh-CN" altLang="zh-CN" kern="100" dirty="0">
                    <a:latin typeface="微软雅黑" panose="020B0503020204020204" pitchFamily="34" charset="-122"/>
                    <a:ea typeface="微软雅黑" panose="020B0503020204020204" pitchFamily="34" charset="-122"/>
                  </a:rPr>
                  <a:t>代表给定的置信区间。</a:t>
                </a:r>
                <a:endParaRPr lang="zh-CN" altLang="zh-CN" sz="1400" kern="100" dirty="0">
                  <a:latin typeface="微软雅黑" panose="020B0503020204020204" pitchFamily="34" charset="-122"/>
                  <a:ea typeface="微软雅黑" panose="020B0503020204020204" pitchFamily="34" charset="-122"/>
                </a:endParaRPr>
              </a:p>
            </p:txBody>
          </p:sp>
        </mc:Choice>
        <mc:Fallback>
          <p:sp>
            <p:nvSpPr>
              <p:cNvPr id="6" name="矩形 5"/>
              <p:cNvSpPr>
                <a:spLocks noRot="1" noChangeAspect="1" noMove="1" noResize="1" noEditPoints="1" noAdjustHandles="1" noChangeArrowheads="1" noChangeShapeType="1" noTextEdit="1"/>
              </p:cNvSpPr>
              <p:nvPr/>
            </p:nvSpPr>
            <p:spPr>
              <a:xfrm>
                <a:off x="1741207" y="4229240"/>
                <a:ext cx="6719428" cy="1118255"/>
              </a:xfrm>
              <a:prstGeom prst="rect">
                <a:avLst/>
              </a:prstGeom>
              <a:blipFill rotWithShape="0">
                <a:blip r:embed="rId4"/>
                <a:stretch>
                  <a:fillRect l="-817" t="-4918" r="-272" b="-8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025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1917368"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德尔塔</a:t>
            </a:r>
            <a:r>
              <a:rPr lang="en-US" altLang="zh-CN" sz="2100" dirty="0" smtClean="0"/>
              <a:t>-</a:t>
            </a:r>
            <a:r>
              <a:rPr lang="zh-CN" altLang="en-US" sz="2100" dirty="0" smtClean="0"/>
              <a:t>正态法</a:t>
            </a:r>
            <a:endParaRPr lang="zh-CN" altLang="en-US" sz="2100" dirty="0"/>
          </a:p>
        </p:txBody>
      </p:sp>
      <mc:AlternateContent xmlns:mc="http://schemas.openxmlformats.org/markup-compatibility/2006">
        <mc:Choice xmlns:a14="http://schemas.microsoft.com/office/drawing/2010/main" Requires="a14">
          <p:sp>
            <p:nvSpPr>
              <p:cNvPr id="2" name="矩形 1"/>
              <p:cNvSpPr/>
              <p:nvPr/>
            </p:nvSpPr>
            <p:spPr>
              <a:xfrm>
                <a:off x="2727969" y="2900469"/>
                <a:ext cx="3589637" cy="64286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zh-CN" altLang="en-US" sz="3200">
                          <a:latin typeface="Cambria Math" panose="02040503050406030204" pitchFamily="18" charset="0"/>
                        </a:rPr>
                        <m:t>V</m:t>
                      </m:r>
                      <m:r>
                        <m:rPr>
                          <m:sty m:val="p"/>
                        </m:rPr>
                        <a:rPr lang="zh-CN" altLang="en-US" sz="3200" i="0">
                          <a:latin typeface="Cambria Math" panose="02040503050406030204" pitchFamily="18" charset="0"/>
                        </a:rPr>
                        <m:t>aR</m:t>
                      </m:r>
                      <m:r>
                        <a:rPr lang="zh-CN" altLang="en-US" sz="3200" i="0">
                          <a:latin typeface="Cambria Math" panose="02040503050406030204" pitchFamily="18" charset="0"/>
                        </a:rPr>
                        <m:t>= </m:t>
                      </m:r>
                      <m:r>
                        <m:rPr>
                          <m:sty m:val="p"/>
                        </m:rPr>
                        <a:rPr lang="zh-CN" altLang="en-US" sz="3200" i="0">
                          <a:latin typeface="Cambria Math" panose="02040503050406030204" pitchFamily="18" charset="0"/>
                        </a:rPr>
                        <m:t>Pα</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σ</m:t>
                      </m:r>
                      <m:r>
                        <a:rPr lang="zh-CN" altLang="en-US" sz="3200" i="0">
                          <a:latin typeface="Cambria Math" panose="02040503050406030204" pitchFamily="18" charset="0"/>
                        </a:rPr>
                        <m:t>∙</m:t>
                      </m:r>
                      <m:rad>
                        <m:radPr>
                          <m:degHide m:val="on"/>
                          <m:ctrlPr>
                            <a:rPr lang="zh-CN" altLang="en-US" sz="3200" i="1">
                              <a:latin typeface="Cambria Math" panose="02040503050406030204" pitchFamily="18" charset="0"/>
                            </a:rPr>
                          </m:ctrlPr>
                        </m:radPr>
                        <m:deg/>
                        <m:e>
                          <m:r>
                            <a:rPr lang="zh-CN" altLang="en-US" sz="3200" i="0">
                              <a:latin typeface="Cambria Math" panose="02040503050406030204" pitchFamily="18" charset="0"/>
                            </a:rPr>
                            <m:t>∆</m:t>
                          </m:r>
                          <m:r>
                            <a:rPr lang="zh-CN" altLang="en-US" sz="3200" i="1">
                              <a:latin typeface="Cambria Math" panose="02040503050406030204" pitchFamily="18" charset="0"/>
                            </a:rPr>
                            <m:t>𝑡</m:t>
                          </m:r>
                        </m:e>
                      </m:rad>
                    </m:oMath>
                  </m:oMathPara>
                </a14:m>
                <a:endParaRPr lang="zh-CN" altLang="en-US" sz="3200" dirty="0"/>
              </a:p>
            </p:txBody>
          </p:sp>
        </mc:Choice>
        <mc:Fallback>
          <p:sp>
            <p:nvSpPr>
              <p:cNvPr id="2" name="矩形 1"/>
              <p:cNvSpPr>
                <a:spLocks noRot="1" noChangeAspect="1" noMove="1" noResize="1" noEditPoints="1" noAdjustHandles="1" noChangeArrowheads="1" noChangeShapeType="1" noTextEdit="1"/>
              </p:cNvSpPr>
              <p:nvPr/>
            </p:nvSpPr>
            <p:spPr>
              <a:xfrm>
                <a:off x="2727969" y="2900469"/>
                <a:ext cx="3589637" cy="642868"/>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2727969" y="4422128"/>
                <a:ext cx="4572000" cy="1200329"/>
              </a:xfrm>
              <a:prstGeom prst="rect">
                <a:avLst/>
              </a:prstGeom>
            </p:spPr>
            <p:txBody>
              <a:bodyPr>
                <a:spAutoFit/>
              </a:bodyPr>
              <a:lstStyle/>
              <a:p>
                <a:pPr algn="just">
                  <a:spcAft>
                    <a:spcPts val="0"/>
                  </a:spcAft>
                </a:pP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VaR</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代表风险价值。</a:t>
                </a:r>
              </a:p>
              <a:p>
                <a:pPr algn="just">
                  <a:spcAft>
                    <a:spcPts val="0"/>
                  </a:spcAft>
                </a:pP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Pα</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代表给定置信度对应的分位数。</a:t>
                </a:r>
              </a:p>
              <a:p>
                <a:pPr algn="just">
                  <a:spcAft>
                    <a:spcPts val="0"/>
                  </a:spcAft>
                </a:pP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代表回报所服从的正态分布的标准差。</a:t>
                </a:r>
              </a:p>
              <a:p>
                <a:pPr algn="just">
                  <a:spcAft>
                    <a:spcPts val="0"/>
                  </a:spcAft>
                </a:pPr>
                <a14:m>
                  <m:oMath xmlns:m="http://schemas.openxmlformats.org/officeDocument/2006/math">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t</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代表持有期。</a:t>
                </a:r>
              </a:p>
            </p:txBody>
          </p:sp>
        </mc:Choice>
        <mc:Fallback>
          <p:sp>
            <p:nvSpPr>
              <p:cNvPr id="3" name="矩形 2"/>
              <p:cNvSpPr>
                <a:spLocks noRot="1" noChangeAspect="1" noMove="1" noResize="1" noEditPoints="1" noAdjustHandles="1" noChangeArrowheads="1" noChangeShapeType="1" noTextEdit="1"/>
              </p:cNvSpPr>
              <p:nvPr/>
            </p:nvSpPr>
            <p:spPr>
              <a:xfrm>
                <a:off x="2727969" y="4422128"/>
                <a:ext cx="4572000" cy="1200329"/>
              </a:xfrm>
              <a:prstGeom prst="rect">
                <a:avLst/>
              </a:prstGeom>
              <a:blipFill rotWithShape="0">
                <a:blip r:embed="rId4"/>
                <a:stretch>
                  <a:fillRect l="-1200"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203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结合</a:t>
            </a:r>
            <a:r>
              <a:rPr lang="en-US" altLang="zh-CN" sz="2100" dirty="0" smtClean="0"/>
              <a:t>Monte Carlo</a:t>
            </a:r>
          </a:p>
        </p:txBody>
      </p:sp>
      <mc:AlternateContent xmlns:mc="http://schemas.openxmlformats.org/markup-compatibility/2006">
        <mc:Choice xmlns:a14="http://schemas.microsoft.com/office/drawing/2010/main" Requires="a14">
          <p:sp>
            <p:nvSpPr>
              <p:cNvPr id="5" name="矩形 4"/>
              <p:cNvSpPr/>
              <p:nvPr/>
            </p:nvSpPr>
            <p:spPr>
              <a:xfrm>
                <a:off x="1494429" y="2690336"/>
                <a:ext cx="6257499" cy="1477328"/>
              </a:xfrm>
              <a:prstGeom prst="rect">
                <a:avLst/>
              </a:prstGeom>
            </p:spPr>
            <p:txBody>
              <a:bodyPr wrap="square">
                <a:spAutoFit/>
              </a:bodyPr>
              <a:lstStyle/>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求历史数据的标准差</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以及平均值</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x</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使用随机数模拟至少</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10000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个数据，服从标准差为</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以及平均值为</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x</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的正态分布。</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求出指定置信度对应的分位数，以及新数据的标准差。</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根据德尔塔</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正态法的公式计算在险价值。</a:t>
                </a:r>
              </a:p>
            </p:txBody>
          </p:sp>
        </mc:Choice>
        <mc:Fallback>
          <p:sp>
            <p:nvSpPr>
              <p:cNvPr id="5" name="矩形 4"/>
              <p:cNvSpPr>
                <a:spLocks noRot="1" noChangeAspect="1" noMove="1" noResize="1" noEditPoints="1" noAdjustHandles="1" noChangeArrowheads="1" noChangeShapeType="1" noTextEdit="1"/>
              </p:cNvSpPr>
              <p:nvPr/>
            </p:nvSpPr>
            <p:spPr>
              <a:xfrm>
                <a:off x="1494429" y="2690336"/>
                <a:ext cx="6257499" cy="1477328"/>
              </a:xfrm>
              <a:prstGeom prst="rect">
                <a:avLst/>
              </a:prstGeom>
              <a:blipFill rotWithShape="0">
                <a:blip r:embed="rId3"/>
                <a:stretch>
                  <a:fillRect l="-974" t="-3704" r="-779" b="-65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62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rotWithShape="1">
          <a:blip r:embed="rId3" cstate="print">
            <a:extLst>
              <a:ext uri="{28A0092B-C50C-407E-A947-70E740481C1C}">
                <a14:useLocalDpi xmlns:a14="http://schemas.microsoft.com/office/drawing/2010/main" val="0"/>
              </a:ext>
            </a:extLst>
          </a:blip>
          <a:srcRect b="50895"/>
          <a:stretch/>
        </p:blipFill>
        <p:spPr bwMode="auto">
          <a:xfrm>
            <a:off x="866775" y="2790009"/>
            <a:ext cx="7423709" cy="12779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540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8" name="图片 7"/>
          <p:cNvPicPr/>
          <p:nvPr/>
        </p:nvPicPr>
        <p:blipFill>
          <a:blip r:embed="rId3"/>
          <a:stretch>
            <a:fillRect/>
          </a:stretch>
        </p:blipFill>
        <p:spPr>
          <a:xfrm>
            <a:off x="1262488" y="2423402"/>
            <a:ext cx="6816985" cy="4031989"/>
          </a:xfrm>
          <a:prstGeom prst="rect">
            <a:avLst/>
          </a:prstGeom>
        </p:spPr>
      </p:pic>
    </p:spTree>
    <p:extLst>
      <p:ext uri="{BB962C8B-B14F-4D97-AF65-F5344CB8AC3E}">
        <p14:creationId xmlns:p14="http://schemas.microsoft.com/office/powerpoint/2010/main" val="305747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866775" y="2325027"/>
            <a:ext cx="7431278" cy="4038918"/>
          </a:xfrm>
          <a:prstGeom prst="rect">
            <a:avLst/>
          </a:prstGeom>
        </p:spPr>
      </p:pic>
    </p:spTree>
    <p:extLst>
      <p:ext uri="{BB962C8B-B14F-4D97-AF65-F5344CB8AC3E}">
        <p14:creationId xmlns:p14="http://schemas.microsoft.com/office/powerpoint/2010/main" val="158937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907345" y="2325027"/>
            <a:ext cx="5275855" cy="3929437"/>
          </a:xfrm>
          <a:prstGeom prst="rect">
            <a:avLst/>
          </a:prstGeom>
        </p:spPr>
      </p:pic>
    </p:spTree>
    <p:extLst>
      <p:ext uri="{BB962C8B-B14F-4D97-AF65-F5344CB8AC3E}">
        <p14:creationId xmlns:p14="http://schemas.microsoft.com/office/powerpoint/2010/main" val="165797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4033257" y="2545910"/>
            <a:ext cx="3490240" cy="764710"/>
          </a:xfrm>
          <a:prstGeom prst="rect">
            <a:avLst/>
          </a:prstGeom>
        </p:spPr>
      </p:pic>
      <p:sp>
        <p:nvSpPr>
          <p:cNvPr id="2" name="矩形 1"/>
          <p:cNvSpPr/>
          <p:nvPr/>
        </p:nvSpPr>
        <p:spPr>
          <a:xfrm>
            <a:off x="1822043" y="2664289"/>
            <a:ext cx="2029723" cy="646331"/>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置信区间为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0.95</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持有</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4"/>
          <a:stretch>
            <a:fillRect/>
          </a:stretch>
        </p:blipFill>
        <p:spPr>
          <a:xfrm>
            <a:off x="4033257" y="3725085"/>
            <a:ext cx="3490240" cy="751377"/>
          </a:xfrm>
          <a:prstGeom prst="rect">
            <a:avLst/>
          </a:prstGeom>
        </p:spPr>
      </p:pic>
      <p:sp>
        <p:nvSpPr>
          <p:cNvPr id="3" name="矩形 2"/>
          <p:cNvSpPr/>
          <p:nvPr/>
        </p:nvSpPr>
        <p:spPr>
          <a:xfrm>
            <a:off x="1822043" y="3830131"/>
            <a:ext cx="2029723"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置信水平为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99%</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，持有期为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10" name="图片 9"/>
          <p:cNvPicPr/>
          <p:nvPr/>
        </p:nvPicPr>
        <p:blipFill rotWithShape="1">
          <a:blip r:embed="rId5" cstate="print">
            <a:extLst>
              <a:ext uri="{28A0092B-C50C-407E-A947-70E740481C1C}">
                <a14:useLocalDpi xmlns:a14="http://schemas.microsoft.com/office/drawing/2010/main" val="0"/>
              </a:ext>
            </a:extLst>
          </a:blip>
          <a:srcRect b="50895"/>
          <a:stretch/>
        </p:blipFill>
        <p:spPr bwMode="auto">
          <a:xfrm>
            <a:off x="1644621" y="4763823"/>
            <a:ext cx="6080011" cy="11047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318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研究背景及意义</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52" name="任意多边形 51"/>
          <p:cNvSpPr/>
          <p:nvPr/>
        </p:nvSpPr>
        <p:spPr>
          <a:xfrm>
            <a:off x="1677430" y="3053664"/>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3" name="五边形 52"/>
          <p:cNvSpPr/>
          <p:nvPr/>
        </p:nvSpPr>
        <p:spPr>
          <a:xfrm rot="16200000">
            <a:off x="3687658" y="2385565"/>
            <a:ext cx="733806" cy="602392"/>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任意多边形 53"/>
          <p:cNvSpPr/>
          <p:nvPr/>
        </p:nvSpPr>
        <p:spPr>
          <a:xfrm rot="10800000">
            <a:off x="4868562" y="3815025"/>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5" name="五边形 54"/>
          <p:cNvSpPr/>
          <p:nvPr/>
        </p:nvSpPr>
        <p:spPr>
          <a:xfrm rot="5400000">
            <a:off x="4802854" y="4483125"/>
            <a:ext cx="733806" cy="602392"/>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rot="10800000" flipV="1">
            <a:off x="4868561" y="3053664"/>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五边形 56"/>
          <p:cNvSpPr/>
          <p:nvPr/>
        </p:nvSpPr>
        <p:spPr>
          <a:xfrm rot="16200000" flipV="1">
            <a:off x="4802853" y="2385565"/>
            <a:ext cx="733806" cy="602392"/>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flipV="1">
            <a:off x="1677429" y="3815026"/>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9" name="五边形 58"/>
          <p:cNvSpPr/>
          <p:nvPr/>
        </p:nvSpPr>
        <p:spPr>
          <a:xfrm rot="5400000" flipV="1">
            <a:off x="3687657" y="4483126"/>
            <a:ext cx="733806" cy="602392"/>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4" name="矩形 73"/>
          <p:cNvSpPr/>
          <p:nvPr/>
        </p:nvSpPr>
        <p:spPr>
          <a:xfrm>
            <a:off x="3737994" y="2542913"/>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01</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5" name="矩形 74"/>
          <p:cNvSpPr/>
          <p:nvPr/>
        </p:nvSpPr>
        <p:spPr>
          <a:xfrm>
            <a:off x="3720617" y="4543106"/>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02</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6" name="矩形 75"/>
          <p:cNvSpPr/>
          <p:nvPr/>
        </p:nvSpPr>
        <p:spPr>
          <a:xfrm>
            <a:off x="4835813" y="2545787"/>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03</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7" name="矩形 76"/>
          <p:cNvSpPr/>
          <p:nvPr/>
        </p:nvSpPr>
        <p:spPr>
          <a:xfrm>
            <a:off x="4912818" y="4599654"/>
            <a:ext cx="510410"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04</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9" name="文本框 78"/>
          <p:cNvSpPr txBox="1"/>
          <p:nvPr/>
        </p:nvSpPr>
        <p:spPr>
          <a:xfrm>
            <a:off x="5503700" y="2713578"/>
            <a:ext cx="1716366" cy="323165"/>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市场风险不容忽视</a:t>
            </a:r>
          </a:p>
        </p:txBody>
      </p:sp>
      <p:sp>
        <p:nvSpPr>
          <p:cNvPr id="81" name="文本框 80"/>
          <p:cNvSpPr txBox="1"/>
          <p:nvPr/>
        </p:nvSpPr>
        <p:spPr>
          <a:xfrm>
            <a:off x="2018008" y="2518941"/>
            <a:ext cx="1712726" cy="553998"/>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债券行业的蓬勃发展提出了新的需求</a:t>
            </a:r>
          </a:p>
        </p:txBody>
      </p:sp>
      <p:sp>
        <p:nvSpPr>
          <p:cNvPr id="83" name="文本框 82"/>
          <p:cNvSpPr txBox="1"/>
          <p:nvPr/>
        </p:nvSpPr>
        <p:spPr>
          <a:xfrm>
            <a:off x="5515210" y="4450772"/>
            <a:ext cx="1596647" cy="553998"/>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主成分分析了解债券的未来走势</a:t>
            </a:r>
          </a:p>
        </p:txBody>
      </p:sp>
      <p:sp>
        <p:nvSpPr>
          <p:cNvPr id="85" name="文本框 84"/>
          <p:cNvSpPr txBox="1"/>
          <p:nvPr/>
        </p:nvSpPr>
        <p:spPr>
          <a:xfrm>
            <a:off x="2081205" y="4450772"/>
            <a:ext cx="1672158" cy="553998"/>
          </a:xfrm>
          <a:prstGeom prst="rect">
            <a:avLst/>
          </a:prstGeom>
          <a:noFill/>
        </p:spPr>
        <p:txBody>
          <a:bodyPr wrap="square" rtlCol="0">
            <a:spAutoFit/>
          </a:bodyPr>
          <a:lstStyle/>
          <a:p>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非标准期限需要进行定价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50"/>
                                        <p:tgtEl>
                                          <p:spTgt spid="52"/>
                                        </p:tgtEl>
                                      </p:cBhvr>
                                    </p:animEffect>
                                    <p:anim calcmode="lin" valueType="num">
                                      <p:cBhvr>
                                        <p:cTn id="8" dur="250" fill="hold"/>
                                        <p:tgtEl>
                                          <p:spTgt spid="52"/>
                                        </p:tgtEl>
                                        <p:attrNameLst>
                                          <p:attrName>ppt_x</p:attrName>
                                        </p:attrNameLst>
                                      </p:cBhvr>
                                      <p:tavLst>
                                        <p:tav tm="0">
                                          <p:val>
                                            <p:strVal val="#ppt_x"/>
                                          </p:val>
                                        </p:tav>
                                        <p:tav tm="100000">
                                          <p:val>
                                            <p:strVal val="#ppt_x"/>
                                          </p:val>
                                        </p:tav>
                                      </p:tavLst>
                                    </p:anim>
                                    <p:anim calcmode="lin" valueType="num">
                                      <p:cBhvr>
                                        <p:cTn id="9" dur="250" fill="hold"/>
                                        <p:tgtEl>
                                          <p:spTgt spid="5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250"/>
                                        <p:tgtEl>
                                          <p:spTgt spid="53"/>
                                        </p:tgtEl>
                                      </p:cBhvr>
                                    </p:animEffect>
                                    <p:anim calcmode="lin" valueType="num">
                                      <p:cBhvr>
                                        <p:cTn id="14" dur="250" fill="hold"/>
                                        <p:tgtEl>
                                          <p:spTgt spid="53"/>
                                        </p:tgtEl>
                                        <p:attrNameLst>
                                          <p:attrName>ppt_x</p:attrName>
                                        </p:attrNameLst>
                                      </p:cBhvr>
                                      <p:tavLst>
                                        <p:tav tm="0">
                                          <p:val>
                                            <p:strVal val="#ppt_x"/>
                                          </p:val>
                                        </p:tav>
                                        <p:tav tm="100000">
                                          <p:val>
                                            <p:strVal val="#ppt_x"/>
                                          </p:val>
                                        </p:tav>
                                      </p:tavLst>
                                    </p:anim>
                                    <p:anim calcmode="lin" valueType="num">
                                      <p:cBhvr>
                                        <p:cTn id="15" dur="250" fill="hold"/>
                                        <p:tgtEl>
                                          <p:spTgt spid="5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250"/>
                                        <p:tgtEl>
                                          <p:spTgt spid="54"/>
                                        </p:tgtEl>
                                      </p:cBhvr>
                                    </p:animEffect>
                                    <p:anim calcmode="lin" valueType="num">
                                      <p:cBhvr>
                                        <p:cTn id="20" dur="250" fill="hold"/>
                                        <p:tgtEl>
                                          <p:spTgt spid="54"/>
                                        </p:tgtEl>
                                        <p:attrNameLst>
                                          <p:attrName>ppt_x</p:attrName>
                                        </p:attrNameLst>
                                      </p:cBhvr>
                                      <p:tavLst>
                                        <p:tav tm="0">
                                          <p:val>
                                            <p:strVal val="#ppt_x"/>
                                          </p:val>
                                        </p:tav>
                                        <p:tav tm="100000">
                                          <p:val>
                                            <p:strVal val="#ppt_x"/>
                                          </p:val>
                                        </p:tav>
                                      </p:tavLst>
                                    </p:anim>
                                    <p:anim calcmode="lin" valueType="num">
                                      <p:cBhvr>
                                        <p:cTn id="21" dur="250" fill="hold"/>
                                        <p:tgtEl>
                                          <p:spTgt spid="5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250"/>
                                        <p:tgtEl>
                                          <p:spTgt spid="55"/>
                                        </p:tgtEl>
                                      </p:cBhvr>
                                    </p:animEffect>
                                    <p:anim calcmode="lin" valueType="num">
                                      <p:cBhvr>
                                        <p:cTn id="26" dur="250" fill="hold"/>
                                        <p:tgtEl>
                                          <p:spTgt spid="55"/>
                                        </p:tgtEl>
                                        <p:attrNameLst>
                                          <p:attrName>ppt_x</p:attrName>
                                        </p:attrNameLst>
                                      </p:cBhvr>
                                      <p:tavLst>
                                        <p:tav tm="0">
                                          <p:val>
                                            <p:strVal val="#ppt_x"/>
                                          </p:val>
                                        </p:tav>
                                        <p:tav tm="100000">
                                          <p:val>
                                            <p:strVal val="#ppt_x"/>
                                          </p:val>
                                        </p:tav>
                                      </p:tavLst>
                                    </p:anim>
                                    <p:anim calcmode="lin" valueType="num">
                                      <p:cBhvr>
                                        <p:cTn id="27" dur="250" fill="hold"/>
                                        <p:tgtEl>
                                          <p:spTgt spid="5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anim calcmode="lin" valueType="num">
                                      <p:cBhvr>
                                        <p:cTn id="32" dur="250" fill="hold"/>
                                        <p:tgtEl>
                                          <p:spTgt spid="56"/>
                                        </p:tgtEl>
                                        <p:attrNameLst>
                                          <p:attrName>ppt_x</p:attrName>
                                        </p:attrNameLst>
                                      </p:cBhvr>
                                      <p:tavLst>
                                        <p:tav tm="0">
                                          <p:val>
                                            <p:strVal val="#ppt_x"/>
                                          </p:val>
                                        </p:tav>
                                        <p:tav tm="100000">
                                          <p:val>
                                            <p:strVal val="#ppt_x"/>
                                          </p:val>
                                        </p:tav>
                                      </p:tavLst>
                                    </p:anim>
                                    <p:anim calcmode="lin" valueType="num">
                                      <p:cBhvr>
                                        <p:cTn id="33" dur="250" fill="hold"/>
                                        <p:tgtEl>
                                          <p:spTgt spid="56"/>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250"/>
                                        <p:tgtEl>
                                          <p:spTgt spid="57"/>
                                        </p:tgtEl>
                                      </p:cBhvr>
                                    </p:animEffect>
                                    <p:anim calcmode="lin" valueType="num">
                                      <p:cBhvr>
                                        <p:cTn id="38" dur="250" fill="hold"/>
                                        <p:tgtEl>
                                          <p:spTgt spid="57"/>
                                        </p:tgtEl>
                                        <p:attrNameLst>
                                          <p:attrName>ppt_x</p:attrName>
                                        </p:attrNameLst>
                                      </p:cBhvr>
                                      <p:tavLst>
                                        <p:tav tm="0">
                                          <p:val>
                                            <p:strVal val="#ppt_x"/>
                                          </p:val>
                                        </p:tav>
                                        <p:tav tm="100000">
                                          <p:val>
                                            <p:strVal val="#ppt_x"/>
                                          </p:val>
                                        </p:tav>
                                      </p:tavLst>
                                    </p:anim>
                                    <p:anim calcmode="lin" valueType="num">
                                      <p:cBhvr>
                                        <p:cTn id="39" dur="250" fill="hold"/>
                                        <p:tgtEl>
                                          <p:spTgt spid="5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250"/>
                                        <p:tgtEl>
                                          <p:spTgt spid="58"/>
                                        </p:tgtEl>
                                      </p:cBhvr>
                                    </p:animEffect>
                                    <p:anim calcmode="lin" valueType="num">
                                      <p:cBhvr>
                                        <p:cTn id="44" dur="250" fill="hold"/>
                                        <p:tgtEl>
                                          <p:spTgt spid="58"/>
                                        </p:tgtEl>
                                        <p:attrNameLst>
                                          <p:attrName>ppt_x</p:attrName>
                                        </p:attrNameLst>
                                      </p:cBhvr>
                                      <p:tavLst>
                                        <p:tav tm="0">
                                          <p:val>
                                            <p:strVal val="#ppt_x"/>
                                          </p:val>
                                        </p:tav>
                                        <p:tav tm="100000">
                                          <p:val>
                                            <p:strVal val="#ppt_x"/>
                                          </p:val>
                                        </p:tav>
                                      </p:tavLst>
                                    </p:anim>
                                    <p:anim calcmode="lin" valueType="num">
                                      <p:cBhvr>
                                        <p:cTn id="45" dur="250" fill="hold"/>
                                        <p:tgtEl>
                                          <p:spTgt spid="58"/>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250"/>
                                        <p:tgtEl>
                                          <p:spTgt spid="59"/>
                                        </p:tgtEl>
                                      </p:cBhvr>
                                    </p:animEffect>
                                    <p:anim calcmode="lin" valueType="num">
                                      <p:cBhvr>
                                        <p:cTn id="50" dur="250" fill="hold"/>
                                        <p:tgtEl>
                                          <p:spTgt spid="59"/>
                                        </p:tgtEl>
                                        <p:attrNameLst>
                                          <p:attrName>ppt_x</p:attrName>
                                        </p:attrNameLst>
                                      </p:cBhvr>
                                      <p:tavLst>
                                        <p:tav tm="0">
                                          <p:val>
                                            <p:strVal val="#ppt_x"/>
                                          </p:val>
                                        </p:tav>
                                        <p:tav tm="100000">
                                          <p:val>
                                            <p:strVal val="#ppt_x"/>
                                          </p:val>
                                        </p:tav>
                                      </p:tavLst>
                                    </p:anim>
                                    <p:anim calcmode="lin" valueType="num">
                                      <p:cBhvr>
                                        <p:cTn id="51" dur="250" fill="hold"/>
                                        <p:tgtEl>
                                          <p:spTgt spid="59"/>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250"/>
                                        <p:tgtEl>
                                          <p:spTgt spid="74"/>
                                        </p:tgtEl>
                                      </p:cBhvr>
                                    </p:animEffect>
                                    <p:anim calcmode="lin" valueType="num">
                                      <p:cBhvr>
                                        <p:cTn id="56" dur="250" fill="hold"/>
                                        <p:tgtEl>
                                          <p:spTgt spid="74"/>
                                        </p:tgtEl>
                                        <p:attrNameLst>
                                          <p:attrName>ppt_x</p:attrName>
                                        </p:attrNameLst>
                                      </p:cBhvr>
                                      <p:tavLst>
                                        <p:tav tm="0">
                                          <p:val>
                                            <p:strVal val="#ppt_x"/>
                                          </p:val>
                                        </p:tav>
                                        <p:tav tm="100000">
                                          <p:val>
                                            <p:strVal val="#ppt_x"/>
                                          </p:val>
                                        </p:tav>
                                      </p:tavLst>
                                    </p:anim>
                                    <p:anim calcmode="lin" valueType="num">
                                      <p:cBhvr>
                                        <p:cTn id="57" dur="250" fill="hold"/>
                                        <p:tgtEl>
                                          <p:spTgt spid="74"/>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250"/>
                                        <p:tgtEl>
                                          <p:spTgt spid="75"/>
                                        </p:tgtEl>
                                      </p:cBhvr>
                                    </p:animEffect>
                                    <p:anim calcmode="lin" valueType="num">
                                      <p:cBhvr>
                                        <p:cTn id="62" dur="250" fill="hold"/>
                                        <p:tgtEl>
                                          <p:spTgt spid="75"/>
                                        </p:tgtEl>
                                        <p:attrNameLst>
                                          <p:attrName>ppt_x</p:attrName>
                                        </p:attrNameLst>
                                      </p:cBhvr>
                                      <p:tavLst>
                                        <p:tav tm="0">
                                          <p:val>
                                            <p:strVal val="#ppt_x"/>
                                          </p:val>
                                        </p:tav>
                                        <p:tav tm="100000">
                                          <p:val>
                                            <p:strVal val="#ppt_x"/>
                                          </p:val>
                                        </p:tav>
                                      </p:tavLst>
                                    </p:anim>
                                    <p:anim calcmode="lin" valueType="num">
                                      <p:cBhvr>
                                        <p:cTn id="63" dur="250" fill="hold"/>
                                        <p:tgtEl>
                                          <p:spTgt spid="75"/>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250"/>
                                        <p:tgtEl>
                                          <p:spTgt spid="76"/>
                                        </p:tgtEl>
                                      </p:cBhvr>
                                    </p:animEffect>
                                    <p:anim calcmode="lin" valueType="num">
                                      <p:cBhvr>
                                        <p:cTn id="68" dur="250" fill="hold"/>
                                        <p:tgtEl>
                                          <p:spTgt spid="76"/>
                                        </p:tgtEl>
                                        <p:attrNameLst>
                                          <p:attrName>ppt_x</p:attrName>
                                        </p:attrNameLst>
                                      </p:cBhvr>
                                      <p:tavLst>
                                        <p:tav tm="0">
                                          <p:val>
                                            <p:strVal val="#ppt_x"/>
                                          </p:val>
                                        </p:tav>
                                        <p:tav tm="100000">
                                          <p:val>
                                            <p:strVal val="#ppt_x"/>
                                          </p:val>
                                        </p:tav>
                                      </p:tavLst>
                                    </p:anim>
                                    <p:anim calcmode="lin" valueType="num">
                                      <p:cBhvr>
                                        <p:cTn id="69" dur="250" fill="hold"/>
                                        <p:tgtEl>
                                          <p:spTgt spid="76"/>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250"/>
                                        <p:tgtEl>
                                          <p:spTgt spid="77"/>
                                        </p:tgtEl>
                                      </p:cBhvr>
                                    </p:animEffect>
                                    <p:anim calcmode="lin" valueType="num">
                                      <p:cBhvr>
                                        <p:cTn id="74" dur="250" fill="hold"/>
                                        <p:tgtEl>
                                          <p:spTgt spid="77"/>
                                        </p:tgtEl>
                                        <p:attrNameLst>
                                          <p:attrName>ppt_x</p:attrName>
                                        </p:attrNameLst>
                                      </p:cBhvr>
                                      <p:tavLst>
                                        <p:tav tm="0">
                                          <p:val>
                                            <p:strVal val="#ppt_x"/>
                                          </p:val>
                                        </p:tav>
                                        <p:tav tm="100000">
                                          <p:val>
                                            <p:strVal val="#ppt_x"/>
                                          </p:val>
                                        </p:tav>
                                      </p:tavLst>
                                    </p:anim>
                                    <p:anim calcmode="lin" valueType="num">
                                      <p:cBhvr>
                                        <p:cTn id="75" dur="25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74" grpId="0"/>
      <p:bldP spid="75" grpId="0"/>
      <p:bldP spid="76" grpId="0"/>
      <p:bldP spid="7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4033257" y="2545910"/>
            <a:ext cx="3490240" cy="764710"/>
          </a:xfrm>
          <a:prstGeom prst="rect">
            <a:avLst/>
          </a:prstGeom>
        </p:spPr>
      </p:pic>
      <p:sp>
        <p:nvSpPr>
          <p:cNvPr id="2" name="矩形 1"/>
          <p:cNvSpPr/>
          <p:nvPr/>
        </p:nvSpPr>
        <p:spPr>
          <a:xfrm>
            <a:off x="1822043" y="2664289"/>
            <a:ext cx="2029723" cy="646331"/>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置信区间为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0.95</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持有</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4"/>
          <a:stretch>
            <a:fillRect/>
          </a:stretch>
        </p:blipFill>
        <p:spPr>
          <a:xfrm>
            <a:off x="4033257" y="3725085"/>
            <a:ext cx="3490240" cy="751377"/>
          </a:xfrm>
          <a:prstGeom prst="rect">
            <a:avLst/>
          </a:prstGeom>
        </p:spPr>
      </p:pic>
      <p:sp>
        <p:nvSpPr>
          <p:cNvPr id="3" name="矩形 2"/>
          <p:cNvSpPr/>
          <p:nvPr/>
        </p:nvSpPr>
        <p:spPr>
          <a:xfrm>
            <a:off x="1822043" y="3830131"/>
            <a:ext cx="2029723"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置信水平为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99%</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，持有期为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10" name="图片 9"/>
          <p:cNvPicPr/>
          <p:nvPr/>
        </p:nvPicPr>
        <p:blipFill rotWithShape="1">
          <a:blip r:embed="rId5" cstate="print">
            <a:extLst>
              <a:ext uri="{28A0092B-C50C-407E-A947-70E740481C1C}">
                <a14:useLocalDpi xmlns:a14="http://schemas.microsoft.com/office/drawing/2010/main" val="0"/>
              </a:ext>
            </a:extLst>
          </a:blip>
          <a:srcRect b="50895"/>
          <a:stretch/>
        </p:blipFill>
        <p:spPr bwMode="auto">
          <a:xfrm>
            <a:off x="1644621" y="4763823"/>
            <a:ext cx="6080011" cy="11047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340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直角三角形 11"/>
          <p:cNvSpPr/>
          <p:nvPr/>
        </p:nvSpPr>
        <p:spPr>
          <a:xfrm rot="16200000">
            <a:off x="2526718" y="3788875"/>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3" name="直角三角形 12"/>
          <p:cNvSpPr/>
          <p:nvPr/>
        </p:nvSpPr>
        <p:spPr>
          <a:xfrm rot="8990440">
            <a:off x="4007256" y="4643663"/>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4" name="直角三角形 13"/>
          <p:cNvSpPr/>
          <p:nvPr/>
        </p:nvSpPr>
        <p:spPr>
          <a:xfrm rot="1800000">
            <a:off x="4007288" y="2936056"/>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5" name="矩形 7"/>
          <p:cNvSpPr>
            <a:spLocks noChangeArrowheads="1"/>
          </p:cNvSpPr>
          <p:nvPr/>
        </p:nvSpPr>
        <p:spPr bwMode="auto">
          <a:xfrm rot="1800000">
            <a:off x="3991336" y="3273771"/>
            <a:ext cx="7280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React</a:t>
            </a:r>
            <a:endParaRPr lang="zh-CN" altLang="en-US" sz="1500" b="1" dirty="0">
              <a:solidFill>
                <a:srgbClr val="EAE7D4"/>
              </a:solidFill>
              <a:latin typeface="Century Gothic" pitchFamily="34" charset="0"/>
            </a:endParaRPr>
          </a:p>
        </p:txBody>
      </p:sp>
      <p:sp>
        <p:nvSpPr>
          <p:cNvPr id="18" name="矩形 7"/>
          <p:cNvSpPr>
            <a:spLocks noChangeArrowheads="1"/>
          </p:cNvSpPr>
          <p:nvPr/>
        </p:nvSpPr>
        <p:spPr bwMode="auto">
          <a:xfrm rot="19800000" flipH="1">
            <a:off x="4695970" y="4519194"/>
            <a:ext cx="8162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Python</a:t>
            </a:r>
            <a:endParaRPr lang="zh-CN" altLang="en-US" sz="1500" b="1" dirty="0">
              <a:solidFill>
                <a:srgbClr val="EAE7D4"/>
              </a:solidFill>
              <a:latin typeface="Century Gothic" pitchFamily="34" charset="0"/>
            </a:endParaRPr>
          </a:p>
        </p:txBody>
      </p:sp>
      <p:sp>
        <p:nvSpPr>
          <p:cNvPr id="19" name="矩形 7"/>
          <p:cNvSpPr>
            <a:spLocks noChangeArrowheads="1"/>
          </p:cNvSpPr>
          <p:nvPr/>
        </p:nvSpPr>
        <p:spPr bwMode="auto">
          <a:xfrm flipH="1">
            <a:off x="3202734" y="4634662"/>
            <a:ext cx="70083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Node</a:t>
            </a:r>
            <a:endParaRPr lang="zh-CN" altLang="en-US" sz="1500" b="1" dirty="0">
              <a:solidFill>
                <a:srgbClr val="EAE7D4"/>
              </a:solidFill>
              <a:latin typeface="Century Gothic" pitchFamily="34" charset="0"/>
            </a:endParaRPr>
          </a:p>
        </p:txBody>
      </p:sp>
      <p:sp>
        <p:nvSpPr>
          <p:cNvPr id="20" name="TextBox 18"/>
          <p:cNvSpPr txBox="1"/>
          <p:nvPr/>
        </p:nvSpPr>
        <p:spPr>
          <a:xfrm>
            <a:off x="5104095" y="2885995"/>
            <a:ext cx="2095958" cy="572464"/>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实现数据、图表以及其他信息的展示，与用户进行交互。</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1" name="TextBox 18"/>
          <p:cNvSpPr txBox="1"/>
          <p:nvPr/>
        </p:nvSpPr>
        <p:spPr>
          <a:xfrm>
            <a:off x="5916566" y="4728650"/>
            <a:ext cx="2095958" cy="572464"/>
          </a:xfrm>
          <a:prstGeom prst="rect">
            <a:avLst/>
          </a:prstGeom>
          <a:noFill/>
        </p:spPr>
        <p:txBody>
          <a:bodyPr wrap="square" rtlCol="0">
            <a:spAutoFit/>
          </a:bodyPr>
          <a:lstStyle/>
          <a:p>
            <a:pPr>
              <a:lnSpc>
                <a:spcPct val="13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Python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是数据收集与分析的利器，简单易用，快捷高效。</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2" name="TextBox 18"/>
          <p:cNvSpPr txBox="1"/>
          <p:nvPr/>
        </p:nvSpPr>
        <p:spPr>
          <a:xfrm>
            <a:off x="1155712" y="4013825"/>
            <a:ext cx="2095958" cy="1052596"/>
          </a:xfrm>
          <a:prstGeom prst="rect">
            <a:avLst/>
          </a:prstGeom>
          <a:noFill/>
        </p:spPr>
        <p:txBody>
          <a:bodyPr wrap="square" rtlCol="0">
            <a:spAutoFit/>
          </a:bodyPr>
          <a:lstStyle/>
          <a:p>
            <a:pPr>
              <a:lnSpc>
                <a:spcPct val="13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Node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是后端开发的新贵，其独特的异步无阻塞编程能够在</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并发场景下有较好的发挥。</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3" name="矩形 22"/>
          <p:cNvSpPr/>
          <p:nvPr/>
        </p:nvSpPr>
        <p:spPr>
          <a:xfrm>
            <a:off x="5101567" y="2398911"/>
            <a:ext cx="1852815" cy="519951"/>
          </a:xfrm>
          <a:prstGeom prst="rect">
            <a:avLst/>
          </a:prstGeom>
        </p:spPr>
        <p:txBody>
          <a:bodyPr wrap="none">
            <a:spAutoFit/>
          </a:bodyPr>
          <a:lstStyle/>
          <a:p>
            <a:pPr>
              <a:lnSpc>
                <a:spcPct val="150000"/>
              </a:lnSpc>
            </a:pPr>
            <a:r>
              <a:rPr lang="zh-CN" altLang="en-US" sz="2100" dirty="0" smtClean="0">
                <a:solidFill>
                  <a:srgbClr val="44546A"/>
                </a:solidFill>
                <a:latin typeface="微软雅黑" panose="020B0503020204020204" pitchFamily="34" charset="-122"/>
                <a:ea typeface="微软雅黑" panose="020B0503020204020204" pitchFamily="34" charset="-122"/>
              </a:rPr>
              <a:t>构建</a:t>
            </a:r>
            <a:r>
              <a:rPr lang="en-US" altLang="zh-CN" sz="2100" dirty="0" smtClean="0">
                <a:solidFill>
                  <a:srgbClr val="44546A"/>
                </a:solidFill>
                <a:latin typeface="微软雅黑" panose="020B0503020204020204" pitchFamily="34" charset="-122"/>
                <a:ea typeface="微软雅黑" panose="020B0503020204020204" pitchFamily="34" charset="-122"/>
              </a:rPr>
              <a:t>Web</a:t>
            </a:r>
            <a:r>
              <a:rPr lang="zh-CN" altLang="en-US" sz="2100" dirty="0" smtClean="0">
                <a:solidFill>
                  <a:srgbClr val="44546A"/>
                </a:solidFill>
                <a:latin typeface="微软雅黑" panose="020B0503020204020204" pitchFamily="34" charset="-122"/>
                <a:ea typeface="微软雅黑" panose="020B0503020204020204" pitchFamily="34" charset="-122"/>
              </a:rPr>
              <a:t>应用</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
        <p:nvSpPr>
          <p:cNvPr id="24" name="矩形 23"/>
          <p:cNvSpPr/>
          <p:nvPr/>
        </p:nvSpPr>
        <p:spPr>
          <a:xfrm>
            <a:off x="5849494" y="4271916"/>
            <a:ext cx="2149948" cy="577081"/>
          </a:xfrm>
          <a:prstGeom prst="rect">
            <a:avLst/>
          </a:prstGeom>
        </p:spPr>
        <p:txBody>
          <a:bodyPr wrap="none">
            <a:spAutoFit/>
          </a:bodyPr>
          <a:lstStyle/>
          <a:p>
            <a:pPr>
              <a:lnSpc>
                <a:spcPct val="150000"/>
              </a:lnSpc>
            </a:pPr>
            <a:r>
              <a:rPr lang="en-US" altLang="zh-CN" sz="2100" dirty="0">
                <a:solidFill>
                  <a:srgbClr val="44546A"/>
                </a:solidFill>
                <a:latin typeface="微软雅黑" panose="020B0503020204020204" pitchFamily="34" charset="-122"/>
                <a:ea typeface="微软雅黑" panose="020B0503020204020204" pitchFamily="34" charset="-122"/>
              </a:rPr>
              <a:t> </a:t>
            </a:r>
            <a:r>
              <a:rPr lang="zh-CN" altLang="en-US" sz="2100" dirty="0" smtClean="0">
                <a:solidFill>
                  <a:srgbClr val="44546A"/>
                </a:solidFill>
                <a:latin typeface="微软雅黑" panose="020B0503020204020204" pitchFamily="34" charset="-122"/>
                <a:ea typeface="微软雅黑" panose="020B0503020204020204" pitchFamily="34" charset="-122"/>
              </a:rPr>
              <a:t>数据收集与分析</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
        <p:nvSpPr>
          <p:cNvPr id="25" name="矩形 24"/>
          <p:cNvSpPr/>
          <p:nvPr/>
        </p:nvSpPr>
        <p:spPr>
          <a:xfrm>
            <a:off x="1141582" y="3480919"/>
            <a:ext cx="2502608" cy="577081"/>
          </a:xfrm>
          <a:prstGeom prst="rect">
            <a:avLst/>
          </a:prstGeom>
        </p:spPr>
        <p:txBody>
          <a:bodyPr wrap="none">
            <a:spAutoFit/>
          </a:bodyPr>
          <a:lstStyle/>
          <a:p>
            <a:pPr>
              <a:lnSpc>
                <a:spcPct val="150000"/>
              </a:lnSpc>
            </a:pPr>
            <a:r>
              <a:rPr lang="zh-CN" altLang="en-US" sz="2100" dirty="0" smtClean="0">
                <a:solidFill>
                  <a:srgbClr val="44546A"/>
                </a:solidFill>
                <a:latin typeface="微软雅黑" panose="020B0503020204020204" pitchFamily="34" charset="-122"/>
                <a:ea typeface="微软雅黑" panose="020B0503020204020204" pitchFamily="34" charset="-122"/>
              </a:rPr>
              <a:t>服务器与</a:t>
            </a:r>
            <a:r>
              <a:rPr lang="en-US" altLang="zh-CN" sz="2100" dirty="0" smtClean="0">
                <a:solidFill>
                  <a:srgbClr val="44546A"/>
                </a:solidFill>
                <a:latin typeface="微软雅黑" panose="020B0503020204020204" pitchFamily="34" charset="-122"/>
                <a:ea typeface="微软雅黑" panose="020B0503020204020204" pitchFamily="34" charset="-122"/>
              </a:rPr>
              <a:t>API</a:t>
            </a:r>
            <a:r>
              <a:rPr lang="zh-CN" altLang="en-US" sz="2100" dirty="0" smtClean="0">
                <a:solidFill>
                  <a:srgbClr val="44546A"/>
                </a:solidFill>
                <a:latin typeface="微软雅黑" panose="020B0503020204020204" pitchFamily="34" charset="-122"/>
                <a:ea typeface="微软雅黑" panose="020B0503020204020204" pitchFamily="34" charset="-122"/>
              </a:rPr>
              <a:t>的搭建</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这里添加您的标题</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9" name="矩形 38"/>
          <p:cNvSpPr/>
          <p:nvPr/>
        </p:nvSpPr>
        <p:spPr>
          <a:xfrm>
            <a:off x="1253199" y="2571454"/>
            <a:ext cx="5247511" cy="2215466"/>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9784" y="1764445"/>
            <a:ext cx="3281852" cy="3849689"/>
          </a:xfrm>
          <a:prstGeom prst="rect">
            <a:avLst/>
          </a:prstGeom>
        </p:spPr>
      </p:pic>
      <p:sp>
        <p:nvSpPr>
          <p:cNvPr id="41" name="矩形 40"/>
          <p:cNvSpPr/>
          <p:nvPr/>
        </p:nvSpPr>
        <p:spPr>
          <a:xfrm>
            <a:off x="1417847" y="2914845"/>
            <a:ext cx="3549142" cy="1509642"/>
          </a:xfrm>
          <a:prstGeom prst="rect">
            <a:avLst/>
          </a:prstGeom>
        </p:spPr>
        <p:txBody>
          <a:bodyPr wrap="square" lIns="68577" tIns="34289" rIns="68577" bIns="34289">
            <a:spAutoFit/>
          </a:bodyPr>
          <a:lstStyle/>
          <a:p>
            <a:pPr>
              <a:lnSpc>
                <a:spcPct val="130000"/>
              </a:lnSpc>
            </a:pPr>
            <a:r>
              <a:rPr lang="zh-CN" altLang="en-US" b="1" dirty="0">
                <a:solidFill>
                  <a:schemeClr val="bg1"/>
                </a:solidFill>
                <a:latin typeface="微软雅黑" panose="020B0503020204020204" pitchFamily="34" charset="-122"/>
                <a:ea typeface="微软雅黑" panose="020B0503020204020204" pitchFamily="34" charset="-122"/>
              </a:rPr>
              <a:t>添加小标题</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35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3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这里添加您的标题</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矩形 15"/>
          <p:cNvSpPr/>
          <p:nvPr/>
        </p:nvSpPr>
        <p:spPr>
          <a:xfrm flipH="1">
            <a:off x="802929" y="2793718"/>
            <a:ext cx="3036871" cy="1181885"/>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flipH="1">
            <a:off x="5314404" y="2771529"/>
            <a:ext cx="3036871" cy="118188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nvSpPr>
        <p:spPr>
          <a:xfrm>
            <a:off x="1003017" y="2305695"/>
            <a:ext cx="1491266" cy="1491266"/>
          </a:xfrm>
          <a:prstGeom prst="ellipse">
            <a:avLst/>
          </a:prstGeom>
          <a:blipFill>
            <a:blip r:embed="rId2"/>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椭圆 26"/>
          <p:cNvSpPr/>
          <p:nvPr/>
        </p:nvSpPr>
        <p:spPr>
          <a:xfrm>
            <a:off x="5514491" y="2305695"/>
            <a:ext cx="1491266" cy="1491266"/>
          </a:xfrm>
          <a:prstGeom prst="ellipse">
            <a:avLst/>
          </a:prstGeom>
          <a:blipFill>
            <a:blip r:embed="rId3"/>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Freeform 30"/>
          <p:cNvSpPr>
            <a:spLocks noEditPoints="1"/>
          </p:cNvSpPr>
          <p:nvPr/>
        </p:nvSpPr>
        <p:spPr bwMode="auto">
          <a:xfrm>
            <a:off x="7314726" y="3099653"/>
            <a:ext cx="727580" cy="570014"/>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68580" tIns="34290" rIns="68580" bIns="34290" numCol="1" anchor="t" anchorCtr="0" compatLnSpc="1"/>
          <a:lstStyle/>
          <a:p>
            <a:endParaRPr lang="zh-CN" altLang="en-US" sz="1350">
              <a:solidFill>
                <a:schemeClr val="accent2"/>
              </a:solidFill>
            </a:endParaRPr>
          </a:p>
        </p:txBody>
      </p:sp>
      <p:sp>
        <p:nvSpPr>
          <p:cNvPr id="29" name="Freeform 35"/>
          <p:cNvSpPr>
            <a:spLocks noEditPoints="1"/>
          </p:cNvSpPr>
          <p:nvPr/>
        </p:nvSpPr>
        <p:spPr bwMode="auto">
          <a:xfrm>
            <a:off x="2859134" y="3068775"/>
            <a:ext cx="670134" cy="631769"/>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68580" tIns="34290" rIns="68580" bIns="34290" numCol="1" anchor="t" anchorCtr="0" compatLnSpc="1"/>
          <a:lstStyle/>
          <a:p>
            <a:endParaRPr lang="zh-CN" altLang="en-US" sz="1350">
              <a:solidFill>
                <a:schemeClr val="accent2"/>
              </a:solidFill>
            </a:endParaRPr>
          </a:p>
        </p:txBody>
      </p:sp>
      <p:sp>
        <p:nvSpPr>
          <p:cNvPr id="30" name="TextBox 12"/>
          <p:cNvSpPr txBox="1"/>
          <p:nvPr/>
        </p:nvSpPr>
        <p:spPr>
          <a:xfrm>
            <a:off x="753919" y="4248684"/>
            <a:ext cx="3134891" cy="1477328"/>
          </a:xfrm>
          <a:prstGeom prst="rect">
            <a:avLst/>
          </a:prstGeom>
          <a:noFill/>
        </p:spPr>
        <p:txBody>
          <a:bodyPr wrap="square" rtlCol="0">
            <a:spAutoFit/>
          </a:bodyPr>
          <a:lstStyle/>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TextBox 12"/>
          <p:cNvSpPr txBox="1"/>
          <p:nvPr/>
        </p:nvSpPr>
        <p:spPr>
          <a:xfrm>
            <a:off x="5216384" y="4248683"/>
            <a:ext cx="3134891" cy="1477328"/>
          </a:xfrm>
          <a:prstGeom prst="rect">
            <a:avLst/>
          </a:prstGeom>
          <a:noFill/>
        </p:spPr>
        <p:txBody>
          <a:bodyPr wrap="square" rtlCol="0">
            <a:spAutoFit/>
          </a:bodyPr>
          <a:lstStyle/>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anim calcmode="lin" valueType="num">
                                      <p:cBhvr>
                                        <p:cTn id="12" dur="1000" fill="hold"/>
                                        <p:tgtEl>
                                          <p:spTgt spid="26"/>
                                        </p:tgtEl>
                                        <p:attrNameLst>
                                          <p:attrName>ppt_x</p:attrName>
                                        </p:attrNameLst>
                                      </p:cBhvr>
                                      <p:tavLst>
                                        <p:tav tm="0">
                                          <p:val>
                                            <p:strVal val="#ppt_x"/>
                                          </p:val>
                                        </p:tav>
                                        <p:tav tm="100000">
                                          <p:val>
                                            <p:strVal val="#ppt_x"/>
                                          </p:val>
                                        </p:tav>
                                      </p:tavLst>
                                    </p:anim>
                                    <p:anim calcmode="lin" valueType="num">
                                      <p:cBhvr>
                                        <p:cTn id="13" dur="1000" fill="hold"/>
                                        <p:tgtEl>
                                          <p:spTgt spid="2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16" presetClass="entr" presetSubtype="37"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outVertical)">
                                      <p:cBhvr>
                                        <p:cTn id="21" dur="500"/>
                                        <p:tgtEl>
                                          <p:spTgt spid="30"/>
                                        </p:tgtEl>
                                      </p:cBhvr>
                                    </p:animEffect>
                                  </p:childTnLst>
                                </p:cTn>
                              </p:par>
                            </p:childTnLst>
                          </p:cTn>
                        </p:par>
                        <p:par>
                          <p:cTn id="22" fill="hold">
                            <p:stCondLst>
                              <p:cond delay="2500"/>
                            </p:stCondLst>
                            <p:childTnLst>
                              <p:par>
                                <p:cTn id="23" presetID="16" presetClass="entr" presetSubtype="37"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outVertical)">
                                      <p:cBhvr>
                                        <p:cTn id="25" dur="500"/>
                                        <p:tgtEl>
                                          <p:spTgt spid="17"/>
                                        </p:tgtEl>
                                      </p:cBhvr>
                                    </p:animEffect>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4500"/>
                            </p:stCondLst>
                            <p:childTnLst>
                              <p:par>
                                <p:cTn id="37" presetID="16" presetClass="entr" presetSubtype="37"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arn(outVertical)">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6" grpId="0" animBg="1"/>
      <p:bldP spid="27" grpId="0" animBg="1"/>
      <p:bldP spid="28" grpId="0" animBg="1"/>
      <p:bldP spid="29" grpId="0" animBg="1"/>
      <p:bldP spid="30" grpId="0"/>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这里添加您的标题</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Freeform 5"/>
          <p:cNvSpPr>
            <a:spLocks noEditPoints="1"/>
          </p:cNvSpPr>
          <p:nvPr/>
        </p:nvSpPr>
        <p:spPr bwMode="auto">
          <a:xfrm>
            <a:off x="2376229" y="3214594"/>
            <a:ext cx="938633" cy="923108"/>
          </a:xfrm>
          <a:custGeom>
            <a:avLst/>
            <a:gdLst>
              <a:gd name="T0" fmla="*/ 330 w 332"/>
              <a:gd name="T1" fmla="*/ 145 h 326"/>
              <a:gd name="T2" fmla="*/ 288 w 332"/>
              <a:gd name="T3" fmla="*/ 106 h 326"/>
              <a:gd name="T4" fmla="*/ 310 w 332"/>
              <a:gd name="T5" fmla="*/ 82 h 326"/>
              <a:gd name="T6" fmla="*/ 288 w 332"/>
              <a:gd name="T7" fmla="*/ 51 h 326"/>
              <a:gd name="T8" fmla="*/ 231 w 332"/>
              <a:gd name="T9" fmla="*/ 45 h 326"/>
              <a:gd name="T10" fmla="*/ 235 w 332"/>
              <a:gd name="T11" fmla="*/ 12 h 326"/>
              <a:gd name="T12" fmla="*/ 200 w 332"/>
              <a:gd name="T13" fmla="*/ 1 h 326"/>
              <a:gd name="T14" fmla="*/ 150 w 332"/>
              <a:gd name="T15" fmla="*/ 29 h 326"/>
              <a:gd name="T16" fmla="*/ 134 w 332"/>
              <a:gd name="T17" fmla="*/ 0 h 326"/>
              <a:gd name="T18" fmla="*/ 98 w 332"/>
              <a:gd name="T19" fmla="*/ 12 h 326"/>
              <a:gd name="T20" fmla="*/ 74 w 332"/>
              <a:gd name="T21" fmla="*/ 64 h 326"/>
              <a:gd name="T22" fmla="*/ 44 w 332"/>
              <a:gd name="T23" fmla="*/ 50 h 326"/>
              <a:gd name="T24" fmla="*/ 22 w 332"/>
              <a:gd name="T25" fmla="*/ 81 h 326"/>
              <a:gd name="T26" fmla="*/ 34 w 332"/>
              <a:gd name="T27" fmla="*/ 137 h 326"/>
              <a:gd name="T28" fmla="*/ 1 w 332"/>
              <a:gd name="T29" fmla="*/ 143 h 326"/>
              <a:gd name="T30" fmla="*/ 1 w 332"/>
              <a:gd name="T31" fmla="*/ 181 h 326"/>
              <a:gd name="T32" fmla="*/ 33 w 332"/>
              <a:gd name="T33" fmla="*/ 188 h 326"/>
              <a:gd name="T34" fmla="*/ 21 w 332"/>
              <a:gd name="T35" fmla="*/ 244 h 326"/>
              <a:gd name="T36" fmla="*/ 43 w 332"/>
              <a:gd name="T37" fmla="*/ 275 h 326"/>
              <a:gd name="T38" fmla="*/ 73 w 332"/>
              <a:gd name="T39" fmla="*/ 261 h 326"/>
              <a:gd name="T40" fmla="*/ 96 w 332"/>
              <a:gd name="T41" fmla="*/ 313 h 326"/>
              <a:gd name="T42" fmla="*/ 132 w 332"/>
              <a:gd name="T43" fmla="*/ 326 h 326"/>
              <a:gd name="T44" fmla="*/ 149 w 332"/>
              <a:gd name="T45" fmla="*/ 297 h 326"/>
              <a:gd name="T46" fmla="*/ 198 w 332"/>
              <a:gd name="T47" fmla="*/ 325 h 326"/>
              <a:gd name="T48" fmla="*/ 234 w 332"/>
              <a:gd name="T49" fmla="*/ 314 h 326"/>
              <a:gd name="T50" fmla="*/ 230 w 332"/>
              <a:gd name="T51" fmla="*/ 281 h 326"/>
              <a:gd name="T52" fmla="*/ 287 w 332"/>
              <a:gd name="T53" fmla="*/ 275 h 326"/>
              <a:gd name="T54" fmla="*/ 310 w 332"/>
              <a:gd name="T55" fmla="*/ 245 h 326"/>
              <a:gd name="T56" fmla="*/ 287 w 332"/>
              <a:gd name="T57" fmla="*/ 220 h 326"/>
              <a:gd name="T58" fmla="*/ 330 w 332"/>
              <a:gd name="T59" fmla="*/ 182 h 326"/>
              <a:gd name="T60" fmla="*/ 332 w 332"/>
              <a:gd name="T61" fmla="*/ 163 h 326"/>
              <a:gd name="T62" fmla="*/ 166 w 332"/>
              <a:gd name="T63" fmla="*/ 261 h 326"/>
              <a:gd name="T64" fmla="*/ 166 w 332"/>
              <a:gd name="T65" fmla="*/ 65 h 326"/>
              <a:gd name="T66" fmla="*/ 166 w 332"/>
              <a:gd name="T67" fmla="*/ 26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326">
                <a:moveTo>
                  <a:pt x="331" y="144"/>
                </a:moveTo>
                <a:cubicBezTo>
                  <a:pt x="330" y="145"/>
                  <a:pt x="330" y="145"/>
                  <a:pt x="330" y="145"/>
                </a:cubicBezTo>
                <a:cubicBezTo>
                  <a:pt x="298" y="138"/>
                  <a:pt x="298" y="138"/>
                  <a:pt x="298" y="138"/>
                </a:cubicBezTo>
                <a:cubicBezTo>
                  <a:pt x="288" y="106"/>
                  <a:pt x="288" y="106"/>
                  <a:pt x="288" y="106"/>
                </a:cubicBezTo>
                <a:cubicBezTo>
                  <a:pt x="310" y="82"/>
                  <a:pt x="310" y="82"/>
                  <a:pt x="310" y="82"/>
                </a:cubicBezTo>
                <a:cubicBezTo>
                  <a:pt x="310" y="82"/>
                  <a:pt x="310" y="82"/>
                  <a:pt x="310" y="82"/>
                </a:cubicBezTo>
                <a:cubicBezTo>
                  <a:pt x="304" y="71"/>
                  <a:pt x="297" y="60"/>
                  <a:pt x="288" y="51"/>
                </a:cubicBezTo>
                <a:cubicBezTo>
                  <a:pt x="288" y="51"/>
                  <a:pt x="288" y="51"/>
                  <a:pt x="288" y="51"/>
                </a:cubicBezTo>
                <a:cubicBezTo>
                  <a:pt x="258" y="65"/>
                  <a:pt x="258" y="65"/>
                  <a:pt x="258" y="65"/>
                </a:cubicBezTo>
                <a:cubicBezTo>
                  <a:pt x="231" y="45"/>
                  <a:pt x="231" y="45"/>
                  <a:pt x="231" y="45"/>
                </a:cubicBezTo>
                <a:cubicBezTo>
                  <a:pt x="234" y="12"/>
                  <a:pt x="234" y="12"/>
                  <a:pt x="234" y="12"/>
                </a:cubicBezTo>
                <a:cubicBezTo>
                  <a:pt x="235" y="12"/>
                  <a:pt x="235" y="12"/>
                  <a:pt x="235" y="12"/>
                </a:cubicBezTo>
                <a:cubicBezTo>
                  <a:pt x="224" y="7"/>
                  <a:pt x="212" y="3"/>
                  <a:pt x="200" y="1"/>
                </a:cubicBezTo>
                <a:cubicBezTo>
                  <a:pt x="200" y="1"/>
                  <a:pt x="200" y="1"/>
                  <a:pt x="200" y="1"/>
                </a:cubicBezTo>
                <a:cubicBezTo>
                  <a:pt x="183" y="30"/>
                  <a:pt x="183" y="30"/>
                  <a:pt x="183" y="30"/>
                </a:cubicBezTo>
                <a:cubicBezTo>
                  <a:pt x="150" y="29"/>
                  <a:pt x="150" y="29"/>
                  <a:pt x="150" y="29"/>
                </a:cubicBezTo>
                <a:cubicBezTo>
                  <a:pt x="134" y="1"/>
                  <a:pt x="134" y="1"/>
                  <a:pt x="134" y="1"/>
                </a:cubicBezTo>
                <a:cubicBezTo>
                  <a:pt x="134" y="0"/>
                  <a:pt x="134" y="0"/>
                  <a:pt x="134" y="0"/>
                </a:cubicBezTo>
                <a:cubicBezTo>
                  <a:pt x="121" y="3"/>
                  <a:pt x="109" y="7"/>
                  <a:pt x="98" y="12"/>
                </a:cubicBezTo>
                <a:cubicBezTo>
                  <a:pt x="98" y="12"/>
                  <a:pt x="98" y="12"/>
                  <a:pt x="98" y="12"/>
                </a:cubicBezTo>
                <a:cubicBezTo>
                  <a:pt x="101" y="45"/>
                  <a:pt x="101" y="45"/>
                  <a:pt x="101" y="45"/>
                </a:cubicBezTo>
                <a:cubicBezTo>
                  <a:pt x="74" y="64"/>
                  <a:pt x="74" y="64"/>
                  <a:pt x="74" y="64"/>
                </a:cubicBezTo>
                <a:cubicBezTo>
                  <a:pt x="44" y="50"/>
                  <a:pt x="44" y="50"/>
                  <a:pt x="44" y="50"/>
                </a:cubicBezTo>
                <a:cubicBezTo>
                  <a:pt x="44" y="50"/>
                  <a:pt x="44" y="50"/>
                  <a:pt x="44" y="50"/>
                </a:cubicBezTo>
                <a:cubicBezTo>
                  <a:pt x="36" y="59"/>
                  <a:pt x="28" y="70"/>
                  <a:pt x="22" y="81"/>
                </a:cubicBezTo>
                <a:cubicBezTo>
                  <a:pt x="22" y="81"/>
                  <a:pt x="22" y="81"/>
                  <a:pt x="22" y="81"/>
                </a:cubicBezTo>
                <a:cubicBezTo>
                  <a:pt x="44" y="105"/>
                  <a:pt x="44" y="105"/>
                  <a:pt x="44" y="105"/>
                </a:cubicBezTo>
                <a:cubicBezTo>
                  <a:pt x="34" y="137"/>
                  <a:pt x="34" y="137"/>
                  <a:pt x="34" y="137"/>
                </a:cubicBezTo>
                <a:cubicBezTo>
                  <a:pt x="1" y="143"/>
                  <a:pt x="1" y="143"/>
                  <a:pt x="1" y="143"/>
                </a:cubicBezTo>
                <a:cubicBezTo>
                  <a:pt x="1" y="143"/>
                  <a:pt x="1" y="143"/>
                  <a:pt x="1" y="143"/>
                </a:cubicBezTo>
                <a:cubicBezTo>
                  <a:pt x="0" y="150"/>
                  <a:pt x="0" y="156"/>
                  <a:pt x="0" y="163"/>
                </a:cubicBezTo>
                <a:cubicBezTo>
                  <a:pt x="0" y="169"/>
                  <a:pt x="0" y="175"/>
                  <a:pt x="1" y="181"/>
                </a:cubicBezTo>
                <a:cubicBezTo>
                  <a:pt x="1" y="181"/>
                  <a:pt x="1" y="181"/>
                  <a:pt x="1" y="181"/>
                </a:cubicBezTo>
                <a:cubicBezTo>
                  <a:pt x="33" y="188"/>
                  <a:pt x="33" y="188"/>
                  <a:pt x="33" y="188"/>
                </a:cubicBezTo>
                <a:cubicBezTo>
                  <a:pt x="43" y="219"/>
                  <a:pt x="43" y="219"/>
                  <a:pt x="43" y="219"/>
                </a:cubicBezTo>
                <a:cubicBezTo>
                  <a:pt x="21" y="244"/>
                  <a:pt x="21" y="244"/>
                  <a:pt x="21" y="244"/>
                </a:cubicBezTo>
                <a:cubicBezTo>
                  <a:pt x="21" y="244"/>
                  <a:pt x="21" y="244"/>
                  <a:pt x="21" y="244"/>
                </a:cubicBezTo>
                <a:cubicBezTo>
                  <a:pt x="27" y="255"/>
                  <a:pt x="34" y="265"/>
                  <a:pt x="43" y="275"/>
                </a:cubicBezTo>
                <a:cubicBezTo>
                  <a:pt x="43" y="274"/>
                  <a:pt x="43" y="274"/>
                  <a:pt x="43" y="274"/>
                </a:cubicBezTo>
                <a:cubicBezTo>
                  <a:pt x="73" y="261"/>
                  <a:pt x="73" y="261"/>
                  <a:pt x="73" y="261"/>
                </a:cubicBezTo>
                <a:cubicBezTo>
                  <a:pt x="100" y="281"/>
                  <a:pt x="100" y="281"/>
                  <a:pt x="100" y="281"/>
                </a:cubicBezTo>
                <a:cubicBezTo>
                  <a:pt x="96" y="313"/>
                  <a:pt x="96" y="313"/>
                  <a:pt x="96" y="313"/>
                </a:cubicBezTo>
                <a:cubicBezTo>
                  <a:pt x="96" y="314"/>
                  <a:pt x="96" y="314"/>
                  <a:pt x="96" y="314"/>
                </a:cubicBezTo>
                <a:cubicBezTo>
                  <a:pt x="107" y="319"/>
                  <a:pt x="120" y="323"/>
                  <a:pt x="132" y="326"/>
                </a:cubicBezTo>
                <a:cubicBezTo>
                  <a:pt x="132" y="325"/>
                  <a:pt x="132" y="325"/>
                  <a:pt x="132" y="325"/>
                </a:cubicBezTo>
                <a:cubicBezTo>
                  <a:pt x="149" y="297"/>
                  <a:pt x="149" y="297"/>
                  <a:pt x="149" y="297"/>
                </a:cubicBezTo>
                <a:cubicBezTo>
                  <a:pt x="182" y="297"/>
                  <a:pt x="182" y="297"/>
                  <a:pt x="182" y="297"/>
                </a:cubicBezTo>
                <a:cubicBezTo>
                  <a:pt x="198" y="325"/>
                  <a:pt x="198" y="325"/>
                  <a:pt x="198" y="325"/>
                </a:cubicBezTo>
                <a:cubicBezTo>
                  <a:pt x="198" y="326"/>
                  <a:pt x="198" y="326"/>
                  <a:pt x="198" y="326"/>
                </a:cubicBezTo>
                <a:cubicBezTo>
                  <a:pt x="211" y="323"/>
                  <a:pt x="223" y="319"/>
                  <a:pt x="234" y="314"/>
                </a:cubicBezTo>
                <a:cubicBezTo>
                  <a:pt x="234" y="314"/>
                  <a:pt x="234" y="314"/>
                  <a:pt x="234" y="314"/>
                </a:cubicBezTo>
                <a:cubicBezTo>
                  <a:pt x="230" y="281"/>
                  <a:pt x="230" y="281"/>
                  <a:pt x="230" y="281"/>
                </a:cubicBezTo>
                <a:cubicBezTo>
                  <a:pt x="257" y="262"/>
                  <a:pt x="257" y="262"/>
                  <a:pt x="257" y="262"/>
                </a:cubicBezTo>
                <a:cubicBezTo>
                  <a:pt x="287" y="275"/>
                  <a:pt x="287" y="275"/>
                  <a:pt x="287" y="275"/>
                </a:cubicBezTo>
                <a:cubicBezTo>
                  <a:pt x="287" y="276"/>
                  <a:pt x="287" y="276"/>
                  <a:pt x="287" y="276"/>
                </a:cubicBezTo>
                <a:cubicBezTo>
                  <a:pt x="296" y="266"/>
                  <a:pt x="304" y="256"/>
                  <a:pt x="310" y="245"/>
                </a:cubicBezTo>
                <a:cubicBezTo>
                  <a:pt x="310" y="245"/>
                  <a:pt x="310" y="245"/>
                  <a:pt x="310" y="245"/>
                </a:cubicBezTo>
                <a:cubicBezTo>
                  <a:pt x="287" y="220"/>
                  <a:pt x="287" y="220"/>
                  <a:pt x="287" y="220"/>
                </a:cubicBezTo>
                <a:cubicBezTo>
                  <a:pt x="298" y="189"/>
                  <a:pt x="298" y="189"/>
                  <a:pt x="298" y="189"/>
                </a:cubicBezTo>
                <a:cubicBezTo>
                  <a:pt x="330" y="182"/>
                  <a:pt x="330" y="182"/>
                  <a:pt x="330" y="182"/>
                </a:cubicBezTo>
                <a:cubicBezTo>
                  <a:pt x="330" y="183"/>
                  <a:pt x="330" y="183"/>
                  <a:pt x="330" y="183"/>
                </a:cubicBezTo>
                <a:cubicBezTo>
                  <a:pt x="331" y="176"/>
                  <a:pt x="332" y="170"/>
                  <a:pt x="332" y="163"/>
                </a:cubicBezTo>
                <a:cubicBezTo>
                  <a:pt x="332" y="157"/>
                  <a:pt x="331" y="150"/>
                  <a:pt x="331" y="144"/>
                </a:cubicBezTo>
                <a:close/>
                <a:moveTo>
                  <a:pt x="166" y="261"/>
                </a:moveTo>
                <a:cubicBezTo>
                  <a:pt x="111" y="261"/>
                  <a:pt x="68" y="217"/>
                  <a:pt x="68" y="163"/>
                </a:cubicBezTo>
                <a:cubicBezTo>
                  <a:pt x="68" y="109"/>
                  <a:pt x="111" y="65"/>
                  <a:pt x="166" y="65"/>
                </a:cubicBezTo>
                <a:cubicBezTo>
                  <a:pt x="220" y="65"/>
                  <a:pt x="264" y="109"/>
                  <a:pt x="264" y="163"/>
                </a:cubicBezTo>
                <a:cubicBezTo>
                  <a:pt x="264" y="217"/>
                  <a:pt x="220" y="261"/>
                  <a:pt x="166" y="261"/>
                </a:cubicBezTo>
                <a:close/>
              </a:path>
            </a:pathLst>
          </a:custGeom>
          <a:solidFill>
            <a:srgbClr val="35669B"/>
          </a:solidFill>
          <a:ln>
            <a:noFill/>
          </a:ln>
        </p:spPr>
        <p:txBody>
          <a:bodyPr vert="horz" wrap="square" lIns="68580" tIns="34290" rIns="68580" bIns="34290" numCol="1" anchor="t" anchorCtr="0" compatLnSpc="1"/>
          <a:lstStyle/>
          <a:p>
            <a:endParaRPr lang="zh-CN" altLang="en-US" sz="1350">
              <a:solidFill>
                <a:srgbClr val="0080B0"/>
              </a:solidFill>
            </a:endParaRPr>
          </a:p>
        </p:txBody>
      </p:sp>
      <p:sp>
        <p:nvSpPr>
          <p:cNvPr id="13" name="Freeform 6"/>
          <p:cNvSpPr>
            <a:spLocks noEditPoints="1"/>
          </p:cNvSpPr>
          <p:nvPr/>
        </p:nvSpPr>
        <p:spPr bwMode="auto">
          <a:xfrm>
            <a:off x="3227685" y="3404469"/>
            <a:ext cx="1212103" cy="1230015"/>
          </a:xfrm>
          <a:custGeom>
            <a:avLst/>
            <a:gdLst>
              <a:gd name="T0" fmla="*/ 426 w 429"/>
              <a:gd name="T1" fmla="*/ 267 h 435"/>
              <a:gd name="T2" fmla="*/ 390 w 429"/>
              <a:gd name="T3" fmla="*/ 201 h 435"/>
              <a:gd name="T4" fmla="*/ 429 w 429"/>
              <a:gd name="T5" fmla="*/ 181 h 435"/>
              <a:gd name="T6" fmla="*/ 414 w 429"/>
              <a:gd name="T7" fmla="*/ 133 h 435"/>
              <a:gd name="T8" fmla="*/ 347 w 429"/>
              <a:gd name="T9" fmla="*/ 101 h 435"/>
              <a:gd name="T10" fmla="*/ 366 w 429"/>
              <a:gd name="T11" fmla="*/ 62 h 435"/>
              <a:gd name="T12" fmla="*/ 328 w 429"/>
              <a:gd name="T13" fmla="*/ 33 h 435"/>
              <a:gd name="T14" fmla="*/ 254 w 429"/>
              <a:gd name="T15" fmla="*/ 46 h 435"/>
              <a:gd name="T16" fmla="*/ 247 w 429"/>
              <a:gd name="T17" fmla="*/ 3 h 435"/>
              <a:gd name="T18" fmla="*/ 197 w 429"/>
              <a:gd name="T19" fmla="*/ 2 h 435"/>
              <a:gd name="T20" fmla="*/ 145 w 429"/>
              <a:gd name="T21" fmla="*/ 56 h 435"/>
              <a:gd name="T22" fmla="*/ 114 w 429"/>
              <a:gd name="T23" fmla="*/ 25 h 435"/>
              <a:gd name="T24" fmla="*/ 74 w 429"/>
              <a:gd name="T25" fmla="*/ 53 h 435"/>
              <a:gd name="T26" fmla="*/ 63 w 429"/>
              <a:gd name="T27" fmla="*/ 127 h 435"/>
              <a:gd name="T28" fmla="*/ 20 w 429"/>
              <a:gd name="T29" fmla="*/ 121 h 435"/>
              <a:gd name="T30" fmla="*/ 3 w 429"/>
              <a:gd name="T31" fmla="*/ 168 h 435"/>
              <a:gd name="T32" fmla="*/ 41 w 429"/>
              <a:gd name="T33" fmla="*/ 190 h 435"/>
              <a:gd name="T34" fmla="*/ 1 w 429"/>
              <a:gd name="T35" fmla="*/ 254 h 435"/>
              <a:gd name="T36" fmla="*/ 14 w 429"/>
              <a:gd name="T37" fmla="*/ 302 h 435"/>
              <a:gd name="T38" fmla="*/ 58 w 429"/>
              <a:gd name="T39" fmla="*/ 298 h 435"/>
              <a:gd name="T40" fmla="*/ 63 w 429"/>
              <a:gd name="T41" fmla="*/ 373 h 435"/>
              <a:gd name="T42" fmla="*/ 102 w 429"/>
              <a:gd name="T43" fmla="*/ 404 h 435"/>
              <a:gd name="T44" fmla="*/ 135 w 429"/>
              <a:gd name="T45" fmla="*/ 375 h 435"/>
              <a:gd name="T46" fmla="*/ 184 w 429"/>
              <a:gd name="T47" fmla="*/ 432 h 435"/>
              <a:gd name="T48" fmla="*/ 233 w 429"/>
              <a:gd name="T49" fmla="*/ 434 h 435"/>
              <a:gd name="T50" fmla="*/ 243 w 429"/>
              <a:gd name="T51" fmla="*/ 391 h 435"/>
              <a:gd name="T52" fmla="*/ 316 w 429"/>
              <a:gd name="T53" fmla="*/ 409 h 435"/>
              <a:gd name="T54" fmla="*/ 357 w 429"/>
              <a:gd name="T55" fmla="*/ 382 h 435"/>
              <a:gd name="T56" fmla="*/ 340 w 429"/>
              <a:gd name="T57" fmla="*/ 342 h 435"/>
              <a:gd name="T58" fmla="*/ 409 w 429"/>
              <a:gd name="T59" fmla="*/ 313 h 435"/>
              <a:gd name="T60" fmla="*/ 419 w 429"/>
              <a:gd name="T61" fmla="*/ 290 h 435"/>
              <a:gd name="T62" fmla="*/ 172 w 429"/>
              <a:gd name="T63" fmla="*/ 339 h 435"/>
              <a:gd name="T64" fmla="*/ 258 w 429"/>
              <a:gd name="T65" fmla="*/ 96 h 435"/>
              <a:gd name="T66" fmla="*/ 172 w 429"/>
              <a:gd name="T67" fmla="*/ 33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9" h="435">
                <a:moveTo>
                  <a:pt x="426" y="267"/>
                </a:moveTo>
                <a:cubicBezTo>
                  <a:pt x="426" y="267"/>
                  <a:pt x="426" y="267"/>
                  <a:pt x="426" y="267"/>
                </a:cubicBezTo>
                <a:cubicBezTo>
                  <a:pt x="389" y="244"/>
                  <a:pt x="389" y="244"/>
                  <a:pt x="389" y="244"/>
                </a:cubicBezTo>
                <a:cubicBezTo>
                  <a:pt x="390" y="201"/>
                  <a:pt x="390" y="201"/>
                  <a:pt x="390" y="201"/>
                </a:cubicBezTo>
                <a:cubicBezTo>
                  <a:pt x="428" y="180"/>
                  <a:pt x="428" y="180"/>
                  <a:pt x="428" y="180"/>
                </a:cubicBezTo>
                <a:cubicBezTo>
                  <a:pt x="429" y="181"/>
                  <a:pt x="429" y="181"/>
                  <a:pt x="429" y="181"/>
                </a:cubicBezTo>
                <a:cubicBezTo>
                  <a:pt x="426" y="164"/>
                  <a:pt x="421" y="148"/>
                  <a:pt x="415" y="133"/>
                </a:cubicBezTo>
                <a:cubicBezTo>
                  <a:pt x="414" y="133"/>
                  <a:pt x="414" y="133"/>
                  <a:pt x="414" y="133"/>
                </a:cubicBezTo>
                <a:cubicBezTo>
                  <a:pt x="371" y="137"/>
                  <a:pt x="371" y="137"/>
                  <a:pt x="371" y="137"/>
                </a:cubicBezTo>
                <a:cubicBezTo>
                  <a:pt x="347" y="101"/>
                  <a:pt x="347" y="101"/>
                  <a:pt x="347" y="101"/>
                </a:cubicBezTo>
                <a:cubicBezTo>
                  <a:pt x="365" y="62"/>
                  <a:pt x="365" y="62"/>
                  <a:pt x="365" y="62"/>
                </a:cubicBezTo>
                <a:cubicBezTo>
                  <a:pt x="366" y="62"/>
                  <a:pt x="366" y="62"/>
                  <a:pt x="366" y="62"/>
                </a:cubicBezTo>
                <a:cubicBezTo>
                  <a:pt x="355" y="51"/>
                  <a:pt x="342" y="41"/>
                  <a:pt x="328" y="32"/>
                </a:cubicBezTo>
                <a:cubicBezTo>
                  <a:pt x="328" y="33"/>
                  <a:pt x="328" y="33"/>
                  <a:pt x="328" y="33"/>
                </a:cubicBezTo>
                <a:cubicBezTo>
                  <a:pt x="295" y="61"/>
                  <a:pt x="295" y="61"/>
                  <a:pt x="295" y="61"/>
                </a:cubicBezTo>
                <a:cubicBezTo>
                  <a:pt x="254" y="46"/>
                  <a:pt x="254" y="46"/>
                  <a:pt x="254" y="46"/>
                </a:cubicBezTo>
                <a:cubicBezTo>
                  <a:pt x="246" y="3"/>
                  <a:pt x="246" y="3"/>
                  <a:pt x="246" y="3"/>
                </a:cubicBezTo>
                <a:cubicBezTo>
                  <a:pt x="247" y="3"/>
                  <a:pt x="247" y="3"/>
                  <a:pt x="247" y="3"/>
                </a:cubicBezTo>
                <a:cubicBezTo>
                  <a:pt x="230" y="0"/>
                  <a:pt x="213" y="0"/>
                  <a:pt x="197" y="1"/>
                </a:cubicBezTo>
                <a:cubicBezTo>
                  <a:pt x="197" y="2"/>
                  <a:pt x="197" y="2"/>
                  <a:pt x="197" y="2"/>
                </a:cubicBezTo>
                <a:cubicBezTo>
                  <a:pt x="187" y="44"/>
                  <a:pt x="187" y="44"/>
                  <a:pt x="187" y="44"/>
                </a:cubicBezTo>
                <a:cubicBezTo>
                  <a:pt x="145" y="56"/>
                  <a:pt x="145" y="56"/>
                  <a:pt x="145" y="56"/>
                </a:cubicBezTo>
                <a:cubicBezTo>
                  <a:pt x="114" y="26"/>
                  <a:pt x="114" y="26"/>
                  <a:pt x="114" y="26"/>
                </a:cubicBezTo>
                <a:cubicBezTo>
                  <a:pt x="114" y="25"/>
                  <a:pt x="114" y="25"/>
                  <a:pt x="114" y="25"/>
                </a:cubicBezTo>
                <a:cubicBezTo>
                  <a:pt x="100" y="33"/>
                  <a:pt x="86" y="42"/>
                  <a:pt x="73" y="53"/>
                </a:cubicBezTo>
                <a:cubicBezTo>
                  <a:pt x="74" y="53"/>
                  <a:pt x="74" y="53"/>
                  <a:pt x="74" y="53"/>
                </a:cubicBezTo>
                <a:cubicBezTo>
                  <a:pt x="90" y="93"/>
                  <a:pt x="90" y="93"/>
                  <a:pt x="90" y="93"/>
                </a:cubicBezTo>
                <a:cubicBezTo>
                  <a:pt x="63" y="127"/>
                  <a:pt x="63" y="127"/>
                  <a:pt x="63" y="127"/>
                </a:cubicBezTo>
                <a:cubicBezTo>
                  <a:pt x="20" y="121"/>
                  <a:pt x="20" y="121"/>
                  <a:pt x="20" y="121"/>
                </a:cubicBezTo>
                <a:cubicBezTo>
                  <a:pt x="20" y="121"/>
                  <a:pt x="20" y="121"/>
                  <a:pt x="20" y="121"/>
                </a:cubicBezTo>
                <a:cubicBezTo>
                  <a:pt x="16" y="128"/>
                  <a:pt x="13" y="137"/>
                  <a:pt x="10" y="145"/>
                </a:cubicBezTo>
                <a:cubicBezTo>
                  <a:pt x="7" y="153"/>
                  <a:pt x="5" y="160"/>
                  <a:pt x="3" y="168"/>
                </a:cubicBezTo>
                <a:cubicBezTo>
                  <a:pt x="4" y="168"/>
                  <a:pt x="4" y="168"/>
                  <a:pt x="4" y="168"/>
                </a:cubicBezTo>
                <a:cubicBezTo>
                  <a:pt x="41" y="190"/>
                  <a:pt x="41" y="190"/>
                  <a:pt x="41" y="190"/>
                </a:cubicBezTo>
                <a:cubicBezTo>
                  <a:pt x="39" y="234"/>
                  <a:pt x="39" y="234"/>
                  <a:pt x="39" y="234"/>
                </a:cubicBezTo>
                <a:cubicBezTo>
                  <a:pt x="1" y="254"/>
                  <a:pt x="1" y="254"/>
                  <a:pt x="1" y="254"/>
                </a:cubicBezTo>
                <a:cubicBezTo>
                  <a:pt x="0" y="254"/>
                  <a:pt x="0" y="254"/>
                  <a:pt x="0" y="254"/>
                </a:cubicBezTo>
                <a:cubicBezTo>
                  <a:pt x="3" y="270"/>
                  <a:pt x="8" y="286"/>
                  <a:pt x="14" y="302"/>
                </a:cubicBezTo>
                <a:cubicBezTo>
                  <a:pt x="15" y="301"/>
                  <a:pt x="15" y="301"/>
                  <a:pt x="15" y="301"/>
                </a:cubicBezTo>
                <a:cubicBezTo>
                  <a:pt x="58" y="298"/>
                  <a:pt x="58" y="298"/>
                  <a:pt x="58" y="298"/>
                </a:cubicBezTo>
                <a:cubicBezTo>
                  <a:pt x="82" y="334"/>
                  <a:pt x="82" y="334"/>
                  <a:pt x="82" y="334"/>
                </a:cubicBezTo>
                <a:cubicBezTo>
                  <a:pt x="63" y="373"/>
                  <a:pt x="63" y="373"/>
                  <a:pt x="63" y="373"/>
                </a:cubicBezTo>
                <a:cubicBezTo>
                  <a:pt x="63" y="373"/>
                  <a:pt x="63" y="373"/>
                  <a:pt x="63" y="373"/>
                </a:cubicBezTo>
                <a:cubicBezTo>
                  <a:pt x="74" y="384"/>
                  <a:pt x="88" y="395"/>
                  <a:pt x="102" y="404"/>
                </a:cubicBezTo>
                <a:cubicBezTo>
                  <a:pt x="102" y="403"/>
                  <a:pt x="102" y="403"/>
                  <a:pt x="102" y="403"/>
                </a:cubicBezTo>
                <a:cubicBezTo>
                  <a:pt x="135" y="375"/>
                  <a:pt x="135" y="375"/>
                  <a:pt x="135" y="375"/>
                </a:cubicBezTo>
                <a:cubicBezTo>
                  <a:pt x="176" y="390"/>
                  <a:pt x="176" y="390"/>
                  <a:pt x="176" y="390"/>
                </a:cubicBezTo>
                <a:cubicBezTo>
                  <a:pt x="184" y="432"/>
                  <a:pt x="184" y="432"/>
                  <a:pt x="184" y="432"/>
                </a:cubicBezTo>
                <a:cubicBezTo>
                  <a:pt x="183" y="433"/>
                  <a:pt x="183" y="433"/>
                  <a:pt x="183" y="433"/>
                </a:cubicBezTo>
                <a:cubicBezTo>
                  <a:pt x="200" y="435"/>
                  <a:pt x="217" y="435"/>
                  <a:pt x="233" y="434"/>
                </a:cubicBezTo>
                <a:cubicBezTo>
                  <a:pt x="233" y="434"/>
                  <a:pt x="233" y="434"/>
                  <a:pt x="233" y="434"/>
                </a:cubicBezTo>
                <a:cubicBezTo>
                  <a:pt x="243" y="391"/>
                  <a:pt x="243" y="391"/>
                  <a:pt x="243" y="391"/>
                </a:cubicBezTo>
                <a:cubicBezTo>
                  <a:pt x="284" y="379"/>
                  <a:pt x="284" y="379"/>
                  <a:pt x="284" y="379"/>
                </a:cubicBezTo>
                <a:cubicBezTo>
                  <a:pt x="316" y="409"/>
                  <a:pt x="316" y="409"/>
                  <a:pt x="316" y="409"/>
                </a:cubicBezTo>
                <a:cubicBezTo>
                  <a:pt x="315" y="410"/>
                  <a:pt x="315" y="410"/>
                  <a:pt x="315" y="410"/>
                </a:cubicBezTo>
                <a:cubicBezTo>
                  <a:pt x="330" y="402"/>
                  <a:pt x="344" y="393"/>
                  <a:pt x="357" y="382"/>
                </a:cubicBezTo>
                <a:cubicBezTo>
                  <a:pt x="356" y="382"/>
                  <a:pt x="356" y="382"/>
                  <a:pt x="356" y="382"/>
                </a:cubicBezTo>
                <a:cubicBezTo>
                  <a:pt x="340" y="342"/>
                  <a:pt x="340" y="342"/>
                  <a:pt x="340" y="342"/>
                </a:cubicBezTo>
                <a:cubicBezTo>
                  <a:pt x="366" y="307"/>
                  <a:pt x="366" y="307"/>
                  <a:pt x="366" y="307"/>
                </a:cubicBezTo>
                <a:cubicBezTo>
                  <a:pt x="409" y="313"/>
                  <a:pt x="409" y="313"/>
                  <a:pt x="409" y="313"/>
                </a:cubicBezTo>
                <a:cubicBezTo>
                  <a:pt x="409" y="314"/>
                  <a:pt x="409" y="314"/>
                  <a:pt x="409" y="314"/>
                </a:cubicBezTo>
                <a:cubicBezTo>
                  <a:pt x="413" y="306"/>
                  <a:pt x="416" y="298"/>
                  <a:pt x="419" y="290"/>
                </a:cubicBezTo>
                <a:cubicBezTo>
                  <a:pt x="422" y="282"/>
                  <a:pt x="424" y="274"/>
                  <a:pt x="426" y="267"/>
                </a:cubicBezTo>
                <a:close/>
                <a:moveTo>
                  <a:pt x="172" y="339"/>
                </a:moveTo>
                <a:cubicBezTo>
                  <a:pt x="105" y="315"/>
                  <a:pt x="70" y="241"/>
                  <a:pt x="94" y="175"/>
                </a:cubicBezTo>
                <a:cubicBezTo>
                  <a:pt x="117" y="108"/>
                  <a:pt x="191" y="73"/>
                  <a:pt x="258" y="96"/>
                </a:cubicBezTo>
                <a:cubicBezTo>
                  <a:pt x="325" y="120"/>
                  <a:pt x="359" y="194"/>
                  <a:pt x="336" y="261"/>
                </a:cubicBezTo>
                <a:cubicBezTo>
                  <a:pt x="312" y="327"/>
                  <a:pt x="238" y="362"/>
                  <a:pt x="172" y="339"/>
                </a:cubicBezTo>
                <a:close/>
              </a:path>
            </a:pathLst>
          </a:custGeom>
          <a:solidFill>
            <a:schemeClr val="tx1">
              <a:lumMod val="75000"/>
              <a:lumOff val="25000"/>
            </a:schemeClr>
          </a:solidFill>
          <a:ln>
            <a:noFill/>
          </a:ln>
        </p:spPr>
        <p:txBody>
          <a:bodyPr vert="horz" wrap="square" lIns="68580" tIns="34290" rIns="68580" bIns="34290" numCol="1" anchor="t" anchorCtr="0" compatLnSpc="1"/>
          <a:lstStyle/>
          <a:p>
            <a:endParaRPr lang="zh-CN" altLang="en-US" sz="1350">
              <a:solidFill>
                <a:srgbClr val="0080B0"/>
              </a:solidFill>
            </a:endParaRPr>
          </a:p>
        </p:txBody>
      </p:sp>
      <p:sp>
        <p:nvSpPr>
          <p:cNvPr id="14" name="Freeform 7"/>
          <p:cNvSpPr>
            <a:spLocks noEditPoints="1"/>
          </p:cNvSpPr>
          <p:nvPr/>
        </p:nvSpPr>
        <p:spPr bwMode="auto">
          <a:xfrm>
            <a:off x="4134075" y="2445535"/>
            <a:ext cx="1567971" cy="1547670"/>
          </a:xfrm>
          <a:custGeom>
            <a:avLst/>
            <a:gdLst>
              <a:gd name="T0" fmla="*/ 523 w 555"/>
              <a:gd name="T1" fmla="*/ 400 h 547"/>
              <a:gd name="T2" fmla="*/ 500 w 555"/>
              <a:gd name="T3" fmla="*/ 308 h 547"/>
              <a:gd name="T4" fmla="*/ 554 w 555"/>
              <a:gd name="T5" fmla="*/ 295 h 547"/>
              <a:gd name="T6" fmla="*/ 551 w 555"/>
              <a:gd name="T7" fmla="*/ 232 h 547"/>
              <a:gd name="T8" fmla="*/ 477 w 555"/>
              <a:gd name="T9" fmla="*/ 171 h 547"/>
              <a:gd name="T10" fmla="*/ 514 w 555"/>
              <a:gd name="T11" fmla="*/ 128 h 547"/>
              <a:gd name="T12" fmla="*/ 475 w 555"/>
              <a:gd name="T13" fmla="*/ 81 h 547"/>
              <a:gd name="T14" fmla="*/ 380 w 555"/>
              <a:gd name="T15" fmla="*/ 74 h 547"/>
              <a:gd name="T16" fmla="*/ 385 w 555"/>
              <a:gd name="T17" fmla="*/ 18 h 547"/>
              <a:gd name="T18" fmla="*/ 324 w 555"/>
              <a:gd name="T19" fmla="*/ 1 h 547"/>
              <a:gd name="T20" fmla="*/ 243 w 555"/>
              <a:gd name="T21" fmla="*/ 51 h 547"/>
              <a:gd name="T22" fmla="*/ 214 w 555"/>
              <a:gd name="T23" fmla="*/ 4 h 547"/>
              <a:gd name="T24" fmla="*/ 155 w 555"/>
              <a:gd name="T25" fmla="*/ 26 h 547"/>
              <a:gd name="T26" fmla="*/ 119 w 555"/>
              <a:gd name="T27" fmla="*/ 114 h 547"/>
              <a:gd name="T28" fmla="*/ 68 w 555"/>
              <a:gd name="T29" fmla="*/ 93 h 547"/>
              <a:gd name="T30" fmla="*/ 32 w 555"/>
              <a:gd name="T31" fmla="*/ 146 h 547"/>
              <a:gd name="T32" fmla="*/ 71 w 555"/>
              <a:gd name="T33" fmla="*/ 185 h 547"/>
              <a:gd name="T34" fmla="*/ 2 w 555"/>
              <a:gd name="T35" fmla="*/ 252 h 547"/>
              <a:gd name="T36" fmla="*/ 4 w 555"/>
              <a:gd name="T37" fmla="*/ 315 h 547"/>
              <a:gd name="T38" fmla="*/ 59 w 555"/>
              <a:gd name="T39" fmla="*/ 324 h 547"/>
              <a:gd name="T40" fmla="*/ 42 w 555"/>
              <a:gd name="T41" fmla="*/ 418 h 547"/>
              <a:gd name="T42" fmla="*/ 80 w 555"/>
              <a:gd name="T43" fmla="*/ 468 h 547"/>
              <a:gd name="T44" fmla="*/ 130 w 555"/>
              <a:gd name="T45" fmla="*/ 443 h 547"/>
              <a:gd name="T46" fmla="*/ 172 w 555"/>
              <a:gd name="T47" fmla="*/ 529 h 547"/>
              <a:gd name="T48" fmla="*/ 233 w 555"/>
              <a:gd name="T49" fmla="*/ 547 h 547"/>
              <a:gd name="T50" fmla="*/ 258 w 555"/>
              <a:gd name="T51" fmla="*/ 497 h 547"/>
              <a:gd name="T52" fmla="*/ 342 w 555"/>
              <a:gd name="T53" fmla="*/ 542 h 547"/>
              <a:gd name="T54" fmla="*/ 402 w 555"/>
              <a:gd name="T55" fmla="*/ 521 h 547"/>
              <a:gd name="T56" fmla="*/ 394 w 555"/>
              <a:gd name="T57" fmla="*/ 466 h 547"/>
              <a:gd name="T58" fmla="*/ 488 w 555"/>
              <a:gd name="T59" fmla="*/ 452 h 547"/>
              <a:gd name="T60" fmla="*/ 508 w 555"/>
              <a:gd name="T61" fmla="*/ 427 h 547"/>
              <a:gd name="T62" fmla="*/ 186 w 555"/>
              <a:gd name="T63" fmla="*/ 410 h 547"/>
              <a:gd name="T64" fmla="*/ 369 w 555"/>
              <a:gd name="T65" fmla="*/ 137 h 547"/>
              <a:gd name="T66" fmla="*/ 186 w 555"/>
              <a:gd name="T67" fmla="*/ 4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5" h="547">
                <a:moveTo>
                  <a:pt x="524" y="400"/>
                </a:moveTo>
                <a:cubicBezTo>
                  <a:pt x="523" y="400"/>
                  <a:pt x="523" y="400"/>
                  <a:pt x="523" y="400"/>
                </a:cubicBezTo>
                <a:cubicBezTo>
                  <a:pt x="485" y="361"/>
                  <a:pt x="485" y="361"/>
                  <a:pt x="485" y="361"/>
                </a:cubicBezTo>
                <a:cubicBezTo>
                  <a:pt x="500" y="308"/>
                  <a:pt x="500" y="308"/>
                  <a:pt x="500" y="308"/>
                </a:cubicBezTo>
                <a:cubicBezTo>
                  <a:pt x="553" y="294"/>
                  <a:pt x="553" y="294"/>
                  <a:pt x="553" y="294"/>
                </a:cubicBezTo>
                <a:cubicBezTo>
                  <a:pt x="554" y="295"/>
                  <a:pt x="554" y="295"/>
                  <a:pt x="554" y="295"/>
                </a:cubicBezTo>
                <a:cubicBezTo>
                  <a:pt x="555" y="274"/>
                  <a:pt x="555" y="252"/>
                  <a:pt x="551" y="231"/>
                </a:cubicBezTo>
                <a:cubicBezTo>
                  <a:pt x="551" y="232"/>
                  <a:pt x="551" y="232"/>
                  <a:pt x="551" y="232"/>
                </a:cubicBezTo>
                <a:cubicBezTo>
                  <a:pt x="496" y="222"/>
                  <a:pt x="496" y="222"/>
                  <a:pt x="496" y="222"/>
                </a:cubicBezTo>
                <a:cubicBezTo>
                  <a:pt x="477" y="171"/>
                  <a:pt x="477" y="171"/>
                  <a:pt x="477" y="171"/>
                </a:cubicBezTo>
                <a:cubicBezTo>
                  <a:pt x="513" y="128"/>
                  <a:pt x="513" y="128"/>
                  <a:pt x="513" y="128"/>
                </a:cubicBezTo>
                <a:cubicBezTo>
                  <a:pt x="514" y="128"/>
                  <a:pt x="514" y="128"/>
                  <a:pt x="514" y="128"/>
                </a:cubicBezTo>
                <a:cubicBezTo>
                  <a:pt x="503" y="111"/>
                  <a:pt x="490" y="94"/>
                  <a:pt x="475" y="79"/>
                </a:cubicBezTo>
                <a:cubicBezTo>
                  <a:pt x="475" y="81"/>
                  <a:pt x="475" y="81"/>
                  <a:pt x="475" y="81"/>
                </a:cubicBezTo>
                <a:cubicBezTo>
                  <a:pt x="426" y="104"/>
                  <a:pt x="426" y="104"/>
                  <a:pt x="426" y="104"/>
                </a:cubicBezTo>
                <a:cubicBezTo>
                  <a:pt x="380" y="74"/>
                  <a:pt x="380" y="74"/>
                  <a:pt x="380" y="74"/>
                </a:cubicBezTo>
                <a:cubicBezTo>
                  <a:pt x="384" y="19"/>
                  <a:pt x="384" y="19"/>
                  <a:pt x="384" y="19"/>
                </a:cubicBezTo>
                <a:cubicBezTo>
                  <a:pt x="385" y="18"/>
                  <a:pt x="385" y="18"/>
                  <a:pt x="385" y="18"/>
                </a:cubicBezTo>
                <a:cubicBezTo>
                  <a:pt x="365" y="10"/>
                  <a:pt x="344" y="4"/>
                  <a:pt x="323" y="0"/>
                </a:cubicBezTo>
                <a:cubicBezTo>
                  <a:pt x="324" y="1"/>
                  <a:pt x="324" y="1"/>
                  <a:pt x="324" y="1"/>
                </a:cubicBezTo>
                <a:cubicBezTo>
                  <a:pt x="298" y="50"/>
                  <a:pt x="298" y="50"/>
                  <a:pt x="298" y="50"/>
                </a:cubicBezTo>
                <a:cubicBezTo>
                  <a:pt x="243" y="51"/>
                  <a:pt x="243" y="51"/>
                  <a:pt x="243" y="51"/>
                </a:cubicBezTo>
                <a:cubicBezTo>
                  <a:pt x="214" y="5"/>
                  <a:pt x="214" y="5"/>
                  <a:pt x="214" y="5"/>
                </a:cubicBezTo>
                <a:cubicBezTo>
                  <a:pt x="214" y="4"/>
                  <a:pt x="214" y="4"/>
                  <a:pt x="214" y="4"/>
                </a:cubicBezTo>
                <a:cubicBezTo>
                  <a:pt x="193" y="9"/>
                  <a:pt x="173" y="16"/>
                  <a:pt x="154" y="26"/>
                </a:cubicBezTo>
                <a:cubicBezTo>
                  <a:pt x="155" y="26"/>
                  <a:pt x="155" y="26"/>
                  <a:pt x="155" y="26"/>
                </a:cubicBezTo>
                <a:cubicBezTo>
                  <a:pt x="162" y="81"/>
                  <a:pt x="162" y="81"/>
                  <a:pt x="162" y="81"/>
                </a:cubicBezTo>
                <a:cubicBezTo>
                  <a:pt x="119" y="114"/>
                  <a:pt x="119" y="114"/>
                  <a:pt x="119" y="114"/>
                </a:cubicBezTo>
                <a:cubicBezTo>
                  <a:pt x="68" y="94"/>
                  <a:pt x="68" y="94"/>
                  <a:pt x="68" y="94"/>
                </a:cubicBezTo>
                <a:cubicBezTo>
                  <a:pt x="68" y="93"/>
                  <a:pt x="68" y="93"/>
                  <a:pt x="68" y="93"/>
                </a:cubicBezTo>
                <a:cubicBezTo>
                  <a:pt x="60" y="101"/>
                  <a:pt x="54" y="110"/>
                  <a:pt x="47" y="119"/>
                </a:cubicBezTo>
                <a:cubicBezTo>
                  <a:pt x="41" y="128"/>
                  <a:pt x="36" y="137"/>
                  <a:pt x="32" y="146"/>
                </a:cubicBezTo>
                <a:cubicBezTo>
                  <a:pt x="33" y="146"/>
                  <a:pt x="33" y="146"/>
                  <a:pt x="33" y="146"/>
                </a:cubicBezTo>
                <a:cubicBezTo>
                  <a:pt x="71" y="185"/>
                  <a:pt x="71" y="185"/>
                  <a:pt x="71" y="185"/>
                </a:cubicBezTo>
                <a:cubicBezTo>
                  <a:pt x="56" y="238"/>
                  <a:pt x="56" y="238"/>
                  <a:pt x="56" y="238"/>
                </a:cubicBezTo>
                <a:cubicBezTo>
                  <a:pt x="2" y="252"/>
                  <a:pt x="2" y="252"/>
                  <a:pt x="2" y="252"/>
                </a:cubicBezTo>
                <a:cubicBezTo>
                  <a:pt x="1" y="251"/>
                  <a:pt x="1" y="251"/>
                  <a:pt x="1" y="251"/>
                </a:cubicBezTo>
                <a:cubicBezTo>
                  <a:pt x="0" y="272"/>
                  <a:pt x="0" y="294"/>
                  <a:pt x="4" y="315"/>
                </a:cubicBezTo>
                <a:cubicBezTo>
                  <a:pt x="4" y="314"/>
                  <a:pt x="4" y="314"/>
                  <a:pt x="4" y="314"/>
                </a:cubicBezTo>
                <a:cubicBezTo>
                  <a:pt x="59" y="324"/>
                  <a:pt x="59" y="324"/>
                  <a:pt x="59" y="324"/>
                </a:cubicBezTo>
                <a:cubicBezTo>
                  <a:pt x="77" y="376"/>
                  <a:pt x="77" y="376"/>
                  <a:pt x="77" y="376"/>
                </a:cubicBezTo>
                <a:cubicBezTo>
                  <a:pt x="42" y="418"/>
                  <a:pt x="42" y="418"/>
                  <a:pt x="42" y="418"/>
                </a:cubicBezTo>
                <a:cubicBezTo>
                  <a:pt x="41" y="418"/>
                  <a:pt x="41" y="418"/>
                  <a:pt x="41" y="418"/>
                </a:cubicBezTo>
                <a:cubicBezTo>
                  <a:pt x="52" y="436"/>
                  <a:pt x="65" y="453"/>
                  <a:pt x="80" y="468"/>
                </a:cubicBezTo>
                <a:cubicBezTo>
                  <a:pt x="80" y="467"/>
                  <a:pt x="80" y="467"/>
                  <a:pt x="80" y="467"/>
                </a:cubicBezTo>
                <a:cubicBezTo>
                  <a:pt x="130" y="443"/>
                  <a:pt x="130" y="443"/>
                  <a:pt x="130" y="443"/>
                </a:cubicBezTo>
                <a:cubicBezTo>
                  <a:pt x="176" y="474"/>
                  <a:pt x="176" y="474"/>
                  <a:pt x="176" y="474"/>
                </a:cubicBezTo>
                <a:cubicBezTo>
                  <a:pt x="172" y="529"/>
                  <a:pt x="172" y="529"/>
                  <a:pt x="172" y="529"/>
                </a:cubicBezTo>
                <a:cubicBezTo>
                  <a:pt x="171" y="529"/>
                  <a:pt x="171" y="529"/>
                  <a:pt x="171" y="529"/>
                </a:cubicBezTo>
                <a:cubicBezTo>
                  <a:pt x="191" y="538"/>
                  <a:pt x="212" y="543"/>
                  <a:pt x="233" y="547"/>
                </a:cubicBezTo>
                <a:cubicBezTo>
                  <a:pt x="232" y="546"/>
                  <a:pt x="232" y="546"/>
                  <a:pt x="232" y="546"/>
                </a:cubicBezTo>
                <a:cubicBezTo>
                  <a:pt x="258" y="497"/>
                  <a:pt x="258" y="497"/>
                  <a:pt x="258" y="497"/>
                </a:cubicBezTo>
                <a:cubicBezTo>
                  <a:pt x="313" y="495"/>
                  <a:pt x="313" y="495"/>
                  <a:pt x="313" y="495"/>
                </a:cubicBezTo>
                <a:cubicBezTo>
                  <a:pt x="342" y="542"/>
                  <a:pt x="342" y="542"/>
                  <a:pt x="342" y="542"/>
                </a:cubicBezTo>
                <a:cubicBezTo>
                  <a:pt x="342" y="543"/>
                  <a:pt x="342" y="543"/>
                  <a:pt x="342" y="543"/>
                </a:cubicBezTo>
                <a:cubicBezTo>
                  <a:pt x="363" y="538"/>
                  <a:pt x="383" y="531"/>
                  <a:pt x="402" y="521"/>
                </a:cubicBezTo>
                <a:cubicBezTo>
                  <a:pt x="401" y="520"/>
                  <a:pt x="401" y="520"/>
                  <a:pt x="401" y="520"/>
                </a:cubicBezTo>
                <a:cubicBezTo>
                  <a:pt x="394" y="466"/>
                  <a:pt x="394" y="466"/>
                  <a:pt x="394" y="466"/>
                </a:cubicBezTo>
                <a:cubicBezTo>
                  <a:pt x="437" y="432"/>
                  <a:pt x="437" y="432"/>
                  <a:pt x="437" y="432"/>
                </a:cubicBezTo>
                <a:cubicBezTo>
                  <a:pt x="488" y="452"/>
                  <a:pt x="488" y="452"/>
                  <a:pt x="488" y="452"/>
                </a:cubicBezTo>
                <a:cubicBezTo>
                  <a:pt x="488" y="453"/>
                  <a:pt x="488" y="453"/>
                  <a:pt x="488" y="453"/>
                </a:cubicBezTo>
                <a:cubicBezTo>
                  <a:pt x="495" y="445"/>
                  <a:pt x="502" y="437"/>
                  <a:pt x="508" y="427"/>
                </a:cubicBezTo>
                <a:cubicBezTo>
                  <a:pt x="514" y="419"/>
                  <a:pt x="519" y="409"/>
                  <a:pt x="524" y="400"/>
                </a:cubicBezTo>
                <a:close/>
                <a:moveTo>
                  <a:pt x="186" y="410"/>
                </a:moveTo>
                <a:cubicBezTo>
                  <a:pt x="111" y="359"/>
                  <a:pt x="91" y="258"/>
                  <a:pt x="141" y="182"/>
                </a:cubicBezTo>
                <a:cubicBezTo>
                  <a:pt x="192" y="107"/>
                  <a:pt x="294" y="87"/>
                  <a:pt x="369" y="137"/>
                </a:cubicBezTo>
                <a:cubicBezTo>
                  <a:pt x="444" y="187"/>
                  <a:pt x="464" y="289"/>
                  <a:pt x="414" y="364"/>
                </a:cubicBezTo>
                <a:cubicBezTo>
                  <a:pt x="364" y="440"/>
                  <a:pt x="262" y="460"/>
                  <a:pt x="186" y="410"/>
                </a:cubicBezTo>
                <a:close/>
              </a:path>
            </a:pathLst>
          </a:custGeom>
          <a:solidFill>
            <a:srgbClr val="35669B"/>
          </a:solidFill>
          <a:ln>
            <a:noFill/>
          </a:ln>
        </p:spPr>
        <p:txBody>
          <a:bodyPr vert="horz" wrap="square" lIns="68580" tIns="34290" rIns="68580" bIns="34290" numCol="1" anchor="t" anchorCtr="0" compatLnSpc="1"/>
          <a:lstStyle/>
          <a:p>
            <a:endParaRPr lang="zh-CN" altLang="en-US" sz="1350">
              <a:solidFill>
                <a:prstClr val="black"/>
              </a:solidFill>
            </a:endParaRPr>
          </a:p>
        </p:txBody>
      </p:sp>
      <p:sp>
        <p:nvSpPr>
          <p:cNvPr id="15" name="Freeform 8"/>
          <p:cNvSpPr>
            <a:spLocks noEditPoints="1"/>
          </p:cNvSpPr>
          <p:nvPr/>
        </p:nvSpPr>
        <p:spPr bwMode="auto">
          <a:xfrm>
            <a:off x="5128836" y="3466567"/>
            <a:ext cx="1791284" cy="1770983"/>
          </a:xfrm>
          <a:custGeom>
            <a:avLst/>
            <a:gdLst>
              <a:gd name="T0" fmla="*/ 581 w 634"/>
              <a:gd name="T1" fmla="*/ 485 h 626"/>
              <a:gd name="T2" fmla="*/ 565 w 634"/>
              <a:gd name="T3" fmla="*/ 377 h 626"/>
              <a:gd name="T4" fmla="*/ 628 w 634"/>
              <a:gd name="T5" fmla="*/ 369 h 626"/>
              <a:gd name="T6" fmla="*/ 632 w 634"/>
              <a:gd name="T7" fmla="*/ 296 h 626"/>
              <a:gd name="T8" fmla="*/ 555 w 634"/>
              <a:gd name="T9" fmla="*/ 219 h 626"/>
              <a:gd name="T10" fmla="*/ 602 w 634"/>
              <a:gd name="T11" fmla="*/ 175 h 626"/>
              <a:gd name="T12" fmla="*/ 563 w 634"/>
              <a:gd name="T13" fmla="*/ 116 h 626"/>
              <a:gd name="T14" fmla="*/ 456 w 634"/>
              <a:gd name="T15" fmla="*/ 98 h 626"/>
              <a:gd name="T16" fmla="*/ 468 w 634"/>
              <a:gd name="T17" fmla="*/ 35 h 626"/>
              <a:gd name="T18" fmla="*/ 401 w 634"/>
              <a:gd name="T19" fmla="*/ 9 h 626"/>
              <a:gd name="T20" fmla="*/ 303 w 634"/>
              <a:gd name="T21" fmla="*/ 57 h 626"/>
              <a:gd name="T22" fmla="*/ 276 w 634"/>
              <a:gd name="T23" fmla="*/ 0 h 626"/>
              <a:gd name="T24" fmla="*/ 206 w 634"/>
              <a:gd name="T25" fmla="*/ 18 h 626"/>
              <a:gd name="T26" fmla="*/ 155 w 634"/>
              <a:gd name="T27" fmla="*/ 114 h 626"/>
              <a:gd name="T28" fmla="*/ 99 w 634"/>
              <a:gd name="T29" fmla="*/ 84 h 626"/>
              <a:gd name="T30" fmla="*/ 53 w 634"/>
              <a:gd name="T31" fmla="*/ 140 h 626"/>
              <a:gd name="T32" fmla="*/ 93 w 634"/>
              <a:gd name="T33" fmla="*/ 189 h 626"/>
              <a:gd name="T34" fmla="*/ 7 w 634"/>
              <a:gd name="T35" fmla="*/ 257 h 626"/>
              <a:gd name="T36" fmla="*/ 2 w 634"/>
              <a:gd name="T37" fmla="*/ 329 h 626"/>
              <a:gd name="T38" fmla="*/ 63 w 634"/>
              <a:gd name="T39" fmla="*/ 345 h 626"/>
              <a:gd name="T40" fmla="*/ 33 w 634"/>
              <a:gd name="T41" fmla="*/ 450 h 626"/>
              <a:gd name="T42" fmla="*/ 71 w 634"/>
              <a:gd name="T43" fmla="*/ 511 h 626"/>
              <a:gd name="T44" fmla="*/ 131 w 634"/>
              <a:gd name="T45" fmla="*/ 488 h 626"/>
              <a:gd name="T46" fmla="*/ 168 w 634"/>
              <a:gd name="T47" fmla="*/ 591 h 626"/>
              <a:gd name="T48" fmla="*/ 235 w 634"/>
              <a:gd name="T49" fmla="*/ 618 h 626"/>
              <a:gd name="T50" fmla="*/ 270 w 634"/>
              <a:gd name="T51" fmla="*/ 565 h 626"/>
              <a:gd name="T52" fmla="*/ 360 w 634"/>
              <a:gd name="T53" fmla="*/ 625 h 626"/>
              <a:gd name="T54" fmla="*/ 430 w 634"/>
              <a:gd name="T55" fmla="*/ 608 h 626"/>
              <a:gd name="T56" fmla="*/ 427 w 634"/>
              <a:gd name="T57" fmla="*/ 544 h 626"/>
              <a:gd name="T58" fmla="*/ 536 w 634"/>
              <a:gd name="T59" fmla="*/ 540 h 626"/>
              <a:gd name="T60" fmla="*/ 561 w 634"/>
              <a:gd name="T61" fmla="*/ 514 h 626"/>
              <a:gd name="T62" fmla="*/ 198 w 634"/>
              <a:gd name="T63" fmla="*/ 457 h 626"/>
              <a:gd name="T64" fmla="*/ 436 w 634"/>
              <a:gd name="T65" fmla="*/ 169 h 626"/>
              <a:gd name="T66" fmla="*/ 198 w 634"/>
              <a:gd name="T67" fmla="*/ 457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4" h="626">
                <a:moveTo>
                  <a:pt x="582" y="485"/>
                </a:moveTo>
                <a:cubicBezTo>
                  <a:pt x="581" y="485"/>
                  <a:pt x="581" y="485"/>
                  <a:pt x="581" y="485"/>
                </a:cubicBezTo>
                <a:cubicBezTo>
                  <a:pt x="542" y="435"/>
                  <a:pt x="542" y="435"/>
                  <a:pt x="542" y="435"/>
                </a:cubicBezTo>
                <a:cubicBezTo>
                  <a:pt x="565" y="377"/>
                  <a:pt x="565" y="377"/>
                  <a:pt x="565" y="377"/>
                </a:cubicBezTo>
                <a:cubicBezTo>
                  <a:pt x="627" y="368"/>
                  <a:pt x="627" y="368"/>
                  <a:pt x="627" y="368"/>
                </a:cubicBezTo>
                <a:cubicBezTo>
                  <a:pt x="628" y="369"/>
                  <a:pt x="628" y="369"/>
                  <a:pt x="628" y="369"/>
                </a:cubicBezTo>
                <a:cubicBezTo>
                  <a:pt x="632" y="344"/>
                  <a:pt x="634" y="320"/>
                  <a:pt x="633" y="296"/>
                </a:cubicBezTo>
                <a:cubicBezTo>
                  <a:pt x="632" y="296"/>
                  <a:pt x="632" y="296"/>
                  <a:pt x="632" y="296"/>
                </a:cubicBezTo>
                <a:cubicBezTo>
                  <a:pt x="571" y="280"/>
                  <a:pt x="571" y="280"/>
                  <a:pt x="571" y="280"/>
                </a:cubicBezTo>
                <a:cubicBezTo>
                  <a:pt x="555" y="219"/>
                  <a:pt x="555" y="219"/>
                  <a:pt x="555" y="219"/>
                </a:cubicBezTo>
                <a:cubicBezTo>
                  <a:pt x="600" y="175"/>
                  <a:pt x="600" y="175"/>
                  <a:pt x="600" y="175"/>
                </a:cubicBezTo>
                <a:cubicBezTo>
                  <a:pt x="602" y="175"/>
                  <a:pt x="602" y="175"/>
                  <a:pt x="602" y="175"/>
                </a:cubicBezTo>
                <a:cubicBezTo>
                  <a:pt x="591" y="154"/>
                  <a:pt x="579" y="134"/>
                  <a:pt x="564" y="115"/>
                </a:cubicBezTo>
                <a:cubicBezTo>
                  <a:pt x="563" y="116"/>
                  <a:pt x="563" y="116"/>
                  <a:pt x="563" y="116"/>
                </a:cubicBezTo>
                <a:cubicBezTo>
                  <a:pt x="504" y="138"/>
                  <a:pt x="504" y="138"/>
                  <a:pt x="504" y="138"/>
                </a:cubicBezTo>
                <a:cubicBezTo>
                  <a:pt x="456" y="98"/>
                  <a:pt x="456" y="98"/>
                  <a:pt x="456" y="98"/>
                </a:cubicBezTo>
                <a:cubicBezTo>
                  <a:pt x="467" y="36"/>
                  <a:pt x="467" y="36"/>
                  <a:pt x="467" y="36"/>
                </a:cubicBezTo>
                <a:cubicBezTo>
                  <a:pt x="468" y="35"/>
                  <a:pt x="468" y="35"/>
                  <a:pt x="468" y="35"/>
                </a:cubicBezTo>
                <a:cubicBezTo>
                  <a:pt x="446" y="23"/>
                  <a:pt x="424" y="14"/>
                  <a:pt x="400" y="8"/>
                </a:cubicBezTo>
                <a:cubicBezTo>
                  <a:pt x="401" y="9"/>
                  <a:pt x="401" y="9"/>
                  <a:pt x="401" y="9"/>
                </a:cubicBezTo>
                <a:cubicBezTo>
                  <a:pt x="366" y="61"/>
                  <a:pt x="366" y="61"/>
                  <a:pt x="366" y="61"/>
                </a:cubicBezTo>
                <a:cubicBezTo>
                  <a:pt x="303" y="57"/>
                  <a:pt x="303" y="57"/>
                  <a:pt x="303" y="57"/>
                </a:cubicBezTo>
                <a:cubicBezTo>
                  <a:pt x="275" y="1"/>
                  <a:pt x="275" y="1"/>
                  <a:pt x="275" y="1"/>
                </a:cubicBezTo>
                <a:cubicBezTo>
                  <a:pt x="276" y="0"/>
                  <a:pt x="276" y="0"/>
                  <a:pt x="276" y="0"/>
                </a:cubicBezTo>
                <a:cubicBezTo>
                  <a:pt x="252" y="3"/>
                  <a:pt x="228" y="9"/>
                  <a:pt x="205" y="18"/>
                </a:cubicBezTo>
                <a:cubicBezTo>
                  <a:pt x="206" y="18"/>
                  <a:pt x="206" y="18"/>
                  <a:pt x="206" y="18"/>
                </a:cubicBezTo>
                <a:cubicBezTo>
                  <a:pt x="208" y="81"/>
                  <a:pt x="208" y="81"/>
                  <a:pt x="208" y="81"/>
                </a:cubicBezTo>
                <a:cubicBezTo>
                  <a:pt x="155" y="114"/>
                  <a:pt x="155" y="114"/>
                  <a:pt x="155" y="114"/>
                </a:cubicBezTo>
                <a:cubicBezTo>
                  <a:pt x="99" y="85"/>
                  <a:pt x="99" y="85"/>
                  <a:pt x="99" y="85"/>
                </a:cubicBezTo>
                <a:cubicBezTo>
                  <a:pt x="99" y="84"/>
                  <a:pt x="99" y="84"/>
                  <a:pt x="99" y="84"/>
                </a:cubicBezTo>
                <a:cubicBezTo>
                  <a:pt x="90" y="93"/>
                  <a:pt x="82" y="102"/>
                  <a:pt x="73" y="112"/>
                </a:cubicBezTo>
                <a:cubicBezTo>
                  <a:pt x="66" y="121"/>
                  <a:pt x="59" y="130"/>
                  <a:pt x="53" y="140"/>
                </a:cubicBezTo>
                <a:cubicBezTo>
                  <a:pt x="54" y="140"/>
                  <a:pt x="54" y="140"/>
                  <a:pt x="54" y="140"/>
                </a:cubicBezTo>
                <a:cubicBezTo>
                  <a:pt x="93" y="189"/>
                  <a:pt x="93" y="189"/>
                  <a:pt x="93" y="189"/>
                </a:cubicBezTo>
                <a:cubicBezTo>
                  <a:pt x="69" y="248"/>
                  <a:pt x="69" y="248"/>
                  <a:pt x="69" y="248"/>
                </a:cubicBezTo>
                <a:cubicBezTo>
                  <a:pt x="7" y="257"/>
                  <a:pt x="7" y="257"/>
                  <a:pt x="7" y="257"/>
                </a:cubicBezTo>
                <a:cubicBezTo>
                  <a:pt x="6" y="256"/>
                  <a:pt x="6" y="256"/>
                  <a:pt x="6" y="256"/>
                </a:cubicBezTo>
                <a:cubicBezTo>
                  <a:pt x="2" y="280"/>
                  <a:pt x="0" y="304"/>
                  <a:pt x="2" y="329"/>
                </a:cubicBezTo>
                <a:cubicBezTo>
                  <a:pt x="2" y="328"/>
                  <a:pt x="2" y="328"/>
                  <a:pt x="2" y="328"/>
                </a:cubicBezTo>
                <a:cubicBezTo>
                  <a:pt x="63" y="345"/>
                  <a:pt x="63" y="345"/>
                  <a:pt x="63" y="345"/>
                </a:cubicBezTo>
                <a:cubicBezTo>
                  <a:pt x="79" y="406"/>
                  <a:pt x="79" y="406"/>
                  <a:pt x="79" y="406"/>
                </a:cubicBezTo>
                <a:cubicBezTo>
                  <a:pt x="33" y="450"/>
                  <a:pt x="33" y="450"/>
                  <a:pt x="33" y="450"/>
                </a:cubicBezTo>
                <a:cubicBezTo>
                  <a:pt x="32" y="450"/>
                  <a:pt x="32" y="450"/>
                  <a:pt x="32" y="450"/>
                </a:cubicBezTo>
                <a:cubicBezTo>
                  <a:pt x="43" y="471"/>
                  <a:pt x="56" y="492"/>
                  <a:pt x="71" y="511"/>
                </a:cubicBezTo>
                <a:cubicBezTo>
                  <a:pt x="72" y="510"/>
                  <a:pt x="72" y="510"/>
                  <a:pt x="72" y="510"/>
                </a:cubicBezTo>
                <a:cubicBezTo>
                  <a:pt x="131" y="488"/>
                  <a:pt x="131" y="488"/>
                  <a:pt x="131" y="488"/>
                </a:cubicBezTo>
                <a:cubicBezTo>
                  <a:pt x="179" y="529"/>
                  <a:pt x="179" y="529"/>
                  <a:pt x="179" y="529"/>
                </a:cubicBezTo>
                <a:cubicBezTo>
                  <a:pt x="168" y="591"/>
                  <a:pt x="168" y="591"/>
                  <a:pt x="168" y="591"/>
                </a:cubicBezTo>
                <a:cubicBezTo>
                  <a:pt x="167" y="591"/>
                  <a:pt x="167" y="591"/>
                  <a:pt x="167" y="591"/>
                </a:cubicBezTo>
                <a:cubicBezTo>
                  <a:pt x="189" y="603"/>
                  <a:pt x="212" y="612"/>
                  <a:pt x="235" y="618"/>
                </a:cubicBezTo>
                <a:cubicBezTo>
                  <a:pt x="235" y="617"/>
                  <a:pt x="235" y="617"/>
                  <a:pt x="235" y="617"/>
                </a:cubicBezTo>
                <a:cubicBezTo>
                  <a:pt x="270" y="565"/>
                  <a:pt x="270" y="565"/>
                  <a:pt x="270" y="565"/>
                </a:cubicBezTo>
                <a:cubicBezTo>
                  <a:pt x="332" y="569"/>
                  <a:pt x="332" y="569"/>
                  <a:pt x="332" y="569"/>
                </a:cubicBezTo>
                <a:cubicBezTo>
                  <a:pt x="360" y="625"/>
                  <a:pt x="360" y="625"/>
                  <a:pt x="360" y="625"/>
                </a:cubicBezTo>
                <a:cubicBezTo>
                  <a:pt x="360" y="626"/>
                  <a:pt x="360" y="626"/>
                  <a:pt x="360" y="626"/>
                </a:cubicBezTo>
                <a:cubicBezTo>
                  <a:pt x="384" y="623"/>
                  <a:pt x="408" y="616"/>
                  <a:pt x="430" y="608"/>
                </a:cubicBezTo>
                <a:cubicBezTo>
                  <a:pt x="430" y="607"/>
                  <a:pt x="430" y="607"/>
                  <a:pt x="430" y="607"/>
                </a:cubicBezTo>
                <a:cubicBezTo>
                  <a:pt x="427" y="544"/>
                  <a:pt x="427" y="544"/>
                  <a:pt x="427" y="544"/>
                </a:cubicBezTo>
                <a:cubicBezTo>
                  <a:pt x="480" y="511"/>
                  <a:pt x="480" y="511"/>
                  <a:pt x="480" y="511"/>
                </a:cubicBezTo>
                <a:cubicBezTo>
                  <a:pt x="536" y="540"/>
                  <a:pt x="536" y="540"/>
                  <a:pt x="536" y="540"/>
                </a:cubicBezTo>
                <a:cubicBezTo>
                  <a:pt x="536" y="541"/>
                  <a:pt x="536" y="541"/>
                  <a:pt x="536" y="541"/>
                </a:cubicBezTo>
                <a:cubicBezTo>
                  <a:pt x="545" y="532"/>
                  <a:pt x="553" y="523"/>
                  <a:pt x="561" y="514"/>
                </a:cubicBezTo>
                <a:cubicBezTo>
                  <a:pt x="569" y="504"/>
                  <a:pt x="576" y="495"/>
                  <a:pt x="582" y="485"/>
                </a:cubicBezTo>
                <a:close/>
                <a:moveTo>
                  <a:pt x="198" y="457"/>
                </a:moveTo>
                <a:cubicBezTo>
                  <a:pt x="119" y="391"/>
                  <a:pt x="107" y="274"/>
                  <a:pt x="173" y="194"/>
                </a:cubicBezTo>
                <a:cubicBezTo>
                  <a:pt x="239" y="114"/>
                  <a:pt x="356" y="103"/>
                  <a:pt x="436" y="169"/>
                </a:cubicBezTo>
                <a:cubicBezTo>
                  <a:pt x="516" y="234"/>
                  <a:pt x="527" y="352"/>
                  <a:pt x="462" y="432"/>
                </a:cubicBezTo>
                <a:cubicBezTo>
                  <a:pt x="396" y="511"/>
                  <a:pt x="278" y="523"/>
                  <a:pt x="198" y="457"/>
                </a:cubicBezTo>
                <a:close/>
              </a:path>
            </a:pathLst>
          </a:custGeom>
          <a:solidFill>
            <a:schemeClr val="tx1">
              <a:lumMod val="75000"/>
              <a:lumOff val="25000"/>
            </a:schemeClr>
          </a:solidFill>
          <a:ln>
            <a:noFill/>
          </a:ln>
        </p:spPr>
        <p:txBody>
          <a:bodyPr vert="horz" wrap="square" lIns="68580" tIns="34290" rIns="68580" bIns="34290" numCol="1" anchor="t" anchorCtr="0" compatLnSpc="1"/>
          <a:lstStyle/>
          <a:p>
            <a:endParaRPr lang="zh-CN" altLang="en-US" sz="1350">
              <a:solidFill>
                <a:prstClr val="black"/>
              </a:solidFill>
            </a:endParaRPr>
          </a:p>
        </p:txBody>
      </p:sp>
      <p:sp>
        <p:nvSpPr>
          <p:cNvPr id="18" name="矩形 17"/>
          <p:cNvSpPr/>
          <p:nvPr/>
        </p:nvSpPr>
        <p:spPr>
          <a:xfrm>
            <a:off x="2622702" y="3447333"/>
            <a:ext cx="436604" cy="461665"/>
          </a:xfrm>
          <a:prstGeom prst="rect">
            <a:avLst/>
          </a:prstGeom>
        </p:spPr>
        <p:txBody>
          <a:bodyPr wrap="square">
            <a:spAutoFit/>
          </a:bodyPr>
          <a:lstStyle/>
          <a:p>
            <a:pPr algn="ctr"/>
            <a:r>
              <a:rPr lang="en-US" altLang="zh-CN" sz="2400" b="1" dirty="0">
                <a:solidFill>
                  <a:srgbClr val="0080B0"/>
                </a:solidFill>
                <a:latin typeface="Agency FB" panose="020B0503020202020204" pitchFamily="34" charset="0"/>
                <a:ea typeface="微软雅黑" panose="020B0503020204020204" pitchFamily="34" charset="-122"/>
              </a:rPr>
              <a:t>01</a:t>
            </a:r>
            <a:endParaRPr lang="zh-CN" altLang="en-US" sz="2400" b="1" dirty="0">
              <a:solidFill>
                <a:srgbClr val="0080B0"/>
              </a:solidFill>
              <a:latin typeface="Agency FB" panose="020B0503020202020204" pitchFamily="34" charset="0"/>
              <a:ea typeface="微软雅黑" panose="020B0503020204020204" pitchFamily="34" charset="-122"/>
            </a:endParaRPr>
          </a:p>
        </p:txBody>
      </p:sp>
      <p:sp>
        <p:nvSpPr>
          <p:cNvPr id="19" name="矩形 18"/>
          <p:cNvSpPr/>
          <p:nvPr/>
        </p:nvSpPr>
        <p:spPr>
          <a:xfrm>
            <a:off x="3591075" y="3772481"/>
            <a:ext cx="477778" cy="461665"/>
          </a:xfrm>
          <a:prstGeom prst="rect">
            <a:avLst/>
          </a:prstGeom>
        </p:spPr>
        <p:txBody>
          <a:bodyPr wrap="square">
            <a:spAutoFit/>
          </a:bodyPr>
          <a:lstStyle/>
          <a:p>
            <a:pPr algn="ctr"/>
            <a:r>
              <a:rPr lang="en-US" altLang="zh-CN" sz="2400" b="1" dirty="0">
                <a:solidFill>
                  <a:schemeClr val="tx1">
                    <a:lumMod val="75000"/>
                    <a:lumOff val="25000"/>
                  </a:schemeClr>
                </a:solidFill>
                <a:latin typeface="Agency FB" panose="020B0503020202020204" pitchFamily="34" charset="0"/>
                <a:ea typeface="微软雅黑" panose="020B0503020204020204" pitchFamily="34" charset="-122"/>
              </a:rPr>
              <a:t>02</a:t>
            </a:r>
            <a:endParaRPr lang="zh-CN" altLang="en-US" sz="2400" b="1" dirty="0">
              <a:solidFill>
                <a:schemeClr val="tx1">
                  <a:lumMod val="75000"/>
                  <a:lumOff val="25000"/>
                </a:schemeClr>
              </a:solidFill>
              <a:latin typeface="Agency FB" panose="020B0503020202020204" pitchFamily="34" charset="0"/>
              <a:ea typeface="微软雅黑" panose="020B0503020204020204" pitchFamily="34" charset="-122"/>
            </a:endParaRPr>
          </a:p>
        </p:txBody>
      </p:sp>
      <p:sp>
        <p:nvSpPr>
          <p:cNvPr id="20" name="矩形 19"/>
          <p:cNvSpPr/>
          <p:nvPr/>
        </p:nvSpPr>
        <p:spPr>
          <a:xfrm>
            <a:off x="4675400" y="2988699"/>
            <a:ext cx="477778" cy="461665"/>
          </a:xfrm>
          <a:prstGeom prst="rect">
            <a:avLst/>
          </a:prstGeom>
        </p:spPr>
        <p:txBody>
          <a:bodyPr wrap="square">
            <a:spAutoFit/>
          </a:bodyPr>
          <a:lstStyle/>
          <a:p>
            <a:pPr algn="ctr"/>
            <a:r>
              <a:rPr lang="en-US" altLang="zh-CN" sz="2400" b="1" dirty="0">
                <a:solidFill>
                  <a:srgbClr val="0080B0"/>
                </a:solidFill>
                <a:latin typeface="Agency FB" panose="020B0503020202020204" pitchFamily="34" charset="0"/>
                <a:ea typeface="微软雅黑" panose="020B0503020204020204" pitchFamily="34" charset="-122"/>
              </a:rPr>
              <a:t>03</a:t>
            </a:r>
            <a:endParaRPr lang="zh-CN" altLang="en-US" sz="2400" b="1" dirty="0">
              <a:solidFill>
                <a:srgbClr val="0080B0"/>
              </a:solidFill>
              <a:latin typeface="Agency FB" panose="020B0503020202020204" pitchFamily="34" charset="0"/>
              <a:ea typeface="微软雅黑" panose="020B0503020204020204" pitchFamily="34" charset="-122"/>
            </a:endParaRPr>
          </a:p>
        </p:txBody>
      </p:sp>
      <p:sp>
        <p:nvSpPr>
          <p:cNvPr id="21" name="矩形 20"/>
          <p:cNvSpPr/>
          <p:nvPr/>
        </p:nvSpPr>
        <p:spPr>
          <a:xfrm>
            <a:off x="5739612" y="4105062"/>
            <a:ext cx="586659" cy="553998"/>
          </a:xfrm>
          <a:prstGeom prst="rect">
            <a:avLst/>
          </a:prstGeom>
        </p:spPr>
        <p:txBody>
          <a:bodyPr wrap="square">
            <a:spAutoFit/>
          </a:bodyPr>
          <a:lstStyle/>
          <a:p>
            <a:pPr algn="ctr"/>
            <a:r>
              <a:rPr lang="en-US" altLang="zh-CN" sz="3000" b="1" dirty="0">
                <a:solidFill>
                  <a:schemeClr val="tx1">
                    <a:lumMod val="75000"/>
                    <a:lumOff val="25000"/>
                  </a:schemeClr>
                </a:solidFill>
                <a:latin typeface="Agency FB" panose="020B0503020202020204" pitchFamily="34" charset="0"/>
                <a:ea typeface="微软雅黑" panose="020B0503020204020204" pitchFamily="34" charset="-122"/>
              </a:rPr>
              <a:t>04</a:t>
            </a:r>
            <a:endParaRPr lang="zh-CN" altLang="en-US" sz="3000" b="1" dirty="0">
              <a:solidFill>
                <a:schemeClr val="tx1">
                  <a:lumMod val="75000"/>
                  <a:lumOff val="25000"/>
                </a:schemeClr>
              </a:solidFill>
              <a:latin typeface="Agency FB" panose="020B0503020202020204" pitchFamily="34" charset="0"/>
              <a:ea typeface="微软雅黑" panose="020B0503020204020204" pitchFamily="34" charset="-122"/>
            </a:endParaRPr>
          </a:p>
        </p:txBody>
      </p:sp>
      <p:sp>
        <p:nvSpPr>
          <p:cNvPr id="22" name="文本框 21"/>
          <p:cNvSpPr txBox="1"/>
          <p:nvPr/>
        </p:nvSpPr>
        <p:spPr>
          <a:xfrm>
            <a:off x="7070799" y="4108060"/>
            <a:ext cx="1800493" cy="969496"/>
          </a:xfrm>
          <a:prstGeom prst="rect">
            <a:avLst/>
          </a:prstGeom>
          <a:noFill/>
          <a:effectLst/>
        </p:spPr>
        <p:txBody>
          <a:bodyPr wrap="none" rtlCol="0">
            <a:spAutoFit/>
          </a:bodyPr>
          <a:lstStyle/>
          <a:p>
            <a:r>
              <a:rPr lang="zh-CN" altLang="en-US" sz="1350" dirty="0">
                <a:solidFill>
                  <a:srgbClr val="004C80"/>
                </a:solidFill>
                <a:latin typeface="微软雅黑" panose="020B0503020204020204" pitchFamily="34" charset="-122"/>
                <a:ea typeface="微软雅黑" panose="020B0503020204020204" pitchFamily="34" charset="-122"/>
              </a:rPr>
              <a:t> </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14501" y="3404469"/>
            <a:ext cx="1800493" cy="969496"/>
          </a:xfrm>
          <a:prstGeom prst="rect">
            <a:avLst/>
          </a:prstGeom>
          <a:noFill/>
          <a:effectLst/>
        </p:spPr>
        <p:txBody>
          <a:bodyPr wrap="none" rtlCol="0">
            <a:spAutoFit/>
          </a:bodyPr>
          <a:lstStyle/>
          <a:p>
            <a:r>
              <a:rPr lang="zh-CN" altLang="en-US" sz="1350" dirty="0">
                <a:solidFill>
                  <a:srgbClr val="004C80"/>
                </a:solidFill>
                <a:latin typeface="微软雅黑" panose="020B0503020204020204" pitchFamily="34" charset="-122"/>
                <a:ea typeface="微软雅黑" panose="020B0503020204020204" pitchFamily="34" charset="-122"/>
              </a:rPr>
              <a:t> </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842225" y="2510910"/>
            <a:ext cx="1800493" cy="1015663"/>
          </a:xfrm>
          <a:prstGeom prst="rect">
            <a:avLst/>
          </a:prstGeom>
          <a:noFill/>
          <a:effectLst/>
        </p:spPr>
        <p:txBody>
          <a:bodyPr wrap="none" rtlCol="0">
            <a:spAutoFit/>
          </a:bodyPr>
          <a:lstStyle/>
          <a:p>
            <a:r>
              <a:rPr lang="zh-CN" altLang="en-US" sz="1200" dirty="0">
                <a:solidFill>
                  <a:srgbClr val="004C80"/>
                </a:solidFill>
                <a:latin typeface="微软雅黑" panose="020B0503020204020204" pitchFamily="34" charset="-122"/>
                <a:ea typeface="微软雅黑" panose="020B0503020204020204" pitchFamily="34" charset="-122"/>
              </a:rPr>
              <a:t> </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7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0-#ppt_w/2"/>
                                          </p:val>
                                        </p:tav>
                                        <p:tav tm="100000">
                                          <p:val>
                                            <p:strVal val="#ppt_x"/>
                                          </p:val>
                                        </p:tav>
                                      </p:tavLst>
                                    </p:anim>
                                    <p:anim calcmode="lin" valueType="num">
                                      <p:cBhvr additive="base">
                                        <p:cTn id="8" dur="2000" fill="hold"/>
                                        <p:tgtEl>
                                          <p:spTgt spid="12"/>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3000" fill="hold"/>
                                        <p:tgtEl>
                                          <p:spTgt spid="12"/>
                                        </p:tgtEl>
                                        <p:attrNameLst>
                                          <p:attrName>r</p:attrName>
                                        </p:attrNameLst>
                                      </p:cBhvr>
                                    </p:animRot>
                                  </p:childTnLst>
                                </p:cTn>
                              </p:par>
                              <p:par>
                                <p:cTn id="11" presetID="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0" fill="hold"/>
                                        <p:tgtEl>
                                          <p:spTgt spid="13"/>
                                        </p:tgtEl>
                                        <p:attrNameLst>
                                          <p:attrName>ppt_x</p:attrName>
                                        </p:attrNameLst>
                                      </p:cBhvr>
                                      <p:tavLst>
                                        <p:tav tm="0">
                                          <p:val>
                                            <p:strVal val="#ppt_x"/>
                                          </p:val>
                                        </p:tav>
                                        <p:tav tm="100000">
                                          <p:val>
                                            <p:strVal val="#ppt_x"/>
                                          </p:val>
                                        </p:tav>
                                      </p:tavLst>
                                    </p:anim>
                                    <p:anim calcmode="lin" valueType="num">
                                      <p:cBhvr additive="base">
                                        <p:cTn id="14" dur="2000" fill="hold"/>
                                        <p:tgtEl>
                                          <p:spTgt spid="13"/>
                                        </p:tgtEl>
                                        <p:attrNameLst>
                                          <p:attrName>ppt_y</p:attrName>
                                        </p:attrNameLst>
                                      </p:cBhvr>
                                      <p:tavLst>
                                        <p:tav tm="0">
                                          <p:val>
                                            <p:strVal val="1+#ppt_h/2"/>
                                          </p:val>
                                        </p:tav>
                                        <p:tav tm="100000">
                                          <p:val>
                                            <p:strVal val="#ppt_y"/>
                                          </p:val>
                                        </p:tav>
                                      </p:tavLst>
                                    </p:anim>
                                  </p:childTnLst>
                                </p:cTn>
                              </p:par>
                              <p:par>
                                <p:cTn id="15" presetID="8" presetClass="emph" presetSubtype="0" fill="hold" grpId="1" nodeType="withEffect">
                                  <p:stCondLst>
                                    <p:cond delay="0"/>
                                  </p:stCondLst>
                                  <p:childTnLst>
                                    <p:animRot by="21600000">
                                      <p:cBhvr>
                                        <p:cTn id="16" dur="3000" fill="hold"/>
                                        <p:tgtEl>
                                          <p:spTgt spid="13"/>
                                        </p:tgtEl>
                                        <p:attrNameLst>
                                          <p:attrName>r</p:attrName>
                                        </p:attrNameLst>
                                      </p:cBhvr>
                                    </p:animRot>
                                  </p:childTnLst>
                                </p:cTn>
                              </p:par>
                              <p:par>
                                <p:cTn id="17" presetID="53"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2000" fill="hold"/>
                                        <p:tgtEl>
                                          <p:spTgt spid="14"/>
                                        </p:tgtEl>
                                        <p:attrNameLst>
                                          <p:attrName>ppt_w</p:attrName>
                                        </p:attrNameLst>
                                      </p:cBhvr>
                                      <p:tavLst>
                                        <p:tav tm="0">
                                          <p:val>
                                            <p:fltVal val="0"/>
                                          </p:val>
                                        </p:tav>
                                        <p:tav tm="100000">
                                          <p:val>
                                            <p:strVal val="#ppt_w"/>
                                          </p:val>
                                        </p:tav>
                                      </p:tavLst>
                                    </p:anim>
                                    <p:anim calcmode="lin" valueType="num">
                                      <p:cBhvr>
                                        <p:cTn id="20" dur="2000" fill="hold"/>
                                        <p:tgtEl>
                                          <p:spTgt spid="14"/>
                                        </p:tgtEl>
                                        <p:attrNameLst>
                                          <p:attrName>ppt_h</p:attrName>
                                        </p:attrNameLst>
                                      </p:cBhvr>
                                      <p:tavLst>
                                        <p:tav tm="0">
                                          <p:val>
                                            <p:fltVal val="0"/>
                                          </p:val>
                                        </p:tav>
                                        <p:tav tm="100000">
                                          <p:val>
                                            <p:strVal val="#ppt_h"/>
                                          </p:val>
                                        </p:tav>
                                      </p:tavLst>
                                    </p:anim>
                                    <p:animEffect transition="in" filter="fade">
                                      <p:cBhvr>
                                        <p:cTn id="21" dur="2000"/>
                                        <p:tgtEl>
                                          <p:spTgt spid="14"/>
                                        </p:tgtEl>
                                      </p:cBhvr>
                                    </p:animEffect>
                                  </p:childTnLst>
                                </p:cTn>
                              </p:par>
                              <p:par>
                                <p:cTn id="22" presetID="8" presetClass="emph" presetSubtype="0" fill="hold" grpId="1" nodeType="withEffect">
                                  <p:stCondLst>
                                    <p:cond delay="0"/>
                                  </p:stCondLst>
                                  <p:childTnLst>
                                    <p:animRot by="21600000">
                                      <p:cBhvr>
                                        <p:cTn id="23" dur="3000" fill="hold"/>
                                        <p:tgtEl>
                                          <p:spTgt spid="14"/>
                                        </p:tgtEl>
                                        <p:attrNameLst>
                                          <p:attrName>r</p:attrName>
                                        </p:attrNameLst>
                                      </p:cBhvr>
                                    </p:animRot>
                                  </p:childTnLst>
                                </p:cTn>
                              </p:par>
                              <p:par>
                                <p:cTn id="24" presetID="2" presetClass="entr" presetSubtype="2"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2000" fill="hold"/>
                                        <p:tgtEl>
                                          <p:spTgt spid="15"/>
                                        </p:tgtEl>
                                        <p:attrNameLst>
                                          <p:attrName>ppt_x</p:attrName>
                                        </p:attrNameLst>
                                      </p:cBhvr>
                                      <p:tavLst>
                                        <p:tav tm="0">
                                          <p:val>
                                            <p:strVal val="1+#ppt_w/2"/>
                                          </p:val>
                                        </p:tav>
                                        <p:tav tm="100000">
                                          <p:val>
                                            <p:strVal val="#ppt_x"/>
                                          </p:val>
                                        </p:tav>
                                      </p:tavLst>
                                    </p:anim>
                                    <p:anim calcmode="lin" valueType="num">
                                      <p:cBhvr additive="base">
                                        <p:cTn id="27" dur="2000" fill="hold"/>
                                        <p:tgtEl>
                                          <p:spTgt spid="15"/>
                                        </p:tgtEl>
                                        <p:attrNameLst>
                                          <p:attrName>ppt_y</p:attrName>
                                        </p:attrNameLst>
                                      </p:cBhvr>
                                      <p:tavLst>
                                        <p:tav tm="0">
                                          <p:val>
                                            <p:strVal val="#ppt_y"/>
                                          </p:val>
                                        </p:tav>
                                        <p:tav tm="100000">
                                          <p:val>
                                            <p:strVal val="#ppt_y"/>
                                          </p:val>
                                        </p:tav>
                                      </p:tavLst>
                                    </p:anim>
                                  </p:childTnLst>
                                </p:cTn>
                              </p:par>
                              <p:par>
                                <p:cTn id="28" presetID="8" presetClass="emph" presetSubtype="0" fill="hold" grpId="1" nodeType="withEffect">
                                  <p:stCondLst>
                                    <p:cond delay="0"/>
                                  </p:stCondLst>
                                  <p:childTnLst>
                                    <p:animRot by="21600000">
                                      <p:cBhvr>
                                        <p:cTn id="29" dur="3000" fill="hold"/>
                                        <p:tgtEl>
                                          <p:spTgt spid="15"/>
                                        </p:tgtEl>
                                        <p:attrNameLst>
                                          <p:attrName>r</p:attrName>
                                        </p:attrNameLst>
                                      </p:cBhvr>
                                    </p:animRot>
                                  </p:childTnLst>
                                </p:cTn>
                              </p:par>
                              <p:par>
                                <p:cTn id="30" presetID="10" presetClass="entr" presetSubtype="0" fill="hold" grpId="0" nodeType="withEffect">
                                  <p:stCondLst>
                                    <p:cond delay="175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8" grpId="0"/>
      <p:bldP spid="19" grpId="0"/>
      <p:bldP spid="20" grpId="0"/>
      <p:bldP spid="21" grpId="0"/>
      <p:bldP spid="22" grpId="0"/>
      <p:bldP spid="23" grpId="0"/>
      <p:bldP spid="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这里添加您的标题</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Freeform 2143"/>
          <p:cNvSpPr/>
          <p:nvPr/>
        </p:nvSpPr>
        <p:spPr bwMode="auto">
          <a:xfrm rot="18606545" flipH="1">
            <a:off x="3226104" y="2295241"/>
            <a:ext cx="1485288" cy="1436333"/>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rgbClr val="35669B"/>
          </a:solidFill>
          <a:ln>
            <a:noFill/>
          </a:ln>
          <a:effectLst/>
        </p:spPr>
        <p:txBody>
          <a:bodyPr vert="horz" wrap="square" lIns="68580" tIns="34290" rIns="68580" bIns="34290" numCol="1" anchor="t" anchorCtr="0" compatLnSpc="1"/>
          <a:lstStyle/>
          <a:p>
            <a:endParaRPr lang="zh-CN" altLang="en-US" sz="1350"/>
          </a:p>
        </p:txBody>
      </p:sp>
      <p:sp>
        <p:nvSpPr>
          <p:cNvPr id="17" name="Freeform 2143"/>
          <p:cNvSpPr/>
          <p:nvPr/>
        </p:nvSpPr>
        <p:spPr bwMode="auto">
          <a:xfrm rot="2984357">
            <a:off x="4619185" y="2399126"/>
            <a:ext cx="1291178" cy="1257284"/>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chemeClr val="tx1">
              <a:lumMod val="75000"/>
              <a:lumOff val="25000"/>
            </a:schemeClr>
          </a:solidFill>
          <a:ln>
            <a:noFill/>
          </a:ln>
          <a:effectLst/>
        </p:spPr>
        <p:txBody>
          <a:bodyPr vert="horz" wrap="square" lIns="68580" tIns="34290" rIns="68580" bIns="34290" numCol="1" anchor="t" anchorCtr="0" compatLnSpc="1"/>
          <a:lstStyle/>
          <a:p>
            <a:endParaRPr lang="zh-CN" altLang="en-US" sz="1350"/>
          </a:p>
        </p:txBody>
      </p:sp>
      <p:sp>
        <p:nvSpPr>
          <p:cNvPr id="25" name="Freeform 2145"/>
          <p:cNvSpPr/>
          <p:nvPr/>
        </p:nvSpPr>
        <p:spPr bwMode="auto">
          <a:xfrm rot="8749064">
            <a:off x="4518288" y="3649202"/>
            <a:ext cx="1184189" cy="975135"/>
          </a:xfrm>
          <a:custGeom>
            <a:avLst/>
            <a:gdLst>
              <a:gd name="T0" fmla="*/ 95 w 95"/>
              <a:gd name="T1" fmla="*/ 47 h 84"/>
              <a:gd name="T2" fmla="*/ 84 w 95"/>
              <a:gd name="T3" fmla="*/ 29 h 84"/>
              <a:gd name="T4" fmla="*/ 84 w 95"/>
              <a:gd name="T5" fmla="*/ 27 h 84"/>
              <a:gd name="T6" fmla="*/ 58 w 95"/>
              <a:gd name="T7" fmla="*/ 0 h 84"/>
              <a:gd name="T8" fmla="*/ 35 w 95"/>
              <a:gd name="T9" fmla="*/ 13 h 84"/>
              <a:gd name="T10" fmla="*/ 29 w 95"/>
              <a:gd name="T11" fmla="*/ 11 h 84"/>
              <a:gd name="T12" fmla="*/ 13 w 95"/>
              <a:gd name="T13" fmla="*/ 27 h 84"/>
              <a:gd name="T14" fmla="*/ 13 w 95"/>
              <a:gd name="T15" fmla="*/ 29 h 84"/>
              <a:gd name="T16" fmla="*/ 1 w 95"/>
              <a:gd name="T17" fmla="*/ 47 h 84"/>
              <a:gd name="T18" fmla="*/ 0 w 95"/>
              <a:gd name="T19" fmla="*/ 47 h 84"/>
              <a:gd name="T20" fmla="*/ 4 w 95"/>
              <a:gd name="T21" fmla="*/ 58 h 84"/>
              <a:gd name="T22" fmla="*/ 23 w 95"/>
              <a:gd name="T23" fmla="*/ 68 h 84"/>
              <a:gd name="T24" fmla="*/ 23 w 95"/>
              <a:gd name="T25" fmla="*/ 68 h 84"/>
              <a:gd name="T26" fmla="*/ 48 w 95"/>
              <a:gd name="T27" fmla="*/ 84 h 84"/>
              <a:gd name="T28" fmla="*/ 73 w 95"/>
              <a:gd name="T29" fmla="*/ 68 h 84"/>
              <a:gd name="T30" fmla="*/ 73 w 95"/>
              <a:gd name="T31" fmla="*/ 68 h 84"/>
              <a:gd name="T32" fmla="*/ 91 w 95"/>
              <a:gd name="T33" fmla="*/ 58 h 84"/>
              <a:gd name="T34" fmla="*/ 95 w 95"/>
              <a:gd name="T35" fmla="*/ 47 h 84"/>
              <a:gd name="T36" fmla="*/ 95 w 95"/>
              <a:gd name="T37"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84">
                <a:moveTo>
                  <a:pt x="95" y="47"/>
                </a:moveTo>
                <a:cubicBezTo>
                  <a:pt x="95" y="39"/>
                  <a:pt x="90" y="32"/>
                  <a:pt x="84" y="29"/>
                </a:cubicBezTo>
                <a:cubicBezTo>
                  <a:pt x="84" y="28"/>
                  <a:pt x="84" y="28"/>
                  <a:pt x="84" y="27"/>
                </a:cubicBezTo>
                <a:cubicBezTo>
                  <a:pt x="84" y="12"/>
                  <a:pt x="72" y="0"/>
                  <a:pt x="58" y="0"/>
                </a:cubicBezTo>
                <a:cubicBezTo>
                  <a:pt x="48" y="0"/>
                  <a:pt x="40" y="5"/>
                  <a:pt x="35" y="13"/>
                </a:cubicBezTo>
                <a:cubicBezTo>
                  <a:pt x="33" y="12"/>
                  <a:pt x="31" y="11"/>
                  <a:pt x="29" y="11"/>
                </a:cubicBezTo>
                <a:cubicBezTo>
                  <a:pt x="20" y="11"/>
                  <a:pt x="13" y="19"/>
                  <a:pt x="13" y="27"/>
                </a:cubicBezTo>
                <a:cubicBezTo>
                  <a:pt x="13" y="28"/>
                  <a:pt x="13" y="28"/>
                  <a:pt x="13" y="29"/>
                </a:cubicBezTo>
                <a:cubicBezTo>
                  <a:pt x="6" y="32"/>
                  <a:pt x="1" y="39"/>
                  <a:pt x="1" y="47"/>
                </a:cubicBezTo>
                <a:cubicBezTo>
                  <a:pt x="1" y="47"/>
                  <a:pt x="0" y="47"/>
                  <a:pt x="0" y="47"/>
                </a:cubicBezTo>
                <a:cubicBezTo>
                  <a:pt x="0" y="51"/>
                  <a:pt x="2" y="55"/>
                  <a:pt x="4" y="58"/>
                </a:cubicBezTo>
                <a:cubicBezTo>
                  <a:pt x="8" y="64"/>
                  <a:pt x="15" y="68"/>
                  <a:pt x="23" y="68"/>
                </a:cubicBezTo>
                <a:cubicBezTo>
                  <a:pt x="23" y="68"/>
                  <a:pt x="23" y="68"/>
                  <a:pt x="23" y="68"/>
                </a:cubicBezTo>
                <a:cubicBezTo>
                  <a:pt x="34" y="68"/>
                  <a:pt x="43" y="75"/>
                  <a:pt x="48" y="84"/>
                </a:cubicBezTo>
                <a:cubicBezTo>
                  <a:pt x="52" y="75"/>
                  <a:pt x="62" y="68"/>
                  <a:pt x="73" y="68"/>
                </a:cubicBezTo>
                <a:cubicBezTo>
                  <a:pt x="73" y="68"/>
                  <a:pt x="73" y="68"/>
                  <a:pt x="73" y="68"/>
                </a:cubicBezTo>
                <a:cubicBezTo>
                  <a:pt x="80" y="68"/>
                  <a:pt x="87" y="64"/>
                  <a:pt x="91" y="58"/>
                </a:cubicBezTo>
                <a:cubicBezTo>
                  <a:pt x="94" y="55"/>
                  <a:pt x="95" y="51"/>
                  <a:pt x="95" y="47"/>
                </a:cubicBezTo>
                <a:cubicBezTo>
                  <a:pt x="95" y="47"/>
                  <a:pt x="95" y="47"/>
                  <a:pt x="95" y="47"/>
                </a:cubicBezTo>
                <a:close/>
              </a:path>
            </a:pathLst>
          </a:custGeom>
          <a:solidFill>
            <a:srgbClr val="35669B"/>
          </a:solidFill>
          <a:ln>
            <a:noFill/>
          </a:ln>
          <a:effectLst/>
        </p:spPr>
        <p:txBody>
          <a:bodyPr vert="horz" wrap="square" lIns="68580" tIns="34290" rIns="68580" bIns="34290" numCol="1" anchor="t" anchorCtr="0" compatLnSpc="1"/>
          <a:lstStyle/>
          <a:p>
            <a:endParaRPr lang="zh-CN" altLang="en-US" sz="1350"/>
          </a:p>
        </p:txBody>
      </p:sp>
      <p:sp>
        <p:nvSpPr>
          <p:cNvPr id="26" name="Freeform 2144"/>
          <p:cNvSpPr/>
          <p:nvPr/>
        </p:nvSpPr>
        <p:spPr bwMode="auto">
          <a:xfrm rot="13199556">
            <a:off x="3806929" y="3665829"/>
            <a:ext cx="679772" cy="692759"/>
          </a:xfrm>
          <a:custGeom>
            <a:avLst/>
            <a:gdLst>
              <a:gd name="T0" fmla="*/ 0 w 189"/>
              <a:gd name="T1" fmla="*/ 93 h 169"/>
              <a:gd name="T2" fmla="*/ 23 w 189"/>
              <a:gd name="T3" fmla="*/ 58 h 169"/>
              <a:gd name="T4" fmla="*/ 22 w 189"/>
              <a:gd name="T5" fmla="*/ 53 h 169"/>
              <a:gd name="T6" fmla="*/ 75 w 189"/>
              <a:gd name="T7" fmla="*/ 0 h 169"/>
              <a:gd name="T8" fmla="*/ 120 w 189"/>
              <a:gd name="T9" fmla="*/ 25 h 169"/>
              <a:gd name="T10" fmla="*/ 133 w 189"/>
              <a:gd name="T11" fmla="*/ 22 h 169"/>
              <a:gd name="T12" fmla="*/ 165 w 189"/>
              <a:gd name="T13" fmla="*/ 54 h 169"/>
              <a:gd name="T14" fmla="*/ 165 w 189"/>
              <a:gd name="T15" fmla="*/ 57 h 169"/>
              <a:gd name="T16" fmla="*/ 189 w 189"/>
              <a:gd name="T17" fmla="*/ 93 h 169"/>
              <a:gd name="T18" fmla="*/ 189 w 189"/>
              <a:gd name="T19" fmla="*/ 94 h 169"/>
              <a:gd name="T20" fmla="*/ 182 w 189"/>
              <a:gd name="T21" fmla="*/ 116 h 169"/>
              <a:gd name="T22" fmla="*/ 145 w 189"/>
              <a:gd name="T23" fmla="*/ 137 h 169"/>
              <a:gd name="T24" fmla="*/ 144 w 189"/>
              <a:gd name="T25" fmla="*/ 137 h 169"/>
              <a:gd name="T26" fmla="*/ 95 w 189"/>
              <a:gd name="T27" fmla="*/ 169 h 169"/>
              <a:gd name="T28" fmla="*/ 45 w 189"/>
              <a:gd name="T29" fmla="*/ 137 h 169"/>
              <a:gd name="T30" fmla="*/ 45 w 189"/>
              <a:gd name="T31" fmla="*/ 137 h 169"/>
              <a:gd name="T32" fmla="*/ 8 w 189"/>
              <a:gd name="T33" fmla="*/ 116 h 169"/>
              <a:gd name="T34" fmla="*/ 0 w 189"/>
              <a:gd name="T35" fmla="*/ 94 h 169"/>
              <a:gd name="T36" fmla="*/ 0 w 189"/>
              <a:gd name="T37" fmla="*/ 9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169">
                <a:moveTo>
                  <a:pt x="0" y="93"/>
                </a:moveTo>
                <a:cubicBezTo>
                  <a:pt x="1" y="78"/>
                  <a:pt x="10" y="65"/>
                  <a:pt x="23" y="58"/>
                </a:cubicBezTo>
                <a:cubicBezTo>
                  <a:pt x="22" y="57"/>
                  <a:pt x="22" y="55"/>
                  <a:pt x="22" y="53"/>
                </a:cubicBezTo>
                <a:cubicBezTo>
                  <a:pt x="22" y="24"/>
                  <a:pt x="46" y="0"/>
                  <a:pt x="75" y="0"/>
                </a:cubicBezTo>
                <a:cubicBezTo>
                  <a:pt x="94" y="0"/>
                  <a:pt x="110" y="10"/>
                  <a:pt x="120" y="25"/>
                </a:cubicBezTo>
                <a:cubicBezTo>
                  <a:pt x="124" y="24"/>
                  <a:pt x="128" y="22"/>
                  <a:pt x="133" y="22"/>
                </a:cubicBezTo>
                <a:cubicBezTo>
                  <a:pt x="151" y="22"/>
                  <a:pt x="165" y="37"/>
                  <a:pt x="165" y="54"/>
                </a:cubicBezTo>
                <a:cubicBezTo>
                  <a:pt x="165" y="55"/>
                  <a:pt x="165" y="56"/>
                  <a:pt x="165" y="57"/>
                </a:cubicBezTo>
                <a:cubicBezTo>
                  <a:pt x="179" y="63"/>
                  <a:pt x="189" y="77"/>
                  <a:pt x="189" y="93"/>
                </a:cubicBezTo>
                <a:cubicBezTo>
                  <a:pt x="189" y="93"/>
                  <a:pt x="189" y="93"/>
                  <a:pt x="189" y="94"/>
                </a:cubicBezTo>
                <a:cubicBezTo>
                  <a:pt x="189" y="102"/>
                  <a:pt x="186" y="110"/>
                  <a:pt x="182" y="116"/>
                </a:cubicBezTo>
                <a:cubicBezTo>
                  <a:pt x="174" y="129"/>
                  <a:pt x="160" y="137"/>
                  <a:pt x="145" y="137"/>
                </a:cubicBezTo>
                <a:cubicBezTo>
                  <a:pt x="145" y="137"/>
                  <a:pt x="144" y="137"/>
                  <a:pt x="144" y="137"/>
                </a:cubicBezTo>
                <a:cubicBezTo>
                  <a:pt x="122" y="137"/>
                  <a:pt x="103" y="150"/>
                  <a:pt x="95" y="169"/>
                </a:cubicBezTo>
                <a:cubicBezTo>
                  <a:pt x="86" y="150"/>
                  <a:pt x="67" y="137"/>
                  <a:pt x="45" y="137"/>
                </a:cubicBezTo>
                <a:cubicBezTo>
                  <a:pt x="45" y="137"/>
                  <a:pt x="45" y="137"/>
                  <a:pt x="45" y="137"/>
                </a:cubicBezTo>
                <a:cubicBezTo>
                  <a:pt x="29" y="137"/>
                  <a:pt x="16" y="129"/>
                  <a:pt x="8" y="116"/>
                </a:cubicBezTo>
                <a:cubicBezTo>
                  <a:pt x="3" y="110"/>
                  <a:pt x="0" y="102"/>
                  <a:pt x="0" y="94"/>
                </a:cubicBezTo>
                <a:cubicBezTo>
                  <a:pt x="0" y="93"/>
                  <a:pt x="0" y="93"/>
                  <a:pt x="0" y="93"/>
                </a:cubicBezTo>
                <a:close/>
              </a:path>
            </a:pathLst>
          </a:custGeom>
          <a:solidFill>
            <a:schemeClr val="tx1">
              <a:lumMod val="75000"/>
              <a:lumOff val="25000"/>
            </a:schemeClr>
          </a:solidFill>
          <a:ln>
            <a:noFill/>
          </a:ln>
          <a:effectLst/>
        </p:spPr>
        <p:txBody>
          <a:bodyPr vert="horz" wrap="square" lIns="68580" tIns="34290" rIns="68580" bIns="34290" numCol="1" anchor="t" anchorCtr="0" compatLnSpc="1"/>
          <a:lstStyle/>
          <a:p>
            <a:endParaRPr lang="zh-CN" altLang="en-US" sz="1350"/>
          </a:p>
        </p:txBody>
      </p:sp>
      <p:grpSp>
        <p:nvGrpSpPr>
          <p:cNvPr id="27" name="组合 26"/>
          <p:cNvGrpSpPr>
            <a:grpSpLocks noChangeAspect="1"/>
          </p:cNvGrpSpPr>
          <p:nvPr/>
        </p:nvGrpSpPr>
        <p:grpSpPr>
          <a:xfrm>
            <a:off x="4010984" y="3920143"/>
            <a:ext cx="299488" cy="227554"/>
            <a:chOff x="4268086" y="4221191"/>
            <a:chExt cx="509646" cy="387231"/>
          </a:xfrm>
          <a:solidFill>
            <a:srgbClr val="FFFFFF"/>
          </a:solidFill>
        </p:grpSpPr>
        <p:sp>
          <p:nvSpPr>
            <p:cNvPr id="28"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a:solidFill>
                  <a:prstClr val="black"/>
                </a:solidFill>
              </a:endParaRPr>
            </a:p>
          </p:txBody>
        </p:sp>
        <p:sp>
          <p:nvSpPr>
            <p:cNvPr id="29"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a:solidFill>
                  <a:prstClr val="black"/>
                </a:solidFill>
              </a:endParaRPr>
            </a:p>
          </p:txBody>
        </p:sp>
      </p:grpSp>
      <p:grpSp>
        <p:nvGrpSpPr>
          <p:cNvPr id="30" name="组合 29"/>
          <p:cNvGrpSpPr>
            <a:grpSpLocks noChangeAspect="1"/>
          </p:cNvGrpSpPr>
          <p:nvPr/>
        </p:nvGrpSpPr>
        <p:grpSpPr>
          <a:xfrm>
            <a:off x="3805218" y="2852454"/>
            <a:ext cx="251709" cy="321907"/>
            <a:chOff x="1605186" y="572440"/>
            <a:chExt cx="563562" cy="720725"/>
          </a:xfrm>
          <a:solidFill>
            <a:schemeClr val="bg1"/>
          </a:solidFill>
        </p:grpSpPr>
        <p:sp>
          <p:nvSpPr>
            <p:cNvPr id="31"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2"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3"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34" name="组合 33"/>
          <p:cNvGrpSpPr>
            <a:grpSpLocks noChangeAspect="1"/>
          </p:cNvGrpSpPr>
          <p:nvPr/>
        </p:nvGrpSpPr>
        <p:grpSpPr>
          <a:xfrm>
            <a:off x="5156284" y="2889490"/>
            <a:ext cx="279638" cy="312728"/>
            <a:chOff x="5999255" y="3275006"/>
            <a:chExt cx="402656" cy="450303"/>
          </a:xfrm>
          <a:solidFill>
            <a:srgbClr val="FFFFFF"/>
          </a:solidFill>
          <a:effectLst/>
        </p:grpSpPr>
        <p:sp>
          <p:nvSpPr>
            <p:cNvPr id="35"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6"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7"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8"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9"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40" name="组合 39"/>
          <p:cNvGrpSpPr/>
          <p:nvPr/>
        </p:nvGrpSpPr>
        <p:grpSpPr>
          <a:xfrm>
            <a:off x="5002214" y="3990404"/>
            <a:ext cx="288719" cy="326552"/>
            <a:chOff x="4994016" y="4872552"/>
            <a:chExt cx="406393" cy="459645"/>
          </a:xfrm>
          <a:solidFill>
            <a:schemeClr val="bg1"/>
          </a:solidFill>
        </p:grpSpPr>
        <p:sp>
          <p:nvSpPr>
            <p:cNvPr id="41" name="Freeform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42"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43"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sp>
        <p:nvSpPr>
          <p:cNvPr id="44" name="弧形 43"/>
          <p:cNvSpPr/>
          <p:nvPr/>
        </p:nvSpPr>
        <p:spPr>
          <a:xfrm rot="593541" flipV="1">
            <a:off x="3325447" y="1970704"/>
            <a:ext cx="1257893" cy="3634392"/>
          </a:xfrm>
          <a:prstGeom prst="arc">
            <a:avLst>
              <a:gd name="adj1" fmla="val 16122888"/>
              <a:gd name="adj2" fmla="val 180762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5" name="TextBox 170"/>
          <p:cNvSpPr txBox="1"/>
          <p:nvPr/>
        </p:nvSpPr>
        <p:spPr>
          <a:xfrm>
            <a:off x="6762888" y="2327411"/>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6" name="TextBox 170"/>
          <p:cNvSpPr txBox="1"/>
          <p:nvPr/>
        </p:nvSpPr>
        <p:spPr>
          <a:xfrm>
            <a:off x="6813895" y="3756812"/>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7" name="TextBox 171"/>
          <p:cNvSpPr txBox="1"/>
          <p:nvPr/>
        </p:nvSpPr>
        <p:spPr>
          <a:xfrm>
            <a:off x="6533908" y="4021251"/>
            <a:ext cx="1644606" cy="557776"/>
          </a:xfrm>
          <a:prstGeom prst="rect">
            <a:avLst/>
          </a:prstGeom>
          <a:noFill/>
        </p:spPr>
        <p:txBody>
          <a:bodyPr wrap="square" lIns="72323" tIns="36161" rIns="72323" bIns="36161" rtlCol="0">
            <a:spAutoFit/>
          </a:bodyPr>
          <a:lstStyle/>
          <a:p>
            <a:pPr>
              <a:lnSpc>
                <a:spcPct val="150000"/>
              </a:lnSpc>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48" name="TextBox 170"/>
          <p:cNvSpPr txBox="1"/>
          <p:nvPr/>
        </p:nvSpPr>
        <p:spPr>
          <a:xfrm>
            <a:off x="1284066" y="2327411"/>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49" name="TextBox 171"/>
          <p:cNvSpPr txBox="1"/>
          <p:nvPr/>
        </p:nvSpPr>
        <p:spPr>
          <a:xfrm>
            <a:off x="1004078" y="2591850"/>
            <a:ext cx="1644606" cy="557776"/>
          </a:xfrm>
          <a:prstGeom prst="rect">
            <a:avLst/>
          </a:prstGeom>
          <a:noFill/>
        </p:spPr>
        <p:txBody>
          <a:bodyPr wrap="square" lIns="72323" tIns="36161" rIns="72323" bIns="36161" rtlCol="0">
            <a:spAutoFit/>
          </a:bodyPr>
          <a:lstStyle/>
          <a:p>
            <a:pPr>
              <a:lnSpc>
                <a:spcPct val="150000"/>
              </a:lnSpc>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52" name="TextBox 170"/>
          <p:cNvSpPr txBox="1"/>
          <p:nvPr/>
        </p:nvSpPr>
        <p:spPr>
          <a:xfrm>
            <a:off x="1335073" y="3756812"/>
            <a:ext cx="911335" cy="280777"/>
          </a:xfrm>
          <a:prstGeom prst="rect">
            <a:avLst/>
          </a:prstGeom>
          <a:noFill/>
        </p:spPr>
        <p:txBody>
          <a:bodyPr wrap="square" lIns="72323" tIns="36161" rIns="72323" bIns="36161" rtlCol="0">
            <a:spAutoFit/>
          </a:bodyPr>
          <a:lstStyle/>
          <a:p>
            <a:r>
              <a:rPr lang="zh-CN" altLang="en-US" sz="1350">
                <a:solidFill>
                  <a:schemeClr val="tx1">
                    <a:lumMod val="95000"/>
                    <a:lumOff val="5000"/>
                  </a:schemeClr>
                </a:solidFill>
                <a:latin typeface="微软雅黑" panose="020B0503020204020204" pitchFamily="34" charset="-122"/>
                <a:ea typeface="微软雅黑" panose="020B0503020204020204" pitchFamily="34" charset="-122"/>
              </a:rPr>
              <a:t>文字</a:t>
            </a:r>
            <a:r>
              <a:rPr lang="zh-CN" altLang="en-US" sz="1350" dirty="0">
                <a:solidFill>
                  <a:schemeClr val="tx1">
                    <a:lumMod val="95000"/>
                    <a:lumOff val="5000"/>
                  </a:schemeClr>
                </a:solidFill>
                <a:latin typeface="微软雅黑" panose="020B0503020204020204" pitchFamily="34" charset="-122"/>
                <a:ea typeface="微软雅黑" panose="020B0503020204020204" pitchFamily="34" charset="-122"/>
              </a:rPr>
              <a:t>内容</a:t>
            </a:r>
          </a:p>
        </p:txBody>
      </p:sp>
      <p:sp>
        <p:nvSpPr>
          <p:cNvPr id="53" name="TextBox 171"/>
          <p:cNvSpPr txBox="1"/>
          <p:nvPr/>
        </p:nvSpPr>
        <p:spPr>
          <a:xfrm>
            <a:off x="1055086" y="4021251"/>
            <a:ext cx="1644606" cy="557776"/>
          </a:xfrm>
          <a:prstGeom prst="rect">
            <a:avLst/>
          </a:prstGeom>
          <a:noFill/>
        </p:spPr>
        <p:txBody>
          <a:bodyPr wrap="square" lIns="72323" tIns="36161" rIns="72323" bIns="36161" rtlCol="0">
            <a:spAutoFit/>
          </a:bodyPr>
          <a:lstStyle/>
          <a:p>
            <a:pPr>
              <a:lnSpc>
                <a:spcPct val="150000"/>
              </a:lnSpc>
            </a:pP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US" altLang="zh-CN"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点击</a:t>
            </a:r>
            <a:r>
              <a:rPr lang="zh-CN" altLang="en-US"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添加相关</a:t>
            </a:r>
            <a:r>
              <a:rPr lang="zh-CN" altLang="en-US" sz="105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标题文字</a:t>
            </a:r>
            <a:endParaRPr lang="en-GB" altLang="zh-CN" sz="105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5494754" y="889869"/>
            <a:ext cx="4313643" cy="1930484"/>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72" name="文本框 71"/>
          <p:cNvSpPr txBox="1"/>
          <p:nvPr/>
        </p:nvSpPr>
        <p:spPr>
          <a:xfrm>
            <a:off x="963010" y="1984275"/>
            <a:ext cx="1545221" cy="784830"/>
          </a:xfrm>
          <a:prstGeom prst="rect">
            <a:avLst/>
          </a:prstGeom>
          <a:noFill/>
        </p:spPr>
        <p:txBody>
          <a:bodyPr wrap="square" rtlCol="0">
            <a:spAutoFit/>
          </a:bodyPr>
          <a:lstStyle/>
          <a:p>
            <a:r>
              <a:rPr lang="en-US" altLang="zh-CN" sz="4500">
                <a:solidFill>
                  <a:srgbClr val="35669B"/>
                </a:solidFill>
              </a:rPr>
              <a:t>2018</a:t>
            </a:r>
            <a:endParaRPr lang="zh-CN" altLang="en-US" sz="4500">
              <a:solidFill>
                <a:srgbClr val="35669B"/>
              </a:solidFill>
            </a:endParaRPr>
          </a:p>
        </p:txBody>
      </p:sp>
      <p:sp>
        <p:nvSpPr>
          <p:cNvPr id="73" name="文本框 72"/>
          <p:cNvSpPr txBox="1"/>
          <p:nvPr/>
        </p:nvSpPr>
        <p:spPr>
          <a:xfrm>
            <a:off x="963010" y="2799646"/>
            <a:ext cx="3917600" cy="553998"/>
          </a:xfrm>
          <a:prstGeom prst="rect">
            <a:avLst/>
          </a:prstGeom>
          <a:noFill/>
        </p:spPr>
        <p:txBody>
          <a:bodyPr wrap="square" rtlCol="0">
            <a:spAutoFit/>
          </a:bodyPr>
          <a:lstStyle/>
          <a:p>
            <a:pPr algn="dist"/>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rPr>
              <a:t>感谢您的倾听</a:t>
            </a:r>
          </a:p>
        </p:txBody>
      </p:sp>
      <p:cxnSp>
        <p:nvCxnSpPr>
          <p:cNvPr id="74" name="直接连接符 73"/>
          <p:cNvCxnSpPr/>
          <p:nvPr/>
        </p:nvCxnSpPr>
        <p:spPr>
          <a:xfrm>
            <a:off x="1032459" y="3502402"/>
            <a:ext cx="842058"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70072" y="3590664"/>
            <a:ext cx="3345083" cy="577081"/>
          </a:xfrm>
          <a:prstGeom prst="rect">
            <a:avLst/>
          </a:prstGeom>
        </p:spPr>
        <p:txBody>
          <a:bodyPr wrap="square">
            <a:spAutoFit/>
          </a:bodyPr>
          <a:lstStyle/>
          <a:p>
            <a:pPr>
              <a:lnSpc>
                <a:spcPct val="150000"/>
              </a:lnSpc>
            </a:pP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Nullam</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eu</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tempor</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purus</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Nunc</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leo</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magna, sit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amet</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consequat</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a:t>
            </a:r>
            <a:r>
              <a:rPr lang="en-US" altLang="zh-CN" sz="1050" err="1">
                <a:solidFill>
                  <a:schemeClr val="tx1">
                    <a:lumMod val="65000"/>
                    <a:lumOff val="35000"/>
                  </a:schemeClr>
                </a:solidFill>
                <a:latin typeface="华文细黑" panose="02010600040101010101" pitchFamily="2" charset="-122"/>
                <a:ea typeface="华文细黑" panose="02010600040101010101" pitchFamily="2" charset="-122"/>
              </a:rPr>
              <a:t>risus</a:t>
            </a:r>
            <a:r>
              <a:rPr lang="en-US" altLang="zh-CN" sz="1050">
                <a:solidFill>
                  <a:schemeClr val="tx1">
                    <a:lumMod val="65000"/>
                    <a:lumOff val="35000"/>
                  </a:schemeClr>
                </a:solidFill>
                <a:latin typeface="华文细黑" panose="02010600040101010101" pitchFamily="2" charset="-122"/>
                <a:ea typeface="华文细黑" panose="02010600040101010101" pitchFamily="2" charset="-122"/>
              </a:rPr>
              <a:t>. Nullam eu tempor purus. </a:t>
            </a:r>
          </a:p>
        </p:txBody>
      </p:sp>
      <p:sp>
        <p:nvSpPr>
          <p:cNvPr id="76" name="圆角矩形 75"/>
          <p:cNvSpPr/>
          <p:nvPr/>
        </p:nvSpPr>
        <p:spPr>
          <a:xfrm>
            <a:off x="999055" y="4272210"/>
            <a:ext cx="1229711" cy="303836"/>
          </a:xfrm>
          <a:prstGeom prst="round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文本框 76"/>
          <p:cNvSpPr txBox="1"/>
          <p:nvPr/>
        </p:nvSpPr>
        <p:spPr>
          <a:xfrm>
            <a:off x="1126278" y="4289572"/>
            <a:ext cx="1085126" cy="300082"/>
          </a:xfrm>
          <a:prstGeom prst="rect">
            <a:avLst/>
          </a:prstGeom>
          <a:noFill/>
        </p:spPr>
        <p:txBody>
          <a:bodyPr wrap="square" rtlCol="0">
            <a:spAutoFit/>
          </a:bodyPr>
          <a:lstStyle/>
          <a:p>
            <a:r>
              <a:rPr lang="zh-CN" altLang="en-US" sz="1350">
                <a:solidFill>
                  <a:schemeClr val="bg1"/>
                </a:solidFill>
                <a:latin typeface="微软雅黑" panose="020B0503020204020204" pitchFamily="34" charset="-122"/>
                <a:ea typeface="微软雅黑" panose="020B0503020204020204" pitchFamily="34" charset="-122"/>
              </a:rPr>
              <a:t>呆萌怪大叔</a:t>
            </a:r>
          </a:p>
        </p:txBody>
      </p:sp>
      <p:pic>
        <p:nvPicPr>
          <p:cNvPr id="71" name="图片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44" y="2372395"/>
            <a:ext cx="1495718" cy="1495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ppt_x"/>
                                          </p:val>
                                        </p:tav>
                                        <p:tav tm="100000">
                                          <p:val>
                                            <p:strVal val="#ppt_x"/>
                                          </p:val>
                                        </p:tav>
                                      </p:tavLst>
                                    </p:anim>
                                    <p:anim calcmode="lin" valueType="num">
                                      <p:cBhvr additive="base">
                                        <p:cTn id="8" dur="12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1406457" y="2595395"/>
            <a:ext cx="264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406457" y="3706637"/>
            <a:ext cx="264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1406457" y="4798438"/>
            <a:ext cx="264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文本框 104"/>
          <p:cNvSpPr txBox="1"/>
          <p:nvPr/>
        </p:nvSpPr>
        <p:spPr>
          <a:xfrm>
            <a:off x="1374398" y="2200787"/>
            <a:ext cx="726481"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字体</a:t>
            </a:r>
          </a:p>
        </p:txBody>
      </p:sp>
      <p:sp>
        <p:nvSpPr>
          <p:cNvPr id="81" name="文本框 105"/>
          <p:cNvSpPr txBox="1"/>
          <p:nvPr/>
        </p:nvSpPr>
        <p:spPr>
          <a:xfrm>
            <a:off x="1374398" y="3324178"/>
            <a:ext cx="726481"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图表</a:t>
            </a:r>
          </a:p>
        </p:txBody>
      </p:sp>
      <p:sp>
        <p:nvSpPr>
          <p:cNvPr id="82" name="文本框 107"/>
          <p:cNvSpPr txBox="1"/>
          <p:nvPr/>
        </p:nvSpPr>
        <p:spPr>
          <a:xfrm>
            <a:off x="1374398" y="2692780"/>
            <a:ext cx="877163" cy="30008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350" dirty="0">
                <a:solidFill>
                  <a:srgbClr val="35669B"/>
                </a:solidFill>
                <a:cs typeface="+mn-ea"/>
                <a:sym typeface="+mn-lt"/>
              </a:rPr>
              <a:t>微软雅黑</a:t>
            </a:r>
          </a:p>
        </p:txBody>
      </p:sp>
      <p:sp>
        <p:nvSpPr>
          <p:cNvPr id="83" name="文本框 108"/>
          <p:cNvSpPr txBox="1"/>
          <p:nvPr/>
        </p:nvSpPr>
        <p:spPr>
          <a:xfrm>
            <a:off x="1374398" y="3814804"/>
            <a:ext cx="7301517"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350" dirty="0">
                <a:solidFill>
                  <a:srgbClr val="35669B"/>
                </a:solidFill>
                <a:cs typeface="+mn-ea"/>
                <a:sym typeface="+mn-lt"/>
              </a:rPr>
              <a:t>本模板中的图表和图表均可编辑。右键点击图表，单击“编辑数据”即可显示图对应</a:t>
            </a:r>
            <a:r>
              <a:rPr lang="en-US" altLang="zh-CN" sz="1350" dirty="0">
                <a:solidFill>
                  <a:srgbClr val="35669B"/>
                </a:solidFill>
                <a:cs typeface="+mn-ea"/>
                <a:sym typeface="+mn-lt"/>
              </a:rPr>
              <a:t>EXCEL</a:t>
            </a:r>
            <a:r>
              <a:rPr lang="zh-CN" altLang="en-US" sz="1350" dirty="0">
                <a:solidFill>
                  <a:srgbClr val="35669B"/>
                </a:solidFill>
                <a:cs typeface="+mn-ea"/>
                <a:sym typeface="+mn-lt"/>
              </a:rPr>
              <a:t>。</a:t>
            </a:r>
          </a:p>
          <a:p>
            <a:endParaRPr lang="zh-CN" altLang="en-US" sz="1350" dirty="0">
              <a:solidFill>
                <a:srgbClr val="35669B"/>
              </a:solidFill>
              <a:cs typeface="+mn-ea"/>
              <a:sym typeface="+mn-lt"/>
            </a:endParaRPr>
          </a:p>
        </p:txBody>
      </p:sp>
      <p:sp>
        <p:nvSpPr>
          <p:cNvPr id="84" name="文本框 105"/>
          <p:cNvSpPr txBox="1"/>
          <p:nvPr/>
        </p:nvSpPr>
        <p:spPr>
          <a:xfrm>
            <a:off x="1374398" y="4326958"/>
            <a:ext cx="1268296"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关于作者</a:t>
            </a:r>
          </a:p>
        </p:txBody>
      </p:sp>
      <p:sp>
        <p:nvSpPr>
          <p:cNvPr id="85" name="文本框 109"/>
          <p:cNvSpPr txBox="1"/>
          <p:nvPr/>
        </p:nvSpPr>
        <p:spPr>
          <a:xfrm>
            <a:off x="1406457" y="4920329"/>
            <a:ext cx="1050288" cy="300082"/>
          </a:xfrm>
          <a:prstGeom prst="rect">
            <a:avLst/>
          </a:prstGeom>
          <a:noFill/>
        </p:spPr>
        <p:txBody>
          <a:bodyPr wrap="none" rtlCol="0">
            <a:spAutoFit/>
          </a:bodyPr>
          <a:lstStyle>
            <a:defPPr>
              <a:defRPr lang="zh-CN"/>
            </a:defPPr>
            <a:lvl1pPr>
              <a:defRPr sz="1600">
                <a:solidFill>
                  <a:schemeClr val="tx1">
                    <a:lumMod val="75000"/>
                    <a:lumOff val="25000"/>
                  </a:schemeClr>
                </a:solidFill>
                <a:latin typeface="华文细黑" panose="02010600040101010101" pitchFamily="2" charset="-122"/>
                <a:ea typeface="华文细黑" panose="02010600040101010101" pitchFamily="2" charset="-122"/>
              </a:defRPr>
            </a:lvl1pPr>
          </a:lstStyle>
          <a:p>
            <a:r>
              <a:rPr lang="zh-CN" altLang="en-US" sz="1350">
                <a:solidFill>
                  <a:srgbClr val="35669B"/>
                </a:solidFill>
                <a:latin typeface="+mn-lt"/>
                <a:ea typeface="+mn-ea"/>
                <a:cs typeface="+mn-ea"/>
                <a:sym typeface="+mn-lt"/>
              </a:rPr>
              <a:t>呆萌怪大叔</a:t>
            </a:r>
          </a:p>
        </p:txBody>
      </p:sp>
      <p:sp>
        <p:nvSpPr>
          <p:cNvPr id="86" name="文本框 109"/>
          <p:cNvSpPr txBox="1"/>
          <p:nvPr/>
        </p:nvSpPr>
        <p:spPr>
          <a:xfrm>
            <a:off x="2388043" y="4920329"/>
            <a:ext cx="5464958" cy="300082"/>
          </a:xfrm>
          <a:prstGeom prst="rect">
            <a:avLst/>
          </a:prstGeom>
          <a:noFill/>
        </p:spPr>
        <p:txBody>
          <a:bodyPr wrap="none" rtlCol="0">
            <a:spAutoFit/>
          </a:bodyPr>
          <a:lstStyle>
            <a:defPPr>
              <a:defRPr lang="zh-CN"/>
            </a:defPPr>
            <a:lvl1pPr>
              <a:defRPr sz="1600">
                <a:solidFill>
                  <a:schemeClr val="tx1">
                    <a:lumMod val="75000"/>
                    <a:lumOff val="25000"/>
                  </a:schemeClr>
                </a:solidFill>
                <a:latin typeface="华文细黑" panose="02010600040101010101" pitchFamily="2" charset="-122"/>
                <a:ea typeface="华文细黑" panose="02010600040101010101" pitchFamily="2" charset="-122"/>
              </a:defRPr>
            </a:lvl1pPr>
          </a:lstStyle>
          <a:p>
            <a:r>
              <a:rPr lang="zh-CN" altLang="en-US" sz="1350" dirty="0">
                <a:solidFill>
                  <a:srgbClr val="35669B"/>
                </a:solidFill>
                <a:latin typeface="+mn-lt"/>
                <a:ea typeface="+mn-ea"/>
                <a:cs typeface="+mn-ea"/>
                <a:sym typeface="+mn-lt"/>
              </a:rPr>
              <a:t>更多作品下载地址：</a:t>
            </a:r>
            <a:r>
              <a:rPr lang="en-US" altLang="zh-CN" sz="1350" dirty="0">
                <a:solidFill>
                  <a:srgbClr val="35669B"/>
                </a:solidFill>
                <a:latin typeface="+mn-lt"/>
                <a:ea typeface="+mn-ea"/>
                <a:cs typeface="+mn-ea"/>
                <a:sym typeface="+mn-lt"/>
              </a:rPr>
              <a:t>http://chn.docer.com/works?userid=194924533</a:t>
            </a:r>
            <a:endParaRPr lang="zh-CN" altLang="en-US" sz="1350" dirty="0">
              <a:solidFill>
                <a:srgbClr val="35669B"/>
              </a:solidFill>
              <a:latin typeface="+mn-lt"/>
              <a:ea typeface="+mn-ea"/>
              <a:cs typeface="+mn-ea"/>
              <a:sym typeface="+mn-lt"/>
            </a:endParaRPr>
          </a:p>
        </p:txBody>
      </p:sp>
      <p:sp>
        <p:nvSpPr>
          <p:cNvPr id="87" name="文本框 104"/>
          <p:cNvSpPr txBox="1"/>
          <p:nvPr/>
        </p:nvSpPr>
        <p:spPr>
          <a:xfrm>
            <a:off x="4130710" y="1466002"/>
            <a:ext cx="1268296" cy="4154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00" b="1">
                <a:solidFill>
                  <a:srgbClr val="35669B"/>
                </a:solidFill>
                <a:cs typeface="+mn-ea"/>
                <a:sym typeface="+mn-lt"/>
              </a:rPr>
              <a:t>设计说明</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4100330" y="2709358"/>
            <a:ext cx="982107" cy="1892063"/>
            <a:chOff x="5084746" y="1980098"/>
            <a:chExt cx="2022667" cy="3896738"/>
          </a:xfrm>
          <a:solidFill>
            <a:srgbClr val="35669B"/>
          </a:solidFill>
        </p:grpSpPr>
        <p:sp>
          <p:nvSpPr>
            <p:cNvPr id="13"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4"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5"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6"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17" name="Group 22"/>
            <p:cNvGrpSpPr/>
            <p:nvPr/>
          </p:nvGrpSpPr>
          <p:grpSpPr>
            <a:xfrm>
              <a:off x="5708371" y="5136354"/>
              <a:ext cx="831509" cy="740482"/>
              <a:chOff x="5708371" y="5136354"/>
              <a:chExt cx="831509" cy="740482"/>
            </a:xfrm>
            <a:grpFill/>
          </p:grpSpPr>
          <p:sp>
            <p:nvSpPr>
              <p:cNvPr id="22"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23" name="Group 28"/>
              <p:cNvGrpSpPr/>
              <p:nvPr/>
            </p:nvGrpSpPr>
            <p:grpSpPr>
              <a:xfrm>
                <a:off x="5708371" y="5136354"/>
                <a:ext cx="831509" cy="740482"/>
                <a:chOff x="5708371" y="5136354"/>
                <a:chExt cx="831509" cy="740482"/>
              </a:xfrm>
              <a:grpFill/>
            </p:grpSpPr>
            <p:sp>
              <p:nvSpPr>
                <p:cNvPr id="2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2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grpSp>
        <p:sp>
          <p:nvSpPr>
            <p:cNvPr id="18"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9"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0"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1"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68580" tIns="34290" rIns="68580" bIns="34290" numCol="1" anchor="t" anchorCtr="0" compatLnSpc="1">
              <a:noAutofit/>
            </a:bodyPr>
            <a:lstStyle/>
            <a:p>
              <a:endParaRPr lang="en-US" sz="1350" dirty="0">
                <a:solidFill>
                  <a:schemeClr val="bg1"/>
                </a:solidFill>
              </a:endParaRPr>
            </a:p>
          </p:txBody>
        </p:sp>
      </p:grpSp>
      <p:sp>
        <p:nvSpPr>
          <p:cNvPr id="26" name="Oval 38"/>
          <p:cNvSpPr>
            <a:spLocks noChangeAspect="1"/>
          </p:cNvSpPr>
          <p:nvPr/>
        </p:nvSpPr>
        <p:spPr>
          <a:xfrm>
            <a:off x="5394488" y="2261711"/>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27" name="Oval 39"/>
          <p:cNvSpPr>
            <a:spLocks noChangeAspect="1"/>
          </p:cNvSpPr>
          <p:nvPr/>
        </p:nvSpPr>
        <p:spPr>
          <a:xfrm>
            <a:off x="5464122" y="2312354"/>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29" name="TextBox 198"/>
          <p:cNvSpPr txBox="1"/>
          <p:nvPr/>
        </p:nvSpPr>
        <p:spPr>
          <a:xfrm>
            <a:off x="6008216" y="2275966"/>
            <a:ext cx="1482831" cy="461665"/>
          </a:xfrm>
          <a:prstGeom prst="rect">
            <a:avLst/>
          </a:prstGeom>
        </p:spPr>
        <p:txBody>
          <a:bodyPr wrap="square" rtlCol="0">
            <a:spAutoFit/>
          </a:bodyPr>
          <a:lstStyle/>
          <a:p>
            <a:pPr>
              <a:buClr>
                <a:schemeClr val="tx1">
                  <a:lumMod val="85000"/>
                  <a:lumOff val="15000"/>
                </a:schemeClr>
              </a:buClr>
              <a:buSzPct val="105000"/>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脚本进行数据收集与分析</a:t>
            </a:r>
          </a:p>
        </p:txBody>
      </p:sp>
      <p:sp>
        <p:nvSpPr>
          <p:cNvPr id="30" name="Oval 41"/>
          <p:cNvSpPr>
            <a:spLocks noChangeAspect="1"/>
          </p:cNvSpPr>
          <p:nvPr/>
        </p:nvSpPr>
        <p:spPr>
          <a:xfrm>
            <a:off x="5828772"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1" name="Oval 42"/>
          <p:cNvSpPr>
            <a:spLocks noChangeAspect="1"/>
          </p:cNvSpPr>
          <p:nvPr/>
        </p:nvSpPr>
        <p:spPr>
          <a:xfrm>
            <a:off x="5898406"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sp>
        <p:nvSpPr>
          <p:cNvPr id="33" name="TextBox 198"/>
          <p:cNvSpPr txBox="1"/>
          <p:nvPr/>
        </p:nvSpPr>
        <p:spPr>
          <a:xfrm>
            <a:off x="6441792" y="3285382"/>
            <a:ext cx="1735055" cy="646331"/>
          </a:xfrm>
          <a:prstGeom prst="rect">
            <a:avLst/>
          </a:prstGeom>
        </p:spPr>
        <p:txBody>
          <a:bodyPr wrap="square" rtlCol="0">
            <a:spAutoFit/>
          </a:bodyPr>
          <a:lstStyle/>
          <a:p>
            <a:pPr>
              <a:buClr>
                <a:schemeClr val="tx1">
                  <a:lumMod val="85000"/>
                  <a:lumOff val="15000"/>
                </a:schemeClr>
              </a:buClr>
              <a:buSzPct val="105000"/>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Node Express</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的</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HTTP</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服务器的搭建及</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API</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的开发</a:t>
            </a:r>
          </a:p>
        </p:txBody>
      </p:sp>
      <p:sp>
        <p:nvSpPr>
          <p:cNvPr id="34" name="Oval 44"/>
          <p:cNvSpPr>
            <a:spLocks noChangeAspect="1"/>
          </p:cNvSpPr>
          <p:nvPr/>
        </p:nvSpPr>
        <p:spPr>
          <a:xfrm>
            <a:off x="5390160"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5" name="Oval 45"/>
          <p:cNvSpPr>
            <a:spLocks noChangeAspect="1"/>
          </p:cNvSpPr>
          <p:nvPr/>
        </p:nvSpPr>
        <p:spPr>
          <a:xfrm>
            <a:off x="5459794"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p>
        </p:txBody>
      </p:sp>
      <p:sp>
        <p:nvSpPr>
          <p:cNvPr id="37" name="TextBox 198"/>
          <p:cNvSpPr txBox="1"/>
          <p:nvPr/>
        </p:nvSpPr>
        <p:spPr>
          <a:xfrm>
            <a:off x="6012706" y="4313955"/>
            <a:ext cx="1610951" cy="461665"/>
          </a:xfrm>
          <a:prstGeom prst="rect">
            <a:avLst/>
          </a:prstGeom>
        </p:spPr>
        <p:txBody>
          <a:bodyPr wrap="square" rtlCol="0">
            <a:spAutoFit/>
          </a:bodyPr>
          <a:lstStyle/>
          <a:p>
            <a:pPr>
              <a:buClr>
                <a:schemeClr val="tx1">
                  <a:lumMod val="85000"/>
                  <a:lumOff val="15000"/>
                </a:schemeClr>
              </a:buClr>
              <a:buSzPct val="105000"/>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React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框架的前端网站的开发</a:t>
            </a:r>
          </a:p>
        </p:txBody>
      </p:sp>
      <p:sp>
        <p:nvSpPr>
          <p:cNvPr id="38" name="Oval 47"/>
          <p:cNvSpPr>
            <a:spLocks noChangeAspect="1"/>
          </p:cNvSpPr>
          <p:nvPr/>
        </p:nvSpPr>
        <p:spPr>
          <a:xfrm>
            <a:off x="3165311" y="227234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9" name="Oval 48"/>
          <p:cNvSpPr>
            <a:spLocks noChangeAspect="1"/>
          </p:cNvSpPr>
          <p:nvPr/>
        </p:nvSpPr>
        <p:spPr>
          <a:xfrm>
            <a:off x="3234943" y="2322992"/>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41" name="TextBox 198"/>
          <p:cNvSpPr txBox="1"/>
          <p:nvPr/>
        </p:nvSpPr>
        <p:spPr>
          <a:xfrm>
            <a:off x="1539630" y="2261712"/>
            <a:ext cx="1610951" cy="461665"/>
          </a:xfrm>
          <a:prstGeom prst="rect">
            <a:avLst/>
          </a:prstGeom>
        </p:spPr>
        <p:txBody>
          <a:bodyPr wrap="square" rtlCol="0">
            <a:spAutoFit/>
          </a:bodyPr>
          <a:lstStyle/>
          <a:p>
            <a:pPr algn="r">
              <a:buClr>
                <a:schemeClr val="tx1">
                  <a:lumMod val="85000"/>
                  <a:lumOff val="15000"/>
                </a:schemeClr>
              </a:buClr>
              <a:buSzPct val="105000"/>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主成分分析法提取收益率主因子</a:t>
            </a:r>
          </a:p>
        </p:txBody>
      </p:sp>
      <p:sp>
        <p:nvSpPr>
          <p:cNvPr id="42" name="Oval 32"/>
          <p:cNvSpPr>
            <a:spLocks noChangeAspect="1"/>
          </p:cNvSpPr>
          <p:nvPr/>
        </p:nvSpPr>
        <p:spPr>
          <a:xfrm>
            <a:off x="2692626"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3" name="Oval 33"/>
          <p:cNvSpPr>
            <a:spLocks noChangeAspect="1"/>
          </p:cNvSpPr>
          <p:nvPr/>
        </p:nvSpPr>
        <p:spPr>
          <a:xfrm>
            <a:off x="2762260"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45" name="TextBox 198"/>
          <p:cNvSpPr txBox="1"/>
          <p:nvPr/>
        </p:nvSpPr>
        <p:spPr>
          <a:xfrm>
            <a:off x="1076179" y="3285382"/>
            <a:ext cx="1600536" cy="461665"/>
          </a:xfrm>
          <a:prstGeom prst="rect">
            <a:avLst/>
          </a:prstGeom>
        </p:spPr>
        <p:txBody>
          <a:bodyPr wrap="square" rtlCol="0">
            <a:spAutoFit/>
          </a:bodyPr>
          <a:lstStyle/>
          <a:p>
            <a:pPr algn="r">
              <a:buClr>
                <a:schemeClr val="tx1">
                  <a:lumMod val="85000"/>
                  <a:lumOff val="15000"/>
                </a:schemeClr>
              </a:buClr>
              <a:buSzPct val="105000"/>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Nelson-Siegel</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模型拟合收益率曲线</a:t>
            </a:r>
          </a:p>
        </p:txBody>
      </p:sp>
      <p:sp>
        <p:nvSpPr>
          <p:cNvPr id="46" name="Oval 35"/>
          <p:cNvSpPr>
            <a:spLocks noChangeAspect="1"/>
          </p:cNvSpPr>
          <p:nvPr/>
        </p:nvSpPr>
        <p:spPr>
          <a:xfrm>
            <a:off x="3165311"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7" name="Oval 36"/>
          <p:cNvSpPr>
            <a:spLocks noChangeAspect="1"/>
          </p:cNvSpPr>
          <p:nvPr/>
        </p:nvSpPr>
        <p:spPr>
          <a:xfrm>
            <a:off x="3234945"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49" name="TextBox 198"/>
          <p:cNvSpPr txBox="1"/>
          <p:nvPr/>
        </p:nvSpPr>
        <p:spPr>
          <a:xfrm>
            <a:off x="1539629" y="4313955"/>
            <a:ext cx="1615449" cy="461665"/>
          </a:xfrm>
          <a:prstGeom prst="rect">
            <a:avLst/>
          </a:prstGeom>
        </p:spPr>
        <p:txBody>
          <a:bodyPr wrap="square" rtlCol="0">
            <a:spAutoFit/>
          </a:bodyPr>
          <a:lstStyle/>
          <a:p>
            <a:pPr algn="r">
              <a:buClr>
                <a:schemeClr val="tx1">
                  <a:lumMod val="85000"/>
                  <a:lumOff val="15000"/>
                </a:schemeClr>
              </a:buClr>
              <a:buSzPct val="105000"/>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Monte Carlo</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模拟法计算在险价值</a:t>
            </a:r>
          </a:p>
        </p:txBody>
      </p:sp>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研究内容及成果</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2" name="文本框 1"/>
          <p:cNvSpPr txBox="1"/>
          <p:nvPr/>
        </p:nvSpPr>
        <p:spPr>
          <a:xfrm>
            <a:off x="7934179" y="5510139"/>
            <a:ext cx="854612" cy="507831"/>
          </a:xfrm>
          <a:prstGeom prst="rect">
            <a:avLst/>
          </a:prstGeom>
          <a:noFill/>
        </p:spPr>
        <p:txBody>
          <a:bodyPr wrap="square" rtlCol="0">
            <a:spAutoFit/>
          </a:bodyPr>
          <a:lstStyle/>
          <a:p>
            <a:r>
              <a:rPr lang="zh-CN" altLang="en-US" sz="1350" dirty="0">
                <a:hlinkClick r:id="rId2"/>
              </a:rPr>
              <a:t>研究成果</a:t>
            </a:r>
            <a:endParaRPr lang="zh-CN" altLang="en-US" sz="13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算法研究及结论</a:t>
            </a:r>
            <a:endPar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8" name="椭圆 3"/>
          <p:cNvSpPr/>
          <p:nvPr/>
        </p:nvSpPr>
        <p:spPr>
          <a:xfrm>
            <a:off x="2690896" y="2818158"/>
            <a:ext cx="1231342" cy="2253905"/>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9" name="椭圆 3"/>
          <p:cNvSpPr/>
          <p:nvPr/>
        </p:nvSpPr>
        <p:spPr>
          <a:xfrm rot="14205549">
            <a:off x="1638510" y="1851137"/>
            <a:ext cx="1231343" cy="22539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20" name="椭圆 3"/>
          <p:cNvSpPr/>
          <p:nvPr/>
        </p:nvSpPr>
        <p:spPr>
          <a:xfrm rot="7186905">
            <a:off x="1324652" y="3217545"/>
            <a:ext cx="1231343" cy="22539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21" name="矩形 7"/>
          <p:cNvSpPr>
            <a:spLocks noChangeArrowheads="1"/>
          </p:cNvSpPr>
          <p:nvPr/>
        </p:nvSpPr>
        <p:spPr bwMode="auto">
          <a:xfrm rot="19636389" flipH="1">
            <a:off x="1667666" y="2600585"/>
            <a:ext cx="8258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en-US" altLang="zh-CN" sz="2400" b="1" dirty="0">
                <a:solidFill>
                  <a:srgbClr val="EAE7D4"/>
                </a:solidFill>
                <a:latin typeface="Century Gothic" pitchFamily="34" charset="0"/>
              </a:rPr>
              <a:t>PCA</a:t>
            </a:r>
            <a:endParaRPr lang="zh-CN" altLang="en-US" sz="2400" b="1" dirty="0">
              <a:solidFill>
                <a:srgbClr val="EAE7D4"/>
              </a:solidFill>
              <a:latin typeface="Century Gothic" pitchFamily="34" charset="0"/>
            </a:endParaRPr>
          </a:p>
        </p:txBody>
      </p:sp>
      <p:sp>
        <p:nvSpPr>
          <p:cNvPr id="22" name="矩形 7"/>
          <p:cNvSpPr>
            <a:spLocks noChangeArrowheads="1"/>
          </p:cNvSpPr>
          <p:nvPr/>
        </p:nvSpPr>
        <p:spPr bwMode="auto">
          <a:xfrm rot="1567712" flipH="1">
            <a:off x="1102697" y="4282530"/>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zh-CN" altLang="en-US" sz="2400" b="1" dirty="0">
                <a:solidFill>
                  <a:srgbClr val="EAE7D4"/>
                </a:solidFill>
                <a:latin typeface="Century Gothic" pitchFamily="34" charset="0"/>
              </a:rPr>
              <a:t>蒙特卡洛</a:t>
            </a:r>
            <a:endParaRPr lang="en-US" altLang="zh-CN" sz="2400" b="1" dirty="0">
              <a:solidFill>
                <a:srgbClr val="EAE7D4"/>
              </a:solidFill>
              <a:latin typeface="Century Gothic" pitchFamily="34" charset="0"/>
            </a:endParaRPr>
          </a:p>
        </p:txBody>
      </p:sp>
      <p:sp>
        <p:nvSpPr>
          <p:cNvPr id="23" name="矩形 7"/>
          <p:cNvSpPr>
            <a:spLocks noChangeArrowheads="1"/>
          </p:cNvSpPr>
          <p:nvPr/>
        </p:nvSpPr>
        <p:spPr bwMode="auto">
          <a:xfrm rot="16565489" flipH="1">
            <a:off x="3235589" y="3648030"/>
            <a:ext cx="702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en-US" altLang="zh-CN" sz="2400" b="1" dirty="0">
                <a:solidFill>
                  <a:srgbClr val="EAE7D4"/>
                </a:solidFill>
                <a:latin typeface="Century Gothic" pitchFamily="34" charset="0"/>
              </a:rPr>
              <a:t>N-S</a:t>
            </a:r>
            <a:endParaRPr lang="zh-CN" altLang="en-US" sz="2400" b="1" dirty="0">
              <a:solidFill>
                <a:srgbClr val="EAE7D4"/>
              </a:solidFill>
              <a:latin typeface="Century Gothic" pitchFamily="34" charset="0"/>
            </a:endParaRPr>
          </a:p>
        </p:txBody>
      </p:sp>
      <p:sp>
        <p:nvSpPr>
          <p:cNvPr id="24" name="矩形 23"/>
          <p:cNvSpPr/>
          <p:nvPr/>
        </p:nvSpPr>
        <p:spPr>
          <a:xfrm>
            <a:off x="4556379" y="2330585"/>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PCA</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5" name="TextBox 18"/>
          <p:cNvSpPr txBox="1"/>
          <p:nvPr/>
        </p:nvSpPr>
        <p:spPr>
          <a:xfrm>
            <a:off x="4461472" y="2698115"/>
            <a:ext cx="3986114" cy="722505"/>
          </a:xfrm>
          <a:prstGeom prst="rect">
            <a:avLst/>
          </a:prstGeom>
          <a:noFill/>
        </p:spPr>
        <p:txBody>
          <a:bodyPr wrap="square" rtlCol="0">
            <a:spAutoFit/>
          </a:bodyPr>
          <a:lstStyle/>
          <a:p>
            <a:pPr defTabSz="685800">
              <a:lnSpc>
                <a:spcPct val="13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，即</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Principal Component Analysis</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，主成分分析。通过</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算法，可以将高维数据将至低维，更加透彻的观察每条数据的实际含义。</a:t>
            </a:r>
          </a:p>
        </p:txBody>
      </p:sp>
      <p:sp>
        <p:nvSpPr>
          <p:cNvPr id="26" name="矩形 25"/>
          <p:cNvSpPr/>
          <p:nvPr/>
        </p:nvSpPr>
        <p:spPr>
          <a:xfrm>
            <a:off x="4556379" y="3352390"/>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N-S</a:t>
            </a:r>
            <a:r>
              <a:rPr lang="zh-CN" altLang="en-US" sz="2100" b="1" dirty="0">
                <a:latin typeface="方正清刻本悦宋简体" panose="02000000000000000000" pitchFamily="2" charset="-122"/>
                <a:ea typeface="方正清刻本悦宋简体" panose="02000000000000000000" pitchFamily="2" charset="-122"/>
              </a:rPr>
              <a:t>模型</a:t>
            </a:r>
          </a:p>
        </p:txBody>
      </p:sp>
      <p:sp>
        <p:nvSpPr>
          <p:cNvPr id="27" name="TextBox 18"/>
          <p:cNvSpPr txBox="1"/>
          <p:nvPr/>
        </p:nvSpPr>
        <p:spPr>
          <a:xfrm>
            <a:off x="4461472" y="3782828"/>
            <a:ext cx="3986114" cy="512448"/>
          </a:xfrm>
          <a:prstGeom prst="rect">
            <a:avLst/>
          </a:prstGeom>
          <a:noFill/>
        </p:spPr>
        <p:txBody>
          <a:bodyPr wrap="square" rtlCol="0">
            <a:spAutoFit/>
          </a:bodyPr>
          <a:lstStyle/>
          <a:p>
            <a:pPr defTabSz="685800">
              <a:lnSpc>
                <a:spcPct val="13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N-S</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模型即为</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Nelson-Siegel</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模型，是用于拟合收益率曲线的金融模型。</a:t>
            </a:r>
          </a:p>
        </p:txBody>
      </p:sp>
      <p:sp>
        <p:nvSpPr>
          <p:cNvPr id="28" name="矩形 27"/>
          <p:cNvSpPr/>
          <p:nvPr/>
        </p:nvSpPr>
        <p:spPr>
          <a:xfrm>
            <a:off x="4556379" y="4355836"/>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Monte Carlo</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9" name="TextBox 18"/>
          <p:cNvSpPr txBox="1"/>
          <p:nvPr/>
        </p:nvSpPr>
        <p:spPr>
          <a:xfrm>
            <a:off x="4461472" y="4786274"/>
            <a:ext cx="3986114" cy="512448"/>
          </a:xfrm>
          <a:prstGeom prst="rect">
            <a:avLst/>
          </a:prstGeom>
          <a:noFill/>
        </p:spPr>
        <p:txBody>
          <a:bodyPr wrap="square" rtlCol="0">
            <a:spAutoFit/>
          </a:bodyPr>
          <a:lstStyle/>
          <a:p>
            <a:pPr defTabSz="685800">
              <a:lnSpc>
                <a:spcPct val="13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Monte Carlo</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模拟法，用于计算在险价值，基于历史数据模拟未来数据，计算未来数据在某一置信度下的最大可能损失。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animBg="1"/>
      <p:bldP spid="27" grpId="0"/>
      <p:bldP spid="28"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5" name="TextBox 18"/>
          <p:cNvSpPr txBox="1"/>
          <p:nvPr/>
        </p:nvSpPr>
        <p:spPr>
          <a:xfrm>
            <a:off x="1619117" y="4000352"/>
            <a:ext cx="3054113" cy="1292662"/>
          </a:xfrm>
          <a:prstGeom prst="rect">
            <a:avLst/>
          </a:prstGeom>
          <a:noFill/>
        </p:spPr>
        <p:txBody>
          <a:bodyPr wrap="square" rtlCol="0">
            <a:spAutoFit/>
          </a:bodyPr>
          <a:lstStyle/>
          <a:p>
            <a:pPr algn="ctr">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主成分分析法通过线性变换将复杂的多维数据转换为各维度间线性相关度很低的低维数据，在信息损失最小的情况下对数据进行降维，广泛运用于机器识别和数据降重等方面。</a:t>
            </a:r>
          </a:p>
        </p:txBody>
      </p:sp>
      <p:pic>
        <p:nvPicPr>
          <p:cNvPr id="2" name="图片 1"/>
          <p:cNvPicPr>
            <a:picLocks noChangeAspect="1"/>
          </p:cNvPicPr>
          <p:nvPr/>
        </p:nvPicPr>
        <p:blipFill>
          <a:blip r:embed="rId2"/>
          <a:stretch>
            <a:fillRect/>
          </a:stretch>
        </p:blipFill>
        <p:spPr>
          <a:xfrm>
            <a:off x="855973" y="1772257"/>
            <a:ext cx="4580402" cy="1612683"/>
          </a:xfrm>
          <a:prstGeom prst="rect">
            <a:avLst/>
          </a:prstGeom>
        </p:spPr>
      </p:pic>
      <p:pic>
        <p:nvPicPr>
          <p:cNvPr id="3" name="图片 2"/>
          <p:cNvPicPr>
            <a:picLocks noChangeAspect="1"/>
          </p:cNvPicPr>
          <p:nvPr/>
        </p:nvPicPr>
        <p:blipFill>
          <a:blip r:embed="rId3"/>
          <a:stretch>
            <a:fillRect/>
          </a:stretch>
        </p:blipFill>
        <p:spPr>
          <a:xfrm>
            <a:off x="5436374" y="3384940"/>
            <a:ext cx="2987421" cy="2020271"/>
          </a:xfrm>
          <a:prstGeom prst="rect">
            <a:avLst/>
          </a:prstGeom>
        </p:spPr>
      </p:pic>
      <p:sp>
        <p:nvSpPr>
          <p:cNvPr id="4" name="圆角右箭头 3"/>
          <p:cNvSpPr/>
          <p:nvPr/>
        </p:nvSpPr>
        <p:spPr>
          <a:xfrm rot="5400000">
            <a:off x="5472199" y="2326685"/>
            <a:ext cx="1022431" cy="1094081"/>
          </a:xfrm>
          <a:prstGeom prst="bentArrow">
            <a:avLst>
              <a:gd name="adj1" fmla="val 25000"/>
              <a:gd name="adj2" fmla="val 25000"/>
              <a:gd name="adj3" fmla="val 25000"/>
              <a:gd name="adj4"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5" name="矩形 14"/>
          <p:cNvSpPr/>
          <p:nvPr/>
        </p:nvSpPr>
        <p:spPr>
          <a:xfrm rot="2349592">
            <a:off x="5880582" y="2224922"/>
            <a:ext cx="830854" cy="40719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solidFill>
              </a:rPr>
              <a:t>PCA</a:t>
            </a:r>
            <a:endParaRPr lang="zh-CN" altLang="en-US" sz="2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实现步骤</a:t>
            </a:r>
          </a:p>
        </p:txBody>
      </p:sp>
      <p:graphicFrame>
        <p:nvGraphicFramePr>
          <p:cNvPr id="10" name="图示 9"/>
          <p:cNvGraphicFramePr/>
          <p:nvPr>
            <p:extLst>
              <p:ext uri="{D42A27DB-BD31-4B8C-83A1-F6EECF244321}">
                <p14:modId xmlns:p14="http://schemas.microsoft.com/office/powerpoint/2010/main" val="2855707007"/>
              </p:ext>
            </p:extLst>
          </p:nvPr>
        </p:nvGraphicFramePr>
        <p:xfrm>
          <a:off x="1728717" y="2091927"/>
          <a:ext cx="6234752" cy="369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10"/>
          <p:cNvSpPr txBox="1"/>
          <p:nvPr/>
        </p:nvSpPr>
        <p:spPr>
          <a:xfrm>
            <a:off x="1935687" y="2298379"/>
            <a:ext cx="593678" cy="461665"/>
          </a:xfrm>
          <a:prstGeom prst="rect">
            <a:avLst/>
          </a:prstGeom>
          <a:noFill/>
        </p:spPr>
        <p:txBody>
          <a:bodyPr wrap="square" rtlCol="0" anchor="ctr">
            <a:spAutoFit/>
          </a:bodyPr>
          <a:lstStyle/>
          <a:p>
            <a:r>
              <a:rPr lang="en-US" altLang="zh-CN" sz="2400" dirty="0">
                <a:solidFill>
                  <a:schemeClr val="accent1">
                    <a:lumMod val="75000"/>
                  </a:schemeClr>
                </a:solidFill>
              </a:rPr>
              <a:t>1</a:t>
            </a:r>
            <a:endParaRPr lang="zh-CN" altLang="en-US" sz="2400" dirty="0">
              <a:solidFill>
                <a:schemeClr val="accent1">
                  <a:lumMod val="75000"/>
                </a:schemeClr>
              </a:solidFill>
            </a:endParaRPr>
          </a:p>
        </p:txBody>
      </p:sp>
      <p:sp>
        <p:nvSpPr>
          <p:cNvPr id="17" name="文本框 16"/>
          <p:cNvSpPr txBox="1"/>
          <p:nvPr/>
        </p:nvSpPr>
        <p:spPr>
          <a:xfrm>
            <a:off x="2267621" y="3004301"/>
            <a:ext cx="593678" cy="461665"/>
          </a:xfrm>
          <a:prstGeom prst="rect">
            <a:avLst/>
          </a:prstGeom>
          <a:noFill/>
        </p:spPr>
        <p:txBody>
          <a:bodyPr wrap="square" rtlCol="0" anchor="ctr">
            <a:spAutoFit/>
          </a:bodyPr>
          <a:lstStyle/>
          <a:p>
            <a:r>
              <a:rPr lang="en-US" altLang="zh-CN" sz="2400" dirty="0">
                <a:solidFill>
                  <a:schemeClr val="accent1">
                    <a:lumMod val="75000"/>
                  </a:schemeClr>
                </a:solidFill>
              </a:rPr>
              <a:t>2</a:t>
            </a:r>
            <a:endParaRPr lang="zh-CN" altLang="en-US" sz="2400" dirty="0">
              <a:solidFill>
                <a:schemeClr val="accent1">
                  <a:lumMod val="75000"/>
                </a:schemeClr>
              </a:solidFill>
            </a:endParaRPr>
          </a:p>
        </p:txBody>
      </p:sp>
      <p:sp>
        <p:nvSpPr>
          <p:cNvPr id="18" name="文本框 17"/>
          <p:cNvSpPr txBox="1"/>
          <p:nvPr/>
        </p:nvSpPr>
        <p:spPr>
          <a:xfrm>
            <a:off x="2369981" y="3699987"/>
            <a:ext cx="593678" cy="461665"/>
          </a:xfrm>
          <a:prstGeom prst="rect">
            <a:avLst/>
          </a:prstGeom>
          <a:noFill/>
        </p:spPr>
        <p:txBody>
          <a:bodyPr wrap="square" rtlCol="0" anchor="ctr">
            <a:spAutoFit/>
          </a:bodyPr>
          <a:lstStyle/>
          <a:p>
            <a:r>
              <a:rPr lang="en-US" altLang="zh-CN" sz="2400" dirty="0">
                <a:solidFill>
                  <a:schemeClr val="accent1">
                    <a:lumMod val="75000"/>
                  </a:schemeClr>
                </a:solidFill>
              </a:rPr>
              <a:t>3</a:t>
            </a:r>
            <a:endParaRPr lang="zh-CN" altLang="en-US" sz="2400" dirty="0">
              <a:solidFill>
                <a:schemeClr val="accent1">
                  <a:lumMod val="75000"/>
                </a:schemeClr>
              </a:solidFill>
            </a:endParaRPr>
          </a:p>
        </p:txBody>
      </p:sp>
      <p:sp>
        <p:nvSpPr>
          <p:cNvPr id="19" name="文本框 18"/>
          <p:cNvSpPr txBox="1"/>
          <p:nvPr/>
        </p:nvSpPr>
        <p:spPr>
          <a:xfrm>
            <a:off x="2257385" y="4385436"/>
            <a:ext cx="593678" cy="461665"/>
          </a:xfrm>
          <a:prstGeom prst="rect">
            <a:avLst/>
          </a:prstGeom>
          <a:noFill/>
        </p:spPr>
        <p:txBody>
          <a:bodyPr wrap="square" rtlCol="0" anchor="ctr">
            <a:spAutoFit/>
          </a:bodyPr>
          <a:lstStyle/>
          <a:p>
            <a:r>
              <a:rPr lang="en-US" altLang="zh-CN" sz="2400" dirty="0">
                <a:solidFill>
                  <a:schemeClr val="accent1">
                    <a:lumMod val="75000"/>
                  </a:schemeClr>
                </a:solidFill>
              </a:rPr>
              <a:t>4</a:t>
            </a:r>
            <a:endParaRPr lang="zh-CN" altLang="en-US" sz="2400" dirty="0">
              <a:solidFill>
                <a:schemeClr val="accent1">
                  <a:lumMod val="75000"/>
                </a:schemeClr>
              </a:solidFill>
            </a:endParaRPr>
          </a:p>
        </p:txBody>
      </p:sp>
      <p:sp>
        <p:nvSpPr>
          <p:cNvPr id="20" name="文本框 19"/>
          <p:cNvSpPr txBox="1"/>
          <p:nvPr/>
        </p:nvSpPr>
        <p:spPr>
          <a:xfrm>
            <a:off x="1935346" y="5081122"/>
            <a:ext cx="593678" cy="461665"/>
          </a:xfrm>
          <a:prstGeom prst="rect">
            <a:avLst/>
          </a:prstGeom>
          <a:noFill/>
        </p:spPr>
        <p:txBody>
          <a:bodyPr wrap="square" rtlCol="0" anchor="ctr">
            <a:spAutoFit/>
          </a:bodyPr>
          <a:lstStyle/>
          <a:p>
            <a:r>
              <a:rPr lang="en-US" altLang="zh-CN" sz="2400" dirty="0">
                <a:solidFill>
                  <a:schemeClr val="accent1">
                    <a:lumMod val="75000"/>
                  </a:schemeClr>
                </a:solidFill>
              </a:rPr>
              <a:t>5</a:t>
            </a:r>
            <a:endParaRPr lang="zh-CN" altLang="en-US" sz="2400" dirty="0">
              <a:solidFill>
                <a:schemeClr val="accent1">
                  <a:lumMod val="75000"/>
                </a:schemeClr>
              </a:solidFill>
            </a:endParaRPr>
          </a:p>
        </p:txBody>
      </p:sp>
    </p:spTree>
    <p:extLst>
      <p:ext uri="{BB962C8B-B14F-4D97-AF65-F5344CB8AC3E}">
        <p14:creationId xmlns:p14="http://schemas.microsoft.com/office/powerpoint/2010/main" val="35133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1371601" y="2228127"/>
            <a:ext cx="6581633" cy="3515026"/>
          </a:xfrm>
          <a:prstGeom prst="rect">
            <a:avLst/>
          </a:prstGeom>
        </p:spPr>
      </p:pic>
    </p:spTree>
    <p:extLst>
      <p:ext uri="{BB962C8B-B14F-4D97-AF65-F5344CB8AC3E}">
        <p14:creationId xmlns:p14="http://schemas.microsoft.com/office/powerpoint/2010/main" val="390769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1295219" y="2161853"/>
            <a:ext cx="6831969" cy="3638712"/>
          </a:xfrm>
          <a:prstGeom prst="rect">
            <a:avLst/>
          </a:prstGeom>
        </p:spPr>
      </p:pic>
    </p:spTree>
    <p:extLst>
      <p:ext uri="{BB962C8B-B14F-4D97-AF65-F5344CB8AC3E}">
        <p14:creationId xmlns:p14="http://schemas.microsoft.com/office/powerpoint/2010/main" val="3702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1479</Words>
  <Application>Microsoft Office PowerPoint</Application>
  <PresentationFormat>全屏显示(4:3)</PresentationFormat>
  <Paragraphs>310</Paragraphs>
  <Slides>37</Slides>
  <Notes>15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2" baseType="lpstr">
      <vt:lpstr>方正清刻本悦宋简体</vt:lpstr>
      <vt:lpstr>华文细黑</vt:lpstr>
      <vt:lpstr>宋体</vt:lpstr>
      <vt:lpstr>微软雅黑</vt:lpstr>
      <vt:lpstr>Agency FB</vt:lpstr>
      <vt:lpstr>Arial</vt:lpstr>
      <vt:lpstr>Calibri</vt:lpstr>
      <vt:lpstr>Calibri Light</vt:lpstr>
      <vt:lpstr>Cambria Math</vt:lpstr>
      <vt:lpstr>Century Gothic</vt:lpstr>
      <vt:lpstr>Haettenschweiler</vt:lpstr>
      <vt:lpstr>Levenim MT</vt:lpstr>
      <vt:lpstr>Times New Roman</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86</cp:revision>
  <dcterms:created xsi:type="dcterms:W3CDTF">2018-05-31T11:40:55Z</dcterms:created>
  <dcterms:modified xsi:type="dcterms:W3CDTF">2018-05-31T23:49:58Z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