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FCB72-BC85-41AC-BD38-71452E7EC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769BD4-6480-401E-A850-70881B077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9994A-F888-490C-87FA-D9D76214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4D18A-B8CE-4A4D-A356-59D46C0E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4D837-B9B8-4647-9FC3-0E542E46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2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B196D-4BF7-46E4-85A5-E90D443C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3BA5C-4B3F-4238-A264-31462E2B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432B4-7F79-4EEC-9532-89C51234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468B0-7953-4C21-87F4-B56DE1CF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1F3D2-F381-4D56-8003-A2DD411E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1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4D009B-E77A-4BC2-9BD7-BE39E792B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AEC4D-5199-412F-8FB1-FB7B4BA2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7193D-6693-4E05-A8FB-BD1D6FC5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5CEBA-6ADD-4190-9B9E-EB13DD22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E3098-77FA-46C2-AE44-15A8A8D1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2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5C668-F10B-46BE-BA5B-6C589B97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C18F9-E83A-4C9E-A9A5-069C1B51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B306D-3C01-46B4-9E12-8BF12248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589D8-D371-426D-B802-73AE7873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2A840-F95E-4B36-8798-70188D1C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2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2B7DC-BBB4-4BE8-9634-8C0950AE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9143E-03F3-44EF-8EFB-9C2E232D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EE660-D655-42D3-8279-C1BB2146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7B167-FE1D-41CA-AD28-494F108D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ECC25-B362-493E-ADFC-A12A0691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296C-6A76-4406-BDF1-D85D6C0E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2B2D5-8C7C-4CD8-96A0-64A672494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BB51BD-61D8-4A94-BF6F-9BE584F2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2CD75-0765-44D6-AB9C-D3BFDF90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6478A-E276-41F5-8FA9-4D2E5EE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2D354-8AF5-4F52-ACD6-0E89833E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1FAF1-287F-473A-981D-B9B32076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E44B4-EFF7-4199-9F69-1261D62E6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FF06D-3817-40CB-B1D6-952C4F314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C7D3A9-BD27-4AB2-9633-F07456B53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0B2F3C-2B73-4ABD-8688-27B289563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25F35F-801A-4DFA-80B5-393625B7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DA39D6-CD45-4D2A-8590-EDF1D74A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761A7D-4827-4B7B-A840-E2422F5F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59E05-48FB-43CD-BE7F-E781593C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AC1EF3-1758-4612-A1F7-8420CAFA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04310D-820D-48F9-8397-8CA09C40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B77694-B521-416F-8FFC-72D0F646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E4E6C2-B75B-4E68-8B6A-54E7A3A0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D18304-2C89-4E1A-8636-7AE1601E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9B4E7-A65D-4255-9E7C-A8076D2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7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58EA0-5F62-4EF8-8975-45029F8C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44097-CDAE-4186-B81E-C0538895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FE43A-2A31-4C10-BB83-61A315340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5D60F-A42B-4E09-AAE1-2D8183C4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E84D8-8FE5-4DE6-90A5-611D65E7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150A9-C739-402E-9D10-21CF02E7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4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AE050-9615-44D0-821F-D73DD84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3FABA4-65E4-4745-A95C-DCE1353EE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B375F-5440-4BB9-9792-0F6F566F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08BED-EAB1-4279-9178-A3B39F80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E6C90-7789-4E69-9D9E-B500BE22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F14F0-41AF-40B9-90A3-8021F05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9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9BF380-2AA5-43A8-BD44-F2C4807F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5C676-863E-4DF7-9E0C-456B86FDB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F1589-E44A-4A65-821E-7F8DE1E8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4F4A-8CB2-42D1-8DD1-6CDA2F58DB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7A593-DBE1-4F6A-9962-C6EE69584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B42F3-A39A-46F1-B49D-E038CFE16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4BA4-B83E-4428-AE9D-83C9EFBC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85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DB6DCCC1-D532-4B49-A37E-9724F7A9A35B}"/>
              </a:ext>
            </a:extLst>
          </p:cNvPr>
          <p:cNvGrpSpPr/>
          <p:nvPr/>
        </p:nvGrpSpPr>
        <p:grpSpPr>
          <a:xfrm>
            <a:off x="1106748" y="544901"/>
            <a:ext cx="9534619" cy="2530138"/>
            <a:chOff x="1035727" y="816747"/>
            <a:chExt cx="9534619" cy="2530138"/>
          </a:xfrm>
        </p:grpSpPr>
        <p:sp>
          <p:nvSpPr>
            <p:cNvPr id="7" name="箭头: 直角双向 6">
              <a:extLst>
                <a:ext uri="{FF2B5EF4-FFF2-40B4-BE49-F238E27FC236}">
                  <a16:creationId xmlns:a16="http://schemas.microsoft.com/office/drawing/2014/main" id="{FDC53D91-7C54-446A-844B-EFC5BF7ACDB2}"/>
                </a:ext>
              </a:extLst>
            </p:cNvPr>
            <p:cNvSpPr/>
            <p:nvPr/>
          </p:nvSpPr>
          <p:spPr>
            <a:xfrm rot="5400000">
              <a:off x="4537968" y="-2685494"/>
              <a:ext cx="2530138" cy="9534619"/>
            </a:xfrm>
            <a:prstGeom prst="leftUpArrow">
              <a:avLst>
                <a:gd name="adj1" fmla="val 4911"/>
                <a:gd name="adj2" fmla="val 580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F31532-FC0E-4C26-8C21-01E2832D3BF2}"/>
                </a:ext>
              </a:extLst>
            </p:cNvPr>
            <p:cNvSpPr/>
            <p:nvPr/>
          </p:nvSpPr>
          <p:spPr>
            <a:xfrm>
              <a:off x="2308194" y="1367161"/>
              <a:ext cx="53266" cy="17666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2F0752-7F76-41F2-8524-BD0C7BAC82D5}"/>
                </a:ext>
              </a:extLst>
            </p:cNvPr>
            <p:cNvSpPr/>
            <p:nvPr/>
          </p:nvSpPr>
          <p:spPr>
            <a:xfrm>
              <a:off x="6096000" y="1367161"/>
              <a:ext cx="53266" cy="17666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50B2BA-88EC-4B54-ACAA-7B814859F7B4}"/>
                </a:ext>
              </a:extLst>
            </p:cNvPr>
            <p:cNvSpPr/>
            <p:nvPr/>
          </p:nvSpPr>
          <p:spPr>
            <a:xfrm>
              <a:off x="9310464" y="1367161"/>
              <a:ext cx="53266" cy="17666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443460D-1FF8-4B1C-899E-24AEE723AF9E}"/>
              </a:ext>
            </a:extLst>
          </p:cNvPr>
          <p:cNvSpPr txBox="1"/>
          <p:nvPr/>
        </p:nvSpPr>
        <p:spPr>
          <a:xfrm>
            <a:off x="1455938" y="3241497"/>
            <a:ext cx="831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Redundant Deterministic Policy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ED3374-B5D9-433C-9D46-E41311583741}"/>
              </a:ext>
            </a:extLst>
          </p:cNvPr>
          <p:cNvSpPr txBox="1"/>
          <p:nvPr/>
        </p:nvSpPr>
        <p:spPr>
          <a:xfrm>
            <a:off x="9561250" y="3075039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Next-state s’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ABF525-8EB0-4C02-A14C-908E806A2010}"/>
              </a:ext>
            </a:extLst>
          </p:cNvPr>
          <p:cNvSpPr txBox="1"/>
          <p:nvPr/>
        </p:nvSpPr>
        <p:spPr>
          <a:xfrm>
            <a:off x="2717299" y="1413091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a1)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727F62D-FDE6-4C08-9C19-2D81741E4185}"/>
              </a:ext>
            </a:extLst>
          </p:cNvPr>
          <p:cNvCxnSpPr>
            <a:cxnSpLocks/>
          </p:cNvCxnSpPr>
          <p:nvPr/>
        </p:nvCxnSpPr>
        <p:spPr>
          <a:xfrm>
            <a:off x="1455938" y="1095315"/>
            <a:ext cx="8524788" cy="444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003C1CF-8E62-455D-A224-3AC7B104A1E7}"/>
              </a:ext>
            </a:extLst>
          </p:cNvPr>
          <p:cNvSpPr txBox="1"/>
          <p:nvPr/>
        </p:nvSpPr>
        <p:spPr>
          <a:xfrm>
            <a:off x="10101681" y="910697"/>
            <a:ext cx="36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AF4F08-8FB2-4B07-9893-723B7E0D6785}"/>
              </a:ext>
            </a:extLst>
          </p:cNvPr>
          <p:cNvSpPr txBox="1"/>
          <p:nvPr/>
        </p:nvSpPr>
        <p:spPr>
          <a:xfrm>
            <a:off x="306279" y="697300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6BCC08-7ADA-4D44-90EF-D268968C308A}"/>
              </a:ext>
            </a:extLst>
          </p:cNvPr>
          <p:cNvSpPr txBox="1"/>
          <p:nvPr/>
        </p:nvSpPr>
        <p:spPr>
          <a:xfrm>
            <a:off x="6251718" y="1413091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a2)</a:t>
            </a:r>
            <a:endParaRPr lang="zh-CN" altLang="en-US" dirty="0"/>
          </a:p>
        </p:txBody>
      </p:sp>
      <p:sp>
        <p:nvSpPr>
          <p:cNvPr id="30" name="文本框 21">
            <a:extLst>
              <a:ext uri="{FF2B5EF4-FFF2-40B4-BE49-F238E27FC236}">
                <a16:creationId xmlns:a16="http://schemas.microsoft.com/office/drawing/2014/main" id="{F8ABF525-8EB0-4C02-A14C-908E806A2010}"/>
              </a:ext>
            </a:extLst>
          </p:cNvPr>
          <p:cNvSpPr txBox="1"/>
          <p:nvPr/>
        </p:nvSpPr>
        <p:spPr>
          <a:xfrm>
            <a:off x="9381485" y="1422363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P(s’| s, a3)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3F26FE1-787E-487C-B76D-585A357485C8}"/>
              </a:ext>
            </a:extLst>
          </p:cNvPr>
          <p:cNvGrpSpPr/>
          <p:nvPr/>
        </p:nvGrpSpPr>
        <p:grpSpPr>
          <a:xfrm>
            <a:off x="1043125" y="3739434"/>
            <a:ext cx="9534619" cy="2530138"/>
            <a:chOff x="1035727" y="816747"/>
            <a:chExt cx="9534619" cy="2530138"/>
          </a:xfrm>
        </p:grpSpPr>
        <p:sp>
          <p:nvSpPr>
            <p:cNvPr id="32" name="箭头: 直角双向 31">
              <a:extLst>
                <a:ext uri="{FF2B5EF4-FFF2-40B4-BE49-F238E27FC236}">
                  <a16:creationId xmlns:a16="http://schemas.microsoft.com/office/drawing/2014/main" id="{072350BF-BDC7-40CB-86C3-EE01A42B5F72}"/>
                </a:ext>
              </a:extLst>
            </p:cNvPr>
            <p:cNvSpPr/>
            <p:nvPr/>
          </p:nvSpPr>
          <p:spPr>
            <a:xfrm rot="5400000">
              <a:off x="4537968" y="-2685494"/>
              <a:ext cx="2530138" cy="9534619"/>
            </a:xfrm>
            <a:prstGeom prst="leftUpArrow">
              <a:avLst>
                <a:gd name="adj1" fmla="val 4911"/>
                <a:gd name="adj2" fmla="val 580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3F4040-67E9-483E-B9BE-D82C0A2CA37D}"/>
                </a:ext>
              </a:extLst>
            </p:cNvPr>
            <p:cNvSpPr/>
            <p:nvPr/>
          </p:nvSpPr>
          <p:spPr>
            <a:xfrm>
              <a:off x="2308194" y="1367161"/>
              <a:ext cx="53266" cy="17666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90DA409-A5C1-48C1-B7CD-9BF32B2AE098}"/>
                </a:ext>
              </a:extLst>
            </p:cNvPr>
            <p:cNvSpPr/>
            <p:nvPr/>
          </p:nvSpPr>
          <p:spPr>
            <a:xfrm>
              <a:off x="6096000" y="1367161"/>
              <a:ext cx="53266" cy="17666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EDF36CA-F3F8-40BE-A082-F62BFE4E76D8}"/>
                </a:ext>
              </a:extLst>
            </p:cNvPr>
            <p:cNvSpPr/>
            <p:nvPr/>
          </p:nvSpPr>
          <p:spPr>
            <a:xfrm>
              <a:off x="6157837" y="1367161"/>
              <a:ext cx="45719" cy="17666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1C4472B-BBEF-4590-9403-5FDFE667077C}"/>
              </a:ext>
            </a:extLst>
          </p:cNvPr>
          <p:cNvSpPr txBox="1"/>
          <p:nvPr/>
        </p:nvSpPr>
        <p:spPr>
          <a:xfrm>
            <a:off x="1392315" y="6493539"/>
            <a:ext cx="831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Redundant Deterministic Policy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F2E0BA6-0C3D-4EFB-A212-5AEE2B918840}"/>
              </a:ext>
            </a:extLst>
          </p:cNvPr>
          <p:cNvSpPr txBox="1"/>
          <p:nvPr/>
        </p:nvSpPr>
        <p:spPr>
          <a:xfrm>
            <a:off x="173114" y="3755133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a)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AF91103-114E-4F67-9A13-0303533B7742}"/>
              </a:ext>
            </a:extLst>
          </p:cNvPr>
          <p:cNvCxnSpPr>
            <a:cxnSpLocks/>
          </p:cNvCxnSpPr>
          <p:nvPr/>
        </p:nvCxnSpPr>
        <p:spPr>
          <a:xfrm>
            <a:off x="1305018" y="4229787"/>
            <a:ext cx="8524788" cy="444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6CBEC3-0619-46E3-B944-3B14EFD712DF}"/>
              </a:ext>
            </a:extLst>
          </p:cNvPr>
          <p:cNvSpPr txBox="1"/>
          <p:nvPr/>
        </p:nvSpPr>
        <p:spPr>
          <a:xfrm>
            <a:off x="9950761" y="4045169"/>
            <a:ext cx="36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F28D39-0CA5-4B14-A35D-1E61D2FF1CFF}"/>
              </a:ext>
            </a:extLst>
          </p:cNvPr>
          <p:cNvSpPr txBox="1"/>
          <p:nvPr/>
        </p:nvSpPr>
        <p:spPr>
          <a:xfrm>
            <a:off x="2519266" y="4539917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a1)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63051A7-B757-4AB1-9F98-9D234D8C2097}"/>
              </a:ext>
            </a:extLst>
          </p:cNvPr>
          <p:cNvSpPr txBox="1"/>
          <p:nvPr/>
        </p:nvSpPr>
        <p:spPr>
          <a:xfrm>
            <a:off x="6500293" y="4414501"/>
            <a:ext cx="304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a2) = P(s’| s, a3) = 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C54B70-810E-4B5A-B51A-B0D3B747D9D2}"/>
              </a:ext>
            </a:extLst>
          </p:cNvPr>
          <p:cNvSpPr txBox="1"/>
          <p:nvPr/>
        </p:nvSpPr>
        <p:spPr>
          <a:xfrm>
            <a:off x="9561249" y="6411126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Next-state s’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3FDE777-50E5-47A6-AE42-CC1034C6BFB7}"/>
              </a:ext>
            </a:extLst>
          </p:cNvPr>
          <p:cNvSpPr txBox="1"/>
          <p:nvPr/>
        </p:nvSpPr>
        <p:spPr>
          <a:xfrm>
            <a:off x="270386" y="65358"/>
            <a:ext cx="12459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Explanation of No Redundant Deterministic Policy &amp; Redundant Deterministic Policy </a:t>
            </a:r>
            <a:endParaRPr lang="zh-CN" altLang="en-US" sz="2400" b="1" dirty="0"/>
          </a:p>
          <a:p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403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3969FAC5-5A6E-438D-AE5F-96A8B08211A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7" y="2147662"/>
            <a:ext cx="11336784" cy="428494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E3C4324-0683-472D-852A-16150C6634C9}"/>
              </a:ext>
            </a:extLst>
          </p:cNvPr>
          <p:cNvSpPr txBox="1">
            <a:spLocks noGrp="1"/>
          </p:cNvSpPr>
          <p:nvPr/>
        </p:nvSpPr>
        <p:spPr>
          <a:xfrm>
            <a:off x="634014" y="425394"/>
            <a:ext cx="10515600" cy="154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</a:t>
            </a:r>
            <a:r>
              <a:rPr lang="zh-CN" altLang="en-US" dirty="0"/>
              <a:t>、运行</a:t>
            </a:r>
            <a:r>
              <a:rPr lang="en-US" altLang="zh-CN" dirty="0"/>
              <a:t>test_inverse.py</a:t>
            </a:r>
            <a:r>
              <a:rPr lang="zh-CN" altLang="en-US" dirty="0"/>
              <a:t>。查看不同参数下的</a:t>
            </a:r>
            <a:r>
              <a:rPr lang="en-US" altLang="zh-CN" dirty="0"/>
              <a:t>f</a:t>
            </a:r>
            <a:r>
              <a:rPr lang="zh-CN" altLang="en-US" dirty="0"/>
              <a:t>函数（最右图），以及均匀分布的</a:t>
            </a:r>
            <a:r>
              <a:rPr lang="en-US" altLang="zh-CN" dirty="0"/>
              <a:t>e</a:t>
            </a:r>
            <a:r>
              <a:rPr lang="zh-CN" altLang="en-US" dirty="0"/>
              <a:t>在不同的动作表征之后的状态转移（最右图），以及不同表征之后的预测误差（中间图）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693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D35D8-BA00-4D54-92C9-051F5909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AE537B-4E4B-4420-B1B3-956CE2CEF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32" y="2694876"/>
            <a:ext cx="10515600" cy="3974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A7E9CD-BE09-40B8-84C0-FC8B6C49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8" y="365125"/>
            <a:ext cx="2097996" cy="23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1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C84CE0E-3CBB-4275-9D86-DF5D419B1272}"/>
              </a:ext>
            </a:extLst>
          </p:cNvPr>
          <p:cNvGrpSpPr/>
          <p:nvPr/>
        </p:nvGrpSpPr>
        <p:grpSpPr>
          <a:xfrm>
            <a:off x="1510683" y="470514"/>
            <a:ext cx="9534619" cy="2610040"/>
            <a:chOff x="1106747" y="3586576"/>
            <a:chExt cx="9534619" cy="2610040"/>
          </a:xfrm>
        </p:grpSpPr>
        <p:sp>
          <p:nvSpPr>
            <p:cNvPr id="6" name="箭头: 直角双向 5">
              <a:extLst>
                <a:ext uri="{FF2B5EF4-FFF2-40B4-BE49-F238E27FC236}">
                  <a16:creationId xmlns:a16="http://schemas.microsoft.com/office/drawing/2014/main" id="{C501C113-7241-4EAA-A8A7-79C2ACA7E538}"/>
                </a:ext>
              </a:extLst>
            </p:cNvPr>
            <p:cNvSpPr/>
            <p:nvPr/>
          </p:nvSpPr>
          <p:spPr>
            <a:xfrm rot="5400000">
              <a:off x="4608988" y="164237"/>
              <a:ext cx="2530138" cy="9534619"/>
            </a:xfrm>
            <a:prstGeom prst="leftUpArrow">
              <a:avLst>
                <a:gd name="adj1" fmla="val 4911"/>
                <a:gd name="adj2" fmla="val 580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3636AFD0-B504-4C90-BC26-D8A4CBE24AC7}"/>
                </a:ext>
              </a:extLst>
            </p:cNvPr>
            <p:cNvSpPr/>
            <p:nvPr/>
          </p:nvSpPr>
          <p:spPr>
            <a:xfrm>
              <a:off x="1998949" y="4780625"/>
              <a:ext cx="1766656" cy="1242874"/>
            </a:xfrm>
            <a:custGeom>
              <a:avLst/>
              <a:gdLst>
                <a:gd name="connsiteX0" fmla="*/ 0 w 1766656"/>
                <a:gd name="connsiteY0" fmla="*/ 1597980 h 1597980"/>
                <a:gd name="connsiteX1" fmla="*/ 932155 w 1766656"/>
                <a:gd name="connsiteY1" fmla="*/ 0 h 1597980"/>
                <a:gd name="connsiteX2" fmla="*/ 1766656 w 1766656"/>
                <a:gd name="connsiteY2" fmla="*/ 1597980 h 159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6656" h="1597980">
                  <a:moveTo>
                    <a:pt x="0" y="1597980"/>
                  </a:moveTo>
                  <a:cubicBezTo>
                    <a:pt x="318856" y="798990"/>
                    <a:pt x="637712" y="0"/>
                    <a:pt x="932155" y="0"/>
                  </a:cubicBezTo>
                  <a:cubicBezTo>
                    <a:pt x="1226598" y="0"/>
                    <a:pt x="1546194" y="1489969"/>
                    <a:pt x="1766656" y="1597980"/>
                  </a:cubicBez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3D96871-D235-4B15-96D1-557DA2681D91}"/>
                </a:ext>
              </a:extLst>
            </p:cNvPr>
            <p:cNvSpPr/>
            <p:nvPr/>
          </p:nvSpPr>
          <p:spPr>
            <a:xfrm>
              <a:off x="4306408" y="5260020"/>
              <a:ext cx="4277556" cy="763479"/>
            </a:xfrm>
            <a:custGeom>
              <a:avLst/>
              <a:gdLst>
                <a:gd name="connsiteX0" fmla="*/ 0 w 1766656"/>
                <a:gd name="connsiteY0" fmla="*/ 1597980 h 1597980"/>
                <a:gd name="connsiteX1" fmla="*/ 932155 w 1766656"/>
                <a:gd name="connsiteY1" fmla="*/ 0 h 1597980"/>
                <a:gd name="connsiteX2" fmla="*/ 1766656 w 1766656"/>
                <a:gd name="connsiteY2" fmla="*/ 1597980 h 159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6656" h="1597980">
                  <a:moveTo>
                    <a:pt x="0" y="1597980"/>
                  </a:moveTo>
                  <a:cubicBezTo>
                    <a:pt x="318856" y="798990"/>
                    <a:pt x="637712" y="0"/>
                    <a:pt x="932155" y="0"/>
                  </a:cubicBezTo>
                  <a:cubicBezTo>
                    <a:pt x="1226598" y="0"/>
                    <a:pt x="1546194" y="1489969"/>
                    <a:pt x="1766656" y="1597980"/>
                  </a:cubicBezTo>
                </a:path>
              </a:pathLst>
            </a:cu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FFD247C-43F7-4376-B5C2-F129481D92D4}"/>
                </a:ext>
              </a:extLst>
            </p:cNvPr>
            <p:cNvSpPr/>
            <p:nvPr/>
          </p:nvSpPr>
          <p:spPr>
            <a:xfrm>
              <a:off x="8956093" y="3586576"/>
              <a:ext cx="957313" cy="2450237"/>
            </a:xfrm>
            <a:custGeom>
              <a:avLst/>
              <a:gdLst>
                <a:gd name="connsiteX0" fmla="*/ 0 w 1766656"/>
                <a:gd name="connsiteY0" fmla="*/ 1597980 h 1597980"/>
                <a:gd name="connsiteX1" fmla="*/ 932155 w 1766656"/>
                <a:gd name="connsiteY1" fmla="*/ 0 h 1597980"/>
                <a:gd name="connsiteX2" fmla="*/ 1766656 w 1766656"/>
                <a:gd name="connsiteY2" fmla="*/ 1597980 h 159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6656" h="1597980">
                  <a:moveTo>
                    <a:pt x="0" y="1597980"/>
                  </a:moveTo>
                  <a:cubicBezTo>
                    <a:pt x="318856" y="798990"/>
                    <a:pt x="637712" y="0"/>
                    <a:pt x="932155" y="0"/>
                  </a:cubicBezTo>
                  <a:cubicBezTo>
                    <a:pt x="1226598" y="0"/>
                    <a:pt x="1546194" y="1489969"/>
                    <a:pt x="1766656" y="1597980"/>
                  </a:cubicBezTo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594A696-09A8-455F-94AC-0054EE41F57A}"/>
              </a:ext>
            </a:extLst>
          </p:cNvPr>
          <p:cNvSpPr txBox="1"/>
          <p:nvPr/>
        </p:nvSpPr>
        <p:spPr>
          <a:xfrm>
            <a:off x="363986" y="644034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DC76F8-4B16-420D-A28C-85D2F5BB15AD}"/>
              </a:ext>
            </a:extLst>
          </p:cNvPr>
          <p:cNvSpPr txBox="1"/>
          <p:nvPr/>
        </p:nvSpPr>
        <p:spPr>
          <a:xfrm>
            <a:off x="2775006" y="1359825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a1)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555E13-33DB-4FA8-B270-6C1E00C32B79}"/>
              </a:ext>
            </a:extLst>
          </p:cNvPr>
          <p:cNvSpPr txBox="1"/>
          <p:nvPr/>
        </p:nvSpPr>
        <p:spPr>
          <a:xfrm>
            <a:off x="6153707" y="1734676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a2)</a:t>
            </a:r>
            <a:endParaRPr lang="zh-CN" altLang="en-US" dirty="0"/>
          </a:p>
        </p:txBody>
      </p:sp>
      <p:sp>
        <p:nvSpPr>
          <p:cNvPr id="13" name="文本框 21">
            <a:extLst>
              <a:ext uri="{FF2B5EF4-FFF2-40B4-BE49-F238E27FC236}">
                <a16:creationId xmlns:a16="http://schemas.microsoft.com/office/drawing/2014/main" id="{F2FBBE6C-66B6-42B0-9185-8D2A53489507}"/>
              </a:ext>
            </a:extLst>
          </p:cNvPr>
          <p:cNvSpPr txBox="1"/>
          <p:nvPr/>
        </p:nvSpPr>
        <p:spPr>
          <a:xfrm>
            <a:off x="10159013" y="1175159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P(s’| s, a3)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213B5A-FD6B-4669-BA67-3216480E715E}"/>
              </a:ext>
            </a:extLst>
          </p:cNvPr>
          <p:cNvSpPr txBox="1"/>
          <p:nvPr/>
        </p:nvSpPr>
        <p:spPr>
          <a:xfrm>
            <a:off x="9618957" y="3021773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Next-state s’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7BA667-C35A-4448-9C1C-142D12A73C0D}"/>
              </a:ext>
            </a:extLst>
          </p:cNvPr>
          <p:cNvSpPr txBox="1"/>
          <p:nvPr/>
        </p:nvSpPr>
        <p:spPr>
          <a:xfrm>
            <a:off x="1513645" y="3188231"/>
            <a:ext cx="831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Redundant Stochastic Policy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279BFA-491C-4F7C-9FD7-ACE174CDE4AC}"/>
              </a:ext>
            </a:extLst>
          </p:cNvPr>
          <p:cNvSpPr txBox="1"/>
          <p:nvPr/>
        </p:nvSpPr>
        <p:spPr>
          <a:xfrm>
            <a:off x="270386" y="65358"/>
            <a:ext cx="12459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Explanation of No Redundant Stochastic Policy &amp; Redundant Stochastic Policy </a:t>
            </a:r>
            <a:endParaRPr lang="zh-CN" altLang="en-US" sz="2400" b="1" dirty="0"/>
          </a:p>
          <a:p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18" name="箭头: 直角双向 17">
            <a:extLst>
              <a:ext uri="{FF2B5EF4-FFF2-40B4-BE49-F238E27FC236}">
                <a16:creationId xmlns:a16="http://schemas.microsoft.com/office/drawing/2014/main" id="{991A6538-F85A-4A61-98DA-99D788138D88}"/>
              </a:ext>
            </a:extLst>
          </p:cNvPr>
          <p:cNvSpPr/>
          <p:nvPr/>
        </p:nvSpPr>
        <p:spPr>
          <a:xfrm rot="5400000">
            <a:off x="5012924" y="137604"/>
            <a:ext cx="2530138" cy="9534619"/>
          </a:xfrm>
          <a:prstGeom prst="leftUpArrow">
            <a:avLst>
              <a:gd name="adj1" fmla="val 4911"/>
              <a:gd name="adj2" fmla="val 580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33C026D-31E2-463F-B503-F0A05EE0897C}"/>
              </a:ext>
            </a:extLst>
          </p:cNvPr>
          <p:cNvSpPr/>
          <p:nvPr/>
        </p:nvSpPr>
        <p:spPr>
          <a:xfrm>
            <a:off x="2402885" y="4753992"/>
            <a:ext cx="1766656" cy="1242874"/>
          </a:xfrm>
          <a:custGeom>
            <a:avLst/>
            <a:gdLst>
              <a:gd name="connsiteX0" fmla="*/ 0 w 1766656"/>
              <a:gd name="connsiteY0" fmla="*/ 1597980 h 1597980"/>
              <a:gd name="connsiteX1" fmla="*/ 932155 w 1766656"/>
              <a:gd name="connsiteY1" fmla="*/ 0 h 1597980"/>
              <a:gd name="connsiteX2" fmla="*/ 1766656 w 1766656"/>
              <a:gd name="connsiteY2" fmla="*/ 1597980 h 159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656" h="1597980">
                <a:moveTo>
                  <a:pt x="0" y="1597980"/>
                </a:moveTo>
                <a:cubicBezTo>
                  <a:pt x="318856" y="798990"/>
                  <a:pt x="637712" y="0"/>
                  <a:pt x="932155" y="0"/>
                </a:cubicBezTo>
                <a:cubicBezTo>
                  <a:pt x="1226598" y="0"/>
                  <a:pt x="1546194" y="1489969"/>
                  <a:pt x="1766656" y="1597980"/>
                </a:cubicBezTo>
              </a:path>
            </a:pathLst>
          </a:custGeom>
          <a:solidFill>
            <a:srgbClr val="ED7D31">
              <a:alpha val="50196"/>
            </a:srgb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D1C9324-042F-4343-9F47-6AFA5047ACDE}"/>
              </a:ext>
            </a:extLst>
          </p:cNvPr>
          <p:cNvSpPr/>
          <p:nvPr/>
        </p:nvSpPr>
        <p:spPr>
          <a:xfrm>
            <a:off x="3204098" y="5224507"/>
            <a:ext cx="4277556" cy="763479"/>
          </a:xfrm>
          <a:custGeom>
            <a:avLst/>
            <a:gdLst>
              <a:gd name="connsiteX0" fmla="*/ 0 w 1766656"/>
              <a:gd name="connsiteY0" fmla="*/ 1597980 h 1597980"/>
              <a:gd name="connsiteX1" fmla="*/ 932155 w 1766656"/>
              <a:gd name="connsiteY1" fmla="*/ 0 h 1597980"/>
              <a:gd name="connsiteX2" fmla="*/ 1766656 w 1766656"/>
              <a:gd name="connsiteY2" fmla="*/ 1597980 h 159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656" h="1597980">
                <a:moveTo>
                  <a:pt x="0" y="1597980"/>
                </a:moveTo>
                <a:cubicBezTo>
                  <a:pt x="318856" y="798990"/>
                  <a:pt x="637712" y="0"/>
                  <a:pt x="932155" y="0"/>
                </a:cubicBezTo>
                <a:cubicBezTo>
                  <a:pt x="1226598" y="0"/>
                  <a:pt x="1546194" y="1489969"/>
                  <a:pt x="1766656" y="1597980"/>
                </a:cubicBezTo>
              </a:path>
            </a:pathLst>
          </a:custGeom>
          <a:solidFill>
            <a:srgbClr val="A5A5A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DE62001-0B83-4B8F-BD17-F16CB2866123}"/>
              </a:ext>
            </a:extLst>
          </p:cNvPr>
          <p:cNvSpPr/>
          <p:nvPr/>
        </p:nvSpPr>
        <p:spPr>
          <a:xfrm>
            <a:off x="5755686" y="3532167"/>
            <a:ext cx="957313" cy="2450237"/>
          </a:xfrm>
          <a:custGeom>
            <a:avLst/>
            <a:gdLst>
              <a:gd name="connsiteX0" fmla="*/ 0 w 1766656"/>
              <a:gd name="connsiteY0" fmla="*/ 1597980 h 1597980"/>
              <a:gd name="connsiteX1" fmla="*/ 932155 w 1766656"/>
              <a:gd name="connsiteY1" fmla="*/ 0 h 1597980"/>
              <a:gd name="connsiteX2" fmla="*/ 1766656 w 1766656"/>
              <a:gd name="connsiteY2" fmla="*/ 1597980 h 159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656" h="1597980">
                <a:moveTo>
                  <a:pt x="0" y="1597980"/>
                </a:moveTo>
                <a:cubicBezTo>
                  <a:pt x="318856" y="798990"/>
                  <a:pt x="637712" y="0"/>
                  <a:pt x="932155" y="0"/>
                </a:cubicBezTo>
                <a:cubicBezTo>
                  <a:pt x="1226598" y="0"/>
                  <a:pt x="1546194" y="1489969"/>
                  <a:pt x="1766656" y="1597980"/>
                </a:cubicBezTo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65E1D4-5BB5-4CD6-81B2-F28755216FAE}"/>
              </a:ext>
            </a:extLst>
          </p:cNvPr>
          <p:cNvSpPr txBox="1"/>
          <p:nvPr/>
        </p:nvSpPr>
        <p:spPr>
          <a:xfrm>
            <a:off x="363986" y="3733463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F7E064-25EC-4296-85AE-13592304D50B}"/>
              </a:ext>
            </a:extLst>
          </p:cNvPr>
          <p:cNvSpPr txBox="1"/>
          <p:nvPr/>
        </p:nvSpPr>
        <p:spPr>
          <a:xfrm>
            <a:off x="2775006" y="4449254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a1)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D186EC-E625-499A-B520-E3E1D1EC749F}"/>
              </a:ext>
            </a:extLst>
          </p:cNvPr>
          <p:cNvSpPr txBox="1"/>
          <p:nvPr/>
        </p:nvSpPr>
        <p:spPr>
          <a:xfrm>
            <a:off x="4467305" y="4852279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P(s’| s, a2)</a:t>
            </a:r>
            <a:endParaRPr lang="zh-CN" altLang="en-US" dirty="0"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43C2CEEA-BB1C-4A50-BC91-F724A1C007C1}"/>
              </a:ext>
            </a:extLst>
          </p:cNvPr>
          <p:cNvSpPr txBox="1"/>
          <p:nvPr/>
        </p:nvSpPr>
        <p:spPr>
          <a:xfrm>
            <a:off x="6465160" y="4569326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P(s’| s, a3)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AF7037-A562-4771-A370-2D2C5EE1BF5A}"/>
              </a:ext>
            </a:extLst>
          </p:cNvPr>
          <p:cNvSpPr txBox="1"/>
          <p:nvPr/>
        </p:nvSpPr>
        <p:spPr>
          <a:xfrm>
            <a:off x="9618957" y="6111202"/>
            <a:ext cx="203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Next-state s’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6ED219F-871D-475B-9B99-E360F99AB967}"/>
              </a:ext>
            </a:extLst>
          </p:cNvPr>
          <p:cNvSpPr txBox="1"/>
          <p:nvPr/>
        </p:nvSpPr>
        <p:spPr>
          <a:xfrm>
            <a:off x="1513645" y="6277660"/>
            <a:ext cx="831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Redundant Stochastic Policy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25B8118-8AAB-4CE7-B0B7-6C4A8E3D5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21" y="704512"/>
            <a:ext cx="6285831" cy="4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BA0F6-9B10-4672-B435-14C17599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Incomplete beta function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5FA7F6-AE5D-47E2-B600-8654FC95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802"/>
            <a:ext cx="3095625" cy="2457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4AFF25-16E9-4D78-BCD3-C1460925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113" y="270077"/>
            <a:ext cx="6320425" cy="57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05BD22-1227-4B96-AF08-74F72C6E1899}"/>
              </a:ext>
            </a:extLst>
          </p:cNvPr>
          <p:cNvSpPr/>
          <p:nvPr/>
        </p:nvSpPr>
        <p:spPr>
          <a:xfrm>
            <a:off x="1669002" y="870013"/>
            <a:ext cx="1553592" cy="142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546BB6-5C0D-4EB0-9C9F-13F818978FC0}"/>
              </a:ext>
            </a:extLst>
          </p:cNvPr>
          <p:cNvSpPr/>
          <p:nvPr/>
        </p:nvSpPr>
        <p:spPr>
          <a:xfrm>
            <a:off x="550416" y="2299317"/>
            <a:ext cx="3666477" cy="275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70C1DC-E14E-4038-B823-BAED72B573FB}"/>
              </a:ext>
            </a:extLst>
          </p:cNvPr>
          <p:cNvSpPr/>
          <p:nvPr/>
        </p:nvSpPr>
        <p:spPr>
          <a:xfrm>
            <a:off x="550416" y="1114148"/>
            <a:ext cx="1118586" cy="6835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E4F77C-76F5-4D6D-8281-AB6E84FFBAF0}"/>
              </a:ext>
            </a:extLst>
          </p:cNvPr>
          <p:cNvSpPr txBox="1"/>
          <p:nvPr/>
        </p:nvSpPr>
        <p:spPr>
          <a:xfrm>
            <a:off x="4216893" y="1020881"/>
            <a:ext cx="3666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由于有摩擦力，</a:t>
            </a:r>
            <a:endParaRPr lang="en-US" altLang="zh-CN" dirty="0"/>
          </a:p>
          <a:p>
            <a:r>
              <a:rPr lang="en-US" altLang="zh-CN" dirty="0"/>
              <a:t>0-0.5 N</a:t>
            </a:r>
            <a:r>
              <a:rPr lang="zh-CN" altLang="en-US" dirty="0"/>
              <a:t>的力，小方块都不动</a:t>
            </a:r>
            <a:endParaRPr lang="en-US" altLang="zh-CN" dirty="0"/>
          </a:p>
          <a:p>
            <a:r>
              <a:rPr lang="zh-CN" altLang="en-US" dirty="0"/>
              <a:t>当力大于</a:t>
            </a:r>
            <a:r>
              <a:rPr lang="en-US" altLang="zh-CN" dirty="0"/>
              <a:t>0.5N</a:t>
            </a:r>
            <a:r>
              <a:rPr lang="zh-CN" altLang="en-US" dirty="0"/>
              <a:t>， 小方块才动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A3F7BC-B524-4E6B-A68F-CEC42F6A80E3}"/>
              </a:ext>
            </a:extLst>
          </p:cNvPr>
          <p:cNvSpPr/>
          <p:nvPr/>
        </p:nvSpPr>
        <p:spPr>
          <a:xfrm>
            <a:off x="2579456" y="3506680"/>
            <a:ext cx="4021585" cy="35510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76164-28ED-4F63-A1F4-48CC8CC8ECEE}"/>
              </a:ext>
            </a:extLst>
          </p:cNvPr>
          <p:cNvSpPr/>
          <p:nvPr/>
        </p:nvSpPr>
        <p:spPr>
          <a:xfrm>
            <a:off x="6601041" y="3506680"/>
            <a:ext cx="4021585" cy="355106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6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B13FF9C-3525-44F3-BC26-891E08CC1979}"/>
              </a:ext>
            </a:extLst>
          </p:cNvPr>
          <p:cNvCxnSpPr/>
          <p:nvPr/>
        </p:nvCxnSpPr>
        <p:spPr>
          <a:xfrm>
            <a:off x="6601041" y="3506680"/>
            <a:ext cx="0" cy="3551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697BEB4-992C-46B3-B965-C20E92929A46}"/>
              </a:ext>
            </a:extLst>
          </p:cNvPr>
          <p:cNvSpPr/>
          <p:nvPr/>
        </p:nvSpPr>
        <p:spPr>
          <a:xfrm>
            <a:off x="2579456" y="5175748"/>
            <a:ext cx="394653" cy="35510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6C7EDD-A0FE-4A85-94D5-85F9C4699020}"/>
              </a:ext>
            </a:extLst>
          </p:cNvPr>
          <p:cNvSpPr/>
          <p:nvPr/>
        </p:nvSpPr>
        <p:spPr>
          <a:xfrm>
            <a:off x="2974109" y="5175748"/>
            <a:ext cx="7648517" cy="355106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6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608D523-9732-4036-9A9C-E120FE172559}"/>
              </a:ext>
            </a:extLst>
          </p:cNvPr>
          <p:cNvCxnSpPr>
            <a:cxnSpLocks/>
          </p:cNvCxnSpPr>
          <p:nvPr/>
        </p:nvCxnSpPr>
        <p:spPr>
          <a:xfrm>
            <a:off x="2579456" y="3861786"/>
            <a:ext cx="0" cy="1313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A60F17E-F628-4ABA-86E0-89A9FAC04CB4}"/>
              </a:ext>
            </a:extLst>
          </p:cNvPr>
          <p:cNvCxnSpPr>
            <a:cxnSpLocks/>
          </p:cNvCxnSpPr>
          <p:nvPr/>
        </p:nvCxnSpPr>
        <p:spPr>
          <a:xfrm flipH="1">
            <a:off x="2974109" y="3861786"/>
            <a:ext cx="3626931" cy="1313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E66BF46-9B1C-448F-8D67-EF66E75E114C}"/>
              </a:ext>
            </a:extLst>
          </p:cNvPr>
          <p:cNvSpPr txBox="1"/>
          <p:nvPr/>
        </p:nvSpPr>
        <p:spPr>
          <a:xfrm>
            <a:off x="550416" y="3478971"/>
            <a:ext cx="16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原动作空间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68C99D-6074-462C-B85F-A80127AE62A4}"/>
              </a:ext>
            </a:extLst>
          </p:cNvPr>
          <p:cNvSpPr txBox="1"/>
          <p:nvPr/>
        </p:nvSpPr>
        <p:spPr>
          <a:xfrm>
            <a:off x="568443" y="5175748"/>
            <a:ext cx="180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新动作动作空间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84AFF25-16E9-4D78-BCD3-C1460925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33" y="151977"/>
            <a:ext cx="3315951" cy="3000430"/>
          </a:xfrm>
          <a:prstGeom prst="rect">
            <a:avLst/>
          </a:prstGeom>
        </p:spPr>
      </p:pic>
      <p:sp>
        <p:nvSpPr>
          <p:cNvPr id="28" name="箭头: 下 27">
            <a:extLst>
              <a:ext uri="{FF2B5EF4-FFF2-40B4-BE49-F238E27FC236}">
                <a16:creationId xmlns:a16="http://schemas.microsoft.com/office/drawing/2014/main" id="{7B108593-2B3D-44F1-89D3-D448DF13DD9C}"/>
              </a:ext>
            </a:extLst>
          </p:cNvPr>
          <p:cNvSpPr/>
          <p:nvPr/>
        </p:nvSpPr>
        <p:spPr>
          <a:xfrm>
            <a:off x="893153" y="3901969"/>
            <a:ext cx="1074191" cy="117559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endParaRPr lang="zh-CN" alt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80569-7324-4A93-ACC5-C930C750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4F9CAA-8D3A-4CDF-B2C8-AA671D1D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485576"/>
            <a:ext cx="5953125" cy="1152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E9392E-E632-4733-824E-2A120637BACA}"/>
                  </a:ext>
                </a:extLst>
              </p:cNvPr>
              <p:cNvSpPr txBox="1"/>
              <p:nvPr/>
            </p:nvSpPr>
            <p:spPr>
              <a:xfrm>
                <a:off x="838200" y="2638101"/>
                <a:ext cx="10138299" cy="1053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最小化目标函数的理解：</a:t>
                </a:r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、考虑最特殊情况，如果</a:t>
                </a:r>
                <a:r>
                  <a:rPr lang="en-US" altLang="zh-CN" dirty="0"/>
                  <a:t>P(</a:t>
                </a:r>
                <a:r>
                  <a:rPr lang="en-US" altLang="zh-CN" dirty="0" err="1"/>
                  <a:t>a|s,s</a:t>
                </a:r>
                <a:r>
                  <a:rPr lang="en-US" altLang="zh-CN" dirty="0"/>
                  <a:t>’)</a:t>
                </a:r>
                <a:r>
                  <a:rPr lang="zh-CN" altLang="en-US" dirty="0"/>
                  <a:t>非常小，那么说明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的冗余程度非常高，</a:t>
                </a:r>
                <a:r>
                  <a:rPr lang="en-US" altLang="zh-CN" dirty="0" err="1"/>
                  <a:t>logP</a:t>
                </a:r>
                <a:r>
                  <a:rPr lang="zh-CN" altLang="en-US" dirty="0"/>
                  <a:t>趋向于负无穷，这时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需要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取一个</m:t>
                    </m:r>
                  </m:oMath>
                </a14:m>
                <a:r>
                  <a:rPr lang="zh-CN" altLang="en-US" dirty="0"/>
                  <a:t>较大值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E9392E-E632-4733-824E-2A120637B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8101"/>
                <a:ext cx="10138299" cy="1053558"/>
              </a:xfrm>
              <a:prstGeom prst="rect">
                <a:avLst/>
              </a:prstGeom>
              <a:blipFill>
                <a:blip r:embed="rId3"/>
                <a:stretch>
                  <a:fillRect l="-541" t="-3468" b="-2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EE089E6-E8BA-49D6-9F4F-15B1B019B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63" y="3825906"/>
            <a:ext cx="9591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2864F-A9FD-492F-8AEB-C954D28A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程序示例：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EE239-5B1D-4AF3-AA39-B9D90EC5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71478" cy="448627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、运行</a:t>
            </a:r>
            <a:r>
              <a:rPr lang="en-US" altLang="zh-CN" dirty="0"/>
              <a:t>transition_function.py</a:t>
            </a:r>
            <a:r>
              <a:rPr lang="zh-CN" altLang="en-US" dirty="0"/>
              <a:t>，查看当前的环境转移，为单步的</a:t>
            </a:r>
            <a:r>
              <a:rPr lang="en-US" altLang="zh-CN" dirty="0"/>
              <a:t>MDP</a:t>
            </a:r>
            <a:r>
              <a:rPr lang="zh-CN" altLang="en-US" dirty="0"/>
              <a:t>，初始状态为</a:t>
            </a:r>
            <a:r>
              <a:rPr lang="en-US" altLang="zh-CN" dirty="0"/>
              <a:t>0</a:t>
            </a:r>
            <a:r>
              <a:rPr lang="zh-CN" altLang="en-US" dirty="0"/>
              <a:t>，动作</a:t>
            </a:r>
            <a:r>
              <a:rPr lang="en-US" altLang="zh-CN" dirty="0"/>
              <a:t>0-1</a:t>
            </a:r>
            <a:r>
              <a:rPr lang="zh-CN" altLang="en-US" dirty="0"/>
              <a:t>，状态</a:t>
            </a:r>
            <a:r>
              <a:rPr lang="en-US" altLang="zh-CN" dirty="0"/>
              <a:t>0-1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、运行</a:t>
            </a:r>
            <a:r>
              <a:rPr lang="en-US" altLang="zh-CN" dirty="0"/>
              <a:t>inverse_dynamics.py</a:t>
            </a:r>
            <a:r>
              <a:rPr lang="zh-CN" altLang="en-US" dirty="0"/>
              <a:t>，训练完成</a:t>
            </a:r>
            <a:r>
              <a:rPr lang="en-US" altLang="zh-CN" dirty="0" err="1"/>
              <a:t>RealInvNetwork.pth</a:t>
            </a:r>
            <a:r>
              <a:rPr lang="zh-CN" altLang="en-US" dirty="0"/>
              <a:t>。该网络输入为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‘，输出为真实的动作</a:t>
            </a:r>
            <a:r>
              <a:rPr lang="en-US" altLang="zh-CN" dirty="0"/>
              <a:t>a</a:t>
            </a:r>
            <a:r>
              <a:rPr lang="zh-CN" altLang="en-US" dirty="0"/>
              <a:t>（用一个正态分布拟合）。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A10E28-FBCA-4B1A-8BE3-ACEA9E72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790" y="1690688"/>
            <a:ext cx="3958701" cy="4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2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D84CEE-5F49-4380-B3F8-DDC386570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8312"/>
            <a:ext cx="10515600" cy="397456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FE7B760-548B-48EA-89B7-854ADE554DF6}"/>
              </a:ext>
            </a:extLst>
          </p:cNvPr>
          <p:cNvSpPr txBox="1">
            <a:spLocks/>
          </p:cNvSpPr>
          <p:nvPr/>
        </p:nvSpPr>
        <p:spPr>
          <a:xfrm>
            <a:off x="740545" y="365126"/>
            <a:ext cx="10738281" cy="203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、运行</a:t>
            </a:r>
            <a:r>
              <a:rPr lang="en-US" altLang="zh-CN" dirty="0"/>
              <a:t>test_inverse.py</a:t>
            </a:r>
            <a:r>
              <a:rPr lang="zh-CN" altLang="en-US" dirty="0"/>
              <a:t>。最左边示意图是原来的动作空间下，</a:t>
            </a:r>
            <a:r>
              <a:rPr lang="en-US" altLang="zh-CN" dirty="0"/>
              <a:t>inverse</a:t>
            </a:r>
            <a:r>
              <a:rPr lang="zh-CN" altLang="en-US" dirty="0"/>
              <a:t>网络预测的</a:t>
            </a:r>
            <a:r>
              <a:rPr lang="en-US" altLang="zh-CN" dirty="0"/>
              <a:t>a</a:t>
            </a:r>
            <a:r>
              <a:rPr lang="zh-CN" altLang="en-US" dirty="0"/>
              <a:t>与真正的</a:t>
            </a:r>
            <a:r>
              <a:rPr lang="en-US" altLang="zh-CN" dirty="0"/>
              <a:t>a</a:t>
            </a:r>
            <a:r>
              <a:rPr lang="zh-CN" altLang="en-US" dirty="0"/>
              <a:t>之间的差异。因为该</a:t>
            </a:r>
            <a:r>
              <a:rPr lang="en-US" altLang="zh-CN" dirty="0" err="1"/>
              <a:t>mdp</a:t>
            </a:r>
            <a:r>
              <a:rPr lang="zh-CN" altLang="en-US" dirty="0"/>
              <a:t>在动作</a:t>
            </a:r>
            <a:r>
              <a:rPr lang="en-US" altLang="zh-CN" dirty="0"/>
              <a:t>&gt;0.5</a:t>
            </a:r>
            <a:r>
              <a:rPr lang="zh-CN" altLang="en-US" dirty="0"/>
              <a:t>之后的输出几乎一致，所以很难区别</a:t>
            </a:r>
            <a:r>
              <a:rPr lang="en-US" altLang="zh-CN" dirty="0"/>
              <a:t>0.5-1.0</a:t>
            </a:r>
            <a:r>
              <a:rPr lang="zh-CN" altLang="en-US" dirty="0"/>
              <a:t>之间的动作。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062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68BA5F-562E-4A96-89B2-F605A7918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2320" y="125994"/>
            <a:ext cx="7599680" cy="638463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9EF78C1-D70D-4147-86B0-92AF5F23F500}"/>
              </a:ext>
            </a:extLst>
          </p:cNvPr>
          <p:cNvSpPr txBox="1">
            <a:spLocks/>
          </p:cNvSpPr>
          <p:nvPr/>
        </p:nvSpPr>
        <p:spPr>
          <a:xfrm>
            <a:off x="323295" y="347369"/>
            <a:ext cx="4053396" cy="601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、运行</a:t>
            </a:r>
            <a:r>
              <a:rPr lang="en-US" altLang="zh-CN" dirty="0"/>
              <a:t>grid_search.py</a:t>
            </a:r>
          </a:p>
          <a:p>
            <a:pPr marL="0" indent="0">
              <a:buNone/>
            </a:pPr>
            <a:r>
              <a:rPr lang="zh-CN" altLang="en-US" dirty="0"/>
              <a:t>计算在</a:t>
            </a:r>
            <a:r>
              <a:rPr lang="en-US" altLang="zh-CN" dirty="0"/>
              <a:t>alpha-beta</a:t>
            </a:r>
            <a:r>
              <a:rPr lang="zh-CN" altLang="en-US" dirty="0"/>
              <a:t>取值不同参数的情况下的目标函数</a:t>
            </a:r>
            <a:r>
              <a:rPr lang="en-US" altLang="zh-CN" dirty="0"/>
              <a:t>J</a:t>
            </a:r>
            <a:r>
              <a:rPr lang="zh-CN" altLang="en-US" dirty="0"/>
              <a:t>的值，可以发现最小值在</a:t>
            </a:r>
            <a:r>
              <a:rPr lang="en-US" altLang="zh-CN" dirty="0"/>
              <a:t>alpha=1.2,beta=0.2</a:t>
            </a:r>
            <a:r>
              <a:rPr lang="zh-CN" altLang="en-US" dirty="0"/>
              <a:t>处取得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、运行</a:t>
            </a:r>
            <a:r>
              <a:rPr lang="en-US" altLang="zh-CN" dirty="0"/>
              <a:t>ar_train.py</a:t>
            </a:r>
          </a:p>
          <a:p>
            <a:pPr marL="0" indent="0">
              <a:buNone/>
            </a:pPr>
            <a:r>
              <a:rPr lang="zh-CN" altLang="en-US" dirty="0"/>
              <a:t>利用简单的梯度方向进行迭代训练，目标函数逐渐下降，但是陷入局部最优值</a:t>
            </a:r>
            <a:r>
              <a:rPr lang="en-US" altLang="zh-CN" dirty="0"/>
              <a:t>alpha=2.6</a:t>
            </a:r>
            <a:r>
              <a:rPr lang="zh-CN" altLang="en-US" dirty="0"/>
              <a:t>，</a:t>
            </a:r>
            <a:r>
              <a:rPr lang="en-US" altLang="zh-CN" dirty="0"/>
              <a:t>beta=0.4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543CFCA-7E37-4608-9E4D-AB22CC3F93EF}"/>
              </a:ext>
            </a:extLst>
          </p:cNvPr>
          <p:cNvSpPr/>
          <p:nvPr/>
        </p:nvSpPr>
        <p:spPr>
          <a:xfrm>
            <a:off x="5335480" y="2192785"/>
            <a:ext cx="381739" cy="328474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5AE0FC-A05C-4D78-A6C8-4496609473C1}"/>
              </a:ext>
            </a:extLst>
          </p:cNvPr>
          <p:cNvSpPr/>
          <p:nvPr/>
        </p:nvSpPr>
        <p:spPr>
          <a:xfrm>
            <a:off x="5714261" y="4688889"/>
            <a:ext cx="381739" cy="328474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08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E3C4324-0683-472D-852A-16150C663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063" y="495655"/>
            <a:ext cx="10515600" cy="1384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</a:t>
            </a:r>
            <a:r>
              <a:rPr lang="zh-CN" altLang="en-US" dirty="0"/>
              <a:t>、运行</a:t>
            </a:r>
            <a:r>
              <a:rPr lang="en-US" altLang="zh-CN" dirty="0"/>
              <a:t>test_inverse.py</a:t>
            </a:r>
            <a:r>
              <a:rPr lang="zh-CN" altLang="en-US" dirty="0"/>
              <a:t>。查看不同参数下的</a:t>
            </a:r>
            <a:r>
              <a:rPr lang="en-US" altLang="zh-CN" dirty="0"/>
              <a:t>f</a:t>
            </a:r>
            <a:r>
              <a:rPr lang="zh-CN" altLang="en-US" dirty="0"/>
              <a:t>函数（最右图），以及均匀分布的</a:t>
            </a:r>
            <a:r>
              <a:rPr lang="en-US" altLang="zh-CN" dirty="0"/>
              <a:t>e</a:t>
            </a:r>
            <a:r>
              <a:rPr lang="zh-CN" altLang="en-US" dirty="0"/>
              <a:t>在不同的动作表征之后的状态转移（最右图），以及不同表征之后的预测误差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E8440E-CBAF-4630-A037-5BD9EE76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3" y="2095131"/>
            <a:ext cx="11289873" cy="42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9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9323</TotalTime>
  <Words>549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Incomplete beta function</vt:lpstr>
      <vt:lpstr>PowerPoint 演示文稿</vt:lpstr>
      <vt:lpstr>Method</vt:lpstr>
      <vt:lpstr>程序示例：</vt:lpstr>
      <vt:lpstr>PowerPoint 演示文稿</vt:lpstr>
      <vt:lpstr>PowerPoint 演示文稿</vt:lpstr>
      <vt:lpstr>6、运行test_inverse.py。查看不同参数下的f函数（最右图），以及均匀分布的e在不同的动作表征之后的状态转移（最右图），以及不同表征之后的预测误差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denny zhong</dc:creator>
  <cp:lastModifiedBy>denny zhong</cp:lastModifiedBy>
  <cp:revision>42</cp:revision>
  <dcterms:created xsi:type="dcterms:W3CDTF">2023-09-30T05:26:49Z</dcterms:created>
  <dcterms:modified xsi:type="dcterms:W3CDTF">2023-10-22T07:19:43Z</dcterms:modified>
</cp:coreProperties>
</file>