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regular.fntdata"/><Relationship Id="rId25" Type="http://schemas.openxmlformats.org/officeDocument/2006/relationships/slide" Target="slides/slide20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baec8fc5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baec8fc5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baec8fc5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baec8fc5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baec8fc5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baec8fc5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baec8fc5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baec8fc5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baec8fc5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baec8fc5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baec8fc5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baec8fc5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c1b2fbce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c1b2fbce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c1b2fbce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c1b2fbce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bb78fe9d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bb78fe9d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c1b2fbce1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c1b2fbce1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c1b2fbce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c1b2fbce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by US government to protect information up to the SECRET level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Robust against brute-force attacks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c1b2fbce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c1b2fbce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c1b2fbce1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c1b2fbce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 messaging, email, file encryption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bb78fe9db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bb78fe9d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c1b2fbce1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c1b2fbce1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 Architecture (implementation strategy, optimizations used, input/output requirements, etc)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c1707da3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c1707da3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c1b2fbce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c1b2fbce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c1707da3c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c1707da3c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baec8fc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baec8fc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hyperlink" Target="http://aes.online-domain-tools.com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ec_XwaG9o9ELNfi4oicxgZa1RfI_Ess2/view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537150" y="1246075"/>
            <a:ext cx="5017500" cy="19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Encryption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Squad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4572000" y="3813900"/>
            <a:ext cx="44937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Xinlin Chen	    Zhonghan Li	Nnenna Nwagbo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Roundkey Generation Step</a:t>
            </a:r>
            <a:endParaRPr/>
          </a:p>
        </p:txBody>
      </p:sp>
      <p:pic>
        <p:nvPicPr>
          <p:cNvPr id="184" name="Google Shape;184;p22"/>
          <p:cNvPicPr preferRelativeResize="0"/>
          <p:nvPr/>
        </p:nvPicPr>
        <p:blipFill rotWithShape="1">
          <a:blip r:embed="rId3">
            <a:alphaModFix/>
          </a:blip>
          <a:srcRect b="29488" l="0" r="0" t="0"/>
          <a:stretch/>
        </p:blipFill>
        <p:spPr>
          <a:xfrm>
            <a:off x="671750" y="1522000"/>
            <a:ext cx="7585176" cy="29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KeyExpansion</a:t>
            </a:r>
            <a:endParaRPr/>
          </a:p>
        </p:txBody>
      </p:sp>
      <p:sp>
        <p:nvSpPr>
          <p:cNvPr id="190" name="Google Shape;190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Performs 10 roundkey generating steps in sequence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Output is original cipher key + 10 roundkeys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type="title"/>
          </p:nvPr>
        </p:nvSpPr>
        <p:spPr>
          <a:xfrm>
            <a:off x="819150" y="4425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KeyExpansion</a:t>
            </a:r>
            <a:endParaRPr/>
          </a:p>
        </p:txBody>
      </p:sp>
      <p:pic>
        <p:nvPicPr>
          <p:cNvPr id="196" name="Google Shape;196;p24"/>
          <p:cNvPicPr preferRelativeResize="0"/>
          <p:nvPr/>
        </p:nvPicPr>
        <p:blipFill rotWithShape="1">
          <a:blip r:embed="rId3">
            <a:alphaModFix/>
          </a:blip>
          <a:srcRect b="14438" l="6244" r="0" t="17035"/>
          <a:stretch/>
        </p:blipFill>
        <p:spPr>
          <a:xfrm>
            <a:off x="633350" y="1204500"/>
            <a:ext cx="7732723" cy="317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AES 128 Step</a:t>
            </a:r>
            <a:endParaRPr/>
          </a:p>
        </p:txBody>
      </p:sp>
      <p:sp>
        <p:nvSpPr>
          <p:cNvPr id="202" name="Google Shape;202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 Steps: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SubBytes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ShiftRows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MixColumns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AddRoundKey</a:t>
            </a:r>
            <a:br>
              <a:rPr lang="en" sz="1800"/>
            </a:br>
            <a:br>
              <a:rPr lang="en" sz="1800"/>
            </a:br>
            <a:br>
              <a:rPr lang="en" sz="1800"/>
            </a:b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title"/>
          </p:nvPr>
        </p:nvSpPr>
        <p:spPr>
          <a:xfrm>
            <a:off x="636825" y="5385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AES128 Step</a:t>
            </a:r>
            <a:endParaRPr/>
          </a:p>
        </p:txBody>
      </p:sp>
      <p:pic>
        <p:nvPicPr>
          <p:cNvPr id="208" name="Google Shape;20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081" y="1358775"/>
            <a:ext cx="8380195" cy="280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AES128 Full</a:t>
            </a:r>
            <a:endParaRPr/>
          </a:p>
        </p:txBody>
      </p:sp>
      <p:pic>
        <p:nvPicPr>
          <p:cNvPr id="214" name="Google Shape;21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300" y="1566775"/>
            <a:ext cx="7595551" cy="2676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>
            <p:ph type="title"/>
          </p:nvPr>
        </p:nvSpPr>
        <p:spPr>
          <a:xfrm>
            <a:off x="613200" y="7494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Output Display</a:t>
            </a:r>
            <a:endParaRPr/>
          </a:p>
        </p:txBody>
      </p:sp>
      <p:pic>
        <p:nvPicPr>
          <p:cNvPr id="220" name="Google Shape;220;p28"/>
          <p:cNvPicPr preferRelativeResize="0"/>
          <p:nvPr/>
        </p:nvPicPr>
        <p:blipFill rotWithShape="1">
          <a:blip r:embed="rId3">
            <a:alphaModFix/>
          </a:blip>
          <a:srcRect b="3132" l="2108" r="10760" t="7629"/>
          <a:stretch/>
        </p:blipFill>
        <p:spPr>
          <a:xfrm rot="-5400000">
            <a:off x="4417814" y="842972"/>
            <a:ext cx="3361176" cy="4590079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8"/>
          <p:cNvSpPr txBox="1"/>
          <p:nvPr/>
        </p:nvSpPr>
        <p:spPr>
          <a:xfrm>
            <a:off x="518400" y="1944000"/>
            <a:ext cx="2995200" cy="2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Key: hermione granger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Plaintext: expecto patronum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Ciphertext: 3B A7 75 C0 B0 D8 66 0E 4A 61 F3 6D D 90 A0 7D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When decrypted with online tools: expecto patronum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type="title"/>
          </p:nvPr>
        </p:nvSpPr>
        <p:spPr>
          <a:xfrm>
            <a:off x="575000" y="316600"/>
            <a:ext cx="7437600" cy="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Decrypted Message </a:t>
            </a:r>
            <a:endParaRPr/>
          </a:p>
        </p:txBody>
      </p:sp>
      <p:pic>
        <p:nvPicPr>
          <p:cNvPr id="227" name="Google Shape;22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9308" y="813750"/>
            <a:ext cx="5683292" cy="398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9"/>
          <p:cNvSpPr txBox="1"/>
          <p:nvPr/>
        </p:nvSpPr>
        <p:spPr>
          <a:xfrm>
            <a:off x="124125" y="4662550"/>
            <a:ext cx="33840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http://aes.online-domain-tools.com/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>
            <p:ph type="title"/>
          </p:nvPr>
        </p:nvSpPr>
        <p:spPr>
          <a:xfrm>
            <a:off x="492875" y="375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Synthesis Summary</a:t>
            </a:r>
            <a:endParaRPr/>
          </a:p>
        </p:txBody>
      </p:sp>
      <p:pic>
        <p:nvPicPr>
          <p:cNvPr id="234" name="Google Shape;23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4950" y="945025"/>
            <a:ext cx="5137740" cy="350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steps</a:t>
            </a:r>
            <a:endParaRPr/>
          </a:p>
        </p:txBody>
      </p:sp>
      <p:sp>
        <p:nvSpPr>
          <p:cNvPr id="240" name="Google Shape;240;p3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Enabling transmission of encrypted messages between different devices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AES-128 decryption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Working with other alphabets, non ASCII characters - e.g. the pound (currency) and the euro, ideograms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Pipelining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Hashing Cipher Key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Encryption Standard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424242"/>
                </a:solidFill>
              </a:rPr>
              <a:t>128-bit block Rijndael ciphers</a:t>
            </a:r>
            <a:endParaRPr sz="1800">
              <a:solidFill>
                <a:srgbClr val="42424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424242"/>
                </a:solidFill>
              </a:rPr>
              <a:t>Selected by NIST in 2001 out of 15 competing designs</a:t>
            </a:r>
            <a:endParaRPr sz="1800">
              <a:solidFill>
                <a:srgbClr val="42424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424242"/>
                </a:solidFill>
              </a:rPr>
              <a:t>AES-128: key-space of </a:t>
            </a:r>
            <a:r>
              <a:rPr lang="en" sz="1800">
                <a:solidFill>
                  <a:srgbClr val="000000"/>
                </a:solidFill>
              </a:rPr>
              <a:t>2</a:t>
            </a:r>
            <a:r>
              <a:rPr baseline="30000" lang="en" sz="1800">
                <a:solidFill>
                  <a:srgbClr val="000000"/>
                </a:solidFill>
              </a:rPr>
              <a:t>128</a:t>
            </a:r>
            <a:r>
              <a:rPr lang="en" sz="1800">
                <a:solidFill>
                  <a:srgbClr val="424242"/>
                </a:solidFill>
              </a:rPr>
              <a:t>, or 3.4 x </a:t>
            </a:r>
            <a:r>
              <a:rPr lang="en" sz="1800">
                <a:solidFill>
                  <a:srgbClr val="000000"/>
                </a:solidFill>
              </a:rPr>
              <a:t>10</a:t>
            </a:r>
            <a:r>
              <a:rPr baseline="30000" lang="en" sz="1800">
                <a:solidFill>
                  <a:srgbClr val="000000"/>
                </a:solidFill>
              </a:rPr>
              <a:t>38</a:t>
            </a:r>
            <a:endParaRPr sz="1800">
              <a:solidFill>
                <a:srgbClr val="42424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424242"/>
                </a:solidFill>
              </a:rPr>
              <a:t>1019 years to cover space at 1 Tera-keys/second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46" name="Google Shape;246;p32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Questions?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Encryption Standard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424242"/>
                </a:solidFill>
              </a:rPr>
              <a:t>10 cycles of transformation rounds b/w plain- and ciphertext</a:t>
            </a:r>
            <a:endParaRPr sz="18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600"/>
              <a:buFont typeface="Calibri"/>
              <a:buChar char="○"/>
            </a:pPr>
            <a:r>
              <a:rPr lang="en" sz="1600">
                <a:solidFill>
                  <a:srgbClr val="2D3B45"/>
                </a:solidFill>
              </a:rPr>
              <a:t>SubBytes</a:t>
            </a:r>
            <a:endParaRPr sz="1600">
              <a:solidFill>
                <a:srgbClr val="2D3B45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600"/>
              <a:buFont typeface="Nunito"/>
              <a:buChar char="○"/>
            </a:pPr>
            <a:r>
              <a:rPr lang="en" sz="1600">
                <a:solidFill>
                  <a:srgbClr val="2D3B45"/>
                </a:solidFill>
              </a:rPr>
              <a:t>ShiftRows</a:t>
            </a:r>
            <a:endParaRPr sz="1600">
              <a:solidFill>
                <a:srgbClr val="2D3B45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600"/>
              <a:buFont typeface="Nunito"/>
              <a:buChar char="○"/>
            </a:pPr>
            <a:r>
              <a:rPr lang="en" sz="1600">
                <a:solidFill>
                  <a:srgbClr val="2D3B45"/>
                </a:solidFill>
              </a:rPr>
              <a:t>MixColumns</a:t>
            </a:r>
            <a:endParaRPr sz="1600">
              <a:solidFill>
                <a:srgbClr val="2D3B45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600"/>
              <a:buFont typeface="Nunito"/>
              <a:buChar char="○"/>
            </a:pPr>
            <a:r>
              <a:rPr lang="en" sz="1600">
                <a:solidFill>
                  <a:srgbClr val="2D3B45"/>
                </a:solidFill>
              </a:rPr>
              <a:t>AddRoundKey</a:t>
            </a:r>
            <a:endParaRPr sz="1600">
              <a:solidFill>
                <a:srgbClr val="2D3B45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2D3B45"/>
                </a:solidFill>
              </a:rPr>
              <a:t>Motivation: digital communications, privacy</a:t>
            </a:r>
            <a:endParaRPr sz="1800">
              <a:solidFill>
                <a:srgbClr val="2D3B45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2D3B45"/>
                </a:solidFill>
              </a:rPr>
              <a:t>Overall goal: performing AES-128 encryption on an FPGA board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5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</a:t>
            </a:r>
            <a:r>
              <a:rPr lang="en"/>
              <a:t>Delegation</a:t>
            </a:r>
            <a:r>
              <a:rPr lang="en"/>
              <a:t>  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759775" y="1419225"/>
            <a:ext cx="7505700" cy="33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2D3B45"/>
                </a:solidFill>
              </a:rPr>
              <a:t>John: Designing components, development,</a:t>
            </a:r>
            <a:r>
              <a:rPr lang="en" sz="1800">
                <a:solidFill>
                  <a:srgbClr val="2D3B45"/>
                </a:solidFill>
              </a:rPr>
              <a:t> testbench writing,</a:t>
            </a:r>
            <a:r>
              <a:rPr lang="en" sz="1800">
                <a:solidFill>
                  <a:srgbClr val="2D3B45"/>
                </a:solidFill>
              </a:rPr>
              <a:t> Main coder, debugging, presentations</a:t>
            </a:r>
            <a:endParaRPr sz="1800">
              <a:solidFill>
                <a:srgbClr val="2D3B45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2D3B45"/>
                </a:solidFill>
              </a:rPr>
              <a:t>Janet: Designing components, researching AES-128 encryption steps and running through algorithm with team, debugging, testbench writing, report writing, presentations</a:t>
            </a:r>
            <a:endParaRPr sz="1800">
              <a:solidFill>
                <a:srgbClr val="2D3B45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2D3B45"/>
                </a:solidFill>
              </a:rPr>
              <a:t>Nnenna: Designing components, development, researching FPGA messaging possibilities, board </a:t>
            </a:r>
            <a:r>
              <a:rPr lang="en" sz="1800">
                <a:solidFill>
                  <a:srgbClr val="2D3B45"/>
                </a:solidFill>
              </a:rPr>
              <a:t>implementation</a:t>
            </a:r>
            <a:r>
              <a:rPr lang="en" sz="1800">
                <a:solidFill>
                  <a:srgbClr val="2D3B45"/>
                </a:solidFill>
              </a:rPr>
              <a:t>, input/outputs, debugging, report writing, presentations</a:t>
            </a:r>
            <a:endParaRPr sz="1200">
              <a:solidFill>
                <a:srgbClr val="2D3B4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2D3B45"/>
                </a:solidFill>
              </a:rPr>
              <a:t>CPUs: Nios II</a:t>
            </a:r>
            <a:endParaRPr sz="1800">
              <a:solidFill>
                <a:srgbClr val="2D3B45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2D3B45"/>
                </a:solidFill>
              </a:rPr>
              <a:t>IO: Keyboard, LCD Screen.</a:t>
            </a:r>
            <a:endParaRPr sz="1800">
              <a:solidFill>
                <a:srgbClr val="2D3B45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2D3B45"/>
                </a:solidFill>
              </a:rPr>
              <a:t>Peripherals: Keyboard.</a:t>
            </a:r>
            <a:endParaRPr sz="1800">
              <a:solidFill>
                <a:srgbClr val="2D3B45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2D3B45"/>
                </a:solidFill>
              </a:rPr>
              <a:t>Logic: AES-128 Hardware Implementation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/>
        </p:nvSpPr>
        <p:spPr>
          <a:xfrm>
            <a:off x="2516100" y="200400"/>
            <a:ext cx="55815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Block </a:t>
            </a: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Diagram</a:t>
            </a: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700" y="211600"/>
            <a:ext cx="3952025" cy="472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keyboard input to key/message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PS2 - takes keystrokes and converts them to “make”/”break” code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“f” pressed down -  “2B” “2B” “2B” etc. is output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“f” released - “F0 2B” is output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MC2ASCII - make, break codes → ASCII characters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KeyProcessing - ASCII characters → key or message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Constructing the key/message</a:t>
            </a:r>
            <a:endParaRPr/>
          </a:p>
        </p:txBody>
      </p:sp>
      <p:pic>
        <p:nvPicPr>
          <p:cNvPr id="171" name="Google Shape;171;p20" title="cipherkey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1600" y="1650200"/>
            <a:ext cx="4051333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Roundkey Generation</a:t>
            </a:r>
            <a:endParaRPr/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Convert 128-bit cipher key into 16 easy to manage bytes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Process last word(Circular left shift, byte substitution, round constant addition)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New word is generated(w4 = w0 xor P(w3), w5= w4 xor w1, w6 = w5 xor w2, w7 = w6 xor w3)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Implemented using an FSM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https://kavaliro.com/wp-content/uploads/2014/03/AES.pdf</a:t>
            </a:r>
            <a:br>
              <a:rPr lang="en" sz="1800"/>
            </a:br>
            <a:endParaRPr sz="1800"/>
          </a:p>
        </p:txBody>
      </p:sp>
      <p:pic>
        <p:nvPicPr>
          <p:cNvPr id="178" name="Google Shape;17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4475" y="299253"/>
            <a:ext cx="2224750" cy="204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