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8" r:id="rId2"/>
    <p:sldId id="339"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3"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304"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5" r:id="rId53"/>
    <p:sldId id="306" r:id="rId54"/>
    <p:sldId id="307" r:id="rId55"/>
    <p:sldId id="308" r:id="rId56"/>
    <p:sldId id="309" r:id="rId57"/>
    <p:sldId id="310" r:id="rId58"/>
    <p:sldId id="311" r:id="rId59"/>
    <p:sldId id="312" r:id="rId60"/>
    <p:sldId id="313" r:id="rId61"/>
    <p:sldId id="314" r:id="rId62"/>
    <p:sldId id="316" r:id="rId63"/>
    <p:sldId id="315" r:id="rId64"/>
    <p:sldId id="317" r:id="rId65"/>
    <p:sldId id="318" r:id="rId66"/>
    <p:sldId id="325" r:id="rId67"/>
    <p:sldId id="324" r:id="rId68"/>
    <p:sldId id="323" r:id="rId69"/>
    <p:sldId id="327" r:id="rId70"/>
    <p:sldId id="326" r:id="rId71"/>
    <p:sldId id="322" r:id="rId72"/>
    <p:sldId id="329" r:id="rId73"/>
    <p:sldId id="328" r:id="rId74"/>
    <p:sldId id="330" r:id="rId75"/>
    <p:sldId id="333" r:id="rId76"/>
    <p:sldId id="319" r:id="rId77"/>
    <p:sldId id="332" r:id="rId78"/>
    <p:sldId id="331" r:id="rId79"/>
    <p:sldId id="336" r:id="rId80"/>
    <p:sldId id="335" r:id="rId81"/>
    <p:sldId id="337" r:id="rId8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6" autoAdjust="0"/>
    <p:restoredTop sz="94633" autoAdjust="0"/>
  </p:normalViewPr>
  <p:slideViewPr>
    <p:cSldViewPr>
      <p:cViewPr>
        <p:scale>
          <a:sx n="75" d="100"/>
          <a:sy n="75" d="100"/>
        </p:scale>
        <p:origin x="-1230" y="198"/>
      </p:cViewPr>
      <p:guideLst>
        <p:guide orient="horz" pos="2160"/>
        <p:guide pos="2880"/>
      </p:guideLst>
    </p:cSldViewPr>
  </p:slideViewPr>
  <p:outlineViewPr>
    <p:cViewPr>
      <p:scale>
        <a:sx n="33" d="100"/>
        <a:sy n="33" d="100"/>
      </p:scale>
      <p:origin x="0" y="14259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4"/>
          <p:cNvSpPr>
            <a:spLocks noChangeArrowheads="1"/>
          </p:cNvSpPr>
          <p:nvPr/>
        </p:nvSpPr>
        <p:spPr bwMode="gray">
          <a:xfrm>
            <a:off x="684213" y="2565400"/>
            <a:ext cx="1943100" cy="1943100"/>
          </a:xfrm>
          <a:prstGeom prst="ellipse">
            <a:avLst/>
          </a:prstGeom>
          <a:gradFill rotWithShape="1">
            <a:gsLst>
              <a:gs pos="0">
                <a:schemeClr val="accent2">
                  <a:alpha val="0"/>
                </a:schemeClr>
              </a:gs>
              <a:gs pos="100000">
                <a:srgbClr val="FFFFFF">
                  <a:alpha val="71001"/>
                </a:srgbClr>
              </a:gs>
            </a:gsLst>
            <a:lin ang="2700000" scaled="1"/>
          </a:gradFill>
          <a:ln w="38100">
            <a:solidFill>
              <a:schemeClr val="bg1"/>
            </a:solidFill>
            <a:round/>
            <a:headEnd/>
            <a:tailEnd/>
          </a:ln>
          <a:effectLst>
            <a:outerShdw dist="89803" dir="2700000" algn="ctr" rotWithShape="0">
              <a:srgbClr val="000000">
                <a:alpha val="18999"/>
              </a:srgbClr>
            </a:outerShdw>
          </a:effectLst>
        </p:spPr>
        <p:txBody>
          <a:bodyPr wrap="none" anchor="ctr"/>
          <a:lstStyle/>
          <a:p>
            <a:endParaRPr lang="zh-CN" altLang="en-US"/>
          </a:p>
        </p:txBody>
      </p:sp>
      <p:sp>
        <p:nvSpPr>
          <p:cNvPr id="6" name="Oval 4"/>
          <p:cNvSpPr>
            <a:spLocks noChangeArrowheads="1"/>
          </p:cNvSpPr>
          <p:nvPr/>
        </p:nvSpPr>
        <p:spPr bwMode="gray">
          <a:xfrm>
            <a:off x="2195513" y="4400550"/>
            <a:ext cx="1042987" cy="973138"/>
          </a:xfrm>
          <a:prstGeom prst="ellipse">
            <a:avLst/>
          </a:prstGeom>
          <a:gradFill rotWithShape="1">
            <a:gsLst>
              <a:gs pos="0">
                <a:schemeClr val="accent2">
                  <a:alpha val="0"/>
                </a:schemeClr>
              </a:gs>
              <a:gs pos="100000">
                <a:srgbClr val="FFFFFF">
                  <a:alpha val="71001"/>
                </a:srgbClr>
              </a:gs>
            </a:gsLst>
            <a:lin ang="2700000" scaled="1"/>
          </a:gradFill>
          <a:ln w="38100">
            <a:solidFill>
              <a:schemeClr val="bg1"/>
            </a:solidFill>
            <a:round/>
            <a:headEnd/>
            <a:tailEnd/>
          </a:ln>
          <a:effectLst>
            <a:outerShdw dist="89803" dir="2700000" algn="ctr" rotWithShape="0">
              <a:srgbClr val="000000">
                <a:alpha val="18999"/>
              </a:srgbClr>
            </a:outerShdw>
          </a:effectLst>
        </p:spPr>
        <p:txBody>
          <a:bodyPr wrap="none" anchor="ctr"/>
          <a:lstStyle/>
          <a:p>
            <a:endParaRPr lang="zh-CN" altLang="en-US"/>
          </a:p>
        </p:txBody>
      </p:sp>
      <p:sp>
        <p:nvSpPr>
          <p:cNvPr id="7" name="Rectangle 3"/>
          <p:cNvSpPr>
            <a:spLocks noChangeArrowheads="1"/>
          </p:cNvSpPr>
          <p:nvPr/>
        </p:nvSpPr>
        <p:spPr bwMode="ltGray">
          <a:xfrm>
            <a:off x="0" y="6072188"/>
            <a:ext cx="9144000" cy="785812"/>
          </a:xfrm>
          <a:prstGeom prst="rect">
            <a:avLst/>
          </a:prstGeom>
          <a:gradFill rotWithShape="1">
            <a:gsLst>
              <a:gs pos="0">
                <a:schemeClr val="accent1">
                  <a:gamma/>
                  <a:tint val="25490"/>
                  <a:invGamma/>
                </a:schemeClr>
              </a:gs>
              <a:gs pos="100000">
                <a:schemeClr val="accent1">
                  <a:alpha val="81000"/>
                </a:schemeClr>
              </a:gs>
            </a:gsLst>
            <a:lin ang="5400000" scaled="1"/>
          </a:gradFill>
          <a:ln w="9525">
            <a:noFill/>
            <a:miter lim="800000"/>
            <a:headEnd/>
            <a:tailEnd/>
          </a:ln>
        </p:spPr>
        <p:txBody>
          <a:bodyPr wrap="none" anchor="ctr"/>
          <a:lstStyle/>
          <a:p>
            <a:pPr>
              <a:defRPr/>
            </a:pPr>
            <a:endParaRPr lang="zh-CN" altLang="en-US">
              <a:ea typeface="宋体" pitchFamily="2" charset="-122"/>
            </a:endParaRPr>
          </a:p>
        </p:txBody>
      </p:sp>
      <p:sp>
        <p:nvSpPr>
          <p:cNvPr id="8" name="Oval 5"/>
          <p:cNvSpPr>
            <a:spLocks noChangeArrowheads="1"/>
          </p:cNvSpPr>
          <p:nvPr/>
        </p:nvSpPr>
        <p:spPr bwMode="gray">
          <a:xfrm>
            <a:off x="4211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43368" name="Rectangle 8"/>
          <p:cNvSpPr>
            <a:spLocks noGrp="1" noChangeArrowheads="1"/>
          </p:cNvSpPr>
          <p:nvPr>
            <p:ph type="ctrTitle"/>
          </p:nvPr>
        </p:nvSpPr>
        <p:spPr bwMode="gray">
          <a:xfrm>
            <a:off x="4267200" y="1219200"/>
            <a:ext cx="4495800" cy="17526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r">
              <a:defRPr sz="4800"/>
            </a:lvl1pPr>
          </a:lstStyle>
          <a:p>
            <a:r>
              <a:rPr lang="zh-CN" altLang="en-US" smtClean="0"/>
              <a:t>单击此处编辑母版标题样式</a:t>
            </a:r>
            <a:endParaRPr lang="zh-CN" altLang="en-US"/>
          </a:p>
        </p:txBody>
      </p:sp>
      <p:sp>
        <p:nvSpPr>
          <p:cNvPr id="143369" name="Rectangle 9"/>
          <p:cNvSpPr>
            <a:spLocks noGrp="1" noChangeArrowheads="1"/>
          </p:cNvSpPr>
          <p:nvPr>
            <p:ph type="subTitle" idx="1"/>
          </p:nvPr>
        </p:nvSpPr>
        <p:spPr>
          <a:xfrm>
            <a:off x="685800" y="5486400"/>
            <a:ext cx="7620000" cy="304800"/>
          </a:xfrm>
        </p:spPr>
        <p:txBody>
          <a:bodyPr/>
          <a:lstStyle>
            <a:lvl1pPr marL="0" indent="0" algn="ctr">
              <a:buFont typeface="Wingdings" pitchFamily="2" charset="2"/>
              <a:buNone/>
              <a:defRPr sz="2000">
                <a:solidFill>
                  <a:schemeClr val="bg1"/>
                </a:solidFill>
              </a:defRPr>
            </a:lvl1pPr>
          </a:lstStyle>
          <a:p>
            <a:r>
              <a:rPr lang="zh-CN" altLang="en-US" smtClean="0"/>
              <a:t>单击此处编辑母版副标题样式</a:t>
            </a:r>
            <a:endParaRPr lang="zh-CN" altLang="en-US"/>
          </a:p>
        </p:txBody>
      </p:sp>
      <p:sp>
        <p:nvSpPr>
          <p:cNvPr id="12" name="Rectangle 6"/>
          <p:cNvSpPr>
            <a:spLocks noGrp="1" noChangeArrowheads="1"/>
          </p:cNvSpPr>
          <p:nvPr>
            <p:ph type="dt" sz="half" idx="10"/>
          </p:nvPr>
        </p:nvSpPr>
        <p:spPr>
          <a:xfrm>
            <a:off x="3581400" y="6400800"/>
            <a:ext cx="2209800" cy="244475"/>
          </a:xfrm>
        </p:spPr>
        <p:txBody>
          <a:bodyPr/>
          <a:lstStyle>
            <a:lvl1pPr algn="ctr">
              <a:defRPr sz="1200"/>
            </a:lvl1pPr>
          </a:lstStyle>
          <a:p>
            <a:pPr>
              <a:defRPr/>
            </a:pPr>
            <a:endParaRPr lang="en-US" altLang="zh-CN"/>
          </a:p>
        </p:txBody>
      </p:sp>
      <p:sp>
        <p:nvSpPr>
          <p:cNvPr id="13" name="Rectangle 7"/>
          <p:cNvSpPr>
            <a:spLocks noGrp="1" noChangeArrowheads="1"/>
          </p:cNvSpPr>
          <p:nvPr>
            <p:ph type="sldNum" sz="quarter" idx="11"/>
          </p:nvPr>
        </p:nvSpPr>
        <p:spPr bwMode="gray">
          <a:xfrm>
            <a:off x="381000" y="6400800"/>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a:solidFill>
                  <a:schemeClr val="tx1"/>
                </a:solidFill>
                <a:latin typeface="+mn-lt"/>
                <a:ea typeface="宋体" pitchFamily="2" charset="-122"/>
              </a:defRPr>
            </a:lvl1pPr>
          </a:lstStyle>
          <a:p>
            <a:pPr>
              <a:defRPr/>
            </a:pPr>
            <a:fld id="{1253C56B-8FC2-49E0-BE22-678A5D8496DF}" type="slidenum">
              <a:rPr lang="en-US" altLang="zh-CN"/>
              <a:pPr>
                <a:defRPr/>
              </a:pPr>
              <a:t>‹#›</a:t>
            </a:fld>
            <a:endParaRPr lang="en-US" altLang="zh-CN" dirty="0"/>
          </a:p>
        </p:txBody>
      </p:sp>
    </p:spTree>
    <p:extLst>
      <p:ext uri="{BB962C8B-B14F-4D97-AF65-F5344CB8AC3E}">
        <p14:creationId xmlns:p14="http://schemas.microsoft.com/office/powerpoint/2010/main" val="1350327624"/>
      </p:ext>
    </p:extLst>
  </p:cSld>
  <p:clrMapOvr>
    <a:masterClrMapping/>
  </p:clrMapOvr>
  <p:transition spd="med">
    <p:cover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4109477520"/>
      </p:ext>
    </p:extLst>
  </p:cSld>
  <p:clrMapOvr>
    <a:masterClrMapping/>
  </p:clrMapOvr>
  <p:transition spd="med">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181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181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2491408852"/>
      </p:ext>
    </p:extLst>
  </p:cSld>
  <p:clrMapOvr>
    <a:masterClrMapping/>
  </p:clrMapOvr>
  <p:transition spd="med">
    <p:cover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18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9"/>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3828030235"/>
      </p:ext>
    </p:extLst>
  </p:cSld>
  <p:clrMapOvr>
    <a:masterClrMapping/>
  </p:clrMapOvr>
  <p:transition spd="med">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1628775"/>
            <a:ext cx="7343775" cy="4464050"/>
          </a:xfrm>
        </p:spPr>
        <p:txBody>
          <a:bodyPr/>
          <a:lstStyle/>
          <a:p>
            <a:pPr lvl="0"/>
            <a:r>
              <a:rPr lang="zh-CN" altLang="en-US" noProof="0" smtClean="0"/>
              <a:t>单击图标添加表格</a:t>
            </a:r>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1204765348"/>
      </p:ext>
    </p:extLst>
  </p:cSld>
  <p:clrMapOvr>
    <a:masterClrMapping/>
  </p:clrMapOvr>
  <p:transition spd="med">
    <p:cover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628775"/>
            <a:ext cx="3595688" cy="4464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03738" y="1628775"/>
            <a:ext cx="3595687" cy="4464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1053898130"/>
      </p:ext>
    </p:extLst>
  </p:cSld>
  <p:clrMapOvr>
    <a:masterClrMapping/>
  </p:clrMapOvr>
  <p:transition spd="med">
    <p:cover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628775"/>
            <a:ext cx="3595688" cy="4464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03738" y="1628775"/>
            <a:ext cx="3595687" cy="2155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03738" y="3937000"/>
            <a:ext cx="3595687" cy="2155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149897279"/>
      </p:ext>
    </p:extLst>
  </p:cSld>
  <p:clrMapOvr>
    <a:masterClrMapping/>
  </p:clrMapOvr>
  <p:transition spd="med">
    <p:cover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3" name="Rectangle 7"/>
          <p:cNvSpPr>
            <a:spLocks noChangeArrowheads="1"/>
          </p:cNvSpPr>
          <p:nvPr/>
        </p:nvSpPr>
        <p:spPr bwMode="auto">
          <a:xfrm>
            <a:off x="15875" y="6324600"/>
            <a:ext cx="8301038" cy="533400"/>
          </a:xfrm>
          <a:prstGeom prst="rect">
            <a:avLst/>
          </a:prstGeom>
          <a:noFill/>
          <a:ln w="9525">
            <a:solidFill>
              <a:srgbClr val="CCCCFF"/>
            </a:solidFill>
            <a:miter lim="800000"/>
            <a:headEnd/>
            <a:tailEnd/>
          </a:ln>
          <a:extLst>
            <a:ext uri="{909E8E84-426E-40DD-AFC4-6F175D3DCCD1}">
              <a14:hiddenFill xmlns:a14="http://schemas.microsoft.com/office/drawing/2010/main">
                <a:solidFill>
                  <a:srgbClr val="FFFFFF"/>
                </a:solidFill>
              </a14:hiddenFill>
            </a:ext>
          </a:extLst>
        </p:spPr>
        <p:txBody>
          <a:bodyPr/>
          <a:lstStyle/>
          <a:p>
            <a:r>
              <a:rPr kumimoji="1" lang="en-US" altLang="zh-CN" b="1">
                <a:solidFill>
                  <a:srgbClr val="CC6600"/>
                </a:solidFill>
                <a:latin typeface="Times New Roman" pitchFamily="18" charset="0"/>
                <a:ea typeface="隶书" pitchFamily="49" charset="-122"/>
              </a:rPr>
              <a:t>                   </a:t>
            </a:r>
            <a:r>
              <a:rPr kumimoji="1" lang="zh-CN" altLang="en-US" sz="2400" b="1">
                <a:solidFill>
                  <a:schemeClr val="tx1"/>
                </a:solidFill>
                <a:latin typeface="Times New Roman" pitchFamily="18" charset="0"/>
                <a:ea typeface="隶书" pitchFamily="49" charset="-122"/>
              </a:rPr>
              <a:t>大学计算机基础</a:t>
            </a:r>
            <a:r>
              <a:rPr kumimoji="1" lang="en-US" altLang="zh-CN" sz="3200" b="1">
                <a:solidFill>
                  <a:schemeClr val="tx1"/>
                </a:solidFill>
                <a:latin typeface="Times New Roman" pitchFamily="18" charset="0"/>
                <a:ea typeface="隶书" pitchFamily="49" charset="-122"/>
              </a:rPr>
              <a:t>—</a:t>
            </a:r>
            <a:r>
              <a:rPr kumimoji="1" lang="zh-CN" altLang="en-US" sz="2000" b="1">
                <a:solidFill>
                  <a:schemeClr val="tx1"/>
                </a:solidFill>
                <a:latin typeface="Times New Roman" pitchFamily="18" charset="0"/>
              </a:rPr>
              <a:t>第一章</a:t>
            </a:r>
          </a:p>
        </p:txBody>
      </p:sp>
      <p:sp>
        <p:nvSpPr>
          <p:cNvPr id="4" name="Rectangle 8"/>
          <p:cNvSpPr>
            <a:spLocks noChangeArrowheads="1"/>
          </p:cNvSpPr>
          <p:nvPr/>
        </p:nvSpPr>
        <p:spPr bwMode="auto">
          <a:xfrm>
            <a:off x="8243888" y="6324600"/>
            <a:ext cx="893762" cy="533400"/>
          </a:xfrm>
          <a:prstGeom prst="rect">
            <a:avLst/>
          </a:prstGeom>
          <a:noFill/>
          <a:ln w="9525">
            <a:solidFill>
              <a:srgbClr val="CCCCFF"/>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fld id="{26E6D06F-61A7-4526-A018-68963ABCE47B}" type="slidenum">
              <a:rPr kumimoji="1" lang="en-US" altLang="zh-CN">
                <a:solidFill>
                  <a:schemeClr val="tx1"/>
                </a:solidFill>
                <a:latin typeface="Times New Roman" pitchFamily="18" charset="0"/>
              </a:rPr>
              <a:pPr algn="ctr"/>
              <a:t>‹#›</a:t>
            </a:fld>
            <a:endParaRPr kumimoji="1" lang="en-US" altLang="zh-CN">
              <a:solidFill>
                <a:schemeClr val="tx1"/>
              </a:solidFill>
              <a:latin typeface="Times New Roman" pitchFamily="18" charset="0"/>
            </a:endParaRPr>
          </a:p>
        </p:txBody>
      </p:sp>
      <p:sp>
        <p:nvSpPr>
          <p:cNvPr id="5" name="Line 10"/>
          <p:cNvSpPr>
            <a:spLocks noChangeShapeType="1"/>
          </p:cNvSpPr>
          <p:nvPr/>
        </p:nvSpPr>
        <p:spPr bwMode="auto">
          <a:xfrm>
            <a:off x="0" y="981075"/>
            <a:ext cx="9144000" cy="0"/>
          </a:xfrm>
          <a:prstGeom prst="line">
            <a:avLst/>
          </a:prstGeom>
          <a:noFill/>
          <a:ln w="9525">
            <a:solidFill>
              <a:srgbClr val="CC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14" descr="jianji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1188" y="6345238"/>
            <a:ext cx="5937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descr="EARTH"/>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459788" y="252413"/>
            <a:ext cx="584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11"/>
          <p:cNvSpPr>
            <a:spLocks noChangeArrowheads="1"/>
          </p:cNvSpPr>
          <p:nvPr/>
        </p:nvSpPr>
        <p:spPr bwMode="auto">
          <a:xfrm>
            <a:off x="0" y="0"/>
            <a:ext cx="9144000" cy="214313"/>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zh-CN" altLang="en-US"/>
          </a:p>
        </p:txBody>
      </p:sp>
      <p:sp>
        <p:nvSpPr>
          <p:cNvPr id="30722" name="Rectangle 2"/>
          <p:cNvSpPr>
            <a:spLocks noGrp="1" noRot="1" noChangeArrowheads="1"/>
          </p:cNvSpPr>
          <p:nvPr>
            <p:ph type="ctrTitle"/>
          </p:nvPr>
        </p:nvSpPr>
        <p:spPr>
          <a:xfrm>
            <a:off x="179388" y="188913"/>
            <a:ext cx="8137525" cy="936625"/>
          </a:xfrm>
          <a:prstGeom prst="rect">
            <a:avLst/>
          </a:prstGeom>
        </p:spPr>
        <p:txBody>
          <a:bodyPr/>
          <a:lstStyle>
            <a:lvl1pPr>
              <a:defRPr b="1">
                <a:ea typeface="黑体" pitchFamily="2"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35075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6"/>
          <p:cNvSpPr>
            <a:spLocks noChangeArrowheads="1"/>
          </p:cNvSpPr>
          <p:nvPr/>
        </p:nvSpPr>
        <p:spPr bwMode="auto">
          <a:xfrm>
            <a:off x="0" y="0"/>
            <a:ext cx="9144000" cy="214313"/>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zh-CN" altLang="en-US"/>
          </a:p>
        </p:txBody>
      </p:sp>
      <p:sp>
        <p:nvSpPr>
          <p:cNvPr id="2" name="标题 1"/>
          <p:cNvSpPr>
            <a:spLocks noGrp="1"/>
          </p:cNvSpPr>
          <p:nvPr>
            <p:ph type="title"/>
          </p:nvPr>
        </p:nvSpPr>
        <p:spPr>
          <a:xfrm>
            <a:off x="821505" y="357166"/>
            <a:ext cx="7500990" cy="1143000"/>
          </a:xfrm>
          <a:prstGeom prst="rect">
            <a:avLst/>
          </a:prstGeom>
        </p:spPr>
        <p:txBody>
          <a:bodyPr/>
          <a:lstStyle>
            <a:lvl1pPr>
              <a:defRPr sz="3200">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900113" y="1628775"/>
            <a:ext cx="7343775" cy="4464050"/>
          </a:xfrm>
        </p:spPr>
        <p:txBody>
          <a:bodyPr/>
          <a:lstStyle>
            <a:lvl1pPr>
              <a:defRPr sz="2400">
                <a:latin typeface="微软雅黑" pitchFamily="34" charset="-122"/>
                <a:ea typeface="微软雅黑" pitchFamily="34" charset="-122"/>
              </a:defRPr>
            </a:lvl1pPr>
            <a:lvl2pPr>
              <a:defRPr sz="24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400">
                <a:latin typeface="微软雅黑" pitchFamily="34" charset="-122"/>
                <a:ea typeface="微软雅黑" pitchFamily="34" charset="-122"/>
              </a:defRPr>
            </a:lvl4pPr>
            <a:lvl5pPr>
              <a:defRPr sz="24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9"/>
          <p:cNvSpPr>
            <a:spLocks noGrp="1" noChangeArrowheads="1"/>
          </p:cNvSpPr>
          <p:nvPr>
            <p:ph type="dt" sz="half" idx="10"/>
          </p:nvPr>
        </p:nvSpPr>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41723383"/>
      </p:ext>
    </p:extLst>
  </p:cSld>
  <p:clrMapOvr>
    <a:masterClrMapping/>
  </p:clrMapOvr>
  <p:transition spd="med">
    <p:cover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926971845"/>
      </p:ext>
    </p:extLst>
  </p:cSld>
  <p:clrMapOvr>
    <a:masterClrMapping/>
  </p:clrMapOvr>
  <p:transition spd="med">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628775"/>
            <a:ext cx="3595688"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03738" y="1628775"/>
            <a:ext cx="3595687"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481966628"/>
      </p:ext>
    </p:extLst>
  </p:cSld>
  <p:clrMapOvr>
    <a:masterClrMapping/>
  </p:clrMapOvr>
  <p:transition spd="med">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93183342"/>
      </p:ext>
    </p:extLst>
  </p:cSld>
  <p:clrMapOvr>
    <a:masterClrMapping/>
  </p:clrMapOvr>
  <p:transition spd="med">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2158388631"/>
      </p:ext>
    </p:extLst>
  </p:cSld>
  <p:clrMapOvr>
    <a:masterClrMapping/>
  </p:clrMapOvr>
  <p:transition spd="med">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3991643086"/>
      </p:ext>
    </p:extLst>
  </p:cSld>
  <p:clrMapOvr>
    <a:masterClrMapping/>
  </p:clrMapOvr>
  <p:transition spd="med">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644553299"/>
      </p:ext>
    </p:extLst>
  </p:cSld>
  <p:clrMapOvr>
    <a:masterClrMapping/>
  </p:clrMapOvr>
  <p:transition spd="med">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530820CF-B880-4189-942D-D702A7CBA730}" type="datetimeFigureOut">
              <a:rPr lang="zh-CN" altLang="en-US" smtClean="0"/>
              <a:t>2016/12/27 Tuesday</a:t>
            </a:fld>
            <a:endParaRPr lang="zh-CN" altLang="en-US"/>
          </a:p>
        </p:txBody>
      </p:sp>
    </p:spTree>
    <p:extLst>
      <p:ext uri="{BB962C8B-B14F-4D97-AF65-F5344CB8AC3E}">
        <p14:creationId xmlns:p14="http://schemas.microsoft.com/office/powerpoint/2010/main" val="1343092586"/>
      </p:ext>
    </p:extLst>
  </p:cSld>
  <p:clrMapOvr>
    <a:masterClrMapping/>
  </p:clrMapOvr>
  <p:transition spd="med">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gray">
          <a:xfrm>
            <a:off x="0" y="0"/>
            <a:ext cx="9144000" cy="476250"/>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2339" name="Rectangle 3"/>
          <p:cNvSpPr>
            <a:spLocks noChangeArrowheads="1"/>
          </p:cNvSpPr>
          <p:nvPr/>
        </p:nvSpPr>
        <p:spPr bwMode="gray">
          <a:xfrm>
            <a:off x="0" y="5805488"/>
            <a:ext cx="9144000" cy="1052512"/>
          </a:xfrm>
          <a:prstGeom prst="rect">
            <a:avLst/>
          </a:prstGeom>
          <a:gradFill rotWithShape="1">
            <a:gsLst>
              <a:gs pos="0">
                <a:schemeClr val="accent1">
                  <a:gamma/>
                  <a:tint val="0"/>
                  <a:invGamma/>
                </a:schemeClr>
              </a:gs>
              <a:gs pos="100000">
                <a:schemeClr val="accent1">
                  <a:alpha val="81000"/>
                </a:schemeClr>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028" name="Rectangle 7"/>
          <p:cNvSpPr>
            <a:spLocks noGrp="1" noChangeArrowheads="1"/>
          </p:cNvSpPr>
          <p:nvPr>
            <p:ph type="body" idx="1"/>
          </p:nvPr>
        </p:nvSpPr>
        <p:spPr bwMode="gray">
          <a:xfrm>
            <a:off x="755650" y="1628775"/>
            <a:ext cx="73437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3"/>
            <a:r>
              <a:rPr lang="zh-CN" altLang="en-US" smtClean="0"/>
              <a:t>第五级</a:t>
            </a:r>
          </a:p>
        </p:txBody>
      </p:sp>
      <p:sp>
        <p:nvSpPr>
          <p:cNvPr id="142345" name="Rectangle 9"/>
          <p:cNvSpPr>
            <a:spLocks noGrp="1" noChangeArrowheads="1"/>
          </p:cNvSpPr>
          <p:nvPr>
            <p:ph type="dt" sz="half" idx="2"/>
          </p:nvPr>
        </p:nvSpPr>
        <p:spPr bwMode="gray">
          <a:xfrm>
            <a:off x="1258888" y="5373688"/>
            <a:ext cx="1905000" cy="2619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tx1"/>
                </a:solidFill>
                <a:latin typeface="+mn-lt"/>
                <a:ea typeface="宋体" pitchFamily="2" charset="-122"/>
              </a:defRPr>
            </a:lvl1pPr>
          </a:lstStyle>
          <a:p>
            <a:fld id="{530820CF-B880-4189-942D-D702A7CBA730}" type="datetimeFigureOut">
              <a:rPr lang="zh-CN" altLang="en-US" smtClean="0"/>
              <a:t>2016/12/27 Tuesday</a:t>
            </a:fld>
            <a:endParaRPr lang="zh-CN" altLang="en-US"/>
          </a:p>
        </p:txBody>
      </p:sp>
      <p:sp>
        <p:nvSpPr>
          <p:cNvPr id="1030" name="Rectangle 26"/>
          <p:cNvSpPr>
            <a:spLocks noChangeArrowheads="1"/>
          </p:cNvSpPr>
          <p:nvPr/>
        </p:nvSpPr>
        <p:spPr bwMode="gray">
          <a:xfrm>
            <a:off x="1258888" y="765175"/>
            <a:ext cx="6019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3200" b="1">
              <a:latin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med">
    <p:cover dir="r"/>
  </p:transition>
  <p:timing>
    <p:tnLst>
      <p:par>
        <p:cTn id="1" dur="indefinite" restart="never" nodeType="tmRoot"/>
      </p:par>
    </p:tnLst>
  </p:timing>
  <p:txStyles>
    <p:titleStyle>
      <a:lvl1pPr algn="ctr" rtl="0" eaLnBrk="1" fontAlgn="base" hangingPunct="1">
        <a:spcBef>
          <a:spcPct val="0"/>
        </a:spcBef>
        <a:spcAft>
          <a:spcPct val="0"/>
        </a:spcAft>
        <a:defRPr sz="3200" b="1">
          <a:solidFill>
            <a:schemeClr val="tx2"/>
          </a:solidFill>
          <a:latin typeface="+mj-lt"/>
          <a:ea typeface="+mj-ea"/>
          <a:cs typeface="+mj-cs"/>
        </a:defRPr>
      </a:lvl1pPr>
      <a:lvl2pPr algn="ctr" rtl="0" eaLnBrk="1" fontAlgn="base" hangingPunct="1">
        <a:spcBef>
          <a:spcPct val="0"/>
        </a:spcBef>
        <a:spcAft>
          <a:spcPct val="0"/>
        </a:spcAft>
        <a:defRPr sz="3200" b="1">
          <a:solidFill>
            <a:schemeClr val="tx2"/>
          </a:solidFill>
          <a:latin typeface="Arial" charset="0"/>
          <a:ea typeface="宋体" pitchFamily="2" charset="-122"/>
        </a:defRPr>
      </a:lvl2pPr>
      <a:lvl3pPr algn="ctr" rtl="0" eaLnBrk="1" fontAlgn="base" hangingPunct="1">
        <a:spcBef>
          <a:spcPct val="0"/>
        </a:spcBef>
        <a:spcAft>
          <a:spcPct val="0"/>
        </a:spcAft>
        <a:defRPr sz="3200" b="1">
          <a:solidFill>
            <a:schemeClr val="tx2"/>
          </a:solidFill>
          <a:latin typeface="Arial" charset="0"/>
          <a:ea typeface="宋体" pitchFamily="2" charset="-122"/>
        </a:defRPr>
      </a:lvl3pPr>
      <a:lvl4pPr algn="ctr" rtl="0" eaLnBrk="1" fontAlgn="base" hangingPunct="1">
        <a:spcBef>
          <a:spcPct val="0"/>
        </a:spcBef>
        <a:spcAft>
          <a:spcPct val="0"/>
        </a:spcAft>
        <a:defRPr sz="3200" b="1">
          <a:solidFill>
            <a:schemeClr val="tx2"/>
          </a:solidFill>
          <a:latin typeface="Arial" charset="0"/>
          <a:ea typeface="宋体" pitchFamily="2" charset="-122"/>
        </a:defRPr>
      </a:lvl4pPr>
      <a:lvl5pPr algn="ctr" rtl="0" eaLnBrk="1" fontAlgn="base" hangingPunct="1">
        <a:spcBef>
          <a:spcPct val="0"/>
        </a:spcBef>
        <a:spcAft>
          <a:spcPct val="0"/>
        </a:spcAft>
        <a:defRPr sz="3200" b="1">
          <a:solidFill>
            <a:schemeClr val="tx2"/>
          </a:solidFill>
          <a:latin typeface="Arial" charset="0"/>
          <a:ea typeface="宋体" pitchFamily="2" charset="-122"/>
        </a:defRPr>
      </a:lvl5pPr>
      <a:lvl6pPr marL="457200" algn="ctr" rtl="0" eaLnBrk="1" fontAlgn="base" hangingPunct="1">
        <a:spcBef>
          <a:spcPct val="0"/>
        </a:spcBef>
        <a:spcAft>
          <a:spcPct val="0"/>
        </a:spcAft>
        <a:defRPr sz="3200" b="1">
          <a:solidFill>
            <a:schemeClr val="tx2"/>
          </a:solidFill>
          <a:latin typeface="Arial" charset="0"/>
          <a:ea typeface="宋体" pitchFamily="2" charset="-122"/>
        </a:defRPr>
      </a:lvl6pPr>
      <a:lvl7pPr marL="914400" algn="ctr" rtl="0" eaLnBrk="1" fontAlgn="base" hangingPunct="1">
        <a:spcBef>
          <a:spcPct val="0"/>
        </a:spcBef>
        <a:spcAft>
          <a:spcPct val="0"/>
        </a:spcAft>
        <a:defRPr sz="3200" b="1">
          <a:solidFill>
            <a:schemeClr val="tx2"/>
          </a:solidFill>
          <a:latin typeface="Arial" charset="0"/>
          <a:ea typeface="宋体" pitchFamily="2" charset="-122"/>
        </a:defRPr>
      </a:lvl7pPr>
      <a:lvl8pPr marL="1371600" algn="ctr" rtl="0" eaLnBrk="1" fontAlgn="base" hangingPunct="1">
        <a:spcBef>
          <a:spcPct val="0"/>
        </a:spcBef>
        <a:spcAft>
          <a:spcPct val="0"/>
        </a:spcAft>
        <a:defRPr sz="3200" b="1">
          <a:solidFill>
            <a:schemeClr val="tx2"/>
          </a:solidFill>
          <a:latin typeface="Arial" charset="0"/>
          <a:ea typeface="宋体" pitchFamily="2" charset="-122"/>
        </a:defRPr>
      </a:lvl8pPr>
      <a:lvl9pPr marL="1828800" algn="ctr" rtl="0" eaLnBrk="1" fontAlgn="base" hangingPunct="1">
        <a:spcBef>
          <a:spcPct val="0"/>
        </a:spcBef>
        <a:spcAft>
          <a:spcPct val="0"/>
        </a:spcAft>
        <a:defRPr sz="32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微软雅黑" pitchFamily="34" charset="-122"/>
          <a:ea typeface="微软雅黑" pitchFamily="34" charset="-122"/>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微软雅黑" pitchFamily="34" charset="-122"/>
          <a:ea typeface="微软雅黑" pitchFamily="34" charset="-122"/>
        </a:defRPr>
      </a:lvl3pPr>
      <a:lvl4pPr marL="1600200" indent="-228600" algn="l" rtl="0" eaLnBrk="1" fontAlgn="base" hangingPunct="1">
        <a:spcBef>
          <a:spcPct val="20000"/>
        </a:spcBef>
        <a:spcAft>
          <a:spcPct val="0"/>
        </a:spcAft>
        <a:buChar char="–"/>
        <a:defRPr sz="1600">
          <a:solidFill>
            <a:schemeClr val="tx1"/>
          </a:solidFill>
          <a:latin typeface="微软雅黑" pitchFamily="34" charset="-122"/>
          <a:ea typeface="微软雅黑" pitchFamily="34" charset="-122"/>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gnu.org/" TargetMode="External"/><Relationship Id="rId2" Type="http://schemas.openxmlformats.org/officeDocument/2006/relationships/hyperlink" Target="http://www.kernel.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android.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chromium.org/chromium-o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crunchbanglinux.or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lubuntu.net/"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centos.org/"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linuxmint.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fedoraproject.or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opensus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debian.or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oracle.com/technologies/linux/"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toolbar.netcraft.com/site_report?url=www.qq.co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top500.org/statistics/lis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64614" y="-843475"/>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75656" y="-1349008"/>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313872" y="6927331"/>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252520" y="5445224"/>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468544" y="1350302"/>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265185" y="-528059"/>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52536" y="7173416"/>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63418" y="5253203"/>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44624" y="932723"/>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871700" y="6944099"/>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812360" y="-1351931"/>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099046" y="-1349008"/>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355976" y="7173416"/>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372200" y="7173416"/>
            <a:ext cx="792088" cy="1056117"/>
          </a:xfrm>
          <a:prstGeom prst="ellipse">
            <a:avLst/>
          </a:prstGeom>
          <a:gradFill flip="none" rotWithShape="1">
            <a:gsLst>
              <a:gs pos="0">
                <a:schemeClr val="bg1">
                  <a:alpha val="28000"/>
                </a:schemeClr>
              </a:gs>
              <a:gs pos="21000">
                <a:schemeClr val="accent1">
                  <a:lumMod val="60000"/>
                  <a:lumOff val="40000"/>
                </a:schemeClr>
              </a:gs>
              <a:gs pos="100000">
                <a:srgbClr val="0070C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58577" y="1800524"/>
            <a:ext cx="2235955" cy="2442987"/>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95014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xit" presetSubtype="544" repeatCount="2000" fill="hold" grpId="0" nodeType="withEffect">
                                  <p:stCondLst>
                                    <p:cond delay="0"/>
                                  </p:stCondLst>
                                  <p:childTnLst>
                                    <p:anim calcmode="lin" valueType="num">
                                      <p:cBhvr>
                                        <p:cTn id="6" dur="750"/>
                                        <p:tgtEl>
                                          <p:spTgt spid="4"/>
                                        </p:tgtEl>
                                        <p:attrNameLst>
                                          <p:attrName>ppt_w</p:attrName>
                                        </p:attrNameLst>
                                      </p:cBhvr>
                                      <p:tavLst>
                                        <p:tav tm="0">
                                          <p:val>
                                            <p:strVal val="ppt_w"/>
                                          </p:val>
                                        </p:tav>
                                        <p:tav tm="100000">
                                          <p:val>
                                            <p:fltVal val="0"/>
                                          </p:val>
                                        </p:tav>
                                      </p:tavLst>
                                    </p:anim>
                                    <p:anim calcmode="lin" valueType="num">
                                      <p:cBhvr>
                                        <p:cTn id="7" dur="750"/>
                                        <p:tgtEl>
                                          <p:spTgt spid="4"/>
                                        </p:tgtEl>
                                        <p:attrNameLst>
                                          <p:attrName>ppt_h</p:attrName>
                                        </p:attrNameLst>
                                      </p:cBhvr>
                                      <p:tavLst>
                                        <p:tav tm="0">
                                          <p:val>
                                            <p:strVal val="ppt_h"/>
                                          </p:val>
                                        </p:tav>
                                        <p:tav tm="100000">
                                          <p:val>
                                            <p:fltVal val="0"/>
                                          </p:val>
                                        </p:tav>
                                      </p:tavLst>
                                    </p:anim>
                                    <p:anim calcmode="lin" valueType="num">
                                      <p:cBhvr>
                                        <p:cTn id="8" dur="750"/>
                                        <p:tgtEl>
                                          <p:spTgt spid="4"/>
                                        </p:tgtEl>
                                        <p:attrNameLst>
                                          <p:attrName>ppt_x</p:attrName>
                                        </p:attrNameLst>
                                      </p:cBhvr>
                                      <p:tavLst>
                                        <p:tav tm="0">
                                          <p:val>
                                            <p:strVal val="ppt_x"/>
                                          </p:val>
                                        </p:tav>
                                        <p:tav tm="100000">
                                          <p:val>
                                            <p:fltVal val="0.5"/>
                                          </p:val>
                                        </p:tav>
                                      </p:tavLst>
                                    </p:anim>
                                    <p:anim calcmode="lin" valueType="num">
                                      <p:cBhvr>
                                        <p:cTn id="9" dur="750"/>
                                        <p:tgtEl>
                                          <p:spTgt spid="4"/>
                                        </p:tgtEl>
                                        <p:attrNameLst>
                                          <p:attrName>ppt_y</p:attrName>
                                        </p:attrNameLst>
                                      </p:cBhvr>
                                      <p:tavLst>
                                        <p:tav tm="0">
                                          <p:val>
                                            <p:strVal val="ppt_y"/>
                                          </p:val>
                                        </p:tav>
                                        <p:tav tm="100000">
                                          <p:val>
                                            <p:fltVal val="0.5"/>
                                          </p:val>
                                        </p:tav>
                                      </p:tavLst>
                                    </p:anim>
                                    <p:set>
                                      <p:cBhvr>
                                        <p:cTn id="10" dur="1" fill="hold">
                                          <p:stCondLst>
                                            <p:cond delay="749"/>
                                          </p:stCondLst>
                                        </p:cTn>
                                        <p:tgtEl>
                                          <p:spTgt spid="4"/>
                                        </p:tgtEl>
                                        <p:attrNameLst>
                                          <p:attrName>style.visibility</p:attrName>
                                        </p:attrNameLst>
                                      </p:cBhvr>
                                      <p:to>
                                        <p:strVal val="hidden"/>
                                      </p:to>
                                    </p:set>
                                  </p:childTnLst>
                                </p:cTn>
                              </p:par>
                              <p:par>
                                <p:cTn id="11" presetID="23" presetClass="exit" presetSubtype="544" repeatCount="2000" fill="hold" grpId="0" nodeType="withEffect">
                                  <p:stCondLst>
                                    <p:cond delay="500"/>
                                  </p:stCondLst>
                                  <p:childTnLst>
                                    <p:anim calcmode="lin" valueType="num">
                                      <p:cBhvr>
                                        <p:cTn id="12" dur="750"/>
                                        <p:tgtEl>
                                          <p:spTgt spid="5"/>
                                        </p:tgtEl>
                                        <p:attrNameLst>
                                          <p:attrName>ppt_w</p:attrName>
                                        </p:attrNameLst>
                                      </p:cBhvr>
                                      <p:tavLst>
                                        <p:tav tm="0">
                                          <p:val>
                                            <p:strVal val="ppt_w"/>
                                          </p:val>
                                        </p:tav>
                                        <p:tav tm="100000">
                                          <p:val>
                                            <p:fltVal val="0"/>
                                          </p:val>
                                        </p:tav>
                                      </p:tavLst>
                                    </p:anim>
                                    <p:anim calcmode="lin" valueType="num">
                                      <p:cBhvr>
                                        <p:cTn id="13" dur="750"/>
                                        <p:tgtEl>
                                          <p:spTgt spid="5"/>
                                        </p:tgtEl>
                                        <p:attrNameLst>
                                          <p:attrName>ppt_h</p:attrName>
                                        </p:attrNameLst>
                                      </p:cBhvr>
                                      <p:tavLst>
                                        <p:tav tm="0">
                                          <p:val>
                                            <p:strVal val="ppt_h"/>
                                          </p:val>
                                        </p:tav>
                                        <p:tav tm="100000">
                                          <p:val>
                                            <p:fltVal val="0"/>
                                          </p:val>
                                        </p:tav>
                                      </p:tavLst>
                                    </p:anim>
                                    <p:anim calcmode="lin" valueType="num">
                                      <p:cBhvr>
                                        <p:cTn id="14" dur="750"/>
                                        <p:tgtEl>
                                          <p:spTgt spid="5"/>
                                        </p:tgtEl>
                                        <p:attrNameLst>
                                          <p:attrName>ppt_x</p:attrName>
                                        </p:attrNameLst>
                                      </p:cBhvr>
                                      <p:tavLst>
                                        <p:tav tm="0">
                                          <p:val>
                                            <p:strVal val="ppt_x"/>
                                          </p:val>
                                        </p:tav>
                                        <p:tav tm="100000">
                                          <p:val>
                                            <p:fltVal val="0.5"/>
                                          </p:val>
                                        </p:tav>
                                      </p:tavLst>
                                    </p:anim>
                                    <p:anim calcmode="lin" valueType="num">
                                      <p:cBhvr>
                                        <p:cTn id="15" dur="750"/>
                                        <p:tgtEl>
                                          <p:spTgt spid="5"/>
                                        </p:tgtEl>
                                        <p:attrNameLst>
                                          <p:attrName>ppt_y</p:attrName>
                                        </p:attrNameLst>
                                      </p:cBhvr>
                                      <p:tavLst>
                                        <p:tav tm="0">
                                          <p:val>
                                            <p:strVal val="ppt_y"/>
                                          </p:val>
                                        </p:tav>
                                        <p:tav tm="100000">
                                          <p:val>
                                            <p:fltVal val="0.5"/>
                                          </p:val>
                                        </p:tav>
                                      </p:tavLst>
                                    </p:anim>
                                    <p:set>
                                      <p:cBhvr>
                                        <p:cTn id="16" dur="1" fill="hold">
                                          <p:stCondLst>
                                            <p:cond delay="749"/>
                                          </p:stCondLst>
                                        </p:cTn>
                                        <p:tgtEl>
                                          <p:spTgt spid="5"/>
                                        </p:tgtEl>
                                        <p:attrNameLst>
                                          <p:attrName>style.visibility</p:attrName>
                                        </p:attrNameLst>
                                      </p:cBhvr>
                                      <p:to>
                                        <p:strVal val="hidden"/>
                                      </p:to>
                                    </p:set>
                                  </p:childTnLst>
                                </p:cTn>
                              </p:par>
                              <p:par>
                                <p:cTn id="17" presetID="23" presetClass="exit" presetSubtype="544" repeatCount="2000" fill="hold" grpId="0" nodeType="withEffect">
                                  <p:stCondLst>
                                    <p:cond delay="250"/>
                                  </p:stCondLst>
                                  <p:childTnLst>
                                    <p:anim calcmode="lin" valueType="num">
                                      <p:cBhvr>
                                        <p:cTn id="18" dur="750"/>
                                        <p:tgtEl>
                                          <p:spTgt spid="6"/>
                                        </p:tgtEl>
                                        <p:attrNameLst>
                                          <p:attrName>ppt_w</p:attrName>
                                        </p:attrNameLst>
                                      </p:cBhvr>
                                      <p:tavLst>
                                        <p:tav tm="0">
                                          <p:val>
                                            <p:strVal val="ppt_w"/>
                                          </p:val>
                                        </p:tav>
                                        <p:tav tm="100000">
                                          <p:val>
                                            <p:fltVal val="0"/>
                                          </p:val>
                                        </p:tav>
                                      </p:tavLst>
                                    </p:anim>
                                    <p:anim calcmode="lin" valueType="num">
                                      <p:cBhvr>
                                        <p:cTn id="19" dur="750"/>
                                        <p:tgtEl>
                                          <p:spTgt spid="6"/>
                                        </p:tgtEl>
                                        <p:attrNameLst>
                                          <p:attrName>ppt_h</p:attrName>
                                        </p:attrNameLst>
                                      </p:cBhvr>
                                      <p:tavLst>
                                        <p:tav tm="0">
                                          <p:val>
                                            <p:strVal val="ppt_h"/>
                                          </p:val>
                                        </p:tav>
                                        <p:tav tm="100000">
                                          <p:val>
                                            <p:fltVal val="0"/>
                                          </p:val>
                                        </p:tav>
                                      </p:tavLst>
                                    </p:anim>
                                    <p:anim calcmode="lin" valueType="num">
                                      <p:cBhvr>
                                        <p:cTn id="20" dur="750"/>
                                        <p:tgtEl>
                                          <p:spTgt spid="6"/>
                                        </p:tgtEl>
                                        <p:attrNameLst>
                                          <p:attrName>ppt_x</p:attrName>
                                        </p:attrNameLst>
                                      </p:cBhvr>
                                      <p:tavLst>
                                        <p:tav tm="0">
                                          <p:val>
                                            <p:strVal val="ppt_x"/>
                                          </p:val>
                                        </p:tav>
                                        <p:tav tm="100000">
                                          <p:val>
                                            <p:fltVal val="0.5"/>
                                          </p:val>
                                        </p:tav>
                                      </p:tavLst>
                                    </p:anim>
                                    <p:anim calcmode="lin" valueType="num">
                                      <p:cBhvr>
                                        <p:cTn id="21" dur="750"/>
                                        <p:tgtEl>
                                          <p:spTgt spid="6"/>
                                        </p:tgtEl>
                                        <p:attrNameLst>
                                          <p:attrName>ppt_y</p:attrName>
                                        </p:attrNameLst>
                                      </p:cBhvr>
                                      <p:tavLst>
                                        <p:tav tm="0">
                                          <p:val>
                                            <p:strVal val="ppt_y"/>
                                          </p:val>
                                        </p:tav>
                                        <p:tav tm="100000">
                                          <p:val>
                                            <p:fltVal val="0.5"/>
                                          </p:val>
                                        </p:tav>
                                      </p:tavLst>
                                    </p:anim>
                                    <p:set>
                                      <p:cBhvr>
                                        <p:cTn id="22" dur="1" fill="hold">
                                          <p:stCondLst>
                                            <p:cond delay="749"/>
                                          </p:stCondLst>
                                        </p:cTn>
                                        <p:tgtEl>
                                          <p:spTgt spid="6"/>
                                        </p:tgtEl>
                                        <p:attrNameLst>
                                          <p:attrName>style.visibility</p:attrName>
                                        </p:attrNameLst>
                                      </p:cBhvr>
                                      <p:to>
                                        <p:strVal val="hidden"/>
                                      </p:to>
                                    </p:set>
                                  </p:childTnLst>
                                </p:cTn>
                              </p:par>
                              <p:par>
                                <p:cTn id="23" presetID="23" presetClass="exit" presetSubtype="544" repeatCount="2000" fill="hold" grpId="0" nodeType="withEffect">
                                  <p:stCondLst>
                                    <p:cond delay="250"/>
                                  </p:stCondLst>
                                  <p:childTnLst>
                                    <p:anim calcmode="lin" valueType="num">
                                      <p:cBhvr>
                                        <p:cTn id="24" dur="750"/>
                                        <p:tgtEl>
                                          <p:spTgt spid="7"/>
                                        </p:tgtEl>
                                        <p:attrNameLst>
                                          <p:attrName>ppt_w</p:attrName>
                                        </p:attrNameLst>
                                      </p:cBhvr>
                                      <p:tavLst>
                                        <p:tav tm="0">
                                          <p:val>
                                            <p:strVal val="ppt_w"/>
                                          </p:val>
                                        </p:tav>
                                        <p:tav tm="100000">
                                          <p:val>
                                            <p:fltVal val="0"/>
                                          </p:val>
                                        </p:tav>
                                      </p:tavLst>
                                    </p:anim>
                                    <p:anim calcmode="lin" valueType="num">
                                      <p:cBhvr>
                                        <p:cTn id="25" dur="750"/>
                                        <p:tgtEl>
                                          <p:spTgt spid="7"/>
                                        </p:tgtEl>
                                        <p:attrNameLst>
                                          <p:attrName>ppt_h</p:attrName>
                                        </p:attrNameLst>
                                      </p:cBhvr>
                                      <p:tavLst>
                                        <p:tav tm="0">
                                          <p:val>
                                            <p:strVal val="ppt_h"/>
                                          </p:val>
                                        </p:tav>
                                        <p:tav tm="100000">
                                          <p:val>
                                            <p:fltVal val="0"/>
                                          </p:val>
                                        </p:tav>
                                      </p:tavLst>
                                    </p:anim>
                                    <p:anim calcmode="lin" valueType="num">
                                      <p:cBhvr>
                                        <p:cTn id="26" dur="750"/>
                                        <p:tgtEl>
                                          <p:spTgt spid="7"/>
                                        </p:tgtEl>
                                        <p:attrNameLst>
                                          <p:attrName>ppt_x</p:attrName>
                                        </p:attrNameLst>
                                      </p:cBhvr>
                                      <p:tavLst>
                                        <p:tav tm="0">
                                          <p:val>
                                            <p:strVal val="ppt_x"/>
                                          </p:val>
                                        </p:tav>
                                        <p:tav tm="100000">
                                          <p:val>
                                            <p:fltVal val="0.5"/>
                                          </p:val>
                                        </p:tav>
                                      </p:tavLst>
                                    </p:anim>
                                    <p:anim calcmode="lin" valueType="num">
                                      <p:cBhvr>
                                        <p:cTn id="27" dur="750"/>
                                        <p:tgtEl>
                                          <p:spTgt spid="7"/>
                                        </p:tgtEl>
                                        <p:attrNameLst>
                                          <p:attrName>ppt_y</p:attrName>
                                        </p:attrNameLst>
                                      </p:cBhvr>
                                      <p:tavLst>
                                        <p:tav tm="0">
                                          <p:val>
                                            <p:strVal val="ppt_y"/>
                                          </p:val>
                                        </p:tav>
                                        <p:tav tm="100000">
                                          <p:val>
                                            <p:fltVal val="0.5"/>
                                          </p:val>
                                        </p:tav>
                                      </p:tavLst>
                                    </p:anim>
                                    <p:set>
                                      <p:cBhvr>
                                        <p:cTn id="28" dur="1" fill="hold">
                                          <p:stCondLst>
                                            <p:cond delay="749"/>
                                          </p:stCondLst>
                                        </p:cTn>
                                        <p:tgtEl>
                                          <p:spTgt spid="7"/>
                                        </p:tgtEl>
                                        <p:attrNameLst>
                                          <p:attrName>style.visibility</p:attrName>
                                        </p:attrNameLst>
                                      </p:cBhvr>
                                      <p:to>
                                        <p:strVal val="hidden"/>
                                      </p:to>
                                    </p:set>
                                  </p:childTnLst>
                                </p:cTn>
                              </p:par>
                              <p:par>
                                <p:cTn id="29" presetID="23" presetClass="exit" presetSubtype="544" repeatCount="2000" fill="hold" grpId="0" nodeType="withEffect">
                                  <p:stCondLst>
                                    <p:cond delay="0"/>
                                  </p:stCondLst>
                                  <p:childTnLst>
                                    <p:anim calcmode="lin" valueType="num">
                                      <p:cBhvr>
                                        <p:cTn id="30" dur="750"/>
                                        <p:tgtEl>
                                          <p:spTgt spid="8"/>
                                        </p:tgtEl>
                                        <p:attrNameLst>
                                          <p:attrName>ppt_w</p:attrName>
                                        </p:attrNameLst>
                                      </p:cBhvr>
                                      <p:tavLst>
                                        <p:tav tm="0">
                                          <p:val>
                                            <p:strVal val="ppt_w"/>
                                          </p:val>
                                        </p:tav>
                                        <p:tav tm="100000">
                                          <p:val>
                                            <p:fltVal val="0"/>
                                          </p:val>
                                        </p:tav>
                                      </p:tavLst>
                                    </p:anim>
                                    <p:anim calcmode="lin" valueType="num">
                                      <p:cBhvr>
                                        <p:cTn id="31" dur="750"/>
                                        <p:tgtEl>
                                          <p:spTgt spid="8"/>
                                        </p:tgtEl>
                                        <p:attrNameLst>
                                          <p:attrName>ppt_h</p:attrName>
                                        </p:attrNameLst>
                                      </p:cBhvr>
                                      <p:tavLst>
                                        <p:tav tm="0">
                                          <p:val>
                                            <p:strVal val="ppt_h"/>
                                          </p:val>
                                        </p:tav>
                                        <p:tav tm="100000">
                                          <p:val>
                                            <p:fltVal val="0"/>
                                          </p:val>
                                        </p:tav>
                                      </p:tavLst>
                                    </p:anim>
                                    <p:anim calcmode="lin" valueType="num">
                                      <p:cBhvr>
                                        <p:cTn id="32" dur="750"/>
                                        <p:tgtEl>
                                          <p:spTgt spid="8"/>
                                        </p:tgtEl>
                                        <p:attrNameLst>
                                          <p:attrName>ppt_x</p:attrName>
                                        </p:attrNameLst>
                                      </p:cBhvr>
                                      <p:tavLst>
                                        <p:tav tm="0">
                                          <p:val>
                                            <p:strVal val="ppt_x"/>
                                          </p:val>
                                        </p:tav>
                                        <p:tav tm="100000">
                                          <p:val>
                                            <p:fltVal val="0.5"/>
                                          </p:val>
                                        </p:tav>
                                      </p:tavLst>
                                    </p:anim>
                                    <p:anim calcmode="lin" valueType="num">
                                      <p:cBhvr>
                                        <p:cTn id="33" dur="750"/>
                                        <p:tgtEl>
                                          <p:spTgt spid="8"/>
                                        </p:tgtEl>
                                        <p:attrNameLst>
                                          <p:attrName>ppt_y</p:attrName>
                                        </p:attrNameLst>
                                      </p:cBhvr>
                                      <p:tavLst>
                                        <p:tav tm="0">
                                          <p:val>
                                            <p:strVal val="ppt_y"/>
                                          </p:val>
                                        </p:tav>
                                        <p:tav tm="100000">
                                          <p:val>
                                            <p:fltVal val="0.5"/>
                                          </p:val>
                                        </p:tav>
                                      </p:tavLst>
                                    </p:anim>
                                    <p:set>
                                      <p:cBhvr>
                                        <p:cTn id="34" dur="1" fill="hold">
                                          <p:stCondLst>
                                            <p:cond delay="749"/>
                                          </p:stCondLst>
                                        </p:cTn>
                                        <p:tgtEl>
                                          <p:spTgt spid="8"/>
                                        </p:tgtEl>
                                        <p:attrNameLst>
                                          <p:attrName>style.visibility</p:attrName>
                                        </p:attrNameLst>
                                      </p:cBhvr>
                                      <p:to>
                                        <p:strVal val="hidden"/>
                                      </p:to>
                                    </p:set>
                                  </p:childTnLst>
                                </p:cTn>
                              </p:par>
                              <p:par>
                                <p:cTn id="35" presetID="23" presetClass="exit" presetSubtype="544" repeatCount="2000" fill="hold" grpId="0" nodeType="withEffect">
                                  <p:stCondLst>
                                    <p:cond delay="500"/>
                                  </p:stCondLst>
                                  <p:childTnLst>
                                    <p:anim calcmode="lin" valueType="num">
                                      <p:cBhvr>
                                        <p:cTn id="36" dur="750"/>
                                        <p:tgtEl>
                                          <p:spTgt spid="9"/>
                                        </p:tgtEl>
                                        <p:attrNameLst>
                                          <p:attrName>ppt_w</p:attrName>
                                        </p:attrNameLst>
                                      </p:cBhvr>
                                      <p:tavLst>
                                        <p:tav tm="0">
                                          <p:val>
                                            <p:strVal val="ppt_w"/>
                                          </p:val>
                                        </p:tav>
                                        <p:tav tm="100000">
                                          <p:val>
                                            <p:fltVal val="0"/>
                                          </p:val>
                                        </p:tav>
                                      </p:tavLst>
                                    </p:anim>
                                    <p:anim calcmode="lin" valueType="num">
                                      <p:cBhvr>
                                        <p:cTn id="37" dur="750"/>
                                        <p:tgtEl>
                                          <p:spTgt spid="9"/>
                                        </p:tgtEl>
                                        <p:attrNameLst>
                                          <p:attrName>ppt_h</p:attrName>
                                        </p:attrNameLst>
                                      </p:cBhvr>
                                      <p:tavLst>
                                        <p:tav tm="0">
                                          <p:val>
                                            <p:strVal val="ppt_h"/>
                                          </p:val>
                                        </p:tav>
                                        <p:tav tm="100000">
                                          <p:val>
                                            <p:fltVal val="0"/>
                                          </p:val>
                                        </p:tav>
                                      </p:tavLst>
                                    </p:anim>
                                    <p:anim calcmode="lin" valueType="num">
                                      <p:cBhvr>
                                        <p:cTn id="38" dur="750"/>
                                        <p:tgtEl>
                                          <p:spTgt spid="9"/>
                                        </p:tgtEl>
                                        <p:attrNameLst>
                                          <p:attrName>ppt_x</p:attrName>
                                        </p:attrNameLst>
                                      </p:cBhvr>
                                      <p:tavLst>
                                        <p:tav tm="0">
                                          <p:val>
                                            <p:strVal val="ppt_x"/>
                                          </p:val>
                                        </p:tav>
                                        <p:tav tm="100000">
                                          <p:val>
                                            <p:fltVal val="0.5"/>
                                          </p:val>
                                        </p:tav>
                                      </p:tavLst>
                                    </p:anim>
                                    <p:anim calcmode="lin" valueType="num">
                                      <p:cBhvr>
                                        <p:cTn id="39" dur="750"/>
                                        <p:tgtEl>
                                          <p:spTgt spid="9"/>
                                        </p:tgtEl>
                                        <p:attrNameLst>
                                          <p:attrName>ppt_y</p:attrName>
                                        </p:attrNameLst>
                                      </p:cBhvr>
                                      <p:tavLst>
                                        <p:tav tm="0">
                                          <p:val>
                                            <p:strVal val="ppt_y"/>
                                          </p:val>
                                        </p:tav>
                                        <p:tav tm="100000">
                                          <p:val>
                                            <p:fltVal val="0.5"/>
                                          </p:val>
                                        </p:tav>
                                      </p:tavLst>
                                    </p:anim>
                                    <p:set>
                                      <p:cBhvr>
                                        <p:cTn id="40" dur="1" fill="hold">
                                          <p:stCondLst>
                                            <p:cond delay="749"/>
                                          </p:stCondLst>
                                        </p:cTn>
                                        <p:tgtEl>
                                          <p:spTgt spid="9"/>
                                        </p:tgtEl>
                                        <p:attrNameLst>
                                          <p:attrName>style.visibility</p:attrName>
                                        </p:attrNameLst>
                                      </p:cBhvr>
                                      <p:to>
                                        <p:strVal val="hidden"/>
                                      </p:to>
                                    </p:set>
                                  </p:childTnLst>
                                </p:cTn>
                              </p:par>
                              <p:par>
                                <p:cTn id="41" presetID="23" presetClass="exit" presetSubtype="544" repeatCount="2000" fill="hold" grpId="0" nodeType="withEffect">
                                  <p:stCondLst>
                                    <p:cond delay="250"/>
                                  </p:stCondLst>
                                  <p:childTnLst>
                                    <p:anim calcmode="lin" valueType="num">
                                      <p:cBhvr>
                                        <p:cTn id="42" dur="750"/>
                                        <p:tgtEl>
                                          <p:spTgt spid="10"/>
                                        </p:tgtEl>
                                        <p:attrNameLst>
                                          <p:attrName>ppt_w</p:attrName>
                                        </p:attrNameLst>
                                      </p:cBhvr>
                                      <p:tavLst>
                                        <p:tav tm="0">
                                          <p:val>
                                            <p:strVal val="ppt_w"/>
                                          </p:val>
                                        </p:tav>
                                        <p:tav tm="100000">
                                          <p:val>
                                            <p:fltVal val="0"/>
                                          </p:val>
                                        </p:tav>
                                      </p:tavLst>
                                    </p:anim>
                                    <p:anim calcmode="lin" valueType="num">
                                      <p:cBhvr>
                                        <p:cTn id="43" dur="750"/>
                                        <p:tgtEl>
                                          <p:spTgt spid="10"/>
                                        </p:tgtEl>
                                        <p:attrNameLst>
                                          <p:attrName>ppt_h</p:attrName>
                                        </p:attrNameLst>
                                      </p:cBhvr>
                                      <p:tavLst>
                                        <p:tav tm="0">
                                          <p:val>
                                            <p:strVal val="ppt_h"/>
                                          </p:val>
                                        </p:tav>
                                        <p:tav tm="100000">
                                          <p:val>
                                            <p:fltVal val="0"/>
                                          </p:val>
                                        </p:tav>
                                      </p:tavLst>
                                    </p:anim>
                                    <p:anim calcmode="lin" valueType="num">
                                      <p:cBhvr>
                                        <p:cTn id="44" dur="750"/>
                                        <p:tgtEl>
                                          <p:spTgt spid="10"/>
                                        </p:tgtEl>
                                        <p:attrNameLst>
                                          <p:attrName>ppt_x</p:attrName>
                                        </p:attrNameLst>
                                      </p:cBhvr>
                                      <p:tavLst>
                                        <p:tav tm="0">
                                          <p:val>
                                            <p:strVal val="ppt_x"/>
                                          </p:val>
                                        </p:tav>
                                        <p:tav tm="100000">
                                          <p:val>
                                            <p:fltVal val="0.5"/>
                                          </p:val>
                                        </p:tav>
                                      </p:tavLst>
                                    </p:anim>
                                    <p:anim calcmode="lin" valueType="num">
                                      <p:cBhvr>
                                        <p:cTn id="45" dur="750"/>
                                        <p:tgtEl>
                                          <p:spTgt spid="10"/>
                                        </p:tgtEl>
                                        <p:attrNameLst>
                                          <p:attrName>ppt_y</p:attrName>
                                        </p:attrNameLst>
                                      </p:cBhvr>
                                      <p:tavLst>
                                        <p:tav tm="0">
                                          <p:val>
                                            <p:strVal val="ppt_y"/>
                                          </p:val>
                                        </p:tav>
                                        <p:tav tm="100000">
                                          <p:val>
                                            <p:fltVal val="0.5"/>
                                          </p:val>
                                        </p:tav>
                                      </p:tavLst>
                                    </p:anim>
                                    <p:set>
                                      <p:cBhvr>
                                        <p:cTn id="46" dur="1" fill="hold">
                                          <p:stCondLst>
                                            <p:cond delay="749"/>
                                          </p:stCondLst>
                                        </p:cTn>
                                        <p:tgtEl>
                                          <p:spTgt spid="10"/>
                                        </p:tgtEl>
                                        <p:attrNameLst>
                                          <p:attrName>style.visibility</p:attrName>
                                        </p:attrNameLst>
                                      </p:cBhvr>
                                      <p:to>
                                        <p:strVal val="hidden"/>
                                      </p:to>
                                    </p:set>
                                  </p:childTnLst>
                                </p:cTn>
                              </p:par>
                              <p:par>
                                <p:cTn id="47" presetID="23" presetClass="exit" presetSubtype="544" repeatCount="2000" fill="hold" grpId="0" nodeType="withEffect">
                                  <p:stCondLst>
                                    <p:cond delay="0"/>
                                  </p:stCondLst>
                                  <p:childTnLst>
                                    <p:anim calcmode="lin" valueType="num">
                                      <p:cBhvr>
                                        <p:cTn id="48" dur="750"/>
                                        <p:tgtEl>
                                          <p:spTgt spid="11"/>
                                        </p:tgtEl>
                                        <p:attrNameLst>
                                          <p:attrName>ppt_w</p:attrName>
                                        </p:attrNameLst>
                                      </p:cBhvr>
                                      <p:tavLst>
                                        <p:tav tm="0">
                                          <p:val>
                                            <p:strVal val="ppt_w"/>
                                          </p:val>
                                        </p:tav>
                                        <p:tav tm="100000">
                                          <p:val>
                                            <p:fltVal val="0"/>
                                          </p:val>
                                        </p:tav>
                                      </p:tavLst>
                                    </p:anim>
                                    <p:anim calcmode="lin" valueType="num">
                                      <p:cBhvr>
                                        <p:cTn id="49" dur="750"/>
                                        <p:tgtEl>
                                          <p:spTgt spid="11"/>
                                        </p:tgtEl>
                                        <p:attrNameLst>
                                          <p:attrName>ppt_h</p:attrName>
                                        </p:attrNameLst>
                                      </p:cBhvr>
                                      <p:tavLst>
                                        <p:tav tm="0">
                                          <p:val>
                                            <p:strVal val="ppt_h"/>
                                          </p:val>
                                        </p:tav>
                                        <p:tav tm="100000">
                                          <p:val>
                                            <p:fltVal val="0"/>
                                          </p:val>
                                        </p:tav>
                                      </p:tavLst>
                                    </p:anim>
                                    <p:anim calcmode="lin" valueType="num">
                                      <p:cBhvr>
                                        <p:cTn id="50" dur="750"/>
                                        <p:tgtEl>
                                          <p:spTgt spid="11"/>
                                        </p:tgtEl>
                                        <p:attrNameLst>
                                          <p:attrName>ppt_x</p:attrName>
                                        </p:attrNameLst>
                                      </p:cBhvr>
                                      <p:tavLst>
                                        <p:tav tm="0">
                                          <p:val>
                                            <p:strVal val="ppt_x"/>
                                          </p:val>
                                        </p:tav>
                                        <p:tav tm="100000">
                                          <p:val>
                                            <p:fltVal val="0.5"/>
                                          </p:val>
                                        </p:tav>
                                      </p:tavLst>
                                    </p:anim>
                                    <p:anim calcmode="lin" valueType="num">
                                      <p:cBhvr>
                                        <p:cTn id="51" dur="750"/>
                                        <p:tgtEl>
                                          <p:spTgt spid="11"/>
                                        </p:tgtEl>
                                        <p:attrNameLst>
                                          <p:attrName>ppt_y</p:attrName>
                                        </p:attrNameLst>
                                      </p:cBhvr>
                                      <p:tavLst>
                                        <p:tav tm="0">
                                          <p:val>
                                            <p:strVal val="ppt_y"/>
                                          </p:val>
                                        </p:tav>
                                        <p:tav tm="100000">
                                          <p:val>
                                            <p:fltVal val="0.5"/>
                                          </p:val>
                                        </p:tav>
                                      </p:tavLst>
                                    </p:anim>
                                    <p:set>
                                      <p:cBhvr>
                                        <p:cTn id="52" dur="1" fill="hold">
                                          <p:stCondLst>
                                            <p:cond delay="749"/>
                                          </p:stCondLst>
                                        </p:cTn>
                                        <p:tgtEl>
                                          <p:spTgt spid="11"/>
                                        </p:tgtEl>
                                        <p:attrNameLst>
                                          <p:attrName>style.visibility</p:attrName>
                                        </p:attrNameLst>
                                      </p:cBhvr>
                                      <p:to>
                                        <p:strVal val="hidden"/>
                                      </p:to>
                                    </p:set>
                                  </p:childTnLst>
                                </p:cTn>
                              </p:par>
                              <p:par>
                                <p:cTn id="53" presetID="23" presetClass="exit" presetSubtype="544" repeatCount="2000" fill="hold" grpId="0" nodeType="withEffect">
                                  <p:stCondLst>
                                    <p:cond delay="250"/>
                                  </p:stCondLst>
                                  <p:childTnLst>
                                    <p:anim calcmode="lin" valueType="num">
                                      <p:cBhvr>
                                        <p:cTn id="54" dur="750"/>
                                        <p:tgtEl>
                                          <p:spTgt spid="12"/>
                                        </p:tgtEl>
                                        <p:attrNameLst>
                                          <p:attrName>ppt_w</p:attrName>
                                        </p:attrNameLst>
                                      </p:cBhvr>
                                      <p:tavLst>
                                        <p:tav tm="0">
                                          <p:val>
                                            <p:strVal val="ppt_w"/>
                                          </p:val>
                                        </p:tav>
                                        <p:tav tm="100000">
                                          <p:val>
                                            <p:fltVal val="0"/>
                                          </p:val>
                                        </p:tav>
                                      </p:tavLst>
                                    </p:anim>
                                    <p:anim calcmode="lin" valueType="num">
                                      <p:cBhvr>
                                        <p:cTn id="55" dur="750"/>
                                        <p:tgtEl>
                                          <p:spTgt spid="12"/>
                                        </p:tgtEl>
                                        <p:attrNameLst>
                                          <p:attrName>ppt_h</p:attrName>
                                        </p:attrNameLst>
                                      </p:cBhvr>
                                      <p:tavLst>
                                        <p:tav tm="0">
                                          <p:val>
                                            <p:strVal val="ppt_h"/>
                                          </p:val>
                                        </p:tav>
                                        <p:tav tm="100000">
                                          <p:val>
                                            <p:fltVal val="0"/>
                                          </p:val>
                                        </p:tav>
                                      </p:tavLst>
                                    </p:anim>
                                    <p:anim calcmode="lin" valueType="num">
                                      <p:cBhvr>
                                        <p:cTn id="56" dur="750"/>
                                        <p:tgtEl>
                                          <p:spTgt spid="12"/>
                                        </p:tgtEl>
                                        <p:attrNameLst>
                                          <p:attrName>ppt_x</p:attrName>
                                        </p:attrNameLst>
                                      </p:cBhvr>
                                      <p:tavLst>
                                        <p:tav tm="0">
                                          <p:val>
                                            <p:strVal val="ppt_x"/>
                                          </p:val>
                                        </p:tav>
                                        <p:tav tm="100000">
                                          <p:val>
                                            <p:fltVal val="0.5"/>
                                          </p:val>
                                        </p:tav>
                                      </p:tavLst>
                                    </p:anim>
                                    <p:anim calcmode="lin" valueType="num">
                                      <p:cBhvr>
                                        <p:cTn id="57" dur="750"/>
                                        <p:tgtEl>
                                          <p:spTgt spid="12"/>
                                        </p:tgtEl>
                                        <p:attrNameLst>
                                          <p:attrName>ppt_y</p:attrName>
                                        </p:attrNameLst>
                                      </p:cBhvr>
                                      <p:tavLst>
                                        <p:tav tm="0">
                                          <p:val>
                                            <p:strVal val="ppt_y"/>
                                          </p:val>
                                        </p:tav>
                                        <p:tav tm="100000">
                                          <p:val>
                                            <p:fltVal val="0.5"/>
                                          </p:val>
                                        </p:tav>
                                      </p:tavLst>
                                    </p:anim>
                                    <p:set>
                                      <p:cBhvr>
                                        <p:cTn id="58" dur="1" fill="hold">
                                          <p:stCondLst>
                                            <p:cond delay="749"/>
                                          </p:stCondLst>
                                        </p:cTn>
                                        <p:tgtEl>
                                          <p:spTgt spid="12"/>
                                        </p:tgtEl>
                                        <p:attrNameLst>
                                          <p:attrName>style.visibility</p:attrName>
                                        </p:attrNameLst>
                                      </p:cBhvr>
                                      <p:to>
                                        <p:strVal val="hidden"/>
                                      </p:to>
                                    </p:set>
                                  </p:childTnLst>
                                </p:cTn>
                              </p:par>
                              <p:par>
                                <p:cTn id="59" presetID="23" presetClass="exit" presetSubtype="544" repeatCount="2000" fill="hold" grpId="0" nodeType="withEffect">
                                  <p:stCondLst>
                                    <p:cond delay="500"/>
                                  </p:stCondLst>
                                  <p:childTnLst>
                                    <p:anim calcmode="lin" valueType="num">
                                      <p:cBhvr>
                                        <p:cTn id="60" dur="750"/>
                                        <p:tgtEl>
                                          <p:spTgt spid="13"/>
                                        </p:tgtEl>
                                        <p:attrNameLst>
                                          <p:attrName>ppt_w</p:attrName>
                                        </p:attrNameLst>
                                      </p:cBhvr>
                                      <p:tavLst>
                                        <p:tav tm="0">
                                          <p:val>
                                            <p:strVal val="ppt_w"/>
                                          </p:val>
                                        </p:tav>
                                        <p:tav tm="100000">
                                          <p:val>
                                            <p:fltVal val="0"/>
                                          </p:val>
                                        </p:tav>
                                      </p:tavLst>
                                    </p:anim>
                                    <p:anim calcmode="lin" valueType="num">
                                      <p:cBhvr>
                                        <p:cTn id="61" dur="750"/>
                                        <p:tgtEl>
                                          <p:spTgt spid="13"/>
                                        </p:tgtEl>
                                        <p:attrNameLst>
                                          <p:attrName>ppt_h</p:attrName>
                                        </p:attrNameLst>
                                      </p:cBhvr>
                                      <p:tavLst>
                                        <p:tav tm="0">
                                          <p:val>
                                            <p:strVal val="ppt_h"/>
                                          </p:val>
                                        </p:tav>
                                        <p:tav tm="100000">
                                          <p:val>
                                            <p:fltVal val="0"/>
                                          </p:val>
                                        </p:tav>
                                      </p:tavLst>
                                    </p:anim>
                                    <p:anim calcmode="lin" valueType="num">
                                      <p:cBhvr>
                                        <p:cTn id="62" dur="750"/>
                                        <p:tgtEl>
                                          <p:spTgt spid="13"/>
                                        </p:tgtEl>
                                        <p:attrNameLst>
                                          <p:attrName>ppt_x</p:attrName>
                                        </p:attrNameLst>
                                      </p:cBhvr>
                                      <p:tavLst>
                                        <p:tav tm="0">
                                          <p:val>
                                            <p:strVal val="ppt_x"/>
                                          </p:val>
                                        </p:tav>
                                        <p:tav tm="100000">
                                          <p:val>
                                            <p:fltVal val="0.5"/>
                                          </p:val>
                                        </p:tav>
                                      </p:tavLst>
                                    </p:anim>
                                    <p:anim calcmode="lin" valueType="num">
                                      <p:cBhvr>
                                        <p:cTn id="63" dur="750"/>
                                        <p:tgtEl>
                                          <p:spTgt spid="13"/>
                                        </p:tgtEl>
                                        <p:attrNameLst>
                                          <p:attrName>ppt_y</p:attrName>
                                        </p:attrNameLst>
                                      </p:cBhvr>
                                      <p:tavLst>
                                        <p:tav tm="0">
                                          <p:val>
                                            <p:strVal val="ppt_y"/>
                                          </p:val>
                                        </p:tav>
                                        <p:tav tm="100000">
                                          <p:val>
                                            <p:fltVal val="0.5"/>
                                          </p:val>
                                        </p:tav>
                                      </p:tavLst>
                                    </p:anim>
                                    <p:set>
                                      <p:cBhvr>
                                        <p:cTn id="64" dur="1" fill="hold">
                                          <p:stCondLst>
                                            <p:cond delay="749"/>
                                          </p:stCondLst>
                                        </p:cTn>
                                        <p:tgtEl>
                                          <p:spTgt spid="13"/>
                                        </p:tgtEl>
                                        <p:attrNameLst>
                                          <p:attrName>style.visibility</p:attrName>
                                        </p:attrNameLst>
                                      </p:cBhvr>
                                      <p:to>
                                        <p:strVal val="hidden"/>
                                      </p:to>
                                    </p:set>
                                  </p:childTnLst>
                                </p:cTn>
                              </p:par>
                              <p:par>
                                <p:cTn id="65" presetID="23" presetClass="exit" presetSubtype="544" repeatCount="2000" fill="hold" grpId="0" nodeType="withEffect">
                                  <p:stCondLst>
                                    <p:cond delay="250"/>
                                  </p:stCondLst>
                                  <p:childTnLst>
                                    <p:anim calcmode="lin" valueType="num">
                                      <p:cBhvr>
                                        <p:cTn id="66" dur="750"/>
                                        <p:tgtEl>
                                          <p:spTgt spid="14"/>
                                        </p:tgtEl>
                                        <p:attrNameLst>
                                          <p:attrName>ppt_w</p:attrName>
                                        </p:attrNameLst>
                                      </p:cBhvr>
                                      <p:tavLst>
                                        <p:tav tm="0">
                                          <p:val>
                                            <p:strVal val="ppt_w"/>
                                          </p:val>
                                        </p:tav>
                                        <p:tav tm="100000">
                                          <p:val>
                                            <p:fltVal val="0"/>
                                          </p:val>
                                        </p:tav>
                                      </p:tavLst>
                                    </p:anim>
                                    <p:anim calcmode="lin" valueType="num">
                                      <p:cBhvr>
                                        <p:cTn id="67" dur="750"/>
                                        <p:tgtEl>
                                          <p:spTgt spid="14"/>
                                        </p:tgtEl>
                                        <p:attrNameLst>
                                          <p:attrName>ppt_h</p:attrName>
                                        </p:attrNameLst>
                                      </p:cBhvr>
                                      <p:tavLst>
                                        <p:tav tm="0">
                                          <p:val>
                                            <p:strVal val="ppt_h"/>
                                          </p:val>
                                        </p:tav>
                                        <p:tav tm="100000">
                                          <p:val>
                                            <p:fltVal val="0"/>
                                          </p:val>
                                        </p:tav>
                                      </p:tavLst>
                                    </p:anim>
                                    <p:anim calcmode="lin" valueType="num">
                                      <p:cBhvr>
                                        <p:cTn id="68" dur="750"/>
                                        <p:tgtEl>
                                          <p:spTgt spid="14"/>
                                        </p:tgtEl>
                                        <p:attrNameLst>
                                          <p:attrName>ppt_x</p:attrName>
                                        </p:attrNameLst>
                                      </p:cBhvr>
                                      <p:tavLst>
                                        <p:tav tm="0">
                                          <p:val>
                                            <p:strVal val="ppt_x"/>
                                          </p:val>
                                        </p:tav>
                                        <p:tav tm="100000">
                                          <p:val>
                                            <p:fltVal val="0.5"/>
                                          </p:val>
                                        </p:tav>
                                      </p:tavLst>
                                    </p:anim>
                                    <p:anim calcmode="lin" valueType="num">
                                      <p:cBhvr>
                                        <p:cTn id="69" dur="750"/>
                                        <p:tgtEl>
                                          <p:spTgt spid="14"/>
                                        </p:tgtEl>
                                        <p:attrNameLst>
                                          <p:attrName>ppt_y</p:attrName>
                                        </p:attrNameLst>
                                      </p:cBhvr>
                                      <p:tavLst>
                                        <p:tav tm="0">
                                          <p:val>
                                            <p:strVal val="ppt_y"/>
                                          </p:val>
                                        </p:tav>
                                        <p:tav tm="100000">
                                          <p:val>
                                            <p:fltVal val="0.5"/>
                                          </p:val>
                                        </p:tav>
                                      </p:tavLst>
                                    </p:anim>
                                    <p:set>
                                      <p:cBhvr>
                                        <p:cTn id="70" dur="1" fill="hold">
                                          <p:stCondLst>
                                            <p:cond delay="749"/>
                                          </p:stCondLst>
                                        </p:cTn>
                                        <p:tgtEl>
                                          <p:spTgt spid="14"/>
                                        </p:tgtEl>
                                        <p:attrNameLst>
                                          <p:attrName>style.visibility</p:attrName>
                                        </p:attrNameLst>
                                      </p:cBhvr>
                                      <p:to>
                                        <p:strVal val="hidden"/>
                                      </p:to>
                                    </p:set>
                                  </p:childTnLst>
                                </p:cTn>
                              </p:par>
                              <p:par>
                                <p:cTn id="71" presetID="23" presetClass="exit" presetSubtype="544" repeatCount="2000" fill="hold" grpId="0" nodeType="withEffect">
                                  <p:stCondLst>
                                    <p:cond delay="0"/>
                                  </p:stCondLst>
                                  <p:childTnLst>
                                    <p:anim calcmode="lin" valueType="num">
                                      <p:cBhvr>
                                        <p:cTn id="72" dur="750"/>
                                        <p:tgtEl>
                                          <p:spTgt spid="15"/>
                                        </p:tgtEl>
                                        <p:attrNameLst>
                                          <p:attrName>ppt_w</p:attrName>
                                        </p:attrNameLst>
                                      </p:cBhvr>
                                      <p:tavLst>
                                        <p:tav tm="0">
                                          <p:val>
                                            <p:strVal val="ppt_w"/>
                                          </p:val>
                                        </p:tav>
                                        <p:tav tm="100000">
                                          <p:val>
                                            <p:fltVal val="0"/>
                                          </p:val>
                                        </p:tav>
                                      </p:tavLst>
                                    </p:anim>
                                    <p:anim calcmode="lin" valueType="num">
                                      <p:cBhvr>
                                        <p:cTn id="73" dur="750"/>
                                        <p:tgtEl>
                                          <p:spTgt spid="15"/>
                                        </p:tgtEl>
                                        <p:attrNameLst>
                                          <p:attrName>ppt_h</p:attrName>
                                        </p:attrNameLst>
                                      </p:cBhvr>
                                      <p:tavLst>
                                        <p:tav tm="0">
                                          <p:val>
                                            <p:strVal val="ppt_h"/>
                                          </p:val>
                                        </p:tav>
                                        <p:tav tm="100000">
                                          <p:val>
                                            <p:fltVal val="0"/>
                                          </p:val>
                                        </p:tav>
                                      </p:tavLst>
                                    </p:anim>
                                    <p:anim calcmode="lin" valueType="num">
                                      <p:cBhvr>
                                        <p:cTn id="74" dur="750"/>
                                        <p:tgtEl>
                                          <p:spTgt spid="15"/>
                                        </p:tgtEl>
                                        <p:attrNameLst>
                                          <p:attrName>ppt_x</p:attrName>
                                        </p:attrNameLst>
                                      </p:cBhvr>
                                      <p:tavLst>
                                        <p:tav tm="0">
                                          <p:val>
                                            <p:strVal val="ppt_x"/>
                                          </p:val>
                                        </p:tav>
                                        <p:tav tm="100000">
                                          <p:val>
                                            <p:fltVal val="0.5"/>
                                          </p:val>
                                        </p:tav>
                                      </p:tavLst>
                                    </p:anim>
                                    <p:anim calcmode="lin" valueType="num">
                                      <p:cBhvr>
                                        <p:cTn id="75" dur="750"/>
                                        <p:tgtEl>
                                          <p:spTgt spid="15"/>
                                        </p:tgtEl>
                                        <p:attrNameLst>
                                          <p:attrName>ppt_y</p:attrName>
                                        </p:attrNameLst>
                                      </p:cBhvr>
                                      <p:tavLst>
                                        <p:tav tm="0">
                                          <p:val>
                                            <p:strVal val="ppt_y"/>
                                          </p:val>
                                        </p:tav>
                                        <p:tav tm="100000">
                                          <p:val>
                                            <p:fltVal val="0.5"/>
                                          </p:val>
                                        </p:tav>
                                      </p:tavLst>
                                    </p:anim>
                                    <p:set>
                                      <p:cBhvr>
                                        <p:cTn id="76" dur="1" fill="hold">
                                          <p:stCondLst>
                                            <p:cond delay="749"/>
                                          </p:stCondLst>
                                        </p:cTn>
                                        <p:tgtEl>
                                          <p:spTgt spid="15"/>
                                        </p:tgtEl>
                                        <p:attrNameLst>
                                          <p:attrName>style.visibility</p:attrName>
                                        </p:attrNameLst>
                                      </p:cBhvr>
                                      <p:to>
                                        <p:strVal val="hidden"/>
                                      </p:to>
                                    </p:set>
                                  </p:childTnLst>
                                </p:cTn>
                              </p:par>
                              <p:par>
                                <p:cTn id="77" presetID="23" presetClass="exit" presetSubtype="544" repeatCount="2000" fill="hold" grpId="0" nodeType="withEffect">
                                  <p:stCondLst>
                                    <p:cond delay="250"/>
                                  </p:stCondLst>
                                  <p:childTnLst>
                                    <p:anim calcmode="lin" valueType="num">
                                      <p:cBhvr>
                                        <p:cTn id="78" dur="750"/>
                                        <p:tgtEl>
                                          <p:spTgt spid="16"/>
                                        </p:tgtEl>
                                        <p:attrNameLst>
                                          <p:attrName>ppt_w</p:attrName>
                                        </p:attrNameLst>
                                      </p:cBhvr>
                                      <p:tavLst>
                                        <p:tav tm="0">
                                          <p:val>
                                            <p:strVal val="ppt_w"/>
                                          </p:val>
                                        </p:tav>
                                        <p:tav tm="100000">
                                          <p:val>
                                            <p:fltVal val="0"/>
                                          </p:val>
                                        </p:tav>
                                      </p:tavLst>
                                    </p:anim>
                                    <p:anim calcmode="lin" valueType="num">
                                      <p:cBhvr>
                                        <p:cTn id="79" dur="750"/>
                                        <p:tgtEl>
                                          <p:spTgt spid="16"/>
                                        </p:tgtEl>
                                        <p:attrNameLst>
                                          <p:attrName>ppt_h</p:attrName>
                                        </p:attrNameLst>
                                      </p:cBhvr>
                                      <p:tavLst>
                                        <p:tav tm="0">
                                          <p:val>
                                            <p:strVal val="ppt_h"/>
                                          </p:val>
                                        </p:tav>
                                        <p:tav tm="100000">
                                          <p:val>
                                            <p:fltVal val="0"/>
                                          </p:val>
                                        </p:tav>
                                      </p:tavLst>
                                    </p:anim>
                                    <p:anim calcmode="lin" valueType="num">
                                      <p:cBhvr>
                                        <p:cTn id="80" dur="750"/>
                                        <p:tgtEl>
                                          <p:spTgt spid="16"/>
                                        </p:tgtEl>
                                        <p:attrNameLst>
                                          <p:attrName>ppt_x</p:attrName>
                                        </p:attrNameLst>
                                      </p:cBhvr>
                                      <p:tavLst>
                                        <p:tav tm="0">
                                          <p:val>
                                            <p:strVal val="ppt_x"/>
                                          </p:val>
                                        </p:tav>
                                        <p:tav tm="100000">
                                          <p:val>
                                            <p:fltVal val="0.5"/>
                                          </p:val>
                                        </p:tav>
                                      </p:tavLst>
                                    </p:anim>
                                    <p:anim calcmode="lin" valueType="num">
                                      <p:cBhvr>
                                        <p:cTn id="81" dur="750"/>
                                        <p:tgtEl>
                                          <p:spTgt spid="16"/>
                                        </p:tgtEl>
                                        <p:attrNameLst>
                                          <p:attrName>ppt_y</p:attrName>
                                        </p:attrNameLst>
                                      </p:cBhvr>
                                      <p:tavLst>
                                        <p:tav tm="0">
                                          <p:val>
                                            <p:strVal val="ppt_y"/>
                                          </p:val>
                                        </p:tav>
                                        <p:tav tm="100000">
                                          <p:val>
                                            <p:fltVal val="0.5"/>
                                          </p:val>
                                        </p:tav>
                                      </p:tavLst>
                                    </p:anim>
                                    <p:set>
                                      <p:cBhvr>
                                        <p:cTn id="82" dur="1" fill="hold">
                                          <p:stCondLst>
                                            <p:cond delay="749"/>
                                          </p:stCondLst>
                                        </p:cTn>
                                        <p:tgtEl>
                                          <p:spTgt spid="16"/>
                                        </p:tgtEl>
                                        <p:attrNameLst>
                                          <p:attrName>style.visibility</p:attrName>
                                        </p:attrNameLst>
                                      </p:cBhvr>
                                      <p:to>
                                        <p:strVal val="hidden"/>
                                      </p:to>
                                    </p:set>
                                  </p:childTnLst>
                                </p:cTn>
                              </p:par>
                              <p:par>
                                <p:cTn id="83" presetID="23" presetClass="exit" presetSubtype="544" repeatCount="2000" fill="hold" grpId="0" nodeType="withEffect">
                                  <p:stCondLst>
                                    <p:cond delay="500"/>
                                  </p:stCondLst>
                                  <p:childTnLst>
                                    <p:anim calcmode="lin" valueType="num">
                                      <p:cBhvr>
                                        <p:cTn id="84" dur="750"/>
                                        <p:tgtEl>
                                          <p:spTgt spid="17"/>
                                        </p:tgtEl>
                                        <p:attrNameLst>
                                          <p:attrName>ppt_w</p:attrName>
                                        </p:attrNameLst>
                                      </p:cBhvr>
                                      <p:tavLst>
                                        <p:tav tm="0">
                                          <p:val>
                                            <p:strVal val="ppt_w"/>
                                          </p:val>
                                        </p:tav>
                                        <p:tav tm="100000">
                                          <p:val>
                                            <p:fltVal val="0"/>
                                          </p:val>
                                        </p:tav>
                                      </p:tavLst>
                                    </p:anim>
                                    <p:anim calcmode="lin" valueType="num">
                                      <p:cBhvr>
                                        <p:cTn id="85" dur="750"/>
                                        <p:tgtEl>
                                          <p:spTgt spid="17"/>
                                        </p:tgtEl>
                                        <p:attrNameLst>
                                          <p:attrName>ppt_h</p:attrName>
                                        </p:attrNameLst>
                                      </p:cBhvr>
                                      <p:tavLst>
                                        <p:tav tm="0">
                                          <p:val>
                                            <p:strVal val="ppt_h"/>
                                          </p:val>
                                        </p:tav>
                                        <p:tav tm="100000">
                                          <p:val>
                                            <p:fltVal val="0"/>
                                          </p:val>
                                        </p:tav>
                                      </p:tavLst>
                                    </p:anim>
                                    <p:anim calcmode="lin" valueType="num">
                                      <p:cBhvr>
                                        <p:cTn id="86" dur="750"/>
                                        <p:tgtEl>
                                          <p:spTgt spid="17"/>
                                        </p:tgtEl>
                                        <p:attrNameLst>
                                          <p:attrName>ppt_x</p:attrName>
                                        </p:attrNameLst>
                                      </p:cBhvr>
                                      <p:tavLst>
                                        <p:tav tm="0">
                                          <p:val>
                                            <p:strVal val="ppt_x"/>
                                          </p:val>
                                        </p:tav>
                                        <p:tav tm="100000">
                                          <p:val>
                                            <p:fltVal val="0.5"/>
                                          </p:val>
                                        </p:tav>
                                      </p:tavLst>
                                    </p:anim>
                                    <p:anim calcmode="lin" valueType="num">
                                      <p:cBhvr>
                                        <p:cTn id="87" dur="750"/>
                                        <p:tgtEl>
                                          <p:spTgt spid="17"/>
                                        </p:tgtEl>
                                        <p:attrNameLst>
                                          <p:attrName>ppt_y</p:attrName>
                                        </p:attrNameLst>
                                      </p:cBhvr>
                                      <p:tavLst>
                                        <p:tav tm="0">
                                          <p:val>
                                            <p:strVal val="ppt_y"/>
                                          </p:val>
                                        </p:tav>
                                        <p:tav tm="100000">
                                          <p:val>
                                            <p:fltVal val="0.5"/>
                                          </p:val>
                                        </p:tav>
                                      </p:tavLst>
                                    </p:anim>
                                    <p:set>
                                      <p:cBhvr>
                                        <p:cTn id="88" dur="1" fill="hold">
                                          <p:stCondLst>
                                            <p:cond delay="749"/>
                                          </p:stCondLst>
                                        </p:cTn>
                                        <p:tgtEl>
                                          <p:spTgt spid="17"/>
                                        </p:tgtEl>
                                        <p:attrNameLst>
                                          <p:attrName>style.visibility</p:attrName>
                                        </p:attrNameLst>
                                      </p:cBhvr>
                                      <p:to>
                                        <p:strVal val="hidden"/>
                                      </p:to>
                                    </p:set>
                                  </p:childTnLst>
                                </p:cTn>
                              </p:par>
                            </p:childTnLst>
                          </p:cTn>
                        </p:par>
                        <p:par>
                          <p:cTn id="89" fill="hold">
                            <p:stCondLst>
                              <p:cond delay="2000"/>
                            </p:stCondLst>
                            <p:childTnLst>
                              <p:par>
                                <p:cTn id="90" presetID="23" presetClass="entr" presetSubtype="16" fill="hold" nodeType="afterEffect">
                                  <p:stCondLst>
                                    <p:cond delay="0"/>
                                  </p:stCondLst>
                                  <p:childTnLst>
                                    <p:set>
                                      <p:cBhvr>
                                        <p:cTn id="91" dur="1" fill="hold">
                                          <p:stCondLst>
                                            <p:cond delay="0"/>
                                          </p:stCondLst>
                                        </p:cTn>
                                        <p:tgtEl>
                                          <p:spTgt spid="1026"/>
                                        </p:tgtEl>
                                        <p:attrNameLst>
                                          <p:attrName>style.visibility</p:attrName>
                                        </p:attrNameLst>
                                      </p:cBhvr>
                                      <p:to>
                                        <p:strVal val="visible"/>
                                      </p:to>
                                    </p:set>
                                    <p:anim calcmode="lin" valueType="num">
                                      <p:cBhvr>
                                        <p:cTn id="92" dur="500" fill="hold"/>
                                        <p:tgtEl>
                                          <p:spTgt spid="1026"/>
                                        </p:tgtEl>
                                        <p:attrNameLst>
                                          <p:attrName>ppt_w</p:attrName>
                                        </p:attrNameLst>
                                      </p:cBhvr>
                                      <p:tavLst>
                                        <p:tav tm="0">
                                          <p:val>
                                            <p:fltVal val="0"/>
                                          </p:val>
                                        </p:tav>
                                        <p:tav tm="100000">
                                          <p:val>
                                            <p:strVal val="#ppt_w"/>
                                          </p:val>
                                        </p:tav>
                                      </p:tavLst>
                                    </p:anim>
                                    <p:anim calcmode="lin" valueType="num">
                                      <p:cBhvr>
                                        <p:cTn id="93" dur="500" fill="hold"/>
                                        <p:tgtEl>
                                          <p:spTgt spid="1026"/>
                                        </p:tgtEl>
                                        <p:attrNameLst>
                                          <p:attrName>ppt_h</p:attrName>
                                        </p:attrNameLst>
                                      </p:cBhvr>
                                      <p:tavLst>
                                        <p:tav tm="0">
                                          <p:val>
                                            <p:fltVal val="0"/>
                                          </p:val>
                                        </p:tav>
                                        <p:tav tm="100000">
                                          <p:val>
                                            <p:strVal val="#ppt_h"/>
                                          </p:val>
                                        </p:tav>
                                      </p:tavLst>
                                    </p:anim>
                                  </p:childTnLst>
                                </p:cTn>
                              </p:par>
                            </p:childTnLst>
                          </p:cTn>
                        </p:par>
                        <p:par>
                          <p:cTn id="94" fill="hold">
                            <p:stCondLst>
                              <p:cond delay="2500"/>
                            </p:stCondLst>
                            <p:childTnLst>
                              <p:par>
                                <p:cTn id="95" presetID="42" presetClass="path" presetSubtype="0" fill="hold" nodeType="afterEffect">
                                  <p:stCondLst>
                                    <p:cond delay="250"/>
                                  </p:stCondLst>
                                  <p:childTnLst>
                                    <p:animMotion origin="layout" path="M -1.66667E-6 3.20988E-6 L -0.39635 -0.36235 " pathEditMode="relative" rAng="0" ptsTypes="AA">
                                      <p:cBhvr>
                                        <p:cTn id="96" dur="750" fill="hold"/>
                                        <p:tgtEl>
                                          <p:spTgt spid="1026"/>
                                        </p:tgtEl>
                                        <p:attrNameLst>
                                          <p:attrName>ppt_x</p:attrName>
                                          <p:attrName>ppt_y</p:attrName>
                                        </p:attrNameLst>
                                      </p:cBhvr>
                                      <p:rCtr x="-19826" y="-18117"/>
                                    </p:animMotion>
                                  </p:childTnLst>
                                </p:cTn>
                              </p:par>
                              <p:par>
                                <p:cTn id="97" presetID="6" presetClass="emph" presetSubtype="0" fill="hold" nodeType="withEffect">
                                  <p:stCondLst>
                                    <p:cond delay="250"/>
                                  </p:stCondLst>
                                  <p:childTnLst>
                                    <p:animScale>
                                      <p:cBhvr>
                                        <p:cTn id="98" dur="750" fill="hold"/>
                                        <p:tgtEl>
                                          <p:spTgt spid="102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LINUX</a:t>
            </a:r>
            <a:r>
              <a:rPr lang="zh-CN" altLang="en-US" dirty="0"/>
              <a:t>的产生</a:t>
            </a:r>
          </a:p>
        </p:txBody>
      </p:sp>
      <p:sp>
        <p:nvSpPr>
          <p:cNvPr id="3" name="内容占位符 2"/>
          <p:cNvSpPr>
            <a:spLocks noGrp="1"/>
          </p:cNvSpPr>
          <p:nvPr>
            <p:ph idx="1"/>
          </p:nvPr>
        </p:nvSpPr>
        <p:spPr>
          <a:xfrm>
            <a:off x="251520" y="1600200"/>
            <a:ext cx="8712968" cy="4781128"/>
          </a:xfrm>
        </p:spPr>
        <p:txBody>
          <a:bodyPr>
            <a:noAutofit/>
          </a:bodyPr>
          <a:lstStyle/>
          <a:p>
            <a:pPr marL="514350" lvl="0" indent="-514350">
              <a:buFont typeface="+mj-lt"/>
              <a:buAutoNum type="arabicPeriod" startAt="2"/>
            </a:pPr>
            <a:r>
              <a:rPr lang="en-US" altLang="zh-CN" sz="2700" b="1" dirty="0"/>
              <a:t>C </a:t>
            </a:r>
            <a:r>
              <a:rPr lang="zh-CN" altLang="zh-CN" sz="2700" b="1" dirty="0"/>
              <a:t>语言出现</a:t>
            </a:r>
            <a:endParaRPr lang="zh-CN" altLang="zh-CN" sz="2700" dirty="0"/>
          </a:p>
          <a:p>
            <a:pPr marL="0" indent="720000">
              <a:buNone/>
            </a:pPr>
            <a:r>
              <a:rPr lang="zh-CN" altLang="zh-CN" sz="2700" dirty="0"/>
              <a:t>由于汇编语言是和计算机硬件相匹配的低级语言，由其开发的程序可移植性不好，要安装到不同的计算机上要重新编写。</a:t>
            </a:r>
          </a:p>
          <a:p>
            <a:pPr marL="0" indent="720000">
              <a:buNone/>
            </a:pPr>
            <a:r>
              <a:rPr lang="en-US" altLang="zh-CN" sz="2700" dirty="0"/>
              <a:t>1969</a:t>
            </a:r>
            <a:r>
              <a:rPr lang="zh-CN" altLang="zh-CN" sz="2700" dirty="0"/>
              <a:t>年在肯•汤普森和丹尼斯•里奇（</a:t>
            </a:r>
            <a:r>
              <a:rPr lang="en-US" altLang="zh-CN" sz="2700" dirty="0"/>
              <a:t>Dennis Ritchie</a:t>
            </a:r>
            <a:r>
              <a:rPr lang="zh-CN" altLang="zh-CN" sz="2700" dirty="0"/>
              <a:t>）的支持下以</a:t>
            </a:r>
            <a:r>
              <a:rPr lang="en-US" altLang="zh-CN" sz="2700" dirty="0"/>
              <a:t>BCPL</a:t>
            </a:r>
            <a:r>
              <a:rPr lang="zh-CN" altLang="zh-CN" sz="2700" dirty="0"/>
              <a:t>语言为基础，设计出简单且很接近硬件的通用高级程序设计语言</a:t>
            </a:r>
            <a:r>
              <a:rPr lang="en-US" altLang="zh-CN" sz="2700" dirty="0"/>
              <a:t>B</a:t>
            </a:r>
            <a:r>
              <a:rPr lang="zh-CN" altLang="zh-CN" sz="2700" dirty="0"/>
              <a:t>语言。但是由</a:t>
            </a:r>
            <a:r>
              <a:rPr lang="en-US" altLang="zh-CN" sz="2700" dirty="0"/>
              <a:t>B</a:t>
            </a:r>
            <a:r>
              <a:rPr lang="zh-CN" altLang="zh-CN" sz="2700" dirty="0"/>
              <a:t>语言编译出来的内核不太理想。</a:t>
            </a:r>
          </a:p>
          <a:p>
            <a:pPr marL="0" indent="720000">
              <a:buNone/>
            </a:pPr>
            <a:r>
              <a:rPr lang="en-US" altLang="zh-CN" sz="2700" dirty="0"/>
              <a:t>1972</a:t>
            </a:r>
            <a:r>
              <a:rPr lang="zh-CN" altLang="zh-CN" sz="2700" dirty="0"/>
              <a:t>年丹尼斯•里奇以</a:t>
            </a:r>
            <a:r>
              <a:rPr lang="en-US" altLang="zh-CN" sz="2700" dirty="0"/>
              <a:t>B</a:t>
            </a:r>
            <a:r>
              <a:rPr lang="zh-CN" altLang="zh-CN" sz="2700" dirty="0"/>
              <a:t>语言为基础开发出</a:t>
            </a:r>
            <a:r>
              <a:rPr lang="en-US" altLang="zh-CN" sz="2700" dirty="0"/>
              <a:t>C</a:t>
            </a:r>
            <a:r>
              <a:rPr lang="zh-CN" altLang="zh-CN" sz="2700" dirty="0"/>
              <a:t>语言——目前世界上最常用的高级程序语言之一。</a:t>
            </a:r>
            <a:r>
              <a:rPr lang="en-US" altLang="zh-CN" sz="2700" dirty="0"/>
              <a:t>C</a:t>
            </a:r>
            <a:r>
              <a:rPr lang="zh-CN" altLang="zh-CN" sz="2700" dirty="0"/>
              <a:t>语言显现了强大的可移植性（</a:t>
            </a:r>
            <a:r>
              <a:rPr lang="en-US" altLang="zh-CN" sz="2700" dirty="0"/>
              <a:t>Portability</a:t>
            </a:r>
            <a:r>
              <a:rPr lang="zh-CN" altLang="zh-CN" sz="2700" dirty="0"/>
              <a:t>），</a:t>
            </a:r>
            <a:r>
              <a:rPr lang="en-US" altLang="zh-CN" sz="2700" dirty="0"/>
              <a:t>B</a:t>
            </a:r>
            <a:r>
              <a:rPr lang="zh-CN" altLang="zh-CN" sz="2700" dirty="0"/>
              <a:t>语言几乎已遭弃置</a:t>
            </a:r>
            <a:r>
              <a:rPr lang="zh-CN" altLang="zh-CN" sz="2700" dirty="0" smtClean="0"/>
              <a:t>。</a:t>
            </a:r>
            <a:endParaRPr lang="zh-CN" altLang="zh-CN" sz="2700" dirty="0"/>
          </a:p>
        </p:txBody>
      </p:sp>
    </p:spTree>
    <p:extLst>
      <p:ext uri="{BB962C8B-B14F-4D97-AF65-F5344CB8AC3E}">
        <p14:creationId xmlns:p14="http://schemas.microsoft.com/office/powerpoint/2010/main" val="24348284"/>
      </p:ext>
    </p:extLst>
  </p:cSld>
  <p:clrMapOvr>
    <a:masterClrMapping/>
  </p:clrMapOvr>
  <p:transition spd="med">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LINUX</a:t>
            </a:r>
            <a:r>
              <a:rPr lang="zh-CN" altLang="en-US" dirty="0"/>
              <a:t>的产生</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256530"/>
            <a:ext cx="6071369" cy="555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912859"/>
      </p:ext>
    </p:extLst>
  </p:cSld>
  <p:clrMapOvr>
    <a:masterClrMapping/>
  </p:clrMapOvr>
  <p:transition spd="med">
    <p:cover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3.1.2 LINUX</a:t>
            </a:r>
            <a:r>
              <a:rPr lang="zh-CN" altLang="en-US" dirty="0"/>
              <a:t>的产生</a:t>
            </a:r>
          </a:p>
        </p:txBody>
      </p:sp>
      <p:sp>
        <p:nvSpPr>
          <p:cNvPr id="4" name="内容占位符 3"/>
          <p:cNvSpPr>
            <a:spLocks noGrp="1"/>
          </p:cNvSpPr>
          <p:nvPr>
            <p:ph idx="1"/>
          </p:nvPr>
        </p:nvSpPr>
        <p:spPr>
          <a:xfrm>
            <a:off x="457200" y="1340768"/>
            <a:ext cx="8229600" cy="4525963"/>
          </a:xfrm>
        </p:spPr>
        <p:txBody>
          <a:bodyPr>
            <a:noAutofit/>
          </a:bodyPr>
          <a:lstStyle/>
          <a:p>
            <a:pPr marL="514350" lvl="0" indent="-514350">
              <a:buFont typeface="+mj-lt"/>
              <a:buAutoNum type="arabicPeriod" startAt="3"/>
            </a:pPr>
            <a:r>
              <a:rPr lang="en-US" altLang="zh-CN" sz="2700" b="1" dirty="0"/>
              <a:t>UNIX</a:t>
            </a:r>
            <a:r>
              <a:rPr lang="zh-CN" altLang="zh-CN" sz="2700" b="1" dirty="0"/>
              <a:t>正式版</a:t>
            </a:r>
            <a:endParaRPr lang="zh-CN" altLang="zh-CN" sz="2700" dirty="0"/>
          </a:p>
          <a:p>
            <a:pPr marL="0" indent="457200">
              <a:buNone/>
            </a:pPr>
            <a:r>
              <a:rPr lang="en-US" altLang="zh-CN" sz="2700" dirty="0"/>
              <a:t>1973</a:t>
            </a:r>
            <a:r>
              <a:rPr lang="zh-CN" altLang="zh-CN" sz="2700" dirty="0"/>
              <a:t>年初，</a:t>
            </a:r>
            <a:r>
              <a:rPr lang="en-US" altLang="zh-CN" sz="2700" dirty="0"/>
              <a:t>C</a:t>
            </a:r>
            <a:r>
              <a:rPr lang="zh-CN" altLang="zh-CN" sz="2700" dirty="0"/>
              <a:t>语言的主体完成。肯•汤普森</a:t>
            </a:r>
            <a:r>
              <a:rPr lang="zh-CN" altLang="zh-CN" sz="2700" dirty="0" smtClean="0"/>
              <a:t>（和</a:t>
            </a:r>
            <a:r>
              <a:rPr lang="zh-CN" altLang="zh-CN" sz="2700" dirty="0"/>
              <a:t>丹尼斯•里</a:t>
            </a:r>
            <a:r>
              <a:rPr lang="zh-CN" altLang="zh-CN" sz="2700" dirty="0" smtClean="0"/>
              <a:t>奇迫</a:t>
            </a:r>
            <a:r>
              <a:rPr lang="zh-CN" altLang="zh-CN" sz="2700" dirty="0"/>
              <a:t>不及待地开始用</a:t>
            </a:r>
            <a:r>
              <a:rPr lang="en-US" altLang="zh-CN" sz="2700" dirty="0"/>
              <a:t>C</a:t>
            </a:r>
            <a:r>
              <a:rPr lang="zh-CN" altLang="zh-CN" sz="2700" dirty="0"/>
              <a:t>语言完全重写了</a:t>
            </a:r>
            <a:r>
              <a:rPr lang="en-US" altLang="zh-CN" sz="2700" dirty="0"/>
              <a:t>UNICS</a:t>
            </a:r>
            <a:r>
              <a:rPr lang="zh-CN" altLang="zh-CN" sz="2700" dirty="0"/>
              <a:t>，</a:t>
            </a:r>
            <a:r>
              <a:rPr lang="en-US" altLang="zh-CN" sz="2700" dirty="0"/>
              <a:t>UNIX</a:t>
            </a:r>
            <a:r>
              <a:rPr lang="zh-CN" altLang="zh-CN" sz="2700" dirty="0"/>
              <a:t>正式诞生。用</a:t>
            </a:r>
            <a:r>
              <a:rPr lang="en-US" altLang="zh-CN" sz="2700" dirty="0"/>
              <a:t>C</a:t>
            </a:r>
            <a:r>
              <a:rPr lang="zh-CN" altLang="zh-CN" sz="2700" dirty="0"/>
              <a:t>语言改写的</a:t>
            </a:r>
            <a:r>
              <a:rPr lang="en-US" altLang="zh-CN" sz="2700" dirty="0"/>
              <a:t>UNIX</a:t>
            </a:r>
            <a:r>
              <a:rPr lang="zh-CN" altLang="zh-CN" sz="2700" dirty="0"/>
              <a:t>可被方便地移植到其他类型的计算机上使用</a:t>
            </a:r>
            <a:r>
              <a:rPr lang="zh-CN" altLang="zh-CN" sz="2700" dirty="0" smtClean="0"/>
              <a:t>。</a:t>
            </a:r>
            <a:endParaRPr lang="en-US" altLang="zh-CN" sz="2700" dirty="0" smtClean="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645024"/>
            <a:ext cx="4896544" cy="298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671739"/>
      </p:ext>
    </p:extLst>
  </p:cSld>
  <p:clrMapOvr>
    <a:masterClrMapping/>
  </p:clrMapOvr>
  <p:transition spd="med">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3.1.2 LINUX</a:t>
            </a:r>
            <a:r>
              <a:rPr lang="zh-CN" altLang="en-US" dirty="0"/>
              <a:t>的产生</a:t>
            </a:r>
          </a:p>
        </p:txBody>
      </p:sp>
      <p:sp>
        <p:nvSpPr>
          <p:cNvPr id="4" name="内容占位符 3"/>
          <p:cNvSpPr>
            <a:spLocks noGrp="1"/>
          </p:cNvSpPr>
          <p:nvPr>
            <p:ph idx="1"/>
          </p:nvPr>
        </p:nvSpPr>
        <p:spPr>
          <a:xfrm>
            <a:off x="457200" y="1484784"/>
            <a:ext cx="8229600" cy="4525963"/>
          </a:xfrm>
        </p:spPr>
        <p:txBody>
          <a:bodyPr>
            <a:noAutofit/>
          </a:bodyPr>
          <a:lstStyle/>
          <a:p>
            <a:pPr marL="0" indent="720000">
              <a:buNone/>
            </a:pPr>
            <a:r>
              <a:rPr lang="zh-CN" altLang="zh-CN" sz="2700" dirty="0"/>
              <a:t>随着</a:t>
            </a:r>
            <a:r>
              <a:rPr lang="en-US" altLang="zh-CN" sz="2700" dirty="0"/>
              <a:t>UNIX</a:t>
            </a:r>
            <a:r>
              <a:rPr lang="zh-CN" altLang="zh-CN" sz="2700" dirty="0"/>
              <a:t>的发展，</a:t>
            </a:r>
            <a:r>
              <a:rPr lang="en-US" altLang="zh-CN" sz="2700" dirty="0"/>
              <a:t>C</a:t>
            </a:r>
            <a:r>
              <a:rPr lang="zh-CN" altLang="zh-CN" sz="2700" dirty="0"/>
              <a:t>语言自身也在不断地完善。直到今天，各种版本的</a:t>
            </a:r>
            <a:r>
              <a:rPr lang="en-US" altLang="zh-CN" sz="2700" dirty="0"/>
              <a:t>UNIX</a:t>
            </a:r>
            <a:r>
              <a:rPr lang="zh-CN" altLang="zh-CN" sz="2700" dirty="0"/>
              <a:t>内核和周边工具仍然使用</a:t>
            </a:r>
            <a:r>
              <a:rPr lang="en-US" altLang="zh-CN" sz="2700" dirty="0"/>
              <a:t>C</a:t>
            </a:r>
            <a:r>
              <a:rPr lang="zh-CN" altLang="zh-CN" sz="2700" dirty="0"/>
              <a:t>语言作为最主要的开发语言</a:t>
            </a:r>
            <a:r>
              <a:rPr lang="zh-CN" altLang="zh-CN" sz="2700" dirty="0" smtClean="0"/>
              <a:t>。</a:t>
            </a:r>
            <a:endParaRPr lang="en-US" altLang="zh-CN" sz="2700" dirty="0" smtClean="0"/>
          </a:p>
          <a:p>
            <a:pPr marL="0" indent="720000">
              <a:buNone/>
            </a:pPr>
            <a:r>
              <a:rPr lang="zh-CN" altLang="zh-CN" sz="2700" dirty="0" smtClean="0"/>
              <a:t>隶</a:t>
            </a:r>
            <a:r>
              <a:rPr lang="zh-CN" altLang="zh-CN" sz="2700" dirty="0"/>
              <a:t>属于美国电话电报公司（</a:t>
            </a:r>
            <a:r>
              <a:rPr lang="en-US" altLang="zh-CN" sz="2700" dirty="0"/>
              <a:t>AT&amp;T Inc.</a:t>
            </a:r>
            <a:r>
              <a:rPr lang="zh-CN" altLang="zh-CN" sz="2700" dirty="0"/>
              <a:t>，</a:t>
            </a:r>
            <a:r>
              <a:rPr lang="en-US" altLang="zh-CN" sz="2700" dirty="0"/>
              <a:t>American Telephone &amp; Telegraph</a:t>
            </a:r>
            <a:r>
              <a:rPr lang="zh-CN" altLang="zh-CN" sz="2700" dirty="0"/>
              <a:t>）的贝尔实验室对</a:t>
            </a:r>
            <a:r>
              <a:rPr lang="en-US" altLang="zh-CN" sz="2700" dirty="0"/>
              <a:t>UNIX</a:t>
            </a:r>
            <a:r>
              <a:rPr lang="zh-CN" altLang="zh-CN" sz="2700" dirty="0"/>
              <a:t>采取开放态度。柏克利（</a:t>
            </a:r>
            <a:r>
              <a:rPr lang="en-US" altLang="zh-CN" sz="2700" dirty="0"/>
              <a:t>Berkeley</a:t>
            </a:r>
            <a:r>
              <a:rPr lang="zh-CN" altLang="zh-CN" sz="2700" dirty="0"/>
              <a:t>）大学的</a:t>
            </a:r>
            <a:r>
              <a:rPr lang="en-US" altLang="zh-CN" sz="2700" dirty="0"/>
              <a:t>Bill Joy</a:t>
            </a:r>
            <a:r>
              <a:rPr lang="zh-CN" altLang="zh-CN" sz="2700" dirty="0"/>
              <a:t>对取得的</a:t>
            </a:r>
            <a:r>
              <a:rPr lang="en-US" altLang="zh-CN" sz="2700" dirty="0"/>
              <a:t>UNIX</a:t>
            </a:r>
            <a:r>
              <a:rPr lang="zh-CN" altLang="zh-CN" sz="2700" dirty="0"/>
              <a:t>内核的源代码进行修改移植并增加了许多工具和编译程序后形成了</a:t>
            </a:r>
            <a:r>
              <a:rPr lang="en-US" altLang="zh-CN" sz="2700" dirty="0"/>
              <a:t>UNIX</a:t>
            </a:r>
            <a:r>
              <a:rPr lang="zh-CN" altLang="zh-CN" sz="2700" dirty="0"/>
              <a:t>重要分支——</a:t>
            </a:r>
            <a:r>
              <a:rPr lang="en-US" altLang="zh-CN" sz="2700" dirty="0"/>
              <a:t>BSD</a:t>
            </a:r>
            <a:r>
              <a:rPr lang="zh-CN" altLang="zh-CN" sz="2700" dirty="0"/>
              <a:t>（</a:t>
            </a:r>
            <a:r>
              <a:rPr lang="en-US" altLang="zh-CN" sz="2700" dirty="0"/>
              <a:t>Berkeley Software Distribution</a:t>
            </a:r>
            <a:r>
              <a:rPr lang="zh-CN" altLang="zh-CN" sz="2700" dirty="0"/>
              <a:t>），原来</a:t>
            </a:r>
            <a:r>
              <a:rPr lang="en-US" altLang="zh-CN" sz="2700" dirty="0"/>
              <a:t>AT&amp;T</a:t>
            </a:r>
            <a:r>
              <a:rPr lang="zh-CN" altLang="zh-CN" sz="2700" dirty="0"/>
              <a:t>的</a:t>
            </a:r>
            <a:r>
              <a:rPr lang="en-US" altLang="zh-CN" sz="2700" dirty="0"/>
              <a:t>UNIX</a:t>
            </a:r>
            <a:r>
              <a:rPr lang="zh-CN" altLang="zh-CN" sz="2700" dirty="0"/>
              <a:t>定义为</a:t>
            </a:r>
            <a:r>
              <a:rPr lang="en-US" altLang="zh-CN" sz="2700" dirty="0"/>
              <a:t>System V</a:t>
            </a:r>
            <a:r>
              <a:rPr lang="zh-CN" altLang="zh-CN" sz="2700" dirty="0"/>
              <a:t>架构。这两种</a:t>
            </a:r>
            <a:r>
              <a:rPr lang="en-US" altLang="zh-CN" sz="2700" dirty="0"/>
              <a:t>UNUX</a:t>
            </a:r>
            <a:r>
              <a:rPr lang="zh-CN" altLang="zh-CN" sz="2700" dirty="0"/>
              <a:t>分支被认为是目前最纯净的</a:t>
            </a:r>
            <a:r>
              <a:rPr lang="en-US" altLang="zh-CN" sz="2700" dirty="0"/>
              <a:t>UNIX</a:t>
            </a:r>
            <a:r>
              <a:rPr lang="zh-CN" altLang="zh-CN" sz="2700" dirty="0"/>
              <a:t>。不同公司因硬件架构不同，</a:t>
            </a:r>
            <a:r>
              <a:rPr lang="en-US" altLang="zh-CN" sz="2700" dirty="0"/>
              <a:t>UNIX</a:t>
            </a:r>
            <a:r>
              <a:rPr lang="zh-CN" altLang="zh-CN" sz="2700" dirty="0"/>
              <a:t>移植后形成了</a:t>
            </a:r>
            <a:r>
              <a:rPr lang="en-US" altLang="zh-CN" sz="2700" dirty="0"/>
              <a:t>300</a:t>
            </a:r>
            <a:r>
              <a:rPr lang="zh-CN" altLang="zh-CN" sz="2700" dirty="0"/>
              <a:t>左右</a:t>
            </a:r>
            <a:r>
              <a:rPr lang="en-US" altLang="zh-CN" sz="2700" dirty="0"/>
              <a:t>UNIX</a:t>
            </a:r>
            <a:r>
              <a:rPr lang="zh-CN" altLang="zh-CN" sz="2700" dirty="0"/>
              <a:t>版</a:t>
            </a:r>
            <a:r>
              <a:rPr lang="zh-CN" altLang="zh-CN" sz="2700" dirty="0" smtClean="0"/>
              <a:t>本。</a:t>
            </a:r>
            <a:endParaRPr lang="zh-CN" altLang="zh-CN" sz="2700" dirty="0"/>
          </a:p>
        </p:txBody>
      </p:sp>
    </p:spTree>
    <p:extLst>
      <p:ext uri="{BB962C8B-B14F-4D97-AF65-F5344CB8AC3E}">
        <p14:creationId xmlns:p14="http://schemas.microsoft.com/office/powerpoint/2010/main" val="457671739"/>
      </p:ext>
    </p:extLst>
  </p:cSld>
  <p:clrMapOvr>
    <a:masterClrMapping/>
  </p:clrMapOvr>
  <p:transition spd="med">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LINUX</a:t>
            </a:r>
            <a:r>
              <a:rPr lang="zh-CN" altLang="en-US" dirty="0"/>
              <a:t>的产生</a:t>
            </a:r>
          </a:p>
        </p:txBody>
      </p:sp>
      <p:sp>
        <p:nvSpPr>
          <p:cNvPr id="3" name="内容占位符 2"/>
          <p:cNvSpPr>
            <a:spLocks noGrp="1"/>
          </p:cNvSpPr>
          <p:nvPr>
            <p:ph idx="1"/>
          </p:nvPr>
        </p:nvSpPr>
        <p:spPr>
          <a:xfrm>
            <a:off x="457200" y="1600200"/>
            <a:ext cx="8229600" cy="4853136"/>
          </a:xfrm>
        </p:spPr>
        <p:txBody>
          <a:bodyPr>
            <a:normAutofit/>
          </a:bodyPr>
          <a:lstStyle/>
          <a:p>
            <a:pPr marL="0" indent="720000">
              <a:buNone/>
            </a:pPr>
            <a:endParaRPr lang="en-US" altLang="zh-CN" sz="2700" dirty="0" smtClean="0"/>
          </a:p>
          <a:p>
            <a:pPr marL="0" indent="720000">
              <a:buNone/>
            </a:pPr>
            <a:endParaRPr lang="en-US" altLang="zh-CN" sz="2700" dirty="0"/>
          </a:p>
          <a:p>
            <a:pPr marL="0" indent="720000">
              <a:buNone/>
            </a:pPr>
            <a:endParaRPr lang="en-US" altLang="zh-CN" sz="2700" dirty="0" smtClean="0"/>
          </a:p>
          <a:p>
            <a:pPr marL="0" indent="720000">
              <a:buNone/>
            </a:pPr>
            <a:endParaRPr lang="en-US" altLang="zh-CN" sz="2700" dirty="0"/>
          </a:p>
          <a:p>
            <a:pPr marL="0" indent="720000">
              <a:buNone/>
            </a:pPr>
            <a:endParaRPr lang="en-US" altLang="zh-CN" sz="2700" dirty="0" smtClean="0"/>
          </a:p>
          <a:p>
            <a:pPr marL="0" indent="720000">
              <a:buNone/>
            </a:pPr>
            <a:endParaRPr lang="en-US" altLang="zh-CN" sz="2700" dirty="0" smtClean="0"/>
          </a:p>
          <a:p>
            <a:pPr marL="0" indent="720000">
              <a:buNone/>
            </a:pPr>
            <a:endParaRPr lang="en-US" altLang="zh-CN" sz="2700" dirty="0"/>
          </a:p>
          <a:p>
            <a:pPr marL="0" indent="720000">
              <a:buNone/>
            </a:pPr>
            <a:r>
              <a:rPr lang="en-US" altLang="zh-CN" sz="2700" dirty="0" smtClean="0"/>
              <a:t>1979</a:t>
            </a:r>
            <a:r>
              <a:rPr lang="zh-CN" altLang="zh-CN" sz="2700" dirty="0"/>
              <a:t>年，</a:t>
            </a:r>
            <a:r>
              <a:rPr lang="en-US" altLang="zh-CN" sz="2700" dirty="0"/>
              <a:t>AT&amp;T</a:t>
            </a:r>
            <a:r>
              <a:rPr lang="zh-CN" altLang="zh-CN" sz="2700" dirty="0"/>
              <a:t>出于商业考虑，在</a:t>
            </a:r>
            <a:r>
              <a:rPr lang="en-US" altLang="zh-CN" sz="2700" dirty="0"/>
              <a:t>System V</a:t>
            </a:r>
            <a:r>
              <a:rPr lang="zh-CN" altLang="zh-CN" sz="2700" dirty="0"/>
              <a:t>第七版中严格限制“不可对学生提供源码”，这导致</a:t>
            </a:r>
            <a:r>
              <a:rPr lang="en-US" altLang="zh-CN" sz="2700" dirty="0"/>
              <a:t>MINIX</a:t>
            </a:r>
            <a:r>
              <a:rPr lang="zh-CN" altLang="zh-CN" sz="2700" dirty="0"/>
              <a:t>系统出现。</a:t>
            </a:r>
            <a:endParaRPr lang="zh-CN" altLang="en-US" sz="27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52" y="1320463"/>
            <a:ext cx="7892280" cy="3665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113787"/>
      </p:ext>
    </p:extLst>
  </p:cSld>
  <p:clrMapOvr>
    <a:masterClrMapping/>
  </p:clrMapOvr>
  <p:transition spd="med">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LINUX</a:t>
            </a:r>
            <a:r>
              <a:rPr lang="zh-CN" altLang="en-US" dirty="0"/>
              <a:t>的产生</a:t>
            </a:r>
          </a:p>
        </p:txBody>
      </p:sp>
      <p:sp>
        <p:nvSpPr>
          <p:cNvPr id="3" name="内容占位符 2"/>
          <p:cNvSpPr>
            <a:spLocks noGrp="1"/>
          </p:cNvSpPr>
          <p:nvPr>
            <p:ph idx="1"/>
          </p:nvPr>
        </p:nvSpPr>
        <p:spPr/>
        <p:txBody>
          <a:bodyPr>
            <a:normAutofit/>
          </a:bodyPr>
          <a:lstStyle/>
          <a:p>
            <a:pPr marL="514350" lvl="0" indent="-514350">
              <a:buFont typeface="+mj-lt"/>
              <a:buAutoNum type="arabicPeriod" startAt="4"/>
            </a:pPr>
            <a:r>
              <a:rPr lang="en-US" altLang="zh-CN" b="1" dirty="0"/>
              <a:t>MINIX</a:t>
            </a:r>
            <a:r>
              <a:rPr lang="zh-CN" altLang="zh-CN" b="1" dirty="0"/>
              <a:t>——</a:t>
            </a:r>
            <a:r>
              <a:rPr lang="en-US" altLang="zh-CN" b="1" dirty="0"/>
              <a:t>X86</a:t>
            </a:r>
            <a:r>
              <a:rPr lang="zh-CN" altLang="zh-CN" b="1" dirty="0"/>
              <a:t>架构的</a:t>
            </a:r>
            <a:r>
              <a:rPr lang="en-US" altLang="zh-CN" b="1" dirty="0"/>
              <a:t>UNIX</a:t>
            </a:r>
            <a:endParaRPr lang="zh-CN" altLang="zh-CN" dirty="0"/>
          </a:p>
          <a:p>
            <a:pPr marL="0" indent="720000">
              <a:buNone/>
            </a:pPr>
            <a:r>
              <a:rPr lang="zh-CN" altLang="zh-CN" dirty="0"/>
              <a:t>为了摆脱</a:t>
            </a:r>
            <a:r>
              <a:rPr lang="en-US" altLang="zh-CN" dirty="0"/>
              <a:t>UNIX</a:t>
            </a:r>
            <a:r>
              <a:rPr lang="zh-CN" altLang="zh-CN" dirty="0"/>
              <a:t>版权限制，荷兰阿姆斯特丹自由大学安得鲁•谭邦宁（</a:t>
            </a:r>
            <a:r>
              <a:rPr lang="en-US" altLang="zh-CN" dirty="0"/>
              <a:t>Andrew Tanenbaum</a:t>
            </a:r>
            <a:r>
              <a:rPr lang="zh-CN" altLang="zh-CN" dirty="0"/>
              <a:t>）教授为了讲授计算机操作系统课程需要，从</a:t>
            </a:r>
            <a:r>
              <a:rPr lang="en-US" altLang="zh-CN" dirty="0"/>
              <a:t>1984</a:t>
            </a:r>
            <a:r>
              <a:rPr lang="zh-CN" altLang="zh-CN" dirty="0"/>
              <a:t>年开始开发与</a:t>
            </a:r>
            <a:r>
              <a:rPr lang="en-US" altLang="zh-CN" dirty="0"/>
              <a:t>UNIX</a:t>
            </a:r>
            <a:r>
              <a:rPr lang="zh-CN" altLang="zh-CN" dirty="0"/>
              <a:t>完全兼容的可以在</a:t>
            </a:r>
            <a:r>
              <a:rPr lang="en-US" altLang="zh-CN" dirty="0"/>
              <a:t>X86</a:t>
            </a:r>
            <a:r>
              <a:rPr lang="zh-CN" altLang="zh-CN" dirty="0"/>
              <a:t>架构上运行</a:t>
            </a:r>
            <a:r>
              <a:rPr lang="en-US" altLang="zh-CN" dirty="0"/>
              <a:t>MINIX</a:t>
            </a:r>
            <a:r>
              <a:rPr lang="zh-CN" altLang="zh-CN" dirty="0"/>
              <a:t>（</a:t>
            </a:r>
            <a:r>
              <a:rPr lang="en-US" altLang="zh-CN" dirty="0"/>
              <a:t>Mini UNINX</a:t>
            </a:r>
            <a:r>
              <a:rPr lang="zh-CN" altLang="zh-CN" dirty="0"/>
              <a:t>）操作系统内核，并于</a:t>
            </a:r>
            <a:r>
              <a:rPr lang="en-US" altLang="zh-CN" dirty="0"/>
              <a:t>1986</a:t>
            </a:r>
            <a:r>
              <a:rPr lang="zh-CN" altLang="zh-CN" dirty="0"/>
              <a:t>年完成。</a:t>
            </a:r>
          </a:p>
          <a:p>
            <a:pPr marL="0" indent="720000">
              <a:buNone/>
            </a:pPr>
            <a:r>
              <a:rPr lang="en-US" altLang="zh-CN" dirty="0"/>
              <a:t>MINIX</a:t>
            </a:r>
            <a:r>
              <a:rPr lang="zh-CN" altLang="zh-CN" dirty="0"/>
              <a:t>不是完全免费的，须通过磁盘</a:t>
            </a:r>
            <a:r>
              <a:rPr lang="en-US" altLang="zh-CN" dirty="0"/>
              <a:t>/</a:t>
            </a:r>
            <a:r>
              <a:rPr lang="zh-CN" altLang="zh-CN" dirty="0"/>
              <a:t>磁带以很便宜的价格购买，不能通过网络直接下载，购买时会附上</a:t>
            </a:r>
            <a:r>
              <a:rPr lang="en-US" altLang="zh-CN" dirty="0"/>
              <a:t>MINIX</a:t>
            </a:r>
            <a:r>
              <a:rPr lang="zh-CN" altLang="zh-CN" dirty="0"/>
              <a:t>的源码。因</a:t>
            </a:r>
            <a:r>
              <a:rPr lang="en-US" altLang="zh-CN" dirty="0"/>
              <a:t>MINIX</a:t>
            </a:r>
            <a:r>
              <a:rPr lang="zh-CN" altLang="zh-CN" dirty="0"/>
              <a:t>主要用于教学，系统更新和改善的需求并不强，这引导了</a:t>
            </a:r>
            <a:r>
              <a:rPr lang="en-US" altLang="zh-CN" dirty="0"/>
              <a:t>LINUX</a:t>
            </a:r>
            <a:r>
              <a:rPr lang="zh-CN" altLang="zh-CN" dirty="0"/>
              <a:t>操作系统的出现。</a:t>
            </a:r>
          </a:p>
        </p:txBody>
      </p:sp>
    </p:spTree>
    <p:extLst>
      <p:ext uri="{BB962C8B-B14F-4D97-AF65-F5344CB8AC3E}">
        <p14:creationId xmlns:p14="http://schemas.microsoft.com/office/powerpoint/2010/main" val="2504064341"/>
      </p:ext>
    </p:extLst>
  </p:cSld>
  <p:clrMapOvr>
    <a:masterClrMapping/>
  </p:clrMapOvr>
  <p:transition spd="med">
    <p:cover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LINUX</a:t>
            </a:r>
            <a:r>
              <a:rPr lang="zh-CN" altLang="en-US" dirty="0"/>
              <a:t>的产生</a:t>
            </a:r>
          </a:p>
        </p:txBody>
      </p:sp>
      <p:sp>
        <p:nvSpPr>
          <p:cNvPr id="3" name="内容占位符 2"/>
          <p:cNvSpPr>
            <a:spLocks noGrp="1"/>
          </p:cNvSpPr>
          <p:nvPr>
            <p:ph idx="1"/>
          </p:nvPr>
        </p:nvSpPr>
        <p:spPr>
          <a:xfrm>
            <a:off x="457200" y="1196752"/>
            <a:ext cx="8229600" cy="4525963"/>
          </a:xfrm>
        </p:spPr>
        <p:txBody>
          <a:bodyPr>
            <a:noAutofit/>
          </a:bodyPr>
          <a:lstStyle/>
          <a:p>
            <a:pPr marL="514350" lvl="0" indent="-514350">
              <a:buFont typeface="+mj-lt"/>
              <a:buAutoNum type="arabicPeriod" startAt="5"/>
            </a:pPr>
            <a:r>
              <a:rPr lang="en-US" altLang="zh-CN" sz="2800" b="1" dirty="0"/>
              <a:t>GNU</a:t>
            </a:r>
            <a:r>
              <a:rPr lang="zh-CN" altLang="zh-CN" sz="2800" b="1" dirty="0"/>
              <a:t>与</a:t>
            </a:r>
            <a:r>
              <a:rPr lang="en-US" altLang="zh-CN" sz="2800" b="1" dirty="0"/>
              <a:t>GPL</a:t>
            </a:r>
            <a:r>
              <a:rPr lang="zh-CN" altLang="zh-CN" sz="2800" b="1" dirty="0"/>
              <a:t>协</a:t>
            </a:r>
            <a:r>
              <a:rPr lang="zh-CN" altLang="zh-CN" sz="2800" b="1" dirty="0" smtClean="0"/>
              <a:t>议</a:t>
            </a:r>
            <a:endParaRPr lang="en-US" altLang="zh-CN" sz="2800" b="1" dirty="0" smtClean="0"/>
          </a:p>
          <a:p>
            <a:pPr marL="0" indent="720000">
              <a:lnSpc>
                <a:spcPct val="90000"/>
              </a:lnSpc>
              <a:buNone/>
            </a:pPr>
            <a:r>
              <a:rPr lang="zh-CN" altLang="zh-CN" sz="2700" dirty="0"/>
              <a:t>生于</a:t>
            </a:r>
            <a:r>
              <a:rPr lang="en-US" altLang="zh-CN" sz="2700" dirty="0"/>
              <a:t>1953</a:t>
            </a:r>
            <a:r>
              <a:rPr lang="zh-CN" altLang="zh-CN" sz="2700" dirty="0"/>
              <a:t>年美国纽约曼哈顿地区理查德•马修•斯托曼（</a:t>
            </a:r>
            <a:r>
              <a:rPr lang="en-US" altLang="zh-CN" sz="2700" dirty="0"/>
              <a:t>Richard Matthew Stallman,</a:t>
            </a:r>
            <a:r>
              <a:rPr lang="zh-CN" altLang="zh-CN" sz="2700" dirty="0"/>
              <a:t>网络自称</a:t>
            </a:r>
            <a:r>
              <a:rPr lang="en-US" altLang="zh-CN" sz="2700" dirty="0"/>
              <a:t>ID</a:t>
            </a:r>
            <a:r>
              <a:rPr lang="zh-CN" altLang="zh-CN" sz="2700" dirty="0"/>
              <a:t>为</a:t>
            </a:r>
            <a:r>
              <a:rPr lang="en-US" altLang="zh-CN" sz="2700" dirty="0"/>
              <a:t>RMS</a:t>
            </a:r>
            <a:r>
              <a:rPr lang="zh-CN" altLang="zh-CN" sz="2700" dirty="0"/>
              <a:t>），</a:t>
            </a:r>
            <a:r>
              <a:rPr lang="en-US" altLang="zh-CN" sz="2700" dirty="0"/>
              <a:t>1971</a:t>
            </a:r>
            <a:r>
              <a:rPr lang="zh-CN" altLang="zh-CN" sz="2700" dirty="0"/>
              <a:t>年进入哈佛大学学习，同年受聘于麻省理工学院人工智能实验室（</a:t>
            </a:r>
            <a:r>
              <a:rPr lang="en-US" altLang="zh-CN" sz="2700" dirty="0"/>
              <a:t>AI Laboratory</a:t>
            </a:r>
            <a:r>
              <a:rPr lang="zh-CN" altLang="zh-CN" sz="2700" dirty="0"/>
              <a:t>），成为一名职业黑客，那时黑客圈所关注的是软件的“分享”，并没有专利方面的困扰。 然而进入</a:t>
            </a:r>
            <a:r>
              <a:rPr lang="en-US" altLang="zh-CN" sz="2700" dirty="0"/>
              <a:t>80</a:t>
            </a:r>
            <a:r>
              <a:rPr lang="zh-CN" altLang="zh-CN" sz="2700" dirty="0"/>
              <a:t>年代后，黑客社群在软件工业商业化的强大压力下试图以专利软件来取代实验室中黑客文化的产物－－免费可自由流通的软件</a:t>
            </a:r>
            <a:r>
              <a:rPr lang="zh-CN" altLang="en-US" sz="2700" dirty="0"/>
              <a:t>。</a:t>
            </a:r>
            <a:endParaRPr lang="zh-CN" altLang="zh-CN" sz="2700" dirty="0"/>
          </a:p>
        </p:txBody>
      </p:sp>
    </p:spTree>
    <p:extLst>
      <p:ext uri="{BB962C8B-B14F-4D97-AF65-F5344CB8AC3E}">
        <p14:creationId xmlns:p14="http://schemas.microsoft.com/office/powerpoint/2010/main" val="1103538263"/>
      </p:ext>
    </p:extLst>
  </p:cSld>
  <p:clrMapOvr>
    <a:masterClrMapping/>
  </p:clrMapOvr>
  <p:transition spd="med">
    <p:cover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LINUX</a:t>
            </a:r>
            <a:r>
              <a:rPr lang="zh-CN" altLang="en-US" dirty="0"/>
              <a:t>的产生</a:t>
            </a:r>
          </a:p>
        </p:txBody>
      </p:sp>
      <p:sp>
        <p:nvSpPr>
          <p:cNvPr id="3" name="内容占位符 2"/>
          <p:cNvSpPr>
            <a:spLocks noGrp="1"/>
          </p:cNvSpPr>
          <p:nvPr>
            <p:ph idx="1"/>
          </p:nvPr>
        </p:nvSpPr>
        <p:spPr>
          <a:xfrm>
            <a:off x="457200" y="908720"/>
            <a:ext cx="8229600" cy="4525963"/>
          </a:xfrm>
        </p:spPr>
        <p:txBody>
          <a:bodyPr>
            <a:noAutofit/>
          </a:bodyPr>
          <a:lstStyle/>
          <a:p>
            <a:pPr marL="0" indent="720000">
              <a:lnSpc>
                <a:spcPct val="110000"/>
              </a:lnSpc>
              <a:buNone/>
            </a:pPr>
            <a:r>
              <a:rPr lang="zh-CN" altLang="zh-CN" sz="2400" dirty="0" smtClean="0"/>
              <a:t>斯</a:t>
            </a:r>
            <a:r>
              <a:rPr lang="zh-CN" altLang="zh-CN" sz="2400" dirty="0"/>
              <a:t>托曼对此感到气愤与无奈。于是他</a:t>
            </a:r>
            <a:r>
              <a:rPr lang="en-US" altLang="zh-CN" sz="2400" dirty="0"/>
              <a:t>1985</a:t>
            </a:r>
            <a:r>
              <a:rPr lang="zh-CN" altLang="zh-CN" sz="2400" dirty="0"/>
              <a:t>年发表了著名的</a:t>
            </a:r>
            <a:r>
              <a:rPr lang="en-US" altLang="zh-CN" sz="2400" dirty="0"/>
              <a:t>GNU</a:t>
            </a:r>
            <a:r>
              <a:rPr lang="zh-CN" altLang="zh-CN" sz="2400" dirty="0"/>
              <a:t>宣言（</a:t>
            </a:r>
            <a:r>
              <a:rPr lang="en-US" altLang="zh-CN" sz="2400" dirty="0"/>
              <a:t>GNU Manifesto</a:t>
            </a:r>
            <a:r>
              <a:rPr lang="zh-CN" altLang="zh-CN" sz="2400" dirty="0"/>
              <a:t>），开发出一套完全自由免费，兼容于</a:t>
            </a:r>
            <a:r>
              <a:rPr lang="en-US" altLang="zh-CN" sz="2400" dirty="0"/>
              <a:t>Unix</a:t>
            </a:r>
            <a:r>
              <a:rPr lang="zh-CN" altLang="zh-CN" sz="2400" dirty="0"/>
              <a:t>的操作系统</a:t>
            </a:r>
            <a:r>
              <a:rPr lang="en-US" altLang="zh-CN" sz="2400" dirty="0"/>
              <a:t>GNU</a:t>
            </a:r>
            <a:r>
              <a:rPr lang="zh-CN" altLang="zh-CN" sz="2400" dirty="0"/>
              <a:t>（</a:t>
            </a:r>
            <a:r>
              <a:rPr lang="en-US" altLang="zh-CN" sz="2400" dirty="0"/>
              <a:t>GNU's Not Unix!</a:t>
            </a:r>
            <a:r>
              <a:rPr lang="zh-CN" altLang="zh-CN" sz="2400" dirty="0"/>
              <a:t>）。之后斯托曼凭借其开发的优秀的编辑器</a:t>
            </a:r>
            <a:r>
              <a:rPr lang="en-US" altLang="zh-CN" sz="2400" dirty="0"/>
              <a:t>Emacs</a:t>
            </a:r>
            <a:r>
              <a:rPr lang="zh-CN" altLang="zh-CN" sz="2400" dirty="0"/>
              <a:t>为基础建立了自由软件基金会</a:t>
            </a:r>
            <a:r>
              <a:rPr lang="en-US" altLang="zh-CN" sz="2400" dirty="0"/>
              <a:t>FSF</a:t>
            </a:r>
            <a:r>
              <a:rPr lang="zh-CN" altLang="zh-CN" sz="2400" dirty="0"/>
              <a:t>（</a:t>
            </a:r>
            <a:r>
              <a:rPr lang="en-US" altLang="zh-CN" sz="2400" dirty="0"/>
              <a:t>Free Software Foundation</a:t>
            </a:r>
            <a:r>
              <a:rPr lang="zh-CN" altLang="zh-CN" sz="2400" dirty="0"/>
              <a:t>）来协助该计划推进</a:t>
            </a:r>
            <a:r>
              <a:rPr lang="zh-CN" altLang="zh-CN" sz="2400" dirty="0" smtClean="0"/>
              <a:t>。</a:t>
            </a:r>
            <a:endParaRPr lang="en-US" altLang="zh-CN" sz="2400" dirty="0" smtClean="0"/>
          </a:p>
          <a:p>
            <a:pPr marL="0" indent="720000">
              <a:lnSpc>
                <a:spcPct val="110000"/>
              </a:lnSpc>
              <a:buNone/>
            </a:pPr>
            <a:r>
              <a:rPr lang="en-US" altLang="zh-CN" sz="2400" dirty="0"/>
              <a:t>1989</a:t>
            </a:r>
            <a:r>
              <a:rPr lang="zh-CN" altLang="zh-CN" sz="2400" dirty="0"/>
              <a:t>年斯托曼与一些律师共同起草了广为使用的</a:t>
            </a:r>
            <a:r>
              <a:rPr lang="en-US" altLang="zh-CN" sz="2400" dirty="0"/>
              <a:t>GNU</a:t>
            </a:r>
            <a:r>
              <a:rPr lang="zh-CN" altLang="zh-CN" sz="2400" dirty="0"/>
              <a:t>通用公共协议证书（</a:t>
            </a:r>
            <a:r>
              <a:rPr lang="en-US" altLang="zh-CN" sz="2400" dirty="0"/>
              <a:t>GNU GPL</a:t>
            </a:r>
            <a:r>
              <a:rPr lang="zh-CN" altLang="zh-CN" sz="2400" dirty="0"/>
              <a:t>，</a:t>
            </a:r>
            <a:r>
              <a:rPr lang="en-US" altLang="zh-CN" sz="2400" dirty="0"/>
              <a:t>GNU General Public License,</a:t>
            </a:r>
            <a:r>
              <a:rPr lang="zh-CN" altLang="zh-CN" sz="2400" dirty="0"/>
              <a:t>简称</a:t>
            </a:r>
            <a:r>
              <a:rPr lang="en-US" altLang="zh-CN" sz="2400" dirty="0"/>
              <a:t>GPL</a:t>
            </a:r>
            <a:r>
              <a:rPr lang="zh-CN" altLang="zh-CN" sz="2400" dirty="0"/>
              <a:t>），创造性地提出了“反版权”（或“版权属左”，或“开权”，</a:t>
            </a:r>
            <a:r>
              <a:rPr lang="en-US" altLang="zh-CN" sz="2400" dirty="0"/>
              <a:t>Copyleft</a:t>
            </a:r>
            <a:r>
              <a:rPr lang="zh-CN" altLang="zh-CN" sz="2400" dirty="0"/>
              <a:t>，与</a:t>
            </a:r>
            <a:r>
              <a:rPr lang="en-US" altLang="zh-CN" sz="2400" dirty="0"/>
              <a:t>Copyright</a:t>
            </a:r>
            <a:r>
              <a:rPr lang="zh-CN" altLang="zh-CN" sz="2400" dirty="0"/>
              <a:t>相对）的概念。 同时，</a:t>
            </a:r>
            <a:r>
              <a:rPr lang="en-US" altLang="zh-CN" sz="2400" dirty="0"/>
              <a:t>GNU</a:t>
            </a:r>
            <a:r>
              <a:rPr lang="zh-CN" altLang="zh-CN" sz="2400" dirty="0"/>
              <a:t>计划中除了最关键的</a:t>
            </a:r>
            <a:r>
              <a:rPr lang="en-US" altLang="zh-CN" sz="2400" dirty="0"/>
              <a:t>Hurd</a:t>
            </a:r>
            <a:r>
              <a:rPr lang="zh-CN" altLang="zh-CN" sz="2400" dirty="0"/>
              <a:t>操作系统内核之外，其他绝大多数外围软件已经完成，特别是和</a:t>
            </a:r>
            <a:r>
              <a:rPr lang="en-US" altLang="zh-CN" sz="2400" dirty="0"/>
              <a:t>C</a:t>
            </a:r>
            <a:r>
              <a:rPr lang="zh-CN" altLang="zh-CN" sz="2400" dirty="0"/>
              <a:t>语言编译程序</a:t>
            </a:r>
            <a:r>
              <a:rPr lang="en-US" altLang="zh-CN" sz="2400" dirty="0"/>
              <a:t>GCC</a:t>
            </a:r>
            <a:r>
              <a:rPr lang="zh-CN" altLang="zh-CN" sz="2400" dirty="0"/>
              <a:t>（</a:t>
            </a:r>
            <a:r>
              <a:rPr lang="en-US" altLang="zh-CN" sz="2400" dirty="0"/>
              <a:t>GNU C Complier</a:t>
            </a:r>
            <a:r>
              <a:rPr lang="zh-CN" altLang="zh-CN" sz="2400" dirty="0"/>
              <a:t>）</a:t>
            </a:r>
            <a:r>
              <a:rPr lang="en-US" altLang="zh-CN" sz="2400" dirty="0"/>
              <a:t>,</a:t>
            </a:r>
            <a:r>
              <a:rPr lang="zh-CN" altLang="zh-CN" sz="2400" dirty="0"/>
              <a:t>为</a:t>
            </a:r>
            <a:r>
              <a:rPr lang="en-US" altLang="zh-CN" sz="2400" dirty="0"/>
              <a:t>GNU</a:t>
            </a:r>
            <a:r>
              <a:rPr lang="zh-CN" altLang="zh-CN" sz="2400" dirty="0"/>
              <a:t>组织下开发的自由软件可移植性，推动了</a:t>
            </a:r>
            <a:r>
              <a:rPr lang="en-US" altLang="zh-CN" sz="2400" dirty="0"/>
              <a:t>GNU</a:t>
            </a:r>
            <a:r>
              <a:rPr lang="zh-CN" altLang="zh-CN" sz="2400" dirty="0"/>
              <a:t>软件的应用及推广。</a:t>
            </a:r>
          </a:p>
          <a:p>
            <a:pPr marL="0" indent="720000">
              <a:lnSpc>
                <a:spcPct val="110000"/>
              </a:lnSpc>
              <a:buNone/>
            </a:pPr>
            <a:endParaRPr lang="zh-CN" altLang="zh-CN" sz="2400" dirty="0"/>
          </a:p>
        </p:txBody>
      </p:sp>
    </p:spTree>
    <p:extLst>
      <p:ext uri="{BB962C8B-B14F-4D97-AF65-F5344CB8AC3E}">
        <p14:creationId xmlns:p14="http://schemas.microsoft.com/office/powerpoint/2010/main" val="1103538263"/>
      </p:ext>
    </p:extLst>
  </p:cSld>
  <p:clrMapOvr>
    <a:masterClrMapping/>
  </p:clrMapOvr>
  <p:transition spd="med">
    <p:cover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LINUX</a:t>
            </a:r>
            <a:r>
              <a:rPr lang="zh-CN" altLang="en-US" dirty="0"/>
              <a:t>的产生</a:t>
            </a:r>
          </a:p>
        </p:txBody>
      </p:sp>
      <p:sp>
        <p:nvSpPr>
          <p:cNvPr id="3" name="内容占位符 2"/>
          <p:cNvSpPr>
            <a:spLocks noGrp="1"/>
          </p:cNvSpPr>
          <p:nvPr>
            <p:ph idx="1"/>
          </p:nvPr>
        </p:nvSpPr>
        <p:spPr>
          <a:xfrm>
            <a:off x="457200" y="1196752"/>
            <a:ext cx="8229600" cy="4525963"/>
          </a:xfrm>
        </p:spPr>
        <p:txBody>
          <a:bodyPr>
            <a:noAutofit/>
          </a:bodyPr>
          <a:lstStyle/>
          <a:p>
            <a:pPr marL="0" indent="720000">
              <a:buNone/>
            </a:pPr>
            <a:r>
              <a:rPr lang="en-US" altLang="zh-CN" sz="2400" dirty="0"/>
              <a:t>GPL</a:t>
            </a:r>
            <a:r>
              <a:rPr lang="zh-CN" altLang="zh-CN" sz="2400" dirty="0"/>
              <a:t>协议软件的主要特点：</a:t>
            </a:r>
          </a:p>
          <a:p>
            <a:pPr marL="685800"/>
            <a:r>
              <a:rPr lang="zh-CN" altLang="zh-CN" sz="2400" dirty="0"/>
              <a:t>开源（</a:t>
            </a:r>
            <a:r>
              <a:rPr lang="en-US" altLang="zh-CN" sz="2400" dirty="0"/>
              <a:t>Open Source</a:t>
            </a:r>
            <a:r>
              <a:rPr lang="zh-CN" altLang="zh-CN" sz="2400" dirty="0"/>
              <a:t>）：用户可取得软件的源码；</a:t>
            </a:r>
          </a:p>
          <a:p>
            <a:pPr marL="685800"/>
            <a:r>
              <a:rPr lang="zh-CN" altLang="zh-CN" sz="2400" dirty="0"/>
              <a:t>自由（</a:t>
            </a:r>
            <a:r>
              <a:rPr lang="en-US" altLang="zh-CN" sz="2400" dirty="0"/>
              <a:t>Free</a:t>
            </a:r>
            <a:r>
              <a:rPr lang="zh-CN" altLang="zh-CN" sz="2400" dirty="0"/>
              <a:t>）：用户可以免费地自由复制使用软件；</a:t>
            </a:r>
          </a:p>
          <a:p>
            <a:pPr marL="685800"/>
            <a:r>
              <a:rPr lang="zh-CN" altLang="zh-CN" sz="2400" dirty="0"/>
              <a:t>共享（</a:t>
            </a:r>
            <a:r>
              <a:rPr lang="en-US" altLang="zh-CN" sz="2400" dirty="0"/>
              <a:t>Share</a:t>
            </a:r>
            <a:r>
              <a:rPr lang="zh-CN" altLang="zh-CN" sz="2400" dirty="0"/>
              <a:t>）：用户可以修改优化程序并将修改代码公开</a:t>
            </a:r>
            <a:r>
              <a:rPr lang="zh-CN" altLang="zh-CN" sz="2400" dirty="0" smtClean="0"/>
              <a:t>。</a:t>
            </a:r>
            <a:endParaRPr lang="zh-CN" altLang="zh-CN" sz="2400" dirty="0"/>
          </a:p>
        </p:txBody>
      </p:sp>
      <p:pic>
        <p:nvPicPr>
          <p:cNvPr id="4" name="图片 3" descr="C:\Users\Administrator\AppData\Roaming\Tencent\Users\2298825252\QQ\WinTemp\RichOle\`YG_E)HO(~XREAPX}L9DKNS.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068960"/>
            <a:ext cx="4824536" cy="3312368"/>
          </a:xfrm>
          <a:prstGeom prst="rect">
            <a:avLst/>
          </a:prstGeom>
          <a:noFill/>
          <a:ln>
            <a:noFill/>
          </a:ln>
        </p:spPr>
      </p:pic>
    </p:spTree>
    <p:extLst>
      <p:ext uri="{BB962C8B-B14F-4D97-AF65-F5344CB8AC3E}">
        <p14:creationId xmlns:p14="http://schemas.microsoft.com/office/powerpoint/2010/main" val="1733824619"/>
      </p:ext>
    </p:extLst>
  </p:cSld>
  <p:clrMapOvr>
    <a:masterClrMapping/>
  </p:clrMapOvr>
  <p:transition spd="med">
    <p:cover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143000"/>
          </a:xfrm>
        </p:spPr>
        <p:txBody>
          <a:bodyPr/>
          <a:lstStyle/>
          <a:p>
            <a:r>
              <a:rPr lang="en-US" altLang="zh-CN" dirty="0"/>
              <a:t>3.1.2 LINUX</a:t>
            </a:r>
            <a:r>
              <a:rPr lang="zh-CN" altLang="en-US" dirty="0"/>
              <a:t>的产生</a:t>
            </a:r>
          </a:p>
        </p:txBody>
      </p:sp>
      <p:sp>
        <p:nvSpPr>
          <p:cNvPr id="3" name="内容占位符 2"/>
          <p:cNvSpPr>
            <a:spLocks noGrp="1"/>
          </p:cNvSpPr>
          <p:nvPr>
            <p:ph idx="1"/>
          </p:nvPr>
        </p:nvSpPr>
        <p:spPr>
          <a:xfrm>
            <a:off x="251520" y="908720"/>
            <a:ext cx="8712968" cy="5328592"/>
          </a:xfrm>
        </p:spPr>
        <p:txBody>
          <a:bodyPr>
            <a:noAutofit/>
          </a:bodyPr>
          <a:lstStyle/>
          <a:p>
            <a:pPr marL="514350" lvl="0" indent="-514350">
              <a:buFont typeface="+mj-lt"/>
              <a:buAutoNum type="arabicPeriod" startAt="6"/>
            </a:pPr>
            <a:r>
              <a:rPr lang="en-US" altLang="zh-CN" sz="2800" b="1" dirty="0"/>
              <a:t>LINUX</a:t>
            </a:r>
            <a:r>
              <a:rPr lang="zh-CN" altLang="zh-CN" sz="2800" b="1" dirty="0"/>
              <a:t>内</a:t>
            </a:r>
            <a:r>
              <a:rPr lang="zh-CN" altLang="zh-CN" sz="2800" b="1" dirty="0" smtClean="0"/>
              <a:t>核</a:t>
            </a:r>
            <a:endParaRPr lang="en-US" altLang="zh-CN" sz="2800" b="1" dirty="0" smtClean="0"/>
          </a:p>
          <a:p>
            <a:pPr marL="0" indent="720000">
              <a:buNone/>
            </a:pPr>
            <a:r>
              <a:rPr lang="zh-CN" altLang="zh-CN" sz="2400" dirty="0"/>
              <a:t>在斯托曼推进遵循</a:t>
            </a:r>
            <a:r>
              <a:rPr lang="en-US" altLang="zh-CN" sz="2400" dirty="0"/>
              <a:t>GPL</a:t>
            </a:r>
            <a:r>
              <a:rPr lang="zh-CN" altLang="zh-CN" sz="2400" dirty="0"/>
              <a:t>协议的系统开发过程中，作为操作系统核心的内核程序</a:t>
            </a:r>
            <a:r>
              <a:rPr lang="en-US" altLang="zh-CN" sz="2400" dirty="0"/>
              <a:t>Hurd</a:t>
            </a:r>
            <a:r>
              <a:rPr lang="zh-CN" altLang="zh-CN" sz="2400" dirty="0"/>
              <a:t>却迟迟未能发布，其他的外围程序的开发过程是基于</a:t>
            </a:r>
            <a:r>
              <a:rPr lang="en-US" altLang="zh-CN" sz="2400" dirty="0"/>
              <a:t>UNIX</a:t>
            </a:r>
            <a:r>
              <a:rPr lang="zh-CN" altLang="zh-CN" sz="2400" dirty="0"/>
              <a:t>的内核的。</a:t>
            </a:r>
            <a:endParaRPr lang="en-US" altLang="zh-CN" sz="2400" dirty="0"/>
          </a:p>
          <a:p>
            <a:pPr marL="0" indent="720000">
              <a:buNone/>
            </a:pPr>
            <a:r>
              <a:rPr lang="zh-CN" altLang="zh-CN" sz="2400" dirty="0"/>
              <a:t>当时还是芬兰赫尔辛基大学计算机科学系学生的李纳斯•托瓦兹（</a:t>
            </a:r>
            <a:r>
              <a:rPr lang="en-US" altLang="zh-CN" sz="2400" dirty="0"/>
              <a:t>Linus Torvalds</a:t>
            </a:r>
            <a:r>
              <a:rPr lang="zh-CN" altLang="zh-CN" sz="2400" dirty="0"/>
              <a:t>），使用学校</a:t>
            </a:r>
            <a:r>
              <a:rPr lang="en-US" altLang="zh-CN" sz="2400" dirty="0"/>
              <a:t>16</a:t>
            </a:r>
            <a:r>
              <a:rPr lang="zh-CN" altLang="zh-CN" sz="2400" dirty="0"/>
              <a:t>个终端的</a:t>
            </a:r>
            <a:r>
              <a:rPr lang="en-US" altLang="zh-CN" sz="2400" dirty="0"/>
              <a:t>UNIX</a:t>
            </a:r>
            <a:r>
              <a:rPr lang="zh-CN" altLang="zh-CN" sz="2400" dirty="0"/>
              <a:t>主机，在排队等待时萌生自己开发一款</a:t>
            </a:r>
            <a:r>
              <a:rPr lang="en-US" altLang="zh-CN" sz="2400" dirty="0"/>
              <a:t>UNIX</a:t>
            </a:r>
            <a:r>
              <a:rPr lang="zh-CN" altLang="zh-CN" sz="2400" dirty="0"/>
              <a:t>操作系统的想法。托瓦兹以谭邦宁教授的</a:t>
            </a:r>
            <a:r>
              <a:rPr lang="en-US" altLang="zh-CN" sz="2400" dirty="0"/>
              <a:t>MINIX</a:t>
            </a:r>
            <a:r>
              <a:rPr lang="zh-CN" altLang="zh-CN" sz="2400" dirty="0"/>
              <a:t>为参照学习到操作系统内核设计的理念，并将其安装到</a:t>
            </a:r>
            <a:r>
              <a:rPr lang="en-US" altLang="zh-CN" sz="2400" dirty="0"/>
              <a:t>INTEL 386</a:t>
            </a:r>
            <a:r>
              <a:rPr lang="zh-CN" altLang="zh-CN" sz="2400" dirty="0"/>
              <a:t>架构微型计算机中，并成功测试了</a:t>
            </a:r>
            <a:r>
              <a:rPr lang="en-US" altLang="zh-CN" sz="2400" dirty="0"/>
              <a:t>386</a:t>
            </a:r>
            <a:r>
              <a:rPr lang="zh-CN" altLang="zh-CN" sz="2400" dirty="0"/>
              <a:t>系统的多任务（</a:t>
            </a:r>
            <a:r>
              <a:rPr lang="en-US" altLang="zh-CN" sz="2400" dirty="0"/>
              <a:t>Multi-Tasking</a:t>
            </a:r>
            <a:r>
              <a:rPr lang="zh-CN" altLang="zh-CN" sz="2400" dirty="0"/>
              <a:t>）性能。因谭邦宁教授对</a:t>
            </a:r>
            <a:r>
              <a:rPr lang="en-US" altLang="zh-CN" sz="2400" dirty="0"/>
              <a:t>MINIX</a:t>
            </a:r>
            <a:r>
              <a:rPr lang="zh-CN" altLang="zh-CN" sz="2400" dirty="0"/>
              <a:t>无改进的意愿，促使托瓦兹围绕着优化</a:t>
            </a:r>
            <a:r>
              <a:rPr lang="en-US" altLang="zh-CN" sz="2400" dirty="0"/>
              <a:t>386</a:t>
            </a:r>
            <a:r>
              <a:rPr lang="zh-CN" altLang="zh-CN" sz="2400" dirty="0"/>
              <a:t>微型计算机性能为目标，在</a:t>
            </a:r>
            <a:r>
              <a:rPr lang="en-US" altLang="zh-CN" sz="2400" dirty="0"/>
              <a:t>GNU</a:t>
            </a:r>
            <a:r>
              <a:rPr lang="zh-CN" altLang="zh-CN" sz="2400" dirty="0"/>
              <a:t>提供的</a:t>
            </a:r>
            <a:r>
              <a:rPr lang="en-US" altLang="zh-CN" sz="2400" dirty="0"/>
              <a:t>GCC</a:t>
            </a:r>
            <a:r>
              <a:rPr lang="zh-CN" altLang="zh-CN" sz="2400" dirty="0"/>
              <a:t>编译器和</a:t>
            </a:r>
            <a:r>
              <a:rPr lang="en-US" altLang="zh-CN" sz="2400" dirty="0"/>
              <a:t>Bash</a:t>
            </a:r>
            <a:r>
              <a:rPr lang="zh-CN" altLang="zh-CN" sz="2400" dirty="0"/>
              <a:t>接口程序支持下，改写其内核源代码与</a:t>
            </a:r>
            <a:r>
              <a:rPr lang="en-US" altLang="zh-CN" sz="2400" dirty="0"/>
              <a:t>386</a:t>
            </a:r>
            <a:r>
              <a:rPr lang="zh-CN" altLang="zh-CN" sz="2400" dirty="0"/>
              <a:t>微型计算机紧密结合在一起，最终编写了第一个可在微型计算机上运行的操作系统内核程序并可读取</a:t>
            </a:r>
            <a:r>
              <a:rPr lang="en-US" altLang="zh-CN" sz="2400" dirty="0"/>
              <a:t>MINIX</a:t>
            </a:r>
            <a:r>
              <a:rPr lang="zh-CN" altLang="zh-CN" sz="2400" dirty="0"/>
              <a:t>的文件系统</a:t>
            </a:r>
            <a:r>
              <a:rPr lang="zh-CN" altLang="zh-CN" sz="2400" dirty="0" smtClean="0"/>
              <a:t>。</a:t>
            </a:r>
            <a:endParaRPr lang="en-US" altLang="zh-CN" sz="2400" dirty="0"/>
          </a:p>
        </p:txBody>
      </p:sp>
    </p:spTree>
    <p:extLst>
      <p:ext uri="{BB962C8B-B14F-4D97-AF65-F5344CB8AC3E}">
        <p14:creationId xmlns:p14="http://schemas.microsoft.com/office/powerpoint/2010/main" val="672395234"/>
      </p:ext>
    </p:extLst>
  </p:cSld>
  <p:clrMapOvr>
    <a:masterClrMapping/>
  </p:clrMapOvr>
  <p:transition spd="med">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7275" y="297960"/>
            <a:ext cx="1182538" cy="1292032"/>
          </a:xfrm>
          <a:prstGeom prst="ellipse">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691680" y="452670"/>
            <a:ext cx="7056784" cy="830997"/>
          </a:xfrm>
          <a:prstGeom prst="rect">
            <a:avLst/>
          </a:prstGeom>
          <a:noFill/>
        </p:spPr>
        <p:txBody>
          <a:bodyPr wrap="square" rtlCol="0">
            <a:spAutoFit/>
          </a:bodyPr>
          <a:lstStyle/>
          <a:p>
            <a:r>
              <a:rPr lang="en-US" altLang="zh-CN" sz="4800" b="1" dirty="0" smtClean="0">
                <a:solidFill>
                  <a:srgbClr val="0066CC"/>
                </a:solidFill>
                <a:latin typeface="华文楷体" pitchFamily="2" charset="-122"/>
                <a:ea typeface="华文楷体" pitchFamily="2" charset="-122"/>
              </a:rPr>
              <a:t>Linux</a:t>
            </a:r>
            <a:r>
              <a:rPr lang="zh-CN" altLang="en-US" sz="4800" b="1" dirty="0" smtClean="0">
                <a:solidFill>
                  <a:srgbClr val="0066CC"/>
                </a:solidFill>
                <a:latin typeface="华文楷体" pitchFamily="2" charset="-122"/>
                <a:ea typeface="华文楷体" pitchFamily="2" charset="-122"/>
              </a:rPr>
              <a:t>操作系统管理与应用</a:t>
            </a:r>
            <a:endParaRPr lang="zh-CN" altLang="en-US" sz="4800" b="1" dirty="0">
              <a:solidFill>
                <a:srgbClr val="0066CC"/>
              </a:solidFill>
              <a:latin typeface="华文楷体" pitchFamily="2" charset="-122"/>
              <a:ea typeface="华文楷体" pitchFamily="2" charset="-122"/>
            </a:endParaRPr>
          </a:p>
        </p:txBody>
      </p:sp>
      <p:sp>
        <p:nvSpPr>
          <p:cNvPr id="10" name="矩形 9"/>
          <p:cNvSpPr/>
          <p:nvPr/>
        </p:nvSpPr>
        <p:spPr>
          <a:xfrm>
            <a:off x="-1548680" y="1921480"/>
            <a:ext cx="21458384" cy="73760"/>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rot="5400000" flipV="1">
            <a:off x="9384540" y="3945059"/>
            <a:ext cx="4128453" cy="216026"/>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1988846"/>
            <a:ext cx="11340753" cy="4128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7092281" y="1927882"/>
            <a:ext cx="4464497" cy="4189417"/>
          </a:xfrm>
          <a:prstGeom prst="rect">
            <a:avLst/>
          </a:prstGeom>
          <a:gradFill flip="none" rotWithShape="1">
            <a:gsLst>
              <a:gs pos="0">
                <a:schemeClr val="bg1">
                  <a:alpha val="0"/>
                </a:schemeClr>
              </a:gs>
              <a:gs pos="36000">
                <a:schemeClr val="bg1">
                  <a:alpha val="0"/>
                </a:schemeClr>
              </a:gs>
              <a:gs pos="90000">
                <a:schemeClr val="bg1">
                  <a:alpha val="57000"/>
                </a:schemeClr>
              </a:gs>
              <a:gs pos="100000">
                <a:schemeClr val="bg1">
                  <a:alpha val="5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p:nvPr/>
        </p:nvSpPr>
        <p:spPr>
          <a:xfrm>
            <a:off x="-36512" y="6117299"/>
            <a:ext cx="9361040" cy="60959"/>
          </a:xfrm>
          <a:prstGeom prst="rect">
            <a:avLst/>
          </a:prstGeom>
          <a:solidFill>
            <a:srgbClr val="0066CC"/>
          </a:solidFill>
          <a:ln>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252536" y="1964533"/>
            <a:ext cx="9577064" cy="89259"/>
          </a:xfrm>
          <a:prstGeom prst="rect">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769535767"/>
      </p:ext>
    </p:extLst>
  </p:cSld>
  <p:clrMapOvr>
    <a:masterClrMapping/>
  </p:clrMapOvr>
  <p:transition spd="med">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childTnLst>
                          </p:cTn>
                        </p:par>
                        <p:par>
                          <p:cTn id="8" fill="hold">
                            <p:stCondLst>
                              <p:cond delay="250"/>
                            </p:stCondLst>
                            <p:childTnLst>
                              <p:par>
                                <p:cTn id="9" presetID="2" presetClass="entr" presetSubtype="8"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42" presetClass="path" presetSubtype="0" autoRev="1" fill="hold" grpId="1" nodeType="withEffect">
                                  <p:stCondLst>
                                    <p:cond delay="1000"/>
                                  </p:stCondLst>
                                  <p:childTnLst>
                                    <p:animMotion origin="layout" path="M 3.05556E-6 8.64198E-7 L 0.00399 -0.32747 " pathEditMode="relative" rAng="0" ptsTypes="AA">
                                      <p:cBhvr>
                                        <p:cTn id="14" dur="500" fill="hold"/>
                                        <p:tgtEl>
                                          <p:spTgt spid="7"/>
                                        </p:tgtEl>
                                        <p:attrNameLst>
                                          <p:attrName>ppt_x</p:attrName>
                                          <p:attrName>ppt_y</p:attrName>
                                        </p:attrNameLst>
                                      </p:cBhvr>
                                      <p:rCtr x="191" y="-16389"/>
                                    </p:animMotion>
                                  </p:childTnLst>
                                </p:cTn>
                              </p:par>
                              <p:par>
                                <p:cTn id="15" presetID="22" presetClass="exit" presetSubtype="4" fill="hold" grpId="1" nodeType="withEffect">
                                  <p:stCondLst>
                                    <p:cond delay="1000"/>
                                  </p:stCondLst>
                                  <p:childTnLst>
                                    <p:animEffect transition="out" filter="wipe(down)">
                                      <p:cBhvr>
                                        <p:cTn id="16" dur="250"/>
                                        <p:tgtEl>
                                          <p:spTgt spid="9"/>
                                        </p:tgtEl>
                                      </p:cBhvr>
                                    </p:animEffect>
                                    <p:set>
                                      <p:cBhvr>
                                        <p:cTn id="17" dur="1" fill="hold">
                                          <p:stCondLst>
                                            <p:cond delay="249"/>
                                          </p:stCondLst>
                                        </p:cTn>
                                        <p:tgtEl>
                                          <p:spTgt spid="9"/>
                                        </p:tgtEl>
                                        <p:attrNameLst>
                                          <p:attrName>style.visibility</p:attrName>
                                        </p:attrNameLst>
                                      </p:cBhvr>
                                      <p:to>
                                        <p:strVal val="hidden"/>
                                      </p:to>
                                    </p:set>
                                  </p:childTnLst>
                                </p:cTn>
                              </p:par>
                              <p:par>
                                <p:cTn id="18" presetID="22" presetClass="exit" presetSubtype="4" fill="hold" nodeType="withEffect">
                                  <p:stCondLst>
                                    <p:cond delay="1000"/>
                                  </p:stCondLst>
                                  <p:childTnLst>
                                    <p:animEffect transition="out" filter="wipe(down)">
                                      <p:cBhvr>
                                        <p:cTn id="19" dur="400"/>
                                        <p:tgtEl>
                                          <p:spTgt spid="6"/>
                                        </p:tgtEl>
                                      </p:cBhvr>
                                    </p:animEffect>
                                    <p:set>
                                      <p:cBhvr>
                                        <p:cTn id="20" dur="1" fill="hold">
                                          <p:stCondLst>
                                            <p:cond delay="399"/>
                                          </p:stCondLst>
                                        </p:cTn>
                                        <p:tgtEl>
                                          <p:spTgt spid="6"/>
                                        </p:tgtEl>
                                        <p:attrNameLst>
                                          <p:attrName>style.visibility</p:attrName>
                                        </p:attrNameLst>
                                      </p:cBhvr>
                                      <p:to>
                                        <p:strVal val="hidden"/>
                                      </p:to>
                                    </p:set>
                                  </p:childTnLst>
                                </p:cTn>
                              </p:par>
                              <p:par>
                                <p:cTn id="21" presetID="22" presetClass="entr" presetSubtype="1" fill="hold" nodeType="withEffect">
                                  <p:stCondLst>
                                    <p:cond delay="160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400"/>
                                        <p:tgtEl>
                                          <p:spTgt spid="6"/>
                                        </p:tgtEl>
                                      </p:cBhvr>
                                    </p:animEffect>
                                  </p:childTnLst>
                                </p:cTn>
                              </p:par>
                              <p:par>
                                <p:cTn id="24" presetID="22" presetClass="entr" presetSubtype="1" fill="hold" grpId="2" nodeType="withEffect">
                                  <p:stCondLst>
                                    <p:cond delay="175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300"/>
                                        <p:tgtEl>
                                          <p:spTgt spid="9"/>
                                        </p:tgtEl>
                                      </p:cBhvr>
                                    </p:animEffect>
                                  </p:childTnLst>
                                </p:cTn>
                              </p:par>
                              <p:par>
                                <p:cTn id="27" presetID="1" presetClass="entr" presetSubtype="0" fill="hold" grpId="0" nodeType="withEffect">
                                  <p:stCondLst>
                                    <p:cond delay="2000"/>
                                  </p:stCondLst>
                                  <p:childTnLst>
                                    <p:set>
                                      <p:cBhvr>
                                        <p:cTn id="28" dur="1" fill="hold">
                                          <p:stCondLst>
                                            <p:cond delay="0"/>
                                          </p:stCondLst>
                                        </p:cTn>
                                        <p:tgtEl>
                                          <p:spTgt spid="10"/>
                                        </p:tgtEl>
                                        <p:attrNameLst>
                                          <p:attrName>style.visibility</p:attrName>
                                        </p:attrNameLst>
                                      </p:cBhvr>
                                      <p:to>
                                        <p:strVal val="visible"/>
                                      </p:to>
                                    </p:set>
                                  </p:childTnLst>
                                </p:cTn>
                              </p:par>
                              <p:par>
                                <p:cTn id="29" presetID="8" presetClass="emph" presetSubtype="0" fill="hold" grpId="1" nodeType="withEffect">
                                  <p:stCondLst>
                                    <p:cond delay="2000"/>
                                  </p:stCondLst>
                                  <p:childTnLst>
                                    <p:animRot by="-5400000">
                                      <p:cBhvr>
                                        <p:cTn id="30" dur="500" fill="hold"/>
                                        <p:tgtEl>
                                          <p:spTgt spid="10"/>
                                        </p:tgtEl>
                                        <p:attrNameLst>
                                          <p:attrName>r</p:attrName>
                                        </p:attrNameLst>
                                      </p:cBhvr>
                                    </p:animRot>
                                  </p:childTnLst>
                                </p:cTn>
                              </p:par>
                            </p:childTnLst>
                          </p:cTn>
                        </p:par>
                        <p:par>
                          <p:cTn id="31" fill="hold">
                            <p:stCondLst>
                              <p:cond delay="2750"/>
                            </p:stCondLst>
                            <p:childTnLst>
                              <p:par>
                                <p:cTn id="32" presetID="42" presetClass="path" presetSubtype="0" fill="hold" grpId="0" nodeType="afterEffect">
                                  <p:stCondLst>
                                    <p:cond delay="0"/>
                                  </p:stCondLst>
                                  <p:childTnLst>
                                    <p:animMotion origin="layout" path="M 2.77778E-7 2.46914E-7 L -1.29531 0.00648 " pathEditMode="relative" rAng="0" ptsTypes="AA">
                                      <p:cBhvr>
                                        <p:cTn id="33" dur="1000" fill="hold"/>
                                        <p:tgtEl>
                                          <p:spTgt spid="11"/>
                                        </p:tgtEl>
                                        <p:attrNameLst>
                                          <p:attrName>ppt_x</p:attrName>
                                          <p:attrName>ppt_y</p:attrName>
                                        </p:attrNameLst>
                                      </p:cBhvr>
                                      <p:rCtr x="-64774" y="309"/>
                                    </p:animMotion>
                                  </p:childTnLst>
                                </p:cTn>
                              </p:par>
                              <p:par>
                                <p:cTn id="34" presetID="2" presetClass="entr" presetSubtype="8"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ppt_y"/>
                                          </p:val>
                                        </p:tav>
                                        <p:tav tm="100000">
                                          <p:val>
                                            <p:strVal val="#ppt_y"/>
                                          </p:val>
                                        </p:tav>
                                      </p:tavLst>
                                    </p:anim>
                                  </p:childTnLst>
                                </p:cTn>
                              </p:par>
                              <p:par>
                                <p:cTn id="38" presetID="22" presetClass="entr" presetSubtype="2"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right)">
                                      <p:cBhvr>
                                        <p:cTn id="40" dur="1000"/>
                                        <p:tgtEl>
                                          <p:spTgt spid="12"/>
                                        </p:tgtEl>
                                      </p:cBhvr>
                                    </p:animEffect>
                                  </p:childTnLst>
                                </p:cTn>
                              </p:par>
                              <p:par>
                                <p:cTn id="41" presetID="42" presetClass="path" presetSubtype="0" decel="32000" fill="hold" nodeType="withEffect">
                                  <p:stCondLst>
                                    <p:cond delay="750"/>
                                  </p:stCondLst>
                                  <p:childTnLst>
                                    <p:animMotion origin="layout" path="M 1.38889E-6 6.17284E-7 L -0.18507 0.0071 " pathEditMode="relative" rAng="0" ptsTypes="AA">
                                      <p:cBhvr>
                                        <p:cTn id="42" dur="8500" fill="hold"/>
                                        <p:tgtEl>
                                          <p:spTgt spid="12"/>
                                        </p:tgtEl>
                                        <p:attrNameLst>
                                          <p:attrName>ppt_x</p:attrName>
                                          <p:attrName>ppt_y</p:attrName>
                                        </p:attrNameLst>
                                      </p:cBhvr>
                                      <p:rCtr x="-9253" y="340"/>
                                    </p:animMotion>
                                  </p:childTnLst>
                                </p:cTn>
                              </p:par>
                              <p:par>
                                <p:cTn id="43" presetID="2" presetClass="entr" presetSubtype="8" fill="hold" grpId="0" nodeType="withEffect">
                                  <p:stCondLst>
                                    <p:cond delay="75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8500" fill="hold"/>
                                        <p:tgtEl>
                                          <p:spTgt spid="13"/>
                                        </p:tgtEl>
                                        <p:attrNameLst>
                                          <p:attrName>ppt_x</p:attrName>
                                        </p:attrNameLst>
                                      </p:cBhvr>
                                      <p:tavLst>
                                        <p:tav tm="0">
                                          <p:val>
                                            <p:strVal val="0-#ppt_w/2"/>
                                          </p:val>
                                        </p:tav>
                                        <p:tav tm="100000">
                                          <p:val>
                                            <p:strVal val="#ppt_x"/>
                                          </p:val>
                                        </p:tav>
                                      </p:tavLst>
                                    </p:anim>
                                    <p:anim calcmode="lin" valueType="num">
                                      <p:cBhvr additive="base">
                                        <p:cTn id="46" dur="8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 grpId="2"/>
      <p:bldP spid="10" grpId="0" animBg="1"/>
      <p:bldP spid="10" grpId="1" animBg="1"/>
      <p:bldP spid="11" grpId="0" animBg="1"/>
      <p:bldP spid="13" grpId="0" animBg="1"/>
      <p:bldP spid="15" grpId="0" animBg="1"/>
      <p:bldP spid="7" grpId="0" animBg="1"/>
      <p:bldP spid="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en-US" altLang="zh-CN" dirty="0"/>
              <a:t>3.1.2 LINUX</a:t>
            </a:r>
            <a:r>
              <a:rPr lang="zh-CN" altLang="en-US" dirty="0"/>
              <a:t>的产生</a:t>
            </a:r>
          </a:p>
        </p:txBody>
      </p:sp>
      <p:sp>
        <p:nvSpPr>
          <p:cNvPr id="3" name="内容占位符 2"/>
          <p:cNvSpPr>
            <a:spLocks noGrp="1"/>
          </p:cNvSpPr>
          <p:nvPr>
            <p:ph idx="1"/>
          </p:nvPr>
        </p:nvSpPr>
        <p:spPr>
          <a:xfrm>
            <a:off x="251520" y="980728"/>
            <a:ext cx="8712968" cy="5328592"/>
          </a:xfrm>
        </p:spPr>
        <p:txBody>
          <a:bodyPr>
            <a:noAutofit/>
          </a:bodyPr>
          <a:lstStyle/>
          <a:p>
            <a:pPr marL="0" indent="720000">
              <a:buNone/>
            </a:pPr>
            <a:r>
              <a:rPr lang="zh-CN" altLang="zh-CN" sz="2500" dirty="0"/>
              <a:t>为了得到更多人的意见，托瓦兹将其开发的内核源代码上传到新闻组的</a:t>
            </a:r>
            <a:r>
              <a:rPr lang="en-US" altLang="zh-CN" sz="2500" dirty="0"/>
              <a:t>FTP</a:t>
            </a:r>
            <a:r>
              <a:rPr lang="zh-CN" altLang="zh-CN" sz="2500" dirty="0"/>
              <a:t>上</a:t>
            </a:r>
            <a:r>
              <a:rPr lang="en-US" altLang="zh-CN" sz="2500" dirty="0"/>
              <a:t>LINUX</a:t>
            </a:r>
            <a:r>
              <a:rPr lang="zh-CN" altLang="zh-CN" sz="2500" dirty="0"/>
              <a:t>目录中供大家下载，从此大家称托瓦兹的内核为</a:t>
            </a:r>
            <a:r>
              <a:rPr lang="en-US" altLang="zh-CN" sz="2500" dirty="0"/>
              <a:t>LINIX</a:t>
            </a:r>
            <a:r>
              <a:rPr lang="zh-CN" altLang="zh-CN" sz="2500" dirty="0"/>
              <a:t>。</a:t>
            </a:r>
          </a:p>
          <a:p>
            <a:pPr marL="0" indent="720000">
              <a:buNone/>
            </a:pPr>
            <a:r>
              <a:rPr lang="zh-CN" altLang="zh-CN" sz="2500" dirty="0"/>
              <a:t>为了能够与</a:t>
            </a:r>
            <a:r>
              <a:rPr lang="en-US" altLang="zh-CN" sz="2500" dirty="0"/>
              <a:t>UNIX</a:t>
            </a:r>
            <a:r>
              <a:rPr lang="zh-CN" altLang="zh-CN" sz="2500" dirty="0"/>
              <a:t>兼容，托瓦兹开发时参考了标准</a:t>
            </a:r>
            <a:r>
              <a:rPr lang="en-US" altLang="zh-CN" sz="2500" dirty="0"/>
              <a:t>POSIX</a:t>
            </a:r>
            <a:r>
              <a:rPr lang="zh-CN" altLang="zh-CN" sz="2500" dirty="0"/>
              <a:t>（</a:t>
            </a:r>
            <a:r>
              <a:rPr lang="en-US" altLang="zh-CN" sz="2500" dirty="0"/>
              <a:t>Portable Operating System Interface</a:t>
            </a:r>
            <a:r>
              <a:rPr lang="zh-CN" altLang="zh-CN" sz="2500" dirty="0"/>
              <a:t>）规范，确保了</a:t>
            </a:r>
            <a:r>
              <a:rPr lang="en-US" altLang="zh-CN" sz="2500" dirty="0"/>
              <a:t>LINUX</a:t>
            </a:r>
            <a:r>
              <a:rPr lang="zh-CN" altLang="zh-CN" sz="2500" dirty="0"/>
              <a:t>系统内核起步时就有良好的可移植性。</a:t>
            </a:r>
          </a:p>
          <a:p>
            <a:pPr marL="0" indent="720000">
              <a:buNone/>
            </a:pPr>
            <a:r>
              <a:rPr lang="zh-CN" altLang="zh-CN" sz="2500" dirty="0"/>
              <a:t>托瓦兹因为成功地开发了操作系统</a:t>
            </a:r>
            <a:r>
              <a:rPr lang="en-US" altLang="zh-CN" sz="2500" dirty="0"/>
              <a:t>Linux</a:t>
            </a:r>
            <a:r>
              <a:rPr lang="zh-CN" altLang="zh-CN" sz="2500" dirty="0"/>
              <a:t>内核而荣获</a:t>
            </a:r>
            <a:r>
              <a:rPr lang="en-US" altLang="zh-CN" sz="2500" dirty="0"/>
              <a:t>2014</a:t>
            </a:r>
            <a:r>
              <a:rPr lang="zh-CN" altLang="zh-CN" sz="2500" dirty="0"/>
              <a:t>年计算机先驱奖（</a:t>
            </a:r>
            <a:r>
              <a:rPr lang="en-US" altLang="zh-CN" sz="2500" dirty="0"/>
              <a:t>For pioneering development of the Linux kernel using the open-source approach</a:t>
            </a:r>
            <a:r>
              <a:rPr lang="zh-CN" altLang="zh-CN" sz="2500" dirty="0"/>
              <a:t>）。他的获奖创造了计算机先驱奖历史上的多个第一：第一次授予一位芬兰人；第一次授予一位“</a:t>
            </a:r>
            <a:r>
              <a:rPr lang="en-US" altLang="zh-CN" sz="2500" dirty="0"/>
              <a:t>60</a:t>
            </a:r>
            <a:r>
              <a:rPr lang="zh-CN" altLang="zh-CN" sz="2500" dirty="0"/>
              <a:t>后”（其实只差</a:t>
            </a:r>
            <a:r>
              <a:rPr lang="en-US" altLang="zh-CN" sz="2500" dirty="0"/>
              <a:t>3</a:t>
            </a:r>
            <a:r>
              <a:rPr lang="zh-CN" altLang="zh-CN" sz="2500" dirty="0"/>
              <a:t>天，就是“</a:t>
            </a:r>
            <a:r>
              <a:rPr lang="en-US" altLang="zh-CN" sz="2500" dirty="0"/>
              <a:t>70</a:t>
            </a:r>
            <a:r>
              <a:rPr lang="zh-CN" altLang="zh-CN" sz="2500" dirty="0"/>
              <a:t>后”）；获奖成果是在学生时期取得的</a:t>
            </a:r>
            <a:r>
              <a:rPr lang="zh-CN" altLang="zh-CN" sz="2500" dirty="0" smtClean="0"/>
              <a:t>。</a:t>
            </a:r>
            <a:endParaRPr lang="zh-CN" altLang="zh-CN" sz="2500" dirty="0"/>
          </a:p>
        </p:txBody>
      </p:sp>
    </p:spTree>
    <p:extLst>
      <p:ext uri="{BB962C8B-B14F-4D97-AF65-F5344CB8AC3E}">
        <p14:creationId xmlns:p14="http://schemas.microsoft.com/office/powerpoint/2010/main" val="672395234"/>
      </p:ext>
    </p:extLst>
  </p:cSld>
  <p:clrMapOvr>
    <a:masterClrMapping/>
  </p:clrMapOvr>
  <p:transition spd="med">
    <p:cover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LINUX</a:t>
            </a:r>
            <a:r>
              <a:rPr lang="zh-CN" altLang="en-US" dirty="0"/>
              <a:t>的产生</a:t>
            </a:r>
          </a:p>
        </p:txBody>
      </p:sp>
      <p:sp>
        <p:nvSpPr>
          <p:cNvPr id="3" name="内容占位符 2"/>
          <p:cNvSpPr>
            <a:spLocks noGrp="1"/>
          </p:cNvSpPr>
          <p:nvPr>
            <p:ph idx="1"/>
          </p:nvPr>
        </p:nvSpPr>
        <p:spPr>
          <a:xfrm>
            <a:off x="395536" y="1268760"/>
            <a:ext cx="8435280" cy="4968552"/>
          </a:xfrm>
        </p:spPr>
        <p:txBody>
          <a:bodyPr>
            <a:normAutofit fontScale="40000" lnSpcReduction="20000"/>
          </a:bodyPr>
          <a:lstStyle/>
          <a:p>
            <a:endParaRPr lang="zh-CN" altLang="zh-CN" dirty="0" smtClean="0"/>
          </a:p>
          <a:p>
            <a:pPr marL="0" indent="720000">
              <a:buNone/>
            </a:pPr>
            <a:r>
              <a:rPr lang="en-US" altLang="zh-CN" sz="7000" dirty="0" smtClean="0"/>
              <a:t>POSIX</a:t>
            </a:r>
            <a:r>
              <a:rPr lang="zh-CN" altLang="zh-CN" sz="7000" dirty="0"/>
              <a:t>是可移植操作系统接口，定义了操作系统应该为应用程序提供的接口标准，是</a:t>
            </a:r>
            <a:r>
              <a:rPr lang="en-US" altLang="zh-CN" sz="7000" dirty="0"/>
              <a:t>IEEE</a:t>
            </a:r>
            <a:r>
              <a:rPr lang="zh-CN" altLang="zh-CN" sz="7000" dirty="0"/>
              <a:t>为要在各种</a:t>
            </a:r>
            <a:r>
              <a:rPr lang="en-US" altLang="zh-CN" sz="7000" dirty="0"/>
              <a:t>UNIX</a:t>
            </a:r>
            <a:r>
              <a:rPr lang="zh-CN" altLang="zh-CN" sz="7000" dirty="0"/>
              <a:t>操作系统上运行的软件而定义的一系列</a:t>
            </a:r>
            <a:r>
              <a:rPr lang="en-US" altLang="zh-CN" sz="7000" dirty="0"/>
              <a:t>API</a:t>
            </a:r>
            <a:r>
              <a:rPr lang="zh-CN" altLang="zh-CN" sz="7000" dirty="0"/>
              <a:t>标准的总称。</a:t>
            </a:r>
            <a:r>
              <a:rPr lang="en-US" altLang="zh-CN" sz="7000" dirty="0"/>
              <a:t>POSIX</a:t>
            </a:r>
            <a:r>
              <a:rPr lang="zh-CN" altLang="zh-CN" sz="7000" dirty="0"/>
              <a:t>标准旨在期望获得源代码级别的软件可移植性。换句话说，为一个</a:t>
            </a:r>
            <a:r>
              <a:rPr lang="en-US" altLang="zh-CN" sz="7000" dirty="0"/>
              <a:t>POSIX</a:t>
            </a:r>
            <a:r>
              <a:rPr lang="zh-CN" altLang="zh-CN" sz="7000" dirty="0"/>
              <a:t>兼容的操作系统编写的程序，应该可以在任何其它的</a:t>
            </a:r>
            <a:r>
              <a:rPr lang="en-US" altLang="zh-CN" sz="7000" dirty="0"/>
              <a:t>POSIX</a:t>
            </a:r>
            <a:r>
              <a:rPr lang="zh-CN" altLang="zh-CN" sz="7000" dirty="0"/>
              <a:t>操作系统（即使是来自另一个厂商）上编译执行。</a:t>
            </a:r>
          </a:p>
          <a:p>
            <a:pPr marL="0" indent="720000">
              <a:buNone/>
            </a:pPr>
            <a:r>
              <a:rPr lang="en-US" altLang="zh-CN" sz="7000" dirty="0"/>
              <a:t>1992</a:t>
            </a:r>
            <a:r>
              <a:rPr lang="zh-CN" altLang="zh-CN" sz="7000" dirty="0"/>
              <a:t>年，</a:t>
            </a:r>
            <a:r>
              <a:rPr lang="en-US" altLang="zh-CN" sz="7000" dirty="0"/>
              <a:t>Andrew Tanenbaum</a:t>
            </a:r>
            <a:r>
              <a:rPr lang="zh-CN" altLang="zh-CN" sz="7000" dirty="0"/>
              <a:t>和</a:t>
            </a:r>
            <a:r>
              <a:rPr lang="en-US" altLang="zh-CN" sz="7000" dirty="0"/>
              <a:t>Linus Torvalds</a:t>
            </a:r>
            <a:r>
              <a:rPr lang="zh-CN" altLang="zh-CN" sz="7000" dirty="0"/>
              <a:t>（如图</a:t>
            </a:r>
            <a:r>
              <a:rPr lang="en-US" altLang="zh-CN" sz="7000" dirty="0"/>
              <a:t>1.3.5</a:t>
            </a:r>
            <a:r>
              <a:rPr lang="zh-CN" altLang="zh-CN" sz="7000" dirty="0"/>
              <a:t>）在</a:t>
            </a:r>
            <a:r>
              <a:rPr lang="en-US" altLang="zh-CN" sz="7000" dirty="0"/>
              <a:t>Usenet</a:t>
            </a:r>
            <a:r>
              <a:rPr lang="zh-CN" altLang="zh-CN" sz="7000" dirty="0"/>
              <a:t>新闻组中展开了关于微内核和宏内核、控制和开放等话题的讨论，</a:t>
            </a:r>
            <a:r>
              <a:rPr lang="en-US" altLang="zh-CN" sz="7000" dirty="0"/>
              <a:t>Andrew Tanenbaum</a:t>
            </a:r>
            <a:r>
              <a:rPr lang="zh-CN" altLang="zh-CN" sz="7000" dirty="0"/>
              <a:t>批评</a:t>
            </a:r>
            <a:r>
              <a:rPr lang="en-US" altLang="zh-CN" sz="7000" dirty="0"/>
              <a:t>Linux</a:t>
            </a:r>
            <a:r>
              <a:rPr lang="zh-CN" altLang="zh-CN" sz="7000" dirty="0"/>
              <a:t>采用宏内核设计是过时的，</a:t>
            </a:r>
            <a:r>
              <a:rPr lang="en-US" altLang="zh-CN" sz="7000" dirty="0"/>
              <a:t>Linus Torvalds</a:t>
            </a:r>
            <a:r>
              <a:rPr lang="zh-CN" altLang="zh-CN" sz="7000" dirty="0"/>
              <a:t>给予了反击。但这场辩论没有影响他们之间的个人关系，他们目前关系还是融洽的。</a:t>
            </a:r>
          </a:p>
          <a:p>
            <a:pPr marL="0" indent="0">
              <a:buNone/>
            </a:pPr>
            <a:endParaRPr lang="zh-CN" altLang="en-US" dirty="0"/>
          </a:p>
        </p:txBody>
      </p:sp>
    </p:spTree>
    <p:extLst>
      <p:ext uri="{BB962C8B-B14F-4D97-AF65-F5344CB8AC3E}">
        <p14:creationId xmlns:p14="http://schemas.microsoft.com/office/powerpoint/2010/main" val="3044382855"/>
      </p:ext>
    </p:extLst>
  </p:cSld>
  <p:clrMapOvr>
    <a:masterClrMapping/>
  </p:clrMapOvr>
  <p:transition spd="med">
    <p:cover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LINUX</a:t>
            </a:r>
            <a:r>
              <a:rPr lang="zh-CN" altLang="en-US" dirty="0"/>
              <a:t>的产生</a:t>
            </a:r>
          </a:p>
        </p:txBody>
      </p:sp>
      <p:sp>
        <p:nvSpPr>
          <p:cNvPr id="3" name="内容占位符 2"/>
          <p:cNvSpPr>
            <a:spLocks noGrp="1"/>
          </p:cNvSpPr>
          <p:nvPr>
            <p:ph idx="1"/>
          </p:nvPr>
        </p:nvSpPr>
        <p:spPr>
          <a:xfrm>
            <a:off x="395536" y="1268760"/>
            <a:ext cx="8435280" cy="4968552"/>
          </a:xfrm>
        </p:spPr>
        <p:txBody>
          <a:bodyPr>
            <a:normAutofit fontScale="40000" lnSpcReduction="20000"/>
          </a:bodyPr>
          <a:lstStyle/>
          <a:p>
            <a:endParaRPr lang="zh-CN" altLang="zh-CN" dirty="0" smtClean="0"/>
          </a:p>
          <a:p>
            <a:pPr marL="0" indent="720000">
              <a:buNone/>
            </a:pPr>
            <a:r>
              <a:rPr lang="en-US" altLang="zh-CN" sz="7000" dirty="0" smtClean="0"/>
              <a:t>POSIX</a:t>
            </a:r>
            <a:r>
              <a:rPr lang="zh-CN" altLang="zh-CN" sz="7000" dirty="0"/>
              <a:t>是可移植操作系统接口，定义了操作系统应该为应用程序提供的接口标准，是</a:t>
            </a:r>
            <a:r>
              <a:rPr lang="en-US" altLang="zh-CN" sz="7000" dirty="0"/>
              <a:t>IEEE</a:t>
            </a:r>
            <a:r>
              <a:rPr lang="zh-CN" altLang="zh-CN" sz="7000" dirty="0"/>
              <a:t>为要在各种</a:t>
            </a:r>
            <a:r>
              <a:rPr lang="en-US" altLang="zh-CN" sz="7000" dirty="0"/>
              <a:t>UNIX</a:t>
            </a:r>
            <a:r>
              <a:rPr lang="zh-CN" altLang="zh-CN" sz="7000" dirty="0"/>
              <a:t>操作系统上运行的软件而定义的一系列</a:t>
            </a:r>
            <a:r>
              <a:rPr lang="en-US" altLang="zh-CN" sz="7000" dirty="0"/>
              <a:t>API</a:t>
            </a:r>
            <a:r>
              <a:rPr lang="zh-CN" altLang="zh-CN" sz="7000" dirty="0"/>
              <a:t>标准的总称。</a:t>
            </a:r>
            <a:r>
              <a:rPr lang="en-US" altLang="zh-CN" sz="7000" dirty="0"/>
              <a:t>POSIX</a:t>
            </a:r>
            <a:r>
              <a:rPr lang="zh-CN" altLang="zh-CN" sz="7000" dirty="0"/>
              <a:t>标准旨在期望获得源代码级别的软件可移植性。换句话说，为一个</a:t>
            </a:r>
            <a:r>
              <a:rPr lang="en-US" altLang="zh-CN" sz="7000" dirty="0"/>
              <a:t>POSIX</a:t>
            </a:r>
            <a:r>
              <a:rPr lang="zh-CN" altLang="zh-CN" sz="7000" dirty="0"/>
              <a:t>兼容的操作系统编写的程序，应该可以在任何其它的</a:t>
            </a:r>
            <a:r>
              <a:rPr lang="en-US" altLang="zh-CN" sz="7000" dirty="0"/>
              <a:t>POSIX</a:t>
            </a:r>
            <a:r>
              <a:rPr lang="zh-CN" altLang="zh-CN" sz="7000" dirty="0"/>
              <a:t>操作系统（即使是来自另一个厂商）上编译执行。</a:t>
            </a:r>
          </a:p>
          <a:p>
            <a:pPr marL="0" indent="720000">
              <a:buNone/>
            </a:pPr>
            <a:r>
              <a:rPr lang="en-US" altLang="zh-CN" sz="7000" dirty="0"/>
              <a:t>1992</a:t>
            </a:r>
            <a:r>
              <a:rPr lang="zh-CN" altLang="zh-CN" sz="7000" dirty="0"/>
              <a:t>年，</a:t>
            </a:r>
            <a:r>
              <a:rPr lang="en-US" altLang="zh-CN" sz="7000" dirty="0"/>
              <a:t>Andrew Tanenbaum</a:t>
            </a:r>
            <a:r>
              <a:rPr lang="zh-CN" altLang="zh-CN" sz="7000" dirty="0"/>
              <a:t>和</a:t>
            </a:r>
            <a:r>
              <a:rPr lang="en-US" altLang="zh-CN" sz="7000" dirty="0"/>
              <a:t>Linus Torvalds</a:t>
            </a:r>
            <a:r>
              <a:rPr lang="zh-CN" altLang="zh-CN" sz="7000" dirty="0"/>
              <a:t>（如图</a:t>
            </a:r>
            <a:r>
              <a:rPr lang="en-US" altLang="zh-CN" sz="7000" dirty="0"/>
              <a:t>1.3.5</a:t>
            </a:r>
            <a:r>
              <a:rPr lang="zh-CN" altLang="zh-CN" sz="7000" dirty="0"/>
              <a:t>）在</a:t>
            </a:r>
            <a:r>
              <a:rPr lang="en-US" altLang="zh-CN" sz="7000" dirty="0"/>
              <a:t>Usenet</a:t>
            </a:r>
            <a:r>
              <a:rPr lang="zh-CN" altLang="zh-CN" sz="7000" dirty="0"/>
              <a:t>新闻组中展开了关于微内核和宏内核、控制和开放等话题的讨论，</a:t>
            </a:r>
            <a:r>
              <a:rPr lang="en-US" altLang="zh-CN" sz="7000" dirty="0"/>
              <a:t>Andrew Tanenbaum</a:t>
            </a:r>
            <a:r>
              <a:rPr lang="zh-CN" altLang="zh-CN" sz="7000" dirty="0"/>
              <a:t>批评</a:t>
            </a:r>
            <a:r>
              <a:rPr lang="en-US" altLang="zh-CN" sz="7000" dirty="0"/>
              <a:t>Linux</a:t>
            </a:r>
            <a:r>
              <a:rPr lang="zh-CN" altLang="zh-CN" sz="7000" dirty="0"/>
              <a:t>采用宏内核设计是过时的，</a:t>
            </a:r>
            <a:r>
              <a:rPr lang="en-US" altLang="zh-CN" sz="7000" dirty="0"/>
              <a:t>Linus Torvalds</a:t>
            </a:r>
            <a:r>
              <a:rPr lang="zh-CN" altLang="zh-CN" sz="7000" dirty="0"/>
              <a:t>给予了反击。但这场辩论没有影响他们之间的个人关系，他们目前关系还是融洽的。</a:t>
            </a:r>
          </a:p>
          <a:p>
            <a:pPr marL="0" indent="0">
              <a:buNone/>
            </a:pPr>
            <a:endParaRPr lang="zh-CN" altLang="en-US" dirty="0"/>
          </a:p>
        </p:txBody>
      </p:sp>
    </p:spTree>
    <p:extLst>
      <p:ext uri="{BB962C8B-B14F-4D97-AF65-F5344CB8AC3E}">
        <p14:creationId xmlns:p14="http://schemas.microsoft.com/office/powerpoint/2010/main" val="1401421817"/>
      </p:ext>
    </p:extLst>
  </p:cSld>
  <p:clrMapOvr>
    <a:masterClrMapping/>
  </p:clrMapOvr>
  <p:transition spd="med">
    <p:cover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LINUX</a:t>
            </a:r>
            <a:r>
              <a:rPr lang="zh-CN" altLang="en-US" dirty="0"/>
              <a:t>的产生</a:t>
            </a:r>
          </a:p>
        </p:txBody>
      </p:sp>
      <p:sp>
        <p:nvSpPr>
          <p:cNvPr id="3" name="内容占位符 2"/>
          <p:cNvSpPr>
            <a:spLocks noGrp="1"/>
          </p:cNvSpPr>
          <p:nvPr>
            <p:ph idx="4294967295"/>
          </p:nvPr>
        </p:nvSpPr>
        <p:spPr>
          <a:xfrm>
            <a:off x="708025" y="1268413"/>
            <a:ext cx="8435975" cy="4968875"/>
          </a:xfrm>
        </p:spPr>
        <p:txBody>
          <a:bodyPr>
            <a:normAutofit/>
          </a:bodyPr>
          <a:lstStyle/>
          <a:p>
            <a:endParaRPr lang="zh-CN" altLang="zh-CN" dirty="0" smtClean="0"/>
          </a:p>
          <a:p>
            <a:pPr marL="0" indent="0">
              <a:buNone/>
            </a:pP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72816"/>
            <a:ext cx="7702575"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2861140"/>
      </p:ext>
    </p:extLst>
  </p:cSld>
  <p:clrMapOvr>
    <a:masterClrMapping/>
  </p:clrMapOvr>
  <p:transition spd="med">
    <p:cover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3.2 LINUX</a:t>
            </a:r>
            <a:r>
              <a:rPr lang="zh-CN" altLang="en-US" dirty="0"/>
              <a:t>构成及发行</a:t>
            </a:r>
            <a:r>
              <a:rPr lang="zh-CN" altLang="en-US" dirty="0" smtClean="0"/>
              <a:t>版</a:t>
            </a:r>
            <a:endParaRPr lang="zh-CN" altLang="en-US" dirty="0"/>
          </a:p>
        </p:txBody>
      </p:sp>
      <p:sp>
        <p:nvSpPr>
          <p:cNvPr id="4" name="内容占位符 3"/>
          <p:cNvSpPr>
            <a:spLocks noGrp="1"/>
          </p:cNvSpPr>
          <p:nvPr>
            <p:ph idx="1"/>
          </p:nvPr>
        </p:nvSpPr>
        <p:spPr/>
        <p:txBody>
          <a:bodyPr/>
          <a:lstStyle/>
          <a:p>
            <a:pPr marL="0" indent="720000">
              <a:lnSpc>
                <a:spcPct val="80000"/>
              </a:lnSpc>
              <a:buNone/>
            </a:pPr>
            <a:r>
              <a:rPr lang="zh-CN" altLang="zh-CN" dirty="0"/>
              <a:t>根据</a:t>
            </a:r>
            <a:r>
              <a:rPr lang="en-US" altLang="zh-CN" dirty="0"/>
              <a:t>LINUX</a:t>
            </a:r>
            <a:r>
              <a:rPr lang="zh-CN" altLang="zh-CN" dirty="0"/>
              <a:t>诞生过程使我们认识到托瓦兹所开发的</a:t>
            </a:r>
            <a:r>
              <a:rPr lang="en-US" altLang="zh-CN" dirty="0"/>
              <a:t>LINUX</a:t>
            </a:r>
            <a:r>
              <a:rPr lang="zh-CN" altLang="zh-CN" dirty="0"/>
              <a:t>内核并不是</a:t>
            </a:r>
            <a:r>
              <a:rPr lang="en-US" altLang="zh-CN" dirty="0"/>
              <a:t>LINUX</a:t>
            </a:r>
            <a:r>
              <a:rPr lang="zh-CN" altLang="zh-CN" dirty="0"/>
              <a:t>操作系统的全部。一个操作系统除了内核外，还应该包括外围接口程序和相关工具软件，才能为用户使用计算机系统提供一个完整平台。</a:t>
            </a:r>
          </a:p>
          <a:p>
            <a:endParaRPr lang="zh-CN" altLang="en-US" dirty="0"/>
          </a:p>
        </p:txBody>
      </p:sp>
    </p:spTree>
    <p:extLst>
      <p:ext uri="{BB962C8B-B14F-4D97-AF65-F5344CB8AC3E}">
        <p14:creationId xmlns:p14="http://schemas.microsoft.com/office/powerpoint/2010/main" val="3472050191"/>
      </p:ext>
    </p:extLst>
  </p:cSld>
  <p:clrMapOvr>
    <a:masterClrMapping/>
  </p:clrMapOvr>
  <p:transition spd="med">
    <p:cover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3.2.1 LINUX</a:t>
            </a:r>
            <a:r>
              <a:rPr lang="zh-CN" altLang="en-US" dirty="0"/>
              <a:t>构</a:t>
            </a:r>
            <a:r>
              <a:rPr lang="zh-CN" altLang="en-US" dirty="0" smtClean="0"/>
              <a:t>成</a:t>
            </a:r>
            <a:endParaRPr lang="zh-CN" altLang="en-US" dirty="0"/>
          </a:p>
        </p:txBody>
      </p:sp>
      <p:sp>
        <p:nvSpPr>
          <p:cNvPr id="3" name="内容占位符 2"/>
          <p:cNvSpPr>
            <a:spLocks noGrp="1"/>
          </p:cNvSpPr>
          <p:nvPr>
            <p:ph idx="1"/>
          </p:nvPr>
        </p:nvSpPr>
        <p:spPr/>
        <p:txBody>
          <a:bodyPr>
            <a:normAutofit/>
          </a:bodyPr>
          <a:lstStyle/>
          <a:p>
            <a:pPr marL="0" indent="720000">
              <a:buNone/>
            </a:pPr>
            <a:r>
              <a:rPr lang="en-US" altLang="zh-CN" dirty="0" smtClean="0"/>
              <a:t>LINUX</a:t>
            </a:r>
            <a:r>
              <a:rPr lang="zh-CN" altLang="zh-CN" dirty="0"/>
              <a:t>操作系统应该完整定义为</a:t>
            </a:r>
            <a:r>
              <a:rPr lang="en-US" altLang="zh-CN" dirty="0"/>
              <a:t>GNU/LINUX</a:t>
            </a:r>
            <a:r>
              <a:rPr lang="zh-CN" altLang="zh-CN" dirty="0"/>
              <a:t>。其中</a:t>
            </a:r>
            <a:r>
              <a:rPr lang="en-US" altLang="zh-CN" dirty="0"/>
              <a:t>LINUX</a:t>
            </a:r>
            <a:r>
              <a:rPr lang="zh-CN" altLang="zh-CN" dirty="0"/>
              <a:t>侧重操作系统的内核部分，主要由</a:t>
            </a:r>
            <a:r>
              <a:rPr lang="en-US" altLang="zh-CN" dirty="0"/>
              <a:t>LINUS</a:t>
            </a:r>
            <a:r>
              <a:rPr lang="zh-CN" altLang="zh-CN" dirty="0"/>
              <a:t>负责升级与维护（</a:t>
            </a:r>
            <a:r>
              <a:rPr lang="en-US" altLang="zh-CN" u="sng" dirty="0">
                <a:hlinkClick r:id="rId2"/>
              </a:rPr>
              <a:t>http://www.kernel.org</a:t>
            </a:r>
            <a:r>
              <a:rPr lang="zh-CN" altLang="zh-CN" dirty="0"/>
              <a:t>）；</a:t>
            </a:r>
            <a:r>
              <a:rPr lang="en-US" altLang="zh-CN" dirty="0"/>
              <a:t>GNU</a:t>
            </a:r>
            <a:r>
              <a:rPr lang="zh-CN" altLang="zh-CN" dirty="0"/>
              <a:t>侧重指操作系统的外围部分，由</a:t>
            </a:r>
            <a:r>
              <a:rPr lang="en-US" altLang="zh-CN" dirty="0"/>
              <a:t>STALLMAN</a:t>
            </a:r>
            <a:r>
              <a:rPr lang="zh-CN" altLang="zh-CN" dirty="0"/>
              <a:t>团队负责开发与维护（</a:t>
            </a:r>
            <a:r>
              <a:rPr lang="en-US" altLang="zh-CN" u="sng" dirty="0">
                <a:hlinkClick r:id="rId3"/>
              </a:rPr>
              <a:t>http://www.gnu.org</a:t>
            </a:r>
            <a:r>
              <a:rPr lang="zh-CN" altLang="zh-CN" dirty="0"/>
              <a:t>）。</a:t>
            </a:r>
          </a:p>
          <a:p>
            <a:pPr marL="0" indent="720000">
              <a:buNone/>
            </a:pPr>
            <a:r>
              <a:rPr lang="en-US" altLang="zh-CN" dirty="0"/>
              <a:t>LINUX</a:t>
            </a:r>
            <a:r>
              <a:rPr lang="zh-CN" altLang="zh-CN" dirty="0"/>
              <a:t>系统主要有</a:t>
            </a:r>
            <a:r>
              <a:rPr lang="en-US" altLang="zh-CN" dirty="0"/>
              <a:t>4</a:t>
            </a:r>
            <a:r>
              <a:rPr lang="zh-CN" altLang="zh-CN" dirty="0"/>
              <a:t>部分构成，即</a:t>
            </a:r>
            <a:r>
              <a:rPr lang="en-US" altLang="zh-CN" dirty="0"/>
              <a:t>kernel</a:t>
            </a:r>
            <a:r>
              <a:rPr lang="zh-CN" altLang="zh-CN" dirty="0"/>
              <a:t>，</a:t>
            </a:r>
            <a:r>
              <a:rPr lang="en-US" altLang="zh-CN" dirty="0"/>
              <a:t>shell</a:t>
            </a:r>
            <a:r>
              <a:rPr lang="zh-CN" altLang="zh-CN" dirty="0"/>
              <a:t>，</a:t>
            </a:r>
            <a:r>
              <a:rPr lang="en-US" altLang="zh-CN" dirty="0"/>
              <a:t>file system</a:t>
            </a:r>
            <a:r>
              <a:rPr lang="zh-CN" altLang="zh-CN" dirty="0"/>
              <a:t>以及</a:t>
            </a:r>
            <a:r>
              <a:rPr lang="en-US" altLang="zh-CN" dirty="0"/>
              <a:t>user application</a:t>
            </a:r>
            <a:r>
              <a:rPr lang="zh-CN" altLang="zh-CN" dirty="0"/>
              <a:t>。其中</a:t>
            </a:r>
            <a:r>
              <a:rPr lang="en-US" altLang="zh-CN" dirty="0"/>
              <a:t>kernel</a:t>
            </a:r>
            <a:r>
              <a:rPr lang="zh-CN" altLang="zh-CN" dirty="0"/>
              <a:t>，</a:t>
            </a:r>
            <a:r>
              <a:rPr lang="en-US" altLang="zh-CN" dirty="0"/>
              <a:t>shell</a:t>
            </a:r>
            <a:r>
              <a:rPr lang="zh-CN" altLang="zh-CN" dirty="0"/>
              <a:t>，</a:t>
            </a:r>
            <a:r>
              <a:rPr lang="en-US" altLang="zh-CN" dirty="0"/>
              <a:t>file system</a:t>
            </a:r>
            <a:r>
              <a:rPr lang="zh-CN" altLang="zh-CN" dirty="0"/>
              <a:t>构成了基本的操作系统结构，它使得我们可以运行程序，管理文件并使用系统。</a:t>
            </a:r>
            <a:endParaRPr lang="zh-CN" altLang="en-US" dirty="0"/>
          </a:p>
        </p:txBody>
      </p:sp>
    </p:spTree>
    <p:extLst>
      <p:ext uri="{BB962C8B-B14F-4D97-AF65-F5344CB8AC3E}">
        <p14:creationId xmlns:p14="http://schemas.microsoft.com/office/powerpoint/2010/main" val="716685723"/>
      </p:ext>
    </p:extLst>
  </p:cSld>
  <p:clrMapOvr>
    <a:masterClrMapping/>
  </p:clrMapOvr>
  <p:transition spd="med">
    <p:cover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3.2.1 LINUX</a:t>
            </a:r>
            <a:r>
              <a:rPr lang="zh-CN" altLang="en-US" dirty="0"/>
              <a:t>构</a:t>
            </a:r>
            <a:r>
              <a:rPr lang="zh-CN" altLang="en-US" dirty="0" smtClean="0"/>
              <a:t>成</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39363"/>
            <a:ext cx="8496944" cy="3433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723276"/>
      </p:ext>
    </p:extLst>
  </p:cSld>
  <p:clrMapOvr>
    <a:masterClrMapping/>
  </p:clrMapOvr>
  <p:transition spd="med">
    <p:cover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4400" kern="1200" dirty="0" smtClean="0">
                <a:solidFill>
                  <a:schemeClr val="tx1"/>
                </a:solidFill>
                <a:effectLst/>
                <a:latin typeface="+mj-lt"/>
                <a:ea typeface="+mj-ea"/>
                <a:cs typeface="+mj-cs"/>
              </a:rPr>
              <a:t>3.2.1 LINUX</a:t>
            </a:r>
            <a:r>
              <a:rPr lang="zh-CN" altLang="zh-CN" sz="4400" kern="1200" dirty="0" smtClean="0">
                <a:solidFill>
                  <a:schemeClr val="tx1"/>
                </a:solidFill>
                <a:effectLst/>
                <a:latin typeface="+mj-lt"/>
                <a:ea typeface="+mj-ea"/>
                <a:cs typeface="+mj-cs"/>
              </a:rPr>
              <a:t>构成</a:t>
            </a:r>
            <a:endParaRPr lang="zh-CN" altLang="en-US" dirty="0"/>
          </a:p>
        </p:txBody>
      </p:sp>
      <p:sp>
        <p:nvSpPr>
          <p:cNvPr id="3" name="内容占位符 2"/>
          <p:cNvSpPr>
            <a:spLocks noGrp="1"/>
          </p:cNvSpPr>
          <p:nvPr>
            <p:ph idx="1"/>
          </p:nvPr>
        </p:nvSpPr>
        <p:spPr/>
        <p:txBody>
          <a:bodyPr>
            <a:normAutofit/>
          </a:bodyPr>
          <a:lstStyle/>
          <a:p>
            <a:pPr marL="514350" indent="-514350">
              <a:buFont typeface="+mj-lt"/>
              <a:buAutoNum type="arabicPeriod"/>
            </a:pPr>
            <a:r>
              <a:rPr lang="en-US" altLang="zh-CN" b="1" dirty="0"/>
              <a:t>LINUX</a:t>
            </a:r>
            <a:r>
              <a:rPr lang="zh-CN" altLang="zh-CN" b="1" dirty="0"/>
              <a:t>内核</a:t>
            </a:r>
            <a:r>
              <a:rPr lang="en-US" altLang="zh-CN" b="1" dirty="0"/>
              <a:t>(kernel</a:t>
            </a:r>
            <a:r>
              <a:rPr lang="en-US" altLang="zh-CN" b="1" dirty="0" smtClean="0"/>
              <a:t>)</a:t>
            </a:r>
            <a:endParaRPr lang="en-US" altLang="zh-CN" dirty="0" smtClean="0"/>
          </a:p>
          <a:p>
            <a:pPr lvl="0"/>
            <a:r>
              <a:rPr lang="zh-CN" altLang="zh-CN" dirty="0" smtClean="0"/>
              <a:t>它是</a:t>
            </a:r>
            <a:r>
              <a:rPr lang="en-US" altLang="zh-CN" dirty="0" smtClean="0"/>
              <a:t>LINUX</a:t>
            </a:r>
            <a:r>
              <a:rPr lang="zh-CN" altLang="zh-CN" dirty="0" smtClean="0"/>
              <a:t>操作系统的核心，实现了操作系统的基本功能。例如：在硬件方面：驱动硬件设备（学习驱动主要是调用内核提供的接口来实现对内核的驱动），管理内存，提供硬件接口，管理</a:t>
            </a:r>
            <a:r>
              <a:rPr lang="en-US" altLang="zh-CN" dirty="0" smtClean="0"/>
              <a:t>I/O</a:t>
            </a:r>
            <a:r>
              <a:rPr lang="zh-CN" altLang="zh-CN" dirty="0" smtClean="0"/>
              <a:t>。</a:t>
            </a:r>
          </a:p>
          <a:p>
            <a:r>
              <a:rPr lang="zh-CN" altLang="zh-CN" dirty="0" smtClean="0"/>
              <a:t>在软件方面：管理文件系统，为程序分配内存和</a:t>
            </a:r>
            <a:r>
              <a:rPr lang="en-US" altLang="zh-CN" dirty="0" smtClean="0"/>
              <a:t>cpu</a:t>
            </a:r>
            <a:r>
              <a:rPr lang="zh-CN" altLang="zh-CN" dirty="0" smtClean="0"/>
              <a:t>时间。</a:t>
            </a:r>
            <a:endParaRPr lang="zh-CN" altLang="en-US" dirty="0" smtClean="0"/>
          </a:p>
        </p:txBody>
      </p:sp>
    </p:spTree>
    <p:extLst>
      <p:ext uri="{BB962C8B-B14F-4D97-AF65-F5344CB8AC3E}">
        <p14:creationId xmlns:p14="http://schemas.microsoft.com/office/powerpoint/2010/main" val="3421543307"/>
      </p:ext>
    </p:extLst>
  </p:cSld>
  <p:clrMapOvr>
    <a:masterClrMapping/>
  </p:clrMapOvr>
  <p:transition spd="med">
    <p:cover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4400" kern="1200" dirty="0" smtClean="0">
                <a:solidFill>
                  <a:schemeClr val="tx1"/>
                </a:solidFill>
                <a:effectLst/>
                <a:latin typeface="+mj-lt"/>
                <a:ea typeface="+mj-ea"/>
                <a:cs typeface="+mj-cs"/>
              </a:rPr>
              <a:t>3.2.1 LINUX</a:t>
            </a:r>
            <a:r>
              <a:rPr lang="zh-CN" altLang="zh-CN" sz="4400" kern="1200" dirty="0" smtClean="0">
                <a:solidFill>
                  <a:schemeClr val="tx1"/>
                </a:solidFill>
                <a:effectLst/>
                <a:latin typeface="+mj-lt"/>
                <a:ea typeface="+mj-ea"/>
                <a:cs typeface="+mj-cs"/>
              </a:rPr>
              <a:t>构成</a:t>
            </a:r>
            <a:endParaRPr lang="zh-CN" altLang="en-US" dirty="0"/>
          </a:p>
        </p:txBody>
      </p:sp>
      <p:sp>
        <p:nvSpPr>
          <p:cNvPr id="3" name="内容占位符 2"/>
          <p:cNvSpPr>
            <a:spLocks noGrp="1"/>
          </p:cNvSpPr>
          <p:nvPr>
            <p:ph idx="1"/>
          </p:nvPr>
        </p:nvSpPr>
        <p:spPr>
          <a:xfrm>
            <a:off x="251520" y="1340768"/>
            <a:ext cx="8568952" cy="4968552"/>
          </a:xfrm>
        </p:spPr>
        <p:txBody>
          <a:bodyPr>
            <a:normAutofit lnSpcReduction="10000"/>
          </a:bodyPr>
          <a:lstStyle/>
          <a:p>
            <a:pPr marL="514350" lvl="0" indent="-514350">
              <a:buFont typeface="+mj-lt"/>
              <a:buAutoNum type="arabicPeriod" startAt="2"/>
            </a:pPr>
            <a:r>
              <a:rPr lang="en-US" altLang="zh-CN" sz="3300" b="1" dirty="0"/>
              <a:t>shell</a:t>
            </a:r>
            <a:endParaRPr lang="en-US" altLang="zh-CN" sz="3300" dirty="0" smtClean="0"/>
          </a:p>
          <a:p>
            <a:pPr lvl="0"/>
            <a:r>
              <a:rPr lang="en-US" altLang="zh-CN" dirty="0" smtClean="0"/>
              <a:t>shell</a:t>
            </a:r>
            <a:r>
              <a:rPr lang="zh-CN" altLang="zh-CN" dirty="0"/>
              <a:t>是一个系统的用户界面，它是用户和内核进行交互的接口，他是一个解释器，它解释用户输入的命令并将其送入内核运行。（</a:t>
            </a:r>
            <a:r>
              <a:rPr lang="en-US" altLang="zh-CN" dirty="0"/>
              <a:t>A shell is an interface between the user and the kernel,which acts as an interpreter or translator</a:t>
            </a:r>
            <a:r>
              <a:rPr lang="zh-CN" altLang="zh-CN" dirty="0"/>
              <a:t>）</a:t>
            </a:r>
          </a:p>
          <a:p>
            <a:r>
              <a:rPr lang="zh-CN" altLang="zh-CN" dirty="0"/>
              <a:t>目前主流的</a:t>
            </a:r>
            <a:r>
              <a:rPr lang="en-US" altLang="zh-CN" dirty="0"/>
              <a:t>shell</a:t>
            </a:r>
            <a:r>
              <a:rPr lang="zh-CN" altLang="zh-CN" dirty="0"/>
              <a:t>主要有：</a:t>
            </a:r>
            <a:r>
              <a:rPr lang="en-US" altLang="zh-CN" dirty="0"/>
              <a:t>bourne shell</a:t>
            </a:r>
            <a:r>
              <a:rPr lang="zh-CN" altLang="zh-CN" dirty="0"/>
              <a:t>（</a:t>
            </a:r>
            <a:r>
              <a:rPr lang="en-US" altLang="zh-CN" dirty="0"/>
              <a:t>sh</a:t>
            </a:r>
            <a:r>
              <a:rPr lang="zh-CN" altLang="zh-CN" dirty="0"/>
              <a:t>），</a:t>
            </a:r>
            <a:r>
              <a:rPr lang="en-US" altLang="zh-CN" dirty="0"/>
              <a:t>bourne-again shell</a:t>
            </a:r>
            <a:r>
              <a:rPr lang="zh-CN" altLang="zh-CN" dirty="0"/>
              <a:t>（</a:t>
            </a:r>
            <a:r>
              <a:rPr lang="en-US" altLang="zh-CN" dirty="0"/>
              <a:t>bash</a:t>
            </a:r>
            <a:r>
              <a:rPr lang="zh-CN" altLang="zh-CN" dirty="0"/>
              <a:t>），</a:t>
            </a:r>
            <a:r>
              <a:rPr lang="en-US" altLang="zh-CN" dirty="0"/>
              <a:t>korn shell</a:t>
            </a:r>
            <a:r>
              <a:rPr lang="zh-CN" altLang="zh-CN" dirty="0"/>
              <a:t>（</a:t>
            </a:r>
            <a:r>
              <a:rPr lang="en-US" altLang="zh-CN" dirty="0"/>
              <a:t>ksh</a:t>
            </a:r>
            <a:r>
              <a:rPr lang="zh-CN" altLang="zh-CN" dirty="0"/>
              <a:t>），</a:t>
            </a:r>
            <a:r>
              <a:rPr lang="en-US" altLang="zh-CN" dirty="0"/>
              <a:t>C shell(csh)</a:t>
            </a:r>
            <a:r>
              <a:rPr lang="zh-CN" altLang="zh-CN" dirty="0"/>
              <a:t>。</a:t>
            </a:r>
          </a:p>
          <a:p>
            <a:r>
              <a:rPr lang="zh-CN" altLang="zh-CN" dirty="0"/>
              <a:t>注：</a:t>
            </a:r>
            <a:r>
              <a:rPr lang="en-US" altLang="zh-CN" dirty="0"/>
              <a:t>Bourne shell</a:t>
            </a:r>
            <a:r>
              <a:rPr lang="zh-CN" altLang="zh-CN" dirty="0"/>
              <a:t>，或</a:t>
            </a:r>
            <a:r>
              <a:rPr lang="en-US" altLang="zh-CN" dirty="0"/>
              <a:t> sh</a:t>
            </a:r>
            <a:r>
              <a:rPr lang="zh-CN" altLang="zh-CN" dirty="0"/>
              <a:t>，是</a:t>
            </a:r>
            <a:r>
              <a:rPr lang="en-US" altLang="zh-CN" dirty="0"/>
              <a:t> Version 7 Unix </a:t>
            </a:r>
            <a:r>
              <a:rPr lang="zh-CN" altLang="zh-CN" dirty="0"/>
              <a:t>默认的</a:t>
            </a:r>
            <a:r>
              <a:rPr lang="en-US" altLang="zh-CN" dirty="0"/>
              <a:t>Unix shell</a:t>
            </a:r>
            <a:r>
              <a:rPr lang="zh-CN" altLang="zh-CN" dirty="0"/>
              <a:t>，替代执行文件同为</a:t>
            </a:r>
            <a:r>
              <a:rPr lang="en-US" altLang="zh-CN" dirty="0"/>
              <a:t>sh</a:t>
            </a:r>
            <a:r>
              <a:rPr lang="zh-CN" altLang="zh-CN" dirty="0"/>
              <a:t>的</a:t>
            </a:r>
            <a:r>
              <a:rPr lang="en-US" altLang="zh-CN" dirty="0"/>
              <a:t>Thompson shell</a:t>
            </a:r>
            <a:r>
              <a:rPr lang="zh-CN" altLang="zh-CN" dirty="0"/>
              <a:t>。它由</a:t>
            </a:r>
            <a:r>
              <a:rPr lang="en-US" altLang="zh-CN" dirty="0"/>
              <a:t>AT&amp;T</a:t>
            </a:r>
            <a:r>
              <a:rPr lang="zh-CN" altLang="zh-CN" dirty="0"/>
              <a:t>贝尔实验室的史蒂夫·伯恩在</a:t>
            </a:r>
            <a:r>
              <a:rPr lang="en-US" altLang="zh-CN" dirty="0"/>
              <a:t>1977</a:t>
            </a:r>
            <a:r>
              <a:rPr lang="zh-CN" altLang="zh-CN" dirty="0"/>
              <a:t>年在</a:t>
            </a:r>
            <a:r>
              <a:rPr lang="en-US" altLang="zh-CN" dirty="0"/>
              <a:t>Version 7 Unix</a:t>
            </a:r>
            <a:r>
              <a:rPr lang="zh-CN" altLang="zh-CN" dirty="0"/>
              <a:t>中针对大学与学院发布的。它的二进制程序文件在大多数</a:t>
            </a:r>
            <a:r>
              <a:rPr lang="en-US" altLang="zh-CN" dirty="0"/>
              <a:t>Unix</a:t>
            </a:r>
            <a:r>
              <a:rPr lang="zh-CN" altLang="zh-CN" dirty="0"/>
              <a:t>系统上位于</a:t>
            </a:r>
            <a:r>
              <a:rPr lang="en-US" altLang="zh-CN" dirty="0"/>
              <a:t>/bin/sh</a:t>
            </a:r>
            <a:r>
              <a:rPr lang="zh-CN" altLang="zh-CN" dirty="0"/>
              <a:t>，在很多</a:t>
            </a:r>
            <a:r>
              <a:rPr lang="en-US" altLang="zh-CN" dirty="0"/>
              <a:t>Unix</a:t>
            </a:r>
            <a:r>
              <a:rPr lang="zh-CN" altLang="zh-CN" dirty="0"/>
              <a:t>版本中，它仍然是</a:t>
            </a:r>
            <a:r>
              <a:rPr lang="en-US" altLang="zh-CN" dirty="0"/>
              <a:t>root</a:t>
            </a:r>
            <a:r>
              <a:rPr lang="zh-CN" altLang="zh-CN" dirty="0"/>
              <a:t>的默认</a:t>
            </a:r>
            <a:r>
              <a:rPr lang="en-US" altLang="zh-CN" dirty="0"/>
              <a:t>shell</a:t>
            </a:r>
            <a:r>
              <a:rPr lang="zh-CN" altLang="zh-CN" dirty="0"/>
              <a:t>。</a:t>
            </a:r>
            <a:endParaRPr lang="zh-CN" altLang="en-US" dirty="0"/>
          </a:p>
        </p:txBody>
      </p:sp>
    </p:spTree>
    <p:extLst>
      <p:ext uri="{BB962C8B-B14F-4D97-AF65-F5344CB8AC3E}">
        <p14:creationId xmlns:p14="http://schemas.microsoft.com/office/powerpoint/2010/main" val="2456393800"/>
      </p:ext>
    </p:extLst>
  </p:cSld>
  <p:clrMapOvr>
    <a:masterClrMapping/>
  </p:clrMapOvr>
  <p:transition spd="med">
    <p:cover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sz="4400" kern="1200" dirty="0" smtClean="0">
                <a:solidFill>
                  <a:schemeClr val="tx1"/>
                </a:solidFill>
                <a:effectLst/>
                <a:latin typeface="+mj-lt"/>
                <a:ea typeface="+mj-ea"/>
                <a:cs typeface="+mj-cs"/>
              </a:rPr>
              <a:t>3.2.1 LINUX</a:t>
            </a:r>
            <a:r>
              <a:rPr lang="zh-CN" altLang="zh-CN" sz="4400" kern="1200" dirty="0" smtClean="0">
                <a:solidFill>
                  <a:schemeClr val="tx1"/>
                </a:solidFill>
                <a:effectLst/>
                <a:latin typeface="+mj-lt"/>
                <a:ea typeface="+mj-ea"/>
                <a:cs typeface="+mj-cs"/>
              </a:rPr>
              <a:t>构成</a:t>
            </a:r>
            <a:endParaRPr lang="zh-CN" altLang="en-US" dirty="0"/>
          </a:p>
        </p:txBody>
      </p:sp>
      <p:sp>
        <p:nvSpPr>
          <p:cNvPr id="3" name="内容占位符 2"/>
          <p:cNvSpPr>
            <a:spLocks noGrp="1"/>
          </p:cNvSpPr>
          <p:nvPr>
            <p:ph idx="1"/>
          </p:nvPr>
        </p:nvSpPr>
        <p:spPr/>
        <p:txBody>
          <a:bodyPr>
            <a:normAutofit/>
          </a:bodyPr>
          <a:lstStyle/>
          <a:p>
            <a:pPr marL="514350" lvl="0" indent="-514350">
              <a:buFont typeface="+mj-lt"/>
              <a:buAutoNum type="arabicPeriod" startAt="3"/>
            </a:pPr>
            <a:r>
              <a:rPr lang="zh-CN" altLang="zh-CN" b="1" dirty="0"/>
              <a:t>文件系统（</a:t>
            </a:r>
            <a:r>
              <a:rPr lang="en-US" altLang="zh-CN" b="1" dirty="0"/>
              <a:t>file system</a:t>
            </a:r>
            <a:r>
              <a:rPr lang="zh-CN" altLang="zh-CN" b="1" dirty="0"/>
              <a:t>）</a:t>
            </a:r>
            <a:endParaRPr lang="en-US" altLang="zh-CN" dirty="0" smtClean="0"/>
          </a:p>
          <a:p>
            <a:pPr lvl="0"/>
            <a:r>
              <a:rPr lang="zh-CN" altLang="zh-CN" dirty="0" smtClean="0"/>
              <a:t>文</a:t>
            </a:r>
            <a:r>
              <a:rPr lang="zh-CN" altLang="zh-CN" dirty="0"/>
              <a:t>件系统是文件存放在磁盘等存储设备上的组织方法，</a:t>
            </a:r>
            <a:r>
              <a:rPr lang="en-US" altLang="zh-CN" dirty="0"/>
              <a:t>LINUX</a:t>
            </a:r>
            <a:r>
              <a:rPr lang="zh-CN" altLang="zh-CN" dirty="0"/>
              <a:t>采用的是树形目录结构，以“</a:t>
            </a:r>
            <a:r>
              <a:rPr lang="en-US" altLang="zh-CN" dirty="0"/>
              <a:t>/</a:t>
            </a:r>
            <a:r>
              <a:rPr lang="zh-CN" altLang="zh-CN" dirty="0"/>
              <a:t>”为根目录，按照目录分层方式进行组织，但</a:t>
            </a:r>
            <a:r>
              <a:rPr lang="en-US" altLang="zh-CN" dirty="0"/>
              <a:t>LINUX</a:t>
            </a:r>
            <a:r>
              <a:rPr lang="zh-CN" altLang="zh-CN" dirty="0"/>
              <a:t>同时也支持目前大多数主流目录系统，例如</a:t>
            </a:r>
            <a:r>
              <a:rPr lang="en-US" altLang="zh-CN" dirty="0"/>
              <a:t>fat32</a:t>
            </a:r>
            <a:r>
              <a:rPr lang="zh-CN" altLang="zh-CN" dirty="0"/>
              <a:t>，</a:t>
            </a:r>
            <a:r>
              <a:rPr lang="en-US" altLang="zh-CN" dirty="0"/>
              <a:t>vfat</a:t>
            </a:r>
            <a:r>
              <a:rPr lang="zh-CN" altLang="zh-CN" dirty="0"/>
              <a:t>，</a:t>
            </a:r>
            <a:r>
              <a:rPr lang="en-US" altLang="zh-CN" dirty="0"/>
              <a:t>ext2</a:t>
            </a:r>
            <a:r>
              <a:rPr lang="zh-CN" altLang="zh-CN" dirty="0"/>
              <a:t>，</a:t>
            </a:r>
            <a:r>
              <a:rPr lang="en-US" altLang="zh-CN" dirty="0"/>
              <a:t>ext3</a:t>
            </a:r>
            <a:r>
              <a:rPr lang="zh-CN" altLang="zh-CN" dirty="0"/>
              <a:t>，</a:t>
            </a:r>
            <a:r>
              <a:rPr lang="en-US" altLang="zh-CN" dirty="0"/>
              <a:t>ext4</a:t>
            </a:r>
            <a:r>
              <a:rPr lang="zh-CN" altLang="zh-CN" dirty="0"/>
              <a:t>，</a:t>
            </a:r>
            <a:r>
              <a:rPr lang="en-US" altLang="zh-CN" dirty="0"/>
              <a:t>ISO9660</a:t>
            </a:r>
            <a:r>
              <a:rPr lang="zh-CN" altLang="zh-CN" dirty="0"/>
              <a:t>等。</a:t>
            </a:r>
          </a:p>
          <a:p>
            <a:r>
              <a:rPr lang="zh-CN" altLang="zh-CN" dirty="0"/>
              <a:t>从用户角度</a:t>
            </a:r>
            <a:r>
              <a:rPr lang="en-US" altLang="zh-CN" dirty="0"/>
              <a:t>Linux</a:t>
            </a:r>
            <a:r>
              <a:rPr lang="zh-CN" altLang="zh-CN" dirty="0"/>
              <a:t>系统由用户空间和内核空间两部分组成。</a:t>
            </a:r>
          </a:p>
          <a:p>
            <a:r>
              <a:rPr lang="zh-CN" altLang="zh-CN" dirty="0"/>
              <a:t>内核空间与用户空间是程序执行的两种不同状态，通过系统调用和硬件中断能够完成从用户空间到内核空间的转移。</a:t>
            </a:r>
            <a:endParaRPr lang="zh-CN" altLang="en-US" dirty="0"/>
          </a:p>
        </p:txBody>
      </p:sp>
    </p:spTree>
    <p:extLst>
      <p:ext uri="{BB962C8B-B14F-4D97-AF65-F5344CB8AC3E}">
        <p14:creationId xmlns:p14="http://schemas.microsoft.com/office/powerpoint/2010/main" val="990348723"/>
      </p:ext>
    </p:extLst>
  </p:cSld>
  <p:clrMapOvr>
    <a:masterClrMapping/>
  </p:clrMapOvr>
  <p:transition spd="med">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9632" y="1604392"/>
            <a:ext cx="7503368" cy="1752600"/>
          </a:xfrm>
        </p:spPr>
        <p:txBody>
          <a:bodyPr/>
          <a:lstStyle/>
          <a:p>
            <a:r>
              <a:rPr lang="zh-CN" altLang="en-U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55000" endA="300" endPos="45500" dir="5400000" sy="-100000" algn="bl" rotWithShape="0"/>
                </a:effectLst>
              </a:rPr>
              <a:t>第</a:t>
            </a:r>
            <a:r>
              <a:rPr lang="en-US" altLang="zh-CN"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55000" endA="300" endPos="45500" dir="5400000" sy="-100000" algn="bl" rotWithShape="0"/>
                </a:effectLst>
              </a:rPr>
              <a:t>3</a:t>
            </a:r>
            <a:r>
              <a:rPr lang="zh-CN" altLang="en-U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55000" endA="300" endPos="45500" dir="5400000" sy="-100000" algn="bl" rotWithShape="0"/>
                </a:effectLst>
              </a:rPr>
              <a:t>章 </a:t>
            </a:r>
            <a:r>
              <a:rPr lang="en-US" altLang="zh-CN"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55000" endA="300" endPos="45500" dir="5400000" sy="-100000" algn="bl" rotWithShape="0"/>
                </a:effectLst>
              </a:rPr>
              <a:t>LINUX</a:t>
            </a:r>
            <a:r>
              <a:rPr lang="zh-CN" altLang="en-U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blurRad="6350" stA="55000" endA="300" endPos="45500" dir="5400000" sy="-100000" algn="bl" rotWithShape="0"/>
                </a:effectLst>
              </a:rPr>
              <a:t>操作系统概述</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72049133"/>
      </p:ext>
    </p:extLst>
  </p:cSld>
  <p:clrMapOvr>
    <a:masterClrMapping/>
  </p:clrMapOvr>
  <p:transition spd="med">
    <p:cover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kern="1200" dirty="0" smtClean="0">
                <a:solidFill>
                  <a:schemeClr val="tx1"/>
                </a:solidFill>
                <a:effectLst/>
                <a:latin typeface="+mj-lt"/>
                <a:ea typeface="+mj-ea"/>
                <a:cs typeface="+mj-cs"/>
              </a:rPr>
              <a:t>3.2.1 LINUX</a:t>
            </a:r>
            <a:r>
              <a:rPr lang="zh-CN" altLang="zh-CN" sz="4400" kern="1200" dirty="0" smtClean="0">
                <a:solidFill>
                  <a:schemeClr val="tx1"/>
                </a:solidFill>
                <a:effectLst/>
                <a:latin typeface="+mj-lt"/>
                <a:ea typeface="+mj-ea"/>
                <a:cs typeface="+mj-cs"/>
              </a:rPr>
              <a:t>构成</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b="1" dirty="0" smtClean="0"/>
              <a:t>（</a:t>
            </a:r>
            <a:r>
              <a:rPr lang="en-US" altLang="zh-CN" b="1" dirty="0"/>
              <a:t>1</a:t>
            </a:r>
            <a:r>
              <a:rPr lang="zh-CN" altLang="zh-CN" b="1" dirty="0"/>
              <a:t>）内核空间主要分为</a:t>
            </a:r>
            <a:r>
              <a:rPr lang="zh-CN" altLang="zh-CN" dirty="0"/>
              <a:t>：</a:t>
            </a:r>
            <a:r>
              <a:rPr lang="en-US" altLang="zh-CN" dirty="0"/>
              <a:t>  </a:t>
            </a:r>
            <a:endParaRPr lang="zh-CN" altLang="zh-CN" dirty="0"/>
          </a:p>
          <a:p>
            <a:pPr marL="0" indent="0">
              <a:buNone/>
            </a:pPr>
            <a:r>
              <a:rPr lang="en-US" altLang="zh-CN" dirty="0"/>
              <a:t>	 System Call Interface</a:t>
            </a:r>
            <a:r>
              <a:rPr lang="zh-CN" altLang="zh-CN" dirty="0"/>
              <a:t>（系统调用接口）</a:t>
            </a:r>
          </a:p>
          <a:p>
            <a:pPr marL="0" indent="0">
              <a:buNone/>
            </a:pPr>
            <a:r>
              <a:rPr lang="en-US" altLang="zh-CN" dirty="0"/>
              <a:t>	 Kernel</a:t>
            </a:r>
            <a:r>
              <a:rPr lang="zh-CN" altLang="zh-CN" dirty="0"/>
              <a:t>（内核） </a:t>
            </a:r>
          </a:p>
          <a:p>
            <a:pPr marL="0" indent="0">
              <a:buNone/>
            </a:pPr>
            <a:r>
              <a:rPr lang="en-US" altLang="zh-CN" dirty="0"/>
              <a:t>	 Architecture Dependent Kernel Code</a:t>
            </a:r>
            <a:r>
              <a:rPr lang="zh-CN" altLang="zh-CN" dirty="0"/>
              <a:t>（架构体系内核代码）</a:t>
            </a:r>
            <a:endParaRPr lang="zh-CN" altLang="en-US" dirty="0"/>
          </a:p>
          <a:p>
            <a:pPr marL="0" indent="0">
              <a:buNone/>
            </a:pPr>
            <a:endParaRPr lang="zh-CN" altLang="zh-CN" sz="1900" dirty="0"/>
          </a:p>
          <a:p>
            <a:pPr marL="0" indent="0">
              <a:buNone/>
            </a:pPr>
            <a:r>
              <a:rPr lang="zh-CN" altLang="zh-CN" b="1" dirty="0"/>
              <a:t>（</a:t>
            </a:r>
            <a:r>
              <a:rPr lang="en-US" altLang="zh-CN" b="1" dirty="0"/>
              <a:t>2</a:t>
            </a:r>
            <a:r>
              <a:rPr lang="zh-CN" altLang="zh-CN" b="1" dirty="0"/>
              <a:t>）用户空间</a:t>
            </a:r>
            <a:endParaRPr lang="zh-CN" altLang="zh-CN" dirty="0"/>
          </a:p>
          <a:p>
            <a:pPr marL="0" indent="0">
              <a:buNone/>
            </a:pPr>
            <a:r>
              <a:rPr lang="zh-CN" altLang="zh-CN" b="1" dirty="0"/>
              <a:t>主要分为：</a:t>
            </a:r>
            <a:endParaRPr lang="zh-CN" altLang="zh-CN" dirty="0"/>
          </a:p>
          <a:p>
            <a:pPr marL="0" indent="0">
              <a:buNone/>
            </a:pPr>
            <a:r>
              <a:rPr lang="en-US" altLang="zh-CN" dirty="0"/>
              <a:t>	 User Applications</a:t>
            </a:r>
            <a:r>
              <a:rPr lang="zh-CN" altLang="zh-CN" dirty="0"/>
              <a:t>（用户应用程序）</a:t>
            </a:r>
          </a:p>
          <a:p>
            <a:pPr marL="0" indent="0">
              <a:buNone/>
            </a:pPr>
            <a:r>
              <a:rPr lang="en-US" altLang="zh-CN" dirty="0"/>
              <a:t>	 GNU C Library </a:t>
            </a:r>
            <a:r>
              <a:rPr lang="zh-CN" altLang="zh-CN" dirty="0"/>
              <a:t>（</a:t>
            </a:r>
            <a:r>
              <a:rPr lang="en-US" altLang="zh-CN" dirty="0"/>
              <a:t>glibc</a:t>
            </a:r>
            <a:r>
              <a:rPr lang="zh-CN" altLang="zh-CN" dirty="0"/>
              <a:t>即</a:t>
            </a:r>
            <a:r>
              <a:rPr lang="en-US" altLang="zh-CN" dirty="0"/>
              <a:t>c</a:t>
            </a:r>
            <a:r>
              <a:rPr lang="zh-CN" altLang="zh-CN" dirty="0"/>
              <a:t>运行库</a:t>
            </a:r>
            <a:r>
              <a:rPr lang="zh-CN" altLang="zh-CN" dirty="0" smtClean="0"/>
              <a:t>）</a:t>
            </a:r>
            <a:endParaRPr lang="zh-CN" altLang="zh-CN" dirty="0"/>
          </a:p>
        </p:txBody>
      </p:sp>
    </p:spTree>
    <p:extLst>
      <p:ext uri="{BB962C8B-B14F-4D97-AF65-F5344CB8AC3E}">
        <p14:creationId xmlns:p14="http://schemas.microsoft.com/office/powerpoint/2010/main" val="664525634"/>
      </p:ext>
    </p:extLst>
  </p:cSld>
  <p:clrMapOvr>
    <a:masterClrMapping/>
  </p:clrMapOvr>
  <p:transition spd="med">
    <p:cover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a:bodyPr>
          <a:lstStyle/>
          <a:p>
            <a:r>
              <a:rPr lang="zh-CN" altLang="zh-CN" dirty="0"/>
              <a:t>从</a:t>
            </a:r>
            <a:r>
              <a:rPr lang="en-US" altLang="zh-CN" dirty="0"/>
              <a:t>LINUX</a:t>
            </a:r>
            <a:r>
              <a:rPr lang="zh-CN" altLang="zh-CN" dirty="0"/>
              <a:t>诞生到现在，不同的国家、不同应用领域的用户在使用不同的</a:t>
            </a:r>
            <a:r>
              <a:rPr lang="en-US" altLang="zh-CN" dirty="0"/>
              <a:t>LINUX</a:t>
            </a:r>
            <a:r>
              <a:rPr lang="zh-CN" altLang="zh-CN" dirty="0"/>
              <a:t>，如</a:t>
            </a:r>
            <a:r>
              <a:rPr lang="en-US" altLang="zh-CN" dirty="0"/>
              <a:t>Red Hat</a:t>
            </a:r>
            <a:r>
              <a:rPr lang="zh-CN" altLang="zh-CN" dirty="0"/>
              <a:t>、</a:t>
            </a:r>
            <a:r>
              <a:rPr lang="en-US" altLang="zh-CN" dirty="0"/>
              <a:t>UBUNTU</a:t>
            </a:r>
            <a:r>
              <a:rPr lang="zh-CN" altLang="zh-CN" dirty="0"/>
              <a:t>、</a:t>
            </a:r>
            <a:r>
              <a:rPr lang="en-US" altLang="zh-CN" dirty="0"/>
              <a:t>CENTOS</a:t>
            </a:r>
            <a:r>
              <a:rPr lang="zh-CN" altLang="zh-CN" dirty="0"/>
              <a:t>等，这些都是指</a:t>
            </a:r>
            <a:r>
              <a:rPr lang="en-US" altLang="zh-CN" dirty="0"/>
              <a:t>LINUX</a:t>
            </a:r>
            <a:r>
              <a:rPr lang="zh-CN" altLang="zh-CN" dirty="0"/>
              <a:t>发行版</a:t>
            </a:r>
            <a:r>
              <a:rPr lang="zh-CN" altLang="zh-CN" dirty="0" smtClean="0"/>
              <a:t>。</a:t>
            </a:r>
            <a:endParaRPr lang="zh-CN" altLang="zh-CN" dirty="0"/>
          </a:p>
        </p:txBody>
      </p:sp>
    </p:spTree>
    <p:extLst>
      <p:ext uri="{BB962C8B-B14F-4D97-AF65-F5344CB8AC3E}">
        <p14:creationId xmlns:p14="http://schemas.microsoft.com/office/powerpoint/2010/main" val="2267224170"/>
      </p:ext>
    </p:extLst>
  </p:cSld>
  <p:clrMapOvr>
    <a:masterClrMapping/>
  </p:clrMapOvr>
  <p:transition spd="med">
    <p:cover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fontScale="92500" lnSpcReduction="10000"/>
          </a:bodyPr>
          <a:lstStyle/>
          <a:p>
            <a:pPr marL="514350" lvl="0" indent="-514350">
              <a:buFont typeface="+mj-lt"/>
              <a:buAutoNum type="arabicPeriod"/>
            </a:pPr>
            <a:r>
              <a:rPr lang="zh-CN" altLang="zh-CN" sz="3600" b="1" dirty="0" smtClean="0"/>
              <a:t>什</a:t>
            </a:r>
            <a:r>
              <a:rPr lang="zh-CN" altLang="zh-CN" sz="3600" b="1" dirty="0"/>
              <a:t>么是</a:t>
            </a:r>
            <a:r>
              <a:rPr lang="en-US" altLang="zh-CN" sz="3600" b="1" dirty="0"/>
              <a:t>LINUX</a:t>
            </a:r>
            <a:r>
              <a:rPr lang="zh-CN" altLang="zh-CN" sz="3600" b="1" dirty="0"/>
              <a:t>发行版</a:t>
            </a:r>
            <a:endParaRPr lang="zh-CN" altLang="zh-CN" sz="3600" dirty="0"/>
          </a:p>
          <a:p>
            <a:r>
              <a:rPr lang="zh-CN" altLang="zh-CN" dirty="0"/>
              <a:t>根据</a:t>
            </a:r>
            <a:r>
              <a:rPr lang="en-US" altLang="zh-CN" dirty="0"/>
              <a:t>LINUX</a:t>
            </a:r>
            <a:r>
              <a:rPr lang="zh-CN" altLang="zh-CN" dirty="0"/>
              <a:t>操作系统的构成，</a:t>
            </a:r>
            <a:r>
              <a:rPr lang="en-US" altLang="zh-CN" dirty="0"/>
              <a:t>LINUX</a:t>
            </a:r>
            <a:r>
              <a:rPr lang="zh-CN" altLang="zh-CN" dirty="0"/>
              <a:t>由遵循</a:t>
            </a:r>
            <a:r>
              <a:rPr lang="en-US" altLang="zh-CN" dirty="0"/>
              <a:t>GPL</a:t>
            </a:r>
            <a:r>
              <a:rPr lang="zh-CN" altLang="zh-CN" dirty="0"/>
              <a:t>协议的内核程序、外围接口程序和相关工具软件程序构成的复杂系统软件，这些软件一般以源代码形式由不同的组织和负责人维护。当用户要安装使用这些以源代码形式发布的软件时，需要经过编译成二进制可执行文件，需要用户具有一定的计算机专业知识，不利于普通用户使用。为此，许多商业公司如</a:t>
            </a:r>
            <a:r>
              <a:rPr lang="en-US" altLang="zh-CN" dirty="0"/>
              <a:t>Red Hat</a:t>
            </a:r>
            <a:r>
              <a:rPr lang="zh-CN" altLang="zh-CN" dirty="0"/>
              <a:t>和非营利社区团体将</a:t>
            </a:r>
            <a:r>
              <a:rPr lang="en-US" altLang="zh-CN" dirty="0"/>
              <a:t>LINUX</a:t>
            </a:r>
            <a:r>
              <a:rPr lang="zh-CN" altLang="zh-CN" dirty="0"/>
              <a:t>操作系统涉及的内核、外围软件等相关文件整合在一起，附加自己的工具软件，按照特定的软件包管理形式通过光盘、</a:t>
            </a:r>
            <a:r>
              <a:rPr lang="en-US" altLang="zh-CN" dirty="0"/>
              <a:t>U</a:t>
            </a:r>
            <a:r>
              <a:rPr lang="zh-CN" altLang="zh-CN" dirty="0"/>
              <a:t>盘、网络等方式发布其</a:t>
            </a:r>
            <a:r>
              <a:rPr lang="en-US" altLang="zh-CN" dirty="0"/>
              <a:t>LINUX</a:t>
            </a:r>
            <a:r>
              <a:rPr lang="zh-CN" altLang="zh-CN" dirty="0"/>
              <a:t>操作系统，称为</a:t>
            </a:r>
            <a:r>
              <a:rPr lang="en-US" altLang="zh-CN" dirty="0"/>
              <a:t>LINUX</a:t>
            </a:r>
            <a:r>
              <a:rPr lang="zh-CN" altLang="zh-CN" dirty="0"/>
              <a:t>的发行版（</a:t>
            </a:r>
            <a:r>
              <a:rPr lang="en-US" altLang="zh-CN" dirty="0"/>
              <a:t>Distribution</a:t>
            </a:r>
            <a:r>
              <a:rPr lang="zh-CN" altLang="zh-CN" dirty="0"/>
              <a:t>），方便用户安装使用</a:t>
            </a:r>
            <a:r>
              <a:rPr lang="en-US" altLang="zh-CN" dirty="0"/>
              <a:t>LINUX</a:t>
            </a:r>
            <a:r>
              <a:rPr lang="zh-CN" altLang="zh-CN" dirty="0" smtClean="0"/>
              <a:t>。</a:t>
            </a:r>
            <a:endParaRPr lang="zh-CN" altLang="zh-CN" dirty="0"/>
          </a:p>
        </p:txBody>
      </p:sp>
    </p:spTree>
    <p:extLst>
      <p:ext uri="{BB962C8B-B14F-4D97-AF65-F5344CB8AC3E}">
        <p14:creationId xmlns:p14="http://schemas.microsoft.com/office/powerpoint/2010/main" val="2267224170"/>
      </p:ext>
    </p:extLst>
  </p:cSld>
  <p:clrMapOvr>
    <a:masterClrMapping/>
  </p:clrMapOvr>
  <p:transition spd="med">
    <p:cover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a:xfrm>
            <a:off x="323528" y="1484784"/>
            <a:ext cx="8568952" cy="4853136"/>
          </a:xfrm>
        </p:spPr>
        <p:txBody>
          <a:bodyPr>
            <a:normAutofit fontScale="92500" lnSpcReduction="10000"/>
          </a:bodyPr>
          <a:lstStyle/>
          <a:p>
            <a:pPr marL="0" lvl="0" indent="720000">
              <a:buFont typeface="+mj-lt"/>
              <a:buAutoNum type="arabicPeriod" startAt="2"/>
            </a:pPr>
            <a:r>
              <a:rPr lang="en-US" altLang="zh-CN" sz="3800" b="1" dirty="0"/>
              <a:t>LINUX</a:t>
            </a:r>
            <a:r>
              <a:rPr lang="zh-CN" altLang="zh-CN" sz="3800" b="1" dirty="0"/>
              <a:t>的版本号</a:t>
            </a:r>
            <a:endParaRPr lang="zh-CN" altLang="zh-CN" sz="3800" dirty="0"/>
          </a:p>
          <a:p>
            <a:pPr marL="0" indent="720000">
              <a:buNone/>
            </a:pPr>
            <a:r>
              <a:rPr lang="zh-CN" altLang="zh-CN" dirty="0"/>
              <a:t>虽然</a:t>
            </a:r>
            <a:r>
              <a:rPr lang="en-US" altLang="zh-CN" dirty="0"/>
              <a:t>LINUX</a:t>
            </a:r>
            <a:r>
              <a:rPr lang="zh-CN" altLang="zh-CN" dirty="0"/>
              <a:t>有不同的发行版，但各种发行版都是基于</a:t>
            </a:r>
            <a:r>
              <a:rPr lang="en-US" altLang="zh-CN" dirty="0"/>
              <a:t>LINUX</a:t>
            </a:r>
            <a:r>
              <a:rPr lang="zh-CN" altLang="zh-CN" dirty="0"/>
              <a:t>内核的。所以，</a:t>
            </a:r>
            <a:r>
              <a:rPr lang="en-US" altLang="zh-CN" dirty="0"/>
              <a:t>LINUX</a:t>
            </a:r>
            <a:r>
              <a:rPr lang="zh-CN" altLang="zh-CN" dirty="0"/>
              <a:t>的版本号有发行版本号和内核版本号两种描述方式，且二者是相互独立的。</a:t>
            </a:r>
          </a:p>
          <a:p>
            <a:pPr lvl="0"/>
            <a:r>
              <a:rPr lang="zh-CN" altLang="zh-CN" dirty="0"/>
              <a:t>内核版本号</a:t>
            </a:r>
          </a:p>
          <a:p>
            <a:pPr marL="0" indent="0">
              <a:buNone/>
            </a:pPr>
            <a:r>
              <a:rPr lang="zh-CN" altLang="zh-CN" dirty="0"/>
              <a:t>常见发行版内核版本号形式如下：</a:t>
            </a:r>
          </a:p>
          <a:p>
            <a:pPr marL="0" indent="720000">
              <a:buNone/>
            </a:pPr>
            <a:r>
              <a:rPr lang="en-US" altLang="zh-CN" sz="4100" dirty="0">
                <a:solidFill>
                  <a:srgbClr val="FF0000"/>
                </a:solidFill>
              </a:rPr>
              <a:t>2.6.18-128.el5-x86_64</a:t>
            </a:r>
            <a:endParaRPr lang="zh-CN" altLang="zh-CN" sz="4100" dirty="0">
              <a:solidFill>
                <a:srgbClr val="FF0000"/>
              </a:solidFill>
            </a:endParaRPr>
          </a:p>
          <a:p>
            <a:pPr marL="0" indent="720000">
              <a:buNone/>
            </a:pPr>
            <a:r>
              <a:rPr lang="zh-CN" altLang="zh-CN" dirty="0"/>
              <a:t>第一组数字</a:t>
            </a:r>
            <a:r>
              <a:rPr lang="en-US" altLang="zh-CN" dirty="0"/>
              <a:t>2</a:t>
            </a:r>
            <a:r>
              <a:rPr lang="zh-CN" altLang="zh-CN" dirty="0"/>
              <a:t>，指主版本号；第二组数字</a:t>
            </a:r>
            <a:r>
              <a:rPr lang="en-US" altLang="zh-CN" dirty="0"/>
              <a:t>6</a:t>
            </a:r>
            <a:r>
              <a:rPr lang="zh-CN" altLang="zh-CN" dirty="0"/>
              <a:t>，指次版本号；第三组数字</a:t>
            </a:r>
            <a:r>
              <a:rPr lang="en-US" altLang="zh-CN" dirty="0"/>
              <a:t>18</a:t>
            </a:r>
            <a:r>
              <a:rPr lang="zh-CN" altLang="zh-CN" dirty="0"/>
              <a:t>，指修订版本号；第四组数字</a:t>
            </a:r>
            <a:r>
              <a:rPr lang="en-US" altLang="zh-CN" dirty="0"/>
              <a:t>128</a:t>
            </a:r>
            <a:r>
              <a:rPr lang="zh-CN" altLang="zh-CN" dirty="0"/>
              <a:t>，表示这个当前版本的微调补丁（</a:t>
            </a:r>
            <a:r>
              <a:rPr lang="en-US" altLang="zh-CN" dirty="0"/>
              <a:t>patch</a:t>
            </a:r>
            <a:r>
              <a:rPr lang="zh-CN" altLang="zh-CN" dirty="0"/>
              <a:t>）；</a:t>
            </a:r>
          </a:p>
          <a:p>
            <a:pPr marL="0" indent="720000">
              <a:buNone/>
            </a:pPr>
            <a:r>
              <a:rPr lang="en-US" altLang="zh-CN" dirty="0"/>
              <a:t>el5</a:t>
            </a:r>
            <a:r>
              <a:rPr lang="zh-CN" altLang="zh-CN" dirty="0"/>
              <a:t>：表示版本特殊描述标识信息，由内核在编译时指定，不同的发行版有所不同，具有较大的随机性。</a:t>
            </a:r>
          </a:p>
        </p:txBody>
      </p:sp>
    </p:spTree>
    <p:extLst>
      <p:ext uri="{BB962C8B-B14F-4D97-AF65-F5344CB8AC3E}">
        <p14:creationId xmlns:p14="http://schemas.microsoft.com/office/powerpoint/2010/main" val="506514758"/>
      </p:ext>
    </p:extLst>
  </p:cSld>
  <p:clrMapOvr>
    <a:masterClrMapping/>
  </p:clrMapOvr>
  <p:transition spd="med">
    <p:cover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a:xfrm>
            <a:off x="323528" y="1340768"/>
            <a:ext cx="8712968" cy="5184576"/>
          </a:xfrm>
        </p:spPr>
        <p:txBody>
          <a:bodyPr>
            <a:normAutofit fontScale="70000" lnSpcReduction="20000"/>
          </a:bodyPr>
          <a:lstStyle/>
          <a:p>
            <a:r>
              <a:rPr lang="zh-CN" altLang="zh-CN" sz="3600" dirty="0"/>
              <a:t>常用的描述标识如下：</a:t>
            </a:r>
          </a:p>
          <a:p>
            <a:pPr marL="0" indent="0">
              <a:buNone/>
            </a:pPr>
            <a:r>
              <a:rPr lang="en-US" altLang="zh-CN" sz="3600" dirty="0"/>
              <a:t>&lt;1&gt;rc(</a:t>
            </a:r>
            <a:r>
              <a:rPr lang="zh-CN" altLang="zh-CN" sz="3600" dirty="0"/>
              <a:t>有时也用一个字母</a:t>
            </a:r>
            <a:r>
              <a:rPr lang="en-US" altLang="zh-CN" sz="3600" dirty="0"/>
              <a:t>r)</a:t>
            </a:r>
            <a:r>
              <a:rPr lang="zh-CN" altLang="zh-CN" sz="3600" dirty="0"/>
              <a:t>，表示候选版本</a:t>
            </a:r>
            <a:r>
              <a:rPr lang="en-US" altLang="zh-CN" sz="3600" dirty="0"/>
              <a:t>(release candidate)</a:t>
            </a:r>
            <a:r>
              <a:rPr lang="zh-CN" altLang="zh-CN" sz="3600" dirty="0"/>
              <a:t>，</a:t>
            </a:r>
            <a:r>
              <a:rPr lang="en-US" altLang="zh-CN" sz="3600" dirty="0"/>
              <a:t>rc</a:t>
            </a:r>
            <a:r>
              <a:rPr lang="zh-CN" altLang="zh-CN" sz="3600" dirty="0"/>
              <a:t>后的数字表示该正式版本的第几个候选版本，多数情况下，各候选版本之间数字越大越接近正式版；</a:t>
            </a:r>
          </a:p>
          <a:p>
            <a:pPr marL="0" indent="0">
              <a:buNone/>
            </a:pPr>
            <a:r>
              <a:rPr lang="en-US" altLang="zh-CN" sz="3600" dirty="0"/>
              <a:t>&lt;2&gt;smp</a:t>
            </a:r>
            <a:r>
              <a:rPr lang="zh-CN" altLang="zh-CN" sz="3600" dirty="0"/>
              <a:t>，表示对称多处理器</a:t>
            </a:r>
            <a:r>
              <a:rPr lang="en-US" altLang="zh-CN" sz="3600" dirty="0"/>
              <a:t>(Symmetric Multiprocessing)</a:t>
            </a:r>
            <a:r>
              <a:rPr lang="zh-CN" altLang="zh-CN" sz="3600" dirty="0"/>
              <a:t>；</a:t>
            </a:r>
          </a:p>
          <a:p>
            <a:pPr marL="0" indent="0">
              <a:buNone/>
            </a:pPr>
            <a:r>
              <a:rPr lang="en-US" altLang="zh-CN" sz="3600" dirty="0"/>
              <a:t>&lt;3&gt;pp</a:t>
            </a:r>
            <a:r>
              <a:rPr lang="zh-CN" altLang="zh-CN" sz="3600" dirty="0"/>
              <a:t>，在</a:t>
            </a:r>
            <a:r>
              <a:rPr lang="en-US" altLang="zh-CN" sz="3600" dirty="0"/>
              <a:t>Red Hat Linux</a:t>
            </a:r>
            <a:r>
              <a:rPr lang="zh-CN" altLang="zh-CN" sz="3600" dirty="0"/>
              <a:t>中常用来表示测试版本</a:t>
            </a:r>
            <a:r>
              <a:rPr lang="en-US" altLang="zh-CN" sz="3600" dirty="0"/>
              <a:t>(pre-patch)</a:t>
            </a:r>
            <a:r>
              <a:rPr lang="zh-CN" altLang="zh-CN" sz="3600" dirty="0"/>
              <a:t>；</a:t>
            </a:r>
          </a:p>
          <a:p>
            <a:pPr marL="0" indent="0">
              <a:buNone/>
            </a:pPr>
            <a:r>
              <a:rPr lang="en-US" altLang="zh-CN" sz="3600" dirty="0"/>
              <a:t>&lt;4&gt;EL</a:t>
            </a:r>
            <a:r>
              <a:rPr lang="zh-CN" altLang="zh-CN" sz="3600" dirty="0"/>
              <a:t>，在</a:t>
            </a:r>
            <a:r>
              <a:rPr lang="en-US" altLang="zh-CN" sz="3600" dirty="0"/>
              <a:t>Red Hat Linux</a:t>
            </a:r>
            <a:r>
              <a:rPr lang="zh-CN" altLang="zh-CN" sz="3600" dirty="0"/>
              <a:t>中用来表示企业版</a:t>
            </a:r>
            <a:r>
              <a:rPr lang="en-US" altLang="zh-CN" sz="3600" dirty="0"/>
              <a:t>Linux(Enterprise Linux)</a:t>
            </a:r>
            <a:r>
              <a:rPr lang="zh-CN" altLang="zh-CN" sz="3600" dirty="0"/>
              <a:t>；</a:t>
            </a:r>
          </a:p>
          <a:p>
            <a:pPr marL="0" indent="0">
              <a:buNone/>
            </a:pPr>
            <a:r>
              <a:rPr lang="en-US" altLang="zh-CN" sz="3600" dirty="0"/>
              <a:t>&lt;5&gt;mm</a:t>
            </a:r>
            <a:r>
              <a:rPr lang="zh-CN" altLang="zh-CN" sz="3600" dirty="0"/>
              <a:t>，表示专门用来测试新的技术或新功能的版本；</a:t>
            </a:r>
          </a:p>
          <a:p>
            <a:pPr marL="0" indent="0">
              <a:buNone/>
            </a:pPr>
            <a:r>
              <a:rPr lang="en-US" altLang="zh-CN" sz="3600" dirty="0"/>
              <a:t>&lt;6&gt;fc</a:t>
            </a:r>
            <a:r>
              <a:rPr lang="zh-CN" altLang="zh-CN" sz="3600" dirty="0"/>
              <a:t>，在</a:t>
            </a:r>
            <a:r>
              <a:rPr lang="en-US" altLang="zh-CN" sz="3600" dirty="0"/>
              <a:t>Red Hat Linux</a:t>
            </a:r>
            <a:r>
              <a:rPr lang="zh-CN" altLang="zh-CN" sz="3600" dirty="0"/>
              <a:t>中表示</a:t>
            </a:r>
            <a:r>
              <a:rPr lang="en-US" altLang="zh-CN" sz="3600" dirty="0"/>
              <a:t>Fedora Core</a:t>
            </a:r>
            <a:r>
              <a:rPr lang="zh-CN" altLang="zh-CN" sz="3600" dirty="0"/>
              <a:t>。</a:t>
            </a:r>
          </a:p>
          <a:p>
            <a:pPr marL="0" indent="0">
              <a:buNone/>
            </a:pPr>
            <a:r>
              <a:rPr lang="en-US" altLang="zh-CN" sz="3600" dirty="0"/>
              <a:t>x86_64</a:t>
            </a:r>
            <a:r>
              <a:rPr lang="zh-CN" altLang="zh-CN" sz="3600" dirty="0"/>
              <a:t>指</a:t>
            </a:r>
            <a:r>
              <a:rPr lang="en-US" altLang="zh-CN" sz="3600" dirty="0"/>
              <a:t>CPU</a:t>
            </a:r>
            <a:r>
              <a:rPr lang="zh-CN" altLang="zh-CN" sz="3600" dirty="0"/>
              <a:t>的字长。</a:t>
            </a:r>
            <a:r>
              <a:rPr lang="en-US" altLang="zh-CN" sz="3600" dirty="0"/>
              <a:t>CPU</a:t>
            </a:r>
            <a:r>
              <a:rPr lang="zh-CN" altLang="zh-CN" sz="3600" dirty="0"/>
              <a:t>按字长主要分为</a:t>
            </a:r>
            <a:r>
              <a:rPr lang="en-US" altLang="zh-CN" sz="3600" dirty="0"/>
              <a:t>32</a:t>
            </a:r>
            <a:r>
              <a:rPr lang="zh-CN" altLang="zh-CN" sz="3600" dirty="0"/>
              <a:t>位与</a:t>
            </a:r>
            <a:r>
              <a:rPr lang="en-US" altLang="zh-CN" sz="3600" dirty="0"/>
              <a:t>64</a:t>
            </a:r>
            <a:r>
              <a:rPr lang="zh-CN" altLang="zh-CN" sz="3600" dirty="0"/>
              <a:t>位，其中</a:t>
            </a:r>
            <a:r>
              <a:rPr lang="en-US" altLang="zh-CN" sz="3600" dirty="0"/>
              <a:t>32</a:t>
            </a:r>
            <a:r>
              <a:rPr lang="zh-CN" altLang="zh-CN" sz="3600" dirty="0"/>
              <a:t>位又可以分为：</a:t>
            </a:r>
            <a:r>
              <a:rPr lang="en-US" altLang="zh-CN" sz="3600" dirty="0"/>
              <a:t>i386</a:t>
            </a:r>
            <a:r>
              <a:rPr lang="zh-CN" altLang="zh-CN" sz="3600" dirty="0"/>
              <a:t>、</a:t>
            </a:r>
            <a:r>
              <a:rPr lang="en-US" altLang="zh-CN" sz="3600" dirty="0"/>
              <a:t>i586</a:t>
            </a:r>
            <a:r>
              <a:rPr lang="zh-CN" altLang="zh-CN" sz="3600" dirty="0"/>
              <a:t>、</a:t>
            </a:r>
            <a:r>
              <a:rPr lang="en-US" altLang="zh-CN" sz="3600" dirty="0"/>
              <a:t>i686</a:t>
            </a:r>
            <a:r>
              <a:rPr lang="zh-CN" altLang="zh-CN" sz="3600" dirty="0"/>
              <a:t>、而</a:t>
            </a:r>
            <a:r>
              <a:rPr lang="en-US" altLang="zh-CN" sz="3600" dirty="0"/>
              <a:t>64</a:t>
            </a:r>
            <a:r>
              <a:rPr lang="zh-CN" altLang="zh-CN" sz="3600" dirty="0"/>
              <a:t>的</a:t>
            </a:r>
            <a:r>
              <a:rPr lang="en-US" altLang="zh-CN" sz="3600" dirty="0"/>
              <a:t>CPU</a:t>
            </a:r>
            <a:r>
              <a:rPr lang="zh-CN" altLang="zh-CN" sz="3600" dirty="0"/>
              <a:t>则称为</a:t>
            </a:r>
            <a:r>
              <a:rPr lang="en-US" altLang="zh-CN" sz="3600" dirty="0"/>
              <a:t>x86_64</a:t>
            </a:r>
            <a:r>
              <a:rPr lang="zh-CN" altLang="zh-CN" sz="3600" dirty="0"/>
              <a:t>。 </a:t>
            </a:r>
          </a:p>
        </p:txBody>
      </p:sp>
    </p:spTree>
    <p:extLst>
      <p:ext uri="{BB962C8B-B14F-4D97-AF65-F5344CB8AC3E}">
        <p14:creationId xmlns:p14="http://schemas.microsoft.com/office/powerpoint/2010/main" val="3035902171"/>
      </p:ext>
    </p:extLst>
  </p:cSld>
  <p:clrMapOvr>
    <a:masterClrMapping/>
  </p:clrMapOvr>
  <p:transition spd="med">
    <p:cover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a:xfrm>
            <a:off x="323528" y="1340768"/>
            <a:ext cx="8712968" cy="5184576"/>
          </a:xfrm>
        </p:spPr>
        <p:txBody>
          <a:bodyPr>
            <a:normAutofit/>
          </a:bodyPr>
          <a:lstStyle/>
          <a:p>
            <a:pPr marL="0" indent="720000">
              <a:buNone/>
            </a:pPr>
            <a:r>
              <a:rPr lang="en-US" altLang="zh-CN" sz="2800" dirty="0"/>
              <a:t>Linux </a:t>
            </a:r>
            <a:r>
              <a:rPr lang="zh-CN" altLang="zh-CN" sz="2800" dirty="0"/>
              <a:t>内核版本命名在不同的时期有其不同的规范，我们熟悉的也许是</a:t>
            </a:r>
            <a:r>
              <a:rPr lang="en-US" altLang="zh-CN" sz="2800" dirty="0"/>
              <a:t> 2.x </a:t>
            </a:r>
            <a:r>
              <a:rPr lang="zh-CN" altLang="zh-CN" sz="2800" dirty="0"/>
              <a:t>版本奇数表示开发版、偶数表示稳定版，但到</a:t>
            </a:r>
            <a:r>
              <a:rPr lang="en-US" altLang="zh-CN" sz="2800" dirty="0"/>
              <a:t> 2.6.x </a:t>
            </a:r>
            <a:r>
              <a:rPr lang="zh-CN" altLang="zh-CN" sz="2800" dirty="0"/>
              <a:t>以及</a:t>
            </a:r>
            <a:r>
              <a:rPr lang="en-US" altLang="zh-CN" sz="2800" dirty="0"/>
              <a:t> 3.x </a:t>
            </a:r>
            <a:r>
              <a:rPr lang="zh-CN" altLang="zh-CN" sz="2800" dirty="0"/>
              <a:t>甚至目前的</a:t>
            </a:r>
            <a:r>
              <a:rPr lang="en-US" altLang="zh-CN" sz="2800" dirty="0"/>
              <a:t> 4.x</a:t>
            </a:r>
            <a:r>
              <a:rPr lang="zh-CN" altLang="zh-CN" sz="2800" dirty="0"/>
              <a:t>，内核版本命名都不遵守这样的约定，截止</a:t>
            </a:r>
            <a:r>
              <a:rPr lang="en-US" altLang="zh-CN" sz="2800" dirty="0"/>
              <a:t>2016</a:t>
            </a:r>
            <a:r>
              <a:rPr lang="zh-CN" altLang="zh-CN" sz="2800" dirty="0"/>
              <a:t>年</a:t>
            </a:r>
            <a:r>
              <a:rPr lang="en-US" altLang="zh-CN" sz="2800" dirty="0"/>
              <a:t>4</a:t>
            </a:r>
            <a:r>
              <a:rPr lang="zh-CN" altLang="zh-CN" sz="2800" dirty="0"/>
              <a:t>月，最新内核的版本号是</a:t>
            </a:r>
            <a:r>
              <a:rPr lang="en-US" altLang="zh-CN" sz="2800" dirty="0" smtClean="0"/>
              <a:t>4.5</a:t>
            </a:r>
            <a:r>
              <a:rPr lang="zh-CN" altLang="zh-CN" sz="2800" dirty="0" smtClean="0"/>
              <a:t>。</a:t>
            </a:r>
            <a:endParaRPr lang="zh-CN" altLang="zh-CN" sz="2800" dirty="0"/>
          </a:p>
        </p:txBody>
      </p:sp>
      <p:pic>
        <p:nvPicPr>
          <p:cNvPr id="4" name="图片 3"/>
          <p:cNvPicPr/>
          <p:nvPr/>
        </p:nvPicPr>
        <p:blipFill>
          <a:blip r:embed="rId2"/>
          <a:stretch>
            <a:fillRect/>
          </a:stretch>
        </p:blipFill>
        <p:spPr>
          <a:xfrm>
            <a:off x="2339752" y="3765304"/>
            <a:ext cx="4891350" cy="2219300"/>
          </a:xfrm>
          <a:prstGeom prst="rect">
            <a:avLst/>
          </a:prstGeom>
        </p:spPr>
      </p:pic>
    </p:spTree>
    <p:extLst>
      <p:ext uri="{BB962C8B-B14F-4D97-AF65-F5344CB8AC3E}">
        <p14:creationId xmlns:p14="http://schemas.microsoft.com/office/powerpoint/2010/main" val="501839263"/>
      </p:ext>
    </p:extLst>
  </p:cSld>
  <p:clrMapOvr>
    <a:masterClrMapping/>
  </p:clrMapOvr>
  <p:transition spd="med">
    <p:cover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a:xfrm>
            <a:off x="323528" y="1340768"/>
            <a:ext cx="8712968" cy="5184576"/>
          </a:xfrm>
        </p:spPr>
        <p:txBody>
          <a:bodyPr>
            <a:normAutofit/>
          </a:bodyPr>
          <a:lstStyle/>
          <a:p>
            <a:pPr lvl="0"/>
            <a:r>
              <a:rPr lang="zh-CN" altLang="zh-CN" sz="2800" dirty="0"/>
              <a:t>发行版版本号</a:t>
            </a:r>
          </a:p>
          <a:p>
            <a:pPr marL="0" indent="720000">
              <a:buNone/>
            </a:pPr>
            <a:r>
              <a:rPr lang="zh-CN" altLang="zh-CN" sz="2800" dirty="0"/>
              <a:t>不同的发行版版本号由发行商根据其发行</a:t>
            </a:r>
            <a:r>
              <a:rPr lang="en-US" altLang="zh-CN" sz="2800" dirty="0"/>
              <a:t>LINUX</a:t>
            </a:r>
            <a:r>
              <a:rPr lang="zh-CN" altLang="zh-CN" sz="2800" dirty="0"/>
              <a:t>频率确定，一般变化比内核快。如</a:t>
            </a:r>
            <a:r>
              <a:rPr lang="en-US" altLang="zh-CN" sz="2800" dirty="0"/>
              <a:t>Fedora</a:t>
            </a:r>
            <a:r>
              <a:rPr lang="zh-CN" altLang="zh-CN" sz="2800" dirty="0"/>
              <a:t>目前发行版为</a:t>
            </a:r>
            <a:r>
              <a:rPr lang="en-US" altLang="zh-CN" sz="2800" dirty="0"/>
              <a:t> fedora 21</a:t>
            </a:r>
            <a:r>
              <a:rPr lang="zh-CN" altLang="zh-CN" sz="2800" dirty="0"/>
              <a:t>，采用最新的内核是</a:t>
            </a:r>
            <a:r>
              <a:rPr lang="en-US" altLang="zh-CN" sz="2800" dirty="0"/>
              <a:t>3.16.0-300</a:t>
            </a:r>
            <a:r>
              <a:rPr lang="zh-CN" altLang="zh-CN" sz="2800" dirty="0"/>
              <a:t>。</a:t>
            </a:r>
          </a:p>
          <a:p>
            <a:pPr lvl="0"/>
            <a:r>
              <a:rPr lang="zh-CN" altLang="zh-CN" sz="2800" dirty="0"/>
              <a:t>查看机器使用的</a:t>
            </a:r>
            <a:r>
              <a:rPr lang="en-US" altLang="zh-CN" sz="2800" dirty="0"/>
              <a:t>LINUX</a:t>
            </a:r>
            <a:r>
              <a:rPr lang="zh-CN" altLang="zh-CN" sz="2800" dirty="0"/>
              <a:t>版本号</a:t>
            </a:r>
          </a:p>
          <a:p>
            <a:pPr marL="0" indent="720000">
              <a:buNone/>
            </a:pPr>
            <a:r>
              <a:rPr lang="zh-CN" altLang="zh-CN" sz="2800" dirty="0"/>
              <a:t>我们安装了不同的</a:t>
            </a:r>
            <a:r>
              <a:rPr lang="en-US" altLang="zh-CN" sz="2800" dirty="0"/>
              <a:t> Linux </a:t>
            </a:r>
            <a:r>
              <a:rPr lang="zh-CN" altLang="zh-CN" sz="2800" dirty="0"/>
              <a:t>发行版，查看该发行版使用的内核版本号可以使用如下命令：</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653136"/>
            <a:ext cx="6840760" cy="1772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549501"/>
      </p:ext>
    </p:extLst>
  </p:cSld>
  <p:clrMapOvr>
    <a:masterClrMapping/>
  </p:clrMapOvr>
  <p:transition spd="med">
    <p:cover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lstStyle/>
          <a:p>
            <a:pPr marL="514350" lvl="0" indent="-514350">
              <a:buFont typeface="+mj-lt"/>
              <a:buAutoNum type="arabicPeriod" startAt="3"/>
            </a:pPr>
            <a:r>
              <a:rPr lang="zh-CN" altLang="zh-CN" b="1" dirty="0"/>
              <a:t>主流</a:t>
            </a:r>
            <a:r>
              <a:rPr lang="en-US" altLang="zh-CN" b="1" dirty="0"/>
              <a:t>LINUX</a:t>
            </a:r>
            <a:r>
              <a:rPr lang="zh-CN" altLang="zh-CN" b="1" dirty="0"/>
              <a:t>发行版</a:t>
            </a:r>
            <a:endParaRPr lang="zh-CN" altLang="zh-CN" dirty="0"/>
          </a:p>
          <a:p>
            <a:r>
              <a:rPr lang="en-US" altLang="zh-CN" sz="2800" dirty="0"/>
              <a:t>Linux</a:t>
            </a:r>
            <a:r>
              <a:rPr lang="zh-CN" altLang="zh-CN" sz="2800" dirty="0"/>
              <a:t>的发行版本可以大体分为两类，一类是商业公司维护的发行版本，一类是社区组织维护的发行版本，前者以著名的</a:t>
            </a:r>
            <a:r>
              <a:rPr lang="en-US" altLang="zh-CN" sz="2800" dirty="0"/>
              <a:t>Redhat</a:t>
            </a:r>
            <a:r>
              <a:rPr lang="zh-CN" altLang="zh-CN" sz="2800" dirty="0"/>
              <a:t>（</a:t>
            </a:r>
            <a:r>
              <a:rPr lang="en-US" altLang="zh-CN" sz="2800" dirty="0"/>
              <a:t>RHEL</a:t>
            </a:r>
            <a:r>
              <a:rPr lang="zh-CN" altLang="zh-CN" sz="2800" dirty="0"/>
              <a:t>）为代表，后者以</a:t>
            </a:r>
            <a:r>
              <a:rPr lang="en-US" altLang="zh-CN" sz="2800" dirty="0"/>
              <a:t>Debian</a:t>
            </a:r>
            <a:r>
              <a:rPr lang="zh-CN" altLang="zh-CN" sz="2800" dirty="0"/>
              <a:t>为代</a:t>
            </a:r>
            <a:r>
              <a:rPr lang="zh-CN" altLang="zh-CN" sz="2800" dirty="0" smtClean="0"/>
              <a:t>表。</a:t>
            </a:r>
            <a:endParaRPr lang="zh-CN" altLang="zh-CN" sz="2800" dirty="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005064"/>
            <a:ext cx="6721808"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131365"/>
      </p:ext>
    </p:extLst>
  </p:cSld>
  <p:clrMapOvr>
    <a:masterClrMapping/>
  </p:clrMapOvr>
  <p:transition spd="med">
    <p:cover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fontScale="92500"/>
          </a:bodyPr>
          <a:lstStyle/>
          <a:p>
            <a:pPr marL="0" indent="0">
              <a:buNone/>
            </a:pPr>
            <a:r>
              <a:rPr lang="zh-CN" altLang="zh-CN" dirty="0"/>
              <a:t>根据不同的软件包管理方式，</a:t>
            </a:r>
            <a:r>
              <a:rPr lang="en-US" altLang="zh-CN" dirty="0"/>
              <a:t>LINUX</a:t>
            </a:r>
            <a:r>
              <a:rPr lang="zh-CN" altLang="zh-CN" dirty="0"/>
              <a:t>发行版包括以下系列：</a:t>
            </a:r>
          </a:p>
          <a:p>
            <a:r>
              <a:rPr lang="en-US" altLang="zh-CN" dirty="0"/>
              <a:t>Redhat</a:t>
            </a:r>
            <a:r>
              <a:rPr lang="zh-CN" altLang="zh-CN" dirty="0"/>
              <a:t>系列，包括</a:t>
            </a:r>
            <a:r>
              <a:rPr lang="en-US" altLang="zh-CN" dirty="0"/>
              <a:t>RHEL</a:t>
            </a:r>
            <a:r>
              <a:rPr lang="zh-CN" altLang="zh-CN" dirty="0"/>
              <a:t>（</a:t>
            </a:r>
            <a:r>
              <a:rPr lang="en-US" altLang="zh-CN" dirty="0"/>
              <a:t>Redhat Enterprise Linux</a:t>
            </a:r>
            <a:r>
              <a:rPr lang="zh-CN" altLang="zh-CN" dirty="0"/>
              <a:t>，也就是所谓的</a:t>
            </a:r>
            <a:r>
              <a:rPr lang="en-US" altLang="zh-CN" dirty="0"/>
              <a:t>Redhat Advance Server</a:t>
            </a:r>
            <a:r>
              <a:rPr lang="zh-CN" altLang="zh-CN" dirty="0"/>
              <a:t>，收费版本）、</a:t>
            </a:r>
            <a:r>
              <a:rPr lang="en-US" altLang="zh-CN" dirty="0"/>
              <a:t>Fedora Core</a:t>
            </a:r>
            <a:r>
              <a:rPr lang="zh-CN" altLang="zh-CN" dirty="0"/>
              <a:t>（由原来的</a:t>
            </a:r>
            <a:r>
              <a:rPr lang="en-US" altLang="zh-CN" dirty="0"/>
              <a:t>Redhat</a:t>
            </a:r>
            <a:r>
              <a:rPr lang="zh-CN" altLang="zh-CN" dirty="0"/>
              <a:t>桌面版本发展而来，免费版本，由</a:t>
            </a:r>
            <a:r>
              <a:rPr lang="en-US" altLang="zh-CN" dirty="0"/>
              <a:t>REDHAT</a:t>
            </a:r>
            <a:r>
              <a:rPr lang="zh-CN" altLang="zh-CN" dirty="0"/>
              <a:t>资助，为</a:t>
            </a:r>
            <a:r>
              <a:rPr lang="en-US" altLang="zh-CN" dirty="0"/>
              <a:t>RHEL</a:t>
            </a:r>
            <a:r>
              <a:rPr lang="zh-CN" altLang="zh-CN" dirty="0"/>
              <a:t>提供测试）、</a:t>
            </a:r>
            <a:r>
              <a:rPr lang="en-US" altLang="zh-CN" dirty="0"/>
              <a:t>CentOS</a:t>
            </a:r>
            <a:r>
              <a:rPr lang="zh-CN" altLang="zh-CN" dirty="0"/>
              <a:t>（</a:t>
            </a:r>
            <a:r>
              <a:rPr lang="en-US" altLang="zh-CN" dirty="0"/>
              <a:t>RHEL</a:t>
            </a:r>
            <a:r>
              <a:rPr lang="zh-CN" altLang="zh-CN" dirty="0"/>
              <a:t>的社区克隆版本，可免费升级）。</a:t>
            </a:r>
            <a:r>
              <a:rPr lang="en-US" altLang="zh-CN" dirty="0"/>
              <a:t>Redhat</a:t>
            </a:r>
            <a:r>
              <a:rPr lang="zh-CN" altLang="zh-CN" dirty="0"/>
              <a:t>在国内使用人群最多的</a:t>
            </a:r>
            <a:r>
              <a:rPr lang="en-US" altLang="zh-CN" dirty="0"/>
              <a:t>Linux</a:t>
            </a:r>
            <a:r>
              <a:rPr lang="zh-CN" altLang="zh-CN" dirty="0"/>
              <a:t>版本，甚至有人将</a:t>
            </a:r>
            <a:r>
              <a:rPr lang="en-US" altLang="zh-CN" dirty="0"/>
              <a:t>Redhat</a:t>
            </a:r>
            <a:r>
              <a:rPr lang="zh-CN" altLang="zh-CN" dirty="0"/>
              <a:t>等同于</a:t>
            </a:r>
            <a:r>
              <a:rPr lang="en-US" altLang="zh-CN" dirty="0"/>
              <a:t>Linux</a:t>
            </a:r>
            <a:r>
              <a:rPr lang="zh-CN" altLang="zh-CN" dirty="0"/>
              <a:t>。</a:t>
            </a:r>
            <a:r>
              <a:rPr lang="en-US" altLang="zh-CN" dirty="0"/>
              <a:t>Redhat</a:t>
            </a:r>
            <a:r>
              <a:rPr lang="zh-CN" altLang="zh-CN" dirty="0"/>
              <a:t>系列的包管理方式采用的是基于</a:t>
            </a:r>
            <a:r>
              <a:rPr lang="en-US" altLang="zh-CN" dirty="0"/>
              <a:t>RPM</a:t>
            </a:r>
            <a:r>
              <a:rPr lang="zh-CN" altLang="zh-CN" dirty="0"/>
              <a:t>包的</a:t>
            </a:r>
            <a:r>
              <a:rPr lang="en-US" altLang="zh-CN" dirty="0"/>
              <a:t>YUM</a:t>
            </a:r>
            <a:r>
              <a:rPr lang="zh-CN" altLang="zh-CN" dirty="0"/>
              <a:t>包管理方式，包分发方式是编译好的二进制文件。稳定性方面</a:t>
            </a:r>
            <a:r>
              <a:rPr lang="en-US" altLang="zh-CN" dirty="0"/>
              <a:t>RHEL</a:t>
            </a:r>
            <a:r>
              <a:rPr lang="zh-CN" altLang="zh-CN" dirty="0"/>
              <a:t>和</a:t>
            </a:r>
            <a:r>
              <a:rPr lang="en-US" altLang="zh-CN" dirty="0"/>
              <a:t>CentOS</a:t>
            </a:r>
            <a:r>
              <a:rPr lang="zh-CN" altLang="zh-CN" dirty="0"/>
              <a:t>的稳定性非常好，适合于服务器使用，但是</a:t>
            </a:r>
            <a:r>
              <a:rPr lang="en-US" altLang="zh-CN" dirty="0"/>
              <a:t>Fedora Core</a:t>
            </a:r>
            <a:r>
              <a:rPr lang="zh-CN" altLang="zh-CN" dirty="0"/>
              <a:t>的稳定性较差，最好只用于桌面应用</a:t>
            </a:r>
            <a:r>
              <a:rPr lang="zh-CN" altLang="zh-CN" dirty="0" smtClean="0"/>
              <a:t>。</a:t>
            </a:r>
          </a:p>
        </p:txBody>
      </p:sp>
    </p:spTree>
    <p:extLst>
      <p:ext uri="{BB962C8B-B14F-4D97-AF65-F5344CB8AC3E}">
        <p14:creationId xmlns:p14="http://schemas.microsoft.com/office/powerpoint/2010/main" val="1331611974"/>
      </p:ext>
    </p:extLst>
  </p:cSld>
  <p:clrMapOvr>
    <a:masterClrMapping/>
  </p:clrMapOvr>
  <p:transition spd="med">
    <p:cover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a:xfrm>
            <a:off x="251520" y="1196752"/>
            <a:ext cx="8640960" cy="5256584"/>
          </a:xfrm>
        </p:spPr>
        <p:txBody>
          <a:bodyPr>
            <a:normAutofit fontScale="70000" lnSpcReduction="20000"/>
          </a:bodyPr>
          <a:lstStyle/>
          <a:p>
            <a:endParaRPr lang="en-US" altLang="zh-CN" dirty="0" smtClean="0"/>
          </a:p>
          <a:p>
            <a:r>
              <a:rPr lang="en-US" altLang="zh-CN" sz="4000" dirty="0" smtClean="0"/>
              <a:t>Debian</a:t>
            </a:r>
            <a:r>
              <a:rPr lang="zh-CN" altLang="zh-CN" sz="4000" dirty="0" smtClean="0"/>
              <a:t>系列，包括</a:t>
            </a:r>
            <a:r>
              <a:rPr lang="en-US" altLang="zh-CN" sz="4000" dirty="0" smtClean="0"/>
              <a:t>Debian</a:t>
            </a:r>
            <a:r>
              <a:rPr lang="zh-CN" altLang="zh-CN" sz="4000" dirty="0" smtClean="0"/>
              <a:t>和</a:t>
            </a:r>
            <a:r>
              <a:rPr lang="en-US" altLang="zh-CN" sz="4000" dirty="0" smtClean="0"/>
              <a:t>Ubuntu</a:t>
            </a:r>
            <a:r>
              <a:rPr lang="zh-CN" altLang="zh-CN" sz="4000" dirty="0" smtClean="0"/>
              <a:t>等，是社区类</a:t>
            </a:r>
            <a:r>
              <a:rPr lang="en-US" altLang="zh-CN" sz="4000" dirty="0" smtClean="0"/>
              <a:t>Linux</a:t>
            </a:r>
            <a:r>
              <a:rPr lang="zh-CN" altLang="zh-CN" sz="4000" dirty="0" smtClean="0"/>
              <a:t>的典范，迄今为止最遵循</a:t>
            </a:r>
            <a:r>
              <a:rPr lang="en-US" altLang="zh-CN" sz="4000" dirty="0" smtClean="0"/>
              <a:t>GNU</a:t>
            </a:r>
            <a:r>
              <a:rPr lang="zh-CN" altLang="zh-CN" sz="4000" dirty="0" smtClean="0"/>
              <a:t>规范的</a:t>
            </a:r>
            <a:r>
              <a:rPr lang="en-US" altLang="zh-CN" sz="4000" dirty="0" smtClean="0"/>
              <a:t>Linux</a:t>
            </a:r>
            <a:r>
              <a:rPr lang="zh-CN" altLang="zh-CN" sz="4000" dirty="0" smtClean="0"/>
              <a:t>系统。</a:t>
            </a:r>
            <a:r>
              <a:rPr lang="en-US" altLang="zh-CN" sz="4000" dirty="0" smtClean="0"/>
              <a:t>Debian</a:t>
            </a:r>
            <a:r>
              <a:rPr lang="zh-CN" altLang="zh-CN" sz="4000" dirty="0" smtClean="0"/>
              <a:t>最具特色的是</a:t>
            </a:r>
            <a:r>
              <a:rPr lang="en-US" altLang="zh-CN" sz="4000" dirty="0" smtClean="0"/>
              <a:t>apt-get / dpkg</a:t>
            </a:r>
            <a:r>
              <a:rPr lang="zh-CN" altLang="zh-CN" sz="4000" dirty="0" smtClean="0"/>
              <a:t>包管理方式，</a:t>
            </a:r>
            <a:r>
              <a:rPr lang="en-US" altLang="zh-CN" sz="4000" dirty="0" smtClean="0"/>
              <a:t> Redhat</a:t>
            </a:r>
            <a:r>
              <a:rPr lang="zh-CN" altLang="zh-CN" sz="4000" dirty="0" smtClean="0"/>
              <a:t>的</a:t>
            </a:r>
            <a:r>
              <a:rPr lang="en-US" altLang="zh-CN" sz="4000" dirty="0" smtClean="0"/>
              <a:t>YUM</a:t>
            </a:r>
            <a:r>
              <a:rPr lang="zh-CN" altLang="zh-CN" sz="4000" dirty="0" smtClean="0"/>
              <a:t>也是在模仿</a:t>
            </a:r>
            <a:r>
              <a:rPr lang="en-US" altLang="zh-CN" sz="4000" dirty="0" smtClean="0"/>
              <a:t>Debian</a:t>
            </a:r>
            <a:r>
              <a:rPr lang="zh-CN" altLang="zh-CN" sz="4000" dirty="0" smtClean="0"/>
              <a:t>的</a:t>
            </a:r>
            <a:r>
              <a:rPr lang="en-US" altLang="zh-CN" sz="4000" dirty="0" smtClean="0"/>
              <a:t>APT</a:t>
            </a:r>
            <a:r>
              <a:rPr lang="zh-CN" altLang="zh-CN" sz="4000" dirty="0" smtClean="0"/>
              <a:t>方式，在二进制文件发行方式中，</a:t>
            </a:r>
            <a:r>
              <a:rPr lang="en-US" altLang="zh-CN" sz="4000" dirty="0" smtClean="0"/>
              <a:t>APT</a:t>
            </a:r>
            <a:r>
              <a:rPr lang="zh-CN" altLang="zh-CN" sz="4000" dirty="0" smtClean="0"/>
              <a:t>应该是最好的了。</a:t>
            </a:r>
            <a:r>
              <a:rPr lang="en-US" altLang="zh-CN" sz="4000" dirty="0" smtClean="0"/>
              <a:t>Ubuntu</a:t>
            </a:r>
            <a:r>
              <a:rPr lang="zh-CN" altLang="zh-CN" sz="4000" dirty="0" smtClean="0"/>
              <a:t>，严格来说不能算一个独立的发行版本，是基于</a:t>
            </a:r>
            <a:r>
              <a:rPr lang="en-US" altLang="zh-CN" sz="4000" dirty="0" smtClean="0"/>
              <a:t>Debian</a:t>
            </a:r>
            <a:r>
              <a:rPr lang="zh-CN" altLang="zh-CN" sz="4000" dirty="0" smtClean="0"/>
              <a:t>的</a:t>
            </a:r>
            <a:r>
              <a:rPr lang="en-US" altLang="zh-CN" sz="4000" dirty="0" smtClean="0"/>
              <a:t>unstable</a:t>
            </a:r>
            <a:r>
              <a:rPr lang="zh-CN" altLang="zh-CN" sz="4000" dirty="0" smtClean="0"/>
              <a:t>版本加强而来。</a:t>
            </a:r>
            <a:r>
              <a:rPr lang="en-US" altLang="zh-CN" sz="4000" dirty="0" smtClean="0"/>
              <a:t>Ubuntu</a:t>
            </a:r>
            <a:r>
              <a:rPr lang="zh-CN" altLang="zh-CN" sz="4000" dirty="0" smtClean="0"/>
              <a:t>是一个拥有</a:t>
            </a:r>
            <a:r>
              <a:rPr lang="en-US" altLang="zh-CN" sz="4000" dirty="0" smtClean="0"/>
              <a:t>Debian</a:t>
            </a:r>
            <a:r>
              <a:rPr lang="zh-CN" altLang="zh-CN" sz="4000" dirty="0" smtClean="0"/>
              <a:t>所有的优点，以及自己所加强的优点的近乎完美的</a:t>
            </a:r>
            <a:r>
              <a:rPr lang="en-US" altLang="zh-CN" sz="4000" dirty="0" smtClean="0"/>
              <a:t> Linux</a:t>
            </a:r>
            <a:r>
              <a:rPr lang="zh-CN" altLang="zh-CN" sz="4000" dirty="0" smtClean="0"/>
              <a:t>桌面系统。根据选择的桌面系统不同，有三个版本可供选择，基于</a:t>
            </a:r>
            <a:r>
              <a:rPr lang="en-US" altLang="zh-CN" sz="4000" dirty="0" smtClean="0"/>
              <a:t>Gnome</a:t>
            </a:r>
            <a:r>
              <a:rPr lang="zh-CN" altLang="zh-CN" sz="4000" dirty="0" smtClean="0"/>
              <a:t>的</a:t>
            </a:r>
            <a:r>
              <a:rPr lang="en-US" altLang="zh-CN" sz="4000" dirty="0" smtClean="0"/>
              <a:t>Ubuntu</a:t>
            </a:r>
            <a:r>
              <a:rPr lang="zh-CN" altLang="zh-CN" sz="4000" dirty="0" smtClean="0"/>
              <a:t>，基于</a:t>
            </a:r>
            <a:r>
              <a:rPr lang="en-US" altLang="zh-CN" sz="4000" dirty="0" smtClean="0"/>
              <a:t>KDE</a:t>
            </a:r>
            <a:r>
              <a:rPr lang="zh-CN" altLang="zh-CN" sz="4000" dirty="0" smtClean="0"/>
              <a:t>的</a:t>
            </a:r>
            <a:r>
              <a:rPr lang="en-US" altLang="zh-CN" sz="4000" dirty="0" smtClean="0"/>
              <a:t>Kubuntu</a:t>
            </a:r>
            <a:r>
              <a:rPr lang="zh-CN" altLang="zh-CN" sz="4000" dirty="0" smtClean="0"/>
              <a:t>以及基于</a:t>
            </a:r>
            <a:r>
              <a:rPr lang="en-US" altLang="zh-CN" sz="4000" dirty="0" smtClean="0"/>
              <a:t>Xfc</a:t>
            </a:r>
            <a:r>
              <a:rPr lang="zh-CN" altLang="zh-CN" sz="4000" dirty="0" smtClean="0"/>
              <a:t>的</a:t>
            </a:r>
            <a:r>
              <a:rPr lang="en-US" altLang="zh-CN" sz="4000" dirty="0" smtClean="0"/>
              <a:t>Xubuntu</a:t>
            </a:r>
            <a:r>
              <a:rPr lang="zh-CN" altLang="zh-CN" sz="4000" dirty="0" smtClean="0"/>
              <a:t>。特点是界面非常友好，对硬件的支持非常全面，是最适合做桌面系统的</a:t>
            </a:r>
            <a:r>
              <a:rPr lang="en-US" altLang="zh-CN" sz="4000" dirty="0" smtClean="0"/>
              <a:t>Linux</a:t>
            </a:r>
            <a:r>
              <a:rPr lang="zh-CN" altLang="zh-CN" sz="4000" dirty="0" smtClean="0"/>
              <a:t>发行版本。</a:t>
            </a:r>
            <a:endParaRPr lang="en-US" altLang="zh-CN" sz="4000" dirty="0" smtClean="0"/>
          </a:p>
        </p:txBody>
      </p:sp>
    </p:spTree>
    <p:extLst>
      <p:ext uri="{BB962C8B-B14F-4D97-AF65-F5344CB8AC3E}">
        <p14:creationId xmlns:p14="http://schemas.microsoft.com/office/powerpoint/2010/main" val="1331611974"/>
      </p:ext>
    </p:extLst>
  </p:cSld>
  <p:clrMapOvr>
    <a:masterClrMapping/>
  </p:clrMapOvr>
  <p:transition spd="med">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3418" y="701824"/>
            <a:ext cx="7500990" cy="1143000"/>
          </a:xfrm>
        </p:spPr>
        <p:txBody>
          <a:bodyPr/>
          <a:lstStyle/>
          <a:p>
            <a:r>
              <a:rPr lang="zh-CN" altLang="en-US" dirty="0"/>
              <a:t>第</a:t>
            </a:r>
            <a:r>
              <a:rPr lang="en-US" altLang="zh-CN" dirty="0"/>
              <a:t>3</a:t>
            </a:r>
            <a:r>
              <a:rPr lang="zh-CN" altLang="en-US" dirty="0"/>
              <a:t>章 </a:t>
            </a:r>
            <a:r>
              <a:rPr lang="en-US" altLang="zh-CN" dirty="0"/>
              <a:t>LINUX</a:t>
            </a:r>
            <a:r>
              <a:rPr lang="zh-CN" altLang="en-US" dirty="0"/>
              <a:t>操作系统概述</a:t>
            </a:r>
          </a:p>
        </p:txBody>
      </p:sp>
      <p:sp>
        <p:nvSpPr>
          <p:cNvPr id="3" name="内容占位符 2"/>
          <p:cNvSpPr>
            <a:spLocks noGrp="1"/>
          </p:cNvSpPr>
          <p:nvPr>
            <p:ph idx="1"/>
          </p:nvPr>
        </p:nvSpPr>
        <p:spPr/>
        <p:txBody>
          <a:bodyPr/>
          <a:lstStyle/>
          <a:p>
            <a:pPr marL="0" indent="720000">
              <a:buNone/>
            </a:pPr>
            <a:r>
              <a:rPr lang="zh-CN" altLang="zh-CN" dirty="0"/>
              <a:t>当普通用户习惯了</a:t>
            </a:r>
            <a:r>
              <a:rPr lang="en-US" altLang="zh-CN" dirty="0"/>
              <a:t>Windows</a:t>
            </a:r>
            <a:r>
              <a:rPr lang="zh-CN" altLang="zh-CN" dirty="0"/>
              <a:t>操作系统时，随着</a:t>
            </a:r>
            <a:r>
              <a:rPr lang="en-US" altLang="zh-CN" dirty="0"/>
              <a:t>IT</a:t>
            </a:r>
            <a:r>
              <a:rPr lang="zh-CN" altLang="zh-CN" dirty="0"/>
              <a:t>技术的发展，特别是大数据、云计算等网络应用的迅速推进，</a:t>
            </a:r>
            <a:r>
              <a:rPr lang="en-US" altLang="zh-CN" dirty="0"/>
              <a:t>LINUX</a:t>
            </a:r>
            <a:r>
              <a:rPr lang="zh-CN" altLang="zh-CN" dirty="0"/>
              <a:t>操作系统在网络应用方面所占的比例和所起的作用日益增大。</a:t>
            </a:r>
            <a:r>
              <a:rPr lang="en-US" altLang="zh-CN" dirty="0"/>
              <a:t>LINUX</a:t>
            </a:r>
            <a:r>
              <a:rPr lang="zh-CN" altLang="zh-CN" dirty="0"/>
              <a:t>操作系统凭借其开源、高效、安全、廉价等特点，受到各</a:t>
            </a:r>
            <a:r>
              <a:rPr lang="en-US" altLang="zh-CN" dirty="0"/>
              <a:t>IT</a:t>
            </a:r>
            <a:r>
              <a:rPr lang="zh-CN" altLang="zh-CN" dirty="0"/>
              <a:t>公司和工程师的青睐。</a:t>
            </a:r>
            <a:endParaRPr lang="zh-CN" altLang="en-US" dirty="0"/>
          </a:p>
        </p:txBody>
      </p:sp>
    </p:spTree>
    <p:extLst>
      <p:ext uri="{BB962C8B-B14F-4D97-AF65-F5344CB8AC3E}">
        <p14:creationId xmlns:p14="http://schemas.microsoft.com/office/powerpoint/2010/main" val="2150257214"/>
      </p:ext>
    </p:extLst>
  </p:cSld>
  <p:clrMapOvr>
    <a:masterClrMapping/>
  </p:clrMapOvr>
  <p:transition spd="med">
    <p:cover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fontScale="92500"/>
          </a:bodyPr>
          <a:lstStyle/>
          <a:p>
            <a:r>
              <a:rPr lang="en-US" altLang="zh-CN" dirty="0" smtClean="0"/>
              <a:t>Gentoo</a:t>
            </a:r>
            <a:r>
              <a:rPr lang="zh-CN" altLang="zh-CN" dirty="0" smtClean="0"/>
              <a:t>，伟大的</a:t>
            </a:r>
            <a:r>
              <a:rPr lang="en-US" altLang="zh-CN" dirty="0" smtClean="0"/>
              <a:t>Gentoo</a:t>
            </a:r>
            <a:r>
              <a:rPr lang="zh-CN" altLang="zh-CN" dirty="0" smtClean="0"/>
              <a:t>是</a:t>
            </a:r>
            <a:r>
              <a:rPr lang="en-US" altLang="zh-CN" dirty="0" smtClean="0"/>
              <a:t>Linux</a:t>
            </a:r>
            <a:r>
              <a:rPr lang="zh-CN" altLang="zh-CN" dirty="0" smtClean="0"/>
              <a:t>世界最年轻的发行版本，正因为年轻，所以能吸取在她之前的所有发行版本的优点，这也是</a:t>
            </a:r>
            <a:r>
              <a:rPr lang="en-US" altLang="zh-CN" dirty="0" smtClean="0"/>
              <a:t>Gentoo</a:t>
            </a:r>
            <a:r>
              <a:rPr lang="zh-CN" altLang="zh-CN" dirty="0" smtClean="0"/>
              <a:t>被称为最完美的</a:t>
            </a:r>
            <a:r>
              <a:rPr lang="en-US" altLang="zh-CN" dirty="0" smtClean="0"/>
              <a:t>Linux</a:t>
            </a:r>
            <a:r>
              <a:rPr lang="zh-CN" altLang="zh-CN" dirty="0" smtClean="0"/>
              <a:t>发行版本的原因之一。由于开发者对</a:t>
            </a:r>
            <a:r>
              <a:rPr lang="en-US" altLang="zh-CN" dirty="0" smtClean="0"/>
              <a:t>FreeBSD</a:t>
            </a:r>
            <a:r>
              <a:rPr lang="zh-CN" altLang="zh-CN" dirty="0" smtClean="0"/>
              <a:t>的熟识，所以</a:t>
            </a:r>
            <a:r>
              <a:rPr lang="en-US" altLang="zh-CN" dirty="0" smtClean="0"/>
              <a:t>Gentoo</a:t>
            </a:r>
            <a:r>
              <a:rPr lang="zh-CN" altLang="zh-CN" dirty="0" smtClean="0"/>
              <a:t>拥有媲美</a:t>
            </a:r>
            <a:r>
              <a:rPr lang="en-US" altLang="zh-CN" dirty="0" smtClean="0"/>
              <a:t>FreeBSD</a:t>
            </a:r>
            <a:r>
              <a:rPr lang="zh-CN" altLang="zh-CN" dirty="0" smtClean="0"/>
              <a:t>的广受美誉的</a:t>
            </a:r>
            <a:r>
              <a:rPr lang="en-US" altLang="zh-CN" dirty="0" smtClean="0"/>
              <a:t>ports</a:t>
            </a:r>
            <a:r>
              <a:rPr lang="zh-CN" altLang="zh-CN" dirty="0" smtClean="0"/>
              <a:t>系统 ——</a:t>
            </a:r>
            <a:r>
              <a:rPr lang="en-US" altLang="zh-CN" dirty="0" smtClean="0"/>
              <a:t>Portage</a:t>
            </a:r>
            <a:r>
              <a:rPr lang="zh-CN" altLang="zh-CN" dirty="0" smtClean="0"/>
              <a:t>包管理系统。不同于</a:t>
            </a:r>
            <a:r>
              <a:rPr lang="en-US" altLang="zh-CN" dirty="0" smtClean="0"/>
              <a:t>APT</a:t>
            </a:r>
            <a:r>
              <a:rPr lang="zh-CN" altLang="zh-CN" dirty="0" smtClean="0"/>
              <a:t>和</a:t>
            </a:r>
            <a:r>
              <a:rPr lang="en-US" altLang="zh-CN" dirty="0" smtClean="0"/>
              <a:t>YUM</a:t>
            </a:r>
            <a:r>
              <a:rPr lang="zh-CN" altLang="zh-CN" dirty="0" smtClean="0"/>
              <a:t>等二进制文件分发的包管理系统，</a:t>
            </a:r>
            <a:r>
              <a:rPr lang="en-US" altLang="zh-CN" dirty="0" smtClean="0"/>
              <a:t>Portage</a:t>
            </a:r>
            <a:r>
              <a:rPr lang="zh-CN" altLang="zh-CN" dirty="0" smtClean="0"/>
              <a:t>是基于源代码分发的，必须编译后才能运行，对于大型软件而言比较慢，不过正因为所有软件都是在本地机器编译的，在经过各种定制的编译参数优化后，能将机器的硬件性能发挥到极致。</a:t>
            </a:r>
            <a:r>
              <a:rPr lang="en-US" altLang="zh-CN" dirty="0" smtClean="0"/>
              <a:t>Gentoo</a:t>
            </a:r>
            <a:r>
              <a:rPr lang="zh-CN" altLang="zh-CN" dirty="0" smtClean="0"/>
              <a:t>是所有</a:t>
            </a:r>
            <a:r>
              <a:rPr lang="en-US" altLang="zh-CN" dirty="0" smtClean="0"/>
              <a:t>Linux</a:t>
            </a:r>
            <a:r>
              <a:rPr lang="zh-CN" altLang="zh-CN" dirty="0" smtClean="0"/>
              <a:t>发行版本里安装最复杂的，但是又是安装完成后最便于管理的版本，也是在相同硬件环境下运行最快的版本。</a:t>
            </a:r>
            <a:endParaRPr lang="en-US" altLang="zh-CN" dirty="0" smtClean="0"/>
          </a:p>
        </p:txBody>
      </p:sp>
    </p:spTree>
    <p:extLst>
      <p:ext uri="{BB962C8B-B14F-4D97-AF65-F5344CB8AC3E}">
        <p14:creationId xmlns:p14="http://schemas.microsoft.com/office/powerpoint/2010/main" val="526078496"/>
      </p:ext>
    </p:extLst>
  </p:cSld>
  <p:clrMapOvr>
    <a:masterClrMapping/>
  </p:clrMapOvr>
  <p:transition spd="med">
    <p:cover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a:bodyPr>
          <a:lstStyle/>
          <a:p>
            <a:r>
              <a:rPr lang="en-US" altLang="zh-CN" dirty="0" smtClean="0"/>
              <a:t>FreeBSD</a:t>
            </a:r>
            <a:r>
              <a:rPr lang="zh-CN" altLang="zh-CN" dirty="0" smtClean="0"/>
              <a:t>，需要强调的是：</a:t>
            </a:r>
            <a:r>
              <a:rPr lang="en-US" altLang="zh-CN" dirty="0" smtClean="0"/>
              <a:t>FreeBSD</a:t>
            </a:r>
            <a:r>
              <a:rPr lang="zh-CN" altLang="zh-CN" dirty="0" smtClean="0"/>
              <a:t>并不是一个</a:t>
            </a:r>
            <a:r>
              <a:rPr lang="en-US" altLang="zh-CN" dirty="0" smtClean="0"/>
              <a:t>Linux</a:t>
            </a:r>
            <a:r>
              <a:rPr lang="zh-CN" altLang="zh-CN" dirty="0" smtClean="0"/>
              <a:t>系统！但</a:t>
            </a:r>
            <a:r>
              <a:rPr lang="en-US" altLang="zh-CN" dirty="0" smtClean="0"/>
              <a:t>FreeBSD</a:t>
            </a:r>
            <a:r>
              <a:rPr lang="zh-CN" altLang="zh-CN" dirty="0" smtClean="0"/>
              <a:t>与</a:t>
            </a:r>
            <a:r>
              <a:rPr lang="en-US" altLang="zh-CN" dirty="0" smtClean="0"/>
              <a:t>Linux</a:t>
            </a:r>
            <a:r>
              <a:rPr lang="zh-CN" altLang="zh-CN" dirty="0" smtClean="0"/>
              <a:t>的用户群有相当一部分是重合的，二者支持的硬件环境也比较一致，所采用的软件也比较类似，所以可以将</a:t>
            </a:r>
            <a:r>
              <a:rPr lang="en-US" altLang="zh-CN" dirty="0" smtClean="0"/>
              <a:t>FreeBSD</a:t>
            </a:r>
            <a:r>
              <a:rPr lang="zh-CN" altLang="zh-CN" dirty="0" smtClean="0"/>
              <a:t>视为一个</a:t>
            </a:r>
            <a:r>
              <a:rPr lang="en-US" altLang="zh-CN" dirty="0" smtClean="0"/>
              <a:t>Linux</a:t>
            </a:r>
            <a:r>
              <a:rPr lang="zh-CN" altLang="zh-CN" dirty="0" smtClean="0"/>
              <a:t>版本来比较。</a:t>
            </a:r>
            <a:r>
              <a:rPr lang="en-US" altLang="zh-CN" dirty="0" smtClean="0"/>
              <a:t>FreeBSD</a:t>
            </a:r>
            <a:r>
              <a:rPr lang="zh-CN" altLang="zh-CN" dirty="0" smtClean="0"/>
              <a:t>采用</a:t>
            </a:r>
            <a:r>
              <a:rPr lang="en-US" altLang="zh-CN" dirty="0" smtClean="0"/>
              <a:t>Ports</a:t>
            </a:r>
            <a:r>
              <a:rPr lang="zh-CN" altLang="zh-CN" dirty="0" smtClean="0"/>
              <a:t>包管理系统，与</a:t>
            </a:r>
            <a:r>
              <a:rPr lang="en-US" altLang="zh-CN" dirty="0" smtClean="0"/>
              <a:t>Gentoo</a:t>
            </a:r>
            <a:r>
              <a:rPr lang="zh-CN" altLang="zh-CN" dirty="0" smtClean="0"/>
              <a:t>类似，基于源代码分发，必须在本地机器编译后才能运行，但是</a:t>
            </a:r>
            <a:r>
              <a:rPr lang="en-US" altLang="zh-CN" dirty="0" smtClean="0"/>
              <a:t>Ports</a:t>
            </a:r>
            <a:r>
              <a:rPr lang="zh-CN" altLang="zh-CN" dirty="0" smtClean="0"/>
              <a:t>系统没有</a:t>
            </a:r>
            <a:r>
              <a:rPr lang="en-US" altLang="zh-CN" dirty="0" smtClean="0"/>
              <a:t>Portage</a:t>
            </a:r>
            <a:r>
              <a:rPr lang="zh-CN" altLang="zh-CN" dirty="0" smtClean="0"/>
              <a:t>系统使用简便，使用起来稍微复杂一些。</a:t>
            </a:r>
            <a:r>
              <a:rPr lang="en-US" altLang="zh-CN" dirty="0" smtClean="0"/>
              <a:t>FreeBSD</a:t>
            </a:r>
            <a:r>
              <a:rPr lang="zh-CN" altLang="zh-CN" dirty="0" smtClean="0"/>
              <a:t>的最大特点就是稳定和高效，是作为服务器操作系统的最佳选择，但对硬件的支持没有</a:t>
            </a:r>
            <a:r>
              <a:rPr lang="en-US" altLang="zh-CN" dirty="0" smtClean="0"/>
              <a:t>Linux</a:t>
            </a:r>
            <a:r>
              <a:rPr lang="zh-CN" altLang="zh-CN" dirty="0" smtClean="0"/>
              <a:t>完备，所以并不适合作为桌面系统。</a:t>
            </a:r>
            <a:endParaRPr lang="en-US" altLang="zh-CN" dirty="0" smtClean="0"/>
          </a:p>
        </p:txBody>
      </p:sp>
    </p:spTree>
    <p:extLst>
      <p:ext uri="{BB962C8B-B14F-4D97-AF65-F5344CB8AC3E}">
        <p14:creationId xmlns:p14="http://schemas.microsoft.com/office/powerpoint/2010/main" val="4187538250"/>
      </p:ext>
    </p:extLst>
  </p:cSld>
  <p:clrMapOvr>
    <a:masterClrMapping/>
  </p:clrMapOvr>
  <p:transition spd="med">
    <p:cover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a:bodyPr>
          <a:lstStyle/>
          <a:p>
            <a:pPr marL="0" indent="0">
              <a:buNone/>
            </a:pPr>
            <a:r>
              <a:rPr lang="zh-CN" altLang="zh-CN" dirty="0" smtClean="0"/>
              <a:t>目前市场使用主流</a:t>
            </a:r>
            <a:r>
              <a:rPr lang="en-US" altLang="zh-CN" dirty="0" smtClean="0"/>
              <a:t>LINUX</a:t>
            </a:r>
            <a:r>
              <a:rPr lang="zh-CN" altLang="zh-CN" dirty="0" smtClean="0"/>
              <a:t>操作系统如下：</a:t>
            </a:r>
          </a:p>
          <a:p>
            <a:pPr marL="0" indent="0">
              <a:buNone/>
            </a:pPr>
            <a:r>
              <a:rPr lang="zh-CN" altLang="zh-CN" dirty="0" smtClean="0"/>
              <a:t>（</a:t>
            </a:r>
            <a:r>
              <a:rPr lang="en-US" altLang="zh-CN" dirty="0" smtClean="0"/>
              <a:t>1</a:t>
            </a:r>
            <a:r>
              <a:rPr lang="zh-CN" altLang="zh-CN" dirty="0" smtClean="0"/>
              <a:t>）</a:t>
            </a:r>
            <a:r>
              <a:rPr lang="en-US" altLang="zh-CN" dirty="0" smtClean="0"/>
              <a:t>Android </a:t>
            </a:r>
            <a:endParaRPr lang="zh-CN" altLang="zh-CN" dirty="0" smtClean="0"/>
          </a:p>
          <a:p>
            <a:r>
              <a:rPr lang="en-US" altLang="zh-CN" dirty="0" smtClean="0"/>
              <a:t>Android</a:t>
            </a:r>
            <a:r>
              <a:rPr lang="zh-CN" altLang="zh-CN" dirty="0" smtClean="0"/>
              <a:t>是一种以</a:t>
            </a:r>
            <a:r>
              <a:rPr lang="en-US" altLang="zh-CN" dirty="0" smtClean="0"/>
              <a:t>Linux</a:t>
            </a:r>
            <a:r>
              <a:rPr lang="zh-CN" altLang="zh-CN" dirty="0" smtClean="0"/>
              <a:t>为基础的开放源码操作系统，主要使用于便携设备，如手机、平板。由</a:t>
            </a:r>
            <a:r>
              <a:rPr lang="en-US" altLang="zh-CN" dirty="0" smtClean="0"/>
              <a:t>Andy Rubin</a:t>
            </a:r>
            <a:r>
              <a:rPr lang="zh-CN" altLang="zh-CN" dirty="0" smtClean="0"/>
              <a:t>开发，</a:t>
            </a:r>
            <a:r>
              <a:rPr lang="en-US" altLang="zh-CN" dirty="0" smtClean="0"/>
              <a:t>2005</a:t>
            </a:r>
            <a:r>
              <a:rPr lang="zh-CN" altLang="zh-CN" dirty="0" smtClean="0"/>
              <a:t>年由</a:t>
            </a:r>
            <a:r>
              <a:rPr lang="en-US" altLang="zh-CN" dirty="0" smtClean="0"/>
              <a:t>Google</a:t>
            </a:r>
            <a:r>
              <a:rPr lang="zh-CN" altLang="zh-CN" dirty="0" smtClean="0"/>
              <a:t>收购注资。正在和</a:t>
            </a:r>
            <a:r>
              <a:rPr lang="en-US" altLang="zh-CN" dirty="0" smtClean="0"/>
              <a:t>Apple </a:t>
            </a:r>
            <a:r>
              <a:rPr lang="zh-CN" altLang="zh-CN" dirty="0" smtClean="0"/>
              <a:t>的</a:t>
            </a:r>
            <a:r>
              <a:rPr lang="en-US" altLang="zh-CN" dirty="0" smtClean="0"/>
              <a:t> IOS</a:t>
            </a:r>
            <a:r>
              <a:rPr lang="zh-CN" altLang="zh-CN" dirty="0" smtClean="0"/>
              <a:t>争夺市场份额</a:t>
            </a:r>
            <a:r>
              <a:rPr lang="en-US" altLang="zh-CN" dirty="0" smtClean="0"/>
              <a:t>,</a:t>
            </a:r>
            <a:r>
              <a:rPr lang="zh-CN" altLang="zh-CN" dirty="0" smtClean="0"/>
              <a:t>美国智能手机市场份额接近</a:t>
            </a:r>
            <a:r>
              <a:rPr lang="en-US" altLang="zh-CN" dirty="0" smtClean="0"/>
              <a:t>50%</a:t>
            </a:r>
            <a:r>
              <a:rPr lang="zh-CN" altLang="zh-CN" dirty="0" smtClean="0"/>
              <a:t>。</a:t>
            </a:r>
          </a:p>
          <a:p>
            <a:r>
              <a:rPr lang="zh-CN" altLang="zh-CN" dirty="0" smtClean="0"/>
              <a:t>主页：</a:t>
            </a:r>
            <a:r>
              <a:rPr lang="en-US" altLang="zh-CN" dirty="0" smtClean="0">
                <a:hlinkClick r:id="rId2"/>
              </a:rPr>
              <a:t>http://www.android.com/</a:t>
            </a:r>
            <a:endParaRPr lang="en-US" altLang="zh-CN" dirty="0" smtClean="0"/>
          </a:p>
        </p:txBody>
      </p:sp>
    </p:spTree>
    <p:extLst>
      <p:ext uri="{BB962C8B-B14F-4D97-AF65-F5344CB8AC3E}">
        <p14:creationId xmlns:p14="http://schemas.microsoft.com/office/powerpoint/2010/main" val="3913869696"/>
      </p:ext>
    </p:extLst>
  </p:cSld>
  <p:clrMapOvr>
    <a:masterClrMapping/>
  </p:clrMapOvr>
  <p:transition spd="med">
    <p:cover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a:bodyPr>
          <a:lstStyle/>
          <a:p>
            <a:pPr marL="0" indent="0">
              <a:buNone/>
            </a:pPr>
            <a:r>
              <a:rPr lang="zh-CN" altLang="zh-CN" dirty="0" smtClean="0"/>
              <a:t>（</a:t>
            </a:r>
            <a:r>
              <a:rPr lang="en-US" altLang="zh-CN" dirty="0" smtClean="0"/>
              <a:t>2</a:t>
            </a:r>
            <a:r>
              <a:rPr lang="zh-CN" altLang="zh-CN" dirty="0" smtClean="0"/>
              <a:t>）</a:t>
            </a:r>
            <a:r>
              <a:rPr lang="en-US" altLang="zh-CN" dirty="0" smtClean="0"/>
              <a:t>Chrome OS </a:t>
            </a:r>
            <a:endParaRPr lang="zh-CN" altLang="zh-CN" dirty="0" smtClean="0"/>
          </a:p>
          <a:p>
            <a:r>
              <a:rPr lang="en-US" altLang="zh-CN" dirty="0" smtClean="0"/>
              <a:t>Google Chrome OS</a:t>
            </a:r>
            <a:r>
              <a:rPr lang="zh-CN" altLang="zh-CN" dirty="0" smtClean="0"/>
              <a:t>是一款基于</a:t>
            </a:r>
            <a:r>
              <a:rPr lang="en-US" altLang="zh-CN" dirty="0" smtClean="0"/>
              <a:t>Linux</a:t>
            </a:r>
            <a:r>
              <a:rPr lang="zh-CN" altLang="zh-CN" dirty="0" smtClean="0"/>
              <a:t>的开源云端操作系统，一切的操作与数据储存皆以云端服务器为主，秉承了</a:t>
            </a:r>
            <a:r>
              <a:rPr lang="en-US" altLang="zh-CN" dirty="0" smtClean="0"/>
              <a:t>Chrome</a:t>
            </a:r>
            <a:r>
              <a:rPr lang="zh-CN" altLang="zh-CN" dirty="0" smtClean="0"/>
              <a:t>浏览器快速、简洁、安全的特性，初期定位于上网本、紧凑型以及低成本电脑。</a:t>
            </a:r>
          </a:p>
          <a:p>
            <a:r>
              <a:rPr lang="zh-CN" altLang="zh-CN" dirty="0" smtClean="0"/>
              <a:t>主页：</a:t>
            </a:r>
            <a:r>
              <a:rPr lang="en-US" altLang="zh-CN" dirty="0" smtClean="0">
                <a:hlinkClick r:id="rId2"/>
              </a:rPr>
              <a:t>http://www.chromium.org/chromium-os</a:t>
            </a:r>
            <a:endParaRPr lang="en-US" altLang="zh-CN" dirty="0" smtClean="0"/>
          </a:p>
        </p:txBody>
      </p:sp>
    </p:spTree>
    <p:extLst>
      <p:ext uri="{BB962C8B-B14F-4D97-AF65-F5344CB8AC3E}">
        <p14:creationId xmlns:p14="http://schemas.microsoft.com/office/powerpoint/2010/main" val="735402632"/>
      </p:ext>
    </p:extLst>
  </p:cSld>
  <p:clrMapOvr>
    <a:masterClrMapping/>
  </p:clrMapOvr>
  <p:transition spd="med">
    <p:cover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a:bodyPr>
          <a:lstStyle/>
          <a:p>
            <a:pPr marL="0" indent="0">
              <a:buNone/>
            </a:pPr>
            <a:r>
              <a:rPr lang="zh-CN" altLang="zh-CN" dirty="0" smtClean="0"/>
              <a:t>（</a:t>
            </a:r>
            <a:r>
              <a:rPr lang="en-US" altLang="zh-CN" dirty="0" smtClean="0"/>
              <a:t>3</a:t>
            </a:r>
            <a:r>
              <a:rPr lang="zh-CN" altLang="zh-CN" dirty="0" smtClean="0"/>
              <a:t>）</a:t>
            </a:r>
            <a:r>
              <a:rPr lang="en-US" altLang="zh-CN" dirty="0" smtClean="0"/>
              <a:t>CrunchBang</a:t>
            </a:r>
            <a:endParaRPr lang="zh-CN" altLang="zh-CN" dirty="0" smtClean="0"/>
          </a:p>
          <a:p>
            <a:r>
              <a:rPr lang="en-US" altLang="zh-CN" dirty="0" smtClean="0"/>
              <a:t>CrunchBang Linux</a:t>
            </a:r>
            <a:r>
              <a:rPr lang="zh-CN" altLang="zh-CN" dirty="0" smtClean="0"/>
              <a:t>是一份基于</a:t>
            </a:r>
            <a:r>
              <a:rPr lang="en-US" altLang="zh-CN" dirty="0" smtClean="0"/>
              <a:t>Debian</a:t>
            </a:r>
            <a:r>
              <a:rPr lang="zh-CN" altLang="zh-CN" dirty="0" smtClean="0"/>
              <a:t>的发行，其特色在于轻量级的</a:t>
            </a:r>
            <a:r>
              <a:rPr lang="en-US" altLang="zh-CN" dirty="0" smtClean="0"/>
              <a:t>Openbox</a:t>
            </a:r>
            <a:r>
              <a:rPr lang="zh-CN" altLang="zh-CN" dirty="0" smtClean="0"/>
              <a:t>窗口管理器和</a:t>
            </a:r>
            <a:r>
              <a:rPr lang="en-US" altLang="zh-CN" dirty="0" smtClean="0"/>
              <a:t>GTK+</a:t>
            </a:r>
            <a:r>
              <a:rPr lang="zh-CN" altLang="zh-CN" dirty="0" smtClean="0"/>
              <a:t>应用程序。</a:t>
            </a:r>
          </a:p>
          <a:p>
            <a:r>
              <a:rPr lang="zh-CN" altLang="zh-CN" dirty="0" smtClean="0"/>
              <a:t>主页：</a:t>
            </a:r>
            <a:r>
              <a:rPr lang="en-US" altLang="zh-CN" dirty="0" smtClean="0">
                <a:hlinkClick r:id="rId2"/>
              </a:rPr>
              <a:t>http://crunchbanglinux.org/</a:t>
            </a:r>
            <a:endParaRPr lang="en-US" altLang="zh-CN" dirty="0" smtClean="0"/>
          </a:p>
        </p:txBody>
      </p:sp>
    </p:spTree>
    <p:extLst>
      <p:ext uri="{BB962C8B-B14F-4D97-AF65-F5344CB8AC3E}">
        <p14:creationId xmlns:p14="http://schemas.microsoft.com/office/powerpoint/2010/main" val="767274605"/>
      </p:ext>
    </p:extLst>
  </p:cSld>
  <p:clrMapOvr>
    <a:masterClrMapping/>
  </p:clrMapOvr>
  <p:transition spd="med">
    <p:cover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a:bodyPr>
          <a:lstStyle/>
          <a:p>
            <a:pPr marL="0" indent="0">
              <a:buNone/>
            </a:pPr>
            <a:r>
              <a:rPr lang="zh-CN" altLang="zh-CN" dirty="0" smtClean="0"/>
              <a:t>（</a:t>
            </a:r>
            <a:r>
              <a:rPr lang="en-US" altLang="zh-CN" dirty="0" smtClean="0"/>
              <a:t>4</a:t>
            </a:r>
            <a:r>
              <a:rPr lang="zh-CN" altLang="zh-CN" dirty="0" smtClean="0"/>
              <a:t>）</a:t>
            </a:r>
            <a:r>
              <a:rPr lang="en-US" altLang="zh-CN" dirty="0" smtClean="0"/>
              <a:t>Lubuntu</a:t>
            </a:r>
            <a:endParaRPr lang="zh-CN" altLang="zh-CN" dirty="0" smtClean="0"/>
          </a:p>
          <a:p>
            <a:r>
              <a:rPr lang="en-US" altLang="zh-CN" dirty="0" smtClean="0"/>
              <a:t>Lubuntu</a:t>
            </a:r>
            <a:r>
              <a:rPr lang="zh-CN" altLang="zh-CN" dirty="0" smtClean="0"/>
              <a:t>是</a:t>
            </a:r>
            <a:r>
              <a:rPr lang="en-US" altLang="zh-CN" dirty="0" smtClean="0"/>
              <a:t>Ubuntu</a:t>
            </a:r>
            <a:r>
              <a:rPr lang="zh-CN" altLang="zh-CN" dirty="0" smtClean="0"/>
              <a:t>快速、轻量级且节省能源的变体，它使用</a:t>
            </a:r>
            <a:r>
              <a:rPr lang="en-US" altLang="zh-CN" dirty="0" smtClean="0"/>
              <a:t>LXDE(Lightweight X11 Desktop Environment)</a:t>
            </a:r>
            <a:r>
              <a:rPr lang="zh-CN" altLang="zh-CN" dirty="0" smtClean="0"/>
              <a:t>桌面。它旨在面向低资源配置系统，并被主要设计用于上网本、移动设备和老旧个人电脑。</a:t>
            </a:r>
          </a:p>
          <a:p>
            <a:r>
              <a:rPr lang="zh-CN" altLang="zh-CN" dirty="0" smtClean="0"/>
              <a:t>主页：</a:t>
            </a:r>
            <a:r>
              <a:rPr lang="en-US" altLang="zh-CN" dirty="0" smtClean="0">
                <a:hlinkClick r:id="rId2"/>
              </a:rPr>
              <a:t>http://lubuntu.net/</a:t>
            </a:r>
            <a:endParaRPr lang="en-US" altLang="zh-CN" dirty="0" smtClean="0"/>
          </a:p>
        </p:txBody>
      </p:sp>
    </p:spTree>
    <p:extLst>
      <p:ext uri="{BB962C8B-B14F-4D97-AF65-F5344CB8AC3E}">
        <p14:creationId xmlns:p14="http://schemas.microsoft.com/office/powerpoint/2010/main" val="2879592901"/>
      </p:ext>
    </p:extLst>
  </p:cSld>
  <p:clrMapOvr>
    <a:masterClrMapping/>
  </p:clrMapOvr>
  <p:transition spd="med">
    <p:cover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a:bodyPr>
          <a:lstStyle/>
          <a:p>
            <a:pPr marL="0" indent="0">
              <a:buNone/>
            </a:pPr>
            <a:r>
              <a:rPr lang="zh-CN" altLang="zh-CN" dirty="0" smtClean="0"/>
              <a:t>（</a:t>
            </a:r>
            <a:r>
              <a:rPr lang="en-US" altLang="zh-CN" dirty="0" smtClean="0"/>
              <a:t>5</a:t>
            </a:r>
            <a:r>
              <a:rPr lang="zh-CN" altLang="zh-CN" dirty="0" smtClean="0"/>
              <a:t>）</a:t>
            </a:r>
            <a:r>
              <a:rPr lang="en-US" altLang="zh-CN" dirty="0" smtClean="0"/>
              <a:t>CentOS</a:t>
            </a:r>
            <a:endParaRPr lang="zh-CN" altLang="zh-CN" dirty="0" smtClean="0"/>
          </a:p>
          <a:p>
            <a:r>
              <a:rPr lang="en-US" altLang="zh-CN" dirty="0" smtClean="0"/>
              <a:t>CentOS</a:t>
            </a:r>
            <a:r>
              <a:rPr lang="zh-CN" altLang="zh-CN" dirty="0" smtClean="0"/>
              <a:t>是</a:t>
            </a:r>
            <a:r>
              <a:rPr lang="en-US" altLang="zh-CN" dirty="0" smtClean="0"/>
              <a:t>Red Hat Enterprise Linux</a:t>
            </a:r>
            <a:r>
              <a:rPr lang="zh-CN" altLang="zh-CN" dirty="0" smtClean="0"/>
              <a:t>的社区版本，免费使用，主要用于服务器。</a:t>
            </a:r>
          </a:p>
          <a:p>
            <a:r>
              <a:rPr lang="zh-CN" altLang="zh-CN" dirty="0" smtClean="0"/>
              <a:t>主页：</a:t>
            </a:r>
            <a:r>
              <a:rPr lang="en-US" altLang="zh-CN" dirty="0" smtClean="0">
                <a:hlinkClick r:id="rId2"/>
              </a:rPr>
              <a:t>http://www.centos.org/</a:t>
            </a:r>
            <a:endParaRPr lang="en-US" altLang="zh-CN" dirty="0" smtClean="0"/>
          </a:p>
        </p:txBody>
      </p:sp>
    </p:spTree>
    <p:extLst>
      <p:ext uri="{BB962C8B-B14F-4D97-AF65-F5344CB8AC3E}">
        <p14:creationId xmlns:p14="http://schemas.microsoft.com/office/powerpoint/2010/main" val="4159227463"/>
      </p:ext>
    </p:extLst>
  </p:cSld>
  <p:clrMapOvr>
    <a:masterClrMapping/>
  </p:clrMapOvr>
  <p:transition spd="med">
    <p:cover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a:bodyPr>
          <a:lstStyle/>
          <a:p>
            <a:pPr marL="0" indent="0">
              <a:buNone/>
            </a:pPr>
            <a:r>
              <a:rPr lang="zh-CN" altLang="zh-CN" dirty="0" smtClean="0"/>
              <a:t>（</a:t>
            </a:r>
            <a:r>
              <a:rPr lang="en-US" altLang="zh-CN" dirty="0" smtClean="0"/>
              <a:t>6</a:t>
            </a:r>
            <a:r>
              <a:rPr lang="zh-CN" altLang="zh-CN" dirty="0" smtClean="0"/>
              <a:t>）</a:t>
            </a:r>
            <a:r>
              <a:rPr lang="en-US" altLang="zh-CN" dirty="0" smtClean="0"/>
              <a:t>Linux Mint</a:t>
            </a:r>
            <a:endParaRPr lang="zh-CN" altLang="zh-CN" dirty="0" smtClean="0"/>
          </a:p>
          <a:p>
            <a:r>
              <a:rPr lang="en-US" altLang="zh-CN" dirty="0" smtClean="0"/>
              <a:t>Linux Mint</a:t>
            </a:r>
            <a:r>
              <a:rPr lang="zh-CN" altLang="zh-CN" dirty="0" smtClean="0"/>
              <a:t>是一份基于</a:t>
            </a:r>
            <a:r>
              <a:rPr lang="en-US" altLang="zh-CN" dirty="0" smtClean="0"/>
              <a:t>Ubuntu</a:t>
            </a:r>
            <a:r>
              <a:rPr lang="zh-CN" altLang="zh-CN" dirty="0" smtClean="0"/>
              <a:t>的发行，其目标是提供一份更完整意义上的即刻可用的体验，目前</a:t>
            </a:r>
            <a:r>
              <a:rPr lang="en-US" altLang="zh-CN" dirty="0" smtClean="0"/>
              <a:t>distrowatch</a:t>
            </a:r>
            <a:r>
              <a:rPr lang="zh-CN" altLang="zh-CN" dirty="0" smtClean="0"/>
              <a:t>排名第一。主版本使用</a:t>
            </a:r>
            <a:r>
              <a:rPr lang="en-US" altLang="zh-CN" dirty="0" smtClean="0"/>
              <a:t>Gnome</a:t>
            </a:r>
            <a:r>
              <a:rPr lang="zh-CN" altLang="zh-CN" dirty="0" smtClean="0"/>
              <a:t>桌面，很多不喜欢</a:t>
            </a:r>
            <a:r>
              <a:rPr lang="en-US" altLang="zh-CN" dirty="0" smtClean="0"/>
              <a:t>Ubuntu Unity</a:t>
            </a:r>
            <a:r>
              <a:rPr lang="zh-CN" altLang="zh-CN" dirty="0" smtClean="0"/>
              <a:t>桌面的用户转到了</a:t>
            </a:r>
            <a:r>
              <a:rPr lang="en-US" altLang="zh-CN" dirty="0" smtClean="0"/>
              <a:t>Linux Mint</a:t>
            </a:r>
            <a:r>
              <a:rPr lang="zh-CN" altLang="zh-CN" dirty="0" smtClean="0"/>
              <a:t>。</a:t>
            </a:r>
          </a:p>
          <a:p>
            <a:r>
              <a:rPr lang="zh-CN" altLang="zh-CN" dirty="0" smtClean="0"/>
              <a:t>主页：</a:t>
            </a:r>
            <a:r>
              <a:rPr lang="en-US" altLang="zh-CN" dirty="0" smtClean="0">
                <a:hlinkClick r:id="rId2"/>
              </a:rPr>
              <a:t>http://linuxmint.com/</a:t>
            </a:r>
            <a:endParaRPr lang="en-US" altLang="zh-CN" dirty="0" smtClean="0"/>
          </a:p>
        </p:txBody>
      </p:sp>
    </p:spTree>
    <p:extLst>
      <p:ext uri="{BB962C8B-B14F-4D97-AF65-F5344CB8AC3E}">
        <p14:creationId xmlns:p14="http://schemas.microsoft.com/office/powerpoint/2010/main" val="1700214421"/>
      </p:ext>
    </p:extLst>
  </p:cSld>
  <p:clrMapOvr>
    <a:masterClrMapping/>
  </p:clrMapOvr>
  <p:transition spd="med">
    <p:cover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a:bodyPr>
          <a:lstStyle/>
          <a:p>
            <a:pPr marL="0" indent="0">
              <a:buNone/>
            </a:pPr>
            <a:r>
              <a:rPr lang="zh-CN" altLang="zh-CN" dirty="0" smtClean="0"/>
              <a:t>（</a:t>
            </a:r>
            <a:r>
              <a:rPr lang="en-US" altLang="zh-CN" dirty="0" smtClean="0"/>
              <a:t>7</a:t>
            </a:r>
            <a:r>
              <a:rPr lang="zh-CN" altLang="zh-CN" dirty="0" smtClean="0"/>
              <a:t>）</a:t>
            </a:r>
            <a:r>
              <a:rPr lang="en-US" altLang="zh-CN" dirty="0" smtClean="0"/>
              <a:t>Fedora</a:t>
            </a:r>
            <a:endParaRPr lang="zh-CN" altLang="zh-CN" dirty="0" smtClean="0"/>
          </a:p>
          <a:p>
            <a:r>
              <a:rPr lang="en-US" altLang="zh-CN" dirty="0" smtClean="0"/>
              <a:t>Fedora </a:t>
            </a:r>
            <a:r>
              <a:rPr lang="zh-CN" altLang="zh-CN" dirty="0" smtClean="0"/>
              <a:t>基于</a:t>
            </a:r>
            <a:r>
              <a:rPr lang="en-US" altLang="zh-CN" dirty="0" smtClean="0"/>
              <a:t>Red Hat Linux</a:t>
            </a:r>
            <a:r>
              <a:rPr lang="zh-CN" altLang="zh-CN" dirty="0" smtClean="0"/>
              <a:t>，由</a:t>
            </a:r>
            <a:r>
              <a:rPr lang="en-US" altLang="zh-CN" dirty="0" smtClean="0"/>
              <a:t>Red Hat </a:t>
            </a:r>
            <a:r>
              <a:rPr lang="zh-CN" altLang="zh-CN" dirty="0" smtClean="0"/>
              <a:t>公司赞助，由</a:t>
            </a:r>
            <a:r>
              <a:rPr lang="en-US" altLang="zh-CN" dirty="0" smtClean="0"/>
              <a:t>Fedora Project</a:t>
            </a:r>
            <a:r>
              <a:rPr lang="zh-CN" altLang="zh-CN" dirty="0" smtClean="0"/>
              <a:t>社群开发维护的一个开放的、创新的、前瞻性的</a:t>
            </a:r>
            <a:r>
              <a:rPr lang="en-US" altLang="zh-CN" dirty="0" smtClean="0"/>
              <a:t>Linux </a:t>
            </a:r>
            <a:r>
              <a:rPr lang="zh-CN" altLang="zh-CN" dirty="0" smtClean="0"/>
              <a:t>发行版。目前使用</a:t>
            </a:r>
            <a:r>
              <a:rPr lang="en-US" altLang="zh-CN" dirty="0" smtClean="0"/>
              <a:t>Gnome 3</a:t>
            </a:r>
            <a:r>
              <a:rPr lang="zh-CN" altLang="zh-CN" dirty="0" smtClean="0"/>
              <a:t>桌面，</a:t>
            </a:r>
            <a:r>
              <a:rPr lang="en-US" altLang="zh-CN" dirty="0" smtClean="0"/>
              <a:t>Fedora 16 </a:t>
            </a:r>
            <a:r>
              <a:rPr lang="zh-CN" altLang="zh-CN" dirty="0" smtClean="0"/>
              <a:t>即将发布。</a:t>
            </a:r>
          </a:p>
          <a:p>
            <a:r>
              <a:rPr lang="zh-CN" altLang="zh-CN" dirty="0" smtClean="0"/>
              <a:t>主页：</a:t>
            </a:r>
            <a:r>
              <a:rPr lang="en-US" altLang="zh-CN" dirty="0" smtClean="0">
                <a:hlinkClick r:id="rId2"/>
              </a:rPr>
              <a:t>http://fedoraproject.org/</a:t>
            </a:r>
            <a:endParaRPr lang="en-US" altLang="zh-CN" dirty="0" smtClean="0"/>
          </a:p>
        </p:txBody>
      </p:sp>
    </p:spTree>
    <p:extLst>
      <p:ext uri="{BB962C8B-B14F-4D97-AF65-F5344CB8AC3E}">
        <p14:creationId xmlns:p14="http://schemas.microsoft.com/office/powerpoint/2010/main" val="242315642"/>
      </p:ext>
    </p:extLst>
  </p:cSld>
  <p:clrMapOvr>
    <a:masterClrMapping/>
  </p:clrMapOvr>
  <p:transition spd="med">
    <p:cover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a:bodyPr>
          <a:lstStyle/>
          <a:p>
            <a:pPr marL="0" indent="0">
              <a:buNone/>
            </a:pPr>
            <a:r>
              <a:rPr lang="zh-CN" altLang="zh-CN" dirty="0" smtClean="0"/>
              <a:t>（</a:t>
            </a:r>
            <a:r>
              <a:rPr lang="en-US" altLang="zh-CN" dirty="0" smtClean="0"/>
              <a:t>8</a:t>
            </a:r>
            <a:r>
              <a:rPr lang="zh-CN" altLang="zh-CN" dirty="0" smtClean="0"/>
              <a:t>）</a:t>
            </a:r>
            <a:r>
              <a:rPr lang="en-US" altLang="zh-CN" dirty="0" smtClean="0"/>
              <a:t>openSUSE</a:t>
            </a:r>
            <a:endParaRPr lang="zh-CN" altLang="zh-CN" dirty="0" smtClean="0"/>
          </a:p>
          <a:p>
            <a:r>
              <a:rPr lang="en-US" altLang="zh-CN" dirty="0" smtClean="0"/>
              <a:t>openSUSE</a:t>
            </a:r>
            <a:r>
              <a:rPr lang="zh-CN" altLang="zh-CN" dirty="0" smtClean="0"/>
              <a:t>项目是起初由</a:t>
            </a:r>
            <a:r>
              <a:rPr lang="en-US" altLang="zh-CN" dirty="0" smtClean="0"/>
              <a:t>Novell</a:t>
            </a:r>
            <a:r>
              <a:rPr lang="zh-CN" altLang="zh-CN" dirty="0" smtClean="0"/>
              <a:t>公司资助的开源</a:t>
            </a:r>
            <a:r>
              <a:rPr lang="en-US" altLang="zh-CN" dirty="0" smtClean="0"/>
              <a:t>Linux</a:t>
            </a:r>
            <a:r>
              <a:rPr lang="zh-CN" altLang="zh-CN" dirty="0" smtClean="0"/>
              <a:t>项目。使用</a:t>
            </a:r>
            <a:r>
              <a:rPr lang="en-US" altLang="zh-CN" dirty="0" smtClean="0"/>
              <a:t>KDE</a:t>
            </a:r>
            <a:r>
              <a:rPr lang="zh-CN" altLang="zh-CN" dirty="0" smtClean="0"/>
              <a:t>桌面和易用的</a:t>
            </a:r>
            <a:r>
              <a:rPr lang="en-US" altLang="zh-CN" dirty="0" smtClean="0"/>
              <a:t>YaST</a:t>
            </a:r>
            <a:r>
              <a:rPr lang="zh-CN" altLang="zh-CN" dirty="0" smtClean="0"/>
              <a:t>软件包管理系统，被评价为最华丽的</a:t>
            </a:r>
            <a:r>
              <a:rPr lang="en-US" altLang="zh-CN" dirty="0" smtClean="0"/>
              <a:t>Linux</a:t>
            </a:r>
            <a:r>
              <a:rPr lang="zh-CN" altLang="zh-CN" dirty="0" smtClean="0"/>
              <a:t>桌面发行版。</a:t>
            </a:r>
          </a:p>
          <a:p>
            <a:r>
              <a:rPr lang="zh-CN" altLang="zh-CN" dirty="0" smtClean="0"/>
              <a:t>主页：</a:t>
            </a:r>
            <a:r>
              <a:rPr lang="en-US" altLang="zh-CN" dirty="0" smtClean="0">
                <a:hlinkClick r:id="rId2"/>
              </a:rPr>
              <a:t>http://www.opensuse.org/</a:t>
            </a:r>
            <a:endParaRPr lang="en-US" altLang="zh-CN" dirty="0" smtClean="0"/>
          </a:p>
        </p:txBody>
      </p:sp>
    </p:spTree>
    <p:extLst>
      <p:ext uri="{BB962C8B-B14F-4D97-AF65-F5344CB8AC3E}">
        <p14:creationId xmlns:p14="http://schemas.microsoft.com/office/powerpoint/2010/main" val="4177386447"/>
      </p:ext>
    </p:extLst>
  </p:cSld>
  <p:clrMapOvr>
    <a:masterClrMapping/>
  </p:clrMapOvr>
  <p:transition spd="med">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 LINUX</a:t>
            </a:r>
            <a:r>
              <a:rPr lang="zh-CN" altLang="en-US" dirty="0"/>
              <a:t>简</a:t>
            </a:r>
            <a:r>
              <a:rPr lang="zh-CN" altLang="en-US" dirty="0" smtClean="0"/>
              <a:t>介</a:t>
            </a:r>
            <a:endParaRPr lang="zh-CN" altLang="en-US" dirty="0"/>
          </a:p>
        </p:txBody>
      </p:sp>
      <p:sp>
        <p:nvSpPr>
          <p:cNvPr id="3" name="内容占位符 2"/>
          <p:cNvSpPr>
            <a:spLocks noGrp="1"/>
          </p:cNvSpPr>
          <p:nvPr>
            <p:ph idx="1"/>
          </p:nvPr>
        </p:nvSpPr>
        <p:spPr/>
        <p:txBody>
          <a:bodyPr>
            <a:normAutofit/>
          </a:bodyPr>
          <a:lstStyle/>
          <a:p>
            <a:pPr marL="0" indent="720000">
              <a:buNone/>
            </a:pPr>
            <a:r>
              <a:rPr lang="en-US" altLang="zh-CN" dirty="0"/>
              <a:t>LINUX</a:t>
            </a:r>
            <a:r>
              <a:rPr lang="zh-CN" altLang="zh-CN" dirty="0"/>
              <a:t>操作系统从</a:t>
            </a:r>
            <a:r>
              <a:rPr lang="en-US" altLang="zh-CN" dirty="0"/>
              <a:t>1991</a:t>
            </a:r>
            <a:r>
              <a:rPr lang="zh-CN" altLang="zh-CN" dirty="0"/>
              <a:t>年诞生至今在仅仅</a:t>
            </a:r>
            <a:r>
              <a:rPr lang="en-US" altLang="zh-CN" dirty="0"/>
              <a:t>20</a:t>
            </a:r>
            <a:r>
              <a:rPr lang="zh-CN" altLang="zh-CN" dirty="0"/>
              <a:t>多年的时间里，在全世界众多计算机工程师和爱好者大力支持下，其市场占有率不断扩大，显示出了强大的生命力。本节主要介绍什么是</a:t>
            </a:r>
            <a:r>
              <a:rPr lang="en-US" altLang="zh-CN" dirty="0"/>
              <a:t>LINUX</a:t>
            </a:r>
            <a:r>
              <a:rPr lang="zh-CN" altLang="zh-CN" dirty="0"/>
              <a:t>，它是在什么样的背景下产生的等问题。</a:t>
            </a:r>
          </a:p>
        </p:txBody>
      </p:sp>
    </p:spTree>
    <p:extLst>
      <p:ext uri="{BB962C8B-B14F-4D97-AF65-F5344CB8AC3E}">
        <p14:creationId xmlns:p14="http://schemas.microsoft.com/office/powerpoint/2010/main" val="2557628389"/>
      </p:ext>
    </p:extLst>
  </p:cSld>
  <p:clrMapOvr>
    <a:masterClrMapping/>
  </p:clrMapOvr>
  <p:transition spd="med">
    <p:cover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normAutofit/>
          </a:bodyPr>
          <a:lstStyle/>
          <a:p>
            <a:pPr marL="0" indent="0">
              <a:buNone/>
            </a:pPr>
            <a:r>
              <a:rPr lang="zh-CN" altLang="zh-CN" dirty="0" smtClean="0"/>
              <a:t>（</a:t>
            </a:r>
            <a:r>
              <a:rPr lang="en-US" altLang="zh-CN" dirty="0" smtClean="0"/>
              <a:t>9</a:t>
            </a:r>
            <a:r>
              <a:rPr lang="zh-CN" altLang="zh-CN" dirty="0" smtClean="0"/>
              <a:t>）</a:t>
            </a:r>
            <a:r>
              <a:rPr lang="en-US" altLang="zh-CN" dirty="0" smtClean="0"/>
              <a:t>Debian</a:t>
            </a:r>
            <a:endParaRPr lang="zh-CN" altLang="zh-CN" dirty="0" smtClean="0"/>
          </a:p>
          <a:p>
            <a:r>
              <a:rPr lang="en-US" altLang="zh-CN" dirty="0" smtClean="0"/>
              <a:t>Debian</a:t>
            </a:r>
            <a:r>
              <a:rPr lang="zh-CN" altLang="zh-CN" dirty="0" smtClean="0"/>
              <a:t>计划是由以创造一份自由操作系统为共同目标的个人团体所组建的协会。这份操作系统就叫作</a:t>
            </a:r>
            <a:r>
              <a:rPr lang="en-US" altLang="zh-CN" dirty="0" smtClean="0"/>
              <a:t>Debian GNU/Linux</a:t>
            </a:r>
            <a:r>
              <a:rPr lang="zh-CN" altLang="zh-CN" dirty="0" smtClean="0"/>
              <a:t>，简称为</a:t>
            </a:r>
            <a:r>
              <a:rPr lang="en-US" altLang="zh-CN" dirty="0" smtClean="0"/>
              <a:t>Debian</a:t>
            </a:r>
            <a:r>
              <a:rPr lang="zh-CN" altLang="zh-CN" dirty="0" smtClean="0"/>
              <a:t>。</a:t>
            </a:r>
          </a:p>
          <a:p>
            <a:r>
              <a:rPr lang="en-US" altLang="zh-CN" dirty="0" smtClean="0"/>
              <a:t>Debian</a:t>
            </a:r>
            <a:r>
              <a:rPr lang="zh-CN" altLang="zh-CN" dirty="0" smtClean="0"/>
              <a:t>是一个古老的</a:t>
            </a:r>
            <a:r>
              <a:rPr lang="en-US" altLang="zh-CN" dirty="0" smtClean="0"/>
              <a:t>Linux</a:t>
            </a:r>
            <a:r>
              <a:rPr lang="zh-CN" altLang="zh-CN" dirty="0" smtClean="0"/>
              <a:t>发行，以稳定性而著称，有许多运行多年的机器没有重启的案例。</a:t>
            </a:r>
          </a:p>
          <a:p>
            <a:r>
              <a:rPr lang="zh-CN" altLang="zh-CN" dirty="0" smtClean="0"/>
              <a:t>主页：</a:t>
            </a:r>
            <a:r>
              <a:rPr lang="en-US" altLang="zh-CN" dirty="0" smtClean="0">
                <a:hlinkClick r:id="rId2"/>
              </a:rPr>
              <a:t>http://www.debian.org/</a:t>
            </a:r>
            <a:endParaRPr lang="en-US" altLang="zh-CN" dirty="0" smtClean="0"/>
          </a:p>
        </p:txBody>
      </p:sp>
    </p:spTree>
    <p:extLst>
      <p:ext uri="{BB962C8B-B14F-4D97-AF65-F5344CB8AC3E}">
        <p14:creationId xmlns:p14="http://schemas.microsoft.com/office/powerpoint/2010/main" val="2745002498"/>
      </p:ext>
    </p:extLst>
  </p:cSld>
  <p:clrMapOvr>
    <a:masterClrMapping/>
  </p:clrMapOvr>
  <p:transition spd="med">
    <p:cover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LINUX</a:t>
            </a:r>
            <a:r>
              <a:rPr lang="zh-CN" altLang="en-US" dirty="0"/>
              <a:t>的发行版</a:t>
            </a:r>
          </a:p>
        </p:txBody>
      </p:sp>
      <p:sp>
        <p:nvSpPr>
          <p:cNvPr id="3" name="内容占位符 2"/>
          <p:cNvSpPr>
            <a:spLocks noGrp="1"/>
          </p:cNvSpPr>
          <p:nvPr>
            <p:ph idx="1"/>
          </p:nvPr>
        </p:nvSpPr>
        <p:spPr/>
        <p:txBody>
          <a:bodyPr/>
          <a:lstStyle/>
          <a:p>
            <a:pPr marL="0" indent="0">
              <a:buNone/>
            </a:pPr>
            <a:r>
              <a:rPr lang="zh-CN" altLang="zh-CN" dirty="0" smtClean="0"/>
              <a:t>（</a:t>
            </a:r>
            <a:r>
              <a:rPr lang="en-US" altLang="zh-CN" dirty="0" smtClean="0"/>
              <a:t>10</a:t>
            </a:r>
            <a:r>
              <a:rPr lang="zh-CN" altLang="zh-CN" dirty="0" smtClean="0"/>
              <a:t>）</a:t>
            </a:r>
            <a:r>
              <a:rPr lang="en-US" altLang="zh-CN" dirty="0" smtClean="0"/>
              <a:t>Oracle Linux </a:t>
            </a:r>
            <a:endParaRPr lang="zh-CN" altLang="zh-CN" dirty="0" smtClean="0"/>
          </a:p>
          <a:p>
            <a:r>
              <a:rPr lang="en-US" altLang="zh-CN" dirty="0" smtClean="0"/>
              <a:t>Oracle Linux</a:t>
            </a:r>
            <a:r>
              <a:rPr lang="zh-CN" altLang="zh-CN" dirty="0" smtClean="0"/>
              <a:t>是由</a:t>
            </a:r>
            <a:r>
              <a:rPr lang="en-US" altLang="zh-CN" dirty="0" smtClean="0"/>
              <a:t>Oracle</a:t>
            </a:r>
            <a:r>
              <a:rPr lang="zh-CN" altLang="zh-CN" dirty="0" smtClean="0"/>
              <a:t>公司提供支持的企业级</a:t>
            </a:r>
            <a:r>
              <a:rPr lang="en-US" altLang="zh-CN" dirty="0" smtClean="0"/>
              <a:t>Linux</a:t>
            </a:r>
            <a:r>
              <a:rPr lang="zh-CN" altLang="zh-CN" dirty="0" smtClean="0"/>
              <a:t>发行，以</a:t>
            </a:r>
            <a:r>
              <a:rPr lang="en-US" altLang="zh-CN" dirty="0" smtClean="0"/>
              <a:t>Red Hat Linux</a:t>
            </a:r>
            <a:r>
              <a:rPr lang="zh-CN" altLang="zh-CN" dirty="0" smtClean="0"/>
              <a:t>做为起始，移除了</a:t>
            </a:r>
            <a:r>
              <a:rPr lang="en-US" altLang="zh-CN" dirty="0" smtClean="0"/>
              <a:t>Red Hat</a:t>
            </a:r>
            <a:r>
              <a:rPr lang="zh-CN" altLang="zh-CN" dirty="0" smtClean="0"/>
              <a:t>的商标，然后加入了</a:t>
            </a:r>
            <a:r>
              <a:rPr lang="en-US" altLang="zh-CN" dirty="0" smtClean="0"/>
              <a:t>Linux</a:t>
            </a:r>
            <a:r>
              <a:rPr lang="zh-CN" altLang="zh-CN" dirty="0" smtClean="0"/>
              <a:t>的错误修正。</a:t>
            </a:r>
          </a:p>
          <a:p>
            <a:r>
              <a:rPr lang="zh-CN" altLang="zh-CN" dirty="0" smtClean="0"/>
              <a:t>主页：</a:t>
            </a:r>
            <a:r>
              <a:rPr lang="en-US" altLang="zh-CN" dirty="0" smtClean="0">
                <a:hlinkClick r:id="rId2"/>
              </a:rPr>
              <a:t>http://www.oracle.com/technologies/linux/</a:t>
            </a:r>
            <a:endParaRPr lang="en-US" altLang="zh-CN" dirty="0" smtClean="0"/>
          </a:p>
          <a:p>
            <a:pPr marL="0" indent="0">
              <a:buNone/>
            </a:pPr>
            <a:endParaRPr lang="zh-CN" altLang="zh-CN" dirty="0" smtClean="0"/>
          </a:p>
        </p:txBody>
      </p:sp>
    </p:spTree>
    <p:extLst>
      <p:ext uri="{BB962C8B-B14F-4D97-AF65-F5344CB8AC3E}">
        <p14:creationId xmlns:p14="http://schemas.microsoft.com/office/powerpoint/2010/main" val="2089244509"/>
      </p:ext>
    </p:extLst>
  </p:cSld>
  <p:clrMapOvr>
    <a:masterClrMapping/>
  </p:clrMapOvr>
  <p:transition spd="med">
    <p:cover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a:t>3.2.2 LINUX</a:t>
            </a:r>
            <a:r>
              <a:rPr lang="zh-CN" altLang="en-US" dirty="0"/>
              <a:t>的发行版</a:t>
            </a:r>
          </a:p>
        </p:txBody>
      </p:sp>
      <p:sp>
        <p:nvSpPr>
          <p:cNvPr id="3" name="内容占位符 2"/>
          <p:cNvSpPr>
            <a:spLocks noGrp="1"/>
          </p:cNvSpPr>
          <p:nvPr>
            <p:ph idx="1"/>
          </p:nvPr>
        </p:nvSpPr>
        <p:spPr>
          <a:xfrm>
            <a:off x="900113" y="1701254"/>
            <a:ext cx="7343775" cy="4464050"/>
          </a:xfrm>
        </p:spPr>
        <p:txBody>
          <a:bodyPr/>
          <a:lstStyle/>
          <a:p>
            <a:pPr marL="514350" lvl="0" indent="-514350">
              <a:buFont typeface="+mj-lt"/>
              <a:buAutoNum type="arabicPeriod" startAt="4"/>
            </a:pPr>
            <a:r>
              <a:rPr lang="zh-CN" altLang="zh-CN" b="1" dirty="0"/>
              <a:t>国产</a:t>
            </a:r>
            <a:r>
              <a:rPr lang="en-US" altLang="zh-CN" b="1" dirty="0"/>
              <a:t>LINUX</a:t>
            </a:r>
            <a:r>
              <a:rPr lang="zh-CN" altLang="zh-CN" b="1" dirty="0"/>
              <a:t>发行版</a:t>
            </a:r>
            <a:endParaRPr lang="zh-CN" altLang="zh-CN" dirty="0"/>
          </a:p>
          <a:p>
            <a:r>
              <a:rPr lang="en-US" altLang="zh-CN" sz="2800" dirty="0"/>
              <a:t>2014</a:t>
            </a:r>
            <a:r>
              <a:rPr lang="zh-CN" altLang="zh-CN" sz="2800" dirty="0"/>
              <a:t>年</a:t>
            </a:r>
            <a:r>
              <a:rPr lang="en-US" altLang="zh-CN" sz="2800" dirty="0"/>
              <a:t>4</a:t>
            </a:r>
            <a:r>
              <a:rPr lang="zh-CN" altLang="zh-CN" sz="2800" dirty="0"/>
              <a:t>月</a:t>
            </a:r>
            <a:r>
              <a:rPr lang="en-US" altLang="zh-CN" sz="2800" dirty="0"/>
              <a:t>8</a:t>
            </a:r>
            <a:r>
              <a:rPr lang="zh-CN" altLang="zh-CN" sz="2800" dirty="0"/>
              <a:t>日起，美国微软公司停止了对</a:t>
            </a:r>
            <a:r>
              <a:rPr lang="en-US" altLang="zh-CN" sz="2800" dirty="0"/>
              <a:t>Windows XP</a:t>
            </a:r>
            <a:r>
              <a:rPr lang="zh-CN" altLang="zh-CN" sz="2800" dirty="0"/>
              <a:t>操作系统提供服务支持，这引起了社会和广大用户的广泛关注和对信息安全的担忧。工信部对此表示，将继续加大力度，支持</a:t>
            </a:r>
            <a:r>
              <a:rPr lang="en-US" altLang="zh-CN" sz="2800" dirty="0"/>
              <a:t>Linux</a:t>
            </a:r>
            <a:r>
              <a:rPr lang="zh-CN" altLang="zh-CN" sz="2800" dirty="0"/>
              <a:t>的国产操作系统的研发和应</a:t>
            </a:r>
            <a:r>
              <a:rPr lang="zh-CN" altLang="zh-CN" sz="2800" dirty="0" smtClean="0"/>
              <a:t>用。</a:t>
            </a:r>
            <a:endParaRPr lang="zh-CN" altLang="en-US" sz="2800" dirty="0"/>
          </a:p>
        </p:txBody>
      </p:sp>
      <p:pic>
        <p:nvPicPr>
          <p:cNvPr id="8" name="图片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6244" y="4293096"/>
            <a:ext cx="2520280" cy="2592288"/>
          </a:xfrm>
          <a:prstGeom prst="rect">
            <a:avLst/>
          </a:prstGeom>
          <a:noFill/>
        </p:spPr>
      </p:pic>
    </p:spTree>
    <p:extLst>
      <p:ext uri="{BB962C8B-B14F-4D97-AF65-F5344CB8AC3E}">
        <p14:creationId xmlns:p14="http://schemas.microsoft.com/office/powerpoint/2010/main" val="87957220"/>
      </p:ext>
    </p:extLst>
  </p:cSld>
  <p:clrMapOvr>
    <a:masterClrMapping/>
  </p:clrMapOvr>
  <p:transition spd="med">
    <p:cover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kern="1200" dirty="0" smtClean="0">
                <a:solidFill>
                  <a:schemeClr val="tx1"/>
                </a:solidFill>
                <a:effectLst/>
                <a:latin typeface="+mj-lt"/>
                <a:ea typeface="+mj-ea"/>
                <a:cs typeface="+mj-cs"/>
              </a:rPr>
              <a:t>3.2.2 LINUX</a:t>
            </a:r>
            <a:r>
              <a:rPr lang="zh-CN" altLang="zh-CN" sz="4400" kern="1200" dirty="0" smtClean="0">
                <a:solidFill>
                  <a:schemeClr val="tx1"/>
                </a:solidFill>
                <a:effectLst/>
                <a:latin typeface="+mj-lt"/>
                <a:ea typeface="+mj-ea"/>
                <a:cs typeface="+mj-cs"/>
              </a:rPr>
              <a:t>的发行版</a:t>
            </a:r>
          </a:p>
        </p:txBody>
      </p:sp>
      <p:sp>
        <p:nvSpPr>
          <p:cNvPr id="3" name="内容占位符 2"/>
          <p:cNvSpPr>
            <a:spLocks noGrp="1"/>
          </p:cNvSpPr>
          <p:nvPr>
            <p:ph idx="1"/>
          </p:nvPr>
        </p:nvSpPr>
        <p:spPr/>
        <p:txBody>
          <a:bodyPr>
            <a:normAutofit lnSpcReduction="10000"/>
          </a:bodyPr>
          <a:lstStyle/>
          <a:p>
            <a:pPr marL="0" indent="0">
              <a:buNone/>
            </a:pPr>
            <a:r>
              <a:rPr lang="zh-CN" altLang="zh-CN" dirty="0"/>
              <a:t>国产操作系统多为基于</a:t>
            </a:r>
            <a:r>
              <a:rPr lang="en-US" altLang="zh-CN" dirty="0"/>
              <a:t>LINUX</a:t>
            </a:r>
            <a:r>
              <a:rPr lang="zh-CN" altLang="zh-CN" dirty="0"/>
              <a:t>的二次开发系统。主要的国产</a:t>
            </a:r>
            <a:r>
              <a:rPr lang="en-US" altLang="zh-CN" dirty="0"/>
              <a:t>LINUX</a:t>
            </a:r>
            <a:r>
              <a:rPr lang="zh-CN" altLang="zh-CN" dirty="0"/>
              <a:t>操作系统包括：</a:t>
            </a:r>
          </a:p>
          <a:p>
            <a:pPr marL="0" indent="0">
              <a:buNone/>
            </a:pPr>
            <a:r>
              <a:rPr lang="zh-CN" altLang="zh-CN" dirty="0"/>
              <a:t>（</a:t>
            </a:r>
            <a:r>
              <a:rPr lang="en-US" altLang="zh-CN" dirty="0"/>
              <a:t>1</a:t>
            </a:r>
            <a:r>
              <a:rPr lang="zh-CN" altLang="zh-CN" dirty="0"/>
              <a:t>）</a:t>
            </a:r>
            <a:r>
              <a:rPr lang="zh-CN" altLang="zh-CN" b="1" dirty="0"/>
              <a:t>深度（</a:t>
            </a:r>
            <a:r>
              <a:rPr lang="en-US" altLang="zh-CN" b="1" dirty="0"/>
              <a:t>Deepin</a:t>
            </a:r>
            <a:r>
              <a:rPr lang="zh-CN" altLang="zh-CN" b="1" dirty="0"/>
              <a:t>）</a:t>
            </a:r>
            <a:endParaRPr lang="zh-CN" altLang="zh-CN" dirty="0"/>
          </a:p>
          <a:p>
            <a:r>
              <a:rPr lang="zh-CN" altLang="zh-CN" dirty="0"/>
              <a:t>深度</a:t>
            </a:r>
            <a:r>
              <a:rPr lang="en-US" altLang="zh-CN" dirty="0"/>
              <a:t>Linux </a:t>
            </a:r>
            <a:r>
              <a:rPr lang="zh-CN" altLang="zh-CN" dirty="0"/>
              <a:t>是一个致力于为全球用户提供美观易用，安全可靠的</a:t>
            </a:r>
            <a:r>
              <a:rPr lang="en-US" altLang="zh-CN" dirty="0"/>
              <a:t> Linux </a:t>
            </a:r>
            <a:r>
              <a:rPr lang="zh-CN" altLang="zh-CN" dirty="0"/>
              <a:t>发行版。它不仅仅对最优秀的开源产品进行集成和配置，还开发了基于</a:t>
            </a:r>
            <a:r>
              <a:rPr lang="en-US" altLang="zh-CN" dirty="0"/>
              <a:t> HTML5 </a:t>
            </a:r>
            <a:r>
              <a:rPr lang="zh-CN" altLang="zh-CN" dirty="0"/>
              <a:t>技术的全新桌面环境、系统设置中心、以及音乐播放器，视频播放器，软件中心等一系列面向日常使用的应用软件。</a:t>
            </a:r>
            <a:r>
              <a:rPr lang="en-US" altLang="zh-CN" dirty="0"/>
              <a:t>Deepin</a:t>
            </a:r>
            <a:r>
              <a:rPr lang="zh-CN" altLang="zh-CN" dirty="0"/>
              <a:t>非常注重易用的体验和美观的设计，因此对于大多数用户来说，它易用安装和使用，还能够很好的代替</a:t>
            </a:r>
            <a:r>
              <a:rPr lang="en-US" altLang="zh-CN" dirty="0"/>
              <a:t>Windows</a:t>
            </a:r>
            <a:r>
              <a:rPr lang="zh-CN" altLang="zh-CN" dirty="0"/>
              <a:t>系统进行工作与娱乐。</a:t>
            </a:r>
            <a:endParaRPr lang="zh-CN" altLang="en-US" dirty="0"/>
          </a:p>
        </p:txBody>
      </p:sp>
    </p:spTree>
    <p:extLst>
      <p:ext uri="{BB962C8B-B14F-4D97-AF65-F5344CB8AC3E}">
        <p14:creationId xmlns:p14="http://schemas.microsoft.com/office/powerpoint/2010/main" val="498514218"/>
      </p:ext>
    </p:extLst>
  </p:cSld>
  <p:clrMapOvr>
    <a:masterClrMapping/>
  </p:clrMapOvr>
  <p:transition spd="med">
    <p:cover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kern="1200" dirty="0" smtClean="0">
                <a:solidFill>
                  <a:schemeClr val="tx1"/>
                </a:solidFill>
                <a:effectLst/>
                <a:latin typeface="+mj-lt"/>
                <a:ea typeface="+mj-ea"/>
                <a:cs typeface="+mj-cs"/>
              </a:rPr>
              <a:t>3.2.2 LINUX</a:t>
            </a:r>
            <a:r>
              <a:rPr lang="zh-CN" altLang="zh-CN" sz="4400" kern="1200" dirty="0" smtClean="0">
                <a:solidFill>
                  <a:schemeClr val="tx1"/>
                </a:solidFill>
                <a:effectLst/>
                <a:latin typeface="+mj-lt"/>
                <a:ea typeface="+mj-ea"/>
                <a:cs typeface="+mj-cs"/>
              </a:rPr>
              <a:t>的发行</a:t>
            </a:r>
            <a:r>
              <a:rPr lang="zh-CN" altLang="en-US" sz="4400" kern="1200" dirty="0" smtClean="0">
                <a:solidFill>
                  <a:schemeClr val="tx1"/>
                </a:solidFill>
                <a:effectLst/>
                <a:latin typeface="+mj-lt"/>
                <a:ea typeface="+mj-ea"/>
                <a:cs typeface="+mj-cs"/>
              </a:rPr>
              <a:t>版</a:t>
            </a:r>
            <a:endParaRPr lang="zh-CN" altLang="zh-CN" sz="4400" kern="1200" dirty="0" smtClean="0">
              <a:solidFill>
                <a:schemeClr val="tx1"/>
              </a:solidFill>
              <a:effectLst/>
              <a:latin typeface="+mj-lt"/>
              <a:ea typeface="+mj-ea"/>
              <a:cs typeface="+mj-cs"/>
            </a:endParaRPr>
          </a:p>
        </p:txBody>
      </p:sp>
      <p:sp>
        <p:nvSpPr>
          <p:cNvPr id="3" name="内容占位符 2"/>
          <p:cNvSpPr>
            <a:spLocks noGrp="1"/>
          </p:cNvSpPr>
          <p:nvPr>
            <p:ph idx="1"/>
          </p:nvPr>
        </p:nvSpPr>
        <p:spPr/>
        <p:txBody>
          <a:bodyPr/>
          <a:lstStyle/>
          <a:p>
            <a:pPr marL="0" indent="0">
              <a:buNone/>
            </a:pPr>
            <a:r>
              <a:rPr lang="zh-CN" altLang="zh-CN" dirty="0"/>
              <a:t>（</a:t>
            </a:r>
            <a:r>
              <a:rPr lang="en-US" altLang="zh-CN" dirty="0"/>
              <a:t>2</a:t>
            </a:r>
            <a:r>
              <a:rPr lang="zh-CN" altLang="zh-CN" dirty="0"/>
              <a:t>）</a:t>
            </a:r>
            <a:r>
              <a:rPr lang="zh-CN" altLang="zh-CN" b="1" dirty="0"/>
              <a:t>红旗</a:t>
            </a:r>
            <a:r>
              <a:rPr lang="en-US" altLang="zh-CN" b="1" dirty="0"/>
              <a:t>Linux</a:t>
            </a:r>
            <a:endParaRPr lang="zh-CN" altLang="zh-CN" dirty="0"/>
          </a:p>
          <a:p>
            <a:r>
              <a:rPr lang="zh-CN" altLang="zh-CN" dirty="0"/>
              <a:t>红旗</a:t>
            </a:r>
            <a:r>
              <a:rPr lang="en-US" altLang="zh-CN" dirty="0"/>
              <a:t>Linux</a:t>
            </a:r>
            <a:r>
              <a:rPr lang="zh-CN" altLang="zh-CN" dirty="0"/>
              <a:t>是由北京中科红旗软件技术有限公司开发的一系列</a:t>
            </a:r>
            <a:r>
              <a:rPr lang="en-US" altLang="zh-CN" dirty="0"/>
              <a:t>Linux</a:t>
            </a:r>
            <a:r>
              <a:rPr lang="zh-CN" altLang="zh-CN" dirty="0"/>
              <a:t>发行版，红旗</a:t>
            </a:r>
            <a:r>
              <a:rPr lang="en-US" altLang="zh-CN" dirty="0"/>
              <a:t>Linux</a:t>
            </a:r>
            <a:r>
              <a:rPr lang="zh-CN" altLang="zh-CN" dirty="0"/>
              <a:t>包括桌面版、工作站版、数据中心服务器版、</a:t>
            </a:r>
            <a:r>
              <a:rPr lang="en-US" altLang="zh-CN" dirty="0"/>
              <a:t>HA</a:t>
            </a:r>
            <a:r>
              <a:rPr lang="zh-CN" altLang="zh-CN" dirty="0"/>
              <a:t>集群版和红旗嵌入式</a:t>
            </a:r>
            <a:r>
              <a:rPr lang="en-US" altLang="zh-CN" dirty="0"/>
              <a:t>Linux</a:t>
            </a:r>
            <a:r>
              <a:rPr lang="zh-CN" altLang="zh-CN" dirty="0"/>
              <a:t>等产品。但由于各方面原因，该公司现已被五甲万京收购。</a:t>
            </a:r>
            <a:endParaRPr lang="zh-CN" altLang="en-US" dirty="0"/>
          </a:p>
        </p:txBody>
      </p:sp>
    </p:spTree>
    <p:extLst>
      <p:ext uri="{BB962C8B-B14F-4D97-AF65-F5344CB8AC3E}">
        <p14:creationId xmlns:p14="http://schemas.microsoft.com/office/powerpoint/2010/main" val="3038881474"/>
      </p:ext>
    </p:extLst>
  </p:cSld>
  <p:clrMapOvr>
    <a:masterClrMapping/>
  </p:clrMapOvr>
  <p:transition spd="med">
    <p:cover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kern="1200" dirty="0" smtClean="0">
                <a:solidFill>
                  <a:schemeClr val="tx1"/>
                </a:solidFill>
                <a:effectLst/>
                <a:latin typeface="+mj-lt"/>
                <a:ea typeface="+mj-ea"/>
                <a:cs typeface="+mj-cs"/>
              </a:rPr>
              <a:t>3.2.2 LINUX</a:t>
            </a:r>
            <a:r>
              <a:rPr lang="zh-CN" altLang="zh-CN" sz="4400" kern="1200" dirty="0" smtClean="0">
                <a:solidFill>
                  <a:schemeClr val="tx1"/>
                </a:solidFill>
                <a:effectLst/>
                <a:latin typeface="+mj-lt"/>
                <a:ea typeface="+mj-ea"/>
                <a:cs typeface="+mj-cs"/>
              </a:rPr>
              <a:t>的发行版</a:t>
            </a:r>
          </a:p>
        </p:txBody>
      </p:sp>
      <p:sp>
        <p:nvSpPr>
          <p:cNvPr id="3" name="内容占位符 2"/>
          <p:cNvSpPr>
            <a:spLocks noGrp="1"/>
          </p:cNvSpPr>
          <p:nvPr>
            <p:ph idx="1"/>
          </p:nvPr>
        </p:nvSpPr>
        <p:spPr/>
        <p:txBody>
          <a:bodyPr>
            <a:normAutofit/>
          </a:bodyPr>
          <a:lstStyle/>
          <a:p>
            <a:pPr marL="0" indent="0">
              <a:buNone/>
            </a:pPr>
            <a:r>
              <a:rPr lang="zh-CN" altLang="zh-CN" dirty="0" smtClean="0"/>
              <a:t>（</a:t>
            </a:r>
            <a:r>
              <a:rPr lang="en-US" altLang="zh-CN" dirty="0" smtClean="0"/>
              <a:t>3</a:t>
            </a:r>
            <a:r>
              <a:rPr lang="zh-CN" altLang="zh-CN" dirty="0" smtClean="0"/>
              <a:t>）</a:t>
            </a:r>
            <a:r>
              <a:rPr lang="zh-CN" altLang="zh-CN" b="1" dirty="0" smtClean="0"/>
              <a:t>银河麒麟</a:t>
            </a:r>
            <a:endParaRPr lang="zh-CN" altLang="zh-CN" dirty="0" smtClean="0"/>
          </a:p>
          <a:p>
            <a:r>
              <a:rPr lang="zh-CN" altLang="zh-CN" dirty="0" smtClean="0"/>
              <a:t>银</a:t>
            </a:r>
            <a:r>
              <a:rPr lang="zh-CN" altLang="zh-CN" dirty="0"/>
              <a:t>河麒麟：是由国防科技大学、中软公司、联想公司、浪潮集团和民族恒星公司合作研制的闭源服务器操作系统。此操作系统是</a:t>
            </a:r>
            <a:r>
              <a:rPr lang="en-US" altLang="zh-CN" dirty="0"/>
              <a:t>863</a:t>
            </a:r>
            <a:r>
              <a:rPr lang="zh-CN" altLang="zh-CN" dirty="0"/>
              <a:t>计划重大攻关科研项目，目标是打破国外操作系统的垄断，银河麒麟研发一套中国自主知识产权的服务器操作系统。银河麒麟完全版共包括实时版、安全版、服务器版三个版本，简化版是基于服务器版简化而成的。</a:t>
            </a:r>
            <a:endParaRPr lang="zh-CN" altLang="en-US" dirty="0"/>
          </a:p>
        </p:txBody>
      </p:sp>
    </p:spTree>
    <p:extLst>
      <p:ext uri="{BB962C8B-B14F-4D97-AF65-F5344CB8AC3E}">
        <p14:creationId xmlns:p14="http://schemas.microsoft.com/office/powerpoint/2010/main" val="2145657201"/>
      </p:ext>
    </p:extLst>
  </p:cSld>
  <p:clrMapOvr>
    <a:masterClrMapping/>
  </p:clrMapOvr>
  <p:transition spd="med">
    <p:cover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kern="1200" dirty="0" smtClean="0">
                <a:solidFill>
                  <a:schemeClr val="tx1"/>
                </a:solidFill>
                <a:effectLst/>
                <a:latin typeface="+mj-lt"/>
                <a:ea typeface="+mj-ea"/>
                <a:cs typeface="+mj-cs"/>
              </a:rPr>
              <a:t>3.2.2 LINUX</a:t>
            </a:r>
            <a:r>
              <a:rPr lang="zh-CN" altLang="zh-CN" sz="4400" kern="1200" dirty="0" smtClean="0">
                <a:solidFill>
                  <a:schemeClr val="tx1"/>
                </a:solidFill>
                <a:effectLst/>
                <a:latin typeface="+mj-lt"/>
                <a:ea typeface="+mj-ea"/>
                <a:cs typeface="+mj-cs"/>
              </a:rPr>
              <a:t>的发行版</a:t>
            </a:r>
          </a:p>
        </p:txBody>
      </p:sp>
      <p:sp>
        <p:nvSpPr>
          <p:cNvPr id="3" name="内容占位符 2"/>
          <p:cNvSpPr>
            <a:spLocks noGrp="1"/>
          </p:cNvSpPr>
          <p:nvPr>
            <p:ph idx="1"/>
          </p:nvPr>
        </p:nvSpPr>
        <p:spPr/>
        <p:txBody>
          <a:bodyPr/>
          <a:lstStyle/>
          <a:p>
            <a:pPr marL="0" indent="0">
              <a:buNone/>
            </a:pPr>
            <a:r>
              <a:rPr lang="zh-CN" altLang="zh-CN" dirty="0"/>
              <a:t>（</a:t>
            </a:r>
            <a:r>
              <a:rPr lang="en-US" altLang="zh-CN" dirty="0"/>
              <a:t>4</a:t>
            </a:r>
            <a:r>
              <a:rPr lang="zh-CN" altLang="zh-CN" dirty="0"/>
              <a:t>）</a:t>
            </a:r>
            <a:r>
              <a:rPr lang="zh-CN" altLang="zh-CN" b="1" dirty="0"/>
              <a:t>中标麒麟</a:t>
            </a:r>
            <a:r>
              <a:rPr lang="en-US" altLang="zh-CN" b="1" dirty="0"/>
              <a:t>Linux</a:t>
            </a:r>
            <a:r>
              <a:rPr lang="zh-CN" altLang="zh-CN" b="1" dirty="0"/>
              <a:t>（原中标普华</a:t>
            </a:r>
            <a:r>
              <a:rPr lang="en-US" altLang="zh-CN" b="1" dirty="0"/>
              <a:t>Linux</a:t>
            </a:r>
            <a:r>
              <a:rPr lang="zh-CN" altLang="zh-CN" b="1" dirty="0"/>
              <a:t>）</a:t>
            </a:r>
            <a:endParaRPr lang="zh-CN" altLang="zh-CN" dirty="0"/>
          </a:p>
          <a:p>
            <a:r>
              <a:rPr lang="zh-CN" altLang="zh-CN" dirty="0"/>
              <a:t>中标麒麟</a:t>
            </a:r>
            <a:r>
              <a:rPr lang="en-US" altLang="zh-CN" dirty="0"/>
              <a:t>Linux</a:t>
            </a:r>
            <a:r>
              <a:rPr lang="zh-CN" altLang="zh-CN" dirty="0"/>
              <a:t>桌面软件是上海中标软件有限公司发布的面向桌面应用的操作系统产品。</a:t>
            </a:r>
            <a:endParaRPr lang="zh-CN" altLang="en-US" dirty="0"/>
          </a:p>
        </p:txBody>
      </p:sp>
    </p:spTree>
    <p:extLst>
      <p:ext uri="{BB962C8B-B14F-4D97-AF65-F5344CB8AC3E}">
        <p14:creationId xmlns:p14="http://schemas.microsoft.com/office/powerpoint/2010/main" val="2039610587"/>
      </p:ext>
    </p:extLst>
  </p:cSld>
  <p:clrMapOvr>
    <a:masterClrMapping/>
  </p:clrMapOvr>
  <p:transition spd="med">
    <p:cover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kern="1200" dirty="0" smtClean="0">
                <a:solidFill>
                  <a:schemeClr val="tx1"/>
                </a:solidFill>
                <a:effectLst/>
                <a:latin typeface="+mj-lt"/>
                <a:ea typeface="+mj-ea"/>
                <a:cs typeface="+mj-cs"/>
              </a:rPr>
              <a:t>3.2.2 LINUX</a:t>
            </a:r>
            <a:r>
              <a:rPr lang="zh-CN" altLang="zh-CN" sz="4400" kern="1200" dirty="0" smtClean="0">
                <a:solidFill>
                  <a:schemeClr val="tx1"/>
                </a:solidFill>
                <a:effectLst/>
                <a:latin typeface="+mj-lt"/>
                <a:ea typeface="+mj-ea"/>
                <a:cs typeface="+mj-cs"/>
              </a:rPr>
              <a:t>的发行版</a:t>
            </a:r>
          </a:p>
        </p:txBody>
      </p:sp>
      <p:sp>
        <p:nvSpPr>
          <p:cNvPr id="3" name="内容占位符 2"/>
          <p:cNvSpPr>
            <a:spLocks noGrp="1"/>
          </p:cNvSpPr>
          <p:nvPr>
            <p:ph idx="1"/>
          </p:nvPr>
        </p:nvSpPr>
        <p:spPr/>
        <p:txBody>
          <a:bodyPr>
            <a:normAutofit/>
          </a:bodyPr>
          <a:lstStyle/>
          <a:p>
            <a:pPr marL="0" indent="0">
              <a:buNone/>
            </a:pPr>
            <a:r>
              <a:rPr lang="zh-CN" altLang="zh-CN" dirty="0"/>
              <a:t>（</a:t>
            </a:r>
            <a:r>
              <a:rPr lang="en-US" altLang="zh-CN" dirty="0"/>
              <a:t>5</a:t>
            </a:r>
            <a:r>
              <a:rPr lang="zh-CN" altLang="zh-CN" dirty="0"/>
              <a:t>）</a:t>
            </a:r>
            <a:r>
              <a:rPr lang="zh-CN" altLang="zh-CN" b="1" dirty="0"/>
              <a:t>起点操作系统</a:t>
            </a:r>
            <a:r>
              <a:rPr lang="en-US" altLang="zh-CN" b="1" dirty="0"/>
              <a:t>StartOS</a:t>
            </a:r>
            <a:r>
              <a:rPr lang="zh-CN" altLang="zh-CN" b="1" dirty="0"/>
              <a:t>（原雨林木风操作系统</a:t>
            </a:r>
            <a:r>
              <a:rPr lang="en-US" altLang="zh-CN" b="1" dirty="0"/>
              <a:t>YLMF OS</a:t>
            </a:r>
            <a:r>
              <a:rPr lang="zh-CN" altLang="zh-CN" b="1" dirty="0"/>
              <a:t>）</a:t>
            </a:r>
            <a:endParaRPr lang="zh-CN" altLang="zh-CN" dirty="0"/>
          </a:p>
          <a:p>
            <a:r>
              <a:rPr lang="en-US" altLang="zh-CN" dirty="0"/>
              <a:t>StartOS</a:t>
            </a:r>
            <a:r>
              <a:rPr lang="zh-CN" altLang="zh-CN" dirty="0"/>
              <a:t>——是由东莞瓦力网络科技有限公司发行的开源操作系统，其前身是由广东雨林木风计算机科技有限公司</a:t>
            </a:r>
            <a:r>
              <a:rPr lang="en-US" altLang="zh-CN" dirty="0"/>
              <a:t>ylmf os</a:t>
            </a:r>
            <a:r>
              <a:rPr lang="zh-CN" altLang="zh-CN" dirty="0"/>
              <a:t>开发组所研发的</a:t>
            </a:r>
            <a:r>
              <a:rPr lang="en-US" altLang="zh-CN" dirty="0"/>
              <a:t>ylmf os</a:t>
            </a:r>
            <a:r>
              <a:rPr lang="zh-CN" altLang="zh-CN" dirty="0"/>
              <a:t>，符合国人的使用习惯，预装常用的精品软件，操作系统具有运行速度快，安全稳定，界面美观，操作简洁明快等特点。</a:t>
            </a:r>
            <a:endParaRPr lang="zh-CN" altLang="en-US" dirty="0"/>
          </a:p>
        </p:txBody>
      </p:sp>
    </p:spTree>
    <p:extLst>
      <p:ext uri="{BB962C8B-B14F-4D97-AF65-F5344CB8AC3E}">
        <p14:creationId xmlns:p14="http://schemas.microsoft.com/office/powerpoint/2010/main" val="1633592424"/>
      </p:ext>
    </p:extLst>
  </p:cSld>
  <p:clrMapOvr>
    <a:masterClrMapping/>
  </p:clrMapOvr>
  <p:transition spd="med">
    <p:cover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kern="1200" dirty="0" smtClean="0">
                <a:solidFill>
                  <a:schemeClr val="tx1"/>
                </a:solidFill>
                <a:effectLst/>
                <a:latin typeface="+mj-lt"/>
                <a:ea typeface="+mj-ea"/>
                <a:cs typeface="+mj-cs"/>
              </a:rPr>
              <a:t>3.2.2 LINUX</a:t>
            </a:r>
            <a:r>
              <a:rPr lang="zh-CN" altLang="zh-CN" sz="4400" kern="1200" dirty="0" smtClean="0">
                <a:solidFill>
                  <a:schemeClr val="tx1"/>
                </a:solidFill>
                <a:effectLst/>
                <a:latin typeface="+mj-lt"/>
                <a:ea typeface="+mj-ea"/>
                <a:cs typeface="+mj-cs"/>
              </a:rPr>
              <a:t>的发行版</a:t>
            </a:r>
          </a:p>
        </p:txBody>
      </p:sp>
      <p:sp>
        <p:nvSpPr>
          <p:cNvPr id="3" name="内容占位符 2"/>
          <p:cNvSpPr>
            <a:spLocks noGrp="1"/>
          </p:cNvSpPr>
          <p:nvPr>
            <p:ph idx="1"/>
          </p:nvPr>
        </p:nvSpPr>
        <p:spPr/>
        <p:txBody>
          <a:bodyPr/>
          <a:lstStyle/>
          <a:p>
            <a:pPr marL="0" indent="0">
              <a:buNone/>
            </a:pPr>
            <a:r>
              <a:rPr lang="zh-CN" altLang="zh-CN" dirty="0"/>
              <a:t>（</a:t>
            </a:r>
            <a:r>
              <a:rPr lang="en-US" altLang="zh-CN" dirty="0"/>
              <a:t>6</a:t>
            </a:r>
            <a:r>
              <a:rPr lang="zh-CN" altLang="zh-CN" dirty="0"/>
              <a:t>）</a:t>
            </a:r>
            <a:r>
              <a:rPr lang="zh-CN" altLang="zh-CN" b="1" dirty="0"/>
              <a:t>凝思磐石安全操作系统</a:t>
            </a:r>
            <a:endParaRPr lang="zh-CN" altLang="zh-CN" dirty="0"/>
          </a:p>
          <a:p>
            <a:r>
              <a:rPr lang="zh-CN" altLang="zh-CN" dirty="0"/>
              <a:t>凝思磐石安全操作系统：是由北京凝思科技有限公司开发，凝思磐石安全操作系统遵循国内外安全操作系统</a:t>
            </a:r>
            <a:r>
              <a:rPr lang="en-US" altLang="zh-CN" dirty="0"/>
              <a:t>GB17859</a:t>
            </a:r>
            <a:r>
              <a:rPr lang="zh-CN" altLang="zh-CN" dirty="0"/>
              <a:t>、</a:t>
            </a:r>
            <a:r>
              <a:rPr lang="en-US" altLang="zh-CN" dirty="0"/>
              <a:t>GB/T18336</a:t>
            </a:r>
            <a:r>
              <a:rPr lang="zh-CN" altLang="zh-CN" dirty="0"/>
              <a:t>、</a:t>
            </a:r>
            <a:r>
              <a:rPr lang="en-US" altLang="zh-CN" dirty="0"/>
              <a:t>GJB4936</a:t>
            </a:r>
            <a:r>
              <a:rPr lang="zh-CN" altLang="zh-CN" dirty="0"/>
              <a:t>、</a:t>
            </a:r>
            <a:r>
              <a:rPr lang="en-US" altLang="zh-CN" dirty="0"/>
              <a:t>GJB4937</a:t>
            </a:r>
            <a:r>
              <a:rPr lang="zh-CN" altLang="zh-CN" dirty="0"/>
              <a:t>、</a:t>
            </a:r>
            <a:r>
              <a:rPr lang="en-US" altLang="zh-CN" dirty="0"/>
              <a:t>GB/T20272</a:t>
            </a:r>
            <a:r>
              <a:rPr lang="zh-CN" altLang="zh-CN" dirty="0"/>
              <a:t>以及</a:t>
            </a:r>
            <a:r>
              <a:rPr lang="en-US" altLang="zh-CN" dirty="0"/>
              <a:t>POSIX</a:t>
            </a:r>
            <a:r>
              <a:rPr lang="zh-CN" altLang="zh-CN" dirty="0"/>
              <a:t>、凝思磐石安全操作系统</a:t>
            </a:r>
            <a:r>
              <a:rPr lang="en-US" altLang="zh-CN" dirty="0"/>
              <a:t>TCSEC</a:t>
            </a:r>
            <a:r>
              <a:rPr lang="zh-CN" altLang="zh-CN" dirty="0"/>
              <a:t>、</a:t>
            </a:r>
            <a:r>
              <a:rPr lang="en-US" altLang="zh-CN" dirty="0"/>
              <a:t>ISO15408</a:t>
            </a:r>
            <a:r>
              <a:rPr lang="zh-CN" altLang="zh-CN" dirty="0"/>
              <a:t>等标准进行设计和实现。</a:t>
            </a:r>
            <a:endParaRPr lang="zh-CN" altLang="en-US" dirty="0"/>
          </a:p>
        </p:txBody>
      </p:sp>
    </p:spTree>
    <p:extLst>
      <p:ext uri="{BB962C8B-B14F-4D97-AF65-F5344CB8AC3E}">
        <p14:creationId xmlns:p14="http://schemas.microsoft.com/office/powerpoint/2010/main" val="3640633430"/>
      </p:ext>
    </p:extLst>
  </p:cSld>
  <p:clrMapOvr>
    <a:masterClrMapping/>
  </p:clrMapOvr>
  <p:transition spd="med">
    <p:cover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kern="1200" dirty="0" smtClean="0">
                <a:solidFill>
                  <a:schemeClr val="tx1"/>
                </a:solidFill>
                <a:effectLst/>
                <a:latin typeface="+mj-lt"/>
                <a:ea typeface="+mj-ea"/>
                <a:cs typeface="+mj-cs"/>
              </a:rPr>
              <a:t>3.2.2 LINUX</a:t>
            </a:r>
            <a:r>
              <a:rPr lang="zh-CN" altLang="zh-CN" sz="4400" kern="1200" dirty="0" smtClean="0">
                <a:solidFill>
                  <a:schemeClr val="tx1"/>
                </a:solidFill>
                <a:effectLst/>
                <a:latin typeface="+mj-lt"/>
                <a:ea typeface="+mj-ea"/>
                <a:cs typeface="+mj-cs"/>
              </a:rPr>
              <a:t>的发行版</a:t>
            </a:r>
          </a:p>
        </p:txBody>
      </p:sp>
      <p:sp>
        <p:nvSpPr>
          <p:cNvPr id="3" name="内容占位符 2"/>
          <p:cNvSpPr>
            <a:spLocks noGrp="1"/>
          </p:cNvSpPr>
          <p:nvPr>
            <p:ph idx="1"/>
          </p:nvPr>
        </p:nvSpPr>
        <p:spPr/>
        <p:txBody>
          <a:bodyPr/>
          <a:lstStyle/>
          <a:p>
            <a:pPr marL="0" indent="0">
              <a:buNone/>
            </a:pPr>
            <a:r>
              <a:rPr lang="zh-CN" altLang="zh-CN" dirty="0"/>
              <a:t>（</a:t>
            </a:r>
            <a:r>
              <a:rPr lang="en-US" altLang="zh-CN" dirty="0"/>
              <a:t>7</a:t>
            </a:r>
            <a:r>
              <a:rPr lang="zh-CN" altLang="zh-CN" dirty="0"/>
              <a:t>）</a:t>
            </a:r>
            <a:r>
              <a:rPr lang="zh-CN" altLang="zh-CN" b="1" dirty="0"/>
              <a:t>共创</a:t>
            </a:r>
            <a:r>
              <a:rPr lang="en-US" altLang="zh-CN" b="1" dirty="0"/>
              <a:t>Linux</a:t>
            </a:r>
            <a:r>
              <a:rPr lang="zh-CN" altLang="zh-CN" b="1" dirty="0"/>
              <a:t>桌面操作系统</a:t>
            </a:r>
            <a:endParaRPr lang="zh-CN" altLang="zh-CN" dirty="0"/>
          </a:p>
          <a:p>
            <a:r>
              <a:rPr lang="zh-CN" altLang="zh-CN" dirty="0" smtClean="0"/>
              <a:t>由</a:t>
            </a:r>
            <a:r>
              <a:rPr lang="zh-CN" altLang="zh-CN" dirty="0"/>
              <a:t>北京共创开源软件有限公司（简称共创开源）采用国际最新的内核，</a:t>
            </a:r>
            <a:r>
              <a:rPr lang="en-US" altLang="zh-CN" dirty="0"/>
              <a:t>Kernel2.6.16</a:t>
            </a:r>
            <a:r>
              <a:rPr lang="zh-CN" altLang="zh-CN" dirty="0"/>
              <a:t>版本开发的一款</a:t>
            </a:r>
            <a:r>
              <a:rPr lang="en-US" altLang="zh-CN" dirty="0"/>
              <a:t>Linux</a:t>
            </a:r>
            <a:r>
              <a:rPr lang="zh-CN" altLang="zh-CN" dirty="0"/>
              <a:t>桌面操作系统。共创</a:t>
            </a:r>
            <a:r>
              <a:rPr lang="en-US" altLang="zh-CN" dirty="0"/>
              <a:t>Linux</a:t>
            </a:r>
            <a:r>
              <a:rPr lang="zh-CN" altLang="zh-CN" dirty="0"/>
              <a:t>桌面操作系统可以部分地替代现有常用的</a:t>
            </a:r>
            <a:r>
              <a:rPr lang="en-US" altLang="zh-CN" dirty="0"/>
              <a:t>Windows</a:t>
            </a:r>
            <a:r>
              <a:rPr lang="zh-CN" altLang="zh-CN" dirty="0"/>
              <a:t>桌面操作系统。它采用类似于</a:t>
            </a:r>
            <a:r>
              <a:rPr lang="en-US" altLang="zh-CN" dirty="0"/>
              <a:t>WindowsXP</a:t>
            </a:r>
            <a:r>
              <a:rPr lang="zh-CN" altLang="zh-CN" dirty="0"/>
              <a:t>风格的图形用户界面，符合</a:t>
            </a:r>
            <a:r>
              <a:rPr lang="en-US" altLang="zh-CN" dirty="0"/>
              <a:t>WindowsXP</a:t>
            </a:r>
            <a:r>
              <a:rPr lang="zh-CN" altLang="zh-CN" dirty="0"/>
              <a:t>的操作习惯。</a:t>
            </a:r>
            <a:endParaRPr lang="zh-CN" altLang="en-US" dirty="0"/>
          </a:p>
        </p:txBody>
      </p:sp>
    </p:spTree>
    <p:extLst>
      <p:ext uri="{BB962C8B-B14F-4D97-AF65-F5344CB8AC3E}">
        <p14:creationId xmlns:p14="http://schemas.microsoft.com/office/powerpoint/2010/main" val="718915874"/>
      </p:ext>
    </p:extLst>
  </p:cSld>
  <p:clrMapOvr>
    <a:masterClrMapping/>
  </p:clrMapOvr>
  <p:transition spd="med">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3.1.1 </a:t>
            </a:r>
            <a:r>
              <a:rPr lang="zh-CN" altLang="en-US" dirty="0"/>
              <a:t>什么是</a:t>
            </a:r>
            <a:r>
              <a:rPr lang="en-US" altLang="zh-CN" dirty="0" smtClean="0"/>
              <a:t>LINUX</a:t>
            </a:r>
            <a:endParaRPr lang="zh-CN" altLang="en-US" dirty="0"/>
          </a:p>
        </p:txBody>
      </p:sp>
      <p:sp>
        <p:nvSpPr>
          <p:cNvPr id="3" name="内容占位符 2"/>
          <p:cNvSpPr>
            <a:spLocks noGrp="1"/>
          </p:cNvSpPr>
          <p:nvPr>
            <p:ph idx="1"/>
          </p:nvPr>
        </p:nvSpPr>
        <p:spPr/>
        <p:txBody>
          <a:bodyPr>
            <a:noAutofit/>
          </a:bodyPr>
          <a:lstStyle/>
          <a:p>
            <a:pPr marL="0" indent="720000">
              <a:buNone/>
            </a:pPr>
            <a:r>
              <a:rPr lang="en-US" altLang="zh-CN" dirty="0"/>
              <a:t>Linux</a:t>
            </a:r>
            <a:r>
              <a:rPr lang="zh-CN" altLang="zh-CN" dirty="0"/>
              <a:t>，音标</a:t>
            </a:r>
            <a:r>
              <a:rPr lang="en-US" altLang="zh-CN" dirty="0"/>
              <a:t> ['li:n</a:t>
            </a:r>
            <a:r>
              <a:rPr lang="zh-CN" altLang="zh-CN" dirty="0"/>
              <a:t>э</a:t>
            </a:r>
            <a:r>
              <a:rPr lang="en-US" altLang="zh-CN" dirty="0"/>
              <a:t>ks]</a:t>
            </a:r>
            <a:r>
              <a:rPr lang="zh-CN" altLang="zh-CN" dirty="0"/>
              <a:t>，读作“哩呐克斯”。</a:t>
            </a:r>
            <a:r>
              <a:rPr lang="en-US" altLang="zh-CN" dirty="0"/>
              <a:t>LINUX</a:t>
            </a:r>
            <a:r>
              <a:rPr lang="zh-CN" altLang="zh-CN" dirty="0"/>
              <a:t>是和</a:t>
            </a:r>
            <a:r>
              <a:rPr lang="en-US" altLang="zh-CN" dirty="0"/>
              <a:t>UNIX</a:t>
            </a:r>
            <a:r>
              <a:rPr lang="zh-CN" altLang="zh-CN" dirty="0"/>
              <a:t>、</a:t>
            </a:r>
            <a:r>
              <a:rPr lang="en-US" altLang="zh-CN" dirty="0"/>
              <a:t>Windows</a:t>
            </a:r>
            <a:r>
              <a:rPr lang="zh-CN" altLang="zh-CN" dirty="0"/>
              <a:t>类似的用于管理和控制计算机软件、硬件资源的操作系统（</a:t>
            </a:r>
            <a:r>
              <a:rPr lang="en-US" altLang="zh-CN" dirty="0"/>
              <a:t>OS</a:t>
            </a:r>
            <a:r>
              <a:rPr lang="zh-CN" altLang="zh-CN" dirty="0"/>
              <a:t>，</a:t>
            </a:r>
            <a:r>
              <a:rPr lang="en-US" altLang="zh-CN" dirty="0"/>
              <a:t>Operating System</a:t>
            </a:r>
            <a:r>
              <a:rPr lang="zh-CN" altLang="zh-CN" dirty="0"/>
              <a:t>）软件，即</a:t>
            </a:r>
            <a:r>
              <a:rPr lang="en-US" altLang="zh-CN" dirty="0"/>
              <a:t>LINUX</a:t>
            </a:r>
            <a:r>
              <a:rPr lang="zh-CN" altLang="zh-CN" dirty="0"/>
              <a:t>操作系统（本书中简称</a:t>
            </a:r>
            <a:r>
              <a:rPr lang="en-US" altLang="zh-CN" dirty="0"/>
              <a:t>LINUX</a:t>
            </a:r>
            <a:r>
              <a:rPr lang="zh-CN" altLang="zh-CN" dirty="0"/>
              <a:t>）。作为操作系统类的系统软件。</a:t>
            </a:r>
            <a:r>
              <a:rPr lang="en-US" altLang="zh-CN" dirty="0"/>
              <a:t>LINUX</a:t>
            </a:r>
            <a:r>
              <a:rPr lang="zh-CN" altLang="zh-CN" dirty="0"/>
              <a:t>为用户提供了一个良好的工作环境，为其他的应用软件提供必要的服务和接口。但和</a:t>
            </a:r>
            <a:r>
              <a:rPr lang="en-US" altLang="zh-CN" dirty="0"/>
              <a:t>Windows</a:t>
            </a:r>
            <a:r>
              <a:rPr lang="zh-CN" altLang="zh-CN" dirty="0"/>
              <a:t>不同，</a:t>
            </a:r>
            <a:r>
              <a:rPr lang="en-US" altLang="zh-CN" dirty="0"/>
              <a:t>LINUX</a:t>
            </a:r>
            <a:r>
              <a:rPr lang="zh-CN" altLang="zh-CN" dirty="0"/>
              <a:t>是性能和</a:t>
            </a:r>
            <a:r>
              <a:rPr lang="en-US" altLang="zh-CN" dirty="0"/>
              <a:t>UNIX</a:t>
            </a:r>
            <a:r>
              <a:rPr lang="zh-CN" altLang="zh-CN" dirty="0"/>
              <a:t>接近的类</a:t>
            </a:r>
            <a:r>
              <a:rPr lang="en-US" altLang="zh-CN" dirty="0"/>
              <a:t>UNIX</a:t>
            </a:r>
            <a:r>
              <a:rPr lang="zh-CN" altLang="zh-CN" dirty="0"/>
              <a:t>（</a:t>
            </a:r>
            <a:r>
              <a:rPr lang="en-US" altLang="zh-CN" dirty="0"/>
              <a:t>UNIX Like</a:t>
            </a:r>
            <a:r>
              <a:rPr lang="zh-CN" altLang="zh-CN" dirty="0"/>
              <a:t>）操作系统，是</a:t>
            </a:r>
            <a:r>
              <a:rPr lang="en-US" altLang="zh-CN" dirty="0"/>
              <a:t>UNIX</a:t>
            </a:r>
            <a:r>
              <a:rPr lang="zh-CN" altLang="zh-CN" dirty="0"/>
              <a:t>的一个分支。</a:t>
            </a:r>
          </a:p>
        </p:txBody>
      </p:sp>
    </p:spTree>
    <p:extLst>
      <p:ext uri="{BB962C8B-B14F-4D97-AF65-F5344CB8AC3E}">
        <p14:creationId xmlns:p14="http://schemas.microsoft.com/office/powerpoint/2010/main" val="2168783452"/>
      </p:ext>
    </p:extLst>
  </p:cSld>
  <p:clrMapOvr>
    <a:masterClrMapping/>
  </p:clrMapOvr>
  <p:transition spd="med">
    <p:cover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 LINUX</a:t>
            </a:r>
            <a:r>
              <a:rPr lang="zh-CN" altLang="en-US" dirty="0"/>
              <a:t>发展及应</a:t>
            </a:r>
            <a:r>
              <a:rPr lang="zh-CN" altLang="en-US" dirty="0" smtClean="0"/>
              <a:t>用</a:t>
            </a:r>
            <a:endParaRPr lang="zh-CN" altLang="en-US" dirty="0"/>
          </a:p>
        </p:txBody>
      </p:sp>
      <p:sp>
        <p:nvSpPr>
          <p:cNvPr id="3" name="内容占位符 2"/>
          <p:cNvSpPr>
            <a:spLocks noGrp="1"/>
          </p:cNvSpPr>
          <p:nvPr>
            <p:ph idx="1"/>
          </p:nvPr>
        </p:nvSpPr>
        <p:spPr/>
        <p:txBody>
          <a:bodyPr/>
          <a:lstStyle/>
          <a:p>
            <a:r>
              <a:rPr lang="zh-CN" altLang="zh-CN" dirty="0" smtClean="0"/>
              <a:t>作</a:t>
            </a:r>
            <a:r>
              <a:rPr lang="zh-CN" altLang="zh-CN" dirty="0"/>
              <a:t>为一款类</a:t>
            </a:r>
            <a:r>
              <a:rPr lang="en-US" altLang="zh-CN" dirty="0"/>
              <a:t>UNIX</a:t>
            </a:r>
            <a:r>
              <a:rPr lang="zh-CN" altLang="zh-CN" dirty="0"/>
              <a:t>操作系统，</a:t>
            </a:r>
            <a:r>
              <a:rPr lang="en-US" altLang="zh-CN" dirty="0"/>
              <a:t> LINUX</a:t>
            </a:r>
            <a:r>
              <a:rPr lang="zh-CN" altLang="zh-CN" dirty="0"/>
              <a:t>从诞生到现在，</a:t>
            </a:r>
            <a:r>
              <a:rPr lang="en-US" altLang="zh-CN" dirty="0"/>
              <a:t>LINUX</a:t>
            </a:r>
            <a:r>
              <a:rPr lang="zh-CN" altLang="zh-CN" dirty="0"/>
              <a:t>经历了短短的</a:t>
            </a:r>
            <a:r>
              <a:rPr lang="en-US" altLang="zh-CN" dirty="0"/>
              <a:t>20 </a:t>
            </a:r>
            <a:r>
              <a:rPr lang="zh-CN" altLang="zh-CN" dirty="0"/>
              <a:t>多年的发展，但凭借其优良的架构和稳定的性能，遵循着广受软件工程师喜爱的</a:t>
            </a:r>
            <a:r>
              <a:rPr lang="en-US" altLang="zh-CN" dirty="0"/>
              <a:t>GPL</a:t>
            </a:r>
            <a:r>
              <a:rPr lang="zh-CN" altLang="zh-CN" dirty="0"/>
              <a:t>发布模式，使其显示出了强大的生命力，迅速应用到了许多领域中并不断发展。</a:t>
            </a:r>
          </a:p>
          <a:p>
            <a:endParaRPr lang="zh-CN" altLang="en-US" dirty="0"/>
          </a:p>
        </p:txBody>
      </p:sp>
    </p:spTree>
    <p:extLst>
      <p:ext uri="{BB962C8B-B14F-4D97-AF65-F5344CB8AC3E}">
        <p14:creationId xmlns:p14="http://schemas.microsoft.com/office/powerpoint/2010/main" val="2848450840"/>
      </p:ext>
    </p:extLst>
  </p:cSld>
  <p:clrMapOvr>
    <a:masterClrMapping/>
  </p:clrMapOvr>
  <p:transition spd="med">
    <p:cover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a:xfrm>
            <a:off x="395536" y="1711349"/>
            <a:ext cx="8424936" cy="4525963"/>
          </a:xfrm>
        </p:spPr>
        <p:txBody>
          <a:bodyPr>
            <a:noAutofit/>
          </a:bodyPr>
          <a:lstStyle/>
          <a:p>
            <a:pPr marL="0" indent="0">
              <a:buNone/>
            </a:pPr>
            <a:r>
              <a:rPr lang="zh-CN" altLang="zh-CN" sz="2800" dirty="0" smtClean="0"/>
              <a:t>各</a:t>
            </a:r>
            <a:r>
              <a:rPr lang="zh-CN" altLang="zh-CN" sz="2800" dirty="0"/>
              <a:t>版本</a:t>
            </a:r>
            <a:r>
              <a:rPr lang="en-US" altLang="zh-CN" sz="2800" dirty="0"/>
              <a:t>LINUX</a:t>
            </a:r>
            <a:r>
              <a:rPr lang="zh-CN" altLang="zh-CN" sz="2800" dirty="0"/>
              <a:t>内核下载</a:t>
            </a:r>
            <a:r>
              <a:rPr lang="en-US" altLang="zh-CN" sz="2800" dirty="0"/>
              <a:t>https://www.kernel.org/pub/</a:t>
            </a:r>
            <a:endParaRPr lang="zh-CN" altLang="zh-CN" sz="2800" dirty="0"/>
          </a:p>
          <a:p>
            <a:r>
              <a:rPr lang="en-US" altLang="zh-CN" sz="2800" b="1" dirty="0"/>
              <a:t>1991</a:t>
            </a:r>
            <a:r>
              <a:rPr lang="zh-CN" altLang="zh-CN" sz="2800" b="1" dirty="0"/>
              <a:t>年</a:t>
            </a:r>
            <a:endParaRPr lang="zh-CN" altLang="zh-CN" sz="2800" dirty="0"/>
          </a:p>
          <a:p>
            <a:pPr marL="0" indent="0">
              <a:buNone/>
            </a:pPr>
            <a:r>
              <a:rPr lang="en-US" altLang="zh-CN" sz="2800" dirty="0"/>
              <a:t>8</a:t>
            </a:r>
            <a:r>
              <a:rPr lang="zh-CN" altLang="zh-CN" sz="2800" dirty="0"/>
              <a:t>月</a:t>
            </a:r>
            <a:r>
              <a:rPr lang="en-US" altLang="zh-CN" sz="2800" dirty="0"/>
              <a:t>25</a:t>
            </a:r>
            <a:r>
              <a:rPr lang="zh-CN" altLang="zh-CN" sz="2800" dirty="0"/>
              <a:t>日：</a:t>
            </a:r>
            <a:r>
              <a:rPr lang="en-US" altLang="zh-CN" sz="2800" dirty="0"/>
              <a:t> 21</a:t>
            </a:r>
            <a:r>
              <a:rPr lang="zh-CN" altLang="zh-CN" sz="2800" dirty="0"/>
              <a:t>岁的芬兰学生</a:t>
            </a:r>
            <a:r>
              <a:rPr lang="en-US" altLang="zh-CN" sz="2800" dirty="0"/>
              <a:t>Linus Benedict Torvalds </a:t>
            </a:r>
            <a:r>
              <a:rPr lang="zh-CN" altLang="zh-CN" sz="2800" dirty="0"/>
              <a:t>在</a:t>
            </a:r>
            <a:r>
              <a:rPr lang="en-US" altLang="zh-CN" sz="2800" dirty="0"/>
              <a:t>comp.os.minix </a:t>
            </a:r>
            <a:r>
              <a:rPr lang="zh-CN" altLang="zh-CN" sz="2800" dirty="0"/>
              <a:t>新闻组上宣布了它正在编写一个免费的操作系统；</a:t>
            </a:r>
          </a:p>
          <a:p>
            <a:pPr marL="0" indent="0">
              <a:buNone/>
            </a:pPr>
            <a:r>
              <a:rPr lang="en-US" altLang="zh-CN" sz="2800" dirty="0"/>
              <a:t>9</a:t>
            </a:r>
            <a:r>
              <a:rPr lang="zh-CN" altLang="zh-CN" sz="2800" dirty="0"/>
              <a:t>月</a:t>
            </a:r>
            <a:r>
              <a:rPr lang="en-US" altLang="zh-CN" sz="2800" dirty="0"/>
              <a:t>1</a:t>
            </a:r>
            <a:r>
              <a:rPr lang="zh-CN" altLang="zh-CN" sz="2800" dirty="0"/>
              <a:t>日：</a:t>
            </a:r>
            <a:r>
              <a:rPr lang="en-US" altLang="zh-CN" sz="2800" dirty="0"/>
              <a:t> Linux 0.01</a:t>
            </a:r>
            <a:r>
              <a:rPr lang="zh-CN" altLang="zh-CN" sz="2800" dirty="0"/>
              <a:t>在网上发布</a:t>
            </a:r>
            <a:r>
              <a:rPr lang="zh-CN" altLang="zh-CN" sz="2800" dirty="0" smtClean="0"/>
              <a:t>。</a:t>
            </a:r>
            <a:endParaRPr lang="zh-CN" altLang="zh-CN" sz="2800" dirty="0"/>
          </a:p>
        </p:txBody>
      </p:sp>
    </p:spTree>
    <p:extLst>
      <p:ext uri="{BB962C8B-B14F-4D97-AF65-F5344CB8AC3E}">
        <p14:creationId xmlns:p14="http://schemas.microsoft.com/office/powerpoint/2010/main" val="3375826306"/>
      </p:ext>
    </p:extLst>
  </p:cSld>
  <p:clrMapOvr>
    <a:masterClrMapping/>
  </p:clrMapOvr>
  <p:transition spd="med">
    <p:cover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a:xfrm>
            <a:off x="323528" y="1268760"/>
            <a:ext cx="8568952" cy="4525963"/>
          </a:xfrm>
        </p:spPr>
        <p:txBody>
          <a:bodyPr>
            <a:noAutofit/>
          </a:bodyPr>
          <a:lstStyle/>
          <a:p>
            <a:r>
              <a:rPr lang="en-US" altLang="zh-CN" sz="2800" b="1" dirty="0" smtClean="0"/>
              <a:t>1992</a:t>
            </a:r>
            <a:r>
              <a:rPr lang="zh-CN" altLang="zh-CN" sz="2800" b="1" dirty="0"/>
              <a:t>年</a:t>
            </a:r>
            <a:endParaRPr lang="zh-CN" altLang="zh-CN" sz="2800" dirty="0"/>
          </a:p>
          <a:p>
            <a:pPr marL="0" indent="457200">
              <a:buNone/>
            </a:pPr>
            <a:r>
              <a:rPr lang="en-US" altLang="zh-CN" sz="2800" dirty="0"/>
              <a:t>1</a:t>
            </a:r>
            <a:r>
              <a:rPr lang="zh-CN" altLang="zh-CN" sz="2800" dirty="0"/>
              <a:t>月</a:t>
            </a:r>
            <a:r>
              <a:rPr lang="en-US" altLang="zh-CN" sz="2800" dirty="0"/>
              <a:t>5</a:t>
            </a:r>
            <a:r>
              <a:rPr lang="zh-CN" altLang="zh-CN" sz="2800" dirty="0"/>
              <a:t>日：</a:t>
            </a:r>
            <a:r>
              <a:rPr lang="en-US" altLang="zh-CN" sz="2800" dirty="0"/>
              <a:t> Linux v0.12 release </a:t>
            </a:r>
            <a:r>
              <a:rPr lang="zh-CN" altLang="zh-CN" sz="2800" dirty="0"/>
              <a:t>版本的内核重新以</a:t>
            </a:r>
            <a:r>
              <a:rPr lang="en-US" altLang="zh-CN" sz="2800" dirty="0"/>
              <a:t>GUN GPL</a:t>
            </a:r>
            <a:r>
              <a:rPr lang="zh-CN" altLang="zh-CN" sz="2800" dirty="0"/>
              <a:t>的协议发布。</a:t>
            </a:r>
            <a:r>
              <a:rPr lang="en-US" altLang="zh-CN" sz="2800" dirty="0"/>
              <a:t>Linus</a:t>
            </a:r>
            <a:r>
              <a:rPr lang="zh-CN" altLang="zh-CN" sz="2800" dirty="0"/>
              <a:t>对这次许可证的更改说了这样一句话“</a:t>
            </a:r>
            <a:r>
              <a:rPr lang="en-US" altLang="zh-CN" sz="2800" dirty="0"/>
              <a:t>Making Linux GPL'd was definitely the best thing I ever did.</a:t>
            </a:r>
            <a:r>
              <a:rPr lang="zh-CN" altLang="zh-CN" sz="2800" dirty="0"/>
              <a:t>”（让</a:t>
            </a:r>
            <a:r>
              <a:rPr lang="en-US" altLang="zh-CN" sz="2800" dirty="0"/>
              <a:t>Linux</a:t>
            </a:r>
            <a:r>
              <a:rPr lang="zh-CN" altLang="zh-CN" sz="2800" dirty="0"/>
              <a:t>遵守</a:t>
            </a:r>
            <a:r>
              <a:rPr lang="en-US" altLang="zh-CN" sz="2800" dirty="0"/>
              <a:t>GPL</a:t>
            </a:r>
            <a:r>
              <a:rPr lang="zh-CN" altLang="zh-CN" sz="2800" dirty="0"/>
              <a:t>绝对是我干过的最正确的事）；</a:t>
            </a:r>
          </a:p>
          <a:p>
            <a:pPr marL="0" indent="457200">
              <a:buNone/>
            </a:pPr>
            <a:r>
              <a:rPr lang="en-US" altLang="zh-CN" sz="2800" dirty="0"/>
              <a:t>4</a:t>
            </a:r>
            <a:r>
              <a:rPr lang="zh-CN" altLang="zh-CN" sz="2800" dirty="0"/>
              <a:t>月</a:t>
            </a:r>
            <a:r>
              <a:rPr lang="en-US" altLang="zh-CN" sz="2800" dirty="0"/>
              <a:t>5</a:t>
            </a:r>
            <a:r>
              <a:rPr lang="zh-CN" altLang="zh-CN" sz="2800" dirty="0"/>
              <a:t>日： 第一个</a:t>
            </a:r>
            <a:r>
              <a:rPr lang="en-US" altLang="zh-CN" sz="2800" dirty="0"/>
              <a:t>Linux</a:t>
            </a:r>
            <a:r>
              <a:rPr lang="zh-CN" altLang="zh-CN" sz="2800" dirty="0"/>
              <a:t>新闻组，</a:t>
            </a:r>
            <a:r>
              <a:rPr lang="en-US" altLang="zh-CN" sz="2800" dirty="0"/>
              <a:t>comp.os.linux</a:t>
            </a:r>
            <a:r>
              <a:rPr lang="zh-CN" altLang="zh-CN" sz="2800" dirty="0"/>
              <a:t>由</a:t>
            </a:r>
            <a:r>
              <a:rPr lang="en-US" altLang="zh-CN" sz="2800" dirty="0"/>
              <a:t>Ari Lemmke</a:t>
            </a:r>
            <a:r>
              <a:rPr lang="zh-CN" altLang="zh-CN" sz="2800" dirty="0"/>
              <a:t>提议和开通</a:t>
            </a:r>
            <a:r>
              <a:rPr lang="zh-CN" altLang="zh-CN" sz="2800" dirty="0" smtClean="0"/>
              <a:t>；</a:t>
            </a:r>
            <a:endParaRPr lang="en-US" altLang="zh-CN" sz="2800" dirty="0" smtClean="0"/>
          </a:p>
          <a:p>
            <a:pPr marL="0" indent="457200">
              <a:buNone/>
            </a:pPr>
            <a:r>
              <a:rPr lang="en-US" altLang="zh-CN" sz="2800" dirty="0"/>
              <a:t>5</a:t>
            </a:r>
            <a:r>
              <a:rPr lang="zh-CN" altLang="zh-CN" sz="2800" dirty="0"/>
              <a:t>月</a:t>
            </a:r>
            <a:r>
              <a:rPr lang="en-US" altLang="zh-CN" sz="2800" dirty="0"/>
              <a:t>21</a:t>
            </a:r>
            <a:r>
              <a:rPr lang="zh-CN" altLang="zh-CN" sz="2800" dirty="0"/>
              <a:t>日：</a:t>
            </a:r>
            <a:r>
              <a:rPr lang="en-US" altLang="zh-CN" sz="2800" dirty="0"/>
              <a:t>Peter MacDonald </a:t>
            </a:r>
            <a:r>
              <a:rPr lang="zh-CN" altLang="zh-CN" sz="2800" dirty="0"/>
              <a:t>发布第一个独立的</a:t>
            </a:r>
            <a:r>
              <a:rPr lang="en-US" altLang="zh-CN" sz="2800" dirty="0"/>
              <a:t>Linux</a:t>
            </a:r>
            <a:r>
              <a:rPr lang="zh-CN" altLang="zh-CN" sz="2800" dirty="0"/>
              <a:t>安装包</a:t>
            </a:r>
            <a:r>
              <a:rPr lang="en-US" altLang="zh-CN" sz="2800" dirty="0"/>
              <a:t>SLS</a:t>
            </a:r>
            <a:r>
              <a:rPr lang="zh-CN" altLang="zh-CN" sz="2800" dirty="0"/>
              <a:t>。可以通过软盘安装，包括比较前沿的</a:t>
            </a:r>
            <a:r>
              <a:rPr lang="en-US" altLang="zh-CN" sz="2800" dirty="0"/>
              <a:t>TCP-IP</a:t>
            </a:r>
            <a:r>
              <a:rPr lang="zh-CN" altLang="zh-CN" sz="2800" dirty="0"/>
              <a:t>网络支持和</a:t>
            </a:r>
            <a:r>
              <a:rPr lang="en-US" altLang="zh-CN" sz="2800" dirty="0"/>
              <a:t>X Window</a:t>
            </a:r>
            <a:r>
              <a:rPr lang="zh-CN" altLang="zh-CN" sz="2800" dirty="0"/>
              <a:t>系统。这是</a:t>
            </a:r>
            <a:r>
              <a:rPr lang="en-US" altLang="zh-CN" sz="2800" dirty="0"/>
              <a:t>LINUX</a:t>
            </a:r>
            <a:r>
              <a:rPr lang="zh-CN" altLang="zh-CN" sz="2800" dirty="0"/>
              <a:t>的第一个发行版</a:t>
            </a:r>
            <a:r>
              <a:rPr lang="zh-CN" altLang="zh-CN" sz="2800" dirty="0" smtClean="0"/>
              <a:t>。</a:t>
            </a:r>
            <a:endParaRPr lang="zh-CN" altLang="zh-CN" sz="2400" dirty="0"/>
          </a:p>
        </p:txBody>
      </p:sp>
    </p:spTree>
    <p:extLst>
      <p:ext uri="{BB962C8B-B14F-4D97-AF65-F5344CB8AC3E}">
        <p14:creationId xmlns:p14="http://schemas.microsoft.com/office/powerpoint/2010/main" val="3375826306"/>
      </p:ext>
    </p:extLst>
  </p:cSld>
  <p:clrMapOvr>
    <a:masterClrMapping/>
  </p:clrMapOvr>
  <p:transition spd="med">
    <p:cover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p:txBody>
          <a:bodyPr>
            <a:normAutofit/>
          </a:bodyPr>
          <a:lstStyle/>
          <a:p>
            <a:r>
              <a:rPr lang="en-US" altLang="zh-CN" b="1" dirty="0" smtClean="0"/>
              <a:t>1993</a:t>
            </a:r>
            <a:r>
              <a:rPr lang="zh-CN" altLang="zh-CN" b="1" dirty="0"/>
              <a:t>年</a:t>
            </a:r>
            <a:endParaRPr lang="zh-CN" altLang="zh-CN" dirty="0"/>
          </a:p>
          <a:p>
            <a:pPr marL="0" indent="457200">
              <a:buNone/>
            </a:pPr>
            <a:r>
              <a:rPr lang="en-US" altLang="zh-CN" dirty="0"/>
              <a:t>6</a:t>
            </a:r>
            <a:r>
              <a:rPr lang="zh-CN" altLang="zh-CN" dirty="0"/>
              <a:t>月</a:t>
            </a:r>
            <a:r>
              <a:rPr lang="en-US" altLang="zh-CN" dirty="0"/>
              <a:t>17</a:t>
            </a:r>
            <a:r>
              <a:rPr lang="zh-CN" altLang="zh-CN" dirty="0"/>
              <a:t>日：</a:t>
            </a:r>
            <a:r>
              <a:rPr lang="en-US" altLang="zh-CN" dirty="0"/>
              <a:t>Slackware Linux</a:t>
            </a:r>
            <a:r>
              <a:rPr lang="zh-CN" altLang="zh-CN" dirty="0"/>
              <a:t>由</a:t>
            </a:r>
            <a:r>
              <a:rPr lang="en-US" altLang="zh-CN" dirty="0"/>
              <a:t>Patrick Volkerding</a:t>
            </a:r>
            <a:r>
              <a:rPr lang="zh-CN" altLang="zh-CN" dirty="0"/>
              <a:t>发布。</a:t>
            </a:r>
            <a:r>
              <a:rPr lang="en-US" altLang="zh-CN" dirty="0"/>
              <a:t>Slackware</a:t>
            </a:r>
            <a:r>
              <a:rPr lang="zh-CN" altLang="zh-CN" dirty="0"/>
              <a:t>被认为是第一个取得广泛成功的</a:t>
            </a:r>
            <a:r>
              <a:rPr lang="en-US" altLang="zh-CN" dirty="0"/>
              <a:t>Linux</a:t>
            </a:r>
            <a:r>
              <a:rPr lang="zh-CN" altLang="zh-CN" dirty="0"/>
              <a:t>发行版，而且它现在还在使用。</a:t>
            </a:r>
          </a:p>
          <a:p>
            <a:pPr marL="0" indent="457200">
              <a:buNone/>
            </a:pPr>
            <a:r>
              <a:rPr lang="en-US" altLang="zh-CN" dirty="0"/>
              <a:t>8</a:t>
            </a:r>
            <a:r>
              <a:rPr lang="zh-CN" altLang="zh-CN" dirty="0"/>
              <a:t>月</a:t>
            </a:r>
            <a:r>
              <a:rPr lang="en-US" altLang="zh-CN" dirty="0"/>
              <a:t>16</a:t>
            </a:r>
            <a:r>
              <a:rPr lang="zh-CN" altLang="zh-CN" dirty="0"/>
              <a:t>日：</a:t>
            </a:r>
            <a:r>
              <a:rPr lang="en-US" altLang="zh-CN" dirty="0"/>
              <a:t>Ian Murdock</a:t>
            </a:r>
            <a:r>
              <a:rPr lang="zh-CN" altLang="zh-CN" dirty="0"/>
              <a:t>（</a:t>
            </a:r>
            <a:r>
              <a:rPr lang="en-US" altLang="zh-CN" dirty="0"/>
              <a:t>Debian</a:t>
            </a:r>
            <a:r>
              <a:rPr lang="zh-CN" altLang="zh-CN" dirty="0"/>
              <a:t>中的</a:t>
            </a:r>
            <a:r>
              <a:rPr lang="en-US" altLang="zh-CN" dirty="0"/>
              <a:t>'ian'</a:t>
            </a:r>
            <a:r>
              <a:rPr lang="zh-CN" altLang="zh-CN" dirty="0"/>
              <a:t>）发布了第一个</a:t>
            </a:r>
            <a:r>
              <a:rPr lang="en-US" altLang="zh-CN" dirty="0"/>
              <a:t>Debian Linux</a:t>
            </a:r>
            <a:r>
              <a:rPr lang="zh-CN" altLang="zh-CN" dirty="0"/>
              <a:t>的发行版。</a:t>
            </a:r>
            <a:r>
              <a:rPr lang="en-US" altLang="zh-CN" dirty="0"/>
              <a:t>Debian</a:t>
            </a:r>
            <a:r>
              <a:rPr lang="zh-CN" altLang="zh-CN" dirty="0"/>
              <a:t>是最有影响力的</a:t>
            </a:r>
            <a:r>
              <a:rPr lang="en-US" altLang="zh-CN" dirty="0"/>
              <a:t>Linux</a:t>
            </a:r>
            <a:r>
              <a:rPr lang="zh-CN" altLang="zh-CN" dirty="0"/>
              <a:t>发行版之一，是</a:t>
            </a:r>
            <a:r>
              <a:rPr lang="en-US" altLang="zh-CN" dirty="0"/>
              <a:t>MEPIS</a:t>
            </a:r>
            <a:r>
              <a:rPr lang="zh-CN" altLang="zh-CN" dirty="0"/>
              <a:t>，</a:t>
            </a:r>
            <a:r>
              <a:rPr lang="en-US" altLang="zh-CN" dirty="0"/>
              <a:t>Mint</a:t>
            </a:r>
            <a:r>
              <a:rPr lang="zh-CN" altLang="zh-CN" dirty="0"/>
              <a:t>，</a:t>
            </a:r>
            <a:r>
              <a:rPr lang="en-US" altLang="zh-CN" dirty="0"/>
              <a:t>Ubuntu</a:t>
            </a:r>
            <a:r>
              <a:rPr lang="zh-CN" altLang="zh-CN" dirty="0"/>
              <a:t>和很多其它发行版的鼻祖</a:t>
            </a:r>
            <a:r>
              <a:rPr lang="zh-CN" altLang="zh-CN" dirty="0" smtClean="0"/>
              <a:t>。</a:t>
            </a:r>
            <a:endParaRPr lang="zh-CN" altLang="zh-CN" dirty="0"/>
          </a:p>
        </p:txBody>
      </p:sp>
    </p:spTree>
    <p:extLst>
      <p:ext uri="{BB962C8B-B14F-4D97-AF65-F5344CB8AC3E}">
        <p14:creationId xmlns:p14="http://schemas.microsoft.com/office/powerpoint/2010/main" val="3375826306"/>
      </p:ext>
    </p:extLst>
  </p:cSld>
  <p:clrMapOvr>
    <a:masterClrMapping/>
  </p:clrMapOvr>
  <p:transition spd="med">
    <p:cover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p:txBody>
          <a:bodyPr>
            <a:normAutofit/>
          </a:bodyPr>
          <a:lstStyle/>
          <a:p>
            <a:r>
              <a:rPr lang="en-US" altLang="zh-CN" b="1" dirty="0" smtClean="0"/>
              <a:t>1994</a:t>
            </a:r>
            <a:r>
              <a:rPr lang="zh-CN" altLang="zh-CN" b="1" dirty="0"/>
              <a:t>年</a:t>
            </a:r>
            <a:endParaRPr lang="zh-CN" altLang="zh-CN" dirty="0"/>
          </a:p>
          <a:p>
            <a:pPr marL="0" indent="457200">
              <a:buNone/>
            </a:pPr>
            <a:r>
              <a:rPr lang="en-US" altLang="zh-CN" dirty="0"/>
              <a:t>3</a:t>
            </a:r>
            <a:r>
              <a:rPr lang="zh-CN" altLang="zh-CN" dirty="0"/>
              <a:t>月</a:t>
            </a:r>
            <a:r>
              <a:rPr lang="en-US" altLang="zh-CN" dirty="0"/>
              <a:t>14</a:t>
            </a:r>
            <a:r>
              <a:rPr lang="zh-CN" altLang="zh-CN" dirty="0"/>
              <a:t>日：</a:t>
            </a:r>
            <a:r>
              <a:rPr lang="en-US" altLang="zh-CN" dirty="0"/>
              <a:t>Linux</a:t>
            </a:r>
            <a:r>
              <a:rPr lang="zh-CN" altLang="zh-CN" dirty="0"/>
              <a:t>内核</a:t>
            </a:r>
            <a:r>
              <a:rPr lang="en-US" altLang="zh-CN" dirty="0"/>
              <a:t>V1.0</a:t>
            </a:r>
            <a:r>
              <a:rPr lang="zh-CN" altLang="zh-CN" dirty="0"/>
              <a:t>发布。它支持基于</a:t>
            </a:r>
            <a:r>
              <a:rPr lang="en-US" altLang="zh-CN" dirty="0"/>
              <a:t>i386</a:t>
            </a:r>
            <a:r>
              <a:rPr lang="zh-CN" altLang="zh-CN" dirty="0"/>
              <a:t>单处理器的计算机系统。这</a:t>
            </a:r>
            <a:r>
              <a:rPr lang="en-US" altLang="zh-CN" dirty="0"/>
              <a:t>3</a:t>
            </a:r>
            <a:r>
              <a:rPr lang="zh-CN" altLang="zh-CN" dirty="0"/>
              <a:t>年来，内核代码库已经增长到了</a:t>
            </a:r>
            <a:r>
              <a:rPr lang="en-US" altLang="zh-CN" dirty="0"/>
              <a:t>176,250</a:t>
            </a:r>
            <a:r>
              <a:rPr lang="zh-CN" altLang="zh-CN" dirty="0"/>
              <a:t>行。</a:t>
            </a:r>
          </a:p>
          <a:p>
            <a:pPr marL="0" indent="457200">
              <a:buNone/>
            </a:pPr>
            <a:r>
              <a:rPr lang="en-US" altLang="zh-CN" dirty="0"/>
              <a:t>11</a:t>
            </a:r>
            <a:r>
              <a:rPr lang="zh-CN" altLang="zh-CN" dirty="0"/>
              <a:t>月</a:t>
            </a:r>
            <a:r>
              <a:rPr lang="en-US" altLang="zh-CN" dirty="0"/>
              <a:t>3</a:t>
            </a:r>
            <a:r>
              <a:rPr lang="zh-CN" altLang="zh-CN" dirty="0"/>
              <a:t>日：</a:t>
            </a:r>
            <a:r>
              <a:rPr lang="en-US" altLang="zh-CN" dirty="0"/>
              <a:t>Red Hat</a:t>
            </a:r>
            <a:r>
              <a:rPr lang="zh-CN" altLang="zh-CN" dirty="0"/>
              <a:t>的共同创始人</a:t>
            </a:r>
            <a:r>
              <a:rPr lang="en-US" altLang="zh-CN" dirty="0"/>
              <a:t>Marc Ewing</a:t>
            </a:r>
            <a:r>
              <a:rPr lang="zh-CN" altLang="zh-CN" dirty="0"/>
              <a:t>宣布可以以</a:t>
            </a:r>
            <a:r>
              <a:rPr lang="en-US" altLang="zh-CN" dirty="0"/>
              <a:t>49.95</a:t>
            </a:r>
            <a:r>
              <a:rPr lang="zh-CN" altLang="zh-CN" dirty="0"/>
              <a:t>美元的零售价格获得</a:t>
            </a:r>
            <a:r>
              <a:rPr lang="en-US" altLang="zh-CN" dirty="0"/>
              <a:t>Red Hat Software Linux</a:t>
            </a:r>
            <a:r>
              <a:rPr lang="zh-CN" altLang="zh-CN" dirty="0"/>
              <a:t>的</a:t>
            </a:r>
            <a:r>
              <a:rPr lang="en-US" altLang="zh-CN" dirty="0"/>
              <a:t>CD-ROM</a:t>
            </a:r>
            <a:r>
              <a:rPr lang="zh-CN" altLang="zh-CN" dirty="0"/>
              <a:t>和</a:t>
            </a:r>
            <a:r>
              <a:rPr lang="en-US" altLang="zh-CN" dirty="0"/>
              <a:t>30</a:t>
            </a:r>
            <a:r>
              <a:rPr lang="zh-CN" altLang="zh-CN" dirty="0"/>
              <a:t>天的安装支持。</a:t>
            </a:r>
            <a:r>
              <a:rPr lang="en-US" altLang="zh-CN" dirty="0"/>
              <a:t>2012</a:t>
            </a:r>
            <a:r>
              <a:rPr lang="zh-CN" altLang="zh-CN" dirty="0"/>
              <a:t>年</a:t>
            </a:r>
            <a:r>
              <a:rPr lang="en-US" altLang="zh-CN" dirty="0"/>
              <a:t>Red Hat</a:t>
            </a:r>
            <a:r>
              <a:rPr lang="zh-CN" altLang="zh-CN" dirty="0"/>
              <a:t>成为第一家市值达</a:t>
            </a:r>
            <a:r>
              <a:rPr lang="en-US" altLang="zh-CN" dirty="0"/>
              <a:t>10</a:t>
            </a:r>
            <a:r>
              <a:rPr lang="zh-CN" altLang="zh-CN" dirty="0"/>
              <a:t>亿美元的开源公司。</a:t>
            </a:r>
          </a:p>
          <a:p>
            <a:endParaRPr lang="zh-CN" altLang="en-US" dirty="0"/>
          </a:p>
        </p:txBody>
      </p:sp>
    </p:spTree>
    <p:extLst>
      <p:ext uri="{BB962C8B-B14F-4D97-AF65-F5344CB8AC3E}">
        <p14:creationId xmlns:p14="http://schemas.microsoft.com/office/powerpoint/2010/main" val="3375826306"/>
      </p:ext>
    </p:extLst>
  </p:cSld>
  <p:clrMapOvr>
    <a:masterClrMapping/>
  </p:clrMapOvr>
  <p:transition spd="med">
    <p:cover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a:xfrm>
            <a:off x="395536" y="1556792"/>
            <a:ext cx="8229600" cy="4525963"/>
          </a:xfrm>
        </p:spPr>
        <p:txBody>
          <a:bodyPr>
            <a:normAutofit/>
          </a:bodyPr>
          <a:lstStyle/>
          <a:p>
            <a:r>
              <a:rPr lang="en-US" altLang="zh-CN" b="1" dirty="0"/>
              <a:t>1996</a:t>
            </a:r>
            <a:r>
              <a:rPr lang="zh-CN" altLang="zh-CN" b="1" dirty="0" smtClean="0"/>
              <a:t>年</a:t>
            </a:r>
            <a:endParaRPr lang="en-US" altLang="zh-CN" b="1" dirty="0" smtClean="0"/>
          </a:p>
          <a:p>
            <a:pPr marL="0" indent="457200">
              <a:buNone/>
            </a:pPr>
            <a:r>
              <a:rPr lang="en-US" altLang="zh-CN" dirty="0"/>
              <a:t>5</a:t>
            </a:r>
            <a:r>
              <a:rPr lang="zh-CN" altLang="zh-CN" dirty="0"/>
              <a:t>月</a:t>
            </a:r>
            <a:r>
              <a:rPr lang="en-US" altLang="zh-CN" dirty="0"/>
              <a:t>9</a:t>
            </a:r>
            <a:r>
              <a:rPr lang="zh-CN" altLang="zh-CN" dirty="0"/>
              <a:t>日：最初由</a:t>
            </a:r>
            <a:r>
              <a:rPr lang="en-US" altLang="zh-CN" dirty="0"/>
              <a:t>Alan Cox</a:t>
            </a:r>
            <a:r>
              <a:rPr lang="zh-CN" altLang="zh-CN" dirty="0"/>
              <a:t>提议，之后又经</a:t>
            </a:r>
            <a:r>
              <a:rPr lang="en-US" altLang="zh-CN" dirty="0"/>
              <a:t>Linus Torvalds</a:t>
            </a:r>
            <a:r>
              <a:rPr lang="zh-CN" altLang="zh-CN" dirty="0"/>
              <a:t>改良，</a:t>
            </a:r>
            <a:r>
              <a:rPr lang="en-US" altLang="zh-CN" dirty="0"/>
              <a:t>Larry Ewing</a:t>
            </a:r>
            <a:r>
              <a:rPr lang="zh-CN" altLang="zh-CN" dirty="0"/>
              <a:t>在</a:t>
            </a:r>
            <a:r>
              <a:rPr lang="en-US" altLang="zh-CN" dirty="0"/>
              <a:t>1996</a:t>
            </a:r>
            <a:r>
              <a:rPr lang="zh-CN" altLang="zh-CN" dirty="0"/>
              <a:t>年创造了现在看到的这只叫做</a:t>
            </a:r>
            <a:r>
              <a:rPr lang="en-US" altLang="zh-CN" dirty="0"/>
              <a:t>Tux</a:t>
            </a:r>
            <a:r>
              <a:rPr lang="zh-CN" altLang="zh-CN" dirty="0"/>
              <a:t>的吉祥物，如图</a:t>
            </a:r>
            <a:r>
              <a:rPr lang="en-US" altLang="zh-CN" dirty="0"/>
              <a:t>1-3-10</a:t>
            </a:r>
            <a:r>
              <a:rPr lang="zh-CN" altLang="zh-CN" dirty="0"/>
              <a:t>所示。选定企鹅作为</a:t>
            </a:r>
            <a:r>
              <a:rPr lang="en-US" altLang="zh-CN" dirty="0"/>
              <a:t>Linux</a:t>
            </a:r>
            <a:r>
              <a:rPr lang="zh-CN" altLang="zh-CN" dirty="0"/>
              <a:t>吉祥物的主意来自</a:t>
            </a:r>
            <a:r>
              <a:rPr lang="en-US" altLang="zh-CN" dirty="0"/>
              <a:t>Linus Torvalds</a:t>
            </a:r>
            <a:r>
              <a:rPr lang="zh-CN" altLang="zh-CN" dirty="0"/>
              <a:t>，他说自己被一只企鹅轻轻地咬了一口之后就具有了企鹅的特征。另外一种说法是：企鹅是南极洲的标志性动物，根据国际公约，南极洲为全人类共同所有，不属于当今世界上的任何国家。</a:t>
            </a:r>
            <a:r>
              <a:rPr lang="en-US" altLang="zh-CN" dirty="0"/>
              <a:t>Linux</a:t>
            </a:r>
            <a:r>
              <a:rPr lang="zh-CN" altLang="zh-CN" dirty="0"/>
              <a:t>选择企鹅图案作标志，其含意也是表明：开源的</a:t>
            </a:r>
            <a:r>
              <a:rPr lang="en-US" altLang="zh-CN" dirty="0"/>
              <a:t>Linux</a:t>
            </a:r>
            <a:r>
              <a:rPr lang="zh-CN" altLang="zh-CN" dirty="0"/>
              <a:t>，为全人类共同所有，任何公司无权将其私有</a:t>
            </a:r>
            <a:r>
              <a:rPr lang="zh-CN" altLang="zh-CN" dirty="0" smtClean="0"/>
              <a:t>；</a:t>
            </a:r>
            <a:endParaRPr lang="zh-CN" altLang="zh-CN" dirty="0"/>
          </a:p>
        </p:txBody>
      </p:sp>
    </p:spTree>
    <p:extLst>
      <p:ext uri="{BB962C8B-B14F-4D97-AF65-F5344CB8AC3E}">
        <p14:creationId xmlns:p14="http://schemas.microsoft.com/office/powerpoint/2010/main" val="1443892477"/>
      </p:ext>
    </p:extLst>
  </p:cSld>
  <p:clrMapOvr>
    <a:masterClrMapping/>
  </p:clrMapOvr>
  <p:transition spd="med">
    <p:cover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p:txBody>
          <a:bodyPr>
            <a:normAutofit/>
          </a:bodyPr>
          <a:lstStyle/>
          <a:p>
            <a:pPr marL="0" indent="457200">
              <a:lnSpc>
                <a:spcPct val="80000"/>
              </a:lnSpc>
              <a:buNone/>
            </a:pPr>
            <a:r>
              <a:rPr lang="en-US" altLang="zh-CN" sz="2700" dirty="0"/>
              <a:t>6</a:t>
            </a:r>
            <a:r>
              <a:rPr lang="zh-CN" altLang="zh-CN" sz="2700" dirty="0"/>
              <a:t>月</a:t>
            </a:r>
            <a:r>
              <a:rPr lang="en-US" altLang="zh-CN" sz="2700" dirty="0"/>
              <a:t>9</a:t>
            </a:r>
            <a:r>
              <a:rPr lang="zh-CN" altLang="zh-CN" sz="2700" dirty="0"/>
              <a:t>日：</a:t>
            </a:r>
            <a:r>
              <a:rPr lang="en-US" altLang="zh-CN" sz="2700" dirty="0"/>
              <a:t>Linux</a:t>
            </a:r>
            <a:r>
              <a:rPr lang="zh-CN" altLang="zh-CN" sz="2700" dirty="0"/>
              <a:t>内核</a:t>
            </a:r>
            <a:r>
              <a:rPr lang="en-US" altLang="zh-CN" sz="2700" dirty="0"/>
              <a:t>V2.0</a:t>
            </a:r>
            <a:r>
              <a:rPr lang="zh-CN" altLang="zh-CN" sz="2700" dirty="0"/>
              <a:t>发布。相比更早的版本这是一次意义重大的提升，这是第一个在单系统中支持多处理器的稳定内核版本，也支持更多的处理器类型。</a:t>
            </a:r>
            <a:r>
              <a:rPr lang="en-US" altLang="zh-CN" sz="2700" dirty="0"/>
              <a:t>Linux</a:t>
            </a:r>
            <a:r>
              <a:rPr lang="zh-CN" altLang="zh-CN" sz="2700" dirty="0"/>
              <a:t>从此以后成了很多公司一个郑重选择的对象；</a:t>
            </a:r>
            <a:endParaRPr lang="en-US" altLang="zh-CN" sz="2700" dirty="0"/>
          </a:p>
          <a:p>
            <a:pPr marL="0" indent="457200">
              <a:lnSpc>
                <a:spcPct val="80000"/>
              </a:lnSpc>
              <a:buNone/>
            </a:pPr>
            <a:r>
              <a:rPr lang="en-US" altLang="zh-CN" sz="2700" dirty="0"/>
              <a:t>10</a:t>
            </a:r>
            <a:r>
              <a:rPr lang="zh-CN" altLang="zh-CN" sz="2700" dirty="0"/>
              <a:t>月</a:t>
            </a:r>
            <a:r>
              <a:rPr lang="en-US" altLang="zh-CN" sz="2700" dirty="0"/>
              <a:t>14</a:t>
            </a:r>
            <a:r>
              <a:rPr lang="zh-CN" altLang="zh-CN" sz="2700" dirty="0"/>
              <a:t>日：</a:t>
            </a:r>
            <a:r>
              <a:rPr lang="en-US" altLang="zh-CN" sz="2700" dirty="0"/>
              <a:t>1996</a:t>
            </a:r>
            <a:r>
              <a:rPr lang="zh-CN" altLang="zh-CN" sz="2700" dirty="0"/>
              <a:t>年</a:t>
            </a:r>
            <a:r>
              <a:rPr lang="en-US" altLang="zh-CN" sz="2700" dirty="0"/>
              <a:t>Mattias Ettrich</a:t>
            </a:r>
            <a:r>
              <a:rPr lang="zh-CN" altLang="zh-CN" sz="2700" dirty="0"/>
              <a:t>发起了</a:t>
            </a:r>
            <a:r>
              <a:rPr lang="en-US" altLang="zh-CN" sz="2700" dirty="0"/>
              <a:t>KDE</a:t>
            </a:r>
            <a:r>
              <a:rPr lang="zh-CN" altLang="zh-CN" sz="2700" dirty="0"/>
              <a:t>桌面项目，因为他深受</a:t>
            </a:r>
            <a:r>
              <a:rPr lang="en-US" altLang="zh-CN" sz="2700" dirty="0"/>
              <a:t>Unix</a:t>
            </a:r>
            <a:r>
              <a:rPr lang="zh-CN" altLang="zh-CN" sz="2700" dirty="0"/>
              <a:t>桌面系统下应用程序的不一致的困扰。</a:t>
            </a:r>
          </a:p>
        </p:txBody>
      </p:sp>
    </p:spTree>
    <p:extLst>
      <p:ext uri="{BB962C8B-B14F-4D97-AF65-F5344CB8AC3E}">
        <p14:creationId xmlns:p14="http://schemas.microsoft.com/office/powerpoint/2010/main" val="1443892477"/>
      </p:ext>
    </p:extLst>
  </p:cSld>
  <p:clrMapOvr>
    <a:masterClrMapping/>
  </p:clrMapOvr>
  <p:transition spd="med">
    <p:cover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p:txBody>
          <a:bodyPr>
            <a:normAutofit/>
          </a:bodyPr>
          <a:lstStyle/>
          <a:p>
            <a:r>
              <a:rPr lang="en-US" altLang="zh-CN" b="1" dirty="0" smtClean="0"/>
              <a:t>1998</a:t>
            </a:r>
            <a:r>
              <a:rPr lang="zh-CN" altLang="zh-CN" b="1" dirty="0"/>
              <a:t>年</a:t>
            </a:r>
            <a:endParaRPr lang="zh-CN" altLang="zh-CN" dirty="0"/>
          </a:p>
          <a:p>
            <a:pPr marL="0" indent="457200">
              <a:lnSpc>
                <a:spcPct val="80000"/>
              </a:lnSpc>
              <a:buNone/>
            </a:pPr>
            <a:r>
              <a:rPr lang="en-US" altLang="zh-CN" sz="2700" dirty="0"/>
              <a:t>5</a:t>
            </a:r>
            <a:r>
              <a:rPr lang="zh-CN" altLang="zh-CN" sz="2700" dirty="0"/>
              <a:t>月</a:t>
            </a:r>
            <a:r>
              <a:rPr lang="en-US" altLang="zh-CN" sz="2700" dirty="0"/>
              <a:t>1</a:t>
            </a:r>
            <a:r>
              <a:rPr lang="zh-CN" altLang="zh-CN" sz="2700" dirty="0"/>
              <a:t>日：</a:t>
            </a:r>
            <a:r>
              <a:rPr lang="en-US" altLang="zh-CN" sz="2700" dirty="0"/>
              <a:t>Google</a:t>
            </a:r>
            <a:r>
              <a:rPr lang="zh-CN" altLang="zh-CN" sz="2700" dirty="0"/>
              <a:t>搜索引擎面世。它不仅仅是世界上最好的搜索引擎之一，更是基于</a:t>
            </a:r>
            <a:r>
              <a:rPr lang="en-US" altLang="zh-CN" sz="2700" dirty="0"/>
              <a:t>Linux</a:t>
            </a:r>
            <a:r>
              <a:rPr lang="zh-CN" altLang="zh-CN" sz="2700" dirty="0"/>
              <a:t>的，它的特征是有一个</a:t>
            </a:r>
            <a:r>
              <a:rPr lang="en-US" altLang="zh-CN" sz="2700" dirty="0"/>
              <a:t>Linux</a:t>
            </a:r>
            <a:r>
              <a:rPr lang="zh-CN" altLang="zh-CN" sz="2700" dirty="0"/>
              <a:t>的搜索页面；</a:t>
            </a:r>
          </a:p>
          <a:p>
            <a:pPr marL="0" indent="457200">
              <a:lnSpc>
                <a:spcPct val="80000"/>
              </a:lnSpc>
              <a:buNone/>
            </a:pPr>
            <a:r>
              <a:rPr lang="en-US" altLang="zh-CN" sz="2700" dirty="0"/>
              <a:t>12</a:t>
            </a:r>
            <a:r>
              <a:rPr lang="zh-CN" altLang="zh-CN" sz="2700" dirty="0"/>
              <a:t>月</a:t>
            </a:r>
            <a:r>
              <a:rPr lang="en-US" altLang="zh-CN" sz="2700" dirty="0"/>
              <a:t>4</a:t>
            </a:r>
            <a:r>
              <a:rPr lang="zh-CN" altLang="zh-CN" sz="2700" dirty="0"/>
              <a:t>日： 一份来自</a:t>
            </a:r>
            <a:r>
              <a:rPr lang="en-US" altLang="zh-CN" sz="2700" dirty="0"/>
              <a:t>IDC</a:t>
            </a:r>
            <a:r>
              <a:rPr lang="zh-CN" altLang="zh-CN" sz="2700" dirty="0"/>
              <a:t>的报告称</a:t>
            </a:r>
            <a:r>
              <a:rPr lang="en-US" altLang="zh-CN" sz="2700" dirty="0"/>
              <a:t>1998</a:t>
            </a:r>
            <a:r>
              <a:rPr lang="zh-CN" altLang="zh-CN" sz="2700" dirty="0"/>
              <a:t>年</a:t>
            </a:r>
            <a:r>
              <a:rPr lang="en-US" altLang="zh-CN" sz="2700" dirty="0"/>
              <a:t>Linux</a:t>
            </a:r>
            <a:r>
              <a:rPr lang="zh-CN" altLang="zh-CN" sz="2700" dirty="0"/>
              <a:t>的出货量至少上升了</a:t>
            </a:r>
            <a:r>
              <a:rPr lang="en-US" altLang="zh-CN" sz="2700" dirty="0"/>
              <a:t>200%</a:t>
            </a:r>
            <a:r>
              <a:rPr lang="zh-CN" altLang="zh-CN" sz="2700" dirty="0"/>
              <a:t>，市场占有率上升至少</a:t>
            </a:r>
            <a:r>
              <a:rPr lang="en-US" altLang="zh-CN" sz="2700" dirty="0"/>
              <a:t>150%</a:t>
            </a:r>
            <a:r>
              <a:rPr lang="zh-CN" altLang="zh-CN" sz="2700" dirty="0"/>
              <a:t>。</a:t>
            </a:r>
            <a:r>
              <a:rPr lang="en-US" altLang="zh-CN" sz="2700" dirty="0"/>
              <a:t>Linux</a:t>
            </a:r>
            <a:r>
              <a:rPr lang="zh-CN" altLang="zh-CN" sz="2700" dirty="0"/>
              <a:t>的市场占有率为</a:t>
            </a:r>
            <a:r>
              <a:rPr lang="en-US" altLang="zh-CN" sz="2700" dirty="0"/>
              <a:t>17%</a:t>
            </a:r>
            <a:r>
              <a:rPr lang="zh-CN" altLang="zh-CN" sz="2700" dirty="0"/>
              <a:t>，并且以其它任何操作系统无法企及的速度增长着</a:t>
            </a:r>
            <a:r>
              <a:rPr lang="zh-CN" altLang="zh-CN" dirty="0" smtClean="0"/>
              <a:t>。</a:t>
            </a:r>
            <a:endParaRPr lang="zh-CN" altLang="zh-CN" dirty="0"/>
          </a:p>
        </p:txBody>
      </p:sp>
    </p:spTree>
    <p:extLst>
      <p:ext uri="{BB962C8B-B14F-4D97-AF65-F5344CB8AC3E}">
        <p14:creationId xmlns:p14="http://schemas.microsoft.com/office/powerpoint/2010/main" val="1443892477"/>
      </p:ext>
    </p:extLst>
  </p:cSld>
  <p:clrMapOvr>
    <a:masterClrMapping/>
  </p:clrMapOvr>
  <p:transition spd="med">
    <p:cover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a:xfrm>
            <a:off x="395536" y="1556792"/>
            <a:ext cx="8229600" cy="4525963"/>
          </a:xfrm>
        </p:spPr>
        <p:txBody>
          <a:bodyPr>
            <a:noAutofit/>
          </a:bodyPr>
          <a:lstStyle/>
          <a:p>
            <a:r>
              <a:rPr lang="en-US" altLang="zh-CN" b="1" dirty="0" smtClean="0"/>
              <a:t>1999</a:t>
            </a:r>
            <a:r>
              <a:rPr lang="zh-CN" altLang="zh-CN" b="1" dirty="0"/>
              <a:t>年</a:t>
            </a:r>
            <a:endParaRPr lang="zh-CN" altLang="zh-CN" dirty="0"/>
          </a:p>
          <a:p>
            <a:pPr marL="0" indent="457200">
              <a:lnSpc>
                <a:spcPct val="80000"/>
              </a:lnSpc>
              <a:buNone/>
            </a:pPr>
            <a:r>
              <a:rPr lang="en-US" altLang="zh-CN" sz="2700" dirty="0"/>
              <a:t>3</a:t>
            </a:r>
            <a:r>
              <a:rPr lang="zh-CN" altLang="zh-CN" sz="2700" dirty="0"/>
              <a:t>月</a:t>
            </a:r>
            <a:r>
              <a:rPr lang="en-US" altLang="zh-CN" sz="2700" dirty="0"/>
              <a:t>3</a:t>
            </a:r>
            <a:r>
              <a:rPr lang="zh-CN" altLang="zh-CN" sz="2700" dirty="0"/>
              <a:t>日：另一个颇具影响力的桌面系统加入了</a:t>
            </a:r>
            <a:r>
              <a:rPr lang="en-US" altLang="zh-CN" sz="2700" dirty="0"/>
              <a:t>Linux</a:t>
            </a:r>
            <a:r>
              <a:rPr lang="zh-CN" altLang="zh-CN" sz="2700" dirty="0"/>
              <a:t>，就是</a:t>
            </a:r>
            <a:r>
              <a:rPr lang="en-US" altLang="zh-CN" sz="2700" dirty="0"/>
              <a:t>GNOME</a:t>
            </a:r>
            <a:r>
              <a:rPr lang="zh-CN" altLang="zh-CN" sz="2700" dirty="0"/>
              <a:t>桌面系统。在很多主要的</a:t>
            </a:r>
            <a:r>
              <a:rPr lang="en-US" altLang="zh-CN" sz="2700" dirty="0"/>
              <a:t>Linux</a:t>
            </a:r>
            <a:r>
              <a:rPr lang="zh-CN" altLang="zh-CN" sz="2700" dirty="0"/>
              <a:t>发行版比如</a:t>
            </a:r>
            <a:r>
              <a:rPr lang="en-US" altLang="zh-CN" sz="2700" dirty="0"/>
              <a:t>Debian</a:t>
            </a:r>
            <a:r>
              <a:rPr lang="zh-CN" altLang="zh-CN" sz="2700" dirty="0"/>
              <a:t>，</a:t>
            </a:r>
            <a:r>
              <a:rPr lang="en-US" altLang="zh-CN" sz="2700" dirty="0"/>
              <a:t>Fedora</a:t>
            </a:r>
            <a:r>
              <a:rPr lang="zh-CN" altLang="zh-CN" sz="2700" dirty="0"/>
              <a:t>，</a:t>
            </a:r>
            <a:r>
              <a:rPr lang="en-US" altLang="zh-CN" sz="2700" dirty="0"/>
              <a:t>RedHad Enterprise Linux</a:t>
            </a:r>
            <a:r>
              <a:rPr lang="zh-CN" altLang="zh-CN" sz="2700" dirty="0"/>
              <a:t>和</a:t>
            </a:r>
            <a:r>
              <a:rPr lang="en-US" altLang="zh-CN" sz="2700" dirty="0"/>
              <a:t>SUSE Linux Enterprise Desktop</a:t>
            </a:r>
            <a:r>
              <a:rPr lang="zh-CN" altLang="zh-CN" sz="2700" dirty="0"/>
              <a:t>中，</a:t>
            </a:r>
            <a:r>
              <a:rPr lang="en-US" altLang="zh-CN" sz="2700" dirty="0"/>
              <a:t>GNOME</a:t>
            </a:r>
            <a:r>
              <a:rPr lang="zh-CN" altLang="zh-CN" sz="2700" dirty="0"/>
              <a:t>是默认的桌面环境。</a:t>
            </a:r>
          </a:p>
        </p:txBody>
      </p:sp>
    </p:spTree>
    <p:extLst>
      <p:ext uri="{BB962C8B-B14F-4D97-AF65-F5344CB8AC3E}">
        <p14:creationId xmlns:p14="http://schemas.microsoft.com/office/powerpoint/2010/main" val="1443892477"/>
      </p:ext>
    </p:extLst>
  </p:cSld>
  <p:clrMapOvr>
    <a:masterClrMapping/>
  </p:clrMapOvr>
  <p:transition spd="med">
    <p:cover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p:txBody>
          <a:bodyPr>
            <a:noAutofit/>
          </a:bodyPr>
          <a:lstStyle/>
          <a:p>
            <a:r>
              <a:rPr lang="en-US" altLang="zh-CN" b="1" dirty="0" smtClean="0"/>
              <a:t>2000</a:t>
            </a:r>
            <a:r>
              <a:rPr lang="zh-CN" altLang="zh-CN" b="1" dirty="0"/>
              <a:t>年</a:t>
            </a:r>
            <a:endParaRPr lang="zh-CN" altLang="zh-CN" dirty="0"/>
          </a:p>
          <a:p>
            <a:pPr marL="0" indent="457200">
              <a:lnSpc>
                <a:spcPct val="80000"/>
              </a:lnSpc>
              <a:buNone/>
            </a:pPr>
            <a:r>
              <a:rPr lang="en-US" altLang="zh-CN" sz="2700" dirty="0"/>
              <a:t>2</a:t>
            </a:r>
            <a:r>
              <a:rPr lang="zh-CN" altLang="zh-CN" sz="2700" dirty="0"/>
              <a:t>月</a:t>
            </a:r>
            <a:r>
              <a:rPr lang="en-US" altLang="zh-CN" sz="2700" dirty="0"/>
              <a:t>4</a:t>
            </a:r>
            <a:r>
              <a:rPr lang="zh-CN" altLang="zh-CN" sz="2700" dirty="0"/>
              <a:t>日：最新的</a:t>
            </a:r>
            <a:r>
              <a:rPr lang="en-US" altLang="zh-CN" sz="2700" dirty="0"/>
              <a:t>IDC</a:t>
            </a:r>
            <a:r>
              <a:rPr lang="zh-CN" altLang="zh-CN" sz="2700" dirty="0"/>
              <a:t>报告表明</a:t>
            </a:r>
            <a:r>
              <a:rPr lang="en-US" altLang="zh-CN" sz="2700" dirty="0"/>
              <a:t>Linux</a:t>
            </a:r>
            <a:r>
              <a:rPr lang="zh-CN" altLang="zh-CN" sz="2700" dirty="0"/>
              <a:t>现在排在“最受欢迎的服务器操作系统的第</a:t>
            </a:r>
            <a:r>
              <a:rPr lang="en-US" altLang="zh-CN" sz="2700" dirty="0"/>
              <a:t>2</a:t>
            </a:r>
            <a:r>
              <a:rPr lang="zh-CN" altLang="zh-CN" sz="2700" dirty="0"/>
              <a:t>位”，</a:t>
            </a:r>
            <a:r>
              <a:rPr lang="en-US" altLang="zh-CN" sz="2700" dirty="0"/>
              <a:t>1999</a:t>
            </a:r>
            <a:r>
              <a:rPr lang="zh-CN" altLang="zh-CN" sz="2700" dirty="0"/>
              <a:t>年服务器系统销售量占总量的</a:t>
            </a:r>
            <a:r>
              <a:rPr lang="en-US" altLang="zh-CN" sz="2700" dirty="0"/>
              <a:t>25%</a:t>
            </a:r>
            <a:r>
              <a:rPr lang="zh-CN" altLang="zh-CN" sz="2700" dirty="0"/>
              <a:t>。</a:t>
            </a:r>
            <a:r>
              <a:rPr lang="en-US" altLang="zh-CN" sz="2700" dirty="0"/>
              <a:t>Windows NT</a:t>
            </a:r>
            <a:r>
              <a:rPr lang="zh-CN" altLang="zh-CN" sz="2700" dirty="0"/>
              <a:t>以</a:t>
            </a:r>
            <a:r>
              <a:rPr lang="en-US" altLang="zh-CN" sz="2700" dirty="0"/>
              <a:t>38%</a:t>
            </a:r>
            <a:r>
              <a:rPr lang="zh-CN" altLang="zh-CN" sz="2700" dirty="0"/>
              <a:t>位列第</a:t>
            </a:r>
            <a:r>
              <a:rPr lang="en-US" altLang="zh-CN" sz="2700" dirty="0"/>
              <a:t>1</a:t>
            </a:r>
            <a:r>
              <a:rPr lang="zh-CN" altLang="zh-CN" sz="2700" dirty="0"/>
              <a:t>，</a:t>
            </a:r>
            <a:r>
              <a:rPr lang="en-US" altLang="zh-CN" sz="2700" dirty="0"/>
              <a:t>NetWare</a:t>
            </a:r>
            <a:r>
              <a:rPr lang="zh-CN" altLang="zh-CN" sz="2700" dirty="0"/>
              <a:t>以</a:t>
            </a:r>
            <a:r>
              <a:rPr lang="en-US" altLang="zh-CN" sz="2700" dirty="0"/>
              <a:t>19%</a:t>
            </a:r>
            <a:r>
              <a:rPr lang="zh-CN" altLang="zh-CN" sz="2700" dirty="0"/>
              <a:t>排在第</a:t>
            </a:r>
            <a:r>
              <a:rPr lang="en-US" altLang="zh-CN" sz="2700" dirty="0"/>
              <a:t>3</a:t>
            </a:r>
            <a:r>
              <a:rPr lang="zh-CN" altLang="zh-CN" sz="2700" dirty="0"/>
              <a:t>位；</a:t>
            </a:r>
            <a:endParaRPr lang="en-US" altLang="zh-CN" sz="2700" dirty="0"/>
          </a:p>
          <a:p>
            <a:pPr marL="0" indent="457200">
              <a:lnSpc>
                <a:spcPct val="80000"/>
              </a:lnSpc>
              <a:buNone/>
            </a:pPr>
            <a:r>
              <a:rPr lang="en-US" altLang="zh-CN" sz="2700" dirty="0"/>
              <a:t>3</a:t>
            </a:r>
            <a:r>
              <a:rPr lang="zh-CN" altLang="zh-CN" sz="2700" dirty="0"/>
              <a:t>月</a:t>
            </a:r>
            <a:r>
              <a:rPr lang="en-US" altLang="zh-CN" sz="2700" dirty="0"/>
              <a:t>11</a:t>
            </a:r>
            <a:r>
              <a:rPr lang="zh-CN" altLang="zh-CN" sz="2700" dirty="0"/>
              <a:t>日：摩托罗拉公司宣布发行</a:t>
            </a:r>
            <a:r>
              <a:rPr lang="en-US" altLang="zh-CN" sz="2700" dirty="0"/>
              <a:t>HA Linux</a:t>
            </a:r>
            <a:r>
              <a:rPr lang="zh-CN" altLang="zh-CN" sz="2700" dirty="0"/>
              <a:t>。这个发行版专注于通信应用领域，对系统不关机连续运行时间要求非常高。它还包括了热交换能力和支持</a:t>
            </a:r>
            <a:r>
              <a:rPr lang="en-US" altLang="zh-CN" sz="2700" dirty="0"/>
              <a:t>i386</a:t>
            </a:r>
            <a:r>
              <a:rPr lang="zh-CN" altLang="zh-CN" sz="2700" dirty="0"/>
              <a:t>和</a:t>
            </a:r>
            <a:r>
              <a:rPr lang="en-US" altLang="zh-CN" sz="2700" dirty="0"/>
              <a:t>PowerPC</a:t>
            </a:r>
            <a:r>
              <a:rPr lang="zh-CN" altLang="zh-CN" sz="2700" dirty="0"/>
              <a:t>架构；</a:t>
            </a:r>
          </a:p>
          <a:p>
            <a:pPr marL="0" indent="0">
              <a:buNone/>
            </a:pPr>
            <a:endParaRPr lang="zh-CN" altLang="zh-CN" dirty="0"/>
          </a:p>
        </p:txBody>
      </p:sp>
    </p:spTree>
    <p:extLst>
      <p:ext uri="{BB962C8B-B14F-4D97-AF65-F5344CB8AC3E}">
        <p14:creationId xmlns:p14="http://schemas.microsoft.com/office/powerpoint/2010/main" val="1443892477"/>
      </p:ext>
    </p:extLst>
  </p:cSld>
  <p:clrMapOvr>
    <a:masterClrMapping/>
  </p:clrMapOvr>
  <p:transition spd="med">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3.1.1 </a:t>
            </a:r>
            <a:r>
              <a:rPr lang="zh-CN" altLang="en-US" dirty="0"/>
              <a:t>什么是</a:t>
            </a:r>
            <a:r>
              <a:rPr lang="en-US" altLang="zh-CN" dirty="0" smtClean="0"/>
              <a:t>LINUX</a:t>
            </a:r>
            <a:endParaRPr lang="zh-CN" altLang="en-US" dirty="0"/>
          </a:p>
        </p:txBody>
      </p:sp>
      <p:sp>
        <p:nvSpPr>
          <p:cNvPr id="3" name="内容占位符 2"/>
          <p:cNvSpPr>
            <a:spLocks noGrp="1"/>
          </p:cNvSpPr>
          <p:nvPr>
            <p:ph idx="1"/>
          </p:nvPr>
        </p:nvSpPr>
        <p:spPr/>
        <p:txBody>
          <a:bodyPr>
            <a:normAutofit/>
          </a:bodyPr>
          <a:lstStyle/>
          <a:p>
            <a:pPr marL="0" indent="720000">
              <a:buNone/>
            </a:pPr>
            <a:r>
              <a:rPr lang="en-US" altLang="zh-CN" dirty="0"/>
              <a:t>LINUX</a:t>
            </a:r>
            <a:r>
              <a:rPr lang="zh-CN" altLang="zh-CN" dirty="0"/>
              <a:t>操作系统稳定、高效、安全、开源，并具有丰富的网络功能，吸引越来越多的企事业单位采用</a:t>
            </a:r>
            <a:r>
              <a:rPr lang="en-US" altLang="zh-CN" dirty="0"/>
              <a:t>LINUX</a:t>
            </a:r>
            <a:r>
              <a:rPr lang="zh-CN" altLang="zh-CN" dirty="0"/>
              <a:t>部署其服务器和关键网络应用。近年来，</a:t>
            </a:r>
            <a:r>
              <a:rPr lang="en-US" altLang="zh-CN" dirty="0"/>
              <a:t>LINUX</a:t>
            </a:r>
            <a:r>
              <a:rPr lang="zh-CN" altLang="zh-CN" dirty="0"/>
              <a:t>逐步完善其友好的图形界面，逐步丰富相关的桌面应用程序，得到了桌面应用用户的认可，在桌面应用领域所占的比例逐渐增加，特别是会对程序开发人员。</a:t>
            </a:r>
          </a:p>
        </p:txBody>
      </p:sp>
    </p:spTree>
    <p:extLst>
      <p:ext uri="{BB962C8B-B14F-4D97-AF65-F5344CB8AC3E}">
        <p14:creationId xmlns:p14="http://schemas.microsoft.com/office/powerpoint/2010/main" val="2168783452"/>
      </p:ext>
    </p:extLst>
  </p:cSld>
  <p:clrMapOvr>
    <a:masterClrMapping/>
  </p:clrMapOvr>
  <p:transition spd="med">
    <p:cover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p:txBody>
          <a:bodyPr>
            <a:normAutofit/>
          </a:bodyPr>
          <a:lstStyle/>
          <a:p>
            <a:pPr marL="0" indent="457200">
              <a:lnSpc>
                <a:spcPct val="80000"/>
              </a:lnSpc>
              <a:buNone/>
            </a:pPr>
            <a:r>
              <a:rPr lang="en-US" altLang="zh-CN" dirty="0"/>
              <a:t>3</a:t>
            </a:r>
            <a:r>
              <a:rPr lang="zh-CN" altLang="zh-CN" dirty="0"/>
              <a:t>月</a:t>
            </a:r>
            <a:r>
              <a:rPr lang="en-US" altLang="zh-CN" dirty="0"/>
              <a:t>23</a:t>
            </a:r>
            <a:r>
              <a:rPr lang="zh-CN" altLang="zh-CN" dirty="0"/>
              <a:t>日：爱立信公布了“</a:t>
            </a:r>
            <a:r>
              <a:rPr lang="en-US" altLang="zh-CN" dirty="0"/>
              <a:t>Screen Phone HS210</a:t>
            </a:r>
            <a:r>
              <a:rPr lang="zh-CN" altLang="zh-CN" dirty="0"/>
              <a:t>”，这是一款基于</a:t>
            </a:r>
            <a:r>
              <a:rPr lang="en-US" altLang="zh-CN" dirty="0"/>
              <a:t>Linux</a:t>
            </a:r>
            <a:r>
              <a:rPr lang="zh-CN" altLang="zh-CN" dirty="0"/>
              <a:t>的触屏手机，具备邮件和网页浏览等功能。爱立信和</a:t>
            </a:r>
            <a:r>
              <a:rPr lang="en-US" altLang="zh-CN" dirty="0"/>
              <a:t>Opera Software</a:t>
            </a:r>
            <a:r>
              <a:rPr lang="zh-CN" altLang="zh-CN" dirty="0"/>
              <a:t>公司同时宣布这款手机将会安装</a:t>
            </a:r>
            <a:r>
              <a:rPr lang="en-US" altLang="zh-CN" dirty="0"/>
              <a:t>Opera</a:t>
            </a:r>
            <a:r>
              <a:rPr lang="zh-CN" altLang="zh-CN" dirty="0"/>
              <a:t>的网页浏览器；</a:t>
            </a:r>
          </a:p>
          <a:p>
            <a:pPr marL="0" indent="457200">
              <a:lnSpc>
                <a:spcPct val="80000"/>
              </a:lnSpc>
              <a:buNone/>
            </a:pPr>
            <a:r>
              <a:rPr lang="en-US" altLang="zh-CN" dirty="0"/>
              <a:t>10</a:t>
            </a:r>
            <a:r>
              <a:rPr lang="zh-CN" altLang="zh-CN" dirty="0"/>
              <a:t>月</a:t>
            </a:r>
            <a:r>
              <a:rPr lang="en-US" altLang="zh-CN" dirty="0"/>
              <a:t>30</a:t>
            </a:r>
            <a:r>
              <a:rPr lang="zh-CN" altLang="zh-CN" dirty="0"/>
              <a:t>日：第一个</a:t>
            </a:r>
            <a:r>
              <a:rPr lang="en-US" altLang="zh-CN" dirty="0"/>
              <a:t>Linux live</a:t>
            </a:r>
            <a:r>
              <a:rPr lang="zh-CN" altLang="zh-CN" dirty="0"/>
              <a:t>发行版由</a:t>
            </a:r>
            <a:r>
              <a:rPr lang="en-US" altLang="zh-CN" dirty="0"/>
              <a:t>Linux</a:t>
            </a:r>
            <a:r>
              <a:rPr lang="zh-CN" altLang="zh-CN" dirty="0"/>
              <a:t>咨询顾问</a:t>
            </a:r>
            <a:r>
              <a:rPr lang="en-US" altLang="zh-CN" dirty="0"/>
              <a:t>Klaus Knopper</a:t>
            </a:r>
            <a:r>
              <a:rPr lang="zh-CN" altLang="zh-CN" dirty="0"/>
              <a:t>发布，名字叫做</a:t>
            </a:r>
            <a:r>
              <a:rPr lang="en-US" altLang="zh-CN" dirty="0"/>
              <a:t>Knoppix</a:t>
            </a:r>
            <a:r>
              <a:rPr lang="zh-CN" altLang="zh-CN" dirty="0"/>
              <a:t>。</a:t>
            </a:r>
          </a:p>
        </p:txBody>
      </p:sp>
    </p:spTree>
    <p:extLst>
      <p:ext uri="{BB962C8B-B14F-4D97-AF65-F5344CB8AC3E}">
        <p14:creationId xmlns:p14="http://schemas.microsoft.com/office/powerpoint/2010/main" val="1443892477"/>
      </p:ext>
    </p:extLst>
  </p:cSld>
  <p:clrMapOvr>
    <a:masterClrMapping/>
  </p:clrMapOvr>
  <p:transition spd="med">
    <p:cover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b="1" dirty="0"/>
              <a:t>2001</a:t>
            </a:r>
            <a:r>
              <a:rPr lang="zh-CN" altLang="zh-CN" b="1" dirty="0" smtClean="0"/>
              <a:t>年</a:t>
            </a:r>
            <a:endParaRPr lang="en-US" altLang="zh-CN" dirty="0" smtClean="0"/>
          </a:p>
          <a:p>
            <a:pPr marL="0" indent="457200">
              <a:buNone/>
            </a:pPr>
            <a:r>
              <a:rPr lang="en-US" altLang="zh-CN" dirty="0" smtClean="0"/>
              <a:t>1</a:t>
            </a:r>
            <a:r>
              <a:rPr lang="zh-CN" altLang="zh-CN" dirty="0"/>
              <a:t>月</a:t>
            </a:r>
            <a:r>
              <a:rPr lang="en-US" altLang="zh-CN" dirty="0"/>
              <a:t>3</a:t>
            </a:r>
            <a:r>
              <a:rPr lang="zh-CN" altLang="zh-CN" dirty="0"/>
              <a:t>日：美国</a:t>
            </a:r>
            <a:r>
              <a:rPr lang="en-US" altLang="zh-CN" dirty="0"/>
              <a:t>NAS</a:t>
            </a:r>
            <a:r>
              <a:rPr lang="zh-CN" altLang="zh-CN" dirty="0"/>
              <a:t>（美国国家安全局）以</a:t>
            </a:r>
            <a:r>
              <a:rPr lang="en-US" altLang="zh-CN" dirty="0"/>
              <a:t>GPL</a:t>
            </a:r>
            <a:r>
              <a:rPr lang="zh-CN" altLang="zh-CN" dirty="0"/>
              <a:t>许可证发布了</a:t>
            </a:r>
            <a:r>
              <a:rPr lang="en-US" altLang="zh-CN" dirty="0"/>
              <a:t>SELinux</a:t>
            </a:r>
            <a:r>
              <a:rPr lang="zh-CN" altLang="zh-CN" dirty="0"/>
              <a:t>。</a:t>
            </a:r>
            <a:r>
              <a:rPr lang="en-US" altLang="zh-CN" dirty="0"/>
              <a:t>SELinux</a:t>
            </a:r>
            <a:r>
              <a:rPr lang="zh-CN" altLang="zh-CN" dirty="0"/>
              <a:t>提供了标准</a:t>
            </a:r>
            <a:r>
              <a:rPr lang="en-US" altLang="zh-CN" dirty="0"/>
              <a:t>Unix</a:t>
            </a:r>
            <a:r>
              <a:rPr lang="zh-CN" altLang="zh-CN" dirty="0"/>
              <a:t>权限管理系统以外的另一层安全检查。</a:t>
            </a:r>
          </a:p>
          <a:p>
            <a:r>
              <a:rPr lang="en-US" altLang="zh-CN" b="1" dirty="0"/>
              <a:t>2004</a:t>
            </a:r>
            <a:r>
              <a:rPr lang="zh-CN" altLang="zh-CN" b="1" dirty="0"/>
              <a:t>年</a:t>
            </a:r>
            <a:endParaRPr lang="zh-CN" altLang="zh-CN" dirty="0"/>
          </a:p>
          <a:p>
            <a:pPr marL="0" indent="457200">
              <a:buNone/>
            </a:pPr>
            <a:r>
              <a:rPr lang="en-US" altLang="zh-CN" dirty="0"/>
              <a:t>10</a:t>
            </a:r>
            <a:r>
              <a:rPr lang="zh-CN" altLang="zh-CN" dirty="0"/>
              <a:t>月</a:t>
            </a:r>
            <a:r>
              <a:rPr lang="en-US" altLang="zh-CN" dirty="0"/>
              <a:t>20</a:t>
            </a:r>
            <a:r>
              <a:rPr lang="zh-CN" altLang="zh-CN" dirty="0"/>
              <a:t>日：</a:t>
            </a:r>
            <a:r>
              <a:rPr lang="en-US" altLang="zh-CN" dirty="0"/>
              <a:t>Ubuntu</a:t>
            </a:r>
            <a:r>
              <a:rPr lang="zh-CN" altLang="zh-CN" dirty="0"/>
              <a:t>以一个不同寻常的版本号</a:t>
            </a:r>
            <a:r>
              <a:rPr lang="en-US" altLang="zh-CN" dirty="0"/>
              <a:t>4.10</a:t>
            </a:r>
            <a:r>
              <a:rPr lang="zh-CN" altLang="zh-CN" dirty="0"/>
              <a:t>和怪异的版本代号“</a:t>
            </a:r>
            <a:r>
              <a:rPr lang="en-US" altLang="zh-CN" dirty="0"/>
              <a:t>Warty Warthog</a:t>
            </a:r>
            <a:r>
              <a:rPr lang="zh-CN" altLang="zh-CN" dirty="0"/>
              <a:t>”（长满疙瘩的非洲疣猪）进入大家的生活。用这个版本号是因为发布日期是</a:t>
            </a:r>
            <a:r>
              <a:rPr lang="en-US" altLang="zh-CN" dirty="0"/>
              <a:t>2004</a:t>
            </a:r>
            <a:r>
              <a:rPr lang="zh-CN" altLang="zh-CN" dirty="0"/>
              <a:t>年</a:t>
            </a:r>
            <a:r>
              <a:rPr lang="en-US" altLang="zh-CN" dirty="0"/>
              <a:t>10</a:t>
            </a:r>
            <a:r>
              <a:rPr lang="zh-CN" altLang="zh-CN" dirty="0"/>
              <a:t>月。</a:t>
            </a:r>
            <a:r>
              <a:rPr lang="en-US" altLang="zh-CN" dirty="0"/>
              <a:t>Ubuntu</a:t>
            </a:r>
            <a:r>
              <a:rPr lang="zh-CN" altLang="zh-CN" dirty="0"/>
              <a:t>的开发由</a:t>
            </a:r>
            <a:r>
              <a:rPr lang="en-US" altLang="zh-CN" dirty="0"/>
              <a:t>Cannonical Ltd</a:t>
            </a:r>
            <a:r>
              <a:rPr lang="zh-CN" altLang="zh-CN" dirty="0"/>
              <a:t>公司主导，公司的创始人是</a:t>
            </a:r>
            <a:r>
              <a:rPr lang="en-US" altLang="zh-CN" dirty="0"/>
              <a:t>Mark Shuttleworth</a:t>
            </a:r>
            <a:r>
              <a:rPr lang="zh-CN" altLang="zh-CN" dirty="0"/>
              <a:t>（不到</a:t>
            </a:r>
            <a:r>
              <a:rPr lang="en-US" altLang="zh-CN" dirty="0"/>
              <a:t>30</a:t>
            </a:r>
            <a:r>
              <a:rPr lang="zh-CN" altLang="zh-CN" dirty="0"/>
              <a:t>岁的亿万富翁）。</a:t>
            </a:r>
            <a:r>
              <a:rPr lang="en-US" altLang="zh-CN" dirty="0"/>
              <a:t>Ubuntu</a:t>
            </a:r>
            <a:r>
              <a:rPr lang="zh-CN" altLang="zh-CN" dirty="0"/>
              <a:t>对于</a:t>
            </a:r>
            <a:r>
              <a:rPr lang="en-US" altLang="zh-CN" dirty="0"/>
              <a:t>Linux</a:t>
            </a:r>
            <a:r>
              <a:rPr lang="zh-CN" altLang="zh-CN" dirty="0"/>
              <a:t>在台式机和笔记本电脑桌面应用的普及起到了重要的推动。</a:t>
            </a:r>
          </a:p>
        </p:txBody>
      </p:sp>
    </p:spTree>
    <p:extLst>
      <p:ext uri="{BB962C8B-B14F-4D97-AF65-F5344CB8AC3E}">
        <p14:creationId xmlns:p14="http://schemas.microsoft.com/office/powerpoint/2010/main" val="1443892477"/>
      </p:ext>
    </p:extLst>
  </p:cSld>
  <p:clrMapOvr>
    <a:masterClrMapping/>
  </p:clrMapOvr>
  <p:transition spd="med">
    <p:cover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b="1" dirty="0" smtClean="0"/>
              <a:t>2007</a:t>
            </a:r>
            <a:r>
              <a:rPr lang="zh-CN" altLang="zh-CN" b="1" dirty="0"/>
              <a:t>年</a:t>
            </a:r>
            <a:endParaRPr lang="zh-CN" altLang="zh-CN" dirty="0"/>
          </a:p>
          <a:p>
            <a:pPr marL="0" indent="720000">
              <a:buNone/>
            </a:pPr>
            <a:r>
              <a:rPr lang="en-US" altLang="zh-CN" dirty="0"/>
              <a:t>8</a:t>
            </a:r>
            <a:r>
              <a:rPr lang="zh-CN" altLang="zh-CN" dirty="0"/>
              <a:t>月</a:t>
            </a:r>
            <a:r>
              <a:rPr lang="en-US" altLang="zh-CN" dirty="0"/>
              <a:t>8</a:t>
            </a:r>
            <a:r>
              <a:rPr lang="zh-CN" altLang="zh-CN" dirty="0"/>
              <a:t>日：</a:t>
            </a:r>
            <a:r>
              <a:rPr lang="en-US" altLang="zh-CN" dirty="0"/>
              <a:t>2007</a:t>
            </a:r>
            <a:r>
              <a:rPr lang="zh-CN" altLang="zh-CN" dirty="0"/>
              <a:t>年</a:t>
            </a:r>
            <a:r>
              <a:rPr lang="en-US" altLang="zh-CN" dirty="0"/>
              <a:t>Linux</a:t>
            </a:r>
            <a:r>
              <a:rPr lang="zh-CN" altLang="zh-CN" dirty="0"/>
              <a:t>基金会由开源发展实验室（</a:t>
            </a:r>
            <a:r>
              <a:rPr lang="en-US" altLang="zh-CN" dirty="0"/>
              <a:t>OSDL</a:t>
            </a:r>
            <a:r>
              <a:rPr lang="zh-CN" altLang="zh-CN" dirty="0"/>
              <a:t>）和自由标准组织（</a:t>
            </a:r>
            <a:r>
              <a:rPr lang="en-US" altLang="zh-CN" dirty="0"/>
              <a:t>FSG</a:t>
            </a:r>
            <a:r>
              <a:rPr lang="zh-CN" altLang="zh-CN" dirty="0"/>
              <a:t>）联合成立。这个基金会目的是赞助</a:t>
            </a:r>
            <a:r>
              <a:rPr lang="en-US" altLang="zh-CN" dirty="0"/>
              <a:t>Linux</a:t>
            </a:r>
            <a:r>
              <a:rPr lang="zh-CN" altLang="zh-CN" dirty="0"/>
              <a:t>创始人</a:t>
            </a:r>
            <a:r>
              <a:rPr lang="en-US" altLang="zh-CN" dirty="0"/>
              <a:t>Linus</a:t>
            </a:r>
            <a:r>
              <a:rPr lang="zh-CN" altLang="zh-CN" dirty="0"/>
              <a:t>的工作。基金会得到了主要的</a:t>
            </a:r>
            <a:r>
              <a:rPr lang="en-US" altLang="zh-CN" dirty="0"/>
              <a:t>Linux</a:t>
            </a:r>
            <a:r>
              <a:rPr lang="zh-CN" altLang="zh-CN" dirty="0"/>
              <a:t>和开源公司，包括富士通，</a:t>
            </a:r>
            <a:r>
              <a:rPr lang="en-US" altLang="zh-CN" dirty="0"/>
              <a:t>HP</a:t>
            </a:r>
            <a:r>
              <a:rPr lang="zh-CN" altLang="zh-CN" dirty="0"/>
              <a:t>，</a:t>
            </a:r>
            <a:r>
              <a:rPr lang="en-US" altLang="zh-CN" dirty="0"/>
              <a:t>IBM</a:t>
            </a:r>
            <a:r>
              <a:rPr lang="zh-CN" altLang="zh-CN" dirty="0"/>
              <a:t>，</a:t>
            </a:r>
            <a:r>
              <a:rPr lang="en-US" altLang="zh-CN" dirty="0"/>
              <a:t>Intel</a:t>
            </a:r>
            <a:r>
              <a:rPr lang="zh-CN" altLang="zh-CN" dirty="0"/>
              <a:t>，</a:t>
            </a:r>
            <a:r>
              <a:rPr lang="en-US" altLang="zh-CN" dirty="0"/>
              <a:t>NEC</a:t>
            </a:r>
            <a:r>
              <a:rPr lang="zh-CN" altLang="zh-CN" dirty="0"/>
              <a:t>，</a:t>
            </a:r>
            <a:r>
              <a:rPr lang="en-US" altLang="zh-CN" dirty="0"/>
              <a:t>Oracle</a:t>
            </a:r>
            <a:r>
              <a:rPr lang="zh-CN" altLang="zh-CN" dirty="0"/>
              <a:t>，</a:t>
            </a:r>
            <a:r>
              <a:rPr lang="en-US" altLang="zh-CN" dirty="0"/>
              <a:t>Qualcomm</a:t>
            </a:r>
            <a:r>
              <a:rPr lang="zh-CN" altLang="zh-CN" dirty="0"/>
              <a:t>，三星和来自世界各地的开发者的支持；</a:t>
            </a:r>
          </a:p>
          <a:p>
            <a:pPr marL="0" indent="720000">
              <a:buNone/>
            </a:pPr>
            <a:r>
              <a:rPr lang="en-US" altLang="zh-CN" dirty="0"/>
              <a:t>11</a:t>
            </a:r>
            <a:r>
              <a:rPr lang="zh-CN" altLang="zh-CN" dirty="0"/>
              <a:t>月</a:t>
            </a:r>
            <a:r>
              <a:rPr lang="en-US" altLang="zh-CN" dirty="0"/>
              <a:t>5</a:t>
            </a:r>
            <a:r>
              <a:rPr lang="zh-CN" altLang="zh-CN" dirty="0"/>
              <a:t>日：与之前大家推测的发布</a:t>
            </a:r>
            <a:r>
              <a:rPr lang="en-US" altLang="zh-CN" dirty="0"/>
              <a:t>Gphone</a:t>
            </a:r>
            <a:r>
              <a:rPr lang="zh-CN" altLang="zh-CN" dirty="0"/>
              <a:t>不同，</a:t>
            </a:r>
            <a:r>
              <a:rPr lang="en-US" altLang="zh-CN" dirty="0"/>
              <a:t>Google</a:t>
            </a:r>
            <a:r>
              <a:rPr lang="zh-CN" altLang="zh-CN" dirty="0"/>
              <a:t>宣布组建开放手机联盟（</a:t>
            </a:r>
            <a:r>
              <a:rPr lang="en-US" altLang="zh-CN" dirty="0"/>
              <a:t>Open Handset Alliance</a:t>
            </a:r>
            <a:r>
              <a:rPr lang="zh-CN" altLang="zh-CN" dirty="0"/>
              <a:t>）和发布</a:t>
            </a:r>
            <a:r>
              <a:rPr lang="en-US" altLang="zh-CN" dirty="0"/>
              <a:t>Android</a:t>
            </a:r>
            <a:r>
              <a:rPr lang="zh-CN" altLang="zh-CN" dirty="0"/>
              <a:t>，它被称为“第一个真正开放的综合移动设备平台</a:t>
            </a:r>
            <a:r>
              <a:rPr lang="zh-CN" altLang="zh-CN" dirty="0" smtClean="0"/>
              <a:t>”。</a:t>
            </a:r>
            <a:endParaRPr lang="zh-CN" altLang="zh-CN" dirty="0"/>
          </a:p>
        </p:txBody>
      </p:sp>
    </p:spTree>
    <p:extLst>
      <p:ext uri="{BB962C8B-B14F-4D97-AF65-F5344CB8AC3E}">
        <p14:creationId xmlns:p14="http://schemas.microsoft.com/office/powerpoint/2010/main" val="1443892477"/>
      </p:ext>
    </p:extLst>
  </p:cSld>
  <p:clrMapOvr>
    <a:masterClrMapping/>
  </p:clrMapOvr>
  <p:transition spd="med">
    <p:cover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a:t>2009</a:t>
            </a:r>
            <a:r>
              <a:rPr lang="zh-CN" altLang="zh-CN" b="1" dirty="0" smtClean="0"/>
              <a:t>年</a:t>
            </a:r>
            <a:endParaRPr lang="en-US" altLang="zh-CN" dirty="0" smtClean="0"/>
          </a:p>
          <a:p>
            <a:pPr marL="0" indent="720000">
              <a:lnSpc>
                <a:spcPct val="90000"/>
              </a:lnSpc>
              <a:buNone/>
            </a:pPr>
            <a:r>
              <a:rPr lang="en-US" altLang="zh-CN" sz="3500" dirty="0"/>
              <a:t>1</a:t>
            </a:r>
            <a:r>
              <a:rPr lang="zh-CN" altLang="zh-CN" sz="3500" dirty="0"/>
              <a:t>月</a:t>
            </a:r>
            <a:r>
              <a:rPr lang="en-US" altLang="zh-CN" sz="3500" dirty="0"/>
              <a:t>29</a:t>
            </a:r>
            <a:r>
              <a:rPr lang="zh-CN" altLang="zh-CN" sz="3500" dirty="0"/>
              <a:t>日：</a:t>
            </a:r>
            <a:r>
              <a:rPr lang="en-US" altLang="zh-CN" sz="3500" dirty="0"/>
              <a:t> 2009</a:t>
            </a:r>
            <a:r>
              <a:rPr lang="zh-CN" altLang="zh-CN" sz="3500" dirty="0"/>
              <a:t>年</a:t>
            </a:r>
            <a:r>
              <a:rPr lang="en-US" altLang="zh-CN" sz="3500" dirty="0"/>
              <a:t>1</a:t>
            </a:r>
            <a:r>
              <a:rPr lang="zh-CN" altLang="zh-CN" sz="3500" dirty="0"/>
              <a:t>月纽约时报称“现在预计有超过</a:t>
            </a:r>
            <a:r>
              <a:rPr lang="en-US" altLang="zh-CN" sz="3500" dirty="0"/>
              <a:t>10</a:t>
            </a:r>
            <a:r>
              <a:rPr lang="zh-CN" altLang="zh-CN" sz="3500" dirty="0"/>
              <a:t>亿人在运行</a:t>
            </a:r>
            <a:r>
              <a:rPr lang="en-US" altLang="zh-CN" sz="3500" dirty="0"/>
              <a:t>Ubuntu</a:t>
            </a:r>
            <a:r>
              <a:rPr lang="zh-CN" altLang="zh-CN" sz="3500" dirty="0"/>
              <a:t>系统”。</a:t>
            </a:r>
          </a:p>
          <a:p>
            <a:r>
              <a:rPr lang="en-US" altLang="zh-CN" b="1" dirty="0"/>
              <a:t>2011</a:t>
            </a:r>
            <a:r>
              <a:rPr lang="zh-CN" altLang="zh-CN" b="1" dirty="0"/>
              <a:t>年</a:t>
            </a:r>
            <a:endParaRPr lang="zh-CN" altLang="zh-CN" dirty="0"/>
          </a:p>
          <a:p>
            <a:pPr marL="0" indent="720000">
              <a:lnSpc>
                <a:spcPct val="90000"/>
              </a:lnSpc>
              <a:buNone/>
            </a:pPr>
            <a:r>
              <a:rPr lang="en-US" altLang="zh-CN" sz="3500" dirty="0"/>
              <a:t>5</a:t>
            </a:r>
            <a:r>
              <a:rPr lang="zh-CN" altLang="zh-CN" sz="3500" dirty="0"/>
              <a:t>月</a:t>
            </a:r>
            <a:r>
              <a:rPr lang="en-US" altLang="zh-CN" sz="3500" dirty="0"/>
              <a:t>11</a:t>
            </a:r>
            <a:r>
              <a:rPr lang="zh-CN" altLang="zh-CN" sz="3500" dirty="0"/>
              <a:t>日：</a:t>
            </a:r>
            <a:r>
              <a:rPr lang="en-US" altLang="zh-CN" sz="3500" dirty="0"/>
              <a:t>2011</a:t>
            </a:r>
            <a:r>
              <a:rPr lang="zh-CN" altLang="zh-CN" sz="3500" dirty="0"/>
              <a:t>年</a:t>
            </a:r>
            <a:r>
              <a:rPr lang="en-US" altLang="zh-CN" sz="3500" dirty="0"/>
              <a:t>Google I/O</a:t>
            </a:r>
            <a:r>
              <a:rPr lang="zh-CN" altLang="zh-CN" sz="3500" dirty="0"/>
              <a:t>大会发布了</a:t>
            </a:r>
            <a:r>
              <a:rPr lang="en-US" altLang="zh-CN" sz="3500" dirty="0"/>
              <a:t>Chrombook</a:t>
            </a:r>
            <a:r>
              <a:rPr lang="zh-CN" altLang="zh-CN" sz="3500" dirty="0"/>
              <a:t>。这是一款运行着所谓云操作系统</a:t>
            </a:r>
            <a:r>
              <a:rPr lang="en-US" altLang="zh-CN" sz="3500" dirty="0"/>
              <a:t>Chrome OS</a:t>
            </a:r>
            <a:r>
              <a:rPr lang="zh-CN" altLang="zh-CN" sz="3500" dirty="0"/>
              <a:t>的笔记本，</a:t>
            </a:r>
            <a:r>
              <a:rPr lang="en-US" altLang="zh-CN" sz="3500" dirty="0"/>
              <a:t>Chome OS</a:t>
            </a:r>
            <a:r>
              <a:rPr lang="zh-CN" altLang="zh-CN" sz="3500" dirty="0"/>
              <a:t>是基于</a:t>
            </a:r>
            <a:r>
              <a:rPr lang="en-US" altLang="zh-CN" sz="3500" dirty="0"/>
              <a:t>Linux</a:t>
            </a:r>
            <a:r>
              <a:rPr lang="zh-CN" altLang="zh-CN" sz="3500" dirty="0"/>
              <a:t>内核的；</a:t>
            </a:r>
          </a:p>
          <a:p>
            <a:pPr marL="0" indent="720000">
              <a:lnSpc>
                <a:spcPct val="90000"/>
              </a:lnSpc>
              <a:buNone/>
            </a:pPr>
            <a:r>
              <a:rPr lang="en-US" altLang="zh-CN" sz="3500" dirty="0"/>
              <a:t>6</a:t>
            </a:r>
            <a:r>
              <a:rPr lang="zh-CN" altLang="zh-CN" sz="3500" dirty="0"/>
              <a:t>月</a:t>
            </a:r>
            <a:r>
              <a:rPr lang="en-US" altLang="zh-CN" sz="3500" dirty="0"/>
              <a:t>21</a:t>
            </a:r>
            <a:r>
              <a:rPr lang="zh-CN" altLang="zh-CN" sz="3500" dirty="0"/>
              <a:t>日：</a:t>
            </a:r>
            <a:r>
              <a:rPr lang="en-US" altLang="zh-CN" sz="3500" dirty="0"/>
              <a:t>Linus Torvalds </a:t>
            </a:r>
            <a:r>
              <a:rPr lang="zh-CN" altLang="zh-CN" sz="3500" dirty="0"/>
              <a:t>发布了</a:t>
            </a:r>
            <a:r>
              <a:rPr lang="en-US" altLang="zh-CN" sz="3500" dirty="0"/>
              <a:t>Linux3.0</a:t>
            </a:r>
            <a:r>
              <a:rPr lang="zh-CN" altLang="zh-CN" sz="3500" dirty="0"/>
              <a:t>版本。</a:t>
            </a:r>
          </a:p>
        </p:txBody>
      </p:sp>
    </p:spTree>
    <p:extLst>
      <p:ext uri="{BB962C8B-B14F-4D97-AF65-F5344CB8AC3E}">
        <p14:creationId xmlns:p14="http://schemas.microsoft.com/office/powerpoint/2010/main" val="1443892477"/>
      </p:ext>
    </p:extLst>
  </p:cSld>
  <p:clrMapOvr>
    <a:masterClrMapping/>
  </p:clrMapOvr>
  <p:transition spd="med">
    <p:cover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3.3.1 LINUX</a:t>
            </a:r>
            <a:r>
              <a:rPr lang="zh-CN" altLang="en-US" dirty="0"/>
              <a:t>的发</a:t>
            </a:r>
            <a:r>
              <a:rPr lang="zh-CN" altLang="en-US" dirty="0" smtClean="0"/>
              <a:t>展</a:t>
            </a:r>
            <a:endParaRPr lang="zh-CN" altLang="en-US" dirty="0"/>
          </a:p>
        </p:txBody>
      </p:sp>
      <p:sp>
        <p:nvSpPr>
          <p:cNvPr id="3" name="内容占位符 2"/>
          <p:cNvSpPr>
            <a:spLocks noGrp="1"/>
          </p:cNvSpPr>
          <p:nvPr>
            <p:ph idx="1"/>
          </p:nvPr>
        </p:nvSpPr>
        <p:spPr>
          <a:xfrm>
            <a:off x="395536" y="1484784"/>
            <a:ext cx="8229600" cy="4525963"/>
          </a:xfrm>
        </p:spPr>
        <p:txBody>
          <a:bodyPr>
            <a:normAutofit/>
          </a:bodyPr>
          <a:lstStyle/>
          <a:p>
            <a:r>
              <a:rPr lang="en-US" altLang="zh-CN" b="1" dirty="0" smtClean="0"/>
              <a:t>2013</a:t>
            </a:r>
            <a:r>
              <a:rPr lang="zh-CN" altLang="zh-CN" b="1" dirty="0"/>
              <a:t>年</a:t>
            </a:r>
            <a:endParaRPr lang="zh-CN" altLang="zh-CN" dirty="0"/>
          </a:p>
          <a:p>
            <a:pPr marL="0" indent="720000">
              <a:lnSpc>
                <a:spcPct val="90000"/>
              </a:lnSpc>
              <a:buNone/>
            </a:pPr>
            <a:r>
              <a:rPr lang="en-US" altLang="zh-CN" dirty="0"/>
              <a:t>12</a:t>
            </a:r>
            <a:r>
              <a:rPr lang="zh-CN" altLang="zh-CN" dirty="0"/>
              <a:t>月</a:t>
            </a:r>
            <a:r>
              <a:rPr lang="en-US" altLang="zh-CN" dirty="0"/>
              <a:t>13</a:t>
            </a:r>
            <a:r>
              <a:rPr lang="zh-CN" altLang="zh-CN" dirty="0"/>
              <a:t>日：</a:t>
            </a:r>
            <a:r>
              <a:rPr lang="en-US" altLang="zh-CN" dirty="0"/>
              <a:t>Valve</a:t>
            </a:r>
            <a:r>
              <a:rPr lang="zh-CN" altLang="zh-CN" dirty="0"/>
              <a:t>公司发布基于</a:t>
            </a:r>
            <a:r>
              <a:rPr lang="en-US" altLang="zh-CN" dirty="0"/>
              <a:t>Linux</a:t>
            </a:r>
            <a:r>
              <a:rPr lang="zh-CN" altLang="zh-CN" dirty="0"/>
              <a:t>的</a:t>
            </a:r>
            <a:r>
              <a:rPr lang="en-US" altLang="zh-CN" dirty="0"/>
              <a:t>SteamOS</a:t>
            </a:r>
            <a:r>
              <a:rPr lang="zh-CN" altLang="zh-CN" dirty="0"/>
              <a:t>操作系统，这是一个视频游戏控制台系统。</a:t>
            </a:r>
          </a:p>
          <a:p>
            <a:r>
              <a:rPr lang="en-US" altLang="zh-CN" b="1" dirty="0"/>
              <a:t>2014</a:t>
            </a:r>
            <a:r>
              <a:rPr lang="zh-CN" altLang="zh-CN" b="1" dirty="0"/>
              <a:t>年</a:t>
            </a:r>
            <a:endParaRPr lang="zh-CN" altLang="zh-CN" dirty="0"/>
          </a:p>
          <a:p>
            <a:pPr marL="0" indent="720000">
              <a:lnSpc>
                <a:spcPct val="90000"/>
              </a:lnSpc>
              <a:buNone/>
            </a:pPr>
            <a:r>
              <a:rPr lang="en-US" altLang="zh-CN" dirty="0"/>
              <a:t>IDC</a:t>
            </a:r>
            <a:r>
              <a:rPr lang="zh-CN" altLang="zh-CN" dirty="0"/>
              <a:t>统计</a:t>
            </a:r>
            <a:r>
              <a:rPr lang="en-US" altLang="zh-CN" dirty="0"/>
              <a:t>2014</a:t>
            </a:r>
            <a:r>
              <a:rPr lang="zh-CN" altLang="zh-CN" dirty="0"/>
              <a:t>年智能手机市场，</a:t>
            </a:r>
            <a:r>
              <a:rPr lang="en-US" altLang="zh-CN" dirty="0"/>
              <a:t>Android</a:t>
            </a:r>
            <a:r>
              <a:rPr lang="zh-CN" altLang="zh-CN" dirty="0"/>
              <a:t>出货量为</a:t>
            </a:r>
            <a:r>
              <a:rPr lang="en-US" altLang="zh-CN" dirty="0"/>
              <a:t>10.59</a:t>
            </a:r>
            <a:r>
              <a:rPr lang="zh-CN" altLang="zh-CN" dirty="0"/>
              <a:t>亿部，同比增长</a:t>
            </a:r>
            <a:r>
              <a:rPr lang="en-US" altLang="zh-CN" dirty="0"/>
              <a:t>32%</a:t>
            </a:r>
            <a:r>
              <a:rPr lang="zh-CN" altLang="zh-CN" dirty="0"/>
              <a:t>；市场份额为</a:t>
            </a:r>
            <a:r>
              <a:rPr lang="en-US" altLang="zh-CN" dirty="0"/>
              <a:t>81.5%</a:t>
            </a:r>
            <a:r>
              <a:rPr lang="zh-CN" altLang="zh-CN" dirty="0"/>
              <a:t>，去年同期为</a:t>
            </a:r>
            <a:r>
              <a:rPr lang="en-US" altLang="zh-CN" dirty="0"/>
              <a:t>78.7%</a:t>
            </a:r>
            <a:r>
              <a:rPr lang="zh-CN" altLang="zh-CN" dirty="0"/>
              <a:t>。</a:t>
            </a:r>
            <a:r>
              <a:rPr lang="en-US" altLang="zh-CN" dirty="0"/>
              <a:t>iPhone</a:t>
            </a:r>
            <a:r>
              <a:rPr lang="zh-CN" altLang="zh-CN" dirty="0"/>
              <a:t>市场份额有所下降。</a:t>
            </a:r>
          </a:p>
          <a:p>
            <a:endParaRPr lang="zh-CN" altLang="en-US" dirty="0"/>
          </a:p>
        </p:txBody>
      </p:sp>
    </p:spTree>
    <p:extLst>
      <p:ext uri="{BB962C8B-B14F-4D97-AF65-F5344CB8AC3E}">
        <p14:creationId xmlns:p14="http://schemas.microsoft.com/office/powerpoint/2010/main" val="1443892477"/>
      </p:ext>
    </p:extLst>
  </p:cSld>
  <p:clrMapOvr>
    <a:masterClrMapping/>
  </p:clrMapOvr>
  <p:transition spd="med">
    <p:cover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3.3.2 LINUX</a:t>
            </a:r>
            <a:r>
              <a:rPr lang="zh-CN" altLang="en-US" dirty="0"/>
              <a:t>的应用</a:t>
            </a:r>
          </a:p>
        </p:txBody>
      </p:sp>
      <p:sp>
        <p:nvSpPr>
          <p:cNvPr id="3" name="内容占位符 2"/>
          <p:cNvSpPr>
            <a:spLocks noGrp="1"/>
          </p:cNvSpPr>
          <p:nvPr>
            <p:ph idx="1"/>
          </p:nvPr>
        </p:nvSpPr>
        <p:spPr/>
        <p:txBody>
          <a:bodyPr>
            <a:normAutofit/>
          </a:bodyPr>
          <a:lstStyle/>
          <a:p>
            <a:r>
              <a:rPr lang="en-US" altLang="zh-CN" dirty="0"/>
              <a:t>LINUX</a:t>
            </a:r>
            <a:r>
              <a:rPr lang="zh-CN" altLang="zh-CN" dirty="0"/>
              <a:t>作为遵循</a:t>
            </a:r>
            <a:r>
              <a:rPr lang="en-US" altLang="zh-CN" dirty="0"/>
              <a:t>GPL</a:t>
            </a:r>
            <a:r>
              <a:rPr lang="zh-CN" altLang="zh-CN" dirty="0"/>
              <a:t>协议的开源软件，继承了</a:t>
            </a:r>
            <a:r>
              <a:rPr lang="en-US" altLang="zh-CN" dirty="0"/>
              <a:t>UNIX</a:t>
            </a:r>
            <a:r>
              <a:rPr lang="zh-CN" altLang="zh-CN" dirty="0"/>
              <a:t>操作系统的优良特性，使其在企业环境得到了广泛应用。特别地，因为</a:t>
            </a:r>
            <a:r>
              <a:rPr lang="en-US" altLang="zh-CN" dirty="0"/>
              <a:t>LINUX</a:t>
            </a:r>
            <a:r>
              <a:rPr lang="zh-CN" altLang="zh-CN" dirty="0"/>
              <a:t>内核小巧、可定制，使其天生适用于低功耗、低配置的个人消费类电子产品领域；随着</a:t>
            </a:r>
            <a:r>
              <a:rPr lang="en-US" altLang="zh-CN" dirty="0"/>
              <a:t>LINUX</a:t>
            </a:r>
            <a:r>
              <a:rPr lang="zh-CN" altLang="zh-CN" dirty="0"/>
              <a:t>桌面系统不断改善，加之基于</a:t>
            </a:r>
            <a:r>
              <a:rPr lang="en-US" altLang="zh-CN" dirty="0"/>
              <a:t>LINUX</a:t>
            </a:r>
            <a:r>
              <a:rPr lang="zh-CN" altLang="zh-CN" dirty="0"/>
              <a:t>的桌面应用软件不断集成，使</a:t>
            </a:r>
            <a:r>
              <a:rPr lang="en-US" altLang="zh-CN" dirty="0"/>
              <a:t>LINUX</a:t>
            </a:r>
            <a:r>
              <a:rPr lang="zh-CN" altLang="zh-CN" dirty="0"/>
              <a:t>在桌面应用中所占的比例逐渐增加</a:t>
            </a:r>
            <a:r>
              <a:rPr lang="zh-CN" altLang="zh-CN" dirty="0" smtClean="0"/>
              <a:t>。</a:t>
            </a:r>
            <a:endParaRPr lang="zh-CN" altLang="zh-CN" dirty="0"/>
          </a:p>
        </p:txBody>
      </p:sp>
    </p:spTree>
    <p:extLst>
      <p:ext uri="{BB962C8B-B14F-4D97-AF65-F5344CB8AC3E}">
        <p14:creationId xmlns:p14="http://schemas.microsoft.com/office/powerpoint/2010/main" val="956410370"/>
      </p:ext>
    </p:extLst>
  </p:cSld>
  <p:clrMapOvr>
    <a:masterClrMapping/>
  </p:clrMapOvr>
  <p:transition spd="med">
    <p:cover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3.3.2 LINUX</a:t>
            </a:r>
            <a:r>
              <a:rPr lang="zh-CN" altLang="en-US" dirty="0"/>
              <a:t>的应用</a:t>
            </a:r>
          </a:p>
        </p:txBody>
      </p:sp>
      <p:sp>
        <p:nvSpPr>
          <p:cNvPr id="3" name="内容占位符 2"/>
          <p:cNvSpPr>
            <a:spLocks noGrp="1"/>
          </p:cNvSpPr>
          <p:nvPr>
            <p:ph idx="1"/>
          </p:nvPr>
        </p:nvSpPr>
        <p:spPr>
          <a:xfrm>
            <a:off x="457200" y="1495325"/>
            <a:ext cx="8229600" cy="4525963"/>
          </a:xfrm>
        </p:spPr>
        <p:txBody>
          <a:bodyPr>
            <a:normAutofit/>
          </a:bodyPr>
          <a:lstStyle/>
          <a:p>
            <a:pPr marL="0" indent="0">
              <a:buNone/>
            </a:pPr>
            <a:r>
              <a:rPr lang="zh-CN" altLang="zh-CN" sz="2800" dirty="0"/>
              <a:t>目前，</a:t>
            </a:r>
            <a:r>
              <a:rPr lang="en-US" altLang="zh-CN" sz="2800" dirty="0"/>
              <a:t>LINUX</a:t>
            </a:r>
            <a:r>
              <a:rPr lang="zh-CN" altLang="zh-CN" sz="2800" dirty="0"/>
              <a:t>主要应用于以下几个领域：</a:t>
            </a:r>
          </a:p>
          <a:p>
            <a:pPr marL="514350" lvl="0" indent="-514350">
              <a:buFont typeface="+mj-lt"/>
              <a:buAutoNum type="arabicPeriod"/>
            </a:pPr>
            <a:r>
              <a:rPr lang="zh-CN" altLang="zh-CN" sz="2800" b="1" dirty="0"/>
              <a:t>网络服务</a:t>
            </a:r>
            <a:endParaRPr lang="zh-CN" altLang="zh-CN" sz="2800" dirty="0"/>
          </a:p>
          <a:p>
            <a:r>
              <a:rPr lang="en-US" altLang="zh-CN" sz="2800" dirty="0"/>
              <a:t>LINUX</a:t>
            </a:r>
            <a:r>
              <a:rPr lang="zh-CN" altLang="zh-CN" sz="2800" dirty="0"/>
              <a:t>操作系统稳定、高效用其丰富的网络应用，使其成为企业网络服务器部署的首选，这是</a:t>
            </a:r>
            <a:r>
              <a:rPr lang="en-US" altLang="zh-CN" sz="2800" dirty="0"/>
              <a:t>LINUX</a:t>
            </a:r>
            <a:r>
              <a:rPr lang="zh-CN" altLang="zh-CN" sz="2800" dirty="0"/>
              <a:t>的主要应用，如</a:t>
            </a:r>
            <a:r>
              <a:rPr lang="en-US" altLang="zh-CN" sz="2800" dirty="0"/>
              <a:t>WEB</a:t>
            </a:r>
            <a:r>
              <a:rPr lang="zh-CN" altLang="zh-CN" sz="2800" dirty="0"/>
              <a:t>服务器（</a:t>
            </a:r>
            <a:r>
              <a:rPr lang="en-US" altLang="zh-CN" sz="2800" dirty="0"/>
              <a:t>Apache</a:t>
            </a:r>
            <a:r>
              <a:rPr lang="zh-CN" altLang="zh-CN" sz="2800" dirty="0"/>
              <a:t>）、</a:t>
            </a:r>
            <a:r>
              <a:rPr lang="en-US" altLang="zh-CN" sz="2800" dirty="0"/>
              <a:t>FTP</a:t>
            </a:r>
            <a:r>
              <a:rPr lang="zh-CN" altLang="zh-CN" sz="2800" dirty="0"/>
              <a:t>服务器（</a:t>
            </a:r>
            <a:r>
              <a:rPr lang="en-US" altLang="zh-CN" sz="2800" dirty="0"/>
              <a:t>VSFTP</a:t>
            </a:r>
            <a:r>
              <a:rPr lang="zh-CN" altLang="zh-CN" sz="2800" dirty="0"/>
              <a:t>）、</a:t>
            </a:r>
            <a:r>
              <a:rPr lang="en-US" altLang="zh-CN" sz="2800" dirty="0"/>
              <a:t>DNS</a:t>
            </a:r>
            <a:r>
              <a:rPr lang="zh-CN" altLang="zh-CN" sz="2800" dirty="0"/>
              <a:t>服务器（</a:t>
            </a:r>
            <a:r>
              <a:rPr lang="en-US" altLang="zh-CN" sz="2800" dirty="0"/>
              <a:t>Bind</a:t>
            </a:r>
            <a:r>
              <a:rPr lang="zh-CN" altLang="zh-CN" sz="2800" dirty="0"/>
              <a:t>）等等均可在</a:t>
            </a:r>
            <a:r>
              <a:rPr lang="en-US" altLang="zh-CN" sz="2800" dirty="0"/>
              <a:t>LINUX</a:t>
            </a:r>
            <a:r>
              <a:rPr lang="zh-CN" altLang="zh-CN" sz="2800" dirty="0"/>
              <a:t>系统上实</a:t>
            </a:r>
            <a:r>
              <a:rPr lang="zh-CN" altLang="zh-CN" sz="2800" dirty="0" smtClean="0"/>
              <a:t>现。</a:t>
            </a:r>
            <a:endParaRPr lang="zh-CN" altLang="zh-CN" sz="2800" dirty="0"/>
          </a:p>
          <a:p>
            <a:r>
              <a:rPr lang="en-US" altLang="zh-CN" sz="2800" u="sng" dirty="0">
                <a:hlinkClick r:id="rId2"/>
              </a:rPr>
              <a:t>http://</a:t>
            </a:r>
            <a:r>
              <a:rPr lang="en-US" altLang="zh-CN" sz="2800" u="sng" dirty="0" smtClean="0">
                <a:hlinkClick r:id="rId2"/>
              </a:rPr>
              <a:t>toolbar.netcraft.com/site_report?url=www.qq.com</a:t>
            </a:r>
            <a:endParaRPr lang="zh-CN" altLang="zh-CN" sz="2800" dirty="0"/>
          </a:p>
        </p:txBody>
      </p:sp>
    </p:spTree>
    <p:extLst>
      <p:ext uri="{BB962C8B-B14F-4D97-AF65-F5344CB8AC3E}">
        <p14:creationId xmlns:p14="http://schemas.microsoft.com/office/powerpoint/2010/main" val="1463376648"/>
      </p:ext>
    </p:extLst>
  </p:cSld>
  <p:clrMapOvr>
    <a:masterClrMapping/>
  </p:clrMapOvr>
  <p:transition spd="med">
    <p:cover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3.3.2 LINUX</a:t>
            </a:r>
            <a:r>
              <a:rPr lang="zh-CN" altLang="en-US" dirty="0"/>
              <a:t>的应用</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07099"/>
            <a:ext cx="6048672" cy="470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530025"/>
      </p:ext>
    </p:extLst>
  </p:cSld>
  <p:clrMapOvr>
    <a:masterClrMapping/>
  </p:clrMapOvr>
  <p:transition spd="med">
    <p:cover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3.3.2 LINUX</a:t>
            </a:r>
            <a:r>
              <a:rPr lang="zh-CN" altLang="en-US" dirty="0"/>
              <a:t>的应用</a:t>
            </a:r>
          </a:p>
        </p:txBody>
      </p:sp>
      <p:sp>
        <p:nvSpPr>
          <p:cNvPr id="3" name="内容占位符 2"/>
          <p:cNvSpPr>
            <a:spLocks noGrp="1"/>
          </p:cNvSpPr>
          <p:nvPr>
            <p:ph idx="1"/>
          </p:nvPr>
        </p:nvSpPr>
        <p:spPr/>
        <p:txBody>
          <a:bodyPr>
            <a:normAutofit/>
          </a:bodyPr>
          <a:lstStyle/>
          <a:p>
            <a:pPr marL="514350" lvl="0" indent="-514350">
              <a:buFont typeface="+mj-lt"/>
              <a:buAutoNum type="arabicPeriod" startAt="2"/>
            </a:pPr>
            <a:r>
              <a:rPr lang="zh-CN" altLang="zh-CN" b="1" dirty="0"/>
              <a:t>关键企业应用</a:t>
            </a:r>
            <a:endParaRPr lang="zh-CN" altLang="zh-CN" dirty="0"/>
          </a:p>
          <a:p>
            <a:r>
              <a:rPr lang="zh-CN" altLang="zh-CN" dirty="0"/>
              <a:t>随着微处理器性价比不断提高，金融、电信等大型企业逐渐青睐与</a:t>
            </a:r>
            <a:r>
              <a:rPr lang="en-US" altLang="zh-CN" dirty="0"/>
              <a:t>INTEL</a:t>
            </a:r>
            <a:r>
              <a:rPr lang="zh-CN" altLang="zh-CN" dirty="0"/>
              <a:t>兼容的主机环境，为了和原有的</a:t>
            </a:r>
            <a:r>
              <a:rPr lang="en-US" altLang="zh-CN" dirty="0"/>
              <a:t>UNIX</a:t>
            </a:r>
            <a:r>
              <a:rPr lang="zh-CN" altLang="zh-CN" dirty="0"/>
              <a:t>系统兼容，遵循</a:t>
            </a:r>
            <a:r>
              <a:rPr lang="en-US" altLang="zh-CN" dirty="0"/>
              <a:t>POSIX</a:t>
            </a:r>
            <a:r>
              <a:rPr lang="zh-CN" altLang="zh-CN" dirty="0"/>
              <a:t>标准的类</a:t>
            </a:r>
            <a:r>
              <a:rPr lang="en-US" altLang="zh-CN" dirty="0"/>
              <a:t>UNIX</a:t>
            </a:r>
            <a:r>
              <a:rPr lang="zh-CN" altLang="zh-CN" dirty="0"/>
              <a:t>的</a:t>
            </a:r>
            <a:r>
              <a:rPr lang="en-US" altLang="zh-CN" dirty="0"/>
              <a:t>LINUX</a:t>
            </a:r>
            <a:r>
              <a:rPr lang="zh-CN" altLang="zh-CN" dirty="0"/>
              <a:t>在如数据库等关键企业应用中崭露头角。</a:t>
            </a:r>
          </a:p>
          <a:p>
            <a:endParaRPr lang="zh-CN" altLang="en-US" dirty="0"/>
          </a:p>
        </p:txBody>
      </p:sp>
    </p:spTree>
    <p:extLst>
      <p:ext uri="{BB962C8B-B14F-4D97-AF65-F5344CB8AC3E}">
        <p14:creationId xmlns:p14="http://schemas.microsoft.com/office/powerpoint/2010/main" val="514325630"/>
      </p:ext>
    </p:extLst>
  </p:cSld>
  <p:clrMapOvr>
    <a:masterClrMapping/>
  </p:clrMapOvr>
  <p:transition spd="med">
    <p:cover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3.3.2 LINUX</a:t>
            </a:r>
            <a:r>
              <a:rPr lang="zh-CN" altLang="en-US" dirty="0"/>
              <a:t>的应用</a:t>
            </a:r>
          </a:p>
        </p:txBody>
      </p:sp>
      <p:sp>
        <p:nvSpPr>
          <p:cNvPr id="3" name="内容占位符 2"/>
          <p:cNvSpPr>
            <a:spLocks noGrp="1"/>
          </p:cNvSpPr>
          <p:nvPr>
            <p:ph idx="1"/>
          </p:nvPr>
        </p:nvSpPr>
        <p:spPr>
          <a:xfrm>
            <a:off x="251520" y="1196752"/>
            <a:ext cx="8507288" cy="4525963"/>
          </a:xfrm>
        </p:spPr>
        <p:txBody>
          <a:bodyPr>
            <a:normAutofit/>
          </a:bodyPr>
          <a:lstStyle/>
          <a:p>
            <a:pPr marL="514350" lvl="0" indent="-514350">
              <a:buFont typeface="+mj-lt"/>
              <a:buAutoNum type="arabicPeriod" startAt="3"/>
            </a:pPr>
            <a:r>
              <a:rPr lang="zh-CN" altLang="zh-CN" sz="2800" b="1" dirty="0"/>
              <a:t>高性能集群计</a:t>
            </a:r>
            <a:r>
              <a:rPr lang="zh-CN" altLang="zh-CN" sz="2800" b="1" dirty="0" smtClean="0"/>
              <a:t>算</a:t>
            </a:r>
            <a:endParaRPr lang="en-US" altLang="zh-CN" sz="2800" b="1" dirty="0" smtClean="0"/>
          </a:p>
          <a:p>
            <a:r>
              <a:rPr lang="en-US" altLang="zh-CN" sz="2800" dirty="0"/>
              <a:t>LINUX</a:t>
            </a:r>
            <a:r>
              <a:rPr lang="zh-CN" altLang="zh-CN" sz="2800" dirty="0"/>
              <a:t>系统集成了丰富的软件开发、编译工具，强大的并行处理能力，使其在高性能计算、负载均衡、计算机模拟、辅助设计等方面得到了广泛的应用，</a:t>
            </a:r>
            <a:r>
              <a:rPr lang="en-US" altLang="zh-CN" sz="2800" dirty="0"/>
              <a:t>TOP 500 </a:t>
            </a:r>
            <a:r>
              <a:rPr lang="zh-CN" altLang="zh-CN" sz="2800" dirty="0"/>
              <a:t>在</a:t>
            </a:r>
            <a:r>
              <a:rPr lang="en-US" altLang="zh-CN" sz="2800" dirty="0"/>
              <a:t>2014</a:t>
            </a:r>
            <a:r>
              <a:rPr lang="zh-CN" altLang="zh-CN" sz="2800" dirty="0"/>
              <a:t>年</a:t>
            </a:r>
            <a:r>
              <a:rPr lang="en-US" altLang="zh-CN" sz="2800" dirty="0"/>
              <a:t>11</a:t>
            </a:r>
            <a:r>
              <a:rPr lang="zh-CN" altLang="zh-CN" sz="2800" dirty="0"/>
              <a:t>月统计结果（</a:t>
            </a:r>
            <a:r>
              <a:rPr lang="en-US" altLang="zh-CN" sz="2800" u="sng" dirty="0">
                <a:hlinkClick r:id="rId2"/>
              </a:rPr>
              <a:t>http://www.top500.org/statistics/list/</a:t>
            </a:r>
            <a:r>
              <a:rPr lang="zh-CN" altLang="zh-CN" sz="2800" dirty="0" smtClean="0"/>
              <a:t>）。</a:t>
            </a:r>
            <a:endParaRPr lang="zh-CN" altLang="zh-CN" sz="2800" dirty="0"/>
          </a:p>
          <a:p>
            <a:r>
              <a:rPr lang="zh-CN" altLang="zh-CN" sz="2800" dirty="0"/>
              <a:t>特别近年来的云计算、大数据挑战，</a:t>
            </a:r>
            <a:r>
              <a:rPr lang="en-US" altLang="zh-CN" sz="2800" dirty="0"/>
              <a:t>LINUX</a:t>
            </a:r>
            <a:r>
              <a:rPr lang="zh-CN" altLang="zh-CN" sz="2800" dirty="0"/>
              <a:t>有得天独厚的优势。</a:t>
            </a:r>
          </a:p>
          <a:p>
            <a:pPr marL="0" lvl="0" indent="0">
              <a:buNone/>
            </a:pPr>
            <a:endParaRPr lang="zh-CN" altLang="zh-CN" dirty="0"/>
          </a:p>
          <a:p>
            <a:endParaRPr lang="zh-CN"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4509120"/>
            <a:ext cx="5624973"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968498"/>
      </p:ext>
    </p:extLst>
  </p:cSld>
  <p:clrMapOvr>
    <a:masterClrMapping/>
  </p:clrMapOvr>
  <p:transition spd="med">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3.1.2 LINUX</a:t>
            </a:r>
            <a:r>
              <a:rPr lang="zh-CN" altLang="en-US" dirty="0"/>
              <a:t>的产</a:t>
            </a:r>
            <a:r>
              <a:rPr lang="zh-CN" altLang="en-US" dirty="0" smtClean="0"/>
              <a:t>生</a:t>
            </a:r>
            <a:endParaRPr lang="zh-CN" altLang="en-US" dirty="0"/>
          </a:p>
        </p:txBody>
      </p:sp>
      <p:sp>
        <p:nvSpPr>
          <p:cNvPr id="3" name="内容占位符 2"/>
          <p:cNvSpPr>
            <a:spLocks noGrp="1"/>
          </p:cNvSpPr>
          <p:nvPr>
            <p:ph idx="1"/>
          </p:nvPr>
        </p:nvSpPr>
        <p:spPr/>
        <p:txBody>
          <a:bodyPr>
            <a:normAutofit/>
          </a:bodyPr>
          <a:lstStyle/>
          <a:p>
            <a:r>
              <a:rPr lang="en-US" altLang="zh-CN" dirty="0" smtClean="0"/>
              <a:t>LINUX</a:t>
            </a:r>
            <a:r>
              <a:rPr lang="zh-CN" altLang="zh-CN" dirty="0"/>
              <a:t>是随着</a:t>
            </a:r>
            <a:r>
              <a:rPr lang="en-US" altLang="zh-CN" dirty="0"/>
              <a:t>UNIX</a:t>
            </a:r>
            <a:r>
              <a:rPr lang="zh-CN" altLang="zh-CN" dirty="0"/>
              <a:t>、</a:t>
            </a:r>
            <a:r>
              <a:rPr lang="en-US" altLang="zh-CN" dirty="0"/>
              <a:t>C</a:t>
            </a:r>
            <a:r>
              <a:rPr lang="zh-CN" altLang="zh-CN" dirty="0"/>
              <a:t>语言及</a:t>
            </a:r>
            <a:r>
              <a:rPr lang="en-US" altLang="zh-CN" dirty="0"/>
              <a:t>GNU/GPL</a:t>
            </a:r>
            <a:r>
              <a:rPr lang="zh-CN" altLang="zh-CN" dirty="0"/>
              <a:t>协议的产生、发展而出现的，是完全模拟</a:t>
            </a:r>
            <a:r>
              <a:rPr lang="en-US" altLang="zh-CN" dirty="0"/>
              <a:t>UNIX</a:t>
            </a:r>
            <a:r>
              <a:rPr lang="zh-CN" altLang="zh-CN" dirty="0"/>
              <a:t>功能的开源操作系统，最早是</a:t>
            </a:r>
            <a:r>
              <a:rPr lang="en-US" altLang="zh-CN" dirty="0"/>
              <a:t>UNIX</a:t>
            </a:r>
            <a:r>
              <a:rPr lang="zh-CN" altLang="zh-CN" dirty="0"/>
              <a:t>操作系统在微型计算机上的实现。</a:t>
            </a:r>
          </a:p>
          <a:p>
            <a:r>
              <a:rPr lang="zh-CN" altLang="zh-CN" dirty="0"/>
              <a:t>早在</a:t>
            </a:r>
            <a:r>
              <a:rPr lang="en-US" altLang="zh-CN" dirty="0"/>
              <a:t>20</a:t>
            </a:r>
            <a:r>
              <a:rPr lang="zh-CN" altLang="zh-CN" dirty="0"/>
              <a:t>世纪</a:t>
            </a:r>
            <a:r>
              <a:rPr lang="en-US" altLang="zh-CN" dirty="0"/>
              <a:t>70</a:t>
            </a:r>
            <a:r>
              <a:rPr lang="zh-CN" altLang="zh-CN" dirty="0"/>
              <a:t>年代微型计算机出现之前，计算机以大、中、小型计算机和工作站为主，不同计算机的硬件架构，特别是</a:t>
            </a:r>
            <a:r>
              <a:rPr lang="en-US" altLang="zh-CN" dirty="0"/>
              <a:t>CPU</a:t>
            </a:r>
            <a:r>
              <a:rPr lang="zh-CN" altLang="zh-CN" dirty="0"/>
              <a:t>的差别大，不同计算机上运行的操作系统有所不同，大多以</a:t>
            </a:r>
            <a:r>
              <a:rPr lang="en-US" altLang="zh-CN" dirty="0"/>
              <a:t>UNIX</a:t>
            </a:r>
            <a:r>
              <a:rPr lang="zh-CN" altLang="zh-CN" dirty="0"/>
              <a:t>不同的分支为主</a:t>
            </a:r>
            <a:r>
              <a:rPr lang="zh-CN" altLang="zh-CN" dirty="0" smtClean="0"/>
              <a:t>。</a:t>
            </a:r>
            <a:endParaRPr lang="zh-CN" altLang="zh-CN" dirty="0"/>
          </a:p>
        </p:txBody>
      </p:sp>
    </p:spTree>
    <p:extLst>
      <p:ext uri="{BB962C8B-B14F-4D97-AF65-F5344CB8AC3E}">
        <p14:creationId xmlns:p14="http://schemas.microsoft.com/office/powerpoint/2010/main" val="171863140"/>
      </p:ext>
    </p:extLst>
  </p:cSld>
  <p:clrMapOvr>
    <a:masterClrMapping/>
  </p:clrMapOvr>
  <p:transition spd="med">
    <p:cover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a:t>3.3.2 LINUX</a:t>
            </a:r>
            <a:r>
              <a:rPr lang="zh-CN" altLang="en-US" dirty="0"/>
              <a:t>的应</a:t>
            </a:r>
            <a:r>
              <a:rPr lang="zh-CN" altLang="en-US" dirty="0" smtClean="0"/>
              <a:t>用</a:t>
            </a:r>
            <a:endParaRPr lang="zh-CN" altLang="zh-CN" sz="4400" kern="1200" dirty="0" smtClean="0">
              <a:solidFill>
                <a:schemeClr val="tx1"/>
              </a:solidFill>
              <a:effectLst/>
              <a:latin typeface="+mj-lt"/>
              <a:ea typeface="+mj-ea"/>
              <a:cs typeface="+mj-cs"/>
            </a:endParaRPr>
          </a:p>
          <a:p>
            <a:endParaRPr lang="zh-CN" altLang="en-US" dirty="0"/>
          </a:p>
        </p:txBody>
      </p:sp>
      <p:sp>
        <p:nvSpPr>
          <p:cNvPr id="3" name="内容占位符 2"/>
          <p:cNvSpPr>
            <a:spLocks noGrp="1"/>
          </p:cNvSpPr>
          <p:nvPr>
            <p:ph idx="1"/>
          </p:nvPr>
        </p:nvSpPr>
        <p:spPr/>
        <p:txBody>
          <a:bodyPr>
            <a:normAutofit fontScale="85000" lnSpcReduction="20000"/>
          </a:bodyPr>
          <a:lstStyle/>
          <a:p>
            <a:pPr marL="514350" lvl="0" indent="-514350">
              <a:buFont typeface="+mj-lt"/>
              <a:buAutoNum type="arabicPeriod" startAt="4"/>
            </a:pPr>
            <a:r>
              <a:rPr lang="zh-CN" altLang="zh-CN" b="1" dirty="0"/>
              <a:t>嵌入式产</a:t>
            </a:r>
            <a:r>
              <a:rPr lang="zh-CN" altLang="zh-CN" b="1" dirty="0" smtClean="0"/>
              <a:t>品</a:t>
            </a:r>
            <a:endParaRPr lang="en-US" altLang="zh-CN" b="1" dirty="0" smtClean="0"/>
          </a:p>
          <a:p>
            <a:pPr marL="0" indent="720000">
              <a:buNone/>
            </a:pPr>
            <a:r>
              <a:rPr lang="zh-CN" altLang="zh-CN" dirty="0"/>
              <a:t>因其内核小巧可定制，在一些如路由器，防火墙等网络产品中，智能手机、</a:t>
            </a:r>
            <a:r>
              <a:rPr lang="en-US" altLang="zh-CN" dirty="0"/>
              <a:t>PDA</a:t>
            </a:r>
            <a:r>
              <a:rPr lang="zh-CN" altLang="zh-CN" dirty="0"/>
              <a:t>、智能电视、甚至汽车电子等消费类电子产品中，</a:t>
            </a:r>
            <a:r>
              <a:rPr lang="en-US" altLang="zh-CN" dirty="0"/>
              <a:t>LINUX</a:t>
            </a:r>
            <a:r>
              <a:rPr lang="zh-CN" altLang="zh-CN" dirty="0"/>
              <a:t>都具体应用</a:t>
            </a:r>
            <a:r>
              <a:rPr lang="zh-CN" altLang="zh-CN" dirty="0" smtClean="0"/>
              <a:t>。</a:t>
            </a:r>
            <a:endParaRPr lang="en-US" altLang="zh-CN" dirty="0" smtClean="0"/>
          </a:p>
          <a:p>
            <a:pPr marL="0" indent="720000">
              <a:buNone/>
            </a:pPr>
            <a:r>
              <a:rPr lang="zh-CN" altLang="zh-CN" dirty="0"/>
              <a:t>近</a:t>
            </a:r>
            <a:r>
              <a:rPr lang="en-US" altLang="zh-CN" dirty="0"/>
              <a:t>2</a:t>
            </a:r>
            <a:r>
              <a:rPr lang="zh-CN" altLang="zh-CN" dirty="0"/>
              <a:t>年来，智能手机、</a:t>
            </a:r>
            <a:r>
              <a:rPr lang="en-US" altLang="zh-CN" dirty="0"/>
              <a:t>PAD</a:t>
            </a:r>
            <a:r>
              <a:rPr lang="zh-CN" altLang="zh-CN" dirty="0"/>
              <a:t>等产品大量投放市场，其中广泛采用的</a:t>
            </a:r>
            <a:r>
              <a:rPr lang="en-US" altLang="zh-CN" dirty="0"/>
              <a:t>Android</a:t>
            </a:r>
            <a:r>
              <a:rPr lang="zh-CN" altLang="zh-CN" dirty="0"/>
              <a:t>系统就是基于</a:t>
            </a:r>
            <a:r>
              <a:rPr lang="en-US" altLang="zh-CN" dirty="0"/>
              <a:t>LINUX</a:t>
            </a:r>
            <a:r>
              <a:rPr lang="zh-CN" altLang="zh-CN" dirty="0"/>
              <a:t>内核开发的新版的</a:t>
            </a:r>
            <a:r>
              <a:rPr lang="en-US" altLang="zh-CN" dirty="0"/>
              <a:t>LINUX</a:t>
            </a:r>
            <a:r>
              <a:rPr lang="zh-CN" altLang="zh-CN" dirty="0"/>
              <a:t>在桌面方面全面改善，集成了常见的办公软件（</a:t>
            </a:r>
            <a:r>
              <a:rPr lang="en-US" altLang="zh-CN" dirty="0"/>
              <a:t>Open Office</a:t>
            </a:r>
            <a:r>
              <a:rPr lang="zh-CN" altLang="zh-CN" dirty="0"/>
              <a:t>）、多媒体、网络应用等环境，是和</a:t>
            </a:r>
            <a:r>
              <a:rPr lang="en-US" altLang="zh-CN" dirty="0"/>
              <a:t>Windows</a:t>
            </a:r>
            <a:r>
              <a:rPr lang="zh-CN" altLang="zh-CN" dirty="0"/>
              <a:t>开展竞争的桌面操作系统。特别是</a:t>
            </a:r>
            <a:r>
              <a:rPr lang="en-US" altLang="zh-CN" dirty="0"/>
              <a:t>UBUNTU</a:t>
            </a:r>
            <a:r>
              <a:rPr lang="zh-CN" altLang="zh-CN" dirty="0"/>
              <a:t>与</a:t>
            </a:r>
            <a:r>
              <a:rPr lang="en-US" altLang="zh-CN" dirty="0"/>
              <a:t>Windows</a:t>
            </a:r>
            <a:r>
              <a:rPr lang="zh-CN" altLang="zh-CN" dirty="0"/>
              <a:t>的安装和使用方式相类似，针对中国用户优化的麒麟（</a:t>
            </a:r>
            <a:r>
              <a:rPr lang="en-US" altLang="zh-CN" dirty="0"/>
              <a:t>Kylin</a:t>
            </a:r>
            <a:r>
              <a:rPr lang="zh-CN" altLang="zh-CN" dirty="0"/>
              <a:t>）桌面操作系统，打破了</a:t>
            </a:r>
            <a:r>
              <a:rPr lang="en-US" altLang="zh-CN" dirty="0"/>
              <a:t>Windows</a:t>
            </a:r>
            <a:r>
              <a:rPr lang="zh-CN" altLang="zh-CN" dirty="0"/>
              <a:t>一统桌面应用的格局。</a:t>
            </a:r>
            <a:endParaRPr lang="zh-CN" altLang="en-US" dirty="0"/>
          </a:p>
          <a:p>
            <a:pPr marL="0" indent="0">
              <a:buNone/>
            </a:pPr>
            <a:endParaRPr lang="zh-CN" altLang="zh-CN" dirty="0"/>
          </a:p>
          <a:p>
            <a:pPr marL="0" lvl="0" indent="0">
              <a:buNone/>
            </a:pPr>
            <a:endParaRPr lang="zh-CN" altLang="zh-CN" dirty="0"/>
          </a:p>
        </p:txBody>
      </p:sp>
    </p:spTree>
    <p:extLst>
      <p:ext uri="{BB962C8B-B14F-4D97-AF65-F5344CB8AC3E}">
        <p14:creationId xmlns:p14="http://schemas.microsoft.com/office/powerpoint/2010/main" val="2308493998"/>
      </p:ext>
    </p:extLst>
  </p:cSld>
  <p:clrMapOvr>
    <a:masterClrMapping/>
  </p:clrMapOvr>
  <p:transition spd="med">
    <p:cover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a:t>3.3.2 LINUX</a:t>
            </a:r>
            <a:r>
              <a:rPr lang="zh-CN" altLang="en-US" dirty="0"/>
              <a:t>的应</a:t>
            </a:r>
            <a:r>
              <a:rPr lang="zh-CN" altLang="en-US" dirty="0" smtClean="0"/>
              <a:t>用</a:t>
            </a:r>
            <a:endParaRPr lang="zh-CN" altLang="zh-CN" sz="4400" kern="1200" dirty="0" smtClean="0">
              <a:solidFill>
                <a:schemeClr val="tx1"/>
              </a:solidFill>
              <a:effectLst/>
              <a:latin typeface="+mj-lt"/>
              <a:ea typeface="+mj-ea"/>
              <a:cs typeface="+mj-cs"/>
            </a:endParaRPr>
          </a:p>
          <a:p>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20888"/>
            <a:ext cx="3394646" cy="2788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628800"/>
            <a:ext cx="3168352" cy="3536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8493998"/>
      </p:ext>
    </p:extLst>
  </p:cSld>
  <p:clrMapOvr>
    <a:masterClrMapping/>
  </p:clrMapOvr>
  <p:transition spd="med">
    <p:cover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3.1.2 LINUX</a:t>
            </a:r>
            <a:r>
              <a:rPr lang="zh-CN" altLang="en-US" dirty="0"/>
              <a:t>的产</a:t>
            </a:r>
            <a:r>
              <a:rPr lang="zh-CN" altLang="en-US" dirty="0" smtClean="0"/>
              <a:t>生</a:t>
            </a:r>
            <a:endParaRPr lang="zh-CN" altLang="en-US" dirty="0"/>
          </a:p>
        </p:txBody>
      </p:sp>
      <p:sp>
        <p:nvSpPr>
          <p:cNvPr id="3" name="内容占位符 2"/>
          <p:cNvSpPr>
            <a:spLocks noGrp="1"/>
          </p:cNvSpPr>
          <p:nvPr>
            <p:ph idx="1"/>
          </p:nvPr>
        </p:nvSpPr>
        <p:spPr>
          <a:xfrm>
            <a:off x="323528" y="1484784"/>
            <a:ext cx="8507288" cy="4925144"/>
          </a:xfrm>
        </p:spPr>
        <p:txBody>
          <a:bodyPr>
            <a:normAutofit lnSpcReduction="10000"/>
          </a:bodyPr>
          <a:lstStyle/>
          <a:p>
            <a:pPr marL="514350" lvl="0" indent="-514350">
              <a:buFont typeface="+mj-lt"/>
              <a:buAutoNum type="arabicPeriod"/>
            </a:pPr>
            <a:r>
              <a:rPr lang="en-US" altLang="zh-CN" b="1" dirty="0"/>
              <a:t>UNICS</a:t>
            </a:r>
            <a:r>
              <a:rPr lang="zh-CN" altLang="zh-CN" b="1" dirty="0"/>
              <a:t>系</a:t>
            </a:r>
            <a:r>
              <a:rPr lang="zh-CN" altLang="zh-CN" b="1" dirty="0" smtClean="0"/>
              <a:t>统</a:t>
            </a:r>
            <a:endParaRPr lang="en-US" altLang="zh-CN" dirty="0" smtClean="0"/>
          </a:p>
          <a:p>
            <a:pPr marL="0" indent="720000">
              <a:buNone/>
            </a:pPr>
            <a:r>
              <a:rPr lang="en-US" altLang="zh-CN" dirty="0" smtClean="0"/>
              <a:t>1969</a:t>
            </a:r>
            <a:r>
              <a:rPr lang="zh-CN" altLang="zh-CN" dirty="0"/>
              <a:t>年以前，为了使更多用户共用同一台大型计算机的资源，在</a:t>
            </a:r>
            <a:r>
              <a:rPr lang="en-US" altLang="zh-CN" dirty="0"/>
              <a:t>1965</a:t>
            </a:r>
            <a:r>
              <a:rPr lang="zh-CN" altLang="zh-CN" dirty="0"/>
              <a:t>年前后，由美国的贝尔（</a:t>
            </a:r>
            <a:r>
              <a:rPr lang="en-US" altLang="zh-CN" dirty="0"/>
              <a:t>Bell</a:t>
            </a:r>
            <a:r>
              <a:rPr lang="zh-CN" altLang="zh-CN" dirty="0"/>
              <a:t>）实验室、麻省理工学院（</a:t>
            </a:r>
            <a:r>
              <a:rPr lang="en-US" altLang="zh-CN" dirty="0"/>
              <a:t>MIT</a:t>
            </a:r>
            <a:r>
              <a:rPr lang="zh-CN" altLang="zh-CN" dirty="0"/>
              <a:t>）及通用电器公司（</a:t>
            </a:r>
            <a:r>
              <a:rPr lang="en-US" altLang="zh-CN" dirty="0"/>
              <a:t>GE</a:t>
            </a:r>
            <a:r>
              <a:rPr lang="zh-CN" altLang="zh-CN" dirty="0"/>
              <a:t>）共同发起</a:t>
            </a:r>
            <a:r>
              <a:rPr lang="en-US" altLang="zh-CN" dirty="0"/>
              <a:t>Multics</a:t>
            </a:r>
            <a:r>
              <a:rPr lang="zh-CN" altLang="zh-CN" dirty="0"/>
              <a:t>（复杂、多数）项目，目的是研发一套能够让大型计算机同时提供</a:t>
            </a:r>
            <a:r>
              <a:rPr lang="en-US" altLang="zh-CN" dirty="0"/>
              <a:t>300</a:t>
            </a:r>
            <a:r>
              <a:rPr lang="zh-CN" altLang="zh-CN" dirty="0"/>
              <a:t>个以上终端连接的分时操作系统。但到</a:t>
            </a:r>
            <a:r>
              <a:rPr lang="en-US" altLang="zh-CN" dirty="0"/>
              <a:t>1969</a:t>
            </a:r>
            <a:r>
              <a:rPr lang="zh-CN" altLang="zh-CN" dirty="0"/>
              <a:t>年，因进度缓慢，资金缺乏等原因，贝尔实验室退出了该项目研究，为</a:t>
            </a:r>
            <a:r>
              <a:rPr lang="en-US" altLang="zh-CN" dirty="0"/>
              <a:t>UNIX</a:t>
            </a:r>
            <a:r>
              <a:rPr lang="zh-CN" altLang="zh-CN" dirty="0"/>
              <a:t>系统的产生提供了契机。</a:t>
            </a:r>
          </a:p>
          <a:p>
            <a:pPr marL="0" indent="720000">
              <a:buNone/>
            </a:pPr>
            <a:r>
              <a:rPr lang="en-US" altLang="zh-CN" dirty="0"/>
              <a:t>1969</a:t>
            </a:r>
            <a:r>
              <a:rPr lang="zh-CN" altLang="zh-CN" dirty="0"/>
              <a:t>年，参与</a:t>
            </a:r>
            <a:r>
              <a:rPr lang="en-US" altLang="zh-CN" dirty="0"/>
              <a:t>Multics</a:t>
            </a:r>
            <a:r>
              <a:rPr lang="zh-CN" altLang="zh-CN" dirty="0"/>
              <a:t>项目的贝尔实验室的肯·汤普森（</a:t>
            </a:r>
            <a:r>
              <a:rPr lang="en-US" altLang="zh-CN" dirty="0"/>
              <a:t>Ken Thompson</a:t>
            </a:r>
            <a:r>
              <a:rPr lang="zh-CN" altLang="zh-CN" dirty="0"/>
              <a:t>）在</a:t>
            </a:r>
            <a:r>
              <a:rPr lang="en-US" altLang="zh-CN" dirty="0"/>
              <a:t>DEC</a:t>
            </a:r>
            <a:r>
              <a:rPr lang="zh-CN" altLang="zh-CN" dirty="0"/>
              <a:t>公司</a:t>
            </a:r>
            <a:r>
              <a:rPr lang="en-US" altLang="zh-CN" dirty="0"/>
              <a:t>PDP-7</a:t>
            </a:r>
            <a:r>
              <a:rPr lang="zh-CN" altLang="zh-CN" dirty="0"/>
              <a:t>计算机系统上用汇编语言开发了一组操作系统内核程序和一个小型的文件系统，简化了复杂庞大的</a:t>
            </a:r>
            <a:r>
              <a:rPr lang="en-US" altLang="zh-CN" dirty="0"/>
              <a:t>Multics</a:t>
            </a:r>
            <a:r>
              <a:rPr lang="zh-CN" altLang="zh-CN" dirty="0"/>
              <a:t>项目，构成了</a:t>
            </a:r>
            <a:r>
              <a:rPr lang="en-US" altLang="zh-CN" dirty="0"/>
              <a:t>UNIX</a:t>
            </a:r>
            <a:r>
              <a:rPr lang="zh-CN" altLang="zh-CN" dirty="0"/>
              <a:t>系统的原型，在贝尔实验室内部广为流传，被称为</a:t>
            </a:r>
            <a:r>
              <a:rPr lang="en-US" altLang="zh-CN" dirty="0"/>
              <a:t>UNICS</a:t>
            </a:r>
            <a:r>
              <a:rPr lang="zh-CN" altLang="zh-CN" dirty="0" smtClean="0"/>
              <a:t>。</a:t>
            </a:r>
            <a:endParaRPr lang="zh-CN" altLang="zh-CN" dirty="0"/>
          </a:p>
        </p:txBody>
      </p:sp>
    </p:spTree>
    <p:extLst>
      <p:ext uri="{BB962C8B-B14F-4D97-AF65-F5344CB8AC3E}">
        <p14:creationId xmlns:p14="http://schemas.microsoft.com/office/powerpoint/2010/main" val="171863140"/>
      </p:ext>
    </p:extLst>
  </p:cSld>
  <p:clrMapOvr>
    <a:masterClrMapping/>
  </p:clrMapOvr>
  <p:transition spd="med">
    <p:cover dir="r"/>
  </p:transition>
</p:sld>
</file>

<file path=ppt/theme/theme1.xml><?xml version="1.0" encoding="utf-8"?>
<a:theme xmlns:a="http://schemas.openxmlformats.org/drawingml/2006/main" name="主题1">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0" i="0" u="none" strike="noStrike" cap="none" normalizeH="0" baseline="0" smtClean="0">
            <a:ln>
              <a:noFill/>
            </a:ln>
            <a:solidFill>
              <a:schemeClr val="tx2"/>
            </a:solidFill>
            <a:effectLst/>
            <a:latin typeface="Garamond"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0" i="0" u="none" strike="noStrike" cap="none" normalizeH="0" baseline="0" smtClean="0">
            <a:ln>
              <a:noFill/>
            </a:ln>
            <a:solidFill>
              <a:schemeClr val="tx2"/>
            </a:solidFill>
            <a:effectLst/>
            <a:latin typeface="Garamond" pitchFamily="18" charset="0"/>
            <a:ea typeface="宋体" pitchFamily="2" charset="-122"/>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主题1</Template>
  <TotalTime>95</TotalTime>
  <Words>6995</Words>
  <Application>Microsoft Office PowerPoint</Application>
  <PresentationFormat>全屏显示(4:3)</PresentationFormat>
  <Paragraphs>289</Paragraphs>
  <Slides>81</Slides>
  <Notes>0</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主题1</vt:lpstr>
      <vt:lpstr>PowerPoint 演示文稿</vt:lpstr>
      <vt:lpstr>PowerPoint 演示文稿</vt:lpstr>
      <vt:lpstr>第3章 LINUX操作系统概述</vt:lpstr>
      <vt:lpstr>第3章 LINUX操作系统概述</vt:lpstr>
      <vt:lpstr>3.1 LINUX简介</vt:lpstr>
      <vt:lpstr>3.1.1 什么是LINUX</vt:lpstr>
      <vt:lpstr>3.1.1 什么是LINUX</vt:lpstr>
      <vt:lpstr>3.1.2 LINUX的产生</vt:lpstr>
      <vt:lpstr>3.1.2 LINUX的产生</vt:lpstr>
      <vt:lpstr>3.1.2 LINUX的产生</vt:lpstr>
      <vt:lpstr>3.1.2 LINUX的产生</vt:lpstr>
      <vt:lpstr>3.1.2 LINUX的产生</vt:lpstr>
      <vt:lpstr>3.1.2 LINUX的产生</vt:lpstr>
      <vt:lpstr>3.1.2 LINUX的产生</vt:lpstr>
      <vt:lpstr>3.1.2 LINUX的产生</vt:lpstr>
      <vt:lpstr>3.1.2 LINUX的产生</vt:lpstr>
      <vt:lpstr>3.1.2 LINUX的产生</vt:lpstr>
      <vt:lpstr>3.1.2 LINUX的产生</vt:lpstr>
      <vt:lpstr>3.1.2 LINUX的产生</vt:lpstr>
      <vt:lpstr>3.1.2 LINUX的产生</vt:lpstr>
      <vt:lpstr>3.1.2 LINUX的产生</vt:lpstr>
      <vt:lpstr>3.1.2 LINUX的产生</vt:lpstr>
      <vt:lpstr>3.1.2 LINUX的产生</vt:lpstr>
      <vt:lpstr>3.2 LINUX构成及发行版</vt:lpstr>
      <vt:lpstr>3.2.1 LINUX构成</vt:lpstr>
      <vt:lpstr>3.2.1 LINUX构成</vt:lpstr>
      <vt:lpstr>3.2.1 LINUX构成</vt:lpstr>
      <vt:lpstr>3.2.1 LINUX构成</vt:lpstr>
      <vt:lpstr>3.2.1 LINUX构成</vt:lpstr>
      <vt:lpstr>3.2.1 LINUX构成</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3.2.2 LINUX的发行版</vt:lpstr>
      <vt:lpstr>3.3 LINUX发展及应用</vt:lpstr>
      <vt:lpstr>3.3.1 LINUX的发展</vt:lpstr>
      <vt:lpstr>3.3.1 LINUX的发展</vt:lpstr>
      <vt:lpstr>3.3.1 LINUX的发展</vt:lpstr>
      <vt:lpstr>3.3.1 LINUX的发展</vt:lpstr>
      <vt:lpstr>3.3.1 LINUX的发展</vt:lpstr>
      <vt:lpstr>3.3.1 LINUX的发展</vt:lpstr>
      <vt:lpstr>3.3.1 LINUX的发展</vt:lpstr>
      <vt:lpstr>3.3.1 LINUX的发展</vt:lpstr>
      <vt:lpstr>3.3.1 LINUX的发展</vt:lpstr>
      <vt:lpstr>3.3.1 LINUX的发展</vt:lpstr>
      <vt:lpstr>3.3.1 LINUX的发展</vt:lpstr>
      <vt:lpstr>3.3.1 LINUX的发展</vt:lpstr>
      <vt:lpstr>3.3.1 LINUX的发展</vt:lpstr>
      <vt:lpstr>3.3.1 LINUX的发展</vt:lpstr>
      <vt:lpstr>3.3.2 LINUX的应用</vt:lpstr>
      <vt:lpstr>3.3.2 LINUX的应用</vt:lpstr>
      <vt:lpstr>3.3.2 LINUX的应用</vt:lpstr>
      <vt:lpstr>3.3.2 LINUX的应用</vt:lpstr>
      <vt:lpstr>3.3.2 LINUX的应用</vt:lpstr>
      <vt:lpstr>3.3.2 LINUX的应用 </vt:lpstr>
      <vt:lpstr>3.3.2 LINUX的应用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LINUX操作系统概述</dc:title>
  <dc:creator>Administrator</dc:creator>
  <cp:lastModifiedBy>Sky123.Org</cp:lastModifiedBy>
  <cp:revision>11</cp:revision>
  <dcterms:created xsi:type="dcterms:W3CDTF">2016-12-22T10:15:27Z</dcterms:created>
  <dcterms:modified xsi:type="dcterms:W3CDTF">2016-12-27T14:11:03Z</dcterms:modified>
</cp:coreProperties>
</file>