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3">
  <p:sldMasterIdLst>
    <p:sldMasterId id="2147483648" r:id="rId1"/>
    <p:sldMasterId id="2147483658" r:id="rId2"/>
  </p:sldMasterIdLst>
  <p:notesMasterIdLst>
    <p:notesMasterId r:id="rId31"/>
  </p:notesMasterIdLst>
  <p:handoutMasterIdLst>
    <p:handoutMasterId r:id="rId32"/>
  </p:handoutMasterIdLst>
  <p:sldIdLst>
    <p:sldId id="394" r:id="rId3"/>
    <p:sldId id="395" r:id="rId4"/>
    <p:sldId id="393" r:id="rId5"/>
    <p:sldId id="322" r:id="rId6"/>
    <p:sldId id="324" r:id="rId7"/>
    <p:sldId id="326" r:id="rId8"/>
    <p:sldId id="328" r:id="rId9"/>
    <p:sldId id="316" r:id="rId10"/>
    <p:sldId id="336" r:id="rId11"/>
    <p:sldId id="317" r:id="rId12"/>
    <p:sldId id="346" r:id="rId13"/>
    <p:sldId id="347" r:id="rId14"/>
    <p:sldId id="349" r:id="rId15"/>
    <p:sldId id="350" r:id="rId16"/>
    <p:sldId id="351" r:id="rId17"/>
    <p:sldId id="352" r:id="rId18"/>
    <p:sldId id="353" r:id="rId19"/>
    <p:sldId id="354" r:id="rId20"/>
    <p:sldId id="318" r:id="rId21"/>
    <p:sldId id="356" r:id="rId22"/>
    <p:sldId id="390" r:id="rId23"/>
    <p:sldId id="363" r:id="rId24"/>
    <p:sldId id="364" r:id="rId25"/>
    <p:sldId id="365" r:id="rId26"/>
    <p:sldId id="319" r:id="rId27"/>
    <p:sldId id="366" r:id="rId28"/>
    <p:sldId id="320" r:id="rId29"/>
    <p:sldId id="38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E6E6E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autoAdjust="0"/>
  </p:normalViewPr>
  <p:slideViewPr>
    <p:cSldViewPr snapToGrid="0">
      <p:cViewPr varScale="1">
        <p:scale>
          <a:sx n="119" d="100"/>
          <a:sy n="119" d="100"/>
        </p:scale>
        <p:origin x="1590"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D3DDFD-188E-415C-863D-8A16F8C927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3B5559B-821D-47B2-9948-FF9EDED869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14CB5-B895-426F-A136-D06717499311}" type="datetimeFigureOut">
              <a:rPr lang="zh-CN" altLang="en-US" smtClean="0"/>
              <a:t>2022/02/16</a:t>
            </a:fld>
            <a:endParaRPr lang="zh-CN" altLang="en-US"/>
          </a:p>
        </p:txBody>
      </p:sp>
      <p:sp>
        <p:nvSpPr>
          <p:cNvPr id="4" name="页脚占位符 3">
            <a:extLst>
              <a:ext uri="{FF2B5EF4-FFF2-40B4-BE49-F238E27FC236}">
                <a16:creationId xmlns:a16="http://schemas.microsoft.com/office/drawing/2014/main" id="{A03094C7-D21E-4073-8ECF-4B43F7F1E1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0C73917-9B3E-4ADA-AA02-7FC83451CC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A7EB10-C9C0-4CBE-B6F0-518106CEE908}" type="slidenum">
              <a:rPr lang="zh-CN" altLang="en-US" smtClean="0"/>
              <a:t>‹#›</a:t>
            </a:fld>
            <a:endParaRPr lang="zh-CN" altLang="en-US"/>
          </a:p>
        </p:txBody>
      </p:sp>
    </p:spTree>
    <p:extLst>
      <p:ext uri="{BB962C8B-B14F-4D97-AF65-F5344CB8AC3E}">
        <p14:creationId xmlns:p14="http://schemas.microsoft.com/office/powerpoint/2010/main" val="2883997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2022/02/16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extLst>
      <p:ext uri="{BB962C8B-B14F-4D97-AF65-F5344CB8AC3E}">
        <p14:creationId xmlns:p14="http://schemas.microsoft.com/office/powerpoint/2010/main" val="122666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96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2187443"/>
            <a:ext cx="78867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496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29841" y="2615609"/>
            <a:ext cx="3868340"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2159000"/>
            <a:ext cx="428625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3733201"/>
            <a:ext cx="428625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713673"/>
            <a:ext cx="3511241"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4231888" y="713673"/>
            <a:ext cx="428391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28650" y="2313873"/>
            <a:ext cx="3511241"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2022/02/16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365125"/>
            <a:ext cx="681676"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628649" y="365125"/>
            <a:ext cx="7084832"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rgbClr val="2E75B6"/>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65366" y="2740907"/>
            <a:ext cx="5693399" cy="415498"/>
            <a:chOff x="1807265" y="2462595"/>
            <a:chExt cx="5693399" cy="415498"/>
          </a:xfrm>
          <a:solidFill>
            <a:srgbClr val="2E75B6"/>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84415" y="2047363"/>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28065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内容占位符 9"/>
          <p:cNvSpPr>
            <a:spLocks noGrp="1"/>
          </p:cNvSpPr>
          <p:nvPr>
            <p:ph sz="quarter" idx="15" hasCustomPrompt="1"/>
          </p:nvPr>
        </p:nvSpPr>
        <p:spPr>
          <a:xfrm>
            <a:off x="628650" y="204166"/>
            <a:ext cx="3732213" cy="571500"/>
          </a:xfrm>
        </p:spPr>
        <p:txBody>
          <a:bodyPr/>
          <a:lstStyle>
            <a:lvl1pPr marL="0" indent="0">
              <a:buNone/>
              <a:defRPr b="1">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274902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a:solidFill>
            <a:srgbClr val="2E75B6"/>
          </a:solidFill>
        </p:grpSpPr>
        <p:sp>
          <p:nvSpPr>
            <p:cNvPr id="21" name="圆角矩形 48"/>
            <p:cNvSpPr/>
            <p:nvPr/>
          </p:nvSpPr>
          <p:spPr>
            <a:xfrm>
              <a:off x="1807265" y="2935089"/>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a:grpFill/>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a:solidFill>
            <a:srgbClr val="2E75B6"/>
          </a:solidFill>
        </p:grpSpPr>
        <p:sp>
          <p:nvSpPr>
            <p:cNvPr id="24" name="圆角矩形 50"/>
            <p:cNvSpPr/>
            <p:nvPr/>
          </p:nvSpPr>
          <p:spPr>
            <a:xfrm>
              <a:off x="1807265" y="3400693"/>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a:grpFill/>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a:solidFill>
            <a:srgbClr val="2E75B6"/>
          </a:solidFill>
        </p:grpSpPr>
        <p:sp>
          <p:nvSpPr>
            <p:cNvPr id="27" name="圆角矩形 52"/>
            <p:cNvSpPr/>
            <p:nvPr/>
          </p:nvSpPr>
          <p:spPr>
            <a:xfrm>
              <a:off x="1807265" y="3866296"/>
              <a:ext cx="5693399" cy="394200"/>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a:grpFill/>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2E75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chemeClr val="tx1">
                    <a:lumMod val="75000"/>
                    <a:lumOff val="25000"/>
                  </a:schemeClr>
                </a:solidFill>
              </a:rPr>
              <a:t> </a:t>
            </a:r>
            <a:endParaRPr lang="zh-CN" altLang="en-US" sz="2100" dirty="0">
              <a:solidFill>
                <a:schemeClr val="tx1">
                  <a:lumMod val="75000"/>
                  <a:lumOff val="25000"/>
                </a:scheme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2E75B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chemeClr val="tx1">
                  <a:lumMod val="75000"/>
                  <a:lumOff val="25000"/>
                </a:scheme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5" dirty="0">
              <a:solidFill>
                <a:prstClr val="white"/>
              </a:solidFill>
            </a:endParaRP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内容占位符 9"/>
          <p:cNvSpPr>
            <a:spLocks noGrp="1"/>
          </p:cNvSpPr>
          <p:nvPr>
            <p:ph sz="quarter" idx="15" hasCustomPrompt="1"/>
          </p:nvPr>
        </p:nvSpPr>
        <p:spPr>
          <a:xfrm>
            <a:off x="628650" y="204166"/>
            <a:ext cx="3732213" cy="571500"/>
          </a:xfrm>
        </p:spPr>
        <p:txBody>
          <a:bodyPr/>
          <a:lstStyle>
            <a:lvl1pPr marL="0" indent="0">
              <a:buNone/>
              <a:defRPr b="1">
                <a:solidFill>
                  <a:schemeClr val="bg1"/>
                </a:solidFill>
              </a:defRPr>
            </a:lvl1pPr>
          </a:lstStyle>
          <a:p>
            <a:pPr lvl="0"/>
            <a:r>
              <a:rPr lang="zh-CN" altLang="en-US" dirty="0"/>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tags" Target="../tags/tag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2022/02/16</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7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4"/>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5"/>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2022/02/16</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www.jetbrains.com/pycharm/download/" TargetMode="External"/><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hyperlink" Target="https://zhuanlan.zhihu.com/p/31417084" TargetMode="External"/><Relationship Id="rId2" Type="http://schemas.openxmlformats.org/officeDocument/2006/relationships/hyperlink" Target="https://zhuanlan.zhihu.com/p/264785441" TargetMode="Externa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iobe.com/tiobe-index/" TargetMode="Externa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hyperlink" Target="https://zhuanlan.zhihu.com/p/104502997" TargetMode="External"/><Relationship Id="rId2" Type="http://schemas.openxmlformats.org/officeDocument/2006/relationships/slideLayout" Target="../slideLayouts/slideLayout22.xml"/><Relationship Id="rId1" Type="http://schemas.openxmlformats.org/officeDocument/2006/relationships/themeOverride" Target="../theme/themeOverride1.xml"/><Relationship Id="rId6" Type="http://schemas.openxmlformats.org/officeDocument/2006/relationships/hyperlink" Target="https://zhuanlan.zhihu.com/p/406404304" TargetMode="External"/><Relationship Id="rId5" Type="http://schemas.openxmlformats.org/officeDocument/2006/relationships/hyperlink" Target="https://zhuanlan.zhihu.com/p/75717350" TargetMode="External"/><Relationship Id="rId4" Type="http://schemas.openxmlformats.org/officeDocument/2006/relationships/hyperlink" Target="https://zhuanlan.zhihu.com/p/34488783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830555" y="1871123"/>
            <a:ext cx="2228850" cy="414020"/>
          </a:xfrm>
          <a:prstGeom prst="rect">
            <a:avLst/>
          </a:prstGeom>
        </p:spPr>
        <p:txBody>
          <a:bodyPr wrap="none">
            <a:spAutoFit/>
          </a:bodyPr>
          <a:lstStyle/>
          <a:p>
            <a:r>
              <a:rPr lang="en-US" altLang="zh-CN" sz="2100" spc="225" dirty="0">
                <a:solidFill>
                  <a:prstClr val="white"/>
                </a:solidFill>
              </a:rPr>
              <a:t>6.1</a:t>
            </a:r>
            <a:r>
              <a:rPr lang="zh-CN" altLang="en-US" sz="2100" spc="225" dirty="0">
                <a:solidFill>
                  <a:prstClr val="white"/>
                </a:solidFill>
              </a:rPr>
              <a:t> 函数的概述</a:t>
            </a:r>
          </a:p>
        </p:txBody>
      </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7" name="组合 36">
            <a:extLst>
              <a:ext uri="{FF2B5EF4-FFF2-40B4-BE49-F238E27FC236}">
                <a16:creationId xmlns:a16="http://schemas.microsoft.com/office/drawing/2014/main" id="{2C751524-F9E0-4545-B673-770E46D17E56}"/>
              </a:ext>
            </a:extLst>
          </p:cNvPr>
          <p:cNvGrpSpPr/>
          <p:nvPr/>
        </p:nvGrpSpPr>
        <p:grpSpPr>
          <a:xfrm>
            <a:off x="0" y="834084"/>
            <a:ext cx="9144000" cy="1791128"/>
            <a:chOff x="-1" y="2037922"/>
            <a:chExt cx="12192763" cy="1791128"/>
          </a:xfrm>
        </p:grpSpPr>
        <p:sp>
          <p:nvSpPr>
            <p:cNvPr id="40" name="矩形 39">
              <a:extLst>
                <a:ext uri="{FF2B5EF4-FFF2-40B4-BE49-F238E27FC236}">
                  <a16:creationId xmlns:a16="http://schemas.microsoft.com/office/drawing/2014/main" id="{1B0D06E8-4828-40C6-8EB7-7BFBE08B1B40}"/>
                </a:ext>
              </a:extLst>
            </p:cNvPr>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2F0AB1EC-ED8F-4CA0-9B83-7798019ED514}"/>
                </a:ext>
              </a:extLst>
            </p:cNvPr>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B91181D-69A6-4009-8A2F-3A4226FE113E}"/>
                </a:ext>
              </a:extLst>
            </p:cNvPr>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5">
            <a:extLst>
              <a:ext uri="{FF2B5EF4-FFF2-40B4-BE49-F238E27FC236}">
                <a16:creationId xmlns:a16="http://schemas.microsoft.com/office/drawing/2014/main" id="{2040A4E1-A240-427F-B421-CD39601505D3}"/>
              </a:ext>
            </a:extLst>
          </p:cNvPr>
          <p:cNvSpPr txBox="1"/>
          <p:nvPr/>
        </p:nvSpPr>
        <p:spPr>
          <a:xfrm>
            <a:off x="1517031" y="1217129"/>
            <a:ext cx="6109365" cy="1015663"/>
          </a:xfrm>
          <a:prstGeom prst="rect">
            <a:avLst/>
          </a:prstGeom>
          <a:noFill/>
        </p:spPr>
        <p:txBody>
          <a:bodyPr wrap="none" rtlCol="0">
            <a:spAutoFit/>
          </a:bodyPr>
          <a:lstStyle/>
          <a:p>
            <a:r>
              <a:rPr lang="zh-CN" altLang="en-US" sz="6000" spc="600" dirty="0">
                <a:solidFill>
                  <a:schemeClr val="bg1"/>
                </a:solidFill>
              </a:rPr>
              <a:t>人工智能实验课</a:t>
            </a:r>
          </a:p>
        </p:txBody>
      </p:sp>
      <p:grpSp>
        <p:nvGrpSpPr>
          <p:cNvPr id="15" name="组合 14">
            <a:extLst>
              <a:ext uri="{FF2B5EF4-FFF2-40B4-BE49-F238E27FC236}">
                <a16:creationId xmlns:a16="http://schemas.microsoft.com/office/drawing/2014/main" id="{31E96F37-2D84-41D0-B494-CCFD046769B0}"/>
              </a:ext>
            </a:extLst>
          </p:cNvPr>
          <p:cNvGrpSpPr/>
          <p:nvPr/>
        </p:nvGrpSpPr>
        <p:grpSpPr>
          <a:xfrm>
            <a:off x="2642008" y="3862584"/>
            <a:ext cx="3784676" cy="1363723"/>
            <a:chOff x="2676326" y="3839452"/>
            <a:chExt cx="3784676" cy="1363723"/>
          </a:xfrm>
        </p:grpSpPr>
        <p:sp>
          <p:nvSpPr>
            <p:cNvPr id="63" name="TextBox 90">
              <a:extLst>
                <a:ext uri="{FF2B5EF4-FFF2-40B4-BE49-F238E27FC236}">
                  <a16:creationId xmlns:a16="http://schemas.microsoft.com/office/drawing/2014/main" id="{F0921F68-4770-4D65-A519-ADCC99EA6058}"/>
                </a:ext>
              </a:extLst>
            </p:cNvPr>
            <p:cNvSpPr/>
            <p:nvPr/>
          </p:nvSpPr>
          <p:spPr>
            <a:xfrm>
              <a:off x="3565402" y="3839452"/>
              <a:ext cx="2895600" cy="130016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50000"/>
                </a:lnSpc>
                <a:spcBef>
                  <a:spcPct val="0"/>
                </a:spcBef>
                <a:buNone/>
              </a:pPr>
              <a:r>
                <a:rPr lang="en-US" altLang="zh-CN" sz="2000" b="1" dirty="0">
                  <a:solidFill>
                    <a:srgbClr val="3F3F3F"/>
                  </a:solidFill>
                  <a:latin typeface="华文楷体" panose="02010600040101010101" pitchFamily="2" charset="-122"/>
                  <a:ea typeface="华文楷体" panose="02010600040101010101" pitchFamily="2" charset="-122"/>
                  <a:sym typeface="华文楷体" panose="02010600040101010101" pitchFamily="2" charset="-122"/>
                </a:rPr>
                <a:t>Python</a:t>
              </a:r>
              <a:r>
                <a:rPr lang="zh-CN" altLang="en-US" sz="2000" b="1" dirty="0">
                  <a:solidFill>
                    <a:srgbClr val="3F3F3F"/>
                  </a:solidFill>
                  <a:latin typeface="华文楷体" panose="02010600040101010101" pitchFamily="2" charset="-122"/>
                  <a:ea typeface="华文楷体" panose="02010600040101010101" pitchFamily="2" charset="-122"/>
                  <a:sym typeface="华文楷体" panose="02010600040101010101" pitchFamily="2" charset="-122"/>
                </a:rPr>
                <a:t>基础</a:t>
              </a:r>
              <a:endParaRPr lang="en-US" altLang="zh-CN" sz="2000" b="1" dirty="0">
                <a:solidFill>
                  <a:srgbClr val="3F3F3F"/>
                </a:solidFill>
                <a:latin typeface="华文楷体" panose="02010600040101010101" pitchFamily="2" charset="-122"/>
                <a:ea typeface="华文楷体" panose="02010600040101010101" pitchFamily="2" charset="-122"/>
                <a:sym typeface="华文楷体" panose="02010600040101010101" pitchFamily="2" charset="-122"/>
              </a:endParaRPr>
            </a:p>
            <a:p>
              <a:pPr marL="0" lvl="0" indent="0" algn="ctr" eaLnBrk="1" hangingPunct="1">
                <a:lnSpc>
                  <a:spcPct val="150000"/>
                </a:lnSpc>
                <a:spcBef>
                  <a:spcPct val="0"/>
                </a:spcBef>
                <a:buNone/>
              </a:pPr>
              <a:r>
                <a:rPr lang="zh-CN" altLang="en-US" sz="2000" b="1" dirty="0">
                  <a:solidFill>
                    <a:srgbClr val="3F3F3F"/>
                  </a:solidFill>
                  <a:latin typeface="Times New Roman" panose="02020603050405020304" pitchFamily="18" charset="0"/>
                  <a:ea typeface="华文楷体" panose="02010600040101010101" pitchFamily="2" charset="-122"/>
                  <a:sym typeface="Times New Roman" panose="02020603050405020304" pitchFamily="18" charset="0"/>
                </a:rPr>
                <a:t>张宇聪、杨瀚林</a:t>
              </a:r>
              <a:endParaRPr lang="en-US" altLang="zh-CN" sz="2000" b="1" dirty="0">
                <a:solidFill>
                  <a:srgbClr val="3F3F3F"/>
                </a:solidFill>
                <a:latin typeface="Times New Roman" panose="02020603050405020304" pitchFamily="18" charset="0"/>
                <a:ea typeface="华文楷体" panose="02010600040101010101" pitchFamily="2" charset="-122"/>
                <a:sym typeface="Times New Roman" panose="02020603050405020304" pitchFamily="18" charset="0"/>
              </a:endParaRPr>
            </a:p>
            <a:p>
              <a:pPr marL="0" lvl="0" indent="0" algn="ctr" eaLnBrk="1" hangingPunct="1">
                <a:lnSpc>
                  <a:spcPct val="150000"/>
                </a:lnSpc>
                <a:spcBef>
                  <a:spcPct val="0"/>
                </a:spcBef>
                <a:buNone/>
              </a:pPr>
              <a:r>
                <a:rPr lang="en-US" altLang="zh-CN" sz="1400" b="1" dirty="0">
                  <a:solidFill>
                    <a:srgbClr val="3F3F3F"/>
                  </a:solidFill>
                  <a:latin typeface="Times New Roman" panose="02020603050405020304" pitchFamily="18" charset="0"/>
                  <a:ea typeface="华文楷体" panose="02010600040101010101" pitchFamily="2" charset="-122"/>
                  <a:sym typeface="Times New Roman" panose="02020603050405020304" pitchFamily="18" charset="0"/>
                </a:rPr>
                <a:t>zhangyc8@mail2.sysu.edu.cn</a:t>
              </a:r>
              <a:endParaRPr lang="zh-CN" altLang="en-US" sz="1400" b="1" dirty="0">
                <a:solidFill>
                  <a:srgbClr val="3F3F3F"/>
                </a:solidFill>
                <a:latin typeface="Times New Roman" panose="02020603050405020304" pitchFamily="18" charset="0"/>
                <a:ea typeface="华文楷体" panose="02010600040101010101" pitchFamily="2" charset="-122"/>
                <a:sym typeface="Times New Roman" panose="02020603050405020304" pitchFamily="18" charset="0"/>
              </a:endParaRPr>
            </a:p>
          </p:txBody>
        </p:sp>
        <p:sp>
          <p:nvSpPr>
            <p:cNvPr id="64" name="TextBox 90">
              <a:extLst>
                <a:ext uri="{FF2B5EF4-FFF2-40B4-BE49-F238E27FC236}">
                  <a16:creationId xmlns:a16="http://schemas.microsoft.com/office/drawing/2014/main" id="{D6DAD8B9-C2B2-458A-B583-1712EF888956}"/>
                </a:ext>
              </a:extLst>
            </p:cNvPr>
            <p:cNvSpPr/>
            <p:nvPr/>
          </p:nvSpPr>
          <p:spPr>
            <a:xfrm>
              <a:off x="2695376" y="3902953"/>
              <a:ext cx="1074738" cy="40011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sz="2000" b="1" dirty="0">
                  <a:solidFill>
                    <a:srgbClr val="3F3F3F"/>
                  </a:solidFill>
                  <a:latin typeface="Arial" panose="020B0604020202020204" pitchFamily="34" charset="0"/>
                  <a:ea typeface="华文楷体" panose="02010600040101010101" pitchFamily="2" charset="-122"/>
                </a:rPr>
                <a:t>课    程：</a:t>
              </a:r>
            </a:p>
          </p:txBody>
        </p:sp>
        <p:sp>
          <p:nvSpPr>
            <p:cNvPr id="65" name="TextBox 97">
              <a:extLst>
                <a:ext uri="{FF2B5EF4-FFF2-40B4-BE49-F238E27FC236}">
                  <a16:creationId xmlns:a16="http://schemas.microsoft.com/office/drawing/2014/main" id="{0BD90E97-A907-4AF9-8B34-66D2FD69840B}"/>
                </a:ext>
              </a:extLst>
            </p:cNvPr>
            <p:cNvSpPr/>
            <p:nvPr/>
          </p:nvSpPr>
          <p:spPr>
            <a:xfrm>
              <a:off x="2676326" y="4371265"/>
              <a:ext cx="1236236" cy="40011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sz="2000" b="1" dirty="0">
                  <a:solidFill>
                    <a:srgbClr val="3F3F3F"/>
                  </a:solidFill>
                  <a:latin typeface="Arial" panose="020B0604020202020204" pitchFamily="34" charset="0"/>
                  <a:ea typeface="华文楷体" panose="02010600040101010101" pitchFamily="2" charset="-122"/>
                </a:rPr>
                <a:t>助    教：</a:t>
              </a:r>
            </a:p>
          </p:txBody>
        </p:sp>
        <p:sp>
          <p:nvSpPr>
            <p:cNvPr id="66" name="直接连接符 99">
              <a:extLst>
                <a:ext uri="{FF2B5EF4-FFF2-40B4-BE49-F238E27FC236}">
                  <a16:creationId xmlns:a16="http://schemas.microsoft.com/office/drawing/2014/main" id="{B83005F2-2656-42F8-A40C-6480A15BA5F9}"/>
                </a:ext>
              </a:extLst>
            </p:cNvPr>
            <p:cNvSpPr/>
            <p:nvPr/>
          </p:nvSpPr>
          <p:spPr>
            <a:xfrm>
              <a:off x="3759000" y="4271253"/>
              <a:ext cx="2592000" cy="0"/>
            </a:xfrm>
            <a:prstGeom prst="line">
              <a:avLst/>
            </a:prstGeom>
            <a:ln w="6350" cap="flat" cmpd="sng">
              <a:solidFill>
                <a:srgbClr val="3F3F3F"/>
              </a:solidFill>
              <a:prstDash val="solid"/>
              <a:bevel/>
              <a:headEnd type="none" w="med" len="med"/>
              <a:tailEnd type="none" w="med" len="med"/>
            </a:ln>
          </p:spPr>
        </p:sp>
        <p:sp>
          <p:nvSpPr>
            <p:cNvPr id="71" name="直接连接符 106">
              <a:extLst>
                <a:ext uri="{FF2B5EF4-FFF2-40B4-BE49-F238E27FC236}">
                  <a16:creationId xmlns:a16="http://schemas.microsoft.com/office/drawing/2014/main" id="{C966AD7D-5B56-471B-827B-7852446EB19F}"/>
                </a:ext>
              </a:extLst>
            </p:cNvPr>
            <p:cNvSpPr/>
            <p:nvPr/>
          </p:nvSpPr>
          <p:spPr>
            <a:xfrm>
              <a:off x="3759000" y="4739565"/>
              <a:ext cx="2592000" cy="0"/>
            </a:xfrm>
            <a:prstGeom prst="line">
              <a:avLst/>
            </a:prstGeom>
            <a:ln w="6350" cap="flat" cmpd="sng">
              <a:solidFill>
                <a:srgbClr val="3F3F3F"/>
              </a:solidFill>
              <a:prstDash val="solid"/>
              <a:bevel/>
              <a:headEnd type="none" w="med" len="med"/>
              <a:tailEnd type="none" w="med" len="med"/>
            </a:ln>
          </p:spPr>
        </p:sp>
        <p:sp>
          <p:nvSpPr>
            <p:cNvPr id="72" name="TextBox 97">
              <a:extLst>
                <a:ext uri="{FF2B5EF4-FFF2-40B4-BE49-F238E27FC236}">
                  <a16:creationId xmlns:a16="http://schemas.microsoft.com/office/drawing/2014/main" id="{C6F165EE-62C7-4A72-8DDE-5AE502148768}"/>
                </a:ext>
              </a:extLst>
            </p:cNvPr>
            <p:cNvSpPr/>
            <p:nvPr/>
          </p:nvSpPr>
          <p:spPr>
            <a:xfrm>
              <a:off x="2689026" y="4803065"/>
              <a:ext cx="1236236" cy="40011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lvl="1"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lvl="2"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lvl="3"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sz="2000" b="1" dirty="0">
                  <a:solidFill>
                    <a:srgbClr val="3F3F3F"/>
                  </a:solidFill>
                  <a:latin typeface="Arial" panose="020B0604020202020204" pitchFamily="34" charset="0"/>
                  <a:ea typeface="华文楷体" panose="02010600040101010101" pitchFamily="2" charset="-122"/>
                </a:rPr>
                <a:t>邮    箱：</a:t>
              </a:r>
            </a:p>
          </p:txBody>
        </p:sp>
        <p:sp>
          <p:nvSpPr>
            <p:cNvPr id="74" name="直接连接符 106">
              <a:extLst>
                <a:ext uri="{FF2B5EF4-FFF2-40B4-BE49-F238E27FC236}">
                  <a16:creationId xmlns:a16="http://schemas.microsoft.com/office/drawing/2014/main" id="{DFFEC3C0-D9FE-4080-8D62-7DFA1C2EE0B7}"/>
                </a:ext>
              </a:extLst>
            </p:cNvPr>
            <p:cNvSpPr/>
            <p:nvPr/>
          </p:nvSpPr>
          <p:spPr>
            <a:xfrm>
              <a:off x="3771700" y="5171365"/>
              <a:ext cx="2592000" cy="0"/>
            </a:xfrm>
            <a:prstGeom prst="line">
              <a:avLst/>
            </a:prstGeom>
            <a:ln w="6350" cap="flat" cmpd="sng">
              <a:solidFill>
                <a:srgbClr val="3F3F3F"/>
              </a:solidFill>
              <a:prstDash val="solid"/>
              <a:bevel/>
              <a:headEnd type="none" w="med" len="med"/>
              <a:tailEnd type="none" w="med" len="med"/>
            </a:ln>
          </p:spPr>
        </p:sp>
      </p:grpSp>
    </p:spTree>
    <p:extLst>
      <p:ext uri="{BB962C8B-B14F-4D97-AF65-F5344CB8AC3E}">
        <p14:creationId xmlns:p14="http://schemas.microsoft.com/office/powerpoint/2010/main" val="6830093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第一章  </a:t>
            </a:r>
            <a:r>
              <a:rPr lang="en-US" altLang="zh-CN" dirty="0"/>
              <a:t>Python3</a:t>
            </a:r>
            <a:r>
              <a:rPr lang="zh-CN" altLang="en-US" dirty="0"/>
              <a:t>概述</a:t>
            </a:r>
          </a:p>
        </p:txBody>
      </p:sp>
      <p:sp>
        <p:nvSpPr>
          <p:cNvPr id="3" name="文本占位符 2"/>
          <p:cNvSpPr>
            <a:spLocks noGrp="1"/>
          </p:cNvSpPr>
          <p:nvPr>
            <p:ph type="body" sz="quarter" idx="14"/>
          </p:nvPr>
        </p:nvSpPr>
        <p:spPr/>
        <p:txBody>
          <a:bodyPr/>
          <a:lstStyle/>
          <a:p>
            <a:pPr marL="0" indent="0">
              <a:buNone/>
            </a:pPr>
            <a:r>
              <a:rPr lang="en-US" altLang="zh-CN" dirty="0">
                <a:solidFill>
                  <a:schemeClr val="tx1">
                    <a:lumMod val="75000"/>
                    <a:lumOff val="25000"/>
                  </a:schemeClr>
                </a:solidFill>
              </a:rPr>
              <a:t>1.1 Python </a:t>
            </a:r>
            <a:r>
              <a:rPr lang="zh-CN" altLang="en-US" dirty="0">
                <a:solidFill>
                  <a:schemeClr val="tx1">
                    <a:lumMod val="75000"/>
                    <a:lumOff val="25000"/>
                  </a:schemeClr>
                </a:solidFill>
              </a:rPr>
              <a:t>简介</a:t>
            </a:r>
          </a:p>
        </p:txBody>
      </p:sp>
      <p:sp>
        <p:nvSpPr>
          <p:cNvPr id="4" name="文本占位符 3"/>
          <p:cNvSpPr>
            <a:spLocks noGrp="1"/>
          </p:cNvSpPr>
          <p:nvPr>
            <p:ph type="body" sz="quarter" idx="15"/>
          </p:nvPr>
        </p:nvSpPr>
        <p:spPr/>
        <p:txBody>
          <a:bodyPr/>
          <a:lstStyle/>
          <a:p>
            <a:pPr marL="0" indent="0">
              <a:buNone/>
            </a:pPr>
            <a:r>
              <a:rPr lang="en-US" altLang="zh-CN" dirty="0">
                <a:solidFill>
                  <a:schemeClr val="tx1">
                    <a:lumMod val="75000"/>
                    <a:lumOff val="25000"/>
                  </a:schemeClr>
                </a:solidFill>
              </a:rPr>
              <a:t>1.2 Python</a:t>
            </a:r>
            <a:r>
              <a:rPr lang="zh-CN" altLang="en-US" dirty="0">
                <a:solidFill>
                  <a:schemeClr val="tx1">
                    <a:lumMod val="75000"/>
                    <a:lumOff val="25000"/>
                  </a:schemeClr>
                </a:solidFill>
              </a:rPr>
              <a:t>环境构建</a:t>
            </a:r>
          </a:p>
        </p:txBody>
      </p:sp>
      <p:sp>
        <p:nvSpPr>
          <p:cNvPr id="5" name="文本占位符 4"/>
          <p:cNvSpPr>
            <a:spLocks noGrp="1"/>
          </p:cNvSpPr>
          <p:nvPr>
            <p:ph type="body" sz="quarter" idx="16"/>
          </p:nvPr>
        </p:nvSpPr>
        <p:spPr/>
        <p:txBody>
          <a:bodyPr/>
          <a:lstStyle/>
          <a:p>
            <a:pPr marL="0" indent="0">
              <a:buNone/>
            </a:pPr>
            <a:r>
              <a:rPr lang="en-US" altLang="zh-CN" dirty="0">
                <a:solidFill>
                  <a:schemeClr val="bg1"/>
                </a:solidFill>
              </a:rPr>
              <a:t>1.3 </a:t>
            </a:r>
            <a:r>
              <a:rPr lang="zh-CN" altLang="en-US" dirty="0">
                <a:solidFill>
                  <a:schemeClr val="bg1"/>
                </a:solidFill>
              </a:rPr>
              <a:t>第一个程序 </a:t>
            </a:r>
            <a:r>
              <a:rPr lang="en-US" altLang="zh-CN" dirty="0">
                <a:solidFill>
                  <a:schemeClr val="bg1"/>
                </a:solidFill>
              </a:rPr>
              <a:t>Hello World </a:t>
            </a:r>
            <a:r>
              <a:rPr lang="zh-CN" altLang="en-US" dirty="0">
                <a:solidFill>
                  <a:schemeClr val="bg1"/>
                </a:solidFill>
              </a:rPr>
              <a:t>！</a:t>
            </a:r>
          </a:p>
        </p:txBody>
      </p:sp>
      <p:sp>
        <p:nvSpPr>
          <p:cNvPr id="6" name="文本占位符 5"/>
          <p:cNvSpPr>
            <a:spLocks noGrp="1"/>
          </p:cNvSpPr>
          <p:nvPr>
            <p:ph type="body" sz="quarter" idx="17"/>
          </p:nvPr>
        </p:nvSpPr>
        <p:spPr/>
        <p:txBody>
          <a:bodyPr/>
          <a:lstStyle/>
          <a:p>
            <a:pPr marL="0" indent="0">
              <a:buNone/>
            </a:pPr>
            <a:r>
              <a:rPr lang="zh-CN" altLang="en-US" dirty="0">
                <a:solidFill>
                  <a:schemeClr val="tx1">
                    <a:lumMod val="75000"/>
                    <a:lumOff val="25000"/>
                  </a:schemeClr>
                </a:solidFill>
              </a:rPr>
              <a:t>习题</a:t>
            </a:r>
          </a:p>
        </p:txBody>
      </p:sp>
      <p:sp>
        <p:nvSpPr>
          <p:cNvPr id="7" name="文本占位符 6"/>
          <p:cNvSpPr>
            <a:spLocks noGrp="1"/>
          </p:cNvSpPr>
          <p:nvPr>
            <p:ph type="body" sz="quarter" idx="18"/>
          </p:nvPr>
        </p:nvSpPr>
        <p:spPr/>
        <p:txBody>
          <a:bodyPr/>
          <a:lstStyle/>
          <a:p>
            <a:pPr marL="0" indent="0">
              <a:buNone/>
            </a:pPr>
            <a:r>
              <a:rPr lang="en-US" altLang="zh-CN" dirty="0"/>
              <a:t>1.4 </a:t>
            </a:r>
            <a:r>
              <a:rPr lang="zh-CN" altLang="en-US" dirty="0"/>
              <a:t>工具</a:t>
            </a:r>
          </a:p>
        </p:txBody>
      </p:sp>
      <p:sp>
        <p:nvSpPr>
          <p:cNvPr id="8" name="文本占位符 7"/>
          <p:cNvSpPr>
            <a:spLocks noGrp="1"/>
          </p:cNvSpPr>
          <p:nvPr>
            <p:ph type="body" sz="quarter" idx="19"/>
          </p:nvPr>
        </p:nvSpPr>
        <p:spPr/>
        <p:txBody>
          <a:bodyPr/>
          <a:lstStyle/>
          <a:p>
            <a:pPr marL="0" indent="0">
              <a:buNone/>
            </a:pPr>
            <a:r>
              <a:rPr lang="en-US" altLang="zh-CN" dirty="0">
                <a:solidFill>
                  <a:schemeClr val="tx1">
                    <a:lumMod val="75000"/>
                    <a:lumOff val="25000"/>
                  </a:schemeClr>
                </a:solidFill>
              </a:rPr>
              <a:t>1.5 </a:t>
            </a:r>
            <a:r>
              <a:rPr lang="zh-CN" altLang="en-US" dirty="0">
                <a:solidFill>
                  <a:schemeClr val="tx1">
                    <a:lumMod val="75000"/>
                    <a:lumOff val="25000"/>
                  </a:schemeClr>
                </a:solidFill>
              </a:rPr>
              <a:t>小结</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3"/>
          </p:nvPr>
        </p:nvSpPr>
        <p:spPr/>
        <p:txBody>
          <a:bodyPr/>
          <a:lstStyle/>
          <a:p>
            <a:r>
              <a:rPr lang="en-US" altLang="zh-CN" dirty="0"/>
              <a:t>Hello World</a:t>
            </a:r>
            <a:endParaRPr lang="zh-CN" altLang="en-US" dirty="0"/>
          </a:p>
        </p:txBody>
      </p:sp>
      <p:sp>
        <p:nvSpPr>
          <p:cNvPr id="10" name="内容占位符 9"/>
          <p:cNvSpPr>
            <a:spLocks noGrp="1"/>
          </p:cNvSpPr>
          <p:nvPr>
            <p:ph sz="quarter" idx="14"/>
          </p:nvPr>
        </p:nvSpPr>
        <p:spPr>
          <a:xfrm>
            <a:off x="860144" y="1864307"/>
            <a:ext cx="6431907" cy="1341880"/>
          </a:xfrm>
        </p:spPr>
        <p:txBody>
          <a:bodyPr>
            <a:normAutofit/>
          </a:bodyPr>
          <a:lstStyle/>
          <a:p>
            <a:pPr indent="457200">
              <a:lnSpc>
                <a:spcPct val="100000"/>
              </a:lnSpc>
            </a:pPr>
            <a:r>
              <a:rPr lang="en-US" altLang="zh-CN" sz="1800" dirty="0">
                <a:solidFill>
                  <a:schemeClr val="tx1">
                    <a:lumMod val="75000"/>
                    <a:lumOff val="25000"/>
                  </a:schemeClr>
                </a:solidFill>
              </a:rPr>
              <a:t>Python 3.6.5</a:t>
            </a:r>
            <a:r>
              <a:rPr lang="zh-CN" altLang="zh-CN" sz="1800" dirty="0">
                <a:solidFill>
                  <a:schemeClr val="tx1">
                    <a:lumMod val="75000"/>
                    <a:lumOff val="25000"/>
                  </a:schemeClr>
                </a:solidFill>
              </a:rPr>
              <a:t>安装完成后，其自有的集成开发和学习环境</a:t>
            </a:r>
            <a:r>
              <a:rPr lang="en-US" altLang="zh-CN" sz="1800" dirty="0">
                <a:solidFill>
                  <a:schemeClr val="tx1">
                    <a:lumMod val="75000"/>
                    <a:lumOff val="25000"/>
                  </a:schemeClr>
                </a:solidFill>
              </a:rPr>
              <a:t>IDLE</a:t>
            </a:r>
            <a:r>
              <a:rPr lang="zh-CN" altLang="zh-CN" sz="1800" dirty="0">
                <a:solidFill>
                  <a:schemeClr val="tx1">
                    <a:lumMod val="75000"/>
                    <a:lumOff val="25000"/>
                  </a:schemeClr>
                </a:solidFill>
              </a:rPr>
              <a:t>（</a:t>
            </a:r>
            <a:r>
              <a:rPr lang="en-US" altLang="zh-CN" sz="1800" dirty="0">
                <a:solidFill>
                  <a:schemeClr val="tx1">
                    <a:lumMod val="75000"/>
                    <a:lumOff val="25000"/>
                  </a:schemeClr>
                </a:solidFill>
              </a:rPr>
              <a:t>Python’s Integrated Development and Learning Environment</a:t>
            </a:r>
            <a:r>
              <a:rPr lang="zh-CN" altLang="zh-CN" sz="1800" dirty="0">
                <a:solidFill>
                  <a:schemeClr val="tx1">
                    <a:lumMod val="75000"/>
                    <a:lumOff val="25000"/>
                  </a:schemeClr>
                </a:solidFill>
              </a:rPr>
              <a:t>）</a:t>
            </a:r>
            <a:r>
              <a:rPr lang="zh-CN" altLang="en-US" sz="1800" dirty="0">
                <a:solidFill>
                  <a:schemeClr val="tx1">
                    <a:lumMod val="75000"/>
                    <a:lumOff val="25000"/>
                  </a:schemeClr>
                </a:solidFill>
              </a:rPr>
              <a:t>就可以开始进行编程了。</a:t>
            </a:r>
            <a:endParaRPr lang="en-US" altLang="zh-CN" sz="1800" dirty="0">
              <a:solidFill>
                <a:schemeClr val="tx1">
                  <a:lumMod val="75000"/>
                  <a:lumOff val="25000"/>
                </a:schemeClr>
              </a:solidFill>
            </a:endParaRPr>
          </a:p>
          <a:p>
            <a:pPr indent="457200">
              <a:lnSpc>
                <a:spcPct val="100000"/>
              </a:lnSpc>
            </a:pPr>
            <a:r>
              <a:rPr lang="zh-CN" altLang="zh-CN" dirty="0">
                <a:solidFill>
                  <a:schemeClr val="tx1">
                    <a:lumMod val="75000"/>
                    <a:lumOff val="25000"/>
                  </a:schemeClr>
                </a:solidFill>
              </a:rPr>
              <a:t>编写并执行我们的第一个</a:t>
            </a:r>
            <a:r>
              <a:rPr lang="en-US" altLang="zh-CN" dirty="0">
                <a:solidFill>
                  <a:schemeClr val="tx1">
                    <a:lumMod val="75000"/>
                    <a:lumOff val="25000"/>
                  </a:schemeClr>
                </a:solidFill>
              </a:rPr>
              <a:t>Python</a:t>
            </a:r>
            <a:r>
              <a:rPr lang="zh-CN" altLang="zh-CN" dirty="0">
                <a:solidFill>
                  <a:schemeClr val="tx1">
                    <a:lumMod val="75000"/>
                    <a:lumOff val="25000"/>
                  </a:schemeClr>
                </a:solidFill>
              </a:rPr>
              <a:t>程序“</a:t>
            </a:r>
            <a:r>
              <a:rPr lang="en-US" altLang="zh-CN" dirty="0">
                <a:solidFill>
                  <a:schemeClr val="tx1">
                    <a:lumMod val="75000"/>
                    <a:lumOff val="25000"/>
                  </a:schemeClr>
                </a:solidFill>
              </a:rPr>
              <a:t>Hello World!</a:t>
            </a:r>
            <a:r>
              <a:rPr lang="zh-CN" altLang="zh-CN" dirty="0">
                <a:solidFill>
                  <a:schemeClr val="tx1">
                    <a:lumMod val="75000"/>
                    <a:lumOff val="25000"/>
                  </a:schemeClr>
                </a:solidFill>
              </a:rPr>
              <a:t>”</a:t>
            </a:r>
            <a:endParaRPr lang="zh-CN" altLang="zh-CN" sz="1800" dirty="0">
              <a:solidFill>
                <a:schemeClr val="tx1">
                  <a:lumMod val="75000"/>
                  <a:lumOff val="25000"/>
                </a:schemeClr>
              </a:solidFill>
            </a:endParaRPr>
          </a:p>
        </p:txBody>
      </p:sp>
      <p:sp>
        <p:nvSpPr>
          <p:cNvPr id="11" name="内容占位符 10"/>
          <p:cNvSpPr>
            <a:spLocks noGrp="1"/>
          </p:cNvSpPr>
          <p:nvPr>
            <p:ph sz="quarter" idx="15"/>
          </p:nvPr>
        </p:nvSpPr>
        <p:spPr>
          <a:xfrm>
            <a:off x="244802" y="104401"/>
            <a:ext cx="3732213" cy="571500"/>
          </a:xfrm>
        </p:spPr>
        <p:txBody>
          <a:bodyPr>
            <a:normAutofit fontScale="92500"/>
          </a:bodyPr>
          <a:lstStyle/>
          <a:p>
            <a:r>
              <a:rPr lang="en-US" altLang="zh-CN" dirty="0"/>
              <a:t>1.3 </a:t>
            </a:r>
            <a:r>
              <a:rPr lang="zh-CN" altLang="en-US" dirty="0"/>
              <a:t>第一个程序 </a:t>
            </a:r>
            <a:r>
              <a:rPr lang="en-US" altLang="zh-CN" dirty="0"/>
              <a:t>Hello World!</a:t>
            </a:r>
            <a:endParaRPr lang="zh-CN" altLang="en-US" dirty="0"/>
          </a:p>
        </p:txBody>
      </p:sp>
      <p:sp>
        <p:nvSpPr>
          <p:cNvPr id="4" name="矩形 3"/>
          <p:cNvSpPr/>
          <p:nvPr/>
        </p:nvSpPr>
        <p:spPr>
          <a:xfrm>
            <a:off x="2176041" y="3651814"/>
            <a:ext cx="3750198" cy="584775"/>
          </a:xfrm>
          <a:prstGeom prst="rect">
            <a:avLst/>
          </a:prstGeom>
        </p:spPr>
        <p:txBody>
          <a:bodyPr wrap="square">
            <a:spAutoFit/>
          </a:bodyPr>
          <a:lstStyle/>
          <a:p>
            <a:r>
              <a:rPr lang="en-US" altLang="zh-CN" sz="3200" kern="100" dirty="0">
                <a:solidFill>
                  <a:srgbClr val="00B0F0"/>
                </a:solidFill>
                <a:latin typeface="Times New Roman" panose="02020603050405020304" pitchFamily="18" charset="0"/>
                <a:ea typeface="宋体" panose="02010600030101010101" pitchFamily="2" charset="-122"/>
              </a:rPr>
              <a:t>print("Hello World!")</a:t>
            </a:r>
            <a:endParaRPr lang="zh-CN" altLang="en-US" sz="3200" dirty="0">
              <a:solidFill>
                <a:srgbClr val="00B0F0"/>
              </a:solidFill>
            </a:endParaRPr>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4"/>
          </p:nvPr>
        </p:nvSpPr>
        <p:spPr>
          <a:xfrm>
            <a:off x="244802" y="104401"/>
            <a:ext cx="3732213" cy="571500"/>
          </a:xfrm>
        </p:spPr>
        <p:txBody>
          <a:bodyPr>
            <a:normAutofit/>
          </a:bodyPr>
          <a:lstStyle/>
          <a:p>
            <a:r>
              <a:rPr lang="en-US" altLang="zh-CN" sz="2200" b="1" dirty="0">
                <a:solidFill>
                  <a:schemeClr val="bg1"/>
                </a:solidFill>
              </a:rPr>
              <a:t>1.3 </a:t>
            </a:r>
            <a:r>
              <a:rPr lang="zh-CN" altLang="en-US" sz="2200" b="1" dirty="0">
                <a:solidFill>
                  <a:schemeClr val="bg1"/>
                </a:solidFill>
              </a:rPr>
              <a:t>第一个程序 </a:t>
            </a:r>
            <a:r>
              <a:rPr lang="en-US" altLang="zh-CN" sz="2200" b="1" dirty="0">
                <a:solidFill>
                  <a:schemeClr val="bg1"/>
                </a:solidFill>
              </a:rPr>
              <a:t>Hello World!</a:t>
            </a:r>
            <a:endParaRPr lang="zh-CN" altLang="en-US" sz="2200" b="1" dirty="0">
              <a:solidFill>
                <a:schemeClr val="bg1"/>
              </a:solidFill>
            </a:endParaRPr>
          </a:p>
        </p:txBody>
      </p:sp>
      <p:sp>
        <p:nvSpPr>
          <p:cNvPr id="5" name="Rectangle 2"/>
          <p:cNvSpPr>
            <a:spLocks noChangeArrowheads="1"/>
          </p:cNvSpPr>
          <p:nvPr/>
        </p:nvSpPr>
        <p:spPr bwMode="auto">
          <a:xfrm>
            <a:off x="628650" y="1087242"/>
            <a:ext cx="738103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在命令行模式下，进入</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解释器进行代码编写，该方法可以简单快速的开始我们的编程。</a:t>
            </a:r>
            <a:endParaRPr kumimoji="0" lang="zh-CN" altLang="en-US" b="0" i="0" u="none" strike="noStrike" cap="none" normalizeH="0" baseline="0" dirty="0">
              <a:ln>
                <a:noFill/>
              </a:ln>
              <a:solidFill>
                <a:schemeClr val="tx1">
                  <a:lumMod val="75000"/>
                  <a:lumOff val="25000"/>
                </a:schemeClr>
              </a:solidFill>
              <a:effectLst/>
              <a:latin typeface="+mn-ea"/>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在</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Windows</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Windows 7</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或</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10</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）操作系统中，使用快捷键“</a:t>
            </a:r>
            <a:r>
              <a:rPr kumimoji="0" lang="en-US" altLang="zh-CN" b="0" i="0" u="none" strike="noStrike" cap="none" normalizeH="0" baseline="0" dirty="0" err="1">
                <a:ln>
                  <a:noFill/>
                </a:ln>
                <a:solidFill>
                  <a:schemeClr val="tx1">
                    <a:lumMod val="75000"/>
                    <a:lumOff val="25000"/>
                  </a:schemeClr>
                </a:solidFill>
                <a:effectLst/>
                <a:latin typeface="+mn-ea"/>
                <a:cs typeface="Times New Roman" panose="02020603050405020304" pitchFamily="18" charset="0"/>
              </a:rPr>
              <a:t>win”+“R</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，弹出“运行”窗口，输入</a:t>
            </a:r>
            <a:r>
              <a:rPr kumimoji="0" lang="en-US" altLang="zh-CN" b="0" i="0" u="none" strike="noStrike" cap="none" normalizeH="0" baseline="0" dirty="0" err="1">
                <a:ln>
                  <a:noFill/>
                </a:ln>
                <a:solidFill>
                  <a:schemeClr val="tx1">
                    <a:lumMod val="75000"/>
                    <a:lumOff val="25000"/>
                  </a:schemeClr>
                </a:solidFill>
                <a:effectLst/>
                <a:latin typeface="+mn-ea"/>
                <a:cs typeface="Times New Roman" panose="02020603050405020304" pitchFamily="18" charset="0"/>
              </a:rPr>
              <a:t>cmd</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并确定，输入</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进入</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命令行，在提示符“</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&gt;&gt;&gt;”</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之后，可以输入程序代码。这里输入第一个</a:t>
            </a:r>
            <a:r>
              <a:rPr kumimoji="0" lang="en-US" altLang="zh-CN"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Python</a:t>
            </a: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程序的代码：</a:t>
            </a:r>
            <a:endParaRPr kumimoji="0" lang="zh-CN" altLang="en-US" b="0" i="0" u="none" strike="noStrike" cap="none" normalizeH="0" baseline="0" dirty="0">
              <a:ln>
                <a:noFill/>
              </a:ln>
              <a:solidFill>
                <a:schemeClr val="tx1">
                  <a:lumMod val="75000"/>
                  <a:lumOff val="25000"/>
                </a:schemeClr>
              </a:solidFill>
              <a:effectLst/>
              <a:latin typeface="+mn-ea"/>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B0F0"/>
                </a:solidFill>
                <a:effectLst/>
                <a:latin typeface="+mn-ea"/>
                <a:cs typeface="Arial" panose="020B0604020202020204" pitchFamily="34" charset="0"/>
              </a:rPr>
              <a:t>&gt;&gt;&gt; print("Hello World!")</a:t>
            </a:r>
            <a:endParaRPr kumimoji="0" lang="en-US" altLang="zh-CN" b="0" i="0" u="none" strike="noStrike" cap="none" normalizeH="0" baseline="0" dirty="0">
              <a:ln>
                <a:noFill/>
              </a:ln>
              <a:solidFill>
                <a:srgbClr val="00B0F0"/>
              </a:solidFill>
              <a:effectLst/>
              <a:latin typeface="+mn-ea"/>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lumMod val="75000"/>
                    <a:lumOff val="25000"/>
                  </a:schemeClr>
                </a:solidFill>
                <a:effectLst/>
                <a:latin typeface="+mn-ea"/>
                <a:cs typeface="Times New Roman" panose="02020603050405020304" pitchFamily="18" charset="0"/>
              </a:rPr>
              <a:t>完成输入后回车执行，执行结果显示在该代码下一行，如下所示：</a:t>
            </a:r>
            <a:endParaRPr kumimoji="0" lang="zh-CN" altLang="en-US" b="0" i="0" u="none" strike="noStrike" cap="none" normalizeH="0" baseline="0" dirty="0">
              <a:ln>
                <a:noFill/>
              </a:ln>
              <a:solidFill>
                <a:schemeClr val="tx1">
                  <a:lumMod val="75000"/>
                  <a:lumOff val="25000"/>
                </a:schemeClr>
              </a:solidFill>
              <a:effectLst/>
              <a:latin typeface="+mn-ea"/>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chemeClr val="tx1">
                  <a:lumMod val="75000"/>
                  <a:lumOff val="25000"/>
                </a:schemeClr>
              </a:solidFill>
              <a:effectLst/>
              <a:latin typeface="+mn-ea"/>
            </a:endParaRPr>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pic>
        <p:nvPicPr>
          <p:cNvPr id="3" name="图片 2">
            <a:extLst>
              <a:ext uri="{FF2B5EF4-FFF2-40B4-BE49-F238E27FC236}">
                <a16:creationId xmlns:a16="http://schemas.microsoft.com/office/drawing/2014/main" id="{8158743E-DC31-4289-B1CC-8637CEB3CD9E}"/>
              </a:ext>
            </a:extLst>
          </p:cNvPr>
          <p:cNvPicPr>
            <a:picLocks noChangeAspect="1"/>
          </p:cNvPicPr>
          <p:nvPr/>
        </p:nvPicPr>
        <p:blipFill rotWithShape="1">
          <a:blip r:embed="rId2">
            <a:extLst>
              <a:ext uri="{28A0092B-C50C-407E-A947-70E740481C1C}">
                <a14:useLocalDpi xmlns:a14="http://schemas.microsoft.com/office/drawing/2010/main" val="0"/>
              </a:ext>
            </a:extLst>
          </a:blip>
          <a:srcRect b="35007"/>
          <a:stretch/>
        </p:blipFill>
        <p:spPr>
          <a:xfrm>
            <a:off x="1255123" y="3429001"/>
            <a:ext cx="6128084" cy="2220754"/>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1.3.1 </a:t>
            </a:r>
            <a:r>
              <a:rPr lang="zh-CN" altLang="en-US" dirty="0"/>
              <a:t>程序简析</a:t>
            </a:r>
          </a:p>
        </p:txBody>
      </p:sp>
      <p:sp>
        <p:nvSpPr>
          <p:cNvPr id="3" name="内容占位符 2"/>
          <p:cNvSpPr>
            <a:spLocks noGrp="1"/>
          </p:cNvSpPr>
          <p:nvPr>
            <p:ph sz="quarter" idx="14"/>
          </p:nvPr>
        </p:nvSpPr>
        <p:spPr>
          <a:xfrm>
            <a:off x="1413558" y="3611503"/>
            <a:ext cx="6073092" cy="995222"/>
          </a:xfrm>
        </p:spPr>
        <p:txBody>
          <a:bodyPr>
            <a:normAutofit/>
          </a:bodyPr>
          <a:lstStyle/>
          <a:p>
            <a:r>
              <a:rPr lang="en-US" altLang="zh-CN" sz="1800" dirty="0">
                <a:solidFill>
                  <a:schemeClr val="tx1">
                    <a:lumMod val="75000"/>
                    <a:lumOff val="25000"/>
                  </a:schemeClr>
                </a:solidFill>
              </a:rPr>
              <a:t>print()</a:t>
            </a:r>
            <a:r>
              <a:rPr lang="zh-CN" altLang="en-US" sz="1800" dirty="0">
                <a:solidFill>
                  <a:schemeClr val="tx1">
                    <a:lumMod val="75000"/>
                    <a:lumOff val="25000"/>
                  </a:schemeClr>
                </a:solidFill>
              </a:rPr>
              <a:t>：</a:t>
            </a:r>
            <a:r>
              <a:rPr lang="en-US" altLang="zh-CN" sz="1800" dirty="0">
                <a:solidFill>
                  <a:schemeClr val="tx1">
                    <a:lumMod val="75000"/>
                    <a:lumOff val="25000"/>
                  </a:schemeClr>
                </a:solidFill>
              </a:rPr>
              <a:t>Python</a:t>
            </a:r>
            <a:r>
              <a:rPr lang="zh-CN" altLang="en-US" sz="1800" dirty="0">
                <a:solidFill>
                  <a:schemeClr val="tx1">
                    <a:lumMod val="75000"/>
                    <a:lumOff val="25000"/>
                  </a:schemeClr>
                </a:solidFill>
              </a:rPr>
              <a:t>内置函数名称，作用是输出括号中的内容；</a:t>
            </a:r>
          </a:p>
          <a:p>
            <a:r>
              <a:rPr lang="en-US" altLang="zh-CN" sz="1800" dirty="0">
                <a:solidFill>
                  <a:schemeClr val="tx1">
                    <a:lumMod val="75000"/>
                    <a:lumOff val="25000"/>
                  </a:schemeClr>
                </a:solidFill>
              </a:rPr>
              <a:t>"Hello World"</a:t>
            </a:r>
            <a:r>
              <a:rPr lang="zh-CN" altLang="en-US" sz="1800" dirty="0">
                <a:solidFill>
                  <a:schemeClr val="tx1">
                    <a:lumMod val="75000"/>
                    <a:lumOff val="25000"/>
                  </a:schemeClr>
                </a:solidFill>
              </a:rPr>
              <a:t>：字符串类型的数据，作为参数传递给</a:t>
            </a:r>
            <a:r>
              <a:rPr lang="en-US" altLang="zh-CN" sz="1800" dirty="0">
                <a:solidFill>
                  <a:schemeClr val="tx1">
                    <a:lumMod val="75000"/>
                    <a:lumOff val="25000"/>
                  </a:schemeClr>
                </a:solidFill>
              </a:rPr>
              <a:t>print</a:t>
            </a:r>
            <a:r>
              <a:rPr lang="zh-CN" altLang="en-US" sz="1800" dirty="0">
                <a:solidFill>
                  <a:schemeClr val="tx1">
                    <a:lumMod val="75000"/>
                    <a:lumOff val="25000"/>
                  </a:schemeClr>
                </a:solidFill>
              </a:rPr>
              <a:t>函数</a:t>
            </a:r>
          </a:p>
          <a:p>
            <a:endParaRPr lang="zh-CN" altLang="en-US" sz="1800" dirty="0">
              <a:solidFill>
                <a:schemeClr val="tx1">
                  <a:lumMod val="75000"/>
                  <a:lumOff val="25000"/>
                </a:schemeClr>
              </a:solidFill>
            </a:endParaRPr>
          </a:p>
        </p:txBody>
      </p:sp>
      <p:sp>
        <p:nvSpPr>
          <p:cNvPr id="4" name="内容占位符 3"/>
          <p:cNvSpPr>
            <a:spLocks noGrp="1"/>
          </p:cNvSpPr>
          <p:nvPr>
            <p:ph sz="quarter" idx="15"/>
          </p:nvPr>
        </p:nvSpPr>
        <p:spPr>
          <a:xfrm>
            <a:off x="244802" y="104401"/>
            <a:ext cx="3732213" cy="571500"/>
          </a:xfrm>
        </p:spPr>
        <p:txBody>
          <a:bodyPr>
            <a:normAutofit fontScale="92500"/>
          </a:bodyPr>
          <a:lstStyle/>
          <a:p>
            <a:r>
              <a:rPr lang="en-US" altLang="zh-CN" dirty="0"/>
              <a:t>1.3 </a:t>
            </a:r>
            <a:r>
              <a:rPr lang="zh-CN" altLang="en-US" dirty="0"/>
              <a:t>第一个程序 </a:t>
            </a:r>
            <a:r>
              <a:rPr lang="en-US" altLang="zh-CN" dirty="0"/>
              <a:t>Hello World!</a:t>
            </a:r>
            <a:endParaRPr lang="zh-CN" altLang="en-US" dirty="0"/>
          </a:p>
        </p:txBody>
      </p:sp>
      <p:sp>
        <p:nvSpPr>
          <p:cNvPr id="5" name="矩形 4"/>
          <p:cNvSpPr/>
          <p:nvPr/>
        </p:nvSpPr>
        <p:spPr>
          <a:xfrm>
            <a:off x="2708477" y="2309260"/>
            <a:ext cx="3727046" cy="584775"/>
          </a:xfrm>
          <a:prstGeom prst="rect">
            <a:avLst/>
          </a:prstGeom>
        </p:spPr>
        <p:txBody>
          <a:bodyPr wrap="none">
            <a:spAutoFit/>
          </a:bodyPr>
          <a:lstStyle/>
          <a:p>
            <a:r>
              <a:rPr lang="en-US" altLang="zh-CN" sz="3200" kern="100" dirty="0">
                <a:solidFill>
                  <a:srgbClr val="00B0F0"/>
                </a:solidFill>
                <a:latin typeface="Times New Roman" panose="02020603050405020304" pitchFamily="18" charset="0"/>
                <a:ea typeface="宋体" panose="02010600030101010101" pitchFamily="2" charset="-122"/>
              </a:rPr>
              <a:t>print("Hello World!")</a:t>
            </a:r>
            <a:endParaRPr lang="zh-CN" altLang="en-US" sz="3200" dirty="0">
              <a:solidFill>
                <a:srgbClr val="00B0F0"/>
              </a:solidFill>
            </a:endParaRPr>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1.3.2 print()</a:t>
            </a:r>
            <a:r>
              <a:rPr lang="zh-CN" altLang="zh-CN" dirty="0"/>
              <a:t>函数</a:t>
            </a:r>
          </a:p>
        </p:txBody>
      </p:sp>
      <p:sp>
        <p:nvSpPr>
          <p:cNvPr id="4" name="内容占位符 3"/>
          <p:cNvSpPr>
            <a:spLocks noGrp="1"/>
          </p:cNvSpPr>
          <p:nvPr>
            <p:ph sz="quarter" idx="14"/>
          </p:nvPr>
        </p:nvSpPr>
        <p:spPr>
          <a:xfrm>
            <a:off x="244802" y="104401"/>
            <a:ext cx="3732213" cy="571500"/>
          </a:xfrm>
        </p:spPr>
        <p:txBody>
          <a:bodyPr>
            <a:normAutofit/>
          </a:bodyPr>
          <a:lstStyle/>
          <a:p>
            <a:r>
              <a:rPr lang="en-US" altLang="zh-CN" sz="2200" b="1" dirty="0">
                <a:solidFill>
                  <a:schemeClr val="bg1"/>
                </a:solidFill>
              </a:rPr>
              <a:t>1.3 </a:t>
            </a:r>
            <a:r>
              <a:rPr lang="zh-CN" altLang="en-US" sz="2200" b="1" dirty="0">
                <a:solidFill>
                  <a:schemeClr val="bg1"/>
                </a:solidFill>
              </a:rPr>
              <a:t>第一个程序 </a:t>
            </a:r>
            <a:r>
              <a:rPr lang="en-US" altLang="zh-CN" sz="2200" b="1" dirty="0">
                <a:solidFill>
                  <a:schemeClr val="bg1"/>
                </a:solidFill>
              </a:rPr>
              <a:t>Hello World!</a:t>
            </a:r>
            <a:endParaRPr lang="zh-CN" altLang="en-US" sz="2200" b="1" dirty="0">
              <a:solidFill>
                <a:schemeClr val="bg1"/>
              </a:solidFill>
            </a:endParaRPr>
          </a:p>
        </p:txBody>
      </p:sp>
      <p:sp>
        <p:nvSpPr>
          <p:cNvPr id="5" name="矩形 4"/>
          <p:cNvSpPr/>
          <p:nvPr/>
        </p:nvSpPr>
        <p:spPr>
          <a:xfrm>
            <a:off x="891301" y="1773082"/>
            <a:ext cx="7361398" cy="1231106"/>
          </a:xfrm>
          <a:prstGeom prst="rect">
            <a:avLst/>
          </a:prstGeom>
        </p:spPr>
        <p:txBody>
          <a:bodyPr wrap="square">
            <a:spAutoFit/>
          </a:bodyPr>
          <a:lstStyle/>
          <a:p>
            <a:pPr algn="just">
              <a:spcAft>
                <a:spcPts val="0"/>
              </a:spcAft>
            </a:pPr>
            <a:r>
              <a:rPr lang="en-US" altLang="zh-CN" kern="100" dirty="0">
                <a:solidFill>
                  <a:schemeClr val="tx1">
                    <a:lumMod val="75000"/>
                    <a:lumOff val="25000"/>
                  </a:schemeClr>
                </a:solidFill>
                <a:latin typeface="+mn-ea"/>
              </a:rPr>
              <a:t>print()</a:t>
            </a:r>
            <a:r>
              <a:rPr lang="zh-CN" altLang="zh-CN" kern="100" dirty="0">
                <a:solidFill>
                  <a:schemeClr val="tx1">
                    <a:lumMod val="75000"/>
                    <a:lumOff val="25000"/>
                  </a:schemeClr>
                </a:solidFill>
                <a:latin typeface="+mn-ea"/>
              </a:rPr>
              <a:t>函数做进一步说明，它的基本用法是：</a:t>
            </a:r>
          </a:p>
          <a:p>
            <a:pPr marL="114935" indent="457200" algn="just" latinLnBrk="1">
              <a:spcAft>
                <a:spcPts val="0"/>
              </a:spcAft>
            </a:pPr>
            <a:r>
              <a:rPr lang="en-US" altLang="zh-CN" sz="2000" b="1" kern="100" dirty="0">
                <a:solidFill>
                  <a:srgbClr val="00B0F0"/>
                </a:solidFill>
                <a:latin typeface="+mn-ea"/>
              </a:rPr>
              <a:t>print("</a:t>
            </a:r>
            <a:r>
              <a:rPr lang="zh-CN" altLang="zh-CN" sz="2000" b="1" kern="100" dirty="0">
                <a:solidFill>
                  <a:srgbClr val="00B0F0"/>
                </a:solidFill>
                <a:latin typeface="+mn-ea"/>
              </a:rPr>
              <a:t>参数</a:t>
            </a:r>
            <a:r>
              <a:rPr lang="en-US" altLang="zh-CN" sz="2000" b="1" kern="100" dirty="0">
                <a:solidFill>
                  <a:srgbClr val="00B0F0"/>
                </a:solidFill>
                <a:latin typeface="+mn-ea"/>
              </a:rPr>
              <a:t>")</a:t>
            </a:r>
          </a:p>
          <a:p>
            <a:pPr algn="just" latinLnBrk="1">
              <a:spcAft>
                <a:spcPts val="0"/>
              </a:spcAft>
            </a:pPr>
            <a:r>
              <a:rPr lang="en-US" altLang="zh-CN" kern="100" dirty="0">
                <a:solidFill>
                  <a:schemeClr val="tx1">
                    <a:lumMod val="75000"/>
                    <a:lumOff val="25000"/>
                  </a:schemeClr>
                </a:solidFill>
                <a:latin typeface="+mn-ea"/>
              </a:rPr>
              <a:t>print()</a:t>
            </a:r>
            <a:r>
              <a:rPr lang="zh-CN" altLang="zh-CN" kern="100" dirty="0">
                <a:solidFill>
                  <a:schemeClr val="tx1">
                    <a:lumMod val="75000"/>
                    <a:lumOff val="25000"/>
                  </a:schemeClr>
                </a:solidFill>
                <a:latin typeface="+mn-ea"/>
                <a:cs typeface="Times New Roman" panose="02020603050405020304" pitchFamily="18" charset="0"/>
              </a:rPr>
              <a:t>是函数，参数就是需要输出的内容，这些内容可以是数值、字符串、布尔、列表或字典等数据类型</a:t>
            </a:r>
            <a:r>
              <a:rPr lang="zh-CN" altLang="en-US" kern="100" dirty="0">
                <a:solidFill>
                  <a:schemeClr val="tx1">
                    <a:lumMod val="75000"/>
                    <a:lumOff val="25000"/>
                  </a:schemeClr>
                </a:solidFill>
                <a:latin typeface="+mn-ea"/>
                <a:cs typeface="Times New Roman" panose="02020603050405020304" pitchFamily="18" charset="0"/>
              </a:rPr>
              <a:t>。</a:t>
            </a:r>
          </a:p>
        </p:txBody>
      </p:sp>
      <p:sp>
        <p:nvSpPr>
          <p:cNvPr id="6" name="矩形 5"/>
          <p:cNvSpPr/>
          <p:nvPr/>
        </p:nvSpPr>
        <p:spPr>
          <a:xfrm>
            <a:off x="891301" y="3205868"/>
            <a:ext cx="7361398" cy="1938992"/>
          </a:xfrm>
          <a:prstGeom prst="rect">
            <a:avLst/>
          </a:prstGeom>
        </p:spPr>
        <p:txBody>
          <a:bodyPr wrap="square">
            <a:spAutoFit/>
          </a:bodyPr>
          <a:lstStyle/>
          <a:p>
            <a:pPr algn="just">
              <a:spcAft>
                <a:spcPts val="0"/>
              </a:spcAft>
            </a:pPr>
            <a:r>
              <a:rPr lang="zh-CN" altLang="zh-CN" kern="100" dirty="0">
                <a:solidFill>
                  <a:schemeClr val="tx1">
                    <a:lumMod val="75000"/>
                    <a:lumOff val="25000"/>
                  </a:schemeClr>
                </a:solidFill>
                <a:latin typeface="+mn-ea"/>
              </a:rPr>
              <a:t>如果要输出多个参数，参数与参数之间用逗号隔开，如：</a:t>
            </a:r>
            <a:endParaRPr lang="zh-CN" altLang="zh-CN" kern="100" dirty="0">
              <a:latin typeface="+mn-ea"/>
            </a:endParaRPr>
          </a:p>
          <a:p>
            <a:pPr marL="114935" indent="457200" algn="just" latinLnBrk="1">
              <a:spcAft>
                <a:spcPts val="0"/>
              </a:spcAft>
            </a:pPr>
            <a:r>
              <a:rPr lang="en-US" altLang="zh-CN" sz="2400" b="1" kern="100" dirty="0">
                <a:solidFill>
                  <a:srgbClr val="00B0F0"/>
                </a:solidFill>
                <a:latin typeface="+mn-ea"/>
              </a:rPr>
              <a:t>print("China", countries)</a:t>
            </a:r>
            <a:endParaRPr lang="zh-CN" altLang="zh-CN" sz="2400" b="1" kern="100" dirty="0">
              <a:solidFill>
                <a:srgbClr val="00B0F0"/>
              </a:solidFill>
              <a:latin typeface="+mn-ea"/>
            </a:endParaRPr>
          </a:p>
          <a:p>
            <a:pPr algn="just">
              <a:spcAft>
                <a:spcPts val="0"/>
              </a:spcAft>
            </a:pPr>
            <a:r>
              <a:rPr lang="zh-CN" altLang="zh-CN" kern="100" dirty="0">
                <a:solidFill>
                  <a:schemeClr val="tx1">
                    <a:lumMod val="75000"/>
                    <a:lumOff val="25000"/>
                  </a:schemeClr>
                </a:solidFill>
                <a:latin typeface="+mn-ea"/>
              </a:rPr>
              <a:t>双引号（或者使用单引号）内的内容称为字符串常量，照原样输出内容；没有引号的</a:t>
            </a:r>
            <a:r>
              <a:rPr lang="en-US" altLang="zh-CN" kern="100" dirty="0">
                <a:solidFill>
                  <a:schemeClr val="tx1">
                    <a:lumMod val="75000"/>
                    <a:lumOff val="25000"/>
                  </a:schemeClr>
                </a:solidFill>
                <a:latin typeface="+mn-ea"/>
              </a:rPr>
              <a:t>countries</a:t>
            </a:r>
            <a:r>
              <a:rPr lang="zh-CN" altLang="zh-CN" kern="100" dirty="0">
                <a:solidFill>
                  <a:schemeClr val="tx1">
                    <a:lumMod val="75000"/>
                    <a:lumOff val="25000"/>
                  </a:schemeClr>
                </a:solidFill>
                <a:latin typeface="+mn-ea"/>
              </a:rPr>
              <a:t>是变量，会输出代表内容；</a:t>
            </a:r>
            <a:r>
              <a:rPr lang="en-US" altLang="zh-CN" kern="100" dirty="0">
                <a:solidFill>
                  <a:schemeClr val="tx1">
                    <a:lumMod val="75000"/>
                    <a:lumOff val="25000"/>
                  </a:schemeClr>
                </a:solidFill>
                <a:latin typeface="+mn-ea"/>
              </a:rPr>
              <a:t>print()</a:t>
            </a:r>
            <a:r>
              <a:rPr lang="zh-CN" altLang="zh-CN" kern="100" dirty="0">
                <a:solidFill>
                  <a:schemeClr val="tx1">
                    <a:lumMod val="75000"/>
                    <a:lumOff val="25000"/>
                  </a:schemeClr>
                </a:solidFill>
                <a:latin typeface="+mn-ea"/>
              </a:rPr>
              <a:t>函数执行完成后默认换行，如不需要换行，则在输出内容之后加上</a:t>
            </a:r>
            <a:r>
              <a:rPr lang="en-US" altLang="zh-CN" kern="100" dirty="0">
                <a:solidFill>
                  <a:schemeClr val="tx1">
                    <a:lumMod val="75000"/>
                    <a:lumOff val="25000"/>
                  </a:schemeClr>
                </a:solidFill>
                <a:latin typeface="+mn-ea"/>
              </a:rPr>
              <a:t>end = ‘’</a:t>
            </a:r>
            <a:r>
              <a:rPr lang="zh-CN" altLang="zh-CN" kern="100" dirty="0">
                <a:solidFill>
                  <a:schemeClr val="tx1">
                    <a:lumMod val="75000"/>
                    <a:lumOff val="25000"/>
                  </a:schemeClr>
                </a:solidFill>
                <a:latin typeface="+mn-ea"/>
              </a:rPr>
              <a:t>，如：</a:t>
            </a:r>
          </a:p>
          <a:p>
            <a:pPr marL="114935" indent="457200" algn="just" latinLnBrk="1">
              <a:spcAft>
                <a:spcPts val="0"/>
              </a:spcAft>
            </a:pPr>
            <a:r>
              <a:rPr lang="en-US" altLang="zh-CN" sz="2400" b="1" kern="100" dirty="0">
                <a:solidFill>
                  <a:srgbClr val="00B0F0"/>
                </a:solidFill>
                <a:latin typeface="+mn-ea"/>
              </a:rPr>
              <a:t>print(</a:t>
            </a:r>
            <a:r>
              <a:rPr lang="en-US" altLang="zh-CN" sz="2400" b="1" kern="100" dirty="0" err="1">
                <a:solidFill>
                  <a:srgbClr val="00B0F0"/>
                </a:solidFill>
                <a:latin typeface="+mn-ea"/>
              </a:rPr>
              <a:t>i</a:t>
            </a:r>
            <a:r>
              <a:rPr lang="en-US" altLang="zh-CN" sz="2400" b="1" kern="100" dirty="0">
                <a:solidFill>
                  <a:srgbClr val="00B0F0"/>
                </a:solidFill>
                <a:latin typeface="+mn-ea"/>
              </a:rPr>
              <a:t>, end='')</a:t>
            </a:r>
            <a:endParaRPr lang="zh-CN" altLang="zh-CN" sz="2400" b="1" kern="100" dirty="0">
              <a:solidFill>
                <a:srgbClr val="00B0F0"/>
              </a:solidFill>
              <a:effectLst/>
              <a:latin typeface="+mn-ea"/>
            </a:endParaRPr>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1.3.3 input()</a:t>
            </a:r>
            <a:r>
              <a:rPr lang="zh-CN" altLang="zh-CN" dirty="0"/>
              <a:t>函数</a:t>
            </a:r>
            <a:endParaRPr lang="zh-CN" altLang="en-US" dirty="0"/>
          </a:p>
        </p:txBody>
      </p:sp>
      <p:sp>
        <p:nvSpPr>
          <p:cNvPr id="3" name="内容占位符 2"/>
          <p:cNvSpPr>
            <a:spLocks noGrp="1"/>
          </p:cNvSpPr>
          <p:nvPr>
            <p:ph sz="quarter" idx="14"/>
          </p:nvPr>
        </p:nvSpPr>
        <p:spPr>
          <a:xfrm>
            <a:off x="628650" y="1863725"/>
            <a:ext cx="7886700" cy="2349460"/>
          </a:xfrm>
        </p:spPr>
        <p:txBody>
          <a:bodyPr>
            <a:normAutofit/>
          </a:bodyPr>
          <a:lstStyle/>
          <a:p>
            <a:pPr indent="457200">
              <a:lnSpc>
                <a:spcPct val="100000"/>
              </a:lnSpc>
            </a:pPr>
            <a:r>
              <a:rPr lang="en-US" altLang="zh-CN" sz="1800" dirty="0">
                <a:solidFill>
                  <a:schemeClr val="tx1">
                    <a:lumMod val="75000"/>
                    <a:lumOff val="25000"/>
                  </a:schemeClr>
                </a:solidFill>
                <a:latin typeface="+mn-ea"/>
              </a:rPr>
              <a:t>input()</a:t>
            </a:r>
            <a:r>
              <a:rPr lang="zh-CN" altLang="zh-CN" sz="1800" dirty="0">
                <a:solidFill>
                  <a:schemeClr val="tx1">
                    <a:lumMod val="75000"/>
                    <a:lumOff val="25000"/>
                  </a:schemeClr>
                </a:solidFill>
                <a:latin typeface="+mn-ea"/>
              </a:rPr>
              <a:t>函数是</a:t>
            </a:r>
            <a:r>
              <a:rPr lang="en-US" altLang="zh-CN" sz="1800" dirty="0">
                <a:solidFill>
                  <a:schemeClr val="tx1">
                    <a:lumMod val="75000"/>
                    <a:lumOff val="25000"/>
                  </a:schemeClr>
                </a:solidFill>
                <a:latin typeface="+mn-ea"/>
              </a:rPr>
              <a:t>Python</a:t>
            </a:r>
            <a:r>
              <a:rPr lang="zh-CN" altLang="zh-CN" sz="1800" dirty="0">
                <a:solidFill>
                  <a:schemeClr val="tx1">
                    <a:lumMod val="75000"/>
                    <a:lumOff val="25000"/>
                  </a:schemeClr>
                </a:solidFill>
                <a:latin typeface="+mn-ea"/>
              </a:rPr>
              <a:t>语言中值的最基本输入方法，通过用户输入，接受一个标准输入数据，默认为</a:t>
            </a:r>
            <a:r>
              <a:rPr lang="en-US" altLang="zh-CN" sz="1800" dirty="0">
                <a:solidFill>
                  <a:schemeClr val="tx1">
                    <a:lumMod val="75000"/>
                    <a:lumOff val="25000"/>
                  </a:schemeClr>
                </a:solidFill>
                <a:latin typeface="+mn-ea"/>
              </a:rPr>
              <a:t> string </a:t>
            </a:r>
            <a:r>
              <a:rPr lang="zh-CN" altLang="zh-CN" sz="1800" dirty="0">
                <a:solidFill>
                  <a:schemeClr val="tx1">
                    <a:lumMod val="75000"/>
                    <a:lumOff val="25000"/>
                  </a:schemeClr>
                </a:solidFill>
                <a:latin typeface="+mn-ea"/>
              </a:rPr>
              <a:t>类型，基本用法：</a:t>
            </a:r>
          </a:p>
          <a:p>
            <a:pPr indent="457200" latinLnBrk="1">
              <a:lnSpc>
                <a:spcPct val="100000"/>
              </a:lnSpc>
            </a:pPr>
            <a:r>
              <a:rPr lang="en-US" altLang="zh-CN" sz="2000" b="1" dirty="0">
                <a:solidFill>
                  <a:srgbClr val="00B0F0"/>
                </a:solidFill>
                <a:latin typeface="+mn-ea"/>
              </a:rPr>
              <a:t>object = input('</a:t>
            </a:r>
            <a:r>
              <a:rPr lang="zh-CN" altLang="zh-CN" sz="2000" b="1" dirty="0">
                <a:solidFill>
                  <a:srgbClr val="00B0F0"/>
                </a:solidFill>
                <a:latin typeface="+mn-ea"/>
              </a:rPr>
              <a:t>提示信息</a:t>
            </a:r>
            <a:r>
              <a:rPr lang="en-US" altLang="zh-CN" sz="2000" b="1" dirty="0">
                <a:solidFill>
                  <a:srgbClr val="00B0F0"/>
                </a:solidFill>
                <a:latin typeface="+mn-ea"/>
              </a:rPr>
              <a:t>')</a:t>
            </a:r>
            <a:endParaRPr lang="zh-CN" altLang="zh-CN" sz="2000" b="1" dirty="0">
              <a:solidFill>
                <a:srgbClr val="00B0F0"/>
              </a:solidFill>
              <a:latin typeface="+mn-ea"/>
            </a:endParaRPr>
          </a:p>
          <a:p>
            <a:pPr indent="457200">
              <a:lnSpc>
                <a:spcPct val="100000"/>
              </a:lnSpc>
            </a:pPr>
            <a:r>
              <a:rPr lang="en-US" altLang="zh-CN" sz="1800" dirty="0">
                <a:solidFill>
                  <a:schemeClr val="tx1">
                    <a:lumMod val="75000"/>
                    <a:lumOff val="25000"/>
                  </a:schemeClr>
                </a:solidFill>
                <a:latin typeface="+mn-ea"/>
              </a:rPr>
              <a:t>object</a:t>
            </a:r>
            <a:r>
              <a:rPr lang="zh-CN" altLang="zh-CN" sz="1800" dirty="0">
                <a:solidFill>
                  <a:schemeClr val="tx1">
                    <a:lumMod val="75000"/>
                    <a:lumOff val="25000"/>
                  </a:schemeClr>
                </a:solidFill>
                <a:latin typeface="+mn-ea"/>
              </a:rPr>
              <a:t>是需要接收用户输入的对象，提示信息的内容在函数执行时会显示在屏幕上，用于提示用户输入。提示信息可以为空，即括号内无内容，函数执行时不会提示信息。</a:t>
            </a:r>
          </a:p>
          <a:p>
            <a:pPr indent="457200">
              <a:lnSpc>
                <a:spcPct val="100000"/>
              </a:lnSpc>
            </a:pPr>
            <a:endParaRPr lang="zh-CN" altLang="zh-CN" sz="1800" dirty="0">
              <a:solidFill>
                <a:schemeClr val="tx1">
                  <a:lumMod val="75000"/>
                  <a:lumOff val="25000"/>
                </a:schemeClr>
              </a:solidFill>
              <a:latin typeface="+mn-ea"/>
            </a:endParaRPr>
          </a:p>
        </p:txBody>
      </p:sp>
      <p:sp>
        <p:nvSpPr>
          <p:cNvPr id="4" name="内容占位符 3"/>
          <p:cNvSpPr>
            <a:spLocks noGrp="1"/>
          </p:cNvSpPr>
          <p:nvPr>
            <p:ph sz="quarter" idx="15"/>
          </p:nvPr>
        </p:nvSpPr>
        <p:spPr>
          <a:xfrm>
            <a:off x="244802" y="104401"/>
            <a:ext cx="3732213" cy="571500"/>
          </a:xfrm>
        </p:spPr>
        <p:txBody>
          <a:bodyPr>
            <a:normAutofit fontScale="92500"/>
          </a:bodyPr>
          <a:lstStyle/>
          <a:p>
            <a:r>
              <a:rPr lang="en-US" altLang="zh-CN" dirty="0"/>
              <a:t>1.3 </a:t>
            </a:r>
            <a:r>
              <a:rPr lang="zh-CN" altLang="en-US" dirty="0"/>
              <a:t>第一个程序 </a:t>
            </a:r>
            <a:r>
              <a:rPr lang="en-US" altLang="zh-CN" dirty="0"/>
              <a:t>Hello World!</a:t>
            </a:r>
            <a:endParaRPr lang="zh-CN" altLang="en-US" dirty="0"/>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1.3.3 input()</a:t>
            </a:r>
            <a:r>
              <a:rPr lang="zh-CN" altLang="zh-CN" dirty="0"/>
              <a:t>函数 </a:t>
            </a:r>
          </a:p>
        </p:txBody>
      </p:sp>
      <p:sp>
        <p:nvSpPr>
          <p:cNvPr id="3" name="内容占位符 2"/>
          <p:cNvSpPr>
            <a:spLocks noGrp="1"/>
          </p:cNvSpPr>
          <p:nvPr>
            <p:ph sz="quarter" idx="14"/>
          </p:nvPr>
        </p:nvSpPr>
        <p:spPr>
          <a:xfrm>
            <a:off x="628650" y="1666211"/>
            <a:ext cx="7886700" cy="4044950"/>
          </a:xfrm>
        </p:spPr>
        <p:txBody>
          <a:bodyPr>
            <a:normAutofit/>
          </a:bodyPr>
          <a:lstStyle/>
          <a:p>
            <a:pPr indent="457200">
              <a:lnSpc>
                <a:spcPct val="100000"/>
              </a:lnSpc>
            </a:pPr>
            <a:r>
              <a:rPr lang="en-US" altLang="zh-CN" sz="1800" dirty="0">
                <a:solidFill>
                  <a:schemeClr val="tx1">
                    <a:lumMod val="75000"/>
                    <a:lumOff val="25000"/>
                  </a:schemeClr>
                </a:solidFill>
                <a:latin typeface="+mn-ea"/>
              </a:rPr>
              <a:t>Input()</a:t>
            </a:r>
            <a:r>
              <a:rPr lang="zh-CN" altLang="en-US" sz="1800" dirty="0">
                <a:solidFill>
                  <a:schemeClr val="tx1">
                    <a:lumMod val="75000"/>
                    <a:lumOff val="25000"/>
                  </a:schemeClr>
                </a:solidFill>
                <a:latin typeface="+mn-ea"/>
              </a:rPr>
              <a:t>函数的数据输入时默认为字符串类型，可以使用数据类型转换函数进行转换，如：</a:t>
            </a:r>
          </a:p>
          <a:p>
            <a:pPr indent="457200">
              <a:lnSpc>
                <a:spcPct val="100000"/>
              </a:lnSpc>
            </a:pPr>
            <a:r>
              <a:rPr lang="en-US" altLang="zh-CN" sz="1800" dirty="0">
                <a:solidFill>
                  <a:srgbClr val="00B0F0"/>
                </a:solidFill>
                <a:latin typeface="+mn-ea"/>
              </a:rPr>
              <a:t>&gt;&gt;&gt; age = input("</a:t>
            </a:r>
            <a:r>
              <a:rPr lang="zh-CN" altLang="en-US" sz="1800" dirty="0">
                <a:solidFill>
                  <a:srgbClr val="00B0F0"/>
                </a:solidFill>
                <a:latin typeface="+mn-ea"/>
              </a:rPr>
              <a:t>请输入年龄</a:t>
            </a:r>
            <a:r>
              <a:rPr lang="en-US" altLang="zh-CN" sz="1800" dirty="0">
                <a:solidFill>
                  <a:srgbClr val="00B0F0"/>
                </a:solidFill>
                <a:latin typeface="+mn-ea"/>
              </a:rPr>
              <a:t>:")       #</a:t>
            </a:r>
            <a:r>
              <a:rPr lang="zh-CN" altLang="en-US" sz="1800" dirty="0">
                <a:solidFill>
                  <a:srgbClr val="00B0F0"/>
                </a:solidFill>
                <a:latin typeface="+mn-ea"/>
              </a:rPr>
              <a:t>定义变量</a:t>
            </a:r>
          </a:p>
          <a:p>
            <a:pPr indent="457200">
              <a:lnSpc>
                <a:spcPct val="100000"/>
              </a:lnSpc>
            </a:pPr>
            <a:r>
              <a:rPr lang="zh-CN" altLang="en-US" sz="1800" dirty="0">
                <a:solidFill>
                  <a:srgbClr val="00B0F0"/>
                </a:solidFill>
                <a:latin typeface="+mn-ea"/>
              </a:rPr>
              <a:t>请输入年龄</a:t>
            </a:r>
            <a:r>
              <a:rPr lang="en-US" altLang="zh-CN" sz="1800" dirty="0">
                <a:solidFill>
                  <a:srgbClr val="00B0F0"/>
                </a:solidFill>
                <a:latin typeface="+mn-ea"/>
              </a:rPr>
              <a:t>:18                                   #</a:t>
            </a:r>
            <a:r>
              <a:rPr lang="zh-CN" altLang="en-US" sz="1800" dirty="0">
                <a:solidFill>
                  <a:srgbClr val="00B0F0"/>
                </a:solidFill>
                <a:latin typeface="+mn-ea"/>
              </a:rPr>
              <a:t>执行，输入数值</a:t>
            </a:r>
          </a:p>
          <a:p>
            <a:pPr indent="457200">
              <a:lnSpc>
                <a:spcPct val="100000"/>
              </a:lnSpc>
            </a:pPr>
            <a:r>
              <a:rPr lang="en-US" altLang="zh-CN" sz="1800" dirty="0">
                <a:solidFill>
                  <a:srgbClr val="00B0F0"/>
                </a:solidFill>
                <a:latin typeface="+mn-ea"/>
              </a:rPr>
              <a:t>&gt;&gt;&gt; print(type(age))                      #</a:t>
            </a:r>
            <a:r>
              <a:rPr lang="zh-CN" altLang="en-US" sz="1800" dirty="0">
                <a:solidFill>
                  <a:srgbClr val="00B0F0"/>
                </a:solidFill>
                <a:latin typeface="+mn-ea"/>
              </a:rPr>
              <a:t>查看变量类型</a:t>
            </a:r>
          </a:p>
          <a:p>
            <a:pPr indent="457200">
              <a:lnSpc>
                <a:spcPct val="100000"/>
              </a:lnSpc>
            </a:pPr>
            <a:r>
              <a:rPr lang="en-US" altLang="zh-CN" sz="1800" dirty="0">
                <a:solidFill>
                  <a:srgbClr val="00B0F0"/>
                </a:solidFill>
                <a:latin typeface="+mn-ea"/>
              </a:rPr>
              <a:t>&lt;class 'str'&gt;                                    #</a:t>
            </a:r>
            <a:r>
              <a:rPr lang="zh-CN" altLang="en-US" sz="1800" dirty="0">
                <a:solidFill>
                  <a:srgbClr val="00B0F0"/>
                </a:solidFill>
                <a:latin typeface="+mn-ea"/>
              </a:rPr>
              <a:t>返回结果</a:t>
            </a:r>
          </a:p>
          <a:p>
            <a:pPr indent="457200">
              <a:lnSpc>
                <a:spcPct val="100000"/>
              </a:lnSpc>
            </a:pPr>
            <a:r>
              <a:rPr lang="en-US" altLang="zh-CN" sz="1800" dirty="0">
                <a:solidFill>
                  <a:srgbClr val="00B0F0"/>
                </a:solidFill>
                <a:latin typeface="+mn-ea"/>
              </a:rPr>
              <a:t>&gt;&gt;&gt; age = int(input("</a:t>
            </a:r>
            <a:r>
              <a:rPr lang="zh-CN" altLang="en-US" sz="1800" dirty="0">
                <a:solidFill>
                  <a:srgbClr val="00B0F0"/>
                </a:solidFill>
                <a:latin typeface="+mn-ea"/>
              </a:rPr>
              <a:t>请输入年龄</a:t>
            </a:r>
            <a:r>
              <a:rPr lang="en-US" altLang="zh-CN" sz="1800" dirty="0">
                <a:solidFill>
                  <a:srgbClr val="00B0F0"/>
                </a:solidFill>
                <a:latin typeface="+mn-ea"/>
              </a:rPr>
              <a:t>:"))    #</a:t>
            </a:r>
            <a:r>
              <a:rPr lang="zh-CN" altLang="en-US" sz="1800" dirty="0">
                <a:solidFill>
                  <a:srgbClr val="00B0F0"/>
                </a:solidFill>
                <a:latin typeface="+mn-ea"/>
              </a:rPr>
              <a:t>重置变量，嵌套整型转换</a:t>
            </a:r>
          </a:p>
          <a:p>
            <a:pPr indent="457200">
              <a:lnSpc>
                <a:spcPct val="100000"/>
              </a:lnSpc>
            </a:pPr>
            <a:r>
              <a:rPr lang="zh-CN" altLang="en-US" sz="1800" dirty="0">
                <a:solidFill>
                  <a:srgbClr val="00B0F0"/>
                </a:solidFill>
                <a:latin typeface="+mn-ea"/>
              </a:rPr>
              <a:t>请输入年龄</a:t>
            </a:r>
            <a:r>
              <a:rPr lang="en-US" altLang="zh-CN" sz="1800" dirty="0">
                <a:solidFill>
                  <a:srgbClr val="00B0F0"/>
                </a:solidFill>
                <a:latin typeface="+mn-ea"/>
              </a:rPr>
              <a:t>:18                                      #</a:t>
            </a:r>
            <a:r>
              <a:rPr lang="zh-CN" altLang="en-US" sz="1800" dirty="0">
                <a:solidFill>
                  <a:srgbClr val="00B0F0"/>
                </a:solidFill>
                <a:latin typeface="+mn-ea"/>
              </a:rPr>
              <a:t>执行，输入数值</a:t>
            </a:r>
          </a:p>
          <a:p>
            <a:pPr indent="457200">
              <a:lnSpc>
                <a:spcPct val="100000"/>
              </a:lnSpc>
            </a:pPr>
            <a:r>
              <a:rPr lang="en-US" altLang="zh-CN" sz="1800" dirty="0">
                <a:solidFill>
                  <a:srgbClr val="00B0F0"/>
                </a:solidFill>
                <a:latin typeface="+mn-ea"/>
              </a:rPr>
              <a:t>&gt;&gt;&gt; print(type(age))                          #</a:t>
            </a:r>
            <a:r>
              <a:rPr lang="zh-CN" altLang="en-US" sz="1800" dirty="0">
                <a:solidFill>
                  <a:srgbClr val="00B0F0"/>
                </a:solidFill>
                <a:latin typeface="+mn-ea"/>
              </a:rPr>
              <a:t>查看变量类型</a:t>
            </a:r>
          </a:p>
          <a:p>
            <a:pPr indent="457200">
              <a:lnSpc>
                <a:spcPct val="100000"/>
              </a:lnSpc>
            </a:pPr>
            <a:r>
              <a:rPr lang="en-US" altLang="zh-CN" sz="1800" dirty="0">
                <a:solidFill>
                  <a:srgbClr val="00B0F0"/>
                </a:solidFill>
                <a:latin typeface="+mn-ea"/>
              </a:rPr>
              <a:t>&lt;class 'int'&gt;                                        #</a:t>
            </a:r>
            <a:r>
              <a:rPr lang="zh-CN" altLang="en-US" sz="1800" dirty="0">
                <a:solidFill>
                  <a:srgbClr val="00B0F0"/>
                </a:solidFill>
                <a:latin typeface="+mn-ea"/>
              </a:rPr>
              <a:t>返回结果</a:t>
            </a:r>
          </a:p>
          <a:p>
            <a:pPr indent="457200">
              <a:lnSpc>
                <a:spcPct val="100000"/>
              </a:lnSpc>
            </a:pPr>
            <a:endParaRPr lang="zh-CN" altLang="en-US" sz="1800" dirty="0">
              <a:latin typeface="+mn-ea"/>
            </a:endParaRPr>
          </a:p>
        </p:txBody>
      </p:sp>
      <p:sp>
        <p:nvSpPr>
          <p:cNvPr id="4" name="内容占位符 3"/>
          <p:cNvSpPr>
            <a:spLocks noGrp="1"/>
          </p:cNvSpPr>
          <p:nvPr>
            <p:ph sz="quarter" idx="15"/>
          </p:nvPr>
        </p:nvSpPr>
        <p:spPr>
          <a:xfrm>
            <a:off x="244802" y="104401"/>
            <a:ext cx="3732213" cy="571500"/>
          </a:xfrm>
        </p:spPr>
        <p:txBody>
          <a:bodyPr>
            <a:normAutofit fontScale="92500"/>
          </a:bodyPr>
          <a:lstStyle/>
          <a:p>
            <a:r>
              <a:rPr lang="en-US" altLang="zh-CN" dirty="0"/>
              <a:t>1.3 </a:t>
            </a:r>
            <a:r>
              <a:rPr lang="zh-CN" altLang="en-US" dirty="0"/>
              <a:t>第一个程序 </a:t>
            </a:r>
            <a:r>
              <a:rPr lang="en-US" altLang="zh-CN" dirty="0"/>
              <a:t>Hello World!</a:t>
            </a:r>
            <a:endParaRPr lang="zh-CN" altLang="en-US" dirty="0"/>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1.3.4 </a:t>
            </a:r>
            <a:r>
              <a:rPr lang="zh-CN" altLang="zh-CN" dirty="0"/>
              <a:t>注释</a:t>
            </a:r>
          </a:p>
        </p:txBody>
      </p:sp>
      <p:sp>
        <p:nvSpPr>
          <p:cNvPr id="3" name="内容占位符 2"/>
          <p:cNvSpPr>
            <a:spLocks noGrp="1"/>
          </p:cNvSpPr>
          <p:nvPr>
            <p:ph sz="quarter" idx="14"/>
          </p:nvPr>
        </p:nvSpPr>
        <p:spPr>
          <a:xfrm>
            <a:off x="628650" y="1325521"/>
            <a:ext cx="7886700" cy="2326310"/>
          </a:xfrm>
        </p:spPr>
        <p:txBody>
          <a:bodyPr>
            <a:normAutofit/>
          </a:bodyPr>
          <a:lstStyle/>
          <a:p>
            <a:pPr indent="457200">
              <a:lnSpc>
                <a:spcPct val="100000"/>
              </a:lnSpc>
            </a:pPr>
            <a:r>
              <a:rPr lang="zh-CN" altLang="zh-CN" sz="1800" dirty="0">
                <a:solidFill>
                  <a:schemeClr val="tx1">
                    <a:lumMod val="75000"/>
                    <a:lumOff val="25000"/>
                  </a:schemeClr>
                </a:solidFill>
                <a:latin typeface="+mn-ea"/>
              </a:rPr>
              <a:t>在</a:t>
            </a:r>
            <a:r>
              <a:rPr lang="en-US" altLang="zh-CN" sz="1800" dirty="0">
                <a:solidFill>
                  <a:schemeClr val="tx1">
                    <a:lumMod val="75000"/>
                    <a:lumOff val="25000"/>
                  </a:schemeClr>
                </a:solidFill>
                <a:latin typeface="+mn-ea"/>
              </a:rPr>
              <a:t>Python</a:t>
            </a:r>
            <a:r>
              <a:rPr lang="zh-CN" altLang="zh-CN" sz="1800" dirty="0">
                <a:solidFill>
                  <a:schemeClr val="tx1">
                    <a:lumMod val="75000"/>
                    <a:lumOff val="25000"/>
                  </a:schemeClr>
                </a:solidFill>
                <a:latin typeface="+mn-ea"/>
              </a:rPr>
              <a:t>代码中加入必要的注释，使其具有较好的可读性。</a:t>
            </a:r>
          </a:p>
          <a:p>
            <a:pPr indent="457200">
              <a:lnSpc>
                <a:spcPct val="100000"/>
              </a:lnSpc>
            </a:pPr>
            <a:r>
              <a:rPr lang="zh-CN" altLang="zh-CN" sz="1800" dirty="0">
                <a:solidFill>
                  <a:schemeClr val="tx1">
                    <a:lumMod val="75000"/>
                    <a:lumOff val="25000"/>
                  </a:schemeClr>
                </a:solidFill>
                <a:latin typeface="+mn-ea"/>
              </a:rPr>
              <a:t>注释分为两种，单行注释和多行注释。</a:t>
            </a:r>
          </a:p>
          <a:p>
            <a:pPr indent="457200">
              <a:lnSpc>
                <a:spcPct val="100000"/>
              </a:lnSpc>
            </a:pPr>
            <a:r>
              <a:rPr lang="zh-CN" altLang="zh-CN" sz="1800" dirty="0">
                <a:solidFill>
                  <a:schemeClr val="tx1">
                    <a:lumMod val="75000"/>
                    <a:lumOff val="25000"/>
                  </a:schemeClr>
                </a:solidFill>
                <a:latin typeface="+mn-ea"/>
              </a:rPr>
              <a:t>单行注释：使用“</a:t>
            </a:r>
            <a:r>
              <a:rPr lang="en-US" altLang="zh-CN" sz="1800" dirty="0">
                <a:solidFill>
                  <a:schemeClr val="tx1">
                    <a:lumMod val="75000"/>
                    <a:lumOff val="25000"/>
                  </a:schemeClr>
                </a:solidFill>
                <a:latin typeface="+mn-ea"/>
              </a:rPr>
              <a:t>#</a:t>
            </a:r>
            <a:r>
              <a:rPr lang="zh-CN" altLang="zh-CN" sz="1800" dirty="0">
                <a:solidFill>
                  <a:schemeClr val="tx1">
                    <a:lumMod val="75000"/>
                    <a:lumOff val="25000"/>
                  </a:schemeClr>
                </a:solidFill>
                <a:latin typeface="+mn-ea"/>
              </a:rPr>
              <a:t>”，其后（右边）的内容将不会被执行，例如：</a:t>
            </a:r>
          </a:p>
          <a:p>
            <a:pPr indent="457200" latinLnBrk="1">
              <a:lnSpc>
                <a:spcPct val="100000"/>
              </a:lnSpc>
            </a:pPr>
            <a:r>
              <a:rPr lang="en-US" altLang="zh-CN" sz="1800" b="1" dirty="0">
                <a:solidFill>
                  <a:srgbClr val="00B0F0"/>
                </a:solidFill>
                <a:latin typeface="+mn-ea"/>
              </a:rPr>
              <a:t># </a:t>
            </a:r>
            <a:r>
              <a:rPr lang="zh-CN" altLang="zh-CN" sz="1800" b="1" dirty="0">
                <a:solidFill>
                  <a:srgbClr val="00B0F0"/>
                </a:solidFill>
                <a:latin typeface="+mn-ea"/>
              </a:rPr>
              <a:t>单行注释的内容</a:t>
            </a:r>
          </a:p>
          <a:p>
            <a:pPr indent="457200">
              <a:lnSpc>
                <a:spcPct val="100000"/>
              </a:lnSpc>
            </a:pPr>
            <a:r>
              <a:rPr lang="zh-CN" altLang="zh-CN" sz="1800" dirty="0">
                <a:solidFill>
                  <a:schemeClr val="tx1">
                    <a:lumMod val="75000"/>
                    <a:lumOff val="25000"/>
                  </a:schemeClr>
                </a:solidFill>
                <a:latin typeface="+mn-ea"/>
              </a:rPr>
              <a:t>单行注释一般可放在一行程序代码之后，或者独自成行。</a:t>
            </a:r>
          </a:p>
          <a:p>
            <a:pPr indent="457200">
              <a:lnSpc>
                <a:spcPct val="100000"/>
              </a:lnSpc>
            </a:pPr>
            <a:endParaRPr lang="zh-CN" altLang="zh-CN" sz="1800" dirty="0">
              <a:solidFill>
                <a:schemeClr val="tx1">
                  <a:lumMod val="75000"/>
                  <a:lumOff val="25000"/>
                </a:schemeClr>
              </a:solidFill>
              <a:latin typeface="+mn-ea"/>
            </a:endParaRPr>
          </a:p>
        </p:txBody>
      </p:sp>
      <p:sp>
        <p:nvSpPr>
          <p:cNvPr id="4" name="内容占位符 3"/>
          <p:cNvSpPr>
            <a:spLocks noGrp="1"/>
          </p:cNvSpPr>
          <p:nvPr>
            <p:ph sz="quarter" idx="15"/>
          </p:nvPr>
        </p:nvSpPr>
        <p:spPr>
          <a:xfrm>
            <a:off x="244802" y="104401"/>
            <a:ext cx="3732213" cy="571500"/>
          </a:xfrm>
        </p:spPr>
        <p:txBody>
          <a:bodyPr>
            <a:normAutofit fontScale="92500"/>
          </a:bodyPr>
          <a:lstStyle/>
          <a:p>
            <a:r>
              <a:rPr lang="en-US" altLang="zh-CN" dirty="0"/>
              <a:t>1.3 </a:t>
            </a:r>
            <a:r>
              <a:rPr lang="zh-CN" altLang="en-US" dirty="0"/>
              <a:t>第一个程序 </a:t>
            </a:r>
            <a:r>
              <a:rPr lang="en-US" altLang="zh-CN" dirty="0"/>
              <a:t>Hello World!</a:t>
            </a:r>
            <a:endParaRPr lang="zh-CN" altLang="en-US" dirty="0"/>
          </a:p>
        </p:txBody>
      </p:sp>
      <p:sp>
        <p:nvSpPr>
          <p:cNvPr id="5" name="矩形 4"/>
          <p:cNvSpPr/>
          <p:nvPr/>
        </p:nvSpPr>
        <p:spPr>
          <a:xfrm>
            <a:off x="515072" y="3429000"/>
            <a:ext cx="7147369" cy="1477328"/>
          </a:xfrm>
          <a:prstGeom prst="rect">
            <a:avLst/>
          </a:prstGeom>
        </p:spPr>
        <p:txBody>
          <a:bodyPr wrap="square">
            <a:spAutoFit/>
          </a:bodyPr>
          <a:lstStyle/>
          <a:p>
            <a:pPr marL="114300" indent="457200" algn="just">
              <a:spcAft>
                <a:spcPts val="0"/>
              </a:spcAft>
            </a:pPr>
            <a:r>
              <a:rPr lang="zh-CN" altLang="zh-CN" kern="100" dirty="0">
                <a:solidFill>
                  <a:schemeClr val="tx1">
                    <a:lumMod val="75000"/>
                    <a:lumOff val="25000"/>
                  </a:schemeClr>
                </a:solidFill>
                <a:latin typeface="+mn-ea"/>
              </a:rPr>
              <a:t>多行注释：使用两组，每组三个连续的双引号（或者单引号），两组引号之间为多行注释的内容，例如：</a:t>
            </a:r>
            <a:endParaRPr lang="zh-CN" altLang="zh-CN" kern="100" dirty="0">
              <a:latin typeface="+mn-ea"/>
            </a:endParaRPr>
          </a:p>
          <a:p>
            <a:pPr marL="114935" indent="457200" algn="just" latinLnBrk="1">
              <a:spcAft>
                <a:spcPts val="0"/>
              </a:spcAft>
            </a:pPr>
            <a:r>
              <a:rPr lang="en-US" altLang="zh-CN" b="1" kern="100" dirty="0">
                <a:solidFill>
                  <a:srgbClr val="00B0F0"/>
                </a:solidFill>
                <a:latin typeface="+mn-ea"/>
              </a:rPr>
              <a:t>"""</a:t>
            </a:r>
            <a:endParaRPr lang="zh-CN" altLang="zh-CN" b="1" kern="100" dirty="0">
              <a:solidFill>
                <a:srgbClr val="00B0F0"/>
              </a:solidFill>
              <a:latin typeface="+mn-ea"/>
            </a:endParaRPr>
          </a:p>
          <a:p>
            <a:pPr marL="114935" indent="457200" algn="just" latinLnBrk="1">
              <a:spcAft>
                <a:spcPts val="0"/>
              </a:spcAft>
            </a:pPr>
            <a:r>
              <a:rPr lang="zh-CN" altLang="zh-CN" b="1" kern="100" dirty="0">
                <a:solidFill>
                  <a:srgbClr val="00B0F0"/>
                </a:solidFill>
                <a:latin typeface="+mn-ea"/>
              </a:rPr>
              <a:t>多行注释的内容</a:t>
            </a:r>
          </a:p>
          <a:p>
            <a:pPr marL="114935" indent="457200" algn="just" latinLnBrk="1">
              <a:spcAft>
                <a:spcPts val="0"/>
              </a:spcAft>
            </a:pPr>
            <a:r>
              <a:rPr lang="en-US" altLang="zh-CN" b="1" kern="100" dirty="0">
                <a:solidFill>
                  <a:srgbClr val="00B0F0"/>
                </a:solidFill>
                <a:latin typeface="+mn-ea"/>
              </a:rPr>
              <a:t>"""</a:t>
            </a:r>
            <a:endParaRPr lang="zh-CN" altLang="zh-CN" b="1" kern="100" dirty="0">
              <a:solidFill>
                <a:srgbClr val="00B0F0"/>
              </a:solidFill>
              <a:effectLst/>
              <a:latin typeface="+mn-ea"/>
            </a:endParaRPr>
          </a:p>
        </p:txBody>
      </p:sp>
      <p:sp>
        <p:nvSpPr>
          <p:cNvPr id="6" name="矩形 5"/>
          <p:cNvSpPr/>
          <p:nvPr/>
        </p:nvSpPr>
        <p:spPr>
          <a:xfrm>
            <a:off x="746568" y="5004129"/>
            <a:ext cx="7980744" cy="528350"/>
          </a:xfrm>
          <a:prstGeom prst="rect">
            <a:avLst/>
          </a:prstGeom>
        </p:spPr>
        <p:txBody>
          <a:bodyPr wrap="square">
            <a:spAutoFit/>
          </a:bodyPr>
          <a:lstStyle/>
          <a:p>
            <a:pPr marL="114300" indent="266700" algn="just">
              <a:lnSpc>
                <a:spcPts val="1670"/>
              </a:lnSpc>
              <a:spcAft>
                <a:spcPts val="0"/>
              </a:spcAft>
            </a:pP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一个标准的完整的</a:t>
            </a:r>
            <a:r>
              <a:rPr lang="en-US" altLang="zh-CN" kern="100" dirty="0">
                <a:solidFill>
                  <a:schemeClr val="tx1">
                    <a:lumMod val="75000"/>
                    <a:lumOff val="25000"/>
                  </a:schemeClr>
                </a:solidFill>
                <a:latin typeface="Times New Roman" panose="02020603050405020304" pitchFamily="18" charset="0"/>
                <a:ea typeface="宋体" panose="02010600030101010101" pitchFamily="2" charset="-122"/>
              </a:rPr>
              <a:t>Python</a:t>
            </a:r>
            <a:r>
              <a:rPr lang="zh-CN" altLang="zh-CN" kern="100" dirty="0">
                <a:solidFill>
                  <a:schemeClr val="tx1">
                    <a:lumMod val="75000"/>
                    <a:lumOff val="25000"/>
                  </a:schemeClr>
                </a:solidFill>
                <a:latin typeface="Times New Roman" panose="02020603050405020304" pitchFamily="18" charset="0"/>
                <a:ea typeface="宋体" panose="02010600030101010101" pitchFamily="2" charset="-122"/>
              </a:rPr>
              <a:t>程序文件的头部，应有相关注释来记录编写者姓名，实现的功能和编写日期（修改日期）等重要信息。</a:t>
            </a:r>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1.3.5 IDLE</a:t>
            </a:r>
            <a:r>
              <a:rPr lang="zh-CN" altLang="zh-CN" dirty="0"/>
              <a:t>使用简介</a:t>
            </a:r>
          </a:p>
        </p:txBody>
      </p:sp>
      <p:sp>
        <p:nvSpPr>
          <p:cNvPr id="3" name="内容占位符 2"/>
          <p:cNvSpPr>
            <a:spLocks noGrp="1"/>
          </p:cNvSpPr>
          <p:nvPr>
            <p:ph sz="quarter" idx="14"/>
          </p:nvPr>
        </p:nvSpPr>
        <p:spPr>
          <a:xfrm>
            <a:off x="121534" y="1406525"/>
            <a:ext cx="8900931" cy="4044950"/>
          </a:xfrm>
        </p:spPr>
        <p:txBody>
          <a:bodyPr>
            <a:normAutofit fontScale="92500" lnSpcReduction="10000"/>
          </a:bodyPr>
          <a:lstStyle/>
          <a:p>
            <a:pPr indent="457200">
              <a:lnSpc>
                <a:spcPct val="100000"/>
              </a:lnSpc>
            </a:pPr>
            <a:r>
              <a:rPr lang="zh-CN" altLang="zh-CN" sz="1800" dirty="0">
                <a:solidFill>
                  <a:schemeClr val="tx1">
                    <a:lumMod val="75000"/>
                    <a:lumOff val="25000"/>
                  </a:schemeClr>
                </a:solidFill>
                <a:latin typeface="+mn-ea"/>
              </a:rPr>
              <a:t>为了更好地使用</a:t>
            </a:r>
            <a:r>
              <a:rPr lang="en-US" altLang="zh-CN" sz="1800" dirty="0">
                <a:solidFill>
                  <a:schemeClr val="tx1">
                    <a:lumMod val="75000"/>
                    <a:lumOff val="25000"/>
                  </a:schemeClr>
                </a:solidFill>
                <a:latin typeface="+mn-ea"/>
              </a:rPr>
              <a:t>IDLE</a:t>
            </a:r>
            <a:r>
              <a:rPr lang="zh-CN" altLang="zh-CN" sz="1800" dirty="0">
                <a:solidFill>
                  <a:schemeClr val="tx1">
                    <a:lumMod val="75000"/>
                    <a:lumOff val="25000"/>
                  </a:schemeClr>
                </a:solidFill>
                <a:latin typeface="+mn-ea"/>
              </a:rPr>
              <a:t>进行</a:t>
            </a:r>
            <a:r>
              <a:rPr lang="en-US" altLang="zh-CN" sz="1800" dirty="0">
                <a:solidFill>
                  <a:schemeClr val="tx1">
                    <a:lumMod val="75000"/>
                    <a:lumOff val="25000"/>
                  </a:schemeClr>
                </a:solidFill>
                <a:latin typeface="+mn-ea"/>
              </a:rPr>
              <a:t>Python</a:t>
            </a:r>
            <a:r>
              <a:rPr lang="zh-CN" altLang="zh-CN" sz="1800" dirty="0">
                <a:solidFill>
                  <a:schemeClr val="tx1">
                    <a:lumMod val="75000"/>
                    <a:lumOff val="25000"/>
                  </a:schemeClr>
                </a:solidFill>
                <a:latin typeface="+mn-ea"/>
              </a:rPr>
              <a:t>程序编写，这里介绍一下</a:t>
            </a:r>
            <a:r>
              <a:rPr lang="en-US" altLang="zh-CN" sz="1800" dirty="0">
                <a:solidFill>
                  <a:schemeClr val="tx1">
                    <a:lumMod val="75000"/>
                    <a:lumOff val="25000"/>
                  </a:schemeClr>
                </a:solidFill>
                <a:latin typeface="+mn-ea"/>
              </a:rPr>
              <a:t>IDLE</a:t>
            </a:r>
            <a:r>
              <a:rPr lang="zh-CN" altLang="zh-CN" sz="1800" dirty="0">
                <a:solidFill>
                  <a:schemeClr val="tx1">
                    <a:lumMod val="75000"/>
                    <a:lumOff val="25000"/>
                  </a:schemeClr>
                </a:solidFill>
                <a:latin typeface="+mn-ea"/>
              </a:rPr>
              <a:t>的使用方法。</a:t>
            </a:r>
          </a:p>
          <a:p>
            <a:pPr indent="457200">
              <a:lnSpc>
                <a:spcPct val="100000"/>
              </a:lnSpc>
            </a:pPr>
            <a:r>
              <a:rPr lang="en-US" altLang="zh-CN" sz="1800" dirty="0">
                <a:solidFill>
                  <a:schemeClr val="tx1">
                    <a:lumMod val="75000"/>
                    <a:lumOff val="25000"/>
                  </a:schemeClr>
                </a:solidFill>
                <a:latin typeface="+mn-ea"/>
              </a:rPr>
              <a:t>IDLE</a:t>
            </a:r>
            <a:r>
              <a:rPr lang="zh-CN" altLang="zh-CN" sz="1800" dirty="0">
                <a:solidFill>
                  <a:schemeClr val="tx1">
                    <a:lumMod val="75000"/>
                    <a:lumOff val="25000"/>
                  </a:schemeClr>
                </a:solidFill>
                <a:latin typeface="+mn-ea"/>
              </a:rPr>
              <a:t>作为</a:t>
            </a:r>
            <a:r>
              <a:rPr lang="en-US" altLang="zh-CN" sz="1800" dirty="0">
                <a:solidFill>
                  <a:schemeClr val="tx1">
                    <a:lumMod val="75000"/>
                    <a:lumOff val="25000"/>
                  </a:schemeClr>
                </a:solidFill>
                <a:latin typeface="+mn-ea"/>
              </a:rPr>
              <a:t>Python</a:t>
            </a:r>
            <a:r>
              <a:rPr lang="zh-CN" altLang="zh-CN" sz="1800" dirty="0">
                <a:solidFill>
                  <a:schemeClr val="tx1">
                    <a:lumMod val="75000"/>
                    <a:lumOff val="25000"/>
                  </a:schemeClr>
                </a:solidFill>
                <a:latin typeface="+mn-ea"/>
              </a:rPr>
              <a:t>的默认开发和学习工具，具有以下特点：</a:t>
            </a:r>
          </a:p>
          <a:p>
            <a:pPr indent="457200">
              <a:lnSpc>
                <a:spcPct val="100000"/>
              </a:lnSpc>
            </a:pPr>
            <a:r>
              <a:rPr lang="en-US" altLang="zh-CN" sz="1800" dirty="0">
                <a:solidFill>
                  <a:schemeClr val="tx1">
                    <a:lumMod val="75000"/>
                    <a:lumOff val="25000"/>
                  </a:schemeClr>
                </a:solidFill>
                <a:latin typeface="+mn-ea"/>
              </a:rPr>
              <a:t>1. IDLE</a:t>
            </a:r>
            <a:r>
              <a:rPr lang="zh-CN" altLang="zh-CN" sz="1800" dirty="0">
                <a:solidFill>
                  <a:schemeClr val="tx1">
                    <a:lumMod val="75000"/>
                    <a:lumOff val="25000"/>
                  </a:schemeClr>
                </a:solidFill>
                <a:latin typeface="+mn-ea"/>
              </a:rPr>
              <a:t>是一个百分百的纯</a:t>
            </a:r>
            <a:r>
              <a:rPr lang="en-US" altLang="zh-CN" sz="1800" dirty="0">
                <a:solidFill>
                  <a:schemeClr val="tx1">
                    <a:lumMod val="75000"/>
                    <a:lumOff val="25000"/>
                  </a:schemeClr>
                </a:solidFill>
                <a:latin typeface="+mn-ea"/>
              </a:rPr>
              <a:t>Python</a:t>
            </a:r>
            <a:r>
              <a:rPr lang="zh-CN" altLang="zh-CN" sz="1800" dirty="0">
                <a:solidFill>
                  <a:schemeClr val="tx1">
                    <a:lumMod val="75000"/>
                    <a:lumOff val="25000"/>
                  </a:schemeClr>
                </a:solidFill>
                <a:latin typeface="+mn-ea"/>
              </a:rPr>
              <a:t>编写的应用程序，使用了</a:t>
            </a:r>
            <a:r>
              <a:rPr lang="en-US" altLang="zh-CN" sz="1800" dirty="0" err="1">
                <a:solidFill>
                  <a:schemeClr val="tx1">
                    <a:lumMod val="75000"/>
                    <a:lumOff val="25000"/>
                  </a:schemeClr>
                </a:solidFill>
                <a:latin typeface="+mn-ea"/>
              </a:rPr>
              <a:t>tkinter</a:t>
            </a:r>
            <a:r>
              <a:rPr lang="zh-CN" altLang="zh-CN" sz="1800" dirty="0">
                <a:solidFill>
                  <a:schemeClr val="tx1">
                    <a:lumMod val="75000"/>
                    <a:lumOff val="25000"/>
                  </a:schemeClr>
                </a:solidFill>
                <a:latin typeface="+mn-ea"/>
              </a:rPr>
              <a:t>的用户界面工具集（</a:t>
            </a:r>
            <a:r>
              <a:rPr lang="en-US" altLang="zh-CN" sz="1800" dirty="0" err="1">
                <a:solidFill>
                  <a:schemeClr val="tx1">
                    <a:lumMod val="75000"/>
                    <a:lumOff val="25000"/>
                  </a:schemeClr>
                </a:solidFill>
                <a:latin typeface="+mn-ea"/>
              </a:rPr>
              <a:t>tkinker</a:t>
            </a:r>
            <a:r>
              <a:rPr lang="en-US" altLang="zh-CN" sz="1800" dirty="0">
                <a:solidFill>
                  <a:schemeClr val="tx1">
                    <a:lumMod val="75000"/>
                    <a:lumOff val="25000"/>
                  </a:schemeClr>
                </a:solidFill>
                <a:latin typeface="+mn-ea"/>
              </a:rPr>
              <a:t> GUI toolkit</a:t>
            </a:r>
            <a:r>
              <a:rPr lang="zh-CN" altLang="zh-CN" sz="1800" dirty="0">
                <a:solidFill>
                  <a:schemeClr val="tx1">
                    <a:lumMod val="75000"/>
                    <a:lumOff val="25000"/>
                  </a:schemeClr>
                </a:solidFill>
                <a:latin typeface="+mn-ea"/>
              </a:rPr>
              <a:t>）。</a:t>
            </a:r>
          </a:p>
          <a:p>
            <a:pPr indent="457200">
              <a:lnSpc>
                <a:spcPct val="100000"/>
              </a:lnSpc>
            </a:pPr>
            <a:r>
              <a:rPr lang="en-US" altLang="zh-CN" sz="1800" dirty="0">
                <a:solidFill>
                  <a:schemeClr val="tx1">
                    <a:lumMod val="75000"/>
                    <a:lumOff val="25000"/>
                  </a:schemeClr>
                </a:solidFill>
                <a:latin typeface="+mn-ea"/>
              </a:rPr>
              <a:t>2. </a:t>
            </a:r>
            <a:r>
              <a:rPr lang="zh-CN" altLang="zh-CN" sz="1800" dirty="0">
                <a:solidFill>
                  <a:schemeClr val="tx1">
                    <a:lumMod val="75000"/>
                    <a:lumOff val="25000"/>
                  </a:schemeClr>
                </a:solidFill>
                <a:latin typeface="+mn-ea"/>
              </a:rPr>
              <a:t>跨平台，在</a:t>
            </a:r>
            <a:r>
              <a:rPr lang="en-US" altLang="zh-CN" sz="1800" dirty="0">
                <a:solidFill>
                  <a:schemeClr val="tx1">
                    <a:lumMod val="75000"/>
                    <a:lumOff val="25000"/>
                  </a:schemeClr>
                </a:solidFill>
                <a:latin typeface="+mn-ea"/>
              </a:rPr>
              <a:t>Windows</a:t>
            </a:r>
            <a:r>
              <a:rPr lang="zh-CN" altLang="zh-CN" sz="1800" dirty="0">
                <a:solidFill>
                  <a:schemeClr val="tx1">
                    <a:lumMod val="75000"/>
                    <a:lumOff val="25000"/>
                  </a:schemeClr>
                </a:solidFill>
                <a:latin typeface="+mn-ea"/>
              </a:rPr>
              <a:t>、</a:t>
            </a:r>
            <a:r>
              <a:rPr lang="en-US" altLang="zh-CN" sz="1800" dirty="0">
                <a:solidFill>
                  <a:schemeClr val="tx1">
                    <a:lumMod val="75000"/>
                    <a:lumOff val="25000"/>
                  </a:schemeClr>
                </a:solidFill>
                <a:latin typeface="+mn-ea"/>
              </a:rPr>
              <a:t>Unix</a:t>
            </a:r>
            <a:r>
              <a:rPr lang="zh-CN" altLang="zh-CN" sz="1800" dirty="0">
                <a:solidFill>
                  <a:schemeClr val="tx1">
                    <a:lumMod val="75000"/>
                    <a:lumOff val="25000"/>
                  </a:schemeClr>
                </a:solidFill>
                <a:latin typeface="+mn-ea"/>
              </a:rPr>
              <a:t>和</a:t>
            </a:r>
            <a:r>
              <a:rPr lang="en-US" altLang="zh-CN" sz="1800" dirty="0">
                <a:solidFill>
                  <a:schemeClr val="tx1">
                    <a:lumMod val="75000"/>
                    <a:lumOff val="25000"/>
                  </a:schemeClr>
                </a:solidFill>
                <a:latin typeface="+mn-ea"/>
              </a:rPr>
              <a:t>Mac OS X</a:t>
            </a:r>
            <a:r>
              <a:rPr lang="zh-CN" altLang="zh-CN" sz="1800" dirty="0">
                <a:solidFill>
                  <a:schemeClr val="tx1">
                    <a:lumMod val="75000"/>
                    <a:lumOff val="25000"/>
                  </a:schemeClr>
                </a:solidFill>
                <a:latin typeface="+mn-ea"/>
              </a:rPr>
              <a:t>上具有相同的效果。</a:t>
            </a:r>
          </a:p>
          <a:p>
            <a:pPr indent="457200">
              <a:lnSpc>
                <a:spcPct val="100000"/>
              </a:lnSpc>
            </a:pPr>
            <a:r>
              <a:rPr lang="en-US" altLang="zh-CN" sz="1800" dirty="0">
                <a:solidFill>
                  <a:schemeClr val="tx1">
                    <a:lumMod val="75000"/>
                    <a:lumOff val="25000"/>
                  </a:schemeClr>
                </a:solidFill>
                <a:latin typeface="+mn-ea"/>
              </a:rPr>
              <a:t>3. </a:t>
            </a:r>
            <a:r>
              <a:rPr lang="zh-CN" altLang="zh-CN" sz="1800" dirty="0">
                <a:solidFill>
                  <a:schemeClr val="tx1">
                    <a:lumMod val="75000"/>
                    <a:lumOff val="25000"/>
                  </a:schemeClr>
                </a:solidFill>
                <a:latin typeface="+mn-ea"/>
              </a:rPr>
              <a:t>交互式的解释器，对代码的输入、运行结果的输出和错误信息均有友好的颜色提示，并且用户可自定义显示的颜色方案。</a:t>
            </a:r>
          </a:p>
          <a:p>
            <a:pPr indent="457200">
              <a:lnSpc>
                <a:spcPct val="100000"/>
              </a:lnSpc>
            </a:pPr>
            <a:r>
              <a:rPr lang="en-US" altLang="zh-CN" sz="1800" dirty="0">
                <a:solidFill>
                  <a:schemeClr val="tx1">
                    <a:lumMod val="75000"/>
                    <a:lumOff val="25000"/>
                  </a:schemeClr>
                </a:solidFill>
                <a:latin typeface="+mn-ea"/>
              </a:rPr>
              <a:t>4. </a:t>
            </a:r>
            <a:r>
              <a:rPr lang="zh-CN" altLang="zh-CN" sz="1800" dirty="0">
                <a:solidFill>
                  <a:schemeClr val="tx1">
                    <a:lumMod val="75000"/>
                    <a:lumOff val="25000"/>
                  </a:schemeClr>
                </a:solidFill>
                <a:latin typeface="+mn-ea"/>
              </a:rPr>
              <a:t>支持多窗口的代码编辑器，也支持多重撤销，</a:t>
            </a:r>
            <a:r>
              <a:rPr lang="en-US" altLang="zh-CN" sz="1800" dirty="0">
                <a:solidFill>
                  <a:schemeClr val="tx1">
                    <a:lumMod val="75000"/>
                    <a:lumOff val="25000"/>
                  </a:schemeClr>
                </a:solidFill>
                <a:latin typeface="+mn-ea"/>
              </a:rPr>
              <a:t>Python</a:t>
            </a:r>
            <a:r>
              <a:rPr lang="zh-CN" altLang="zh-CN" sz="1800" dirty="0">
                <a:solidFill>
                  <a:schemeClr val="tx1">
                    <a:lumMod val="75000"/>
                    <a:lumOff val="25000"/>
                  </a:schemeClr>
                </a:solidFill>
                <a:latin typeface="+mn-ea"/>
              </a:rPr>
              <a:t>语法颜色区分，智能缩进，调用提示和自动补全等。</a:t>
            </a:r>
          </a:p>
          <a:p>
            <a:pPr indent="457200">
              <a:lnSpc>
                <a:spcPct val="100000"/>
              </a:lnSpc>
            </a:pPr>
            <a:r>
              <a:rPr lang="en-US" altLang="zh-CN" sz="1800" dirty="0">
                <a:solidFill>
                  <a:schemeClr val="tx1">
                    <a:lumMod val="75000"/>
                    <a:lumOff val="25000"/>
                  </a:schemeClr>
                </a:solidFill>
                <a:latin typeface="+mn-ea"/>
              </a:rPr>
              <a:t>5. </a:t>
            </a:r>
            <a:r>
              <a:rPr lang="zh-CN" altLang="zh-CN" sz="1800" dirty="0">
                <a:solidFill>
                  <a:schemeClr val="tx1">
                    <a:lumMod val="75000"/>
                    <a:lumOff val="25000"/>
                  </a:schemeClr>
                </a:solidFill>
                <a:latin typeface="+mn-ea"/>
              </a:rPr>
              <a:t>任意窗口内的搜索，编辑器窗口中的替换，以及多文件中的查找。</a:t>
            </a:r>
          </a:p>
          <a:p>
            <a:pPr indent="457200">
              <a:lnSpc>
                <a:spcPct val="100000"/>
              </a:lnSpc>
            </a:pPr>
            <a:r>
              <a:rPr lang="en-US" altLang="zh-CN" sz="1800" dirty="0">
                <a:solidFill>
                  <a:schemeClr val="tx1">
                    <a:lumMod val="75000"/>
                    <a:lumOff val="25000"/>
                  </a:schemeClr>
                </a:solidFill>
                <a:latin typeface="+mn-ea"/>
              </a:rPr>
              <a:t>6. </a:t>
            </a:r>
            <a:r>
              <a:rPr lang="zh-CN" altLang="zh-CN" sz="1800" dirty="0">
                <a:solidFill>
                  <a:schemeClr val="tx1">
                    <a:lumMod val="75000"/>
                    <a:lumOff val="25000"/>
                  </a:schemeClr>
                </a:solidFill>
                <a:latin typeface="+mn-ea"/>
              </a:rPr>
              <a:t>具有断点，步进，及全局和本地命名空间的调试器。</a:t>
            </a:r>
          </a:p>
          <a:p>
            <a:pPr indent="457200">
              <a:lnSpc>
                <a:spcPct val="100000"/>
              </a:lnSpc>
            </a:pPr>
            <a:r>
              <a:rPr lang="zh-CN" altLang="en-US" sz="1800" dirty="0">
                <a:solidFill>
                  <a:schemeClr val="tx1">
                    <a:lumMod val="75000"/>
                    <a:lumOff val="25000"/>
                  </a:schemeClr>
                </a:solidFill>
                <a:latin typeface="+mn-ea"/>
              </a:rPr>
              <a:t>更多详内容请查看本书内容。</a:t>
            </a:r>
          </a:p>
        </p:txBody>
      </p:sp>
      <p:sp>
        <p:nvSpPr>
          <p:cNvPr id="4" name="内容占位符 3"/>
          <p:cNvSpPr>
            <a:spLocks noGrp="1"/>
          </p:cNvSpPr>
          <p:nvPr>
            <p:ph sz="quarter" idx="15"/>
          </p:nvPr>
        </p:nvSpPr>
        <p:spPr>
          <a:xfrm>
            <a:off x="244802" y="104401"/>
            <a:ext cx="3732213" cy="571500"/>
          </a:xfrm>
        </p:spPr>
        <p:txBody>
          <a:bodyPr>
            <a:normAutofit fontScale="92500"/>
          </a:bodyPr>
          <a:lstStyle/>
          <a:p>
            <a:r>
              <a:rPr lang="en-US" altLang="zh-CN" dirty="0"/>
              <a:t>1.3 </a:t>
            </a:r>
            <a:r>
              <a:rPr lang="zh-CN" altLang="en-US" dirty="0"/>
              <a:t>第一个程序 </a:t>
            </a:r>
            <a:r>
              <a:rPr lang="en-US" altLang="zh-CN" dirty="0"/>
              <a:t>Hello World!</a:t>
            </a:r>
            <a:endParaRPr lang="zh-CN" altLang="en-US" dirty="0"/>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第一章  </a:t>
            </a:r>
            <a:r>
              <a:rPr lang="en-US" altLang="zh-CN" dirty="0"/>
              <a:t>Python3</a:t>
            </a:r>
            <a:r>
              <a:rPr lang="zh-CN" altLang="en-US" dirty="0"/>
              <a:t>概述</a:t>
            </a:r>
          </a:p>
        </p:txBody>
      </p:sp>
      <p:sp>
        <p:nvSpPr>
          <p:cNvPr id="3" name="文本占位符 2"/>
          <p:cNvSpPr>
            <a:spLocks noGrp="1"/>
          </p:cNvSpPr>
          <p:nvPr>
            <p:ph type="body" sz="quarter" idx="14"/>
          </p:nvPr>
        </p:nvSpPr>
        <p:spPr/>
        <p:txBody>
          <a:bodyPr/>
          <a:lstStyle/>
          <a:p>
            <a:pPr marL="0" indent="0">
              <a:buNone/>
            </a:pPr>
            <a:r>
              <a:rPr lang="en-US" altLang="zh-CN" dirty="0">
                <a:solidFill>
                  <a:schemeClr val="tx1">
                    <a:lumMod val="75000"/>
                    <a:lumOff val="25000"/>
                  </a:schemeClr>
                </a:solidFill>
              </a:rPr>
              <a:t>1.1 Python </a:t>
            </a:r>
            <a:r>
              <a:rPr lang="zh-CN" altLang="en-US" dirty="0">
                <a:solidFill>
                  <a:schemeClr val="tx1">
                    <a:lumMod val="75000"/>
                    <a:lumOff val="25000"/>
                  </a:schemeClr>
                </a:solidFill>
              </a:rPr>
              <a:t>简介</a:t>
            </a:r>
          </a:p>
        </p:txBody>
      </p:sp>
      <p:sp>
        <p:nvSpPr>
          <p:cNvPr id="4" name="文本占位符 3"/>
          <p:cNvSpPr>
            <a:spLocks noGrp="1"/>
          </p:cNvSpPr>
          <p:nvPr>
            <p:ph type="body" sz="quarter" idx="15"/>
          </p:nvPr>
        </p:nvSpPr>
        <p:spPr/>
        <p:txBody>
          <a:bodyPr/>
          <a:lstStyle/>
          <a:p>
            <a:pPr marL="0" indent="0">
              <a:buNone/>
            </a:pPr>
            <a:r>
              <a:rPr lang="en-US" altLang="zh-CN" dirty="0">
                <a:solidFill>
                  <a:schemeClr val="tx1">
                    <a:lumMod val="75000"/>
                    <a:lumOff val="25000"/>
                  </a:schemeClr>
                </a:solidFill>
              </a:rPr>
              <a:t>1.2 Python</a:t>
            </a:r>
            <a:r>
              <a:rPr lang="zh-CN" altLang="en-US" dirty="0">
                <a:solidFill>
                  <a:schemeClr val="tx1">
                    <a:lumMod val="75000"/>
                    <a:lumOff val="25000"/>
                  </a:schemeClr>
                </a:solidFill>
              </a:rPr>
              <a:t>环境构建</a:t>
            </a:r>
          </a:p>
        </p:txBody>
      </p:sp>
      <p:sp>
        <p:nvSpPr>
          <p:cNvPr id="5" name="文本占位符 4"/>
          <p:cNvSpPr>
            <a:spLocks noGrp="1"/>
          </p:cNvSpPr>
          <p:nvPr>
            <p:ph type="body" sz="quarter" idx="16"/>
          </p:nvPr>
        </p:nvSpPr>
        <p:spPr/>
        <p:txBody>
          <a:bodyPr/>
          <a:lstStyle/>
          <a:p>
            <a:pPr marL="0" indent="0">
              <a:buNone/>
            </a:pPr>
            <a:r>
              <a:rPr lang="en-US" altLang="zh-CN" dirty="0">
                <a:solidFill>
                  <a:schemeClr val="tx1">
                    <a:lumMod val="75000"/>
                    <a:lumOff val="25000"/>
                  </a:schemeClr>
                </a:solidFill>
              </a:rPr>
              <a:t>1.3 </a:t>
            </a:r>
            <a:r>
              <a:rPr lang="zh-CN" altLang="en-US" dirty="0">
                <a:solidFill>
                  <a:schemeClr val="tx1">
                    <a:lumMod val="75000"/>
                    <a:lumOff val="25000"/>
                  </a:schemeClr>
                </a:solidFill>
              </a:rPr>
              <a:t>第一个程序 </a:t>
            </a:r>
            <a:r>
              <a:rPr lang="en-US" altLang="zh-CN" dirty="0">
                <a:solidFill>
                  <a:schemeClr val="tx1">
                    <a:lumMod val="75000"/>
                    <a:lumOff val="25000"/>
                  </a:schemeClr>
                </a:solidFill>
              </a:rPr>
              <a:t>Hello World </a:t>
            </a:r>
            <a:r>
              <a:rPr lang="zh-CN" altLang="en-US" dirty="0">
                <a:solidFill>
                  <a:schemeClr val="tx1">
                    <a:lumMod val="75000"/>
                    <a:lumOff val="25000"/>
                  </a:schemeClr>
                </a:solidFill>
              </a:rPr>
              <a:t>！</a:t>
            </a:r>
          </a:p>
        </p:txBody>
      </p:sp>
      <p:sp>
        <p:nvSpPr>
          <p:cNvPr id="6" name="文本占位符 5"/>
          <p:cNvSpPr>
            <a:spLocks noGrp="1"/>
          </p:cNvSpPr>
          <p:nvPr>
            <p:ph type="body" sz="quarter" idx="17"/>
          </p:nvPr>
        </p:nvSpPr>
        <p:spPr/>
        <p:txBody>
          <a:bodyPr/>
          <a:lstStyle/>
          <a:p>
            <a:pPr marL="0" indent="0">
              <a:buNone/>
            </a:pPr>
            <a:r>
              <a:rPr lang="zh-CN" altLang="en-US" dirty="0">
                <a:solidFill>
                  <a:schemeClr val="tx1">
                    <a:lumMod val="75000"/>
                    <a:lumOff val="25000"/>
                  </a:schemeClr>
                </a:solidFill>
              </a:rPr>
              <a:t>习题</a:t>
            </a:r>
          </a:p>
        </p:txBody>
      </p:sp>
      <p:sp>
        <p:nvSpPr>
          <p:cNvPr id="7" name="文本占位符 6"/>
          <p:cNvSpPr>
            <a:spLocks noGrp="1"/>
          </p:cNvSpPr>
          <p:nvPr>
            <p:ph type="body" sz="quarter" idx="18"/>
          </p:nvPr>
        </p:nvSpPr>
        <p:spPr/>
        <p:txBody>
          <a:bodyPr/>
          <a:lstStyle/>
          <a:p>
            <a:pPr marL="0" indent="0">
              <a:buNone/>
            </a:pPr>
            <a:r>
              <a:rPr lang="en-US" altLang="zh-CN" dirty="0">
                <a:solidFill>
                  <a:schemeClr val="bg1"/>
                </a:solidFill>
              </a:rPr>
              <a:t>1.4 </a:t>
            </a:r>
            <a:r>
              <a:rPr lang="zh-CN" altLang="en-US" dirty="0">
                <a:solidFill>
                  <a:schemeClr val="bg1"/>
                </a:solidFill>
              </a:rPr>
              <a:t>工具</a:t>
            </a:r>
          </a:p>
        </p:txBody>
      </p:sp>
      <p:sp>
        <p:nvSpPr>
          <p:cNvPr id="8" name="文本占位符 7"/>
          <p:cNvSpPr>
            <a:spLocks noGrp="1"/>
          </p:cNvSpPr>
          <p:nvPr>
            <p:ph type="body" sz="quarter" idx="19"/>
          </p:nvPr>
        </p:nvSpPr>
        <p:spPr/>
        <p:txBody>
          <a:bodyPr/>
          <a:lstStyle/>
          <a:p>
            <a:pPr marL="0" indent="0">
              <a:buNone/>
            </a:pPr>
            <a:r>
              <a:rPr lang="en-US" altLang="zh-CN" dirty="0"/>
              <a:t>1.5 </a:t>
            </a:r>
            <a:r>
              <a:rPr lang="zh-CN" altLang="en-US" dirty="0"/>
              <a:t>小结</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4"/>
          </p:nvPr>
        </p:nvSpPr>
        <p:spPr>
          <a:xfrm>
            <a:off x="244802" y="104401"/>
            <a:ext cx="3732213" cy="571500"/>
          </a:xfrm>
        </p:spPr>
        <p:txBody>
          <a:bodyPr/>
          <a:lstStyle/>
          <a:p>
            <a:r>
              <a:rPr lang="zh-CN" altLang="en-US" sz="2400" b="1" dirty="0">
                <a:solidFill>
                  <a:schemeClr val="bg1"/>
                </a:solidFill>
                <a:latin typeface="微软雅黑" panose="020B0503020204020204" pitchFamily="34" charset="-122"/>
                <a:ea typeface="微软雅黑" panose="020B0503020204020204" pitchFamily="34" charset="-122"/>
              </a:rPr>
              <a:t>课程介绍</a:t>
            </a:r>
          </a:p>
        </p:txBody>
      </p:sp>
      <p:sp>
        <p:nvSpPr>
          <p:cNvPr id="5" name="TextBox 2"/>
          <p:cNvSpPr txBox="1"/>
          <p:nvPr/>
        </p:nvSpPr>
        <p:spPr>
          <a:xfrm>
            <a:off x="186569" y="913985"/>
            <a:ext cx="8770861" cy="1199174"/>
          </a:xfrm>
          <a:prstGeom prst="rect">
            <a:avLst/>
          </a:prstGeom>
          <a:noFill/>
        </p:spPr>
        <p:txBody>
          <a:bodyPr wrap="square">
            <a:spAutoFit/>
          </a:bodyPr>
          <a:lstStyle/>
          <a:p>
            <a:pPr marL="285750" indent="-285750">
              <a:lnSpc>
                <a:spcPts val="3000"/>
              </a:lnSpc>
              <a:buFont typeface="Wingdings" panose="05000000000000000000" pitchFamily="2" charset="2"/>
              <a:buChar char="l"/>
              <a:defRP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课程内容：先导课、课程作业</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ts val="3000"/>
              </a:lnSpc>
              <a:buFont typeface="Wingdings" panose="05000000000000000000" pitchFamily="2" charset="2"/>
              <a:buChar char="l"/>
              <a:defRP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考核方式：平时实验（</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）、期中项目（</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）、期末项目（</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457200">
              <a:lnSpc>
                <a:spcPts val="3000"/>
              </a:lnSpc>
              <a:defRPr/>
            </a:pP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a16="http://schemas.microsoft.com/office/drawing/2014/main" id="{6DA1F367-E2CB-4571-97C2-2AD2CB342172}"/>
              </a:ext>
            </a:extLst>
          </p:cNvPr>
          <p:cNvGraphicFramePr>
            <a:graphicFrameLocks noGrp="1"/>
          </p:cNvGraphicFramePr>
          <p:nvPr>
            <p:extLst>
              <p:ext uri="{D42A27DB-BD31-4B8C-83A1-F6EECF244321}">
                <p14:modId xmlns:p14="http://schemas.microsoft.com/office/powerpoint/2010/main" val="415480275"/>
              </p:ext>
            </p:extLst>
          </p:nvPr>
        </p:nvGraphicFramePr>
        <p:xfrm>
          <a:off x="186570" y="2038684"/>
          <a:ext cx="8770860" cy="3708400"/>
        </p:xfrm>
        <a:graphic>
          <a:graphicData uri="http://schemas.openxmlformats.org/drawingml/2006/table">
            <a:tbl>
              <a:tblPr firstRow="1" bandRow="1">
                <a:tableStyleId>{5C22544A-7EE6-4342-B048-85BDC9FD1C3A}</a:tableStyleId>
              </a:tblPr>
              <a:tblGrid>
                <a:gridCol w="877086">
                  <a:extLst>
                    <a:ext uri="{9D8B030D-6E8A-4147-A177-3AD203B41FA5}">
                      <a16:colId xmlns:a16="http://schemas.microsoft.com/office/drawing/2014/main" val="4222193085"/>
                    </a:ext>
                  </a:extLst>
                </a:gridCol>
                <a:gridCol w="4385430">
                  <a:extLst>
                    <a:ext uri="{9D8B030D-6E8A-4147-A177-3AD203B41FA5}">
                      <a16:colId xmlns:a16="http://schemas.microsoft.com/office/drawing/2014/main" val="379853878"/>
                    </a:ext>
                  </a:extLst>
                </a:gridCol>
                <a:gridCol w="1754172">
                  <a:extLst>
                    <a:ext uri="{9D8B030D-6E8A-4147-A177-3AD203B41FA5}">
                      <a16:colId xmlns:a16="http://schemas.microsoft.com/office/drawing/2014/main" val="2497521651"/>
                    </a:ext>
                  </a:extLst>
                </a:gridCol>
                <a:gridCol w="1754172">
                  <a:extLst>
                    <a:ext uri="{9D8B030D-6E8A-4147-A177-3AD203B41FA5}">
                      <a16:colId xmlns:a16="http://schemas.microsoft.com/office/drawing/2014/main" val="3166011983"/>
                    </a:ext>
                  </a:extLst>
                </a:gridCol>
              </a:tblGrid>
              <a:tr h="370840">
                <a:tc>
                  <a:txBody>
                    <a:bodyPr/>
                    <a:lstStyle/>
                    <a:p>
                      <a:pPr algn="ctr"/>
                      <a:r>
                        <a:rPr lang="zh-CN" altLang="en-US" dirty="0"/>
                        <a:t>周次</a:t>
                      </a:r>
                    </a:p>
                  </a:txBody>
                  <a:tcPr/>
                </a:tc>
                <a:tc>
                  <a:txBody>
                    <a:bodyPr/>
                    <a:lstStyle/>
                    <a:p>
                      <a:pPr algn="ctr"/>
                      <a:r>
                        <a:rPr lang="zh-CN" altLang="en-US" dirty="0"/>
                        <a:t>课上</a:t>
                      </a:r>
                    </a:p>
                  </a:txBody>
                  <a:tcPr/>
                </a:tc>
                <a:tc>
                  <a:txBody>
                    <a:bodyPr/>
                    <a:lstStyle/>
                    <a:p>
                      <a:pPr algn="ctr"/>
                      <a:r>
                        <a:rPr lang="zh-CN" altLang="en-US" dirty="0"/>
                        <a:t>课下</a:t>
                      </a:r>
                    </a:p>
                  </a:txBody>
                  <a:tcPr/>
                </a:tc>
                <a:tc>
                  <a:txBody>
                    <a:bodyPr/>
                    <a:lstStyle/>
                    <a:p>
                      <a:pPr algn="ctr"/>
                      <a:r>
                        <a:rPr lang="zh-CN" altLang="en-US" dirty="0"/>
                        <a:t>时间节点</a:t>
                      </a:r>
                    </a:p>
                  </a:txBody>
                  <a:tcPr/>
                </a:tc>
                <a:extLst>
                  <a:ext uri="{0D108BD9-81ED-4DB2-BD59-A6C34878D82A}">
                    <a16:rowId xmlns:a16="http://schemas.microsoft.com/office/drawing/2014/main" val="3065735296"/>
                  </a:ext>
                </a:extLst>
              </a:tr>
              <a:tr h="370840">
                <a:tc>
                  <a:txBody>
                    <a:bodyPr/>
                    <a:lstStyle/>
                    <a:p>
                      <a:pPr algn="ctr"/>
                      <a:r>
                        <a:rPr lang="en-US" altLang="zh-CN" dirty="0"/>
                        <a:t>1-2</a:t>
                      </a:r>
                      <a:endParaRPr lang="zh-CN" altLang="en-US" dirty="0"/>
                    </a:p>
                  </a:txBody>
                  <a:tcPr/>
                </a:tc>
                <a:tc>
                  <a:txBody>
                    <a:bodyPr/>
                    <a:lstStyle/>
                    <a:p>
                      <a:pPr algn="ctr"/>
                      <a:r>
                        <a:rPr lang="en-US" altLang="zh-CN" dirty="0"/>
                        <a:t>Python</a:t>
                      </a:r>
                      <a:r>
                        <a:rPr lang="zh-CN" altLang="en-US" dirty="0"/>
                        <a:t>程序设计基础</a:t>
                      </a:r>
                    </a:p>
                  </a:txBody>
                  <a:tcPr/>
                </a:tc>
                <a:tc>
                  <a:txBody>
                    <a:bodyPr/>
                    <a:lstStyle/>
                    <a:p>
                      <a:pPr algn="ctr"/>
                      <a:r>
                        <a:rPr lang="zh-CN" altLang="en-US" dirty="0"/>
                        <a:t>实验</a:t>
                      </a:r>
                      <a:r>
                        <a:rPr lang="en-US" altLang="zh-CN" dirty="0"/>
                        <a:t>1</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195590676"/>
                  </a:ext>
                </a:extLst>
              </a:tr>
              <a:tr h="370840">
                <a:tc>
                  <a:txBody>
                    <a:bodyPr/>
                    <a:lstStyle/>
                    <a:p>
                      <a:pPr algn="ctr"/>
                      <a:r>
                        <a:rPr lang="en-US" altLang="zh-CN" dirty="0"/>
                        <a:t>3-5</a:t>
                      </a:r>
                      <a:endParaRPr lang="zh-CN" altLang="en-US" dirty="0"/>
                    </a:p>
                  </a:txBody>
                  <a:tcPr/>
                </a:tc>
                <a:tc>
                  <a:txBody>
                    <a:bodyPr/>
                    <a:lstStyle/>
                    <a:p>
                      <a:pPr algn="ctr"/>
                      <a:r>
                        <a:rPr lang="zh-CN" altLang="en-US" dirty="0"/>
                        <a:t>归结推理、知识图谱</a:t>
                      </a:r>
                    </a:p>
                  </a:txBody>
                  <a:tcPr/>
                </a:tc>
                <a:tc>
                  <a:txBody>
                    <a:bodyPr/>
                    <a:lstStyle/>
                    <a:p>
                      <a:pPr algn="ctr"/>
                      <a:r>
                        <a:rPr lang="zh-CN" altLang="en-US" dirty="0"/>
                        <a:t>实验</a:t>
                      </a:r>
                      <a:r>
                        <a:rPr lang="en-US" altLang="zh-CN" dirty="0"/>
                        <a:t>2</a:t>
                      </a:r>
                      <a:endParaRPr lang="zh-CN" altLang="en-US" dirty="0"/>
                    </a:p>
                  </a:txBody>
                  <a:tcPr/>
                </a:tc>
                <a:tc>
                  <a:txBody>
                    <a:bodyPr/>
                    <a:lstStyle/>
                    <a:p>
                      <a:pPr algn="ctr"/>
                      <a:r>
                        <a:rPr lang="zh-CN" altLang="en-US" dirty="0"/>
                        <a:t>实验</a:t>
                      </a:r>
                      <a:r>
                        <a:rPr lang="en-US" altLang="zh-CN" dirty="0"/>
                        <a:t>1</a:t>
                      </a:r>
                      <a:r>
                        <a:rPr lang="zh-CN" altLang="en-US" dirty="0"/>
                        <a:t>提交</a:t>
                      </a:r>
                    </a:p>
                  </a:txBody>
                  <a:tcPr/>
                </a:tc>
                <a:extLst>
                  <a:ext uri="{0D108BD9-81ED-4DB2-BD59-A6C34878D82A}">
                    <a16:rowId xmlns:a16="http://schemas.microsoft.com/office/drawing/2014/main" val="198377940"/>
                  </a:ext>
                </a:extLst>
              </a:tr>
              <a:tr h="370840">
                <a:tc>
                  <a:txBody>
                    <a:bodyPr/>
                    <a:lstStyle/>
                    <a:p>
                      <a:pPr algn="ctr"/>
                      <a:r>
                        <a:rPr lang="en-US" altLang="zh-CN" dirty="0"/>
                        <a:t>6-7</a:t>
                      </a:r>
                      <a:endParaRPr lang="zh-CN" altLang="en-US" dirty="0"/>
                    </a:p>
                  </a:txBody>
                  <a:tcPr/>
                </a:tc>
                <a:tc>
                  <a:txBody>
                    <a:bodyPr/>
                    <a:lstStyle/>
                    <a:p>
                      <a:pPr algn="ctr"/>
                      <a:r>
                        <a:rPr lang="zh-CN" altLang="en-US" dirty="0"/>
                        <a:t>盲目搜索、启发式搜索</a:t>
                      </a:r>
                    </a:p>
                  </a:txBody>
                  <a:tcPr/>
                </a:tc>
                <a:tc>
                  <a:txBody>
                    <a:bodyPr/>
                    <a:lstStyle/>
                    <a:p>
                      <a:pPr algn="ctr"/>
                      <a:r>
                        <a:rPr lang="zh-CN" altLang="en-US" dirty="0"/>
                        <a:t>实验</a:t>
                      </a:r>
                      <a:r>
                        <a:rPr lang="en-US" altLang="zh-CN" dirty="0"/>
                        <a:t>3</a:t>
                      </a:r>
                      <a:endParaRPr lang="zh-CN" altLang="en-US" dirty="0"/>
                    </a:p>
                  </a:txBody>
                  <a:tcPr/>
                </a:tc>
                <a:tc>
                  <a:txBody>
                    <a:bodyPr/>
                    <a:lstStyle/>
                    <a:p>
                      <a:pPr algn="ctr"/>
                      <a:r>
                        <a:rPr lang="zh-CN" altLang="en-US" dirty="0"/>
                        <a:t>实验</a:t>
                      </a:r>
                      <a:r>
                        <a:rPr lang="en-US" altLang="zh-CN" dirty="0"/>
                        <a:t>2</a:t>
                      </a:r>
                      <a:r>
                        <a:rPr lang="zh-CN" altLang="en-US" dirty="0"/>
                        <a:t>提交</a:t>
                      </a:r>
                    </a:p>
                  </a:txBody>
                  <a:tcPr/>
                </a:tc>
                <a:extLst>
                  <a:ext uri="{0D108BD9-81ED-4DB2-BD59-A6C34878D82A}">
                    <a16:rowId xmlns:a16="http://schemas.microsoft.com/office/drawing/2014/main" val="1014925641"/>
                  </a:ext>
                </a:extLst>
              </a:tr>
              <a:tr h="370840">
                <a:tc>
                  <a:txBody>
                    <a:bodyPr/>
                    <a:lstStyle/>
                    <a:p>
                      <a:pPr algn="ctr"/>
                      <a:r>
                        <a:rPr lang="en-US" altLang="zh-CN" dirty="0"/>
                        <a:t>8-11</a:t>
                      </a:r>
                      <a:endParaRPr lang="zh-CN" altLang="en-US" dirty="0"/>
                    </a:p>
                  </a:txBody>
                  <a:tcPr/>
                </a:tc>
                <a:tc>
                  <a:txBody>
                    <a:bodyPr/>
                    <a:lstStyle/>
                    <a:p>
                      <a:pPr algn="ctr"/>
                      <a:r>
                        <a:rPr lang="zh-CN" altLang="en-US" dirty="0"/>
                        <a:t>博弈树搜索、高级搜索算法、项目</a:t>
                      </a:r>
                      <a:r>
                        <a:rPr lang="en-US" altLang="zh-CN" dirty="0"/>
                        <a:t>1</a:t>
                      </a:r>
                      <a:r>
                        <a:rPr lang="zh-CN" altLang="en-US" dirty="0"/>
                        <a:t>验收</a:t>
                      </a:r>
                    </a:p>
                  </a:txBody>
                  <a:tcPr/>
                </a:tc>
                <a:tc>
                  <a:txBody>
                    <a:bodyPr/>
                    <a:lstStyle/>
                    <a:p>
                      <a:pPr algn="ctr"/>
                      <a:r>
                        <a:rPr lang="zh-CN" altLang="en-US" dirty="0"/>
                        <a:t>期中项目</a:t>
                      </a:r>
                    </a:p>
                  </a:txBody>
                  <a:tcPr/>
                </a:tc>
                <a:tc>
                  <a:txBody>
                    <a:bodyPr/>
                    <a:lstStyle/>
                    <a:p>
                      <a:pPr algn="ctr"/>
                      <a:r>
                        <a:rPr lang="zh-CN" altLang="en-US" dirty="0"/>
                        <a:t>实验</a:t>
                      </a:r>
                      <a:r>
                        <a:rPr lang="en-US" altLang="zh-CN" dirty="0"/>
                        <a:t>3</a:t>
                      </a:r>
                      <a:r>
                        <a:rPr lang="zh-CN" altLang="en-US" dirty="0"/>
                        <a:t>提交</a:t>
                      </a:r>
                    </a:p>
                  </a:txBody>
                  <a:tcPr/>
                </a:tc>
                <a:extLst>
                  <a:ext uri="{0D108BD9-81ED-4DB2-BD59-A6C34878D82A}">
                    <a16:rowId xmlns:a16="http://schemas.microsoft.com/office/drawing/2014/main" val="2404688612"/>
                  </a:ext>
                </a:extLst>
              </a:tr>
              <a:tr h="370840">
                <a:tc>
                  <a:txBody>
                    <a:bodyPr/>
                    <a:lstStyle/>
                    <a:p>
                      <a:pPr algn="ctr"/>
                      <a:r>
                        <a:rPr lang="en-US" altLang="zh-CN" dirty="0"/>
                        <a:t>12</a:t>
                      </a:r>
                      <a:endParaRPr lang="zh-CN" altLang="en-US" dirty="0"/>
                    </a:p>
                  </a:txBody>
                  <a:tcPr/>
                </a:tc>
                <a:tc>
                  <a:txBody>
                    <a:bodyPr/>
                    <a:lstStyle/>
                    <a:p>
                      <a:pPr algn="ctr"/>
                      <a:r>
                        <a:rPr lang="zh-CN" altLang="en-US" dirty="0"/>
                        <a:t>贝叶斯网络</a:t>
                      </a:r>
                    </a:p>
                  </a:txBody>
                  <a:tcPr/>
                </a:tc>
                <a:tc>
                  <a:txBody>
                    <a:bodyPr/>
                    <a:lstStyle/>
                    <a:p>
                      <a:pPr algn="ctr"/>
                      <a:r>
                        <a:rPr lang="zh-CN" altLang="en-US" dirty="0"/>
                        <a:t>实验</a:t>
                      </a:r>
                      <a:r>
                        <a:rPr lang="en-US" altLang="zh-CN" dirty="0"/>
                        <a:t>4</a:t>
                      </a:r>
                      <a:endParaRPr lang="zh-CN" altLang="en-US" dirty="0"/>
                    </a:p>
                  </a:txBody>
                  <a:tcPr/>
                </a:tc>
                <a:tc>
                  <a:txBody>
                    <a:bodyPr/>
                    <a:lstStyle/>
                    <a:p>
                      <a:pPr algn="ctr"/>
                      <a:r>
                        <a:rPr lang="zh-CN" altLang="en-US" dirty="0"/>
                        <a:t>项目</a:t>
                      </a:r>
                      <a:r>
                        <a:rPr lang="en-US" altLang="zh-CN" dirty="0"/>
                        <a:t>1</a:t>
                      </a:r>
                      <a:r>
                        <a:rPr lang="zh-CN" altLang="en-US" dirty="0"/>
                        <a:t>提交</a:t>
                      </a:r>
                    </a:p>
                  </a:txBody>
                  <a:tcPr/>
                </a:tc>
                <a:extLst>
                  <a:ext uri="{0D108BD9-81ED-4DB2-BD59-A6C34878D82A}">
                    <a16:rowId xmlns:a16="http://schemas.microsoft.com/office/drawing/2014/main" val="3344076636"/>
                  </a:ext>
                </a:extLst>
              </a:tr>
              <a:tr h="370840">
                <a:tc>
                  <a:txBody>
                    <a:bodyPr/>
                    <a:lstStyle/>
                    <a:p>
                      <a:pPr algn="ctr"/>
                      <a:r>
                        <a:rPr lang="en-US" altLang="zh-CN" dirty="0"/>
                        <a:t>13-14</a:t>
                      </a:r>
                      <a:endParaRPr lang="zh-CN" altLang="en-US" dirty="0"/>
                    </a:p>
                  </a:txBody>
                  <a:tcPr/>
                </a:tc>
                <a:tc>
                  <a:txBody>
                    <a:bodyPr/>
                    <a:lstStyle/>
                    <a:p>
                      <a:pPr algn="ctr"/>
                      <a:r>
                        <a:rPr lang="zh-CN" altLang="en-US" dirty="0"/>
                        <a:t>机器学习</a:t>
                      </a:r>
                    </a:p>
                  </a:txBody>
                  <a:tcPr/>
                </a:tc>
                <a:tc>
                  <a:txBody>
                    <a:bodyPr/>
                    <a:lstStyle/>
                    <a:p>
                      <a:pPr algn="ctr"/>
                      <a:r>
                        <a:rPr lang="zh-CN" altLang="en-US" dirty="0"/>
                        <a:t>实验</a:t>
                      </a:r>
                      <a:r>
                        <a:rPr lang="en-US" altLang="zh-CN" dirty="0"/>
                        <a:t>5</a:t>
                      </a:r>
                      <a:endParaRPr lang="zh-CN" altLang="en-US" dirty="0"/>
                    </a:p>
                  </a:txBody>
                  <a:tcPr/>
                </a:tc>
                <a:tc>
                  <a:txBody>
                    <a:bodyPr/>
                    <a:lstStyle/>
                    <a:p>
                      <a:pPr algn="ctr"/>
                      <a:r>
                        <a:rPr lang="zh-CN" altLang="en-US" dirty="0"/>
                        <a:t>实验</a:t>
                      </a:r>
                      <a:r>
                        <a:rPr lang="en-US" altLang="zh-CN" dirty="0"/>
                        <a:t>4</a:t>
                      </a:r>
                      <a:r>
                        <a:rPr lang="zh-CN" altLang="en-US" dirty="0"/>
                        <a:t>提交</a:t>
                      </a:r>
                    </a:p>
                  </a:txBody>
                  <a:tcPr/>
                </a:tc>
                <a:extLst>
                  <a:ext uri="{0D108BD9-81ED-4DB2-BD59-A6C34878D82A}">
                    <a16:rowId xmlns:a16="http://schemas.microsoft.com/office/drawing/2014/main" val="1806520917"/>
                  </a:ext>
                </a:extLst>
              </a:tr>
              <a:tr h="370840">
                <a:tc>
                  <a:txBody>
                    <a:bodyPr/>
                    <a:lstStyle/>
                    <a:p>
                      <a:pPr algn="ctr"/>
                      <a:r>
                        <a:rPr lang="en-US" altLang="zh-CN" dirty="0"/>
                        <a:t>15</a:t>
                      </a:r>
                      <a:endParaRPr lang="zh-CN" altLang="en-US" dirty="0"/>
                    </a:p>
                  </a:txBody>
                  <a:tcPr/>
                </a:tc>
                <a:tc>
                  <a:txBody>
                    <a:bodyPr/>
                    <a:lstStyle/>
                    <a:p>
                      <a:pPr algn="ctr"/>
                      <a:r>
                        <a:rPr lang="zh-CN" altLang="en-US" dirty="0"/>
                        <a:t>机器学习</a:t>
                      </a:r>
                    </a:p>
                  </a:txBody>
                  <a:tcPr/>
                </a:tc>
                <a:tc>
                  <a:txBody>
                    <a:bodyPr/>
                    <a:lstStyle/>
                    <a:p>
                      <a:pPr algn="ctr"/>
                      <a:r>
                        <a:rPr lang="zh-CN" altLang="en-US" dirty="0"/>
                        <a:t>期末项目</a:t>
                      </a:r>
                    </a:p>
                  </a:txBody>
                  <a:tcPr/>
                </a:tc>
                <a:tc>
                  <a:txBody>
                    <a:bodyPr/>
                    <a:lstStyle/>
                    <a:p>
                      <a:pPr algn="ctr"/>
                      <a:r>
                        <a:rPr lang="zh-CN" altLang="en-US" dirty="0"/>
                        <a:t>实验</a:t>
                      </a:r>
                      <a:r>
                        <a:rPr lang="en-US" altLang="zh-CN" dirty="0"/>
                        <a:t>5</a:t>
                      </a:r>
                      <a:r>
                        <a:rPr lang="zh-CN" altLang="en-US" dirty="0"/>
                        <a:t>提交</a:t>
                      </a:r>
                    </a:p>
                  </a:txBody>
                  <a:tcPr/>
                </a:tc>
                <a:extLst>
                  <a:ext uri="{0D108BD9-81ED-4DB2-BD59-A6C34878D82A}">
                    <a16:rowId xmlns:a16="http://schemas.microsoft.com/office/drawing/2014/main" val="205100451"/>
                  </a:ext>
                </a:extLst>
              </a:tr>
              <a:tr h="370840">
                <a:tc>
                  <a:txBody>
                    <a:bodyPr/>
                    <a:lstStyle/>
                    <a:p>
                      <a:pPr algn="ctr"/>
                      <a:r>
                        <a:rPr lang="en-US" altLang="zh-CN" dirty="0"/>
                        <a:t>16</a:t>
                      </a:r>
                      <a:endParaRPr lang="zh-CN" altLang="en-US" dirty="0"/>
                    </a:p>
                  </a:txBody>
                  <a:tcPr/>
                </a:tc>
                <a:tc>
                  <a:txBody>
                    <a:bodyPr/>
                    <a:lstStyle/>
                    <a:p>
                      <a:pPr algn="ctr"/>
                      <a:r>
                        <a:rPr lang="zh-CN" altLang="en-US" dirty="0"/>
                        <a:t>智能规划（实验</a:t>
                      </a:r>
                      <a:r>
                        <a:rPr lang="en-US" altLang="zh-CN" dirty="0"/>
                        <a:t>6</a:t>
                      </a:r>
                      <a:r>
                        <a:rPr lang="zh-CN" altLang="en-US" dirty="0"/>
                        <a:t>）</a:t>
                      </a:r>
                    </a:p>
                  </a:txBody>
                  <a:tcPr/>
                </a:tc>
                <a:tc>
                  <a:txBody>
                    <a:bodyPr/>
                    <a:lstStyle/>
                    <a:p>
                      <a:pPr algn="ctr"/>
                      <a:r>
                        <a:rPr lang="zh-CN" altLang="en-US" dirty="0"/>
                        <a:t>期末项目</a:t>
                      </a:r>
                    </a:p>
                  </a:txBody>
                  <a:tcPr/>
                </a:tc>
                <a:tc>
                  <a:txBody>
                    <a:bodyPr/>
                    <a:lstStyle/>
                    <a:p>
                      <a:pPr algn="ctr"/>
                      <a:r>
                        <a:rPr lang="zh-CN" altLang="en-US" dirty="0"/>
                        <a:t>实验</a:t>
                      </a:r>
                      <a:r>
                        <a:rPr lang="en-US" altLang="zh-CN" dirty="0"/>
                        <a:t>6</a:t>
                      </a:r>
                      <a:r>
                        <a:rPr lang="zh-CN" altLang="en-US" dirty="0"/>
                        <a:t>提交</a:t>
                      </a:r>
                    </a:p>
                  </a:txBody>
                  <a:tcPr/>
                </a:tc>
                <a:extLst>
                  <a:ext uri="{0D108BD9-81ED-4DB2-BD59-A6C34878D82A}">
                    <a16:rowId xmlns:a16="http://schemas.microsoft.com/office/drawing/2014/main" val="156417838"/>
                  </a:ext>
                </a:extLst>
              </a:tr>
              <a:tr h="370840">
                <a:tc>
                  <a:txBody>
                    <a:bodyPr/>
                    <a:lstStyle/>
                    <a:p>
                      <a:pPr algn="ctr"/>
                      <a:r>
                        <a:rPr lang="en-US" altLang="zh-CN" dirty="0"/>
                        <a:t>17-19</a:t>
                      </a:r>
                      <a:endParaRPr lang="zh-CN" altLang="en-US" dirty="0"/>
                    </a:p>
                  </a:txBody>
                  <a:tcPr/>
                </a:tc>
                <a:tc>
                  <a:txBody>
                    <a:bodyPr/>
                    <a:lstStyle/>
                    <a:p>
                      <a:pPr algn="ctr"/>
                      <a:r>
                        <a:rPr lang="zh-CN" altLang="en-US" dirty="0"/>
                        <a:t>答疑、项目</a:t>
                      </a:r>
                      <a:r>
                        <a:rPr lang="en-US" altLang="zh-CN" dirty="0"/>
                        <a:t>2</a:t>
                      </a:r>
                      <a:r>
                        <a:rPr lang="zh-CN" altLang="en-US" dirty="0"/>
                        <a:t>验收</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期末项目</a:t>
                      </a:r>
                    </a:p>
                  </a:txBody>
                  <a:tcPr/>
                </a:tc>
                <a:tc>
                  <a:txBody>
                    <a:bodyPr/>
                    <a:lstStyle/>
                    <a:p>
                      <a:pPr algn="ctr"/>
                      <a:r>
                        <a:rPr lang="zh-CN" altLang="en-US" dirty="0"/>
                        <a:t>项目</a:t>
                      </a:r>
                      <a:r>
                        <a:rPr lang="en-US" altLang="zh-CN" dirty="0"/>
                        <a:t>2</a:t>
                      </a:r>
                      <a:r>
                        <a:rPr lang="zh-CN" altLang="en-US" dirty="0"/>
                        <a:t>提交</a:t>
                      </a:r>
                    </a:p>
                  </a:txBody>
                  <a:tcPr/>
                </a:tc>
                <a:extLst>
                  <a:ext uri="{0D108BD9-81ED-4DB2-BD59-A6C34878D82A}">
                    <a16:rowId xmlns:a16="http://schemas.microsoft.com/office/drawing/2014/main" val="3872901355"/>
                  </a:ext>
                </a:extLst>
              </a:tr>
            </a:tbl>
          </a:graphicData>
        </a:graphic>
      </p:graphicFrame>
    </p:spTree>
    <p:extLst>
      <p:ext uri="{BB962C8B-B14F-4D97-AF65-F5344CB8AC3E}">
        <p14:creationId xmlns:p14="http://schemas.microsoft.com/office/powerpoint/2010/main" val="2890066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3"/>
          </p:nvPr>
        </p:nvSpPr>
        <p:spPr/>
        <p:txBody>
          <a:bodyPr/>
          <a:lstStyle/>
          <a:p>
            <a:r>
              <a:rPr lang="en-US" altLang="zh-CN" dirty="0"/>
              <a:t>1.4.1 PyCharm</a:t>
            </a:r>
            <a:r>
              <a:rPr lang="zh-CN" altLang="zh-CN" dirty="0"/>
              <a:t>的安装</a:t>
            </a:r>
          </a:p>
        </p:txBody>
      </p:sp>
      <p:sp>
        <p:nvSpPr>
          <p:cNvPr id="11" name="内容占位符 10"/>
          <p:cNvSpPr>
            <a:spLocks noGrp="1"/>
          </p:cNvSpPr>
          <p:nvPr>
            <p:ph sz="quarter" idx="14"/>
          </p:nvPr>
        </p:nvSpPr>
        <p:spPr>
          <a:xfrm>
            <a:off x="244802" y="104401"/>
            <a:ext cx="3732213" cy="571500"/>
          </a:xfrm>
        </p:spPr>
        <p:txBody>
          <a:bodyPr/>
          <a:lstStyle/>
          <a:p>
            <a:r>
              <a:rPr lang="en-US" altLang="zh-CN" sz="2400" b="1" dirty="0">
                <a:solidFill>
                  <a:schemeClr val="bg1"/>
                </a:solidFill>
              </a:rPr>
              <a:t>1.4 </a:t>
            </a:r>
            <a:r>
              <a:rPr lang="zh-CN" altLang="zh-CN" sz="2400" b="1" dirty="0">
                <a:solidFill>
                  <a:schemeClr val="bg1"/>
                </a:solidFill>
              </a:rPr>
              <a:t>实验</a:t>
            </a:r>
            <a:endParaRPr lang="zh-CN" altLang="en-US" sz="2400" b="1" dirty="0">
              <a:solidFill>
                <a:schemeClr val="bg1"/>
              </a:solidFill>
            </a:endParaRPr>
          </a:p>
        </p:txBody>
      </p:sp>
      <p:pic>
        <p:nvPicPr>
          <p:cNvPr id="3073" name="图片 14" descr="QQ截图201805190854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49" y="2518531"/>
            <a:ext cx="4913897" cy="32216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28650" y="42413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5907250" y="2948736"/>
            <a:ext cx="2780717" cy="2585323"/>
          </a:xfrm>
          <a:prstGeom prst="rect">
            <a:avLst/>
          </a:prstGeom>
        </p:spPr>
        <p:txBody>
          <a:bodyPr wrap="square">
            <a:spAutoFit/>
          </a:bodyPr>
          <a:lstStyle/>
          <a:p>
            <a:pPr marL="114300" indent="266700" algn="just">
              <a:spcAft>
                <a:spcPts val="0"/>
              </a:spcAft>
            </a:pPr>
            <a:r>
              <a:rPr lang="zh-CN" altLang="zh-CN" kern="100" dirty="0">
                <a:solidFill>
                  <a:schemeClr val="tx1">
                    <a:lumMod val="75000"/>
                    <a:lumOff val="25000"/>
                  </a:schemeClr>
                </a:solidFill>
                <a:latin typeface="+mn-ea"/>
              </a:rPr>
              <a:t>下载页面提供了适用于</a:t>
            </a:r>
            <a:r>
              <a:rPr lang="en-US" altLang="zh-CN" kern="100" dirty="0">
                <a:solidFill>
                  <a:schemeClr val="tx1">
                    <a:lumMod val="75000"/>
                    <a:lumOff val="25000"/>
                  </a:schemeClr>
                </a:solidFill>
                <a:latin typeface="+mn-ea"/>
              </a:rPr>
              <a:t>Windows</a:t>
            </a:r>
            <a:r>
              <a:rPr lang="zh-CN" altLang="zh-CN" kern="100" dirty="0">
                <a:solidFill>
                  <a:schemeClr val="tx1">
                    <a:lumMod val="75000"/>
                    <a:lumOff val="25000"/>
                  </a:schemeClr>
                </a:solidFill>
                <a:latin typeface="+mn-ea"/>
              </a:rPr>
              <a:t>、</a:t>
            </a:r>
            <a:r>
              <a:rPr lang="en-US" altLang="zh-CN" kern="100" dirty="0">
                <a:solidFill>
                  <a:schemeClr val="tx1">
                    <a:lumMod val="75000"/>
                    <a:lumOff val="25000"/>
                  </a:schemeClr>
                </a:solidFill>
                <a:latin typeface="+mn-ea"/>
              </a:rPr>
              <a:t>macOS</a:t>
            </a:r>
            <a:r>
              <a:rPr lang="zh-CN" altLang="zh-CN" kern="100" dirty="0">
                <a:solidFill>
                  <a:schemeClr val="tx1">
                    <a:lumMod val="75000"/>
                    <a:lumOff val="25000"/>
                  </a:schemeClr>
                </a:solidFill>
                <a:latin typeface="+mn-ea"/>
              </a:rPr>
              <a:t>和</a:t>
            </a:r>
            <a:r>
              <a:rPr lang="en-US" altLang="zh-CN" kern="100" dirty="0">
                <a:solidFill>
                  <a:schemeClr val="tx1">
                    <a:lumMod val="75000"/>
                    <a:lumOff val="25000"/>
                  </a:schemeClr>
                </a:solidFill>
                <a:latin typeface="+mn-ea"/>
              </a:rPr>
              <a:t>Linux</a:t>
            </a:r>
            <a:r>
              <a:rPr lang="zh-CN" altLang="zh-CN" kern="100" dirty="0">
                <a:solidFill>
                  <a:schemeClr val="tx1">
                    <a:lumMod val="75000"/>
                    <a:lumOff val="25000"/>
                  </a:schemeClr>
                </a:solidFill>
                <a:latin typeface="+mn-ea"/>
              </a:rPr>
              <a:t>等操作系统的各版本</a:t>
            </a:r>
            <a:r>
              <a:rPr lang="en-US" altLang="zh-CN" kern="100" dirty="0">
                <a:solidFill>
                  <a:schemeClr val="tx1">
                    <a:lumMod val="75000"/>
                    <a:lumOff val="25000"/>
                  </a:schemeClr>
                </a:solidFill>
                <a:latin typeface="+mn-ea"/>
              </a:rPr>
              <a:t>PyCharm</a:t>
            </a:r>
            <a:r>
              <a:rPr lang="zh-CN" altLang="zh-CN" kern="100" dirty="0">
                <a:solidFill>
                  <a:schemeClr val="tx1">
                    <a:lumMod val="75000"/>
                    <a:lumOff val="25000"/>
                  </a:schemeClr>
                </a:solidFill>
                <a:latin typeface="+mn-ea"/>
              </a:rPr>
              <a:t>下载，其中</a:t>
            </a:r>
            <a:r>
              <a:rPr lang="en-US" altLang="zh-CN" kern="100" dirty="0">
                <a:solidFill>
                  <a:srgbClr val="00B0F0"/>
                </a:solidFill>
                <a:latin typeface="+mn-ea"/>
              </a:rPr>
              <a:t>Professional</a:t>
            </a:r>
            <a:r>
              <a:rPr lang="zh-CN" altLang="zh-CN" kern="100" dirty="0">
                <a:solidFill>
                  <a:srgbClr val="00B0F0"/>
                </a:solidFill>
                <a:latin typeface="+mn-ea"/>
              </a:rPr>
              <a:t>（专业版）可供试用</a:t>
            </a:r>
            <a:r>
              <a:rPr lang="zh-CN" altLang="zh-CN" kern="100" dirty="0">
                <a:latin typeface="+mn-ea"/>
              </a:rPr>
              <a:t>，</a:t>
            </a:r>
            <a:r>
              <a:rPr lang="en-US" altLang="zh-CN" kern="100" dirty="0">
                <a:solidFill>
                  <a:srgbClr val="00B0F0"/>
                </a:solidFill>
                <a:latin typeface="+mn-ea"/>
              </a:rPr>
              <a:t>Community</a:t>
            </a:r>
            <a:r>
              <a:rPr lang="zh-CN" altLang="zh-CN" kern="100" dirty="0">
                <a:solidFill>
                  <a:srgbClr val="00B0F0"/>
                </a:solidFill>
                <a:latin typeface="+mn-ea"/>
              </a:rPr>
              <a:t>（社区版）是轻量级（</a:t>
            </a:r>
            <a:r>
              <a:rPr lang="en-US" altLang="zh-CN" kern="100" dirty="0">
                <a:solidFill>
                  <a:srgbClr val="00B0F0"/>
                </a:solidFill>
                <a:latin typeface="+mn-ea"/>
              </a:rPr>
              <a:t>Lightweight</a:t>
            </a:r>
            <a:r>
              <a:rPr lang="zh-CN" altLang="zh-CN" kern="100" dirty="0">
                <a:solidFill>
                  <a:srgbClr val="00B0F0"/>
                </a:solidFill>
                <a:latin typeface="+mn-ea"/>
              </a:rPr>
              <a:t>）的免费版</a:t>
            </a:r>
            <a:r>
              <a:rPr lang="zh-CN" altLang="zh-CN" kern="100" dirty="0">
                <a:solidFill>
                  <a:schemeClr val="tx1">
                    <a:lumMod val="75000"/>
                    <a:lumOff val="25000"/>
                  </a:schemeClr>
                </a:solidFill>
                <a:latin typeface="+mn-ea"/>
              </a:rPr>
              <a:t>。</a:t>
            </a:r>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
        <p:nvSpPr>
          <p:cNvPr id="10" name="矩形 9">
            <a:extLst>
              <a:ext uri="{FF2B5EF4-FFF2-40B4-BE49-F238E27FC236}">
                <a16:creationId xmlns:a16="http://schemas.microsoft.com/office/drawing/2014/main" id="{07CAEB42-4B4E-4011-BC12-90D99123C549}"/>
              </a:ext>
            </a:extLst>
          </p:cNvPr>
          <p:cNvSpPr/>
          <p:nvPr/>
        </p:nvSpPr>
        <p:spPr>
          <a:xfrm>
            <a:off x="628650" y="1505736"/>
            <a:ext cx="7728272" cy="923330"/>
          </a:xfrm>
          <a:prstGeom prst="rect">
            <a:avLst/>
          </a:prstGeom>
        </p:spPr>
        <p:txBody>
          <a:bodyPr wrap="square">
            <a:spAutoFit/>
          </a:bodyPr>
          <a:lstStyle/>
          <a:p>
            <a:pPr indent="457200"/>
            <a:r>
              <a:rPr lang="en-US" altLang="zh-CN" kern="100" dirty="0">
                <a:solidFill>
                  <a:schemeClr val="tx1">
                    <a:lumMod val="75000"/>
                    <a:lumOff val="25000"/>
                  </a:schemeClr>
                </a:solidFill>
                <a:latin typeface="+mn-ea"/>
              </a:rPr>
              <a:t>PyCharm</a:t>
            </a:r>
            <a:r>
              <a:rPr lang="zh-CN" altLang="zh-CN" kern="100" dirty="0">
                <a:solidFill>
                  <a:schemeClr val="tx1">
                    <a:lumMod val="75000"/>
                    <a:lumOff val="25000"/>
                  </a:schemeClr>
                </a:solidFill>
                <a:latin typeface="+mn-ea"/>
                <a:cs typeface="Times New Roman" panose="02020603050405020304" pitchFamily="18" charset="0"/>
              </a:rPr>
              <a:t>有两个重要版本：社区版和专业版；其中社区版是免费提供给使用者学习</a:t>
            </a:r>
            <a:r>
              <a:rPr lang="en-US" altLang="zh-CN" kern="100" dirty="0">
                <a:solidFill>
                  <a:schemeClr val="tx1">
                    <a:lumMod val="75000"/>
                    <a:lumOff val="25000"/>
                  </a:schemeClr>
                </a:solidFill>
                <a:latin typeface="+mn-ea"/>
              </a:rPr>
              <a:t>Python</a:t>
            </a:r>
            <a:r>
              <a:rPr lang="zh-CN" altLang="zh-CN" kern="100" dirty="0">
                <a:solidFill>
                  <a:schemeClr val="tx1">
                    <a:lumMod val="75000"/>
                    <a:lumOff val="25000"/>
                  </a:schemeClr>
                </a:solidFill>
                <a:latin typeface="+mn-ea"/>
                <a:cs typeface="Times New Roman" panose="02020603050405020304" pitchFamily="18" charset="0"/>
              </a:rPr>
              <a:t>的版本，其功能可以满足我们目前的学习需求</a:t>
            </a:r>
            <a:endParaRPr lang="en-US" altLang="zh-CN" kern="100" dirty="0">
              <a:solidFill>
                <a:schemeClr val="tx1">
                  <a:lumMod val="75000"/>
                  <a:lumOff val="25000"/>
                </a:schemeClr>
              </a:solidFill>
              <a:latin typeface="+mn-ea"/>
              <a:cs typeface="Times New Roman" panose="02020603050405020304" pitchFamily="18" charset="0"/>
            </a:endParaRPr>
          </a:p>
          <a:p>
            <a:pPr indent="457200"/>
            <a:r>
              <a:rPr lang="zh-CN" altLang="zh-CN" kern="100" dirty="0">
                <a:solidFill>
                  <a:schemeClr val="tx1">
                    <a:lumMod val="75000"/>
                    <a:lumOff val="25000"/>
                  </a:schemeClr>
                </a:solidFill>
                <a:latin typeface="+mn-ea"/>
                <a:cs typeface="Times New Roman" panose="02020603050405020304" pitchFamily="18" charset="0"/>
              </a:rPr>
              <a:t>官方下载地址：</a:t>
            </a:r>
            <a:r>
              <a:rPr lang="en-US" altLang="zh-CN" kern="100" dirty="0">
                <a:solidFill>
                  <a:schemeClr val="tx1">
                    <a:lumMod val="75000"/>
                    <a:lumOff val="25000"/>
                  </a:schemeClr>
                </a:solidFill>
                <a:latin typeface="+mn-ea"/>
                <a:hlinkClick r:id="rId3"/>
              </a:rPr>
              <a:t>http://www.jetbrains.com/pycharm/download/</a:t>
            </a:r>
            <a:endParaRPr lang="en-US" altLang="zh-CN" kern="100" dirty="0">
              <a:solidFill>
                <a:schemeClr val="tx1">
                  <a:lumMod val="75000"/>
                  <a:lumOff val="25000"/>
                </a:schemeClr>
              </a:solidFill>
              <a:latin typeface="+mn-ea"/>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3"/>
          </p:nvPr>
        </p:nvSpPr>
        <p:spPr/>
        <p:txBody>
          <a:bodyPr/>
          <a:lstStyle/>
          <a:p>
            <a:r>
              <a:rPr lang="en-US" altLang="zh-CN" dirty="0"/>
              <a:t>1.4.2 VS Code</a:t>
            </a:r>
            <a:r>
              <a:rPr lang="zh-CN" altLang="zh-CN" dirty="0"/>
              <a:t>的安装</a:t>
            </a:r>
          </a:p>
        </p:txBody>
      </p:sp>
      <p:sp>
        <p:nvSpPr>
          <p:cNvPr id="11" name="内容占位符 10"/>
          <p:cNvSpPr>
            <a:spLocks noGrp="1"/>
          </p:cNvSpPr>
          <p:nvPr>
            <p:ph sz="quarter" idx="14"/>
          </p:nvPr>
        </p:nvSpPr>
        <p:spPr>
          <a:xfrm>
            <a:off x="244802" y="104401"/>
            <a:ext cx="3732213" cy="571500"/>
          </a:xfrm>
        </p:spPr>
        <p:txBody>
          <a:bodyPr/>
          <a:lstStyle/>
          <a:p>
            <a:r>
              <a:rPr lang="en-US" altLang="zh-CN" sz="2400" b="1" dirty="0">
                <a:solidFill>
                  <a:schemeClr val="bg1"/>
                </a:solidFill>
              </a:rPr>
              <a:t>1.4 </a:t>
            </a:r>
            <a:r>
              <a:rPr lang="zh-CN" altLang="zh-CN" sz="2400" b="1" dirty="0">
                <a:solidFill>
                  <a:schemeClr val="bg1"/>
                </a:solidFill>
              </a:rPr>
              <a:t>实验</a:t>
            </a:r>
            <a:endParaRPr lang="zh-CN" altLang="en-US" sz="2400" b="1" dirty="0">
              <a:solidFill>
                <a:schemeClr val="bg1"/>
              </a:solidFill>
            </a:endParaRPr>
          </a:p>
        </p:txBody>
      </p:sp>
      <p:sp>
        <p:nvSpPr>
          <p:cNvPr id="3" name="Rectangle 3"/>
          <p:cNvSpPr>
            <a:spLocks noChangeArrowheads="1"/>
          </p:cNvSpPr>
          <p:nvPr/>
        </p:nvSpPr>
        <p:spPr bwMode="auto">
          <a:xfrm>
            <a:off x="628650" y="42413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
        <p:nvSpPr>
          <p:cNvPr id="10" name="矩形 9">
            <a:extLst>
              <a:ext uri="{FF2B5EF4-FFF2-40B4-BE49-F238E27FC236}">
                <a16:creationId xmlns:a16="http://schemas.microsoft.com/office/drawing/2014/main" id="{07CAEB42-4B4E-4011-BC12-90D99123C549}"/>
              </a:ext>
            </a:extLst>
          </p:cNvPr>
          <p:cNvSpPr/>
          <p:nvPr/>
        </p:nvSpPr>
        <p:spPr>
          <a:xfrm>
            <a:off x="628650" y="1505736"/>
            <a:ext cx="7728272" cy="923330"/>
          </a:xfrm>
          <a:prstGeom prst="rect">
            <a:avLst/>
          </a:prstGeom>
        </p:spPr>
        <p:txBody>
          <a:bodyPr wrap="square">
            <a:spAutoFit/>
          </a:bodyPr>
          <a:lstStyle/>
          <a:p>
            <a:r>
              <a:rPr lang="en-US" altLang="zh-CN" kern="100" dirty="0">
                <a:solidFill>
                  <a:schemeClr val="tx1">
                    <a:lumMod val="75000"/>
                    <a:lumOff val="25000"/>
                  </a:schemeClr>
                </a:solidFill>
                <a:latin typeface="+mn-ea"/>
                <a:cs typeface="Times New Roman" panose="02020603050405020304" pitchFamily="18" charset="0"/>
              </a:rPr>
              <a:t>VS Code </a:t>
            </a:r>
            <a:r>
              <a:rPr lang="zh-CN" altLang="en-US" kern="100" dirty="0">
                <a:solidFill>
                  <a:schemeClr val="tx1">
                    <a:lumMod val="75000"/>
                    <a:lumOff val="25000"/>
                  </a:schemeClr>
                </a:solidFill>
                <a:latin typeface="+mn-ea"/>
                <a:cs typeface="Times New Roman" panose="02020603050405020304" pitchFamily="18" charset="0"/>
              </a:rPr>
              <a:t>安装：</a:t>
            </a:r>
            <a:r>
              <a:rPr lang="en-US" altLang="zh-CN" kern="100" dirty="0">
                <a:solidFill>
                  <a:schemeClr val="tx1">
                    <a:lumMod val="75000"/>
                    <a:lumOff val="25000"/>
                  </a:schemeClr>
                </a:solidFill>
                <a:latin typeface="+mn-ea"/>
                <a:cs typeface="Times New Roman" panose="02020603050405020304" pitchFamily="18" charset="0"/>
                <a:hlinkClick r:id="rId2"/>
              </a:rPr>
              <a:t>https://zhuanlan.zhihu.com/p/264785441</a:t>
            </a:r>
            <a:endParaRPr lang="en-US" altLang="zh-CN" kern="100" dirty="0">
              <a:solidFill>
                <a:schemeClr val="tx1">
                  <a:lumMod val="75000"/>
                  <a:lumOff val="25000"/>
                </a:schemeClr>
              </a:solidFill>
              <a:latin typeface="+mn-ea"/>
              <a:cs typeface="Times New Roman" panose="02020603050405020304" pitchFamily="18" charset="0"/>
            </a:endParaRPr>
          </a:p>
          <a:p>
            <a:r>
              <a:rPr lang="en-US" altLang="zh-CN" kern="100" dirty="0">
                <a:solidFill>
                  <a:schemeClr val="tx1">
                    <a:lumMod val="75000"/>
                    <a:lumOff val="25000"/>
                  </a:schemeClr>
                </a:solidFill>
                <a:latin typeface="+mn-ea"/>
              </a:rPr>
              <a:t>VS Code python</a:t>
            </a:r>
            <a:r>
              <a:rPr lang="zh-CN" altLang="en-US" kern="100" dirty="0">
                <a:solidFill>
                  <a:schemeClr val="tx1">
                    <a:lumMod val="75000"/>
                    <a:lumOff val="25000"/>
                  </a:schemeClr>
                </a:solidFill>
                <a:latin typeface="+mn-ea"/>
              </a:rPr>
              <a:t>配置：</a:t>
            </a:r>
            <a:r>
              <a:rPr lang="en-US" altLang="zh-CN" kern="100" dirty="0">
                <a:solidFill>
                  <a:schemeClr val="tx1">
                    <a:lumMod val="75000"/>
                    <a:lumOff val="25000"/>
                  </a:schemeClr>
                </a:solidFill>
                <a:latin typeface="+mn-ea"/>
                <a:hlinkClick r:id="rId3"/>
              </a:rPr>
              <a:t>https://zhuanlan.zhihu.com/p/31417084</a:t>
            </a:r>
            <a:endParaRPr lang="en-US" altLang="zh-CN" kern="100" dirty="0">
              <a:solidFill>
                <a:schemeClr val="tx1">
                  <a:lumMod val="75000"/>
                  <a:lumOff val="25000"/>
                </a:schemeClr>
              </a:solidFill>
              <a:latin typeface="+mn-ea"/>
            </a:endParaRPr>
          </a:p>
          <a:p>
            <a:endParaRPr lang="en-US" altLang="zh-CN" kern="100" dirty="0">
              <a:solidFill>
                <a:schemeClr val="tx1">
                  <a:lumMod val="75000"/>
                  <a:lumOff val="25000"/>
                </a:schemeClr>
              </a:solidFill>
              <a:latin typeface="+mn-ea"/>
            </a:endParaRPr>
          </a:p>
        </p:txBody>
      </p:sp>
      <p:pic>
        <p:nvPicPr>
          <p:cNvPr id="5" name="图片 4">
            <a:extLst>
              <a:ext uri="{FF2B5EF4-FFF2-40B4-BE49-F238E27FC236}">
                <a16:creationId xmlns:a16="http://schemas.microsoft.com/office/drawing/2014/main" id="{76151337-0BDB-4431-B09A-41FC56C59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9516" y="2241142"/>
            <a:ext cx="6464968" cy="3558495"/>
          </a:xfrm>
          <a:prstGeom prst="rect">
            <a:avLst/>
          </a:prstGeom>
        </p:spPr>
      </p:pic>
    </p:spTree>
    <p:extLst>
      <p:ext uri="{BB962C8B-B14F-4D97-AF65-F5344CB8AC3E}">
        <p14:creationId xmlns:p14="http://schemas.microsoft.com/office/powerpoint/2010/main" val="37933865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1.4.3 </a:t>
            </a:r>
            <a:r>
              <a:rPr lang="zh-CN" altLang="zh-CN" dirty="0"/>
              <a:t>实例：节日贺卡</a:t>
            </a:r>
          </a:p>
        </p:txBody>
      </p:sp>
      <p:pic>
        <p:nvPicPr>
          <p:cNvPr id="5" name="内容占位符 4" descr="0002"/>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040295" y="2037525"/>
            <a:ext cx="6276975" cy="3333750"/>
          </a:xfrm>
          <a:prstGeom prst="rect">
            <a:avLst/>
          </a:prstGeom>
          <a:noFill/>
          <a:ln>
            <a:noFill/>
          </a:ln>
        </p:spPr>
      </p:pic>
      <p:sp>
        <p:nvSpPr>
          <p:cNvPr id="4" name="内容占位符 3"/>
          <p:cNvSpPr>
            <a:spLocks noGrp="1"/>
          </p:cNvSpPr>
          <p:nvPr>
            <p:ph sz="quarter" idx="15"/>
          </p:nvPr>
        </p:nvSpPr>
        <p:spPr>
          <a:xfrm>
            <a:off x="244802" y="104401"/>
            <a:ext cx="3732213" cy="571500"/>
          </a:xfrm>
        </p:spPr>
        <p:txBody>
          <a:bodyPr/>
          <a:lstStyle/>
          <a:p>
            <a:r>
              <a:rPr lang="en-US" altLang="zh-CN" dirty="0"/>
              <a:t>1.4 </a:t>
            </a:r>
            <a:r>
              <a:rPr lang="zh-CN" altLang="zh-CN" dirty="0"/>
              <a:t>实验</a:t>
            </a:r>
            <a:endParaRPr lang="zh-CN" altLang="en-US" dirty="0"/>
          </a:p>
        </p:txBody>
      </p:sp>
      <p:sp>
        <p:nvSpPr>
          <p:cNvPr id="6" name="矩形 5"/>
          <p:cNvSpPr/>
          <p:nvPr/>
        </p:nvSpPr>
        <p:spPr>
          <a:xfrm>
            <a:off x="392113" y="1493134"/>
            <a:ext cx="8935244" cy="369332"/>
          </a:xfrm>
          <a:prstGeom prst="rect">
            <a:avLst/>
          </a:prstGeom>
        </p:spPr>
        <p:txBody>
          <a:bodyPr wrap="square">
            <a:spAutoFit/>
          </a:bodyPr>
          <a:lstStyle/>
          <a:p>
            <a:r>
              <a:rPr lang="zh-CN" altLang="zh-CN" kern="100" dirty="0">
                <a:solidFill>
                  <a:schemeClr val="tx1">
                    <a:lumMod val="75000"/>
                    <a:lumOff val="25000"/>
                  </a:schemeClr>
                </a:solidFill>
                <a:latin typeface="+mn-ea"/>
                <a:cs typeface="Times New Roman" panose="02020603050405020304" pitchFamily="18" charset="0"/>
              </a:rPr>
              <a:t>在</a:t>
            </a:r>
            <a:r>
              <a:rPr lang="en-US" altLang="zh-CN" kern="100" dirty="0">
                <a:solidFill>
                  <a:schemeClr val="tx1">
                    <a:lumMod val="75000"/>
                    <a:lumOff val="25000"/>
                  </a:schemeClr>
                </a:solidFill>
                <a:latin typeface="+mn-ea"/>
              </a:rPr>
              <a:t>PyCharm</a:t>
            </a:r>
            <a:r>
              <a:rPr lang="zh-CN" altLang="zh-CN" kern="100" dirty="0">
                <a:solidFill>
                  <a:schemeClr val="tx1">
                    <a:lumMod val="75000"/>
                    <a:lumOff val="25000"/>
                  </a:schemeClr>
                </a:solidFill>
                <a:latin typeface="+mn-ea"/>
                <a:cs typeface="Times New Roman" panose="02020603050405020304" pitchFamily="18" charset="0"/>
              </a:rPr>
              <a:t>中编写</a:t>
            </a:r>
            <a:r>
              <a:rPr lang="en-US" altLang="zh-CN" kern="100" dirty="0">
                <a:solidFill>
                  <a:schemeClr val="tx1">
                    <a:lumMod val="75000"/>
                    <a:lumOff val="25000"/>
                  </a:schemeClr>
                </a:solidFill>
                <a:latin typeface="+mn-ea"/>
              </a:rPr>
              <a:t>Python</a:t>
            </a:r>
            <a:r>
              <a:rPr lang="zh-CN" altLang="zh-CN" kern="100" dirty="0">
                <a:solidFill>
                  <a:schemeClr val="tx1">
                    <a:lumMod val="75000"/>
                    <a:lumOff val="25000"/>
                  </a:schemeClr>
                </a:solidFill>
                <a:latin typeface="+mn-ea"/>
                <a:cs typeface="Times New Roman" panose="02020603050405020304" pitchFamily="18" charset="0"/>
              </a:rPr>
              <a:t>程序。在编写时，要注意添加注释，并注意程序内的缩进</a:t>
            </a:r>
            <a:r>
              <a:rPr lang="zh-CN" altLang="en-US" kern="100" dirty="0">
                <a:solidFill>
                  <a:schemeClr val="tx1">
                    <a:lumMod val="75000"/>
                    <a:lumOff val="25000"/>
                  </a:schemeClr>
                </a:solidFill>
                <a:latin typeface="+mn-ea"/>
                <a:cs typeface="Times New Roman" panose="02020603050405020304" pitchFamily="18" charset="0"/>
              </a:rPr>
              <a:t>。</a:t>
            </a:r>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1.4.3 </a:t>
            </a:r>
            <a:r>
              <a:rPr lang="zh-CN" altLang="zh-CN" dirty="0"/>
              <a:t>实例：节日贺卡</a:t>
            </a:r>
          </a:p>
        </p:txBody>
      </p:sp>
      <p:pic>
        <p:nvPicPr>
          <p:cNvPr id="5" name="内容占位符 4" descr="0003"/>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2030282" y="2476116"/>
            <a:ext cx="4652560" cy="3015949"/>
          </a:xfrm>
          <a:prstGeom prst="rect">
            <a:avLst/>
          </a:prstGeom>
          <a:noFill/>
          <a:ln>
            <a:noFill/>
          </a:ln>
        </p:spPr>
      </p:pic>
      <p:sp>
        <p:nvSpPr>
          <p:cNvPr id="4" name="内容占位符 3"/>
          <p:cNvSpPr>
            <a:spLocks noGrp="1"/>
          </p:cNvSpPr>
          <p:nvPr>
            <p:ph sz="quarter" idx="15"/>
          </p:nvPr>
        </p:nvSpPr>
        <p:spPr>
          <a:xfrm>
            <a:off x="244802" y="104401"/>
            <a:ext cx="3732213" cy="571500"/>
          </a:xfrm>
        </p:spPr>
        <p:txBody>
          <a:bodyPr/>
          <a:lstStyle/>
          <a:p>
            <a:r>
              <a:rPr lang="en-US" altLang="zh-CN" dirty="0"/>
              <a:t>1.4 </a:t>
            </a:r>
            <a:r>
              <a:rPr lang="zh-CN" altLang="zh-CN" dirty="0"/>
              <a:t>实验</a:t>
            </a:r>
            <a:endParaRPr lang="zh-CN" altLang="en-US" dirty="0"/>
          </a:p>
        </p:txBody>
      </p:sp>
      <p:sp>
        <p:nvSpPr>
          <p:cNvPr id="6" name="矩形 5"/>
          <p:cNvSpPr/>
          <p:nvPr/>
        </p:nvSpPr>
        <p:spPr>
          <a:xfrm>
            <a:off x="1523166" y="1638803"/>
            <a:ext cx="5456368" cy="369332"/>
          </a:xfrm>
          <a:prstGeom prst="rect">
            <a:avLst/>
          </a:prstGeom>
        </p:spPr>
        <p:txBody>
          <a:bodyPr wrap="square">
            <a:spAutoFit/>
          </a:bodyPr>
          <a:lstStyle/>
          <a:p>
            <a:pPr indent="457200"/>
            <a:r>
              <a:rPr lang="zh-CN" altLang="zh-CN" kern="100" dirty="0">
                <a:solidFill>
                  <a:schemeClr val="tx1">
                    <a:lumMod val="75000"/>
                    <a:lumOff val="25000"/>
                  </a:schemeClr>
                </a:solidFill>
                <a:latin typeface="+mn-ea"/>
                <a:cs typeface="Times New Roman" panose="02020603050405020304" pitchFamily="18" charset="0"/>
              </a:rPr>
              <a:t>运行结果</a:t>
            </a:r>
            <a:r>
              <a:rPr lang="zh-CN" altLang="en-US" kern="100" dirty="0">
                <a:solidFill>
                  <a:schemeClr val="tx1">
                    <a:lumMod val="75000"/>
                    <a:lumOff val="25000"/>
                  </a:schemeClr>
                </a:solidFill>
                <a:latin typeface="+mn-ea"/>
                <a:cs typeface="Times New Roman" panose="02020603050405020304" pitchFamily="18" charset="0"/>
              </a:rPr>
              <a:t>如下</a:t>
            </a:r>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1.4.3 </a:t>
            </a:r>
            <a:r>
              <a:rPr lang="zh-CN" altLang="zh-CN" dirty="0"/>
              <a:t>程序剖析</a:t>
            </a:r>
          </a:p>
        </p:txBody>
      </p:sp>
      <p:sp>
        <p:nvSpPr>
          <p:cNvPr id="3" name="内容占位符 2"/>
          <p:cNvSpPr>
            <a:spLocks noGrp="1"/>
          </p:cNvSpPr>
          <p:nvPr>
            <p:ph sz="quarter" idx="14"/>
          </p:nvPr>
        </p:nvSpPr>
        <p:spPr/>
        <p:txBody>
          <a:bodyPr>
            <a:normAutofit/>
          </a:bodyPr>
          <a:lstStyle/>
          <a:p>
            <a:pPr indent="457200">
              <a:lnSpc>
                <a:spcPct val="100000"/>
              </a:lnSpc>
            </a:pPr>
            <a:r>
              <a:rPr lang="zh-CN" altLang="zh-CN" sz="1800" dirty="0">
                <a:solidFill>
                  <a:schemeClr val="tx1">
                    <a:lumMod val="75000"/>
                    <a:lumOff val="25000"/>
                  </a:schemeClr>
                </a:solidFill>
                <a:latin typeface="+mn-ea"/>
              </a:rPr>
              <a:t>在该程序文件的开头编写了注释，简单说明了我们编写的这个程序要实现的功能、编写者和编写时间等，便于今后对这个程序的后续修改和维护。</a:t>
            </a:r>
          </a:p>
          <a:p>
            <a:pPr indent="457200">
              <a:lnSpc>
                <a:spcPct val="100000"/>
              </a:lnSpc>
            </a:pPr>
            <a:r>
              <a:rPr lang="zh-CN" altLang="zh-CN" sz="1800" dirty="0">
                <a:solidFill>
                  <a:schemeClr val="tx1">
                    <a:lumMod val="75000"/>
                    <a:lumOff val="25000"/>
                  </a:schemeClr>
                </a:solidFill>
                <a:latin typeface="+mn-ea"/>
              </a:rPr>
              <a:t>然后，定义了三个变量：</a:t>
            </a:r>
            <a:r>
              <a:rPr lang="en-US" altLang="zh-CN" sz="1800" dirty="0">
                <a:solidFill>
                  <a:srgbClr val="00B0F0"/>
                </a:solidFill>
                <a:latin typeface="+mn-ea"/>
              </a:rPr>
              <a:t>holiday</a:t>
            </a:r>
            <a:r>
              <a:rPr lang="zh-CN" altLang="zh-CN" sz="1800" dirty="0">
                <a:solidFill>
                  <a:srgbClr val="00B0F0"/>
                </a:solidFill>
                <a:latin typeface="+mn-ea"/>
              </a:rPr>
              <a:t>、</a:t>
            </a:r>
            <a:r>
              <a:rPr lang="en-US" altLang="zh-CN" sz="1800" dirty="0" err="1">
                <a:solidFill>
                  <a:srgbClr val="00B0F0"/>
                </a:solidFill>
                <a:latin typeface="+mn-ea"/>
              </a:rPr>
              <a:t>To_name</a:t>
            </a:r>
            <a:r>
              <a:rPr lang="zh-CN" altLang="zh-CN" sz="1800" dirty="0">
                <a:solidFill>
                  <a:srgbClr val="00B0F0"/>
                </a:solidFill>
                <a:latin typeface="+mn-ea"/>
              </a:rPr>
              <a:t>和</a:t>
            </a:r>
            <a:r>
              <a:rPr lang="en-US" altLang="zh-CN" sz="1800" dirty="0" err="1">
                <a:solidFill>
                  <a:srgbClr val="00B0F0"/>
                </a:solidFill>
                <a:latin typeface="+mn-ea"/>
              </a:rPr>
              <a:t>Fr_name</a:t>
            </a:r>
            <a:r>
              <a:rPr lang="zh-CN" altLang="zh-CN" sz="1800" dirty="0">
                <a:solidFill>
                  <a:schemeClr val="tx1">
                    <a:lumMod val="75000"/>
                    <a:lumOff val="25000"/>
                  </a:schemeClr>
                </a:solidFill>
                <a:latin typeface="+mn-ea"/>
              </a:rPr>
              <a:t>，且使用</a:t>
            </a:r>
            <a:r>
              <a:rPr lang="en-US" altLang="zh-CN" sz="1800" dirty="0">
                <a:solidFill>
                  <a:srgbClr val="00B0F0"/>
                </a:solidFill>
                <a:latin typeface="+mn-ea"/>
              </a:rPr>
              <a:t>input()</a:t>
            </a:r>
            <a:r>
              <a:rPr lang="zh-CN" altLang="zh-CN" sz="1800" dirty="0">
                <a:solidFill>
                  <a:srgbClr val="00B0F0"/>
                </a:solidFill>
                <a:latin typeface="+mn-ea"/>
              </a:rPr>
              <a:t>函数</a:t>
            </a:r>
            <a:r>
              <a:rPr lang="zh-CN" altLang="zh-CN" sz="1800" dirty="0">
                <a:solidFill>
                  <a:schemeClr val="tx1">
                    <a:lumMod val="75000"/>
                    <a:lumOff val="25000"/>
                  </a:schemeClr>
                </a:solidFill>
                <a:latin typeface="+mn-ea"/>
              </a:rPr>
              <a:t>接收键盘输入的字符，为它们赋值。最后，使用</a:t>
            </a:r>
            <a:r>
              <a:rPr lang="en-US" altLang="zh-CN" sz="1800" dirty="0">
                <a:solidFill>
                  <a:srgbClr val="00B0F0"/>
                </a:solidFill>
                <a:latin typeface="+mn-ea"/>
              </a:rPr>
              <a:t>print()</a:t>
            </a:r>
            <a:r>
              <a:rPr lang="zh-CN" altLang="zh-CN" sz="1800" dirty="0">
                <a:solidFill>
                  <a:srgbClr val="00B0F0"/>
                </a:solidFill>
                <a:latin typeface="+mn-ea"/>
              </a:rPr>
              <a:t>函数</a:t>
            </a:r>
            <a:r>
              <a:rPr lang="zh-CN" altLang="zh-CN" sz="1800" dirty="0">
                <a:solidFill>
                  <a:schemeClr val="tx1">
                    <a:lumMod val="75000"/>
                    <a:lumOff val="25000"/>
                  </a:schemeClr>
                </a:solidFill>
                <a:latin typeface="+mn-ea"/>
              </a:rPr>
              <a:t>输出贺卡内容，</a:t>
            </a:r>
            <a:r>
              <a:rPr lang="en-US" altLang="zh-CN" sz="1800" dirty="0">
                <a:solidFill>
                  <a:schemeClr val="tx1">
                    <a:lumMod val="75000"/>
                    <a:lumOff val="25000"/>
                  </a:schemeClr>
                </a:solidFill>
                <a:latin typeface="+mn-ea"/>
              </a:rPr>
              <a:t>print()</a:t>
            </a:r>
            <a:r>
              <a:rPr lang="zh-CN" altLang="zh-CN" sz="1800" dirty="0">
                <a:solidFill>
                  <a:schemeClr val="tx1">
                    <a:lumMod val="75000"/>
                    <a:lumOff val="25000"/>
                  </a:schemeClr>
                </a:solidFill>
                <a:latin typeface="+mn-ea"/>
              </a:rPr>
              <a:t>没有参数时输出空行。</a:t>
            </a:r>
          </a:p>
          <a:p>
            <a:pPr indent="457200">
              <a:lnSpc>
                <a:spcPct val="100000"/>
              </a:lnSpc>
            </a:pPr>
            <a:r>
              <a:rPr lang="zh-CN" altLang="zh-CN" sz="1800" dirty="0">
                <a:solidFill>
                  <a:schemeClr val="tx1">
                    <a:lumMod val="75000"/>
                    <a:lumOff val="25000"/>
                  </a:schemeClr>
                </a:solidFill>
                <a:latin typeface="+mn-ea"/>
              </a:rPr>
              <a:t>在每个代码行后面，我们使用了</a:t>
            </a:r>
            <a:r>
              <a:rPr lang="zh-CN" altLang="zh-CN" sz="1800" dirty="0">
                <a:solidFill>
                  <a:srgbClr val="00B0F0"/>
                </a:solidFill>
                <a:latin typeface="+mn-ea"/>
              </a:rPr>
              <a:t>“</a:t>
            </a:r>
            <a:r>
              <a:rPr lang="en-US" altLang="zh-CN" sz="1800" dirty="0">
                <a:solidFill>
                  <a:srgbClr val="00B0F0"/>
                </a:solidFill>
                <a:latin typeface="+mn-ea"/>
              </a:rPr>
              <a:t>#</a:t>
            </a:r>
            <a:r>
              <a:rPr lang="zh-CN" altLang="zh-CN" sz="1800" dirty="0">
                <a:solidFill>
                  <a:srgbClr val="00B0F0"/>
                </a:solidFill>
                <a:latin typeface="+mn-ea"/>
              </a:rPr>
              <a:t>”添加注释</a:t>
            </a:r>
            <a:r>
              <a:rPr lang="zh-CN" altLang="zh-CN" sz="1800" dirty="0">
                <a:solidFill>
                  <a:schemeClr val="tx1">
                    <a:lumMod val="75000"/>
                    <a:lumOff val="25000"/>
                  </a:schemeClr>
                </a:solidFill>
                <a:latin typeface="+mn-ea"/>
              </a:rPr>
              <a:t>，是为了便于大家的阅读和理解，不过实际项目中可能不需要在每行都添加注释。</a:t>
            </a:r>
            <a:endParaRPr lang="zh-CN" altLang="zh-CN" sz="1800" dirty="0">
              <a:latin typeface="+mn-ea"/>
            </a:endParaRPr>
          </a:p>
          <a:p>
            <a:pPr indent="457200">
              <a:lnSpc>
                <a:spcPct val="100000"/>
              </a:lnSpc>
            </a:pPr>
            <a:endParaRPr lang="zh-CN" altLang="en-US" sz="1800" dirty="0">
              <a:latin typeface="+mn-ea"/>
            </a:endParaRPr>
          </a:p>
        </p:txBody>
      </p:sp>
      <p:sp>
        <p:nvSpPr>
          <p:cNvPr id="4" name="内容占位符 3"/>
          <p:cNvSpPr>
            <a:spLocks noGrp="1"/>
          </p:cNvSpPr>
          <p:nvPr>
            <p:ph sz="quarter" idx="15"/>
          </p:nvPr>
        </p:nvSpPr>
        <p:spPr>
          <a:xfrm>
            <a:off x="244802" y="104401"/>
            <a:ext cx="3732213" cy="571500"/>
          </a:xfrm>
        </p:spPr>
        <p:txBody>
          <a:bodyPr/>
          <a:lstStyle/>
          <a:p>
            <a:r>
              <a:rPr lang="en-US" altLang="zh-CN" dirty="0"/>
              <a:t>1.4 </a:t>
            </a:r>
            <a:r>
              <a:rPr lang="zh-CN" altLang="zh-CN" dirty="0"/>
              <a:t>实验</a:t>
            </a:r>
            <a:endParaRPr lang="zh-CN" altLang="en-US" dirty="0"/>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第一章  </a:t>
            </a:r>
            <a:r>
              <a:rPr lang="en-US" altLang="zh-CN" dirty="0"/>
              <a:t>Python3</a:t>
            </a:r>
            <a:r>
              <a:rPr lang="zh-CN" altLang="en-US" dirty="0"/>
              <a:t>概述</a:t>
            </a:r>
          </a:p>
        </p:txBody>
      </p:sp>
      <p:sp>
        <p:nvSpPr>
          <p:cNvPr id="3" name="文本占位符 2"/>
          <p:cNvSpPr>
            <a:spLocks noGrp="1"/>
          </p:cNvSpPr>
          <p:nvPr>
            <p:ph type="body" sz="quarter" idx="14"/>
          </p:nvPr>
        </p:nvSpPr>
        <p:spPr/>
        <p:txBody>
          <a:bodyPr>
            <a:normAutofit fontScale="97500"/>
          </a:bodyPr>
          <a:lstStyle/>
          <a:p>
            <a:pPr marL="0" indent="0">
              <a:buNone/>
            </a:pPr>
            <a:r>
              <a:rPr lang="en-US" altLang="zh-CN" dirty="0">
                <a:solidFill>
                  <a:schemeClr val="tx1">
                    <a:lumMod val="75000"/>
                    <a:lumOff val="25000"/>
                  </a:schemeClr>
                </a:solidFill>
              </a:rPr>
              <a:t>1.1 Python </a:t>
            </a:r>
            <a:r>
              <a:rPr lang="zh-CN" altLang="en-US" dirty="0">
                <a:solidFill>
                  <a:schemeClr val="tx1">
                    <a:lumMod val="75000"/>
                    <a:lumOff val="25000"/>
                  </a:schemeClr>
                </a:solidFill>
              </a:rPr>
              <a:t>简介</a:t>
            </a:r>
            <a:endParaRPr lang="en-US" altLang="zh-CN" dirty="0">
              <a:solidFill>
                <a:schemeClr val="tx1">
                  <a:lumMod val="75000"/>
                  <a:lumOff val="25000"/>
                </a:schemeClr>
              </a:solidFill>
            </a:endParaRPr>
          </a:p>
        </p:txBody>
      </p:sp>
      <p:sp>
        <p:nvSpPr>
          <p:cNvPr id="4" name="文本占位符 3"/>
          <p:cNvSpPr>
            <a:spLocks noGrp="1"/>
          </p:cNvSpPr>
          <p:nvPr>
            <p:ph type="body" sz="quarter" idx="15"/>
          </p:nvPr>
        </p:nvSpPr>
        <p:spPr/>
        <p:txBody>
          <a:bodyPr/>
          <a:lstStyle/>
          <a:p>
            <a:pPr marL="0" indent="0">
              <a:buNone/>
            </a:pPr>
            <a:r>
              <a:rPr lang="en-US" altLang="zh-CN" dirty="0">
                <a:solidFill>
                  <a:schemeClr val="tx1">
                    <a:lumMod val="75000"/>
                    <a:lumOff val="25000"/>
                  </a:schemeClr>
                </a:solidFill>
              </a:rPr>
              <a:t>1.2 Python</a:t>
            </a:r>
            <a:r>
              <a:rPr lang="zh-CN" altLang="en-US" dirty="0">
                <a:solidFill>
                  <a:schemeClr val="tx1">
                    <a:lumMod val="75000"/>
                    <a:lumOff val="25000"/>
                  </a:schemeClr>
                </a:solidFill>
              </a:rPr>
              <a:t>环境构建</a:t>
            </a:r>
          </a:p>
        </p:txBody>
      </p:sp>
      <p:sp>
        <p:nvSpPr>
          <p:cNvPr id="5" name="文本占位符 4"/>
          <p:cNvSpPr>
            <a:spLocks noGrp="1"/>
          </p:cNvSpPr>
          <p:nvPr>
            <p:ph type="body" sz="quarter" idx="16"/>
          </p:nvPr>
        </p:nvSpPr>
        <p:spPr/>
        <p:txBody>
          <a:bodyPr/>
          <a:lstStyle/>
          <a:p>
            <a:pPr marL="0" indent="0">
              <a:buNone/>
            </a:pPr>
            <a:r>
              <a:rPr lang="en-US" altLang="zh-CN" dirty="0">
                <a:solidFill>
                  <a:schemeClr val="tx1">
                    <a:lumMod val="75000"/>
                    <a:lumOff val="25000"/>
                  </a:schemeClr>
                </a:solidFill>
              </a:rPr>
              <a:t>1.3 </a:t>
            </a:r>
            <a:r>
              <a:rPr lang="zh-CN" altLang="en-US" dirty="0">
                <a:solidFill>
                  <a:schemeClr val="tx1">
                    <a:lumMod val="75000"/>
                    <a:lumOff val="25000"/>
                  </a:schemeClr>
                </a:solidFill>
              </a:rPr>
              <a:t>第一个程序 </a:t>
            </a:r>
            <a:r>
              <a:rPr lang="en-US" altLang="zh-CN" dirty="0">
                <a:solidFill>
                  <a:schemeClr val="tx1">
                    <a:lumMod val="75000"/>
                    <a:lumOff val="25000"/>
                  </a:schemeClr>
                </a:solidFill>
              </a:rPr>
              <a:t>Hello World </a:t>
            </a:r>
            <a:r>
              <a:rPr lang="zh-CN" altLang="en-US" dirty="0">
                <a:solidFill>
                  <a:schemeClr val="tx1">
                    <a:lumMod val="75000"/>
                    <a:lumOff val="25000"/>
                  </a:schemeClr>
                </a:solidFill>
              </a:rPr>
              <a:t>！</a:t>
            </a:r>
          </a:p>
        </p:txBody>
      </p:sp>
      <p:sp>
        <p:nvSpPr>
          <p:cNvPr id="6" name="文本占位符 5"/>
          <p:cNvSpPr>
            <a:spLocks noGrp="1"/>
          </p:cNvSpPr>
          <p:nvPr>
            <p:ph type="body" sz="quarter" idx="17"/>
          </p:nvPr>
        </p:nvSpPr>
        <p:spPr/>
        <p:txBody>
          <a:bodyPr/>
          <a:lstStyle/>
          <a:p>
            <a:pPr marL="0" indent="0">
              <a:buNone/>
            </a:pPr>
            <a:r>
              <a:rPr lang="zh-CN" altLang="en-US" dirty="0">
                <a:solidFill>
                  <a:schemeClr val="tx1">
                    <a:lumMod val="75000"/>
                    <a:lumOff val="25000"/>
                  </a:schemeClr>
                </a:solidFill>
              </a:rPr>
              <a:t>习题</a:t>
            </a:r>
          </a:p>
        </p:txBody>
      </p:sp>
      <p:sp>
        <p:nvSpPr>
          <p:cNvPr id="7" name="文本占位符 6"/>
          <p:cNvSpPr>
            <a:spLocks noGrp="1"/>
          </p:cNvSpPr>
          <p:nvPr>
            <p:ph type="body" sz="quarter" idx="18"/>
          </p:nvPr>
        </p:nvSpPr>
        <p:spPr/>
        <p:txBody>
          <a:bodyPr/>
          <a:lstStyle/>
          <a:p>
            <a:pPr marL="0" indent="0">
              <a:buNone/>
            </a:pPr>
            <a:r>
              <a:rPr lang="en-US" altLang="zh-CN" dirty="0">
                <a:solidFill>
                  <a:schemeClr val="tx1">
                    <a:lumMod val="75000"/>
                    <a:lumOff val="25000"/>
                  </a:schemeClr>
                </a:solidFill>
              </a:rPr>
              <a:t>1.4 </a:t>
            </a:r>
            <a:r>
              <a:rPr lang="zh-CN" altLang="en-US" dirty="0">
                <a:solidFill>
                  <a:schemeClr val="tx1">
                    <a:lumMod val="75000"/>
                    <a:lumOff val="25000"/>
                  </a:schemeClr>
                </a:solidFill>
              </a:rPr>
              <a:t>实验</a:t>
            </a:r>
          </a:p>
        </p:txBody>
      </p:sp>
      <p:sp>
        <p:nvSpPr>
          <p:cNvPr id="8" name="文本占位符 7"/>
          <p:cNvSpPr>
            <a:spLocks noGrp="1"/>
          </p:cNvSpPr>
          <p:nvPr>
            <p:ph type="body" sz="quarter" idx="19"/>
          </p:nvPr>
        </p:nvSpPr>
        <p:spPr/>
        <p:txBody>
          <a:bodyPr/>
          <a:lstStyle/>
          <a:p>
            <a:pPr marL="0" indent="0">
              <a:buNone/>
            </a:pPr>
            <a:r>
              <a:rPr lang="en-US" altLang="zh-CN" dirty="0">
                <a:solidFill>
                  <a:schemeClr val="bg1"/>
                </a:solidFill>
              </a:rPr>
              <a:t>1.5 </a:t>
            </a:r>
            <a:r>
              <a:rPr lang="zh-CN" altLang="en-US" dirty="0">
                <a:solidFill>
                  <a:schemeClr val="bg1"/>
                </a:solidFill>
              </a:rPr>
              <a:t>小结</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sz="quarter" idx="14"/>
          </p:nvPr>
        </p:nvSpPr>
        <p:spPr>
          <a:xfrm>
            <a:off x="628650" y="1262146"/>
            <a:ext cx="7886700" cy="4044950"/>
          </a:xfrm>
        </p:spPr>
        <p:txBody>
          <a:bodyPr>
            <a:normAutofit/>
          </a:bodyPr>
          <a:lstStyle/>
          <a:p>
            <a:pPr>
              <a:lnSpc>
                <a:spcPct val="100000"/>
              </a:lnSpc>
            </a:pPr>
            <a:r>
              <a:rPr lang="en-US" altLang="zh-CN" sz="1800" dirty="0">
                <a:solidFill>
                  <a:schemeClr val="tx1">
                    <a:lumMod val="75000"/>
                    <a:lumOff val="25000"/>
                  </a:schemeClr>
                </a:solidFill>
                <a:latin typeface="+mn-ea"/>
              </a:rPr>
              <a:t>1.</a:t>
            </a:r>
            <a:r>
              <a:rPr lang="zh-CN" altLang="zh-CN" sz="1800" dirty="0">
                <a:solidFill>
                  <a:schemeClr val="tx1">
                    <a:lumMod val="75000"/>
                    <a:lumOff val="25000"/>
                  </a:schemeClr>
                </a:solidFill>
                <a:latin typeface="+mn-ea"/>
              </a:rPr>
              <a:t>本章简单介绍了</a:t>
            </a:r>
            <a:r>
              <a:rPr lang="en-US" altLang="zh-CN" sz="1800" dirty="0">
                <a:solidFill>
                  <a:schemeClr val="tx1">
                    <a:lumMod val="75000"/>
                    <a:lumOff val="25000"/>
                  </a:schemeClr>
                </a:solidFill>
                <a:latin typeface="+mn-ea"/>
              </a:rPr>
              <a:t>Python </a:t>
            </a:r>
            <a:r>
              <a:rPr lang="zh-CN" altLang="zh-CN" sz="1800" dirty="0">
                <a:solidFill>
                  <a:schemeClr val="tx1">
                    <a:lumMod val="75000"/>
                    <a:lumOff val="25000"/>
                  </a:schemeClr>
                </a:solidFill>
                <a:latin typeface="+mn-ea"/>
              </a:rPr>
              <a:t>的发展历程和特性</a:t>
            </a:r>
            <a:endParaRPr lang="en-US" altLang="zh-CN" sz="1800" dirty="0">
              <a:solidFill>
                <a:schemeClr val="tx1">
                  <a:lumMod val="75000"/>
                  <a:lumOff val="25000"/>
                </a:schemeClr>
              </a:solidFill>
              <a:latin typeface="+mn-ea"/>
            </a:endParaRPr>
          </a:p>
          <a:p>
            <a:pPr>
              <a:lnSpc>
                <a:spcPct val="100000"/>
              </a:lnSpc>
            </a:pPr>
            <a:endParaRPr lang="en-US" altLang="zh-CN" sz="1800" dirty="0">
              <a:solidFill>
                <a:schemeClr val="tx1">
                  <a:lumMod val="75000"/>
                  <a:lumOff val="25000"/>
                </a:schemeClr>
              </a:solidFill>
              <a:latin typeface="+mn-ea"/>
            </a:endParaRPr>
          </a:p>
          <a:p>
            <a:pPr>
              <a:lnSpc>
                <a:spcPct val="100000"/>
              </a:lnSpc>
            </a:pPr>
            <a:r>
              <a:rPr lang="en-US" altLang="zh-CN" sz="1800" dirty="0">
                <a:solidFill>
                  <a:schemeClr val="tx1">
                    <a:lumMod val="75000"/>
                    <a:lumOff val="25000"/>
                  </a:schemeClr>
                </a:solidFill>
                <a:latin typeface="+mn-ea"/>
              </a:rPr>
              <a:t>2.Python 3 </a:t>
            </a:r>
            <a:r>
              <a:rPr lang="zh-CN" altLang="zh-CN" sz="1800" dirty="0">
                <a:solidFill>
                  <a:schemeClr val="tx1">
                    <a:lumMod val="75000"/>
                    <a:lumOff val="25000"/>
                  </a:schemeClr>
                </a:solidFill>
                <a:latin typeface="+mn-ea"/>
              </a:rPr>
              <a:t>在主流操作系统上的安装方法</a:t>
            </a:r>
            <a:endParaRPr lang="en-US" altLang="zh-CN" sz="1800" dirty="0">
              <a:solidFill>
                <a:schemeClr val="tx1">
                  <a:lumMod val="75000"/>
                  <a:lumOff val="25000"/>
                </a:schemeClr>
              </a:solidFill>
              <a:latin typeface="+mn-ea"/>
            </a:endParaRPr>
          </a:p>
          <a:p>
            <a:pPr>
              <a:lnSpc>
                <a:spcPct val="100000"/>
              </a:lnSpc>
            </a:pPr>
            <a:endParaRPr lang="en-US" altLang="zh-CN" sz="1800" dirty="0">
              <a:solidFill>
                <a:schemeClr val="tx1">
                  <a:lumMod val="75000"/>
                  <a:lumOff val="25000"/>
                </a:schemeClr>
              </a:solidFill>
              <a:latin typeface="+mn-ea"/>
            </a:endParaRPr>
          </a:p>
          <a:p>
            <a:pPr>
              <a:lnSpc>
                <a:spcPct val="100000"/>
              </a:lnSpc>
            </a:pPr>
            <a:r>
              <a:rPr lang="en-US" altLang="zh-CN" sz="1800" dirty="0">
                <a:solidFill>
                  <a:schemeClr val="tx1">
                    <a:lumMod val="75000"/>
                    <a:lumOff val="25000"/>
                  </a:schemeClr>
                </a:solidFill>
                <a:latin typeface="+mn-ea"/>
              </a:rPr>
              <a:t>3.Python</a:t>
            </a:r>
            <a:r>
              <a:rPr lang="zh-CN" altLang="zh-CN" sz="1800" dirty="0">
                <a:solidFill>
                  <a:schemeClr val="tx1">
                    <a:lumMod val="75000"/>
                    <a:lumOff val="25000"/>
                  </a:schemeClr>
                </a:solidFill>
                <a:latin typeface="+mn-ea"/>
              </a:rPr>
              <a:t>自带的集成开发和学习环境</a:t>
            </a:r>
            <a:r>
              <a:rPr lang="en-US" altLang="zh-CN" sz="1800" dirty="0">
                <a:solidFill>
                  <a:schemeClr val="tx1">
                    <a:lumMod val="75000"/>
                    <a:lumOff val="25000"/>
                  </a:schemeClr>
                </a:solidFill>
                <a:latin typeface="+mn-ea"/>
              </a:rPr>
              <a:t>IDLE</a:t>
            </a:r>
            <a:r>
              <a:rPr lang="zh-CN" altLang="zh-CN" sz="1800" dirty="0">
                <a:solidFill>
                  <a:schemeClr val="tx1">
                    <a:lumMod val="75000"/>
                    <a:lumOff val="25000"/>
                  </a:schemeClr>
                </a:solidFill>
                <a:latin typeface="+mn-ea"/>
              </a:rPr>
              <a:t>的使用方法</a:t>
            </a:r>
            <a:endParaRPr lang="en-US" altLang="zh-CN" sz="1800" dirty="0">
              <a:solidFill>
                <a:schemeClr val="tx1">
                  <a:lumMod val="75000"/>
                  <a:lumOff val="25000"/>
                </a:schemeClr>
              </a:solidFill>
              <a:latin typeface="+mn-ea"/>
            </a:endParaRPr>
          </a:p>
          <a:p>
            <a:pPr>
              <a:lnSpc>
                <a:spcPct val="100000"/>
              </a:lnSpc>
            </a:pPr>
            <a:endParaRPr lang="en-US" altLang="zh-CN" sz="1800" dirty="0">
              <a:solidFill>
                <a:schemeClr val="tx1">
                  <a:lumMod val="75000"/>
                  <a:lumOff val="25000"/>
                </a:schemeClr>
              </a:solidFill>
              <a:latin typeface="+mn-ea"/>
            </a:endParaRPr>
          </a:p>
          <a:p>
            <a:pPr>
              <a:lnSpc>
                <a:spcPct val="100000"/>
              </a:lnSpc>
            </a:pPr>
            <a:r>
              <a:rPr lang="en-US" altLang="zh-CN" sz="1800" dirty="0">
                <a:solidFill>
                  <a:schemeClr val="tx1">
                    <a:lumMod val="75000"/>
                    <a:lumOff val="25000"/>
                  </a:schemeClr>
                </a:solidFill>
                <a:latin typeface="+mn-ea"/>
              </a:rPr>
              <a:t>4.Python</a:t>
            </a:r>
            <a:r>
              <a:rPr lang="zh-CN" altLang="zh-CN" sz="1800" dirty="0">
                <a:solidFill>
                  <a:schemeClr val="tx1">
                    <a:lumMod val="75000"/>
                    <a:lumOff val="25000"/>
                  </a:schemeClr>
                </a:solidFill>
                <a:latin typeface="+mn-ea"/>
              </a:rPr>
              <a:t>集成开发环境的安装和使用</a:t>
            </a:r>
            <a:endParaRPr lang="en-US" altLang="zh-CN" sz="1800" dirty="0">
              <a:solidFill>
                <a:schemeClr val="tx1">
                  <a:lumMod val="75000"/>
                  <a:lumOff val="25000"/>
                </a:schemeClr>
              </a:solidFill>
              <a:latin typeface="+mn-ea"/>
            </a:endParaRPr>
          </a:p>
          <a:p>
            <a:pPr>
              <a:lnSpc>
                <a:spcPct val="100000"/>
              </a:lnSpc>
            </a:pPr>
            <a:endParaRPr lang="en-US" altLang="zh-CN" sz="1800" dirty="0">
              <a:solidFill>
                <a:schemeClr val="tx1">
                  <a:lumMod val="75000"/>
                  <a:lumOff val="25000"/>
                </a:schemeClr>
              </a:solidFill>
              <a:latin typeface="+mn-ea"/>
            </a:endParaRPr>
          </a:p>
          <a:p>
            <a:pPr>
              <a:lnSpc>
                <a:spcPct val="100000"/>
              </a:lnSpc>
            </a:pPr>
            <a:r>
              <a:rPr lang="en-US" altLang="zh-CN" sz="1800" dirty="0">
                <a:solidFill>
                  <a:schemeClr val="tx1">
                    <a:lumMod val="75000"/>
                    <a:lumOff val="25000"/>
                  </a:schemeClr>
                </a:solidFill>
                <a:latin typeface="+mn-ea"/>
              </a:rPr>
              <a:t>5.Python</a:t>
            </a:r>
            <a:r>
              <a:rPr lang="zh-CN" altLang="en-US" sz="1800" dirty="0">
                <a:solidFill>
                  <a:schemeClr val="tx1">
                    <a:lumMod val="75000"/>
                    <a:lumOff val="25000"/>
                  </a:schemeClr>
                </a:solidFill>
                <a:latin typeface="+mn-ea"/>
              </a:rPr>
              <a:t>实例</a:t>
            </a:r>
            <a:endParaRPr lang="zh-CN" altLang="zh-CN" sz="1800" dirty="0">
              <a:solidFill>
                <a:schemeClr val="tx1">
                  <a:lumMod val="75000"/>
                  <a:lumOff val="25000"/>
                </a:schemeClr>
              </a:solidFill>
              <a:latin typeface="+mn-ea"/>
            </a:endParaRPr>
          </a:p>
          <a:p>
            <a:pPr indent="457200">
              <a:lnSpc>
                <a:spcPct val="100000"/>
              </a:lnSpc>
            </a:pPr>
            <a:endParaRPr lang="zh-CN" altLang="zh-CN" sz="1800" dirty="0">
              <a:solidFill>
                <a:schemeClr val="tx1">
                  <a:lumMod val="75000"/>
                  <a:lumOff val="25000"/>
                </a:schemeClr>
              </a:solidFill>
              <a:latin typeface="+mn-ea"/>
            </a:endParaRPr>
          </a:p>
        </p:txBody>
      </p:sp>
      <p:sp>
        <p:nvSpPr>
          <p:cNvPr id="11" name="内容占位符 10"/>
          <p:cNvSpPr>
            <a:spLocks noGrp="1"/>
          </p:cNvSpPr>
          <p:nvPr>
            <p:ph sz="quarter" idx="15"/>
          </p:nvPr>
        </p:nvSpPr>
        <p:spPr>
          <a:xfrm>
            <a:off x="244802" y="104401"/>
            <a:ext cx="3732213" cy="571500"/>
          </a:xfrm>
        </p:spPr>
        <p:txBody>
          <a:bodyPr/>
          <a:lstStyle/>
          <a:p>
            <a:r>
              <a:rPr lang="en-US" altLang="zh-CN" dirty="0"/>
              <a:t>1.5</a:t>
            </a:r>
            <a:r>
              <a:rPr lang="zh-CN" altLang="zh-CN" dirty="0"/>
              <a:t>小结</a:t>
            </a:r>
            <a:endParaRPr lang="zh-CN" altLang="en-US" dirty="0"/>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第一章  </a:t>
            </a:r>
            <a:r>
              <a:rPr lang="en-US" altLang="zh-CN" dirty="0"/>
              <a:t>Python3</a:t>
            </a:r>
            <a:r>
              <a:rPr lang="zh-CN" altLang="en-US" dirty="0"/>
              <a:t>概述</a:t>
            </a:r>
          </a:p>
        </p:txBody>
      </p:sp>
      <p:sp>
        <p:nvSpPr>
          <p:cNvPr id="3" name="文本占位符 2"/>
          <p:cNvSpPr>
            <a:spLocks noGrp="1"/>
          </p:cNvSpPr>
          <p:nvPr>
            <p:ph type="body" sz="quarter" idx="14"/>
          </p:nvPr>
        </p:nvSpPr>
        <p:spPr/>
        <p:txBody>
          <a:bodyPr/>
          <a:lstStyle/>
          <a:p>
            <a:pPr marL="0" indent="0">
              <a:buNone/>
            </a:pPr>
            <a:r>
              <a:rPr lang="en-US" altLang="zh-CN" dirty="0">
                <a:solidFill>
                  <a:schemeClr val="tx1">
                    <a:lumMod val="75000"/>
                    <a:lumOff val="25000"/>
                  </a:schemeClr>
                </a:solidFill>
              </a:rPr>
              <a:t>1.1 Python </a:t>
            </a:r>
            <a:r>
              <a:rPr lang="zh-CN" altLang="en-US" dirty="0">
                <a:solidFill>
                  <a:schemeClr val="tx1">
                    <a:lumMod val="75000"/>
                    <a:lumOff val="25000"/>
                  </a:schemeClr>
                </a:solidFill>
              </a:rPr>
              <a:t>简介</a:t>
            </a:r>
          </a:p>
        </p:txBody>
      </p:sp>
      <p:sp>
        <p:nvSpPr>
          <p:cNvPr id="4" name="文本占位符 3"/>
          <p:cNvSpPr>
            <a:spLocks noGrp="1"/>
          </p:cNvSpPr>
          <p:nvPr>
            <p:ph type="body" sz="quarter" idx="15"/>
          </p:nvPr>
        </p:nvSpPr>
        <p:spPr/>
        <p:txBody>
          <a:bodyPr/>
          <a:lstStyle/>
          <a:p>
            <a:pPr marL="0" indent="0">
              <a:buNone/>
            </a:pPr>
            <a:r>
              <a:rPr lang="en-US" altLang="zh-CN" dirty="0">
                <a:solidFill>
                  <a:schemeClr val="tx1">
                    <a:lumMod val="75000"/>
                    <a:lumOff val="25000"/>
                  </a:schemeClr>
                </a:solidFill>
              </a:rPr>
              <a:t>1.2 Python</a:t>
            </a:r>
            <a:r>
              <a:rPr lang="zh-CN" altLang="en-US" dirty="0">
                <a:solidFill>
                  <a:schemeClr val="tx1">
                    <a:lumMod val="75000"/>
                    <a:lumOff val="25000"/>
                  </a:schemeClr>
                </a:solidFill>
              </a:rPr>
              <a:t>环境构建</a:t>
            </a:r>
          </a:p>
        </p:txBody>
      </p:sp>
      <p:sp>
        <p:nvSpPr>
          <p:cNvPr id="5" name="文本占位符 4"/>
          <p:cNvSpPr>
            <a:spLocks noGrp="1"/>
          </p:cNvSpPr>
          <p:nvPr>
            <p:ph type="body" sz="quarter" idx="16"/>
          </p:nvPr>
        </p:nvSpPr>
        <p:spPr/>
        <p:txBody>
          <a:bodyPr/>
          <a:lstStyle/>
          <a:p>
            <a:pPr marL="0" indent="0">
              <a:buNone/>
            </a:pPr>
            <a:r>
              <a:rPr lang="en-US" altLang="zh-CN" dirty="0">
                <a:solidFill>
                  <a:schemeClr val="tx1">
                    <a:lumMod val="75000"/>
                    <a:lumOff val="25000"/>
                  </a:schemeClr>
                </a:solidFill>
              </a:rPr>
              <a:t>1.3 </a:t>
            </a:r>
            <a:r>
              <a:rPr lang="zh-CN" altLang="en-US" dirty="0">
                <a:solidFill>
                  <a:schemeClr val="tx1">
                    <a:lumMod val="75000"/>
                    <a:lumOff val="25000"/>
                  </a:schemeClr>
                </a:solidFill>
              </a:rPr>
              <a:t>第一个程序 </a:t>
            </a:r>
            <a:r>
              <a:rPr lang="en-US" altLang="zh-CN" dirty="0">
                <a:solidFill>
                  <a:schemeClr val="tx1">
                    <a:lumMod val="75000"/>
                    <a:lumOff val="25000"/>
                  </a:schemeClr>
                </a:solidFill>
              </a:rPr>
              <a:t>Hello World </a:t>
            </a:r>
            <a:r>
              <a:rPr lang="zh-CN" altLang="en-US" dirty="0">
                <a:solidFill>
                  <a:schemeClr val="tx1">
                    <a:lumMod val="75000"/>
                    <a:lumOff val="25000"/>
                  </a:schemeClr>
                </a:solidFill>
              </a:rPr>
              <a:t>！</a:t>
            </a:r>
          </a:p>
        </p:txBody>
      </p:sp>
      <p:sp>
        <p:nvSpPr>
          <p:cNvPr id="6" name="文本占位符 5"/>
          <p:cNvSpPr>
            <a:spLocks noGrp="1"/>
          </p:cNvSpPr>
          <p:nvPr>
            <p:ph type="body" sz="quarter" idx="17"/>
          </p:nvPr>
        </p:nvSpPr>
        <p:spPr/>
        <p:txBody>
          <a:bodyPr/>
          <a:lstStyle/>
          <a:p>
            <a:pPr marL="0" indent="0">
              <a:buNone/>
            </a:pPr>
            <a:r>
              <a:rPr lang="zh-CN" altLang="en-US" dirty="0">
                <a:solidFill>
                  <a:schemeClr val="bg1"/>
                </a:solidFill>
              </a:rPr>
              <a:t>习题</a:t>
            </a:r>
          </a:p>
        </p:txBody>
      </p:sp>
      <p:sp>
        <p:nvSpPr>
          <p:cNvPr id="7" name="文本占位符 6"/>
          <p:cNvSpPr>
            <a:spLocks noGrp="1"/>
          </p:cNvSpPr>
          <p:nvPr>
            <p:ph type="body" sz="quarter" idx="18"/>
          </p:nvPr>
        </p:nvSpPr>
        <p:spPr/>
        <p:txBody>
          <a:bodyPr/>
          <a:lstStyle/>
          <a:p>
            <a:pPr marL="0" indent="0">
              <a:buNone/>
            </a:pPr>
            <a:r>
              <a:rPr lang="en-US" altLang="zh-CN" dirty="0">
                <a:solidFill>
                  <a:schemeClr val="tx1">
                    <a:lumMod val="75000"/>
                    <a:lumOff val="25000"/>
                  </a:schemeClr>
                </a:solidFill>
              </a:rPr>
              <a:t>1.4 </a:t>
            </a:r>
            <a:r>
              <a:rPr lang="zh-CN" altLang="en-US" dirty="0">
                <a:solidFill>
                  <a:schemeClr val="tx1">
                    <a:lumMod val="75000"/>
                    <a:lumOff val="25000"/>
                  </a:schemeClr>
                </a:solidFill>
              </a:rPr>
              <a:t>实验</a:t>
            </a:r>
          </a:p>
        </p:txBody>
      </p:sp>
      <p:sp>
        <p:nvSpPr>
          <p:cNvPr id="8" name="文本占位符 7"/>
          <p:cNvSpPr>
            <a:spLocks noGrp="1"/>
          </p:cNvSpPr>
          <p:nvPr>
            <p:ph type="body" sz="quarter" idx="19"/>
          </p:nvPr>
        </p:nvSpPr>
        <p:spPr/>
        <p:txBody>
          <a:bodyPr/>
          <a:lstStyle/>
          <a:p>
            <a:pPr marL="0" indent="0">
              <a:buNone/>
            </a:pPr>
            <a:r>
              <a:rPr lang="en-US" altLang="zh-CN" dirty="0">
                <a:solidFill>
                  <a:schemeClr val="tx1">
                    <a:lumMod val="75000"/>
                    <a:lumOff val="25000"/>
                  </a:schemeClr>
                </a:solidFill>
              </a:rPr>
              <a:t>1.5 </a:t>
            </a:r>
            <a:r>
              <a:rPr lang="zh-CN" altLang="en-US" dirty="0">
                <a:solidFill>
                  <a:schemeClr val="tx1">
                    <a:lumMod val="75000"/>
                    <a:lumOff val="25000"/>
                  </a:schemeClr>
                </a:solidFill>
              </a:rPr>
              <a:t>小结</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3672800" cy="1200329"/>
          </a:xfrm>
          <a:prstGeom prst="rect">
            <a:avLst/>
          </a:prstGeom>
          <a:noFill/>
        </p:spPr>
        <p:txBody>
          <a:bodyPr wrap="none" rtlCol="0">
            <a:spAutoFit/>
          </a:bodyPr>
          <a:lstStyle/>
          <a:p>
            <a:r>
              <a:rPr lang="en-US" altLang="zh-CN" sz="7200" spc="600" dirty="0">
                <a:solidFill>
                  <a:schemeClr val="bg1"/>
                </a:solidFill>
              </a:rPr>
              <a:t>Thanks</a:t>
            </a:r>
            <a:endParaRPr lang="zh-CN" altLang="en-US" sz="7200" spc="600" dirty="0">
              <a:solidFill>
                <a:schemeClr val="bg1"/>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第一章  </a:t>
            </a:r>
            <a:r>
              <a:rPr lang="en-US" altLang="zh-CN" dirty="0"/>
              <a:t>Python 3 </a:t>
            </a:r>
            <a:r>
              <a:rPr lang="zh-CN" altLang="en-US" dirty="0"/>
              <a:t>概述</a:t>
            </a:r>
          </a:p>
        </p:txBody>
      </p:sp>
      <p:sp>
        <p:nvSpPr>
          <p:cNvPr id="3" name="文本占位符 2"/>
          <p:cNvSpPr>
            <a:spLocks noGrp="1"/>
          </p:cNvSpPr>
          <p:nvPr>
            <p:ph type="body" sz="quarter" idx="14"/>
          </p:nvPr>
        </p:nvSpPr>
        <p:spPr/>
        <p:txBody>
          <a:bodyPr/>
          <a:lstStyle/>
          <a:p>
            <a:pPr marL="0" indent="0">
              <a:buNone/>
            </a:pPr>
            <a:r>
              <a:rPr lang="en-US" altLang="zh-CN" dirty="0">
                <a:solidFill>
                  <a:schemeClr val="bg1"/>
                </a:solidFill>
              </a:rPr>
              <a:t>1.1 Python </a:t>
            </a:r>
            <a:r>
              <a:rPr lang="zh-CN" altLang="en-US" dirty="0">
                <a:solidFill>
                  <a:schemeClr val="bg1"/>
                </a:solidFill>
              </a:rPr>
              <a:t>简介</a:t>
            </a:r>
          </a:p>
        </p:txBody>
      </p:sp>
      <p:sp>
        <p:nvSpPr>
          <p:cNvPr id="4" name="文本占位符 3"/>
          <p:cNvSpPr>
            <a:spLocks noGrp="1"/>
          </p:cNvSpPr>
          <p:nvPr>
            <p:ph type="body" sz="quarter" idx="15"/>
          </p:nvPr>
        </p:nvSpPr>
        <p:spPr/>
        <p:txBody>
          <a:bodyPr/>
          <a:lstStyle/>
          <a:p>
            <a:pPr marL="0" indent="0">
              <a:buNone/>
            </a:pPr>
            <a:r>
              <a:rPr lang="en-US" altLang="zh-CN">
                <a:solidFill>
                  <a:schemeClr val="tx1">
                    <a:lumMod val="75000"/>
                    <a:lumOff val="25000"/>
                  </a:schemeClr>
                </a:solidFill>
              </a:rPr>
              <a:t>1.2 Python</a:t>
            </a:r>
            <a:r>
              <a:rPr lang="zh-CN" altLang="en-US">
                <a:solidFill>
                  <a:schemeClr val="tx1">
                    <a:lumMod val="75000"/>
                    <a:lumOff val="25000"/>
                  </a:schemeClr>
                </a:solidFill>
              </a:rPr>
              <a:t>环境构建</a:t>
            </a:r>
            <a:endParaRPr lang="zh-CN" altLang="en-US" dirty="0">
              <a:solidFill>
                <a:schemeClr val="tx1">
                  <a:lumMod val="75000"/>
                  <a:lumOff val="25000"/>
                </a:schemeClr>
              </a:solidFill>
            </a:endParaRPr>
          </a:p>
        </p:txBody>
      </p:sp>
      <p:sp>
        <p:nvSpPr>
          <p:cNvPr id="5" name="文本占位符 4"/>
          <p:cNvSpPr>
            <a:spLocks noGrp="1"/>
          </p:cNvSpPr>
          <p:nvPr>
            <p:ph type="body" sz="quarter" idx="16"/>
          </p:nvPr>
        </p:nvSpPr>
        <p:spPr/>
        <p:txBody>
          <a:bodyPr/>
          <a:lstStyle/>
          <a:p>
            <a:pPr marL="0" indent="0">
              <a:buNone/>
            </a:pPr>
            <a:r>
              <a:rPr lang="en-US" altLang="zh-CN">
                <a:solidFill>
                  <a:schemeClr val="tx1">
                    <a:lumMod val="75000"/>
                    <a:lumOff val="25000"/>
                  </a:schemeClr>
                </a:solidFill>
              </a:rPr>
              <a:t>1.3 </a:t>
            </a:r>
            <a:r>
              <a:rPr lang="zh-CN" altLang="en-US">
                <a:solidFill>
                  <a:schemeClr val="tx1">
                    <a:lumMod val="75000"/>
                    <a:lumOff val="25000"/>
                  </a:schemeClr>
                </a:solidFill>
              </a:rPr>
              <a:t>第一个程序 </a:t>
            </a:r>
            <a:r>
              <a:rPr lang="en-US" altLang="zh-CN">
                <a:solidFill>
                  <a:schemeClr val="tx1">
                    <a:lumMod val="75000"/>
                    <a:lumOff val="25000"/>
                  </a:schemeClr>
                </a:solidFill>
              </a:rPr>
              <a:t>Hello World </a:t>
            </a:r>
            <a:r>
              <a:rPr lang="zh-CN" altLang="en-US">
                <a:solidFill>
                  <a:schemeClr val="tx1">
                    <a:lumMod val="75000"/>
                    <a:lumOff val="25000"/>
                  </a:schemeClr>
                </a:solidFill>
              </a:rPr>
              <a:t>！</a:t>
            </a:r>
            <a:endParaRPr lang="zh-CN" altLang="en-US" dirty="0">
              <a:solidFill>
                <a:schemeClr val="tx1">
                  <a:lumMod val="75000"/>
                  <a:lumOff val="25000"/>
                </a:schemeClr>
              </a:solidFill>
            </a:endParaRPr>
          </a:p>
        </p:txBody>
      </p:sp>
      <p:sp>
        <p:nvSpPr>
          <p:cNvPr id="6" name="文本占位符 5"/>
          <p:cNvSpPr>
            <a:spLocks noGrp="1"/>
          </p:cNvSpPr>
          <p:nvPr>
            <p:ph type="body" sz="quarter" idx="17"/>
          </p:nvPr>
        </p:nvSpPr>
        <p:spPr/>
        <p:txBody>
          <a:bodyPr/>
          <a:lstStyle/>
          <a:p>
            <a:pPr marL="0" indent="0">
              <a:buNone/>
            </a:pPr>
            <a:r>
              <a:rPr lang="zh-CN" altLang="en-US">
                <a:solidFill>
                  <a:schemeClr val="tx1">
                    <a:lumMod val="75000"/>
                    <a:lumOff val="25000"/>
                  </a:schemeClr>
                </a:solidFill>
              </a:rPr>
              <a:t>习题</a:t>
            </a:r>
            <a:endParaRPr lang="zh-CN" altLang="en-US" dirty="0">
              <a:solidFill>
                <a:schemeClr val="tx1">
                  <a:lumMod val="75000"/>
                  <a:lumOff val="25000"/>
                </a:schemeClr>
              </a:solidFill>
            </a:endParaRPr>
          </a:p>
        </p:txBody>
      </p:sp>
      <p:sp>
        <p:nvSpPr>
          <p:cNvPr id="7" name="文本占位符 6"/>
          <p:cNvSpPr>
            <a:spLocks noGrp="1"/>
          </p:cNvSpPr>
          <p:nvPr>
            <p:ph type="body" sz="quarter" idx="18"/>
          </p:nvPr>
        </p:nvSpPr>
        <p:spPr/>
        <p:txBody>
          <a:bodyPr/>
          <a:lstStyle/>
          <a:p>
            <a:pPr marL="0" indent="0">
              <a:buNone/>
            </a:pPr>
            <a:r>
              <a:rPr lang="en-US" altLang="zh-CN" dirty="0">
                <a:solidFill>
                  <a:schemeClr val="tx1">
                    <a:lumMod val="75000"/>
                    <a:lumOff val="25000"/>
                  </a:schemeClr>
                </a:solidFill>
              </a:rPr>
              <a:t>1.4 </a:t>
            </a:r>
            <a:r>
              <a:rPr lang="zh-CN" altLang="en-US" dirty="0">
                <a:solidFill>
                  <a:schemeClr val="tx1">
                    <a:lumMod val="75000"/>
                    <a:lumOff val="25000"/>
                  </a:schemeClr>
                </a:solidFill>
              </a:rPr>
              <a:t>工具</a:t>
            </a:r>
          </a:p>
        </p:txBody>
      </p:sp>
      <p:sp>
        <p:nvSpPr>
          <p:cNvPr id="8" name="文本占位符 7"/>
          <p:cNvSpPr>
            <a:spLocks noGrp="1"/>
          </p:cNvSpPr>
          <p:nvPr>
            <p:ph type="body" sz="quarter" idx="19"/>
          </p:nvPr>
        </p:nvSpPr>
        <p:spPr/>
        <p:txBody>
          <a:bodyPr/>
          <a:lstStyle/>
          <a:p>
            <a:pPr marL="0" indent="0">
              <a:buNone/>
            </a:pPr>
            <a:r>
              <a:rPr lang="en-US" altLang="zh-CN">
                <a:solidFill>
                  <a:schemeClr val="tx1">
                    <a:lumMod val="75000"/>
                    <a:lumOff val="25000"/>
                  </a:schemeClr>
                </a:solidFill>
              </a:rPr>
              <a:t>1.5 </a:t>
            </a:r>
            <a:r>
              <a:rPr lang="zh-CN" altLang="en-US">
                <a:solidFill>
                  <a:schemeClr val="tx1">
                    <a:lumMod val="75000"/>
                    <a:lumOff val="25000"/>
                  </a:schemeClr>
                </a:solidFill>
              </a:rPr>
              <a:t>小结</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345941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83032" y="790530"/>
            <a:ext cx="2502089" cy="343162"/>
          </a:xfrm>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1.1.1 Python</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的前世今生</a:t>
            </a:r>
          </a:p>
        </p:txBody>
      </p:sp>
      <p:sp>
        <p:nvSpPr>
          <p:cNvPr id="4" name="内容占位符 3"/>
          <p:cNvSpPr>
            <a:spLocks noGrp="1"/>
          </p:cNvSpPr>
          <p:nvPr>
            <p:ph sz="quarter" idx="14"/>
          </p:nvPr>
        </p:nvSpPr>
        <p:spPr>
          <a:xfrm>
            <a:off x="244802" y="104401"/>
            <a:ext cx="3732213" cy="571500"/>
          </a:xfrm>
        </p:spPr>
        <p:txBody>
          <a:bodyPr/>
          <a:lstStyle/>
          <a:p>
            <a:r>
              <a:rPr lang="en-US" altLang="zh-CN" sz="2400" b="1" dirty="0">
                <a:solidFill>
                  <a:schemeClr val="bg1"/>
                </a:solidFill>
                <a:latin typeface="微软雅黑" panose="020B0503020204020204" pitchFamily="34" charset="-122"/>
                <a:ea typeface="微软雅黑" panose="020B0503020204020204" pitchFamily="34" charset="-122"/>
              </a:rPr>
              <a:t>1.1 Python </a:t>
            </a:r>
            <a:r>
              <a:rPr lang="zh-CN" altLang="en-US" sz="2400" b="1" dirty="0">
                <a:solidFill>
                  <a:schemeClr val="bg1"/>
                </a:solidFill>
                <a:latin typeface="微软雅黑" panose="020B0503020204020204" pitchFamily="34" charset="-122"/>
                <a:ea typeface="微软雅黑" panose="020B0503020204020204" pitchFamily="34" charset="-122"/>
              </a:rPr>
              <a:t>简介</a:t>
            </a:r>
          </a:p>
        </p:txBody>
      </p:sp>
      <p:sp>
        <p:nvSpPr>
          <p:cNvPr id="5" name="TextBox 2"/>
          <p:cNvSpPr txBox="1"/>
          <p:nvPr/>
        </p:nvSpPr>
        <p:spPr>
          <a:xfrm>
            <a:off x="2728052" y="1034301"/>
            <a:ext cx="6120680" cy="3122778"/>
          </a:xfrm>
          <a:prstGeom prst="rect">
            <a:avLst/>
          </a:prstGeom>
          <a:noFill/>
        </p:spPr>
        <p:txBody>
          <a:bodyPr wrap="square">
            <a:spAutoFit/>
          </a:bodyPr>
          <a:lstStyle/>
          <a:p>
            <a:pPr marL="285750" indent="457200">
              <a:lnSpc>
                <a:spcPts val="3000"/>
              </a:lnSpc>
              <a:defRPr/>
            </a:pPr>
            <a:r>
              <a:rPr lang="en-US" altLang="zh-CN" sz="1600" b="1" dirty="0">
                <a:solidFill>
                  <a:srgbClr val="FFC000"/>
                </a:solidFill>
                <a:latin typeface="微软雅黑" panose="020B0503020204020204" pitchFamily="34" charset="-122"/>
                <a:ea typeface="微软雅黑" panose="020B0503020204020204" pitchFamily="34" charset="-122"/>
              </a:rPr>
              <a:t>Python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是由荷兰人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Guido van Rossum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（吉多</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范</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罗苏姆）于</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1989</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年圣诞节期间在阿姆斯特丹休假时为了打发无聊的假期而编写的一个脚本解释程序。</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1991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第一个发行第一个公开版本。</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语言问世的时候，他在互联网上公开了源代码，让世界上更多喜欢</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的程序员，对</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进行不断的功能完善。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TIOBE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hlinkClick r:id="rId2"/>
              </a:rPr>
              <a:t>https://www.tiobe.com/tiobe-index/</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457200">
              <a:lnSpc>
                <a:spcPts val="3000"/>
              </a:lnSpc>
              <a:defRPr/>
            </a:pP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457200">
              <a:lnSpc>
                <a:spcPts val="3000"/>
              </a:lnSpc>
              <a:defRPr/>
            </a:pP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10800000" flipH="1" flipV="1">
            <a:off x="0" y="2015764"/>
            <a:ext cx="2785121" cy="3017784"/>
          </a:xfrm>
          <a:prstGeom prst="rect">
            <a:avLst/>
          </a:prstGeom>
          <a:noFill/>
          <a:effectLst>
            <a:reflection blurRad="6350" stA="52000" endA="300" endPos="35000" dir="5400000" sy="-100000" algn="bl" rotWithShape="0"/>
          </a:effectLst>
        </p:spPr>
      </p:pic>
      <p:sp>
        <p:nvSpPr>
          <p:cNvPr id="14" name="文本框 27"/>
          <p:cNvSpPr txBox="1"/>
          <p:nvPr/>
        </p:nvSpPr>
        <p:spPr>
          <a:xfrm>
            <a:off x="6630203" y="247727"/>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
        <p:nvSpPr>
          <p:cNvPr id="3" name="文本框 27"/>
          <p:cNvSpPr txBox="1"/>
          <p:nvPr/>
        </p:nvSpPr>
        <p:spPr>
          <a:xfrm>
            <a:off x="6630203" y="247727"/>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pic>
        <p:nvPicPr>
          <p:cNvPr id="9" name="图片 8">
            <a:extLst>
              <a:ext uri="{FF2B5EF4-FFF2-40B4-BE49-F238E27FC236}">
                <a16:creationId xmlns:a16="http://schemas.microsoft.com/office/drawing/2014/main" id="{6EAF7183-2C72-4C9D-8AC0-185A4F15F63C}"/>
              </a:ext>
            </a:extLst>
          </p:cNvPr>
          <p:cNvPicPr>
            <a:picLocks noChangeAspect="1"/>
          </p:cNvPicPr>
          <p:nvPr/>
        </p:nvPicPr>
        <p:blipFill rotWithShape="1">
          <a:blip r:embed="rId4">
            <a:extLst>
              <a:ext uri="{28A0092B-C50C-407E-A947-70E740481C1C}">
                <a14:useLocalDpi xmlns:a14="http://schemas.microsoft.com/office/drawing/2010/main" val="0"/>
              </a:ext>
            </a:extLst>
          </a:blip>
          <a:srcRect b="44156"/>
          <a:stretch/>
        </p:blipFill>
        <p:spPr>
          <a:xfrm>
            <a:off x="3052047" y="3429000"/>
            <a:ext cx="5796685" cy="263752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1.1.2 Python</a:t>
            </a:r>
            <a:r>
              <a:rPr lang="zh-CN" altLang="zh-CN" dirty="0"/>
              <a:t>的应用场合</a:t>
            </a:r>
            <a:endParaRPr lang="zh-CN" altLang="en-US" dirty="0"/>
          </a:p>
        </p:txBody>
      </p:sp>
      <p:sp>
        <p:nvSpPr>
          <p:cNvPr id="4" name="内容占位符 3"/>
          <p:cNvSpPr>
            <a:spLocks noGrp="1"/>
          </p:cNvSpPr>
          <p:nvPr>
            <p:ph sz="quarter" idx="14"/>
          </p:nvPr>
        </p:nvSpPr>
        <p:spPr>
          <a:xfrm>
            <a:off x="244802" y="104401"/>
            <a:ext cx="3732213" cy="571500"/>
          </a:xfrm>
        </p:spPr>
        <p:txBody>
          <a:bodyPr/>
          <a:lstStyle/>
          <a:p>
            <a:r>
              <a:rPr lang="en-US" altLang="zh-CN" sz="2400" b="1" dirty="0">
                <a:solidFill>
                  <a:schemeClr val="bg1"/>
                </a:solidFill>
              </a:rPr>
              <a:t>1.1 Python </a:t>
            </a:r>
            <a:r>
              <a:rPr lang="zh-CN" altLang="en-US" sz="2400" b="1" dirty="0">
                <a:solidFill>
                  <a:schemeClr val="bg1"/>
                </a:solidFill>
              </a:rPr>
              <a:t>简介</a:t>
            </a:r>
          </a:p>
          <a:p>
            <a:endParaRPr lang="zh-CN" altLang="en-US" dirty="0"/>
          </a:p>
        </p:txBody>
      </p:sp>
      <p:sp>
        <p:nvSpPr>
          <p:cNvPr id="5" name="Freeform 3"/>
          <p:cNvSpPr/>
          <p:nvPr/>
        </p:nvSpPr>
        <p:spPr bwMode="auto">
          <a:xfrm>
            <a:off x="3145358" y="2592214"/>
            <a:ext cx="387350" cy="2787650"/>
          </a:xfrm>
          <a:custGeom>
            <a:avLst/>
            <a:gdLst>
              <a:gd name="T0" fmla="*/ 0 w 227"/>
              <a:gd name="T1" fmla="*/ 0 h 2178"/>
              <a:gd name="T2" fmla="*/ 2147483647 w 227"/>
              <a:gd name="T3" fmla="*/ 0 h 2178"/>
              <a:gd name="T4" fmla="*/ 2147483647 w 227"/>
              <a:gd name="T5" fmla="*/ 2147483647 h 2178"/>
              <a:gd name="T6" fmla="*/ 0 w 227"/>
              <a:gd name="T7" fmla="*/ 2147483647 h 2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178">
                <a:moveTo>
                  <a:pt x="0" y="0"/>
                </a:moveTo>
                <a:lnTo>
                  <a:pt x="227" y="0"/>
                </a:lnTo>
                <a:lnTo>
                  <a:pt x="227" y="2178"/>
                </a:lnTo>
                <a:lnTo>
                  <a:pt x="0" y="2178"/>
                </a:lnTo>
              </a:path>
            </a:pathLst>
          </a:custGeom>
          <a:noFill/>
          <a:ln w="19050" cap="flat" cmpd="sng">
            <a:solidFill>
              <a:srgbClr val="5F5F5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6" name="Line 4"/>
          <p:cNvSpPr>
            <a:spLocks noChangeShapeType="1"/>
          </p:cNvSpPr>
          <p:nvPr/>
        </p:nvSpPr>
        <p:spPr bwMode="auto">
          <a:xfrm>
            <a:off x="3161233" y="4384502"/>
            <a:ext cx="773113"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7" name="Line 5"/>
          <p:cNvSpPr>
            <a:spLocks noChangeShapeType="1"/>
          </p:cNvSpPr>
          <p:nvPr/>
        </p:nvSpPr>
        <p:spPr bwMode="auto">
          <a:xfrm>
            <a:off x="3145358" y="3520902"/>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8" name="Freeform 7"/>
          <p:cNvSpPr/>
          <p:nvPr/>
        </p:nvSpPr>
        <p:spPr bwMode="auto">
          <a:xfrm rot="10800000">
            <a:off x="5898083" y="2539827"/>
            <a:ext cx="385763" cy="2787650"/>
          </a:xfrm>
          <a:custGeom>
            <a:avLst/>
            <a:gdLst>
              <a:gd name="T0" fmla="*/ 0 w 227"/>
              <a:gd name="T1" fmla="*/ 0 h 2178"/>
              <a:gd name="T2" fmla="*/ 2147483647 w 227"/>
              <a:gd name="T3" fmla="*/ 0 h 2178"/>
              <a:gd name="T4" fmla="*/ 2147483647 w 227"/>
              <a:gd name="T5" fmla="*/ 2147483647 h 2178"/>
              <a:gd name="T6" fmla="*/ 0 w 227"/>
              <a:gd name="T7" fmla="*/ 2147483647 h 2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178">
                <a:moveTo>
                  <a:pt x="0" y="0"/>
                </a:moveTo>
                <a:lnTo>
                  <a:pt x="227" y="0"/>
                </a:lnTo>
                <a:lnTo>
                  <a:pt x="227" y="2178"/>
                </a:lnTo>
                <a:lnTo>
                  <a:pt x="0" y="2178"/>
                </a:lnTo>
              </a:path>
            </a:pathLst>
          </a:custGeom>
          <a:noFill/>
          <a:ln w="19050" cap="flat" cmpd="sng">
            <a:solidFill>
              <a:srgbClr val="5F5F5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9" name="Line 8"/>
          <p:cNvSpPr>
            <a:spLocks noChangeShapeType="1"/>
          </p:cNvSpPr>
          <p:nvPr/>
        </p:nvSpPr>
        <p:spPr bwMode="auto">
          <a:xfrm rot="10800000">
            <a:off x="5537721" y="4392439"/>
            <a:ext cx="773112"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10" name="Line 10"/>
          <p:cNvSpPr>
            <a:spLocks noChangeShapeType="1"/>
          </p:cNvSpPr>
          <p:nvPr/>
        </p:nvSpPr>
        <p:spPr bwMode="auto">
          <a:xfrm rot="10800000">
            <a:off x="5898083" y="3468514"/>
            <a:ext cx="385763"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11" name="Rectangle 11"/>
          <p:cNvSpPr>
            <a:spLocks noChangeArrowheads="1"/>
          </p:cNvSpPr>
          <p:nvPr/>
        </p:nvSpPr>
        <p:spPr bwMode="auto">
          <a:xfrm>
            <a:off x="6337821" y="2200102"/>
            <a:ext cx="2335212"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⑤</a:t>
            </a:r>
            <a:r>
              <a:rPr lang="zh-CN" altLang="en-US" sz="1400" noProof="0" dirty="0">
                <a:solidFill>
                  <a:schemeClr val="tx1">
                    <a:lumMod val="75000"/>
                    <a:lumOff val="25000"/>
                  </a:schemeClr>
                </a:solidFill>
                <a:latin typeface="微软雅黑" panose="020B0503020204020204" pitchFamily="34" charset="-122"/>
                <a:ea typeface="微软雅黑" panose="020B0503020204020204" pitchFamily="34" charset="-122"/>
              </a:rPr>
              <a:t>自动化</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运维</a:t>
            </a:r>
            <a:endParaRPr kumimoji="0" lang="en-US"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lang="en-US" altLang="zh-CN" sz="1050" b="0" dirty="0">
                <a:solidFill>
                  <a:schemeClr val="tx1">
                    <a:lumMod val="75000"/>
                    <a:lumOff val="25000"/>
                  </a:schemeClr>
                </a:solidFill>
                <a:latin typeface="微软雅黑" panose="020B0503020204020204" pitchFamily="34" charset="-122"/>
                <a:ea typeface="微软雅黑" panose="020B0503020204020204" pitchFamily="34" charset="-122"/>
              </a:rPr>
              <a:t>selenium</a:t>
            </a:r>
            <a:endParaRPr kumimoji="0" lang="en-US" altLang="zh-CN" sz="105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2" name="Rectangle 12"/>
          <p:cNvSpPr>
            <a:spLocks noChangeArrowheads="1"/>
          </p:cNvSpPr>
          <p:nvPr/>
        </p:nvSpPr>
        <p:spPr bwMode="auto">
          <a:xfrm>
            <a:off x="6337821" y="3119264"/>
            <a:ext cx="2335212" cy="677863"/>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⑥</a:t>
            </a:r>
            <a:r>
              <a:rPr lang="en-US" altLang="zh-CN" sz="1400" noProof="0" dirty="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开发</a:t>
            </a:r>
            <a:endParaRPr kumimoji="0" lang="en-US"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171450" lvl="0" indent="-171450">
              <a:lnSpc>
                <a:spcPct val="120000"/>
              </a:lnSpc>
              <a:buFont typeface="Arial" panose="020B0604020202020204" pitchFamily="34" charset="0"/>
              <a:buChar char="•"/>
              <a:defRPr/>
            </a:pPr>
            <a:r>
              <a:rPr lang="en-US" altLang="zh-CN" sz="1050" b="0" dirty="0">
                <a:solidFill>
                  <a:schemeClr val="tx1">
                    <a:lumMod val="75000"/>
                    <a:lumOff val="25000"/>
                  </a:schemeClr>
                </a:solidFill>
              </a:rPr>
              <a:t>Web</a:t>
            </a:r>
            <a:r>
              <a:rPr lang="zh-CN" altLang="en-US" sz="1050" b="0" dirty="0">
                <a:solidFill>
                  <a:schemeClr val="tx1">
                    <a:lumMod val="75000"/>
                    <a:lumOff val="25000"/>
                  </a:schemeClr>
                </a:solidFill>
              </a:rPr>
              <a:t>框架如</a:t>
            </a:r>
            <a:r>
              <a:rPr lang="en-US" altLang="zh-CN" sz="1050" b="0" dirty="0">
                <a:solidFill>
                  <a:schemeClr val="tx1">
                    <a:lumMod val="75000"/>
                    <a:lumOff val="25000"/>
                  </a:schemeClr>
                </a:solidFill>
              </a:rPr>
              <a:t>Django</a:t>
            </a:r>
            <a:r>
              <a:rPr lang="zh-CN" altLang="en-US" sz="1050" b="0" dirty="0">
                <a:solidFill>
                  <a:schemeClr val="tx1">
                    <a:lumMod val="75000"/>
                    <a:lumOff val="25000"/>
                  </a:schemeClr>
                </a:solidFill>
              </a:rPr>
              <a:t>，</a:t>
            </a:r>
            <a:r>
              <a:rPr lang="en-US" altLang="zh-CN" sz="1050" b="0" dirty="0">
                <a:solidFill>
                  <a:schemeClr val="tx1">
                    <a:lumMod val="75000"/>
                    <a:lumOff val="25000"/>
                  </a:schemeClr>
                </a:solidFill>
              </a:rPr>
              <a:t>web2py</a:t>
            </a:r>
            <a:r>
              <a:rPr lang="zh-CN" altLang="en-US" sz="1050" b="0" dirty="0">
                <a:solidFill>
                  <a:schemeClr val="tx1">
                    <a:lumMod val="75000"/>
                    <a:lumOff val="25000"/>
                  </a:schemeClr>
                </a:solidFill>
              </a:rPr>
              <a:t>等</a:t>
            </a:r>
            <a:endParaRPr kumimoji="0" lang="zh-CN" altLang="en-US" sz="105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3" name="Rectangle 13"/>
          <p:cNvSpPr>
            <a:spLocks noChangeArrowheads="1"/>
          </p:cNvSpPr>
          <p:nvPr/>
        </p:nvSpPr>
        <p:spPr bwMode="auto">
          <a:xfrm>
            <a:off x="6337821" y="4043189"/>
            <a:ext cx="2335212"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⑦</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科学计算</a:t>
            </a:r>
            <a:endParaRPr kumimoji="0" lang="en-US"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171450" lvl="0" indent="-171450">
              <a:lnSpc>
                <a:spcPct val="120000"/>
              </a:lnSpc>
              <a:buFont typeface="Arial" panose="020B0604020202020204" pitchFamily="34" charset="0"/>
              <a:buChar char="•"/>
              <a:defRPr/>
            </a:pPr>
            <a:r>
              <a:rPr lang="en-US" altLang="zh-CN" sz="1050" b="0" dirty="0" err="1">
                <a:solidFill>
                  <a:schemeClr val="tx1">
                    <a:lumMod val="75000"/>
                    <a:lumOff val="25000"/>
                  </a:schemeClr>
                </a:solidFill>
              </a:rPr>
              <a:t>NumPy</a:t>
            </a:r>
            <a:r>
              <a:rPr lang="zh-CN" altLang="en-US" sz="1050" b="0" dirty="0">
                <a:solidFill>
                  <a:schemeClr val="tx1">
                    <a:lumMod val="75000"/>
                    <a:lumOff val="25000"/>
                  </a:schemeClr>
                </a:solidFill>
              </a:rPr>
              <a:t>，</a:t>
            </a:r>
            <a:r>
              <a:rPr lang="en-US" altLang="zh-CN" sz="1050" b="0" dirty="0" err="1">
                <a:solidFill>
                  <a:schemeClr val="tx1">
                    <a:lumMod val="75000"/>
                    <a:lumOff val="25000"/>
                  </a:schemeClr>
                </a:solidFill>
              </a:rPr>
              <a:t>SciPy</a:t>
            </a:r>
            <a:r>
              <a:rPr lang="zh-CN" altLang="en-US" sz="1050" b="0" dirty="0">
                <a:solidFill>
                  <a:schemeClr val="tx1">
                    <a:lumMod val="75000"/>
                    <a:lumOff val="25000"/>
                  </a:schemeClr>
                </a:solidFill>
              </a:rPr>
              <a:t>，</a:t>
            </a:r>
            <a:r>
              <a:rPr lang="en-US" altLang="zh-CN" sz="1050" b="0" dirty="0" err="1">
                <a:solidFill>
                  <a:schemeClr val="tx1">
                    <a:lumMod val="75000"/>
                    <a:lumOff val="25000"/>
                  </a:schemeClr>
                </a:solidFill>
              </a:rPr>
              <a:t>Matplotlib</a:t>
            </a:r>
            <a:endParaRPr kumimoji="0" lang="en-US" altLang="zh-CN" sz="1050" b="0" i="0" u="none" strike="noStrike" kern="1200" cap="none" spc="0" normalizeH="0" baseline="0" noProof="0" dirty="0" err="1">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4" name="Rectangle 14"/>
          <p:cNvSpPr>
            <a:spLocks noChangeArrowheads="1"/>
          </p:cNvSpPr>
          <p:nvPr/>
        </p:nvSpPr>
        <p:spPr bwMode="auto">
          <a:xfrm>
            <a:off x="6337821" y="4987752"/>
            <a:ext cx="2335212"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⑧</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常规软件开发</a:t>
            </a:r>
            <a:endParaRPr kumimoji="0" lang="en-US"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lang="zh-CN" altLang="en-US" sz="1050" b="0" dirty="0">
                <a:solidFill>
                  <a:schemeClr val="tx1">
                    <a:lumMod val="75000"/>
                    <a:lumOff val="25000"/>
                  </a:schemeClr>
                </a:solidFill>
                <a:latin typeface="微软雅黑" panose="020B0503020204020204" pitchFamily="34" charset="-122"/>
                <a:ea typeface="微软雅黑" panose="020B0503020204020204" pitchFamily="34" charset="-122"/>
              </a:rPr>
              <a:t>软件开发、脚本编写、网络编程</a:t>
            </a:r>
            <a:endParaRPr kumimoji="0" lang="zh-CN" altLang="en-US" sz="105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5" name="Rectangle 16"/>
          <p:cNvSpPr>
            <a:spLocks noChangeArrowheads="1"/>
          </p:cNvSpPr>
          <p:nvPr/>
        </p:nvSpPr>
        <p:spPr bwMode="auto">
          <a:xfrm>
            <a:off x="779983" y="2252489"/>
            <a:ext cx="2335213"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①</a:t>
            </a:r>
            <a:r>
              <a:rPr kumimoji="0" lang="zh-CN" altLang="en-US"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人工智能</a:t>
            </a:r>
            <a:endParaRPr kumimoji="0" lang="en-US"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171450" lvl="0" indent="-171450">
              <a:lnSpc>
                <a:spcPct val="120000"/>
              </a:lnSpc>
              <a:buFont typeface="Arial" panose="020B0604020202020204" pitchFamily="34" charset="0"/>
              <a:buChar char="•"/>
              <a:defRPr/>
            </a:pPr>
            <a:r>
              <a:rPr lang="zh-CN" altLang="en-US" sz="1050" b="0" dirty="0">
                <a:solidFill>
                  <a:schemeClr val="tx1">
                    <a:lumMod val="75000"/>
                    <a:lumOff val="25000"/>
                  </a:schemeClr>
                </a:solidFill>
              </a:rPr>
              <a:t>机器学习、神经网络、深度学习</a:t>
            </a:r>
            <a:endParaRPr kumimoji="0" lang="zh-CN" altLang="en-US" sz="105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6" name="Rectangle 17"/>
          <p:cNvSpPr>
            <a:spLocks noChangeArrowheads="1"/>
          </p:cNvSpPr>
          <p:nvPr/>
        </p:nvSpPr>
        <p:spPr bwMode="auto">
          <a:xfrm>
            <a:off x="779983" y="3171652"/>
            <a:ext cx="2335213" cy="677862"/>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②</a:t>
            </a:r>
            <a:r>
              <a:rPr kumimoji="0" lang="zh-CN" altLang="en-US"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云计算</a:t>
            </a:r>
            <a:endParaRPr kumimoji="0" lang="en-US"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171450" lvl="0" indent="-171450">
              <a:lnSpc>
                <a:spcPct val="120000"/>
              </a:lnSpc>
              <a:buFont typeface="Arial" panose="020B0604020202020204" pitchFamily="34" charset="0"/>
              <a:buChar char="•"/>
              <a:defRPr/>
            </a:pPr>
            <a:r>
              <a:rPr lang="zh-CN" altLang="en-US" sz="1050" b="0" dirty="0">
                <a:solidFill>
                  <a:schemeClr val="tx1">
                    <a:lumMod val="75000"/>
                    <a:lumOff val="25000"/>
                  </a:schemeClr>
                </a:solidFill>
              </a:rPr>
              <a:t>开源云计算解决方案</a:t>
            </a:r>
            <a:r>
              <a:rPr lang="en-US" altLang="zh-CN" sz="1050" b="0" dirty="0">
                <a:solidFill>
                  <a:schemeClr val="tx1">
                    <a:lumMod val="75000"/>
                    <a:lumOff val="25000"/>
                  </a:schemeClr>
                </a:solidFill>
              </a:rPr>
              <a:t>OpenStack</a:t>
            </a:r>
            <a:endParaRPr kumimoji="0" lang="en-US" altLang="zh-CN" sz="105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7" name="Rectangle 18"/>
          <p:cNvSpPr>
            <a:spLocks noChangeArrowheads="1"/>
          </p:cNvSpPr>
          <p:nvPr/>
        </p:nvSpPr>
        <p:spPr bwMode="auto">
          <a:xfrm>
            <a:off x="779983" y="4095577"/>
            <a:ext cx="2335213"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③</a:t>
            </a:r>
            <a:r>
              <a:rPr kumimoji="0" lang="zh-CN" altLang="en-US"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大数据</a:t>
            </a:r>
            <a:endParaRPr kumimoji="0" lang="en-US"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lang="zh-CN" altLang="en-US" sz="1050" b="0" dirty="0">
                <a:solidFill>
                  <a:schemeClr val="tx1">
                    <a:lumMod val="75000"/>
                    <a:lumOff val="25000"/>
                  </a:schemeClr>
                </a:solidFill>
                <a:latin typeface="微软雅黑" panose="020B0503020204020204" pitchFamily="34" charset="-122"/>
                <a:ea typeface="微软雅黑" panose="020B0503020204020204" pitchFamily="34" charset="-122"/>
              </a:rPr>
              <a:t>数据分析、数据可视化、数据挖掘</a:t>
            </a:r>
            <a:endParaRPr kumimoji="0" lang="zh-CN" altLang="en-US" sz="105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8" name="Rectangle 19"/>
          <p:cNvSpPr>
            <a:spLocks noChangeArrowheads="1"/>
          </p:cNvSpPr>
          <p:nvPr/>
        </p:nvSpPr>
        <p:spPr bwMode="auto">
          <a:xfrm>
            <a:off x="779983" y="5040139"/>
            <a:ext cx="2335213" cy="679450"/>
          </a:xfrm>
          <a:prstGeom prst="rect">
            <a:avLst/>
          </a:prstGeom>
          <a:gradFill rotWithShape="1">
            <a:gsLst>
              <a:gs pos="0">
                <a:srgbClr val="FFFFFF"/>
              </a:gs>
              <a:gs pos="100000">
                <a:srgbClr val="DDDDDD"/>
              </a:gs>
            </a:gsLst>
            <a:lin ang="2700000" scaled="1"/>
          </a:gra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④</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网络爬虫</a:t>
            </a:r>
            <a:endParaRPr kumimoji="0" lang="en-US" altLang="zh-CN" sz="14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a:p>
            <a:pPr marL="171450" lvl="0" indent="-171450">
              <a:lnSpc>
                <a:spcPct val="120000"/>
              </a:lnSpc>
              <a:buFont typeface="Arial" panose="020B0604020202020204" pitchFamily="34" charset="0"/>
              <a:buChar char="•"/>
              <a:defRPr/>
            </a:pPr>
            <a:r>
              <a:rPr lang="zh-CN" altLang="en-US" sz="1050" b="0" dirty="0">
                <a:solidFill>
                  <a:schemeClr val="tx1">
                    <a:lumMod val="75000"/>
                    <a:lumOff val="25000"/>
                  </a:schemeClr>
                </a:solidFill>
                <a:latin typeface="微软雅黑" panose="020B0503020204020204" pitchFamily="34" charset="-122"/>
                <a:ea typeface="微软雅黑" panose="020B0503020204020204" pitchFamily="34" charset="-122"/>
              </a:rPr>
              <a:t>主流爬虫设计语言，</a:t>
            </a:r>
            <a:r>
              <a:rPr lang="en-US" altLang="zh-CN" sz="1050" b="0" dirty="0" err="1">
                <a:solidFill>
                  <a:schemeClr val="tx1">
                    <a:lumMod val="75000"/>
                    <a:lumOff val="25000"/>
                  </a:schemeClr>
                </a:solidFill>
                <a:latin typeface="微软雅黑" panose="020B0503020204020204" pitchFamily="34" charset="-122"/>
                <a:ea typeface="微软雅黑" panose="020B0503020204020204" pitchFamily="34" charset="-122"/>
              </a:rPr>
              <a:t>Scrapy</a:t>
            </a:r>
            <a:r>
              <a:rPr lang="zh-CN" altLang="en-US" sz="1050" b="0" dirty="0">
                <a:solidFill>
                  <a:schemeClr val="tx1">
                    <a:lumMod val="75000"/>
                    <a:lumOff val="25000"/>
                  </a:schemeClr>
                </a:solidFill>
                <a:latin typeface="微软雅黑" panose="020B0503020204020204" pitchFamily="34" charset="-122"/>
                <a:ea typeface="微软雅黑" panose="020B0503020204020204" pitchFamily="34" charset="-122"/>
              </a:rPr>
              <a:t>框架</a:t>
            </a:r>
            <a:endParaRPr kumimoji="0" lang="zh-CN" altLang="en-US" sz="105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19" name="Oval 22"/>
          <p:cNvSpPr>
            <a:spLocks noChangeArrowheads="1"/>
          </p:cNvSpPr>
          <p:nvPr/>
        </p:nvSpPr>
        <p:spPr bwMode="gray">
          <a:xfrm>
            <a:off x="3889896" y="3549477"/>
            <a:ext cx="1671637" cy="1646237"/>
          </a:xfrm>
          <a:prstGeom prst="ellipse">
            <a:avLst/>
          </a:pr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fontAlgn="base">
              <a:spcBef>
                <a:spcPct val="0"/>
              </a:spcBef>
              <a:spcAft>
                <a:spcPct val="0"/>
              </a:spcAft>
            </a:pPr>
            <a:endParaRPr lang="zh-CN" altLang="zh-CN" b="1">
              <a:solidFill>
                <a:srgbClr val="FFFFFF"/>
              </a:solidFill>
              <a:latin typeface="微软雅黑" panose="020B0503020204020204" pitchFamily="34" charset="-122"/>
              <a:ea typeface="微软雅黑" panose="020B0503020204020204" pitchFamily="34" charset="-122"/>
            </a:endParaRPr>
          </a:p>
        </p:txBody>
      </p:sp>
      <p:grpSp>
        <p:nvGrpSpPr>
          <p:cNvPr id="20" name="Group 25"/>
          <p:cNvGrpSpPr/>
          <p:nvPr/>
        </p:nvGrpSpPr>
        <p:grpSpPr bwMode="auto">
          <a:xfrm>
            <a:off x="3999433" y="4846464"/>
            <a:ext cx="1454150" cy="287338"/>
            <a:chOff x="2395" y="2655"/>
            <a:chExt cx="952" cy="188"/>
          </a:xfrm>
        </p:grpSpPr>
        <p:sp>
          <p:nvSpPr>
            <p:cNvPr id="21" name="AutoShape 26"/>
            <p:cNvSpPr>
              <a:spLocks noChangeArrowheads="1"/>
            </p:cNvSpPr>
            <p:nvPr/>
          </p:nvSpPr>
          <p:spPr bwMode="ltGray">
            <a:xfrm rot="3965706" flipH="1" flipV="1">
              <a:off x="2991" y="2437"/>
              <a:ext cx="138" cy="574"/>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b="1">
                <a:solidFill>
                  <a:srgbClr val="000000"/>
                </a:solidFill>
                <a:latin typeface="Arial" panose="020B0604020202020204" pitchFamily="34" charset="0"/>
                <a:ea typeface="华文细黑" panose="02010600040101010101" pitchFamily="2" charset="-122"/>
              </a:endParaRPr>
            </a:p>
          </p:txBody>
        </p:sp>
        <p:sp>
          <p:nvSpPr>
            <p:cNvPr id="22" name="AutoShape 27"/>
            <p:cNvSpPr>
              <a:spLocks noChangeArrowheads="1"/>
            </p:cNvSpPr>
            <p:nvPr/>
          </p:nvSpPr>
          <p:spPr bwMode="ltGray">
            <a:xfrm rot="4780856" flipH="1" flipV="1">
              <a:off x="2902" y="2472"/>
              <a:ext cx="138" cy="573"/>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b="1">
                <a:solidFill>
                  <a:srgbClr val="000000"/>
                </a:solidFill>
                <a:latin typeface="Arial" panose="020B0604020202020204" pitchFamily="34" charset="0"/>
                <a:ea typeface="华文细黑" panose="02010600040101010101" pitchFamily="2" charset="-122"/>
              </a:endParaRPr>
            </a:p>
          </p:txBody>
        </p:sp>
        <p:sp>
          <p:nvSpPr>
            <p:cNvPr id="23" name="AutoShape 28"/>
            <p:cNvSpPr>
              <a:spLocks noChangeArrowheads="1"/>
            </p:cNvSpPr>
            <p:nvPr/>
          </p:nvSpPr>
          <p:spPr bwMode="ltGray">
            <a:xfrm rot="5076502" flipH="1" flipV="1">
              <a:off x="2847" y="2480"/>
              <a:ext cx="138" cy="574"/>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b="1">
                <a:solidFill>
                  <a:srgbClr val="000000"/>
                </a:solidFill>
                <a:latin typeface="Arial" panose="020B0604020202020204" pitchFamily="34" charset="0"/>
                <a:ea typeface="华文细黑" panose="02010600040101010101" pitchFamily="2" charset="-122"/>
              </a:endParaRPr>
            </a:p>
          </p:txBody>
        </p:sp>
        <p:sp>
          <p:nvSpPr>
            <p:cNvPr id="24" name="AutoShape 29"/>
            <p:cNvSpPr>
              <a:spLocks noChangeArrowheads="1"/>
            </p:cNvSpPr>
            <p:nvPr/>
          </p:nvSpPr>
          <p:spPr bwMode="ltGray">
            <a:xfrm rot="5608887" flipH="1" flipV="1">
              <a:off x="2782" y="2487"/>
              <a:ext cx="138" cy="574"/>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b="1">
                <a:solidFill>
                  <a:srgbClr val="000000"/>
                </a:solidFill>
                <a:latin typeface="Arial" panose="020B0604020202020204" pitchFamily="34" charset="0"/>
                <a:ea typeface="华文细黑" panose="02010600040101010101" pitchFamily="2" charset="-122"/>
              </a:endParaRPr>
            </a:p>
          </p:txBody>
        </p:sp>
        <p:sp>
          <p:nvSpPr>
            <p:cNvPr id="25" name="AutoShape 30"/>
            <p:cNvSpPr>
              <a:spLocks noChangeArrowheads="1"/>
            </p:cNvSpPr>
            <p:nvPr/>
          </p:nvSpPr>
          <p:spPr bwMode="ltGray">
            <a:xfrm rot="5319246" flipH="1" flipV="1">
              <a:off x="2824" y="2487"/>
              <a:ext cx="138" cy="574"/>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b="1">
                <a:solidFill>
                  <a:srgbClr val="000000"/>
                </a:solidFill>
                <a:latin typeface="Arial" panose="020B0604020202020204" pitchFamily="34" charset="0"/>
                <a:ea typeface="华文细黑" panose="02010600040101010101" pitchFamily="2" charset="-122"/>
              </a:endParaRPr>
            </a:p>
          </p:txBody>
        </p:sp>
        <p:sp>
          <p:nvSpPr>
            <p:cNvPr id="26" name="AutoShape 31"/>
            <p:cNvSpPr>
              <a:spLocks noChangeArrowheads="1"/>
            </p:cNvSpPr>
            <p:nvPr/>
          </p:nvSpPr>
          <p:spPr bwMode="ltGray">
            <a:xfrm rot="6134397" flipH="1" flipV="1">
              <a:off x="2729" y="2486"/>
              <a:ext cx="138" cy="573"/>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b="1">
                <a:solidFill>
                  <a:srgbClr val="000000"/>
                </a:solidFill>
                <a:latin typeface="Arial" panose="020B0604020202020204" pitchFamily="34" charset="0"/>
                <a:ea typeface="华文细黑" panose="02010600040101010101" pitchFamily="2" charset="-122"/>
              </a:endParaRPr>
            </a:p>
          </p:txBody>
        </p:sp>
        <p:sp>
          <p:nvSpPr>
            <p:cNvPr id="27" name="AutoShape 32"/>
            <p:cNvSpPr>
              <a:spLocks noChangeArrowheads="1"/>
            </p:cNvSpPr>
            <p:nvPr/>
          </p:nvSpPr>
          <p:spPr bwMode="ltGray">
            <a:xfrm rot="6430042" flipH="1" flipV="1">
              <a:off x="2674" y="2472"/>
              <a:ext cx="139" cy="574"/>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b="1">
                <a:solidFill>
                  <a:srgbClr val="000000"/>
                </a:solidFill>
                <a:latin typeface="Arial" panose="020B0604020202020204" pitchFamily="34" charset="0"/>
                <a:ea typeface="华文细黑" panose="02010600040101010101" pitchFamily="2" charset="-122"/>
              </a:endParaRPr>
            </a:p>
          </p:txBody>
        </p:sp>
        <p:sp>
          <p:nvSpPr>
            <p:cNvPr id="28" name="AutoShape 33"/>
            <p:cNvSpPr>
              <a:spLocks noChangeArrowheads="1"/>
            </p:cNvSpPr>
            <p:nvPr/>
          </p:nvSpPr>
          <p:spPr bwMode="ltGray">
            <a:xfrm rot="6962427" flipH="1" flipV="1">
              <a:off x="2613" y="2452"/>
              <a:ext cx="138" cy="574"/>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b="1">
                <a:solidFill>
                  <a:srgbClr val="000000"/>
                </a:solidFill>
                <a:latin typeface="Arial" panose="020B0604020202020204" pitchFamily="34" charset="0"/>
                <a:ea typeface="华文细黑" panose="02010600040101010101" pitchFamily="2" charset="-122"/>
              </a:endParaRPr>
            </a:p>
          </p:txBody>
        </p:sp>
      </p:grpSp>
      <p:sp>
        <p:nvSpPr>
          <p:cNvPr id="29" name="Oval 35"/>
          <p:cNvSpPr>
            <a:spLocks noChangeArrowheads="1"/>
          </p:cNvSpPr>
          <p:nvPr/>
        </p:nvSpPr>
        <p:spPr bwMode="auto">
          <a:xfrm>
            <a:off x="4053408" y="5533852"/>
            <a:ext cx="1346200" cy="346075"/>
          </a:xfrm>
          <a:prstGeom prst="ellipse">
            <a:avLst/>
          </a:prstGeom>
          <a:gradFill rotWithShape="1">
            <a:gsLst>
              <a:gs pos="0">
                <a:srgbClr val="000000">
                  <a:alpha val="50000"/>
                </a:srgbClr>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b="1">
              <a:solidFill>
                <a:srgbClr val="000000"/>
              </a:solidFill>
              <a:latin typeface="Arial" panose="020B0604020202020204" pitchFamily="34" charset="0"/>
              <a:ea typeface="华文细黑" panose="02010600040101010101" pitchFamily="2" charset="-122"/>
            </a:endParaRPr>
          </a:p>
        </p:txBody>
      </p:sp>
      <p:sp>
        <p:nvSpPr>
          <p:cNvPr id="30" name="TextBox 5"/>
          <p:cNvSpPr txBox="1">
            <a:spLocks noChangeArrowheads="1"/>
          </p:cNvSpPr>
          <p:nvPr/>
        </p:nvSpPr>
        <p:spPr bwMode="auto">
          <a:xfrm>
            <a:off x="392113" y="1459744"/>
            <a:ext cx="7390234"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7655" indent="2876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eaLnBrk="1" fontAlgn="base" hangingPunct="1">
              <a:lnSpc>
                <a:spcPts val="2500"/>
              </a:lnSpc>
              <a:spcBef>
                <a:spcPct val="0"/>
              </a:spcBef>
              <a:spcAft>
                <a:spcPct val="0"/>
              </a:spcAft>
            </a:pPr>
            <a:r>
              <a:rPr lang="zh-CN" altLang="en-US" b="1" dirty="0">
                <a:solidFill>
                  <a:srgbClr val="00B0F0"/>
                </a:solidFill>
                <a:latin typeface="微软雅黑" panose="020B0503020204020204" pitchFamily="34" charset="-122"/>
                <a:ea typeface="微软雅黑" panose="020B0503020204020204" pitchFamily="34" charset="-122"/>
              </a:rPr>
              <a:t>目前，</a:t>
            </a:r>
            <a:r>
              <a:rPr lang="en-US" altLang="zh-CN" b="1" dirty="0">
                <a:solidFill>
                  <a:srgbClr val="00B0F0"/>
                </a:solidFill>
                <a:latin typeface="微软雅黑" panose="020B0503020204020204" pitchFamily="34" charset="-122"/>
                <a:ea typeface="微软雅黑" panose="020B0503020204020204" pitchFamily="34" charset="-122"/>
              </a:rPr>
              <a:t>Python</a:t>
            </a:r>
            <a:r>
              <a:rPr lang="zh-CN" altLang="en-US" b="1" dirty="0">
                <a:solidFill>
                  <a:srgbClr val="00B0F0"/>
                </a:solidFill>
                <a:latin typeface="微软雅黑" panose="020B0503020204020204" pitchFamily="34" charset="-122"/>
                <a:ea typeface="微软雅黑" panose="020B0503020204020204" pitchFamily="34" charset="-122"/>
              </a:rPr>
              <a:t>的主要应用领域如下</a:t>
            </a:r>
            <a:r>
              <a:rPr lang="zh-CN" altLang="zh-CN" b="1" dirty="0">
                <a:solidFill>
                  <a:srgbClr val="00B0F0"/>
                </a:solidFill>
                <a:latin typeface="微软雅黑" panose="020B0503020204020204" pitchFamily="34" charset="-122"/>
                <a:ea typeface="微软雅黑" panose="020B0503020204020204" pitchFamily="34" charset="-122"/>
              </a:rPr>
              <a:t>：</a:t>
            </a:r>
            <a:endParaRPr lang="zh-CN" altLang="en-US" b="1" dirty="0">
              <a:solidFill>
                <a:srgbClr val="00B0F0"/>
              </a:solidFill>
              <a:latin typeface="微软雅黑" panose="020B0503020204020204" pitchFamily="34" charset="-122"/>
              <a:ea typeface="微软雅黑" panose="020B0503020204020204" pitchFamily="34" charset="-122"/>
            </a:endParaRPr>
          </a:p>
        </p:txBody>
      </p:sp>
      <p:sp>
        <p:nvSpPr>
          <p:cNvPr id="31" name="TextBox 59"/>
          <p:cNvSpPr txBox="1"/>
          <p:nvPr/>
        </p:nvSpPr>
        <p:spPr>
          <a:xfrm>
            <a:off x="3870846" y="3946352"/>
            <a:ext cx="1700212" cy="830997"/>
          </a:xfrm>
          <a:prstGeom prst="rect">
            <a:avLst/>
          </a:prstGeom>
          <a:noFill/>
        </p:spPr>
        <p:txBody>
          <a:bodyPr>
            <a:spAutoFit/>
          </a:bodyPr>
          <a:lstStyle/>
          <a:p>
            <a:pPr algn="ctr" fontAlgn="base">
              <a:spcBef>
                <a:spcPct val="0"/>
              </a:spcBef>
              <a:spcAft>
                <a:spcPct val="0"/>
              </a:spcAft>
              <a:defRPr/>
            </a:pPr>
            <a:r>
              <a:rPr lang="en-US" altLang="zh-CN"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p>
          <a:p>
            <a:pPr algn="ctr" fontAlgn="base">
              <a:spcBef>
                <a:spcPct val="0"/>
              </a:spcBef>
              <a:spcAft>
                <a:spcPct val="0"/>
              </a:spcAft>
              <a:defRPr/>
            </a:pPr>
            <a:r>
              <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应用场合</a:t>
            </a:r>
            <a:endParaRPr lang="en-US" altLang="zh-CN"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 calcmode="lin" valueType="num">
                                      <p:cBhvr>
                                        <p:cTn id="15" dur="750" fill="hold"/>
                                        <p:tgtEl>
                                          <p:spTgt spid="5"/>
                                        </p:tgtEl>
                                        <p:attrNameLst>
                                          <p:attrName>style.rotation</p:attrName>
                                        </p:attrNameLst>
                                      </p:cBhvr>
                                      <p:tavLst>
                                        <p:tav tm="0">
                                          <p:val>
                                            <p:fltVal val="90"/>
                                          </p:val>
                                        </p:tav>
                                        <p:tav tm="100000">
                                          <p:val>
                                            <p:fltVal val="0"/>
                                          </p:val>
                                        </p:tav>
                                      </p:tavLst>
                                    </p:anim>
                                    <p:animEffect transition="in" filter="fade">
                                      <p:cBhvr>
                                        <p:cTn id="16" dur="75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750" fill="hold"/>
                                        <p:tgtEl>
                                          <p:spTgt spid="6"/>
                                        </p:tgtEl>
                                        <p:attrNameLst>
                                          <p:attrName>ppt_w</p:attrName>
                                        </p:attrNameLst>
                                      </p:cBhvr>
                                      <p:tavLst>
                                        <p:tav tm="0">
                                          <p:val>
                                            <p:fltVal val="0"/>
                                          </p:val>
                                        </p:tav>
                                        <p:tav tm="100000">
                                          <p:val>
                                            <p:strVal val="#ppt_w"/>
                                          </p:val>
                                        </p:tav>
                                      </p:tavLst>
                                    </p:anim>
                                    <p:anim calcmode="lin" valueType="num">
                                      <p:cBhvr>
                                        <p:cTn id="20" dur="750" fill="hold"/>
                                        <p:tgtEl>
                                          <p:spTgt spid="6"/>
                                        </p:tgtEl>
                                        <p:attrNameLst>
                                          <p:attrName>ppt_h</p:attrName>
                                        </p:attrNameLst>
                                      </p:cBhvr>
                                      <p:tavLst>
                                        <p:tav tm="0">
                                          <p:val>
                                            <p:fltVal val="0"/>
                                          </p:val>
                                        </p:tav>
                                        <p:tav tm="100000">
                                          <p:val>
                                            <p:strVal val="#ppt_h"/>
                                          </p:val>
                                        </p:tav>
                                      </p:tavLst>
                                    </p:anim>
                                    <p:anim calcmode="lin" valueType="num">
                                      <p:cBhvr>
                                        <p:cTn id="21" dur="750" fill="hold"/>
                                        <p:tgtEl>
                                          <p:spTgt spid="6"/>
                                        </p:tgtEl>
                                        <p:attrNameLst>
                                          <p:attrName>style.rotation</p:attrName>
                                        </p:attrNameLst>
                                      </p:cBhvr>
                                      <p:tavLst>
                                        <p:tav tm="0">
                                          <p:val>
                                            <p:fltVal val="90"/>
                                          </p:val>
                                        </p:tav>
                                        <p:tav tm="100000">
                                          <p:val>
                                            <p:fltVal val="0"/>
                                          </p:val>
                                        </p:tav>
                                      </p:tavLst>
                                    </p:anim>
                                    <p:animEffect transition="in" filter="fade">
                                      <p:cBhvr>
                                        <p:cTn id="22" dur="75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750" fill="hold"/>
                                        <p:tgtEl>
                                          <p:spTgt spid="7"/>
                                        </p:tgtEl>
                                        <p:attrNameLst>
                                          <p:attrName>ppt_w</p:attrName>
                                        </p:attrNameLst>
                                      </p:cBhvr>
                                      <p:tavLst>
                                        <p:tav tm="0">
                                          <p:val>
                                            <p:fltVal val="0"/>
                                          </p:val>
                                        </p:tav>
                                        <p:tav tm="100000">
                                          <p:val>
                                            <p:strVal val="#ppt_w"/>
                                          </p:val>
                                        </p:tav>
                                      </p:tavLst>
                                    </p:anim>
                                    <p:anim calcmode="lin" valueType="num">
                                      <p:cBhvr>
                                        <p:cTn id="26" dur="750" fill="hold"/>
                                        <p:tgtEl>
                                          <p:spTgt spid="7"/>
                                        </p:tgtEl>
                                        <p:attrNameLst>
                                          <p:attrName>ppt_h</p:attrName>
                                        </p:attrNameLst>
                                      </p:cBhvr>
                                      <p:tavLst>
                                        <p:tav tm="0">
                                          <p:val>
                                            <p:fltVal val="0"/>
                                          </p:val>
                                        </p:tav>
                                        <p:tav tm="100000">
                                          <p:val>
                                            <p:strVal val="#ppt_h"/>
                                          </p:val>
                                        </p:tav>
                                      </p:tavLst>
                                    </p:anim>
                                    <p:anim calcmode="lin" valueType="num">
                                      <p:cBhvr>
                                        <p:cTn id="27" dur="750" fill="hold"/>
                                        <p:tgtEl>
                                          <p:spTgt spid="7"/>
                                        </p:tgtEl>
                                        <p:attrNameLst>
                                          <p:attrName>style.rotation</p:attrName>
                                        </p:attrNameLst>
                                      </p:cBhvr>
                                      <p:tavLst>
                                        <p:tav tm="0">
                                          <p:val>
                                            <p:fltVal val="90"/>
                                          </p:val>
                                        </p:tav>
                                        <p:tav tm="100000">
                                          <p:val>
                                            <p:fltVal val="0"/>
                                          </p:val>
                                        </p:tav>
                                      </p:tavLst>
                                    </p:anim>
                                    <p:animEffect transition="in" filter="fade">
                                      <p:cBhvr>
                                        <p:cTn id="28" dur="750"/>
                                        <p:tgtEl>
                                          <p:spTgt spid="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750" fill="hold"/>
                                        <p:tgtEl>
                                          <p:spTgt spid="8"/>
                                        </p:tgtEl>
                                        <p:attrNameLst>
                                          <p:attrName>ppt_w</p:attrName>
                                        </p:attrNameLst>
                                      </p:cBhvr>
                                      <p:tavLst>
                                        <p:tav tm="0">
                                          <p:val>
                                            <p:fltVal val="0"/>
                                          </p:val>
                                        </p:tav>
                                        <p:tav tm="100000">
                                          <p:val>
                                            <p:strVal val="#ppt_w"/>
                                          </p:val>
                                        </p:tav>
                                      </p:tavLst>
                                    </p:anim>
                                    <p:anim calcmode="lin" valueType="num">
                                      <p:cBhvr>
                                        <p:cTn id="32" dur="750" fill="hold"/>
                                        <p:tgtEl>
                                          <p:spTgt spid="8"/>
                                        </p:tgtEl>
                                        <p:attrNameLst>
                                          <p:attrName>ppt_h</p:attrName>
                                        </p:attrNameLst>
                                      </p:cBhvr>
                                      <p:tavLst>
                                        <p:tav tm="0">
                                          <p:val>
                                            <p:fltVal val="0"/>
                                          </p:val>
                                        </p:tav>
                                        <p:tav tm="100000">
                                          <p:val>
                                            <p:strVal val="#ppt_h"/>
                                          </p:val>
                                        </p:tav>
                                      </p:tavLst>
                                    </p:anim>
                                    <p:anim calcmode="lin" valueType="num">
                                      <p:cBhvr>
                                        <p:cTn id="33" dur="750" fill="hold"/>
                                        <p:tgtEl>
                                          <p:spTgt spid="8"/>
                                        </p:tgtEl>
                                        <p:attrNameLst>
                                          <p:attrName>style.rotation</p:attrName>
                                        </p:attrNameLst>
                                      </p:cBhvr>
                                      <p:tavLst>
                                        <p:tav tm="0">
                                          <p:val>
                                            <p:fltVal val="90"/>
                                          </p:val>
                                        </p:tav>
                                        <p:tav tm="100000">
                                          <p:val>
                                            <p:fltVal val="0"/>
                                          </p:val>
                                        </p:tav>
                                      </p:tavLst>
                                    </p:anim>
                                    <p:animEffect transition="in" filter="fade">
                                      <p:cBhvr>
                                        <p:cTn id="34" dur="750"/>
                                        <p:tgtEl>
                                          <p:spTgt spid="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750" fill="hold"/>
                                        <p:tgtEl>
                                          <p:spTgt spid="9"/>
                                        </p:tgtEl>
                                        <p:attrNameLst>
                                          <p:attrName>ppt_w</p:attrName>
                                        </p:attrNameLst>
                                      </p:cBhvr>
                                      <p:tavLst>
                                        <p:tav tm="0">
                                          <p:val>
                                            <p:fltVal val="0"/>
                                          </p:val>
                                        </p:tav>
                                        <p:tav tm="100000">
                                          <p:val>
                                            <p:strVal val="#ppt_w"/>
                                          </p:val>
                                        </p:tav>
                                      </p:tavLst>
                                    </p:anim>
                                    <p:anim calcmode="lin" valueType="num">
                                      <p:cBhvr>
                                        <p:cTn id="38" dur="750" fill="hold"/>
                                        <p:tgtEl>
                                          <p:spTgt spid="9"/>
                                        </p:tgtEl>
                                        <p:attrNameLst>
                                          <p:attrName>ppt_h</p:attrName>
                                        </p:attrNameLst>
                                      </p:cBhvr>
                                      <p:tavLst>
                                        <p:tav tm="0">
                                          <p:val>
                                            <p:fltVal val="0"/>
                                          </p:val>
                                        </p:tav>
                                        <p:tav tm="100000">
                                          <p:val>
                                            <p:strVal val="#ppt_h"/>
                                          </p:val>
                                        </p:tav>
                                      </p:tavLst>
                                    </p:anim>
                                    <p:anim calcmode="lin" valueType="num">
                                      <p:cBhvr>
                                        <p:cTn id="39" dur="750" fill="hold"/>
                                        <p:tgtEl>
                                          <p:spTgt spid="9"/>
                                        </p:tgtEl>
                                        <p:attrNameLst>
                                          <p:attrName>style.rotation</p:attrName>
                                        </p:attrNameLst>
                                      </p:cBhvr>
                                      <p:tavLst>
                                        <p:tav tm="0">
                                          <p:val>
                                            <p:fltVal val="90"/>
                                          </p:val>
                                        </p:tav>
                                        <p:tav tm="100000">
                                          <p:val>
                                            <p:fltVal val="0"/>
                                          </p:val>
                                        </p:tav>
                                      </p:tavLst>
                                    </p:anim>
                                    <p:animEffect transition="in" filter="fade">
                                      <p:cBhvr>
                                        <p:cTn id="40" dur="750"/>
                                        <p:tgtEl>
                                          <p:spTgt spid="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750" fill="hold"/>
                                        <p:tgtEl>
                                          <p:spTgt spid="10"/>
                                        </p:tgtEl>
                                        <p:attrNameLst>
                                          <p:attrName>ppt_w</p:attrName>
                                        </p:attrNameLst>
                                      </p:cBhvr>
                                      <p:tavLst>
                                        <p:tav tm="0">
                                          <p:val>
                                            <p:fltVal val="0"/>
                                          </p:val>
                                        </p:tav>
                                        <p:tav tm="100000">
                                          <p:val>
                                            <p:strVal val="#ppt_w"/>
                                          </p:val>
                                        </p:tav>
                                      </p:tavLst>
                                    </p:anim>
                                    <p:anim calcmode="lin" valueType="num">
                                      <p:cBhvr>
                                        <p:cTn id="44" dur="750" fill="hold"/>
                                        <p:tgtEl>
                                          <p:spTgt spid="10"/>
                                        </p:tgtEl>
                                        <p:attrNameLst>
                                          <p:attrName>ppt_h</p:attrName>
                                        </p:attrNameLst>
                                      </p:cBhvr>
                                      <p:tavLst>
                                        <p:tav tm="0">
                                          <p:val>
                                            <p:fltVal val="0"/>
                                          </p:val>
                                        </p:tav>
                                        <p:tav tm="100000">
                                          <p:val>
                                            <p:strVal val="#ppt_h"/>
                                          </p:val>
                                        </p:tav>
                                      </p:tavLst>
                                    </p:anim>
                                    <p:anim calcmode="lin" valueType="num">
                                      <p:cBhvr>
                                        <p:cTn id="45" dur="750" fill="hold"/>
                                        <p:tgtEl>
                                          <p:spTgt spid="10"/>
                                        </p:tgtEl>
                                        <p:attrNameLst>
                                          <p:attrName>style.rotation</p:attrName>
                                        </p:attrNameLst>
                                      </p:cBhvr>
                                      <p:tavLst>
                                        <p:tav tm="0">
                                          <p:val>
                                            <p:fltVal val="90"/>
                                          </p:val>
                                        </p:tav>
                                        <p:tav tm="100000">
                                          <p:val>
                                            <p:fltVal val="0"/>
                                          </p:val>
                                        </p:tav>
                                      </p:tavLst>
                                    </p:anim>
                                    <p:animEffect transition="in" filter="fade">
                                      <p:cBhvr>
                                        <p:cTn id="46" dur="750"/>
                                        <p:tgtEl>
                                          <p:spTgt spid="10"/>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750" fill="hold"/>
                                        <p:tgtEl>
                                          <p:spTgt spid="11"/>
                                        </p:tgtEl>
                                        <p:attrNameLst>
                                          <p:attrName>ppt_w</p:attrName>
                                        </p:attrNameLst>
                                      </p:cBhvr>
                                      <p:tavLst>
                                        <p:tav tm="0">
                                          <p:val>
                                            <p:fltVal val="0"/>
                                          </p:val>
                                        </p:tav>
                                        <p:tav tm="100000">
                                          <p:val>
                                            <p:strVal val="#ppt_w"/>
                                          </p:val>
                                        </p:tav>
                                      </p:tavLst>
                                    </p:anim>
                                    <p:anim calcmode="lin" valueType="num">
                                      <p:cBhvr>
                                        <p:cTn id="50" dur="750" fill="hold"/>
                                        <p:tgtEl>
                                          <p:spTgt spid="11"/>
                                        </p:tgtEl>
                                        <p:attrNameLst>
                                          <p:attrName>ppt_h</p:attrName>
                                        </p:attrNameLst>
                                      </p:cBhvr>
                                      <p:tavLst>
                                        <p:tav tm="0">
                                          <p:val>
                                            <p:fltVal val="0"/>
                                          </p:val>
                                        </p:tav>
                                        <p:tav tm="100000">
                                          <p:val>
                                            <p:strVal val="#ppt_h"/>
                                          </p:val>
                                        </p:tav>
                                      </p:tavLst>
                                    </p:anim>
                                    <p:anim calcmode="lin" valueType="num">
                                      <p:cBhvr>
                                        <p:cTn id="51" dur="750" fill="hold"/>
                                        <p:tgtEl>
                                          <p:spTgt spid="11"/>
                                        </p:tgtEl>
                                        <p:attrNameLst>
                                          <p:attrName>style.rotation</p:attrName>
                                        </p:attrNameLst>
                                      </p:cBhvr>
                                      <p:tavLst>
                                        <p:tav tm="0">
                                          <p:val>
                                            <p:fltVal val="90"/>
                                          </p:val>
                                        </p:tav>
                                        <p:tav tm="100000">
                                          <p:val>
                                            <p:fltVal val="0"/>
                                          </p:val>
                                        </p:tav>
                                      </p:tavLst>
                                    </p:anim>
                                    <p:animEffect transition="in" filter="fade">
                                      <p:cBhvr>
                                        <p:cTn id="52" dur="750"/>
                                        <p:tgtEl>
                                          <p:spTgt spid="1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750" fill="hold"/>
                                        <p:tgtEl>
                                          <p:spTgt spid="12"/>
                                        </p:tgtEl>
                                        <p:attrNameLst>
                                          <p:attrName>ppt_w</p:attrName>
                                        </p:attrNameLst>
                                      </p:cBhvr>
                                      <p:tavLst>
                                        <p:tav tm="0">
                                          <p:val>
                                            <p:fltVal val="0"/>
                                          </p:val>
                                        </p:tav>
                                        <p:tav tm="100000">
                                          <p:val>
                                            <p:strVal val="#ppt_w"/>
                                          </p:val>
                                        </p:tav>
                                      </p:tavLst>
                                    </p:anim>
                                    <p:anim calcmode="lin" valueType="num">
                                      <p:cBhvr>
                                        <p:cTn id="56" dur="750" fill="hold"/>
                                        <p:tgtEl>
                                          <p:spTgt spid="12"/>
                                        </p:tgtEl>
                                        <p:attrNameLst>
                                          <p:attrName>ppt_h</p:attrName>
                                        </p:attrNameLst>
                                      </p:cBhvr>
                                      <p:tavLst>
                                        <p:tav tm="0">
                                          <p:val>
                                            <p:fltVal val="0"/>
                                          </p:val>
                                        </p:tav>
                                        <p:tav tm="100000">
                                          <p:val>
                                            <p:strVal val="#ppt_h"/>
                                          </p:val>
                                        </p:tav>
                                      </p:tavLst>
                                    </p:anim>
                                    <p:anim calcmode="lin" valueType="num">
                                      <p:cBhvr>
                                        <p:cTn id="57" dur="750" fill="hold"/>
                                        <p:tgtEl>
                                          <p:spTgt spid="12"/>
                                        </p:tgtEl>
                                        <p:attrNameLst>
                                          <p:attrName>style.rotation</p:attrName>
                                        </p:attrNameLst>
                                      </p:cBhvr>
                                      <p:tavLst>
                                        <p:tav tm="0">
                                          <p:val>
                                            <p:fltVal val="90"/>
                                          </p:val>
                                        </p:tav>
                                        <p:tav tm="100000">
                                          <p:val>
                                            <p:fltVal val="0"/>
                                          </p:val>
                                        </p:tav>
                                      </p:tavLst>
                                    </p:anim>
                                    <p:animEffect transition="in" filter="fade">
                                      <p:cBhvr>
                                        <p:cTn id="58" dur="750"/>
                                        <p:tgtEl>
                                          <p:spTgt spid="12"/>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750" fill="hold"/>
                                        <p:tgtEl>
                                          <p:spTgt spid="13"/>
                                        </p:tgtEl>
                                        <p:attrNameLst>
                                          <p:attrName>ppt_w</p:attrName>
                                        </p:attrNameLst>
                                      </p:cBhvr>
                                      <p:tavLst>
                                        <p:tav tm="0">
                                          <p:val>
                                            <p:fltVal val="0"/>
                                          </p:val>
                                        </p:tav>
                                        <p:tav tm="100000">
                                          <p:val>
                                            <p:strVal val="#ppt_w"/>
                                          </p:val>
                                        </p:tav>
                                      </p:tavLst>
                                    </p:anim>
                                    <p:anim calcmode="lin" valueType="num">
                                      <p:cBhvr>
                                        <p:cTn id="62" dur="750" fill="hold"/>
                                        <p:tgtEl>
                                          <p:spTgt spid="13"/>
                                        </p:tgtEl>
                                        <p:attrNameLst>
                                          <p:attrName>ppt_h</p:attrName>
                                        </p:attrNameLst>
                                      </p:cBhvr>
                                      <p:tavLst>
                                        <p:tav tm="0">
                                          <p:val>
                                            <p:fltVal val="0"/>
                                          </p:val>
                                        </p:tav>
                                        <p:tav tm="100000">
                                          <p:val>
                                            <p:strVal val="#ppt_h"/>
                                          </p:val>
                                        </p:tav>
                                      </p:tavLst>
                                    </p:anim>
                                    <p:anim calcmode="lin" valueType="num">
                                      <p:cBhvr>
                                        <p:cTn id="63" dur="750" fill="hold"/>
                                        <p:tgtEl>
                                          <p:spTgt spid="13"/>
                                        </p:tgtEl>
                                        <p:attrNameLst>
                                          <p:attrName>style.rotation</p:attrName>
                                        </p:attrNameLst>
                                      </p:cBhvr>
                                      <p:tavLst>
                                        <p:tav tm="0">
                                          <p:val>
                                            <p:fltVal val="90"/>
                                          </p:val>
                                        </p:tav>
                                        <p:tav tm="100000">
                                          <p:val>
                                            <p:fltVal val="0"/>
                                          </p:val>
                                        </p:tav>
                                      </p:tavLst>
                                    </p:anim>
                                    <p:animEffect transition="in" filter="fade">
                                      <p:cBhvr>
                                        <p:cTn id="64" dur="750"/>
                                        <p:tgtEl>
                                          <p:spTgt spid="13"/>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750" fill="hold"/>
                                        <p:tgtEl>
                                          <p:spTgt spid="14"/>
                                        </p:tgtEl>
                                        <p:attrNameLst>
                                          <p:attrName>ppt_w</p:attrName>
                                        </p:attrNameLst>
                                      </p:cBhvr>
                                      <p:tavLst>
                                        <p:tav tm="0">
                                          <p:val>
                                            <p:fltVal val="0"/>
                                          </p:val>
                                        </p:tav>
                                        <p:tav tm="100000">
                                          <p:val>
                                            <p:strVal val="#ppt_w"/>
                                          </p:val>
                                        </p:tav>
                                      </p:tavLst>
                                    </p:anim>
                                    <p:anim calcmode="lin" valueType="num">
                                      <p:cBhvr>
                                        <p:cTn id="68" dur="750" fill="hold"/>
                                        <p:tgtEl>
                                          <p:spTgt spid="14"/>
                                        </p:tgtEl>
                                        <p:attrNameLst>
                                          <p:attrName>ppt_h</p:attrName>
                                        </p:attrNameLst>
                                      </p:cBhvr>
                                      <p:tavLst>
                                        <p:tav tm="0">
                                          <p:val>
                                            <p:fltVal val="0"/>
                                          </p:val>
                                        </p:tav>
                                        <p:tav tm="100000">
                                          <p:val>
                                            <p:strVal val="#ppt_h"/>
                                          </p:val>
                                        </p:tav>
                                      </p:tavLst>
                                    </p:anim>
                                    <p:anim calcmode="lin" valueType="num">
                                      <p:cBhvr>
                                        <p:cTn id="69" dur="750" fill="hold"/>
                                        <p:tgtEl>
                                          <p:spTgt spid="14"/>
                                        </p:tgtEl>
                                        <p:attrNameLst>
                                          <p:attrName>style.rotation</p:attrName>
                                        </p:attrNameLst>
                                      </p:cBhvr>
                                      <p:tavLst>
                                        <p:tav tm="0">
                                          <p:val>
                                            <p:fltVal val="90"/>
                                          </p:val>
                                        </p:tav>
                                        <p:tav tm="100000">
                                          <p:val>
                                            <p:fltVal val="0"/>
                                          </p:val>
                                        </p:tav>
                                      </p:tavLst>
                                    </p:anim>
                                    <p:animEffect transition="in" filter="fade">
                                      <p:cBhvr>
                                        <p:cTn id="70" dur="750"/>
                                        <p:tgtEl>
                                          <p:spTgt spid="14"/>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750" fill="hold"/>
                                        <p:tgtEl>
                                          <p:spTgt spid="15"/>
                                        </p:tgtEl>
                                        <p:attrNameLst>
                                          <p:attrName>ppt_w</p:attrName>
                                        </p:attrNameLst>
                                      </p:cBhvr>
                                      <p:tavLst>
                                        <p:tav tm="0">
                                          <p:val>
                                            <p:fltVal val="0"/>
                                          </p:val>
                                        </p:tav>
                                        <p:tav tm="100000">
                                          <p:val>
                                            <p:strVal val="#ppt_w"/>
                                          </p:val>
                                        </p:tav>
                                      </p:tavLst>
                                    </p:anim>
                                    <p:anim calcmode="lin" valueType="num">
                                      <p:cBhvr>
                                        <p:cTn id="74" dur="750" fill="hold"/>
                                        <p:tgtEl>
                                          <p:spTgt spid="15"/>
                                        </p:tgtEl>
                                        <p:attrNameLst>
                                          <p:attrName>ppt_h</p:attrName>
                                        </p:attrNameLst>
                                      </p:cBhvr>
                                      <p:tavLst>
                                        <p:tav tm="0">
                                          <p:val>
                                            <p:fltVal val="0"/>
                                          </p:val>
                                        </p:tav>
                                        <p:tav tm="100000">
                                          <p:val>
                                            <p:strVal val="#ppt_h"/>
                                          </p:val>
                                        </p:tav>
                                      </p:tavLst>
                                    </p:anim>
                                    <p:anim calcmode="lin" valueType="num">
                                      <p:cBhvr>
                                        <p:cTn id="75" dur="750" fill="hold"/>
                                        <p:tgtEl>
                                          <p:spTgt spid="15"/>
                                        </p:tgtEl>
                                        <p:attrNameLst>
                                          <p:attrName>style.rotation</p:attrName>
                                        </p:attrNameLst>
                                      </p:cBhvr>
                                      <p:tavLst>
                                        <p:tav tm="0">
                                          <p:val>
                                            <p:fltVal val="90"/>
                                          </p:val>
                                        </p:tav>
                                        <p:tav tm="100000">
                                          <p:val>
                                            <p:fltVal val="0"/>
                                          </p:val>
                                        </p:tav>
                                      </p:tavLst>
                                    </p:anim>
                                    <p:animEffect transition="in" filter="fade">
                                      <p:cBhvr>
                                        <p:cTn id="76" dur="750"/>
                                        <p:tgtEl>
                                          <p:spTgt spid="15"/>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p:cTn id="79" dur="750" fill="hold"/>
                                        <p:tgtEl>
                                          <p:spTgt spid="16"/>
                                        </p:tgtEl>
                                        <p:attrNameLst>
                                          <p:attrName>ppt_w</p:attrName>
                                        </p:attrNameLst>
                                      </p:cBhvr>
                                      <p:tavLst>
                                        <p:tav tm="0">
                                          <p:val>
                                            <p:fltVal val="0"/>
                                          </p:val>
                                        </p:tav>
                                        <p:tav tm="100000">
                                          <p:val>
                                            <p:strVal val="#ppt_w"/>
                                          </p:val>
                                        </p:tav>
                                      </p:tavLst>
                                    </p:anim>
                                    <p:anim calcmode="lin" valueType="num">
                                      <p:cBhvr>
                                        <p:cTn id="80" dur="750" fill="hold"/>
                                        <p:tgtEl>
                                          <p:spTgt spid="16"/>
                                        </p:tgtEl>
                                        <p:attrNameLst>
                                          <p:attrName>ppt_h</p:attrName>
                                        </p:attrNameLst>
                                      </p:cBhvr>
                                      <p:tavLst>
                                        <p:tav tm="0">
                                          <p:val>
                                            <p:fltVal val="0"/>
                                          </p:val>
                                        </p:tav>
                                        <p:tav tm="100000">
                                          <p:val>
                                            <p:strVal val="#ppt_h"/>
                                          </p:val>
                                        </p:tav>
                                      </p:tavLst>
                                    </p:anim>
                                    <p:anim calcmode="lin" valueType="num">
                                      <p:cBhvr>
                                        <p:cTn id="81" dur="750" fill="hold"/>
                                        <p:tgtEl>
                                          <p:spTgt spid="16"/>
                                        </p:tgtEl>
                                        <p:attrNameLst>
                                          <p:attrName>style.rotation</p:attrName>
                                        </p:attrNameLst>
                                      </p:cBhvr>
                                      <p:tavLst>
                                        <p:tav tm="0">
                                          <p:val>
                                            <p:fltVal val="90"/>
                                          </p:val>
                                        </p:tav>
                                        <p:tav tm="100000">
                                          <p:val>
                                            <p:fltVal val="0"/>
                                          </p:val>
                                        </p:tav>
                                      </p:tavLst>
                                    </p:anim>
                                    <p:animEffect transition="in" filter="fade">
                                      <p:cBhvr>
                                        <p:cTn id="82" dur="750"/>
                                        <p:tgtEl>
                                          <p:spTgt spid="16"/>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p:cTn id="85" dur="750" fill="hold"/>
                                        <p:tgtEl>
                                          <p:spTgt spid="17"/>
                                        </p:tgtEl>
                                        <p:attrNameLst>
                                          <p:attrName>ppt_w</p:attrName>
                                        </p:attrNameLst>
                                      </p:cBhvr>
                                      <p:tavLst>
                                        <p:tav tm="0">
                                          <p:val>
                                            <p:fltVal val="0"/>
                                          </p:val>
                                        </p:tav>
                                        <p:tav tm="100000">
                                          <p:val>
                                            <p:strVal val="#ppt_w"/>
                                          </p:val>
                                        </p:tav>
                                      </p:tavLst>
                                    </p:anim>
                                    <p:anim calcmode="lin" valueType="num">
                                      <p:cBhvr>
                                        <p:cTn id="86" dur="750" fill="hold"/>
                                        <p:tgtEl>
                                          <p:spTgt spid="17"/>
                                        </p:tgtEl>
                                        <p:attrNameLst>
                                          <p:attrName>ppt_h</p:attrName>
                                        </p:attrNameLst>
                                      </p:cBhvr>
                                      <p:tavLst>
                                        <p:tav tm="0">
                                          <p:val>
                                            <p:fltVal val="0"/>
                                          </p:val>
                                        </p:tav>
                                        <p:tav tm="100000">
                                          <p:val>
                                            <p:strVal val="#ppt_h"/>
                                          </p:val>
                                        </p:tav>
                                      </p:tavLst>
                                    </p:anim>
                                    <p:anim calcmode="lin" valueType="num">
                                      <p:cBhvr>
                                        <p:cTn id="87" dur="750" fill="hold"/>
                                        <p:tgtEl>
                                          <p:spTgt spid="17"/>
                                        </p:tgtEl>
                                        <p:attrNameLst>
                                          <p:attrName>style.rotation</p:attrName>
                                        </p:attrNameLst>
                                      </p:cBhvr>
                                      <p:tavLst>
                                        <p:tav tm="0">
                                          <p:val>
                                            <p:fltVal val="90"/>
                                          </p:val>
                                        </p:tav>
                                        <p:tav tm="100000">
                                          <p:val>
                                            <p:fltVal val="0"/>
                                          </p:val>
                                        </p:tav>
                                      </p:tavLst>
                                    </p:anim>
                                    <p:animEffect transition="in" filter="fade">
                                      <p:cBhvr>
                                        <p:cTn id="88" dur="750"/>
                                        <p:tgtEl>
                                          <p:spTgt spid="17"/>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p:cTn id="91" dur="750" fill="hold"/>
                                        <p:tgtEl>
                                          <p:spTgt spid="18"/>
                                        </p:tgtEl>
                                        <p:attrNameLst>
                                          <p:attrName>ppt_w</p:attrName>
                                        </p:attrNameLst>
                                      </p:cBhvr>
                                      <p:tavLst>
                                        <p:tav tm="0">
                                          <p:val>
                                            <p:fltVal val="0"/>
                                          </p:val>
                                        </p:tav>
                                        <p:tav tm="100000">
                                          <p:val>
                                            <p:strVal val="#ppt_w"/>
                                          </p:val>
                                        </p:tav>
                                      </p:tavLst>
                                    </p:anim>
                                    <p:anim calcmode="lin" valueType="num">
                                      <p:cBhvr>
                                        <p:cTn id="92" dur="750" fill="hold"/>
                                        <p:tgtEl>
                                          <p:spTgt spid="18"/>
                                        </p:tgtEl>
                                        <p:attrNameLst>
                                          <p:attrName>ppt_h</p:attrName>
                                        </p:attrNameLst>
                                      </p:cBhvr>
                                      <p:tavLst>
                                        <p:tav tm="0">
                                          <p:val>
                                            <p:fltVal val="0"/>
                                          </p:val>
                                        </p:tav>
                                        <p:tav tm="100000">
                                          <p:val>
                                            <p:strVal val="#ppt_h"/>
                                          </p:val>
                                        </p:tav>
                                      </p:tavLst>
                                    </p:anim>
                                    <p:anim calcmode="lin" valueType="num">
                                      <p:cBhvr>
                                        <p:cTn id="93" dur="750" fill="hold"/>
                                        <p:tgtEl>
                                          <p:spTgt spid="18"/>
                                        </p:tgtEl>
                                        <p:attrNameLst>
                                          <p:attrName>style.rotation</p:attrName>
                                        </p:attrNameLst>
                                      </p:cBhvr>
                                      <p:tavLst>
                                        <p:tav tm="0">
                                          <p:val>
                                            <p:fltVal val="90"/>
                                          </p:val>
                                        </p:tav>
                                        <p:tav tm="100000">
                                          <p:val>
                                            <p:fltVal val="0"/>
                                          </p:val>
                                        </p:tav>
                                      </p:tavLst>
                                    </p:anim>
                                    <p:animEffect transition="in" filter="fade">
                                      <p:cBhvr>
                                        <p:cTn id="94" dur="750"/>
                                        <p:tgtEl>
                                          <p:spTgt spid="18"/>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p:cTn id="97" dur="750" fill="hold"/>
                                        <p:tgtEl>
                                          <p:spTgt spid="19"/>
                                        </p:tgtEl>
                                        <p:attrNameLst>
                                          <p:attrName>ppt_w</p:attrName>
                                        </p:attrNameLst>
                                      </p:cBhvr>
                                      <p:tavLst>
                                        <p:tav tm="0">
                                          <p:val>
                                            <p:fltVal val="0"/>
                                          </p:val>
                                        </p:tav>
                                        <p:tav tm="100000">
                                          <p:val>
                                            <p:strVal val="#ppt_w"/>
                                          </p:val>
                                        </p:tav>
                                      </p:tavLst>
                                    </p:anim>
                                    <p:anim calcmode="lin" valueType="num">
                                      <p:cBhvr>
                                        <p:cTn id="98" dur="750" fill="hold"/>
                                        <p:tgtEl>
                                          <p:spTgt spid="19"/>
                                        </p:tgtEl>
                                        <p:attrNameLst>
                                          <p:attrName>ppt_h</p:attrName>
                                        </p:attrNameLst>
                                      </p:cBhvr>
                                      <p:tavLst>
                                        <p:tav tm="0">
                                          <p:val>
                                            <p:fltVal val="0"/>
                                          </p:val>
                                        </p:tav>
                                        <p:tav tm="100000">
                                          <p:val>
                                            <p:strVal val="#ppt_h"/>
                                          </p:val>
                                        </p:tav>
                                      </p:tavLst>
                                    </p:anim>
                                    <p:anim calcmode="lin" valueType="num">
                                      <p:cBhvr>
                                        <p:cTn id="99" dur="750" fill="hold"/>
                                        <p:tgtEl>
                                          <p:spTgt spid="19"/>
                                        </p:tgtEl>
                                        <p:attrNameLst>
                                          <p:attrName>style.rotation</p:attrName>
                                        </p:attrNameLst>
                                      </p:cBhvr>
                                      <p:tavLst>
                                        <p:tav tm="0">
                                          <p:val>
                                            <p:fltVal val="90"/>
                                          </p:val>
                                        </p:tav>
                                        <p:tav tm="100000">
                                          <p:val>
                                            <p:fltVal val="0"/>
                                          </p:val>
                                        </p:tav>
                                      </p:tavLst>
                                    </p:anim>
                                    <p:animEffect transition="in" filter="fade">
                                      <p:cBhvr>
                                        <p:cTn id="100" dur="750"/>
                                        <p:tgtEl>
                                          <p:spTgt spid="19"/>
                                        </p:tgtEl>
                                      </p:cBhvr>
                                    </p:animEffect>
                                  </p:childTnLst>
                                </p:cTn>
                              </p:par>
                              <p:par>
                                <p:cTn id="101" presetID="31" presetClass="entr" presetSubtype="0" fill="hold" nodeType="with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p:cTn id="103" dur="750" fill="hold"/>
                                        <p:tgtEl>
                                          <p:spTgt spid="20"/>
                                        </p:tgtEl>
                                        <p:attrNameLst>
                                          <p:attrName>ppt_w</p:attrName>
                                        </p:attrNameLst>
                                      </p:cBhvr>
                                      <p:tavLst>
                                        <p:tav tm="0">
                                          <p:val>
                                            <p:fltVal val="0"/>
                                          </p:val>
                                        </p:tav>
                                        <p:tav tm="100000">
                                          <p:val>
                                            <p:strVal val="#ppt_w"/>
                                          </p:val>
                                        </p:tav>
                                      </p:tavLst>
                                    </p:anim>
                                    <p:anim calcmode="lin" valueType="num">
                                      <p:cBhvr>
                                        <p:cTn id="104" dur="750" fill="hold"/>
                                        <p:tgtEl>
                                          <p:spTgt spid="20"/>
                                        </p:tgtEl>
                                        <p:attrNameLst>
                                          <p:attrName>ppt_h</p:attrName>
                                        </p:attrNameLst>
                                      </p:cBhvr>
                                      <p:tavLst>
                                        <p:tav tm="0">
                                          <p:val>
                                            <p:fltVal val="0"/>
                                          </p:val>
                                        </p:tav>
                                        <p:tav tm="100000">
                                          <p:val>
                                            <p:strVal val="#ppt_h"/>
                                          </p:val>
                                        </p:tav>
                                      </p:tavLst>
                                    </p:anim>
                                    <p:anim calcmode="lin" valueType="num">
                                      <p:cBhvr>
                                        <p:cTn id="105" dur="750" fill="hold"/>
                                        <p:tgtEl>
                                          <p:spTgt spid="20"/>
                                        </p:tgtEl>
                                        <p:attrNameLst>
                                          <p:attrName>style.rotation</p:attrName>
                                        </p:attrNameLst>
                                      </p:cBhvr>
                                      <p:tavLst>
                                        <p:tav tm="0">
                                          <p:val>
                                            <p:fltVal val="90"/>
                                          </p:val>
                                        </p:tav>
                                        <p:tav tm="100000">
                                          <p:val>
                                            <p:fltVal val="0"/>
                                          </p:val>
                                        </p:tav>
                                      </p:tavLst>
                                    </p:anim>
                                    <p:animEffect transition="in" filter="fade">
                                      <p:cBhvr>
                                        <p:cTn id="106" dur="750"/>
                                        <p:tgtEl>
                                          <p:spTgt spid="20"/>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p:cTn id="109" dur="750" fill="hold"/>
                                        <p:tgtEl>
                                          <p:spTgt spid="29"/>
                                        </p:tgtEl>
                                        <p:attrNameLst>
                                          <p:attrName>ppt_w</p:attrName>
                                        </p:attrNameLst>
                                      </p:cBhvr>
                                      <p:tavLst>
                                        <p:tav tm="0">
                                          <p:val>
                                            <p:fltVal val="0"/>
                                          </p:val>
                                        </p:tav>
                                        <p:tav tm="100000">
                                          <p:val>
                                            <p:strVal val="#ppt_w"/>
                                          </p:val>
                                        </p:tav>
                                      </p:tavLst>
                                    </p:anim>
                                    <p:anim calcmode="lin" valueType="num">
                                      <p:cBhvr>
                                        <p:cTn id="110" dur="750" fill="hold"/>
                                        <p:tgtEl>
                                          <p:spTgt spid="29"/>
                                        </p:tgtEl>
                                        <p:attrNameLst>
                                          <p:attrName>ppt_h</p:attrName>
                                        </p:attrNameLst>
                                      </p:cBhvr>
                                      <p:tavLst>
                                        <p:tav tm="0">
                                          <p:val>
                                            <p:fltVal val="0"/>
                                          </p:val>
                                        </p:tav>
                                        <p:tav tm="100000">
                                          <p:val>
                                            <p:strVal val="#ppt_h"/>
                                          </p:val>
                                        </p:tav>
                                      </p:tavLst>
                                    </p:anim>
                                    <p:anim calcmode="lin" valueType="num">
                                      <p:cBhvr>
                                        <p:cTn id="111" dur="750" fill="hold"/>
                                        <p:tgtEl>
                                          <p:spTgt spid="29"/>
                                        </p:tgtEl>
                                        <p:attrNameLst>
                                          <p:attrName>style.rotation</p:attrName>
                                        </p:attrNameLst>
                                      </p:cBhvr>
                                      <p:tavLst>
                                        <p:tav tm="0">
                                          <p:val>
                                            <p:fltVal val="90"/>
                                          </p:val>
                                        </p:tav>
                                        <p:tav tm="100000">
                                          <p:val>
                                            <p:fltVal val="0"/>
                                          </p:val>
                                        </p:tav>
                                      </p:tavLst>
                                    </p:anim>
                                    <p:animEffect transition="in" filter="fade">
                                      <p:cBhvr>
                                        <p:cTn id="112" dur="750"/>
                                        <p:tgtEl>
                                          <p:spTgt spid="29"/>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p:cTn id="115" dur="750" fill="hold"/>
                                        <p:tgtEl>
                                          <p:spTgt spid="31"/>
                                        </p:tgtEl>
                                        <p:attrNameLst>
                                          <p:attrName>ppt_w</p:attrName>
                                        </p:attrNameLst>
                                      </p:cBhvr>
                                      <p:tavLst>
                                        <p:tav tm="0">
                                          <p:val>
                                            <p:fltVal val="0"/>
                                          </p:val>
                                        </p:tav>
                                        <p:tav tm="100000">
                                          <p:val>
                                            <p:strVal val="#ppt_w"/>
                                          </p:val>
                                        </p:tav>
                                      </p:tavLst>
                                    </p:anim>
                                    <p:anim calcmode="lin" valueType="num">
                                      <p:cBhvr>
                                        <p:cTn id="116" dur="750" fill="hold"/>
                                        <p:tgtEl>
                                          <p:spTgt spid="31"/>
                                        </p:tgtEl>
                                        <p:attrNameLst>
                                          <p:attrName>ppt_h</p:attrName>
                                        </p:attrNameLst>
                                      </p:cBhvr>
                                      <p:tavLst>
                                        <p:tav tm="0">
                                          <p:val>
                                            <p:fltVal val="0"/>
                                          </p:val>
                                        </p:tav>
                                        <p:tav tm="100000">
                                          <p:val>
                                            <p:strVal val="#ppt_h"/>
                                          </p:val>
                                        </p:tav>
                                      </p:tavLst>
                                    </p:anim>
                                    <p:anim calcmode="lin" valueType="num">
                                      <p:cBhvr>
                                        <p:cTn id="117" dur="750" fill="hold"/>
                                        <p:tgtEl>
                                          <p:spTgt spid="31"/>
                                        </p:tgtEl>
                                        <p:attrNameLst>
                                          <p:attrName>style.rotation</p:attrName>
                                        </p:attrNameLst>
                                      </p:cBhvr>
                                      <p:tavLst>
                                        <p:tav tm="0">
                                          <p:val>
                                            <p:fltVal val="90"/>
                                          </p:val>
                                        </p:tav>
                                        <p:tav tm="100000">
                                          <p:val>
                                            <p:fltVal val="0"/>
                                          </p:val>
                                        </p:tav>
                                      </p:tavLst>
                                    </p:anim>
                                    <p:animEffect transition="in" filter="fade">
                                      <p:cBhvr>
                                        <p:cTn id="118"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animBg="1"/>
      <p:bldP spid="29" grpId="0" animBg="1"/>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1.1.3 Python</a:t>
            </a:r>
            <a:r>
              <a:rPr lang="zh-CN" altLang="zh-CN" dirty="0"/>
              <a:t>的特性</a:t>
            </a:r>
            <a:endParaRPr lang="zh-CN" altLang="en-US" dirty="0"/>
          </a:p>
        </p:txBody>
      </p:sp>
      <p:sp>
        <p:nvSpPr>
          <p:cNvPr id="4" name="内容占位符 3"/>
          <p:cNvSpPr>
            <a:spLocks noGrp="1"/>
          </p:cNvSpPr>
          <p:nvPr>
            <p:ph sz="quarter" idx="14"/>
          </p:nvPr>
        </p:nvSpPr>
        <p:spPr>
          <a:xfrm>
            <a:off x="244802" y="104401"/>
            <a:ext cx="3732213" cy="571500"/>
          </a:xfrm>
        </p:spPr>
        <p:txBody>
          <a:bodyPr/>
          <a:lstStyle/>
          <a:p>
            <a:r>
              <a:rPr lang="en-US" altLang="zh-CN" sz="2400" b="1" dirty="0">
                <a:solidFill>
                  <a:schemeClr val="bg1"/>
                </a:solidFill>
              </a:rPr>
              <a:t>1.1 Python </a:t>
            </a:r>
            <a:r>
              <a:rPr lang="zh-CN" altLang="en-US" sz="2400" b="1" dirty="0">
                <a:solidFill>
                  <a:schemeClr val="bg1"/>
                </a:solidFill>
              </a:rPr>
              <a:t>简介</a:t>
            </a:r>
          </a:p>
          <a:p>
            <a:endParaRPr lang="zh-CN" altLang="en-US" dirty="0"/>
          </a:p>
        </p:txBody>
      </p:sp>
      <p:sp>
        <p:nvSpPr>
          <p:cNvPr id="5" name="文本框 4"/>
          <p:cNvSpPr txBox="1"/>
          <p:nvPr/>
        </p:nvSpPr>
        <p:spPr>
          <a:xfrm>
            <a:off x="392113" y="1498436"/>
            <a:ext cx="5362301" cy="369332"/>
          </a:xfrm>
          <a:prstGeom prst="rect">
            <a:avLst/>
          </a:prstGeom>
          <a:noFill/>
        </p:spPr>
        <p:txBody>
          <a:bodyPr wrap="square" rtlCol="0">
            <a:spAutoFit/>
          </a:bodyPr>
          <a:lstStyle/>
          <a:p>
            <a:r>
              <a:rPr lang="en-US" altLang="zh-CN" dirty="0">
                <a:solidFill>
                  <a:schemeClr val="tx1">
                    <a:lumMod val="75000"/>
                    <a:lumOff val="25000"/>
                  </a:schemeClr>
                </a:solidFill>
                <a:latin typeface="+mn-ea"/>
              </a:rPr>
              <a:t>Python</a:t>
            </a:r>
            <a:r>
              <a:rPr lang="zh-CN" altLang="zh-CN" dirty="0">
                <a:solidFill>
                  <a:schemeClr val="tx1">
                    <a:lumMod val="75000"/>
                    <a:lumOff val="25000"/>
                  </a:schemeClr>
                </a:solidFill>
                <a:latin typeface="+mn-ea"/>
              </a:rPr>
              <a:t>简单易学</a:t>
            </a:r>
          </a:p>
        </p:txBody>
      </p:sp>
      <p:sp>
        <p:nvSpPr>
          <p:cNvPr id="6" name="文本框 5"/>
          <p:cNvSpPr txBox="1"/>
          <p:nvPr/>
        </p:nvSpPr>
        <p:spPr>
          <a:xfrm>
            <a:off x="392112" y="2251278"/>
            <a:ext cx="5362301" cy="369332"/>
          </a:xfrm>
          <a:prstGeom prst="rect">
            <a:avLst/>
          </a:prstGeom>
          <a:noFill/>
        </p:spPr>
        <p:txBody>
          <a:bodyPr wrap="square" rtlCol="0">
            <a:spAutoFit/>
          </a:bodyPr>
          <a:lstStyle/>
          <a:p>
            <a:r>
              <a:rPr lang="en-US" altLang="zh-CN" dirty="0">
                <a:solidFill>
                  <a:schemeClr val="tx1">
                    <a:lumMod val="75000"/>
                    <a:lumOff val="25000"/>
                  </a:schemeClr>
                </a:solidFill>
                <a:latin typeface="+mn-ea"/>
              </a:rPr>
              <a:t>Python</a:t>
            </a:r>
            <a:r>
              <a:rPr lang="zh-CN" altLang="zh-CN" dirty="0">
                <a:solidFill>
                  <a:schemeClr val="tx1">
                    <a:lumMod val="75000"/>
                    <a:lumOff val="25000"/>
                  </a:schemeClr>
                </a:solidFill>
                <a:latin typeface="+mn-ea"/>
              </a:rPr>
              <a:t>语言是免费且开源的</a:t>
            </a:r>
          </a:p>
        </p:txBody>
      </p:sp>
      <p:sp>
        <p:nvSpPr>
          <p:cNvPr id="9" name="文本框 8"/>
          <p:cNvSpPr txBox="1"/>
          <p:nvPr/>
        </p:nvSpPr>
        <p:spPr>
          <a:xfrm>
            <a:off x="392112" y="1872848"/>
            <a:ext cx="5362301" cy="369332"/>
          </a:xfrm>
          <a:prstGeom prst="rect">
            <a:avLst/>
          </a:prstGeom>
          <a:noFill/>
        </p:spPr>
        <p:txBody>
          <a:bodyPr wrap="square" rtlCol="0">
            <a:spAutoFit/>
          </a:bodyPr>
          <a:lstStyle/>
          <a:p>
            <a:r>
              <a:rPr lang="en-US" altLang="zh-CN" dirty="0">
                <a:solidFill>
                  <a:schemeClr val="tx1">
                    <a:lumMod val="75000"/>
                    <a:lumOff val="25000"/>
                  </a:schemeClr>
                </a:solidFill>
                <a:latin typeface="+mn-ea"/>
              </a:rPr>
              <a:t>Python</a:t>
            </a:r>
            <a:r>
              <a:rPr lang="zh-CN" altLang="zh-CN" dirty="0">
                <a:solidFill>
                  <a:schemeClr val="tx1">
                    <a:lumMod val="75000"/>
                    <a:lumOff val="25000"/>
                  </a:schemeClr>
                </a:solidFill>
                <a:latin typeface="+mn-ea"/>
              </a:rPr>
              <a:t>是面向对象的高层语言</a:t>
            </a:r>
          </a:p>
        </p:txBody>
      </p:sp>
      <p:sp>
        <p:nvSpPr>
          <p:cNvPr id="12" name="文本框 11"/>
          <p:cNvSpPr txBox="1"/>
          <p:nvPr/>
        </p:nvSpPr>
        <p:spPr>
          <a:xfrm>
            <a:off x="392111" y="2604702"/>
            <a:ext cx="5362301" cy="369332"/>
          </a:xfrm>
          <a:prstGeom prst="rect">
            <a:avLst/>
          </a:prstGeom>
          <a:noFill/>
        </p:spPr>
        <p:txBody>
          <a:bodyPr wrap="square" rtlCol="0">
            <a:spAutoFit/>
          </a:bodyPr>
          <a:lstStyle/>
          <a:p>
            <a:r>
              <a:rPr lang="en-US" altLang="zh-CN" dirty="0">
                <a:solidFill>
                  <a:schemeClr val="tx1">
                    <a:lumMod val="75000"/>
                    <a:lumOff val="25000"/>
                  </a:schemeClr>
                </a:solidFill>
                <a:latin typeface="+mn-ea"/>
              </a:rPr>
              <a:t>Python</a:t>
            </a:r>
            <a:r>
              <a:rPr lang="zh-CN" altLang="zh-CN" dirty="0">
                <a:solidFill>
                  <a:schemeClr val="tx1">
                    <a:lumMod val="75000"/>
                    <a:lumOff val="25000"/>
                  </a:schemeClr>
                </a:solidFill>
                <a:latin typeface="+mn-ea"/>
              </a:rPr>
              <a:t>是解释性语言</a:t>
            </a:r>
          </a:p>
        </p:txBody>
      </p:sp>
      <p:sp>
        <p:nvSpPr>
          <p:cNvPr id="13" name="文本框 12"/>
          <p:cNvSpPr txBox="1"/>
          <p:nvPr/>
        </p:nvSpPr>
        <p:spPr>
          <a:xfrm>
            <a:off x="392106" y="4170014"/>
            <a:ext cx="5362301" cy="369332"/>
          </a:xfrm>
          <a:prstGeom prst="rect">
            <a:avLst/>
          </a:prstGeom>
          <a:noFill/>
        </p:spPr>
        <p:txBody>
          <a:bodyPr wrap="square" rtlCol="0">
            <a:spAutoFit/>
          </a:bodyPr>
          <a:lstStyle/>
          <a:p>
            <a:r>
              <a:rPr lang="en-US" altLang="zh-CN" dirty="0">
                <a:solidFill>
                  <a:schemeClr val="tx1">
                    <a:lumMod val="75000"/>
                    <a:lumOff val="25000"/>
                  </a:schemeClr>
                </a:solidFill>
                <a:latin typeface="+mn-ea"/>
              </a:rPr>
              <a:t>Python</a:t>
            </a:r>
            <a:r>
              <a:rPr lang="zh-CN" altLang="zh-CN" dirty="0">
                <a:solidFill>
                  <a:schemeClr val="tx1">
                    <a:lumMod val="75000"/>
                    <a:lumOff val="25000"/>
                  </a:schemeClr>
                </a:solidFill>
                <a:latin typeface="+mn-ea"/>
              </a:rPr>
              <a:t>提供了丰富的库</a:t>
            </a:r>
          </a:p>
        </p:txBody>
      </p:sp>
      <p:sp>
        <p:nvSpPr>
          <p:cNvPr id="14" name="文本框 13"/>
          <p:cNvSpPr txBox="1"/>
          <p:nvPr/>
        </p:nvSpPr>
        <p:spPr>
          <a:xfrm>
            <a:off x="392106" y="3389512"/>
            <a:ext cx="5362301" cy="369332"/>
          </a:xfrm>
          <a:prstGeom prst="rect">
            <a:avLst/>
          </a:prstGeom>
          <a:noFill/>
        </p:spPr>
        <p:txBody>
          <a:bodyPr wrap="square" rtlCol="0">
            <a:spAutoFit/>
          </a:bodyPr>
          <a:lstStyle/>
          <a:p>
            <a:r>
              <a:rPr lang="en-US" altLang="zh-CN" dirty="0">
                <a:solidFill>
                  <a:schemeClr val="tx1">
                    <a:lumMod val="75000"/>
                    <a:lumOff val="25000"/>
                  </a:schemeClr>
                </a:solidFill>
                <a:latin typeface="+mn-ea"/>
              </a:rPr>
              <a:t>Python</a:t>
            </a:r>
            <a:r>
              <a:rPr lang="zh-CN" altLang="zh-CN" dirty="0">
                <a:solidFill>
                  <a:schemeClr val="tx1">
                    <a:lumMod val="75000"/>
                    <a:lumOff val="25000"/>
                  </a:schemeClr>
                </a:solidFill>
                <a:latin typeface="+mn-ea"/>
              </a:rPr>
              <a:t>是可扩展和可嵌入的</a:t>
            </a:r>
          </a:p>
        </p:txBody>
      </p:sp>
      <p:sp>
        <p:nvSpPr>
          <p:cNvPr id="17" name="文本框 16"/>
          <p:cNvSpPr txBox="1"/>
          <p:nvPr/>
        </p:nvSpPr>
        <p:spPr>
          <a:xfrm>
            <a:off x="392107" y="3015998"/>
            <a:ext cx="5362301" cy="369332"/>
          </a:xfrm>
          <a:prstGeom prst="rect">
            <a:avLst/>
          </a:prstGeom>
          <a:noFill/>
        </p:spPr>
        <p:txBody>
          <a:bodyPr wrap="square" rtlCol="0">
            <a:spAutoFit/>
          </a:bodyPr>
          <a:lstStyle/>
          <a:p>
            <a:r>
              <a:rPr lang="en-US" altLang="zh-CN" dirty="0">
                <a:solidFill>
                  <a:schemeClr val="tx1">
                    <a:lumMod val="75000"/>
                    <a:lumOff val="25000"/>
                  </a:schemeClr>
                </a:solidFill>
                <a:latin typeface="+mn-ea"/>
              </a:rPr>
              <a:t>Python</a:t>
            </a:r>
            <a:r>
              <a:rPr lang="zh-CN" altLang="zh-CN" dirty="0">
                <a:solidFill>
                  <a:schemeClr val="tx1">
                    <a:lumMod val="75000"/>
                    <a:lumOff val="25000"/>
                  </a:schemeClr>
                </a:solidFill>
                <a:latin typeface="+mn-ea"/>
              </a:rPr>
              <a:t>程序编写需使用规范的代码风格</a:t>
            </a:r>
          </a:p>
        </p:txBody>
      </p:sp>
      <p:sp>
        <p:nvSpPr>
          <p:cNvPr id="18" name="文本框 17"/>
          <p:cNvSpPr txBox="1"/>
          <p:nvPr/>
        </p:nvSpPr>
        <p:spPr>
          <a:xfrm>
            <a:off x="392106" y="3777939"/>
            <a:ext cx="5362301" cy="369332"/>
          </a:xfrm>
          <a:prstGeom prst="rect">
            <a:avLst/>
          </a:prstGeom>
          <a:noFill/>
        </p:spPr>
        <p:txBody>
          <a:bodyPr wrap="square" rtlCol="0">
            <a:spAutoFit/>
          </a:bodyPr>
          <a:lstStyle/>
          <a:p>
            <a:r>
              <a:rPr lang="en-US" altLang="zh-CN" dirty="0">
                <a:solidFill>
                  <a:schemeClr val="tx1">
                    <a:lumMod val="75000"/>
                    <a:lumOff val="25000"/>
                  </a:schemeClr>
                </a:solidFill>
                <a:latin typeface="+mn-ea"/>
              </a:rPr>
              <a:t>Python</a:t>
            </a:r>
            <a:r>
              <a:rPr lang="zh-CN" altLang="zh-CN" dirty="0">
                <a:solidFill>
                  <a:schemeClr val="tx1">
                    <a:lumMod val="75000"/>
                    <a:lumOff val="25000"/>
                  </a:schemeClr>
                </a:solidFill>
                <a:latin typeface="+mn-ea"/>
              </a:rPr>
              <a:t>是可移植的</a:t>
            </a:r>
          </a:p>
        </p:txBody>
      </p:sp>
      <p:sp>
        <p:nvSpPr>
          <p:cNvPr id="23" name="文本框 22"/>
          <p:cNvSpPr txBox="1"/>
          <p:nvPr/>
        </p:nvSpPr>
        <p:spPr>
          <a:xfrm>
            <a:off x="392106" y="4516988"/>
            <a:ext cx="5362301" cy="369332"/>
          </a:xfrm>
          <a:prstGeom prst="rect">
            <a:avLst/>
          </a:prstGeom>
          <a:noFill/>
        </p:spPr>
        <p:txBody>
          <a:bodyPr wrap="square" rtlCol="0">
            <a:spAutoFit/>
          </a:bodyPr>
          <a:lstStyle/>
          <a:p>
            <a:r>
              <a:rPr lang="en-US" altLang="zh-CN" dirty="0">
                <a:solidFill>
                  <a:schemeClr val="tx1">
                    <a:lumMod val="75000"/>
                    <a:lumOff val="25000"/>
                  </a:schemeClr>
                </a:solidFill>
                <a:latin typeface="+mn-ea"/>
              </a:rPr>
              <a:t>……..</a:t>
            </a:r>
          </a:p>
        </p:txBody>
      </p:sp>
      <p:sp>
        <p:nvSpPr>
          <p:cNvPr id="3"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1.1.5 </a:t>
            </a:r>
            <a:r>
              <a:rPr lang="zh-CN" altLang="en-US" dirty="0"/>
              <a:t>如何学习</a:t>
            </a:r>
            <a:r>
              <a:rPr lang="en-US" altLang="zh-CN" dirty="0"/>
              <a:t>Python</a:t>
            </a:r>
            <a:endParaRPr lang="zh-CN" altLang="en-US" dirty="0"/>
          </a:p>
        </p:txBody>
      </p:sp>
      <p:sp>
        <p:nvSpPr>
          <p:cNvPr id="3" name="内容占位符 2"/>
          <p:cNvSpPr>
            <a:spLocks noGrp="1"/>
          </p:cNvSpPr>
          <p:nvPr>
            <p:ph sz="quarter" idx="14"/>
          </p:nvPr>
        </p:nvSpPr>
        <p:spPr>
          <a:xfrm>
            <a:off x="628650" y="1666211"/>
            <a:ext cx="7886700" cy="4044950"/>
          </a:xfrm>
        </p:spPr>
        <p:txBody>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基础语法</a:t>
            </a:r>
            <a:endParaRPr lang="en-US" altLang="zh-CN" dirty="0">
              <a:solidFill>
                <a:schemeClr val="tx1">
                  <a:lumMod val="75000"/>
                  <a:lumOff val="25000"/>
                </a:schemeClr>
              </a:solidFill>
            </a:endParaRPr>
          </a:p>
          <a:p>
            <a:r>
              <a:rPr lang="zh-CN" altLang="zh-CN" dirty="0">
                <a:solidFill>
                  <a:schemeClr val="tx1">
                    <a:lumMod val="75000"/>
                    <a:lumOff val="25000"/>
                  </a:schemeClr>
                </a:solidFill>
              </a:rPr>
              <a:t>先学习、后模仿、再自主创新</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r>
              <a:rPr lang="zh-CN" altLang="en-US" dirty="0">
                <a:solidFill>
                  <a:schemeClr val="tx1">
                    <a:lumMod val="75000"/>
                    <a:lumOff val="25000"/>
                  </a:schemeClr>
                </a:solidFill>
              </a:rPr>
              <a:t>了解</a:t>
            </a:r>
            <a:r>
              <a:rPr lang="en-US" altLang="zh-CN" dirty="0">
                <a:solidFill>
                  <a:schemeClr val="tx1">
                    <a:lumMod val="75000"/>
                    <a:lumOff val="25000"/>
                  </a:schemeClr>
                </a:solidFill>
              </a:rPr>
              <a:t>Python</a:t>
            </a:r>
            <a:r>
              <a:rPr lang="zh-CN" altLang="en-US" dirty="0">
                <a:solidFill>
                  <a:schemeClr val="tx1">
                    <a:lumMod val="75000"/>
                    <a:lumOff val="25000"/>
                  </a:schemeClr>
                </a:solidFill>
              </a:rPr>
              <a:t>的数据类型、变量、判断、循环、函数、类等等，逐步找到编程的感觉。</a:t>
            </a:r>
            <a:endParaRPr lang="en-US" altLang="zh-CN" dirty="0">
              <a:solidFill>
                <a:schemeClr val="tx1">
                  <a:lumMod val="75000"/>
                  <a:lumOff val="25000"/>
                </a:schemeClr>
              </a:solidFill>
            </a:endParaRPr>
          </a:p>
          <a:p>
            <a:r>
              <a:rPr lang="zh-CN" altLang="en-US" dirty="0">
                <a:solidFill>
                  <a:schemeClr val="tx1">
                    <a:lumMod val="75000"/>
                    <a:lumOff val="25000"/>
                  </a:schemeClr>
                </a:solidFill>
              </a:rPr>
              <a:t>*</a:t>
            </a:r>
            <a:r>
              <a:rPr lang="en-US" altLang="zh-CN" dirty="0">
                <a:solidFill>
                  <a:schemeClr val="tx1">
                    <a:lumMod val="75000"/>
                    <a:lumOff val="25000"/>
                  </a:schemeClr>
                </a:solidFill>
              </a:rPr>
              <a:t>2</a:t>
            </a:r>
            <a:r>
              <a:rPr lang="zh-CN" altLang="en-US" dirty="0">
                <a:solidFill>
                  <a:schemeClr val="tx1">
                    <a:lumMod val="75000"/>
                    <a:lumOff val="25000"/>
                  </a:schemeClr>
                </a:solidFill>
              </a:rPr>
              <a:t>*</a:t>
            </a:r>
            <a:r>
              <a:rPr lang="zh-CN" altLang="zh-CN" dirty="0">
                <a:solidFill>
                  <a:schemeClr val="tx1">
                    <a:lumMod val="75000"/>
                    <a:lumOff val="25000"/>
                  </a:schemeClr>
                </a:solidFill>
              </a:rPr>
              <a:t>积极实践</a:t>
            </a:r>
            <a:endParaRPr lang="en-US" altLang="zh-CN" dirty="0">
              <a:solidFill>
                <a:schemeClr val="tx1">
                  <a:lumMod val="75000"/>
                  <a:lumOff val="25000"/>
                </a:schemeClr>
              </a:solidFill>
            </a:endParaRPr>
          </a:p>
          <a:p>
            <a:r>
              <a:rPr lang="zh-CN" altLang="zh-CN" dirty="0">
                <a:solidFill>
                  <a:schemeClr val="tx1">
                    <a:lumMod val="75000"/>
                    <a:lumOff val="25000"/>
                  </a:schemeClr>
                </a:solidFill>
              </a:rPr>
              <a:t>俗话说“拳不离手，曲不离口”，程序编写水平是在不断的练习和实践中提高的。</a:t>
            </a:r>
          </a:p>
          <a:p>
            <a:r>
              <a:rPr lang="zh-CN" altLang="en-US" dirty="0">
                <a:solidFill>
                  <a:schemeClr val="tx1">
                    <a:lumMod val="75000"/>
                    <a:lumOff val="25000"/>
                  </a:schemeClr>
                </a:solidFill>
              </a:rPr>
              <a:t>*</a:t>
            </a:r>
            <a:r>
              <a:rPr lang="en-US" altLang="zh-CN" dirty="0">
                <a:solidFill>
                  <a:schemeClr val="tx1">
                    <a:lumMod val="75000"/>
                    <a:lumOff val="25000"/>
                  </a:schemeClr>
                </a:solidFill>
              </a:rPr>
              <a:t>3</a:t>
            </a:r>
            <a:r>
              <a:rPr lang="zh-CN" altLang="en-US" dirty="0">
                <a:solidFill>
                  <a:schemeClr val="tx1">
                    <a:lumMod val="75000"/>
                    <a:lumOff val="25000"/>
                  </a:schemeClr>
                </a:solidFill>
              </a:rPr>
              <a:t>*</a:t>
            </a:r>
            <a:r>
              <a:rPr lang="zh-CN" altLang="zh-CN" dirty="0">
                <a:solidFill>
                  <a:schemeClr val="tx1">
                    <a:lumMod val="75000"/>
                    <a:lumOff val="25000"/>
                  </a:schemeClr>
                </a:solidFill>
              </a:rPr>
              <a:t>遵守规范</a:t>
            </a:r>
            <a:endParaRPr lang="en-US" altLang="zh-CN" dirty="0">
              <a:solidFill>
                <a:schemeClr val="tx1">
                  <a:lumMod val="75000"/>
                  <a:lumOff val="25000"/>
                </a:schemeClr>
              </a:solidFill>
            </a:endParaRPr>
          </a:p>
          <a:p>
            <a:r>
              <a:rPr lang="zh-CN" altLang="zh-CN" dirty="0">
                <a:solidFill>
                  <a:schemeClr val="tx1">
                    <a:lumMod val="75000"/>
                    <a:lumOff val="25000"/>
                  </a:schemeClr>
                </a:solidFill>
              </a:rPr>
              <a:t>建议使用</a:t>
            </a:r>
            <a:r>
              <a:rPr lang="en-US" altLang="zh-CN" dirty="0">
                <a:solidFill>
                  <a:schemeClr val="tx1">
                    <a:lumMod val="75000"/>
                    <a:lumOff val="25000"/>
                  </a:schemeClr>
                </a:solidFill>
              </a:rPr>
              <a:t>Python</a:t>
            </a:r>
            <a:r>
              <a:rPr lang="zh-CN" altLang="zh-CN" dirty="0">
                <a:solidFill>
                  <a:schemeClr val="tx1">
                    <a:lumMod val="75000"/>
                    <a:lumOff val="25000"/>
                  </a:schemeClr>
                </a:solidFill>
              </a:rPr>
              <a:t>编程的开发者，都应遵循</a:t>
            </a:r>
            <a:r>
              <a:rPr lang="en-US" altLang="zh-CN" dirty="0">
                <a:solidFill>
                  <a:schemeClr val="tx1">
                    <a:lumMod val="75000"/>
                    <a:lumOff val="25000"/>
                  </a:schemeClr>
                </a:solidFill>
              </a:rPr>
              <a:t>PEP8</a:t>
            </a:r>
            <a:r>
              <a:rPr lang="zh-CN" altLang="zh-CN" dirty="0">
                <a:solidFill>
                  <a:schemeClr val="tx1">
                    <a:lumMod val="75000"/>
                    <a:lumOff val="25000"/>
                  </a:schemeClr>
                </a:solidFill>
              </a:rPr>
              <a:t>规范</a:t>
            </a:r>
            <a:endParaRPr lang="en-US" altLang="zh-CN" dirty="0">
              <a:solidFill>
                <a:schemeClr val="tx1">
                  <a:lumMod val="75000"/>
                  <a:lumOff val="25000"/>
                </a:schemeClr>
              </a:solidFill>
            </a:endParaRPr>
          </a:p>
          <a:p>
            <a:r>
              <a:rPr lang="zh-CN" altLang="en-US" dirty="0">
                <a:solidFill>
                  <a:schemeClr val="tx1">
                    <a:lumMod val="75000"/>
                    <a:lumOff val="25000"/>
                  </a:schemeClr>
                </a:solidFill>
              </a:rPr>
              <a:t>*</a:t>
            </a:r>
            <a:r>
              <a:rPr lang="en-US" altLang="zh-CN" dirty="0">
                <a:solidFill>
                  <a:schemeClr val="tx1">
                    <a:lumMod val="75000"/>
                    <a:lumOff val="25000"/>
                  </a:schemeClr>
                </a:solidFill>
              </a:rPr>
              <a:t>4</a:t>
            </a:r>
            <a:r>
              <a:rPr lang="zh-CN" altLang="en-US" dirty="0">
                <a:solidFill>
                  <a:schemeClr val="tx1">
                    <a:lumMod val="75000"/>
                    <a:lumOff val="25000"/>
                  </a:schemeClr>
                </a:solidFill>
              </a:rPr>
              <a:t>*</a:t>
            </a:r>
            <a:r>
              <a:rPr lang="zh-CN" altLang="zh-CN" dirty="0">
                <a:solidFill>
                  <a:schemeClr val="tx1">
                    <a:lumMod val="75000"/>
                    <a:lumOff val="25000"/>
                  </a:schemeClr>
                </a:solidFill>
              </a:rPr>
              <a:t>自主学习</a:t>
            </a:r>
            <a:endParaRPr lang="en-US" altLang="zh-CN" dirty="0">
              <a:solidFill>
                <a:schemeClr val="tx1">
                  <a:lumMod val="75000"/>
                  <a:lumOff val="25000"/>
                </a:schemeClr>
              </a:solidFill>
            </a:endParaRPr>
          </a:p>
          <a:p>
            <a:r>
              <a:rPr lang="zh-CN" altLang="zh-CN" dirty="0">
                <a:solidFill>
                  <a:schemeClr val="tx1">
                    <a:lumMod val="75000"/>
                    <a:lumOff val="25000"/>
                  </a:schemeClr>
                </a:solidFill>
              </a:rPr>
              <a:t>也许你为了完成某些特定功能，需要使用一些还未了解的技术，那就不要犹豫和等待，</a:t>
            </a:r>
            <a:r>
              <a:rPr lang="en-US" altLang="zh-CN" dirty="0">
                <a:solidFill>
                  <a:schemeClr val="tx1">
                    <a:lumMod val="75000"/>
                    <a:lumOff val="25000"/>
                  </a:schemeClr>
                </a:solidFill>
              </a:rPr>
              <a:t>DIY</a:t>
            </a:r>
            <a:r>
              <a:rPr lang="zh-CN" altLang="zh-CN" dirty="0">
                <a:solidFill>
                  <a:schemeClr val="tx1">
                    <a:lumMod val="75000"/>
                    <a:lumOff val="25000"/>
                  </a:schemeClr>
                </a:solidFill>
              </a:rPr>
              <a:t>！</a:t>
            </a:r>
          </a:p>
          <a:p>
            <a:r>
              <a:rPr lang="zh-CN" altLang="en-US" dirty="0">
                <a:solidFill>
                  <a:schemeClr val="tx1">
                    <a:lumMod val="75000"/>
                    <a:lumOff val="25000"/>
                  </a:schemeClr>
                </a:solidFill>
              </a:rPr>
              <a:t>*</a:t>
            </a:r>
            <a:r>
              <a:rPr lang="en-US" altLang="zh-CN" dirty="0">
                <a:solidFill>
                  <a:schemeClr val="tx1">
                    <a:lumMod val="75000"/>
                    <a:lumOff val="25000"/>
                  </a:schemeClr>
                </a:solidFill>
              </a:rPr>
              <a:t>5</a:t>
            </a:r>
            <a:r>
              <a:rPr lang="zh-CN" altLang="en-US" dirty="0">
                <a:solidFill>
                  <a:schemeClr val="tx1">
                    <a:lumMod val="75000"/>
                    <a:lumOff val="25000"/>
                  </a:schemeClr>
                </a:solidFill>
              </a:rPr>
              <a:t>*</a:t>
            </a:r>
            <a:r>
              <a:rPr lang="zh-CN" altLang="zh-CN" dirty="0">
                <a:solidFill>
                  <a:schemeClr val="tx1">
                    <a:lumMod val="75000"/>
                    <a:lumOff val="25000"/>
                  </a:schemeClr>
                </a:solidFill>
              </a:rPr>
              <a:t>善于交流</a:t>
            </a:r>
            <a:endParaRPr lang="en-US" altLang="zh-CN" dirty="0">
              <a:solidFill>
                <a:schemeClr val="tx1">
                  <a:lumMod val="75000"/>
                  <a:lumOff val="25000"/>
                </a:schemeClr>
              </a:solidFill>
            </a:endParaRPr>
          </a:p>
          <a:p>
            <a:r>
              <a:rPr lang="zh-CN" altLang="zh-CN" dirty="0">
                <a:solidFill>
                  <a:schemeClr val="tx1">
                    <a:lumMod val="75000"/>
                    <a:lumOff val="25000"/>
                  </a:schemeClr>
                </a:solidFill>
              </a:rPr>
              <a:t>积极主动的和其他学习者交流</a:t>
            </a:r>
            <a:r>
              <a:rPr lang="zh-CN" altLang="en-US" dirty="0">
                <a:solidFill>
                  <a:schemeClr val="tx1">
                    <a:lumMod val="75000"/>
                    <a:lumOff val="25000"/>
                  </a:schemeClr>
                </a:solidFill>
              </a:rPr>
              <a:t>，</a:t>
            </a:r>
            <a:r>
              <a:rPr lang="zh-CN" altLang="zh-CN" dirty="0">
                <a:solidFill>
                  <a:schemeClr val="tx1">
                    <a:lumMod val="75000"/>
                    <a:lumOff val="25000"/>
                  </a:schemeClr>
                </a:solidFill>
              </a:rPr>
              <a:t>取长补短</a:t>
            </a:r>
            <a:r>
              <a:rPr lang="zh-CN" altLang="en-US" dirty="0">
                <a:solidFill>
                  <a:schemeClr val="tx1">
                    <a:lumMod val="75000"/>
                    <a:lumOff val="25000"/>
                  </a:schemeClr>
                </a:solidFill>
              </a:rPr>
              <a:t>。</a:t>
            </a:r>
          </a:p>
        </p:txBody>
      </p:sp>
      <p:sp>
        <p:nvSpPr>
          <p:cNvPr id="4" name="内容占位符 3"/>
          <p:cNvSpPr>
            <a:spLocks noGrp="1"/>
          </p:cNvSpPr>
          <p:nvPr>
            <p:ph sz="quarter" idx="15"/>
          </p:nvPr>
        </p:nvSpPr>
        <p:spPr>
          <a:xfrm>
            <a:off x="244802" y="104401"/>
            <a:ext cx="3732213" cy="571500"/>
          </a:xfrm>
        </p:spPr>
        <p:txBody>
          <a:bodyPr/>
          <a:lstStyle/>
          <a:p>
            <a:r>
              <a:rPr lang="en-US" altLang="zh-CN" dirty="0"/>
              <a:t>1.1 Python </a:t>
            </a:r>
            <a:r>
              <a:rPr lang="zh-CN" altLang="en-US" dirty="0"/>
              <a:t>简介</a:t>
            </a:r>
          </a:p>
          <a:p>
            <a:endParaRPr lang="zh-CN" altLang="en-US" dirty="0"/>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第一章  </a:t>
            </a:r>
            <a:r>
              <a:rPr lang="en-US" altLang="zh-CN" dirty="0"/>
              <a:t>Python3</a:t>
            </a:r>
            <a:r>
              <a:rPr lang="zh-CN" altLang="en-US" dirty="0"/>
              <a:t>概述</a:t>
            </a:r>
          </a:p>
        </p:txBody>
      </p:sp>
      <p:sp>
        <p:nvSpPr>
          <p:cNvPr id="3" name="文本占位符 2"/>
          <p:cNvSpPr>
            <a:spLocks noGrp="1"/>
          </p:cNvSpPr>
          <p:nvPr>
            <p:ph type="body" sz="quarter" idx="14"/>
          </p:nvPr>
        </p:nvSpPr>
        <p:spPr>
          <a:xfrm>
            <a:off x="1920875" y="2063750"/>
            <a:ext cx="5011738" cy="411163"/>
          </a:xfrm>
        </p:spPr>
        <p:txBody>
          <a:bodyPr/>
          <a:lstStyle/>
          <a:p>
            <a:pPr marL="0" indent="0">
              <a:buNone/>
            </a:pPr>
            <a:r>
              <a:rPr lang="en-US" altLang="zh-CN" dirty="0">
                <a:solidFill>
                  <a:schemeClr val="tx1">
                    <a:lumMod val="75000"/>
                    <a:lumOff val="25000"/>
                  </a:schemeClr>
                </a:solidFill>
              </a:rPr>
              <a:t>1.1 Python </a:t>
            </a:r>
            <a:r>
              <a:rPr lang="zh-CN" altLang="en-US" dirty="0">
                <a:solidFill>
                  <a:schemeClr val="tx1">
                    <a:lumMod val="75000"/>
                    <a:lumOff val="25000"/>
                  </a:schemeClr>
                </a:solidFill>
              </a:rPr>
              <a:t>简介</a:t>
            </a:r>
          </a:p>
        </p:txBody>
      </p:sp>
      <p:sp>
        <p:nvSpPr>
          <p:cNvPr id="4" name="文本占位符 3"/>
          <p:cNvSpPr>
            <a:spLocks noGrp="1"/>
          </p:cNvSpPr>
          <p:nvPr>
            <p:ph type="body" sz="quarter" idx="15"/>
          </p:nvPr>
        </p:nvSpPr>
        <p:spPr/>
        <p:txBody>
          <a:bodyPr/>
          <a:lstStyle/>
          <a:p>
            <a:pPr marL="0" indent="0">
              <a:buNone/>
            </a:pPr>
            <a:r>
              <a:rPr lang="en-US" altLang="zh-CN" dirty="0">
                <a:solidFill>
                  <a:schemeClr val="bg1"/>
                </a:solidFill>
              </a:rPr>
              <a:t>1.2 Python</a:t>
            </a:r>
            <a:r>
              <a:rPr lang="zh-CN" altLang="en-US" dirty="0">
                <a:solidFill>
                  <a:schemeClr val="bg1"/>
                </a:solidFill>
              </a:rPr>
              <a:t>环境构建</a:t>
            </a:r>
          </a:p>
        </p:txBody>
      </p:sp>
      <p:sp>
        <p:nvSpPr>
          <p:cNvPr id="5" name="文本占位符 4"/>
          <p:cNvSpPr>
            <a:spLocks noGrp="1"/>
          </p:cNvSpPr>
          <p:nvPr>
            <p:ph type="body" sz="quarter" idx="16"/>
          </p:nvPr>
        </p:nvSpPr>
        <p:spPr/>
        <p:txBody>
          <a:bodyPr/>
          <a:lstStyle/>
          <a:p>
            <a:pPr marL="0" indent="0">
              <a:buNone/>
            </a:pPr>
            <a:r>
              <a:rPr lang="en-US" altLang="zh-CN" dirty="0">
                <a:solidFill>
                  <a:schemeClr val="tx1">
                    <a:lumMod val="75000"/>
                    <a:lumOff val="25000"/>
                  </a:schemeClr>
                </a:solidFill>
              </a:rPr>
              <a:t>1.3 </a:t>
            </a:r>
            <a:r>
              <a:rPr lang="zh-CN" altLang="en-US" dirty="0">
                <a:solidFill>
                  <a:schemeClr val="tx1">
                    <a:lumMod val="75000"/>
                    <a:lumOff val="25000"/>
                  </a:schemeClr>
                </a:solidFill>
              </a:rPr>
              <a:t>第一个程序 </a:t>
            </a:r>
            <a:r>
              <a:rPr lang="en-US" altLang="zh-CN" dirty="0">
                <a:solidFill>
                  <a:schemeClr val="tx1">
                    <a:lumMod val="75000"/>
                    <a:lumOff val="25000"/>
                  </a:schemeClr>
                </a:solidFill>
              </a:rPr>
              <a:t>Hello World </a:t>
            </a:r>
            <a:r>
              <a:rPr lang="zh-CN" altLang="en-US" dirty="0">
                <a:solidFill>
                  <a:schemeClr val="tx1">
                    <a:lumMod val="75000"/>
                    <a:lumOff val="25000"/>
                  </a:schemeClr>
                </a:solidFill>
              </a:rPr>
              <a:t>！</a:t>
            </a:r>
          </a:p>
        </p:txBody>
      </p:sp>
      <p:sp>
        <p:nvSpPr>
          <p:cNvPr id="6" name="文本占位符 5"/>
          <p:cNvSpPr>
            <a:spLocks noGrp="1"/>
          </p:cNvSpPr>
          <p:nvPr>
            <p:ph type="body" sz="quarter" idx="17"/>
          </p:nvPr>
        </p:nvSpPr>
        <p:spPr/>
        <p:txBody>
          <a:bodyPr/>
          <a:lstStyle/>
          <a:p>
            <a:pPr marL="0" indent="0">
              <a:buNone/>
            </a:pPr>
            <a:r>
              <a:rPr lang="zh-CN" altLang="en-US" dirty="0">
                <a:solidFill>
                  <a:schemeClr val="tx1">
                    <a:lumMod val="75000"/>
                    <a:lumOff val="25000"/>
                  </a:schemeClr>
                </a:solidFill>
              </a:rPr>
              <a:t>习题</a:t>
            </a:r>
          </a:p>
        </p:txBody>
      </p:sp>
      <p:sp>
        <p:nvSpPr>
          <p:cNvPr id="7" name="文本占位符 6"/>
          <p:cNvSpPr>
            <a:spLocks noGrp="1"/>
          </p:cNvSpPr>
          <p:nvPr>
            <p:ph type="body" sz="quarter" idx="18"/>
          </p:nvPr>
        </p:nvSpPr>
        <p:spPr/>
        <p:txBody>
          <a:bodyPr/>
          <a:lstStyle/>
          <a:p>
            <a:pPr marL="0" indent="0">
              <a:buNone/>
            </a:pPr>
            <a:r>
              <a:rPr lang="en-US" altLang="zh-CN" dirty="0">
                <a:solidFill>
                  <a:schemeClr val="tx1">
                    <a:lumMod val="75000"/>
                    <a:lumOff val="25000"/>
                  </a:schemeClr>
                </a:solidFill>
              </a:rPr>
              <a:t>1.4 </a:t>
            </a:r>
            <a:r>
              <a:rPr lang="zh-CN" altLang="en-US" dirty="0">
                <a:solidFill>
                  <a:schemeClr val="tx1">
                    <a:lumMod val="75000"/>
                    <a:lumOff val="25000"/>
                  </a:schemeClr>
                </a:solidFill>
              </a:rPr>
              <a:t>实验</a:t>
            </a:r>
          </a:p>
        </p:txBody>
      </p:sp>
      <p:sp>
        <p:nvSpPr>
          <p:cNvPr id="8" name="文本占位符 7"/>
          <p:cNvSpPr>
            <a:spLocks noGrp="1"/>
          </p:cNvSpPr>
          <p:nvPr>
            <p:ph type="body" sz="quarter" idx="19"/>
          </p:nvPr>
        </p:nvSpPr>
        <p:spPr/>
        <p:txBody>
          <a:bodyPr/>
          <a:lstStyle/>
          <a:p>
            <a:pPr marL="0" indent="0">
              <a:buNone/>
            </a:pPr>
            <a:r>
              <a:rPr lang="en-US" altLang="zh-CN" dirty="0">
                <a:solidFill>
                  <a:schemeClr val="tx1">
                    <a:lumMod val="75000"/>
                    <a:lumOff val="25000"/>
                  </a:schemeClr>
                </a:solidFill>
              </a:rPr>
              <a:t>1.5 </a:t>
            </a:r>
            <a:r>
              <a:rPr lang="zh-CN" altLang="en-US" dirty="0">
                <a:solidFill>
                  <a:schemeClr val="tx1">
                    <a:lumMod val="75000"/>
                    <a:lumOff val="25000"/>
                  </a:schemeClr>
                </a:solidFill>
              </a:rPr>
              <a:t>小结</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文本占位符 8"/>
          <p:cNvSpPr>
            <a:spLocks noGrp="1"/>
          </p:cNvSpPr>
          <p:nvPr>
            <p:ph type="body" sz="quarter" idx="13"/>
          </p:nvPr>
        </p:nvSpPr>
        <p:spPr/>
        <p:txBody>
          <a:bodyPr/>
          <a:lstStyle/>
          <a:p>
            <a:r>
              <a:rPr lang="en-US" altLang="zh-CN" dirty="0"/>
              <a:t> </a:t>
            </a:r>
            <a:r>
              <a:rPr lang="zh-CN" altLang="en-US" dirty="0"/>
              <a:t>在</a:t>
            </a:r>
            <a:r>
              <a:rPr lang="en-US" altLang="zh-CN" dirty="0"/>
              <a:t>Windows</a:t>
            </a:r>
            <a:r>
              <a:rPr lang="zh-CN" altLang="en-US" dirty="0"/>
              <a:t>系统中安装</a:t>
            </a:r>
            <a:r>
              <a:rPr lang="en-US" altLang="zh-CN" dirty="0"/>
              <a:t>Python 3</a:t>
            </a:r>
            <a:endParaRPr lang="zh-CN" altLang="en-US" dirty="0"/>
          </a:p>
        </p:txBody>
      </p:sp>
      <p:sp>
        <p:nvSpPr>
          <p:cNvPr id="3" name="内容占位符 2"/>
          <p:cNvSpPr>
            <a:spLocks noGrp="1"/>
          </p:cNvSpPr>
          <p:nvPr>
            <p:ph sz="quarter" idx="14"/>
          </p:nvPr>
        </p:nvSpPr>
        <p:spPr>
          <a:xfrm>
            <a:off x="732923" y="1493134"/>
            <a:ext cx="7886700" cy="2306308"/>
          </a:xfrm>
        </p:spPr>
        <p:txBody>
          <a:bodyPr/>
          <a:lstStyle/>
          <a:p>
            <a:pPr>
              <a:lnSpc>
                <a:spcPct val="100000"/>
              </a:lnSpc>
            </a:pPr>
            <a:r>
              <a:rPr lang="en-US" altLang="zh-CN" dirty="0">
                <a:solidFill>
                  <a:schemeClr val="tx1">
                    <a:lumMod val="75000"/>
                    <a:lumOff val="25000"/>
                  </a:schemeClr>
                </a:solidFill>
              </a:rPr>
              <a:t>1.Python</a:t>
            </a:r>
            <a:r>
              <a:rPr lang="zh-CN" altLang="zh-CN" dirty="0">
                <a:solidFill>
                  <a:schemeClr val="tx1">
                    <a:lumMod val="75000"/>
                    <a:lumOff val="25000"/>
                  </a:schemeClr>
                </a:solidFill>
              </a:rPr>
              <a:t>官方网站（</a:t>
            </a:r>
            <a:r>
              <a:rPr lang="en-US" altLang="zh-CN" dirty="0">
                <a:solidFill>
                  <a:schemeClr val="tx1">
                    <a:lumMod val="75000"/>
                    <a:lumOff val="25000"/>
                  </a:schemeClr>
                </a:solidFill>
              </a:rPr>
              <a:t>https://www.Python.org</a:t>
            </a:r>
            <a:r>
              <a:rPr lang="zh-CN" altLang="zh-CN" dirty="0">
                <a:solidFill>
                  <a:schemeClr val="tx1">
                    <a:lumMod val="75000"/>
                    <a:lumOff val="25000"/>
                  </a:schemeClr>
                </a:solidFill>
              </a:rPr>
              <a:t>）下载安装包</a:t>
            </a:r>
            <a:endParaRPr lang="en-US" altLang="zh-CN" dirty="0">
              <a:solidFill>
                <a:schemeClr val="tx1">
                  <a:lumMod val="75000"/>
                  <a:lumOff val="25000"/>
                </a:schemeClr>
              </a:solidFill>
            </a:endParaRPr>
          </a:p>
          <a:p>
            <a:pPr>
              <a:lnSpc>
                <a:spcPct val="100000"/>
              </a:lnSpc>
            </a:pPr>
            <a:r>
              <a:rPr lang="en-US" altLang="zh-CN" dirty="0">
                <a:solidFill>
                  <a:schemeClr val="tx1">
                    <a:lumMod val="75000"/>
                    <a:lumOff val="25000"/>
                  </a:schemeClr>
                </a:solidFill>
              </a:rPr>
              <a:t>	</a:t>
            </a:r>
            <a:r>
              <a:rPr lang="en-US" altLang="zh-CN" dirty="0">
                <a:solidFill>
                  <a:schemeClr val="tx1">
                    <a:lumMod val="75000"/>
                    <a:lumOff val="25000"/>
                  </a:schemeClr>
                </a:solidFill>
                <a:hlinkClick r:id="rId3"/>
              </a:rPr>
              <a:t>https://zhuanlan.zhihu.com/p/104502997</a:t>
            </a:r>
            <a:endParaRPr lang="en-US" altLang="zh-CN" dirty="0">
              <a:solidFill>
                <a:schemeClr val="tx1">
                  <a:lumMod val="75000"/>
                  <a:lumOff val="25000"/>
                </a:schemeClr>
              </a:solidFill>
            </a:endParaRPr>
          </a:p>
          <a:p>
            <a:pPr>
              <a:lnSpc>
                <a:spcPct val="100000"/>
              </a:lnSpc>
            </a:pPr>
            <a:r>
              <a:rPr lang="en-US" altLang="zh-CN" dirty="0">
                <a:solidFill>
                  <a:schemeClr val="tx1">
                    <a:lumMod val="75000"/>
                    <a:lumOff val="25000"/>
                  </a:schemeClr>
                </a:solidFill>
              </a:rPr>
              <a:t>	</a:t>
            </a:r>
            <a:r>
              <a:rPr lang="en-US" altLang="zh-CN" dirty="0">
                <a:solidFill>
                  <a:schemeClr val="tx1">
                    <a:lumMod val="75000"/>
                    <a:lumOff val="25000"/>
                  </a:schemeClr>
                </a:solidFill>
                <a:hlinkClick r:id="rId4"/>
              </a:rPr>
              <a:t>https://zhuanlan.zhihu.com/p/344887837</a:t>
            </a:r>
            <a:endParaRPr lang="en-US" altLang="zh-CN" dirty="0">
              <a:solidFill>
                <a:schemeClr val="tx1">
                  <a:lumMod val="75000"/>
                  <a:lumOff val="25000"/>
                </a:schemeClr>
              </a:solidFill>
            </a:endParaRPr>
          </a:p>
          <a:p>
            <a:pPr>
              <a:lnSpc>
                <a:spcPct val="100000"/>
              </a:lnSpc>
            </a:pPr>
            <a:r>
              <a:rPr lang="en-US" altLang="zh-CN" dirty="0">
                <a:solidFill>
                  <a:schemeClr val="tx1">
                    <a:lumMod val="75000"/>
                    <a:lumOff val="25000"/>
                  </a:schemeClr>
                </a:solidFill>
              </a:rPr>
              <a:t>2.</a:t>
            </a:r>
            <a:r>
              <a:rPr lang="zh-CN" altLang="en-US" dirty="0">
                <a:solidFill>
                  <a:schemeClr val="tx1">
                    <a:lumMod val="75000"/>
                    <a:lumOff val="25000"/>
                  </a:schemeClr>
                </a:solidFill>
              </a:rPr>
              <a:t>安装</a:t>
            </a:r>
            <a:r>
              <a:rPr lang="en-US" altLang="zh-CN" dirty="0">
                <a:solidFill>
                  <a:schemeClr val="tx1">
                    <a:lumMod val="75000"/>
                    <a:lumOff val="25000"/>
                  </a:schemeClr>
                </a:solidFill>
              </a:rPr>
              <a:t>Anaconda</a:t>
            </a:r>
          </a:p>
          <a:p>
            <a:pPr>
              <a:lnSpc>
                <a:spcPct val="100000"/>
              </a:lnSpc>
            </a:pPr>
            <a:r>
              <a:rPr lang="en-US" altLang="zh-CN" dirty="0">
                <a:solidFill>
                  <a:schemeClr val="tx1">
                    <a:lumMod val="75000"/>
                    <a:lumOff val="25000"/>
                  </a:schemeClr>
                </a:solidFill>
              </a:rPr>
              <a:t>	</a:t>
            </a:r>
            <a:r>
              <a:rPr lang="en-US" altLang="zh-CN" dirty="0">
                <a:solidFill>
                  <a:schemeClr val="tx1">
                    <a:lumMod val="75000"/>
                    <a:lumOff val="25000"/>
                  </a:schemeClr>
                </a:solidFill>
                <a:hlinkClick r:id="rId5"/>
              </a:rPr>
              <a:t>https://zhuanlan.zhihu.com/p/75717350</a:t>
            </a:r>
            <a:endParaRPr lang="en-US" altLang="zh-CN" dirty="0">
              <a:solidFill>
                <a:schemeClr val="tx1">
                  <a:lumMod val="75000"/>
                  <a:lumOff val="25000"/>
                </a:schemeClr>
              </a:solidFill>
            </a:endParaRPr>
          </a:p>
          <a:p>
            <a:pPr>
              <a:lnSpc>
                <a:spcPct val="100000"/>
              </a:lnSpc>
            </a:pPr>
            <a:r>
              <a:rPr lang="en-US" altLang="zh-CN" dirty="0">
                <a:solidFill>
                  <a:schemeClr val="tx1">
                    <a:lumMod val="75000"/>
                    <a:lumOff val="25000"/>
                  </a:schemeClr>
                </a:solidFill>
              </a:rPr>
              <a:t>	</a:t>
            </a:r>
            <a:r>
              <a:rPr lang="en-US" altLang="zh-CN" dirty="0">
                <a:solidFill>
                  <a:schemeClr val="tx1">
                    <a:lumMod val="75000"/>
                    <a:lumOff val="25000"/>
                  </a:schemeClr>
                </a:solidFill>
                <a:hlinkClick r:id="rId6"/>
              </a:rPr>
              <a:t>https://zhuanlan.zhihu.com/p/406404304</a:t>
            </a:r>
            <a:endParaRPr lang="en-US" altLang="zh-CN" dirty="0">
              <a:solidFill>
                <a:schemeClr val="tx1">
                  <a:lumMod val="75000"/>
                  <a:lumOff val="25000"/>
                </a:schemeClr>
              </a:solidFill>
            </a:endParaRPr>
          </a:p>
        </p:txBody>
      </p:sp>
      <p:sp>
        <p:nvSpPr>
          <p:cNvPr id="11" name="内容占位符 10"/>
          <p:cNvSpPr>
            <a:spLocks noGrp="1"/>
          </p:cNvSpPr>
          <p:nvPr>
            <p:ph sz="quarter" idx="15"/>
          </p:nvPr>
        </p:nvSpPr>
        <p:spPr>
          <a:xfrm>
            <a:off x="244802" y="104401"/>
            <a:ext cx="3732213" cy="571500"/>
          </a:xfrm>
        </p:spPr>
        <p:txBody>
          <a:bodyPr/>
          <a:lstStyle/>
          <a:p>
            <a:r>
              <a:rPr lang="en-US" altLang="zh-CN" dirty="0"/>
              <a:t>1.2 Python</a:t>
            </a:r>
            <a:r>
              <a:rPr lang="zh-CN" altLang="en-US" dirty="0"/>
              <a:t>环境构建</a:t>
            </a:r>
          </a:p>
          <a:p>
            <a:endParaRPr lang="zh-CN" altLang="en-US" dirty="0"/>
          </a:p>
        </p:txBody>
      </p:sp>
      <p:sp>
        <p:nvSpPr>
          <p:cNvPr id="14" name="文本框 27"/>
          <p:cNvSpPr txBox="1"/>
          <p:nvPr/>
        </p:nvSpPr>
        <p:spPr>
          <a:xfrm>
            <a:off x="6630203" y="234392"/>
            <a:ext cx="1824355" cy="300355"/>
          </a:xfrm>
          <a:prstGeom prst="rect">
            <a:avLst/>
          </a:prstGeom>
          <a:noFill/>
        </p:spPr>
        <p:txBody>
          <a:bodyPr wrap="none" rtlCol="0">
            <a:spAutoFit/>
          </a:bodyPr>
          <a:lstStyle/>
          <a:p>
            <a:pPr algn="l"/>
            <a:r>
              <a:rPr lang="zh-CN" altLang="en-US" sz="1355" dirty="0">
                <a:solidFill>
                  <a:prstClr val="white"/>
                </a:solidFill>
              </a:rPr>
              <a:t>第一章   Python3概述</a:t>
            </a:r>
          </a:p>
        </p:txBody>
      </p:sp>
      <p:sp>
        <p:nvSpPr>
          <p:cNvPr id="10" name="文本占位符 8">
            <a:extLst>
              <a:ext uri="{FF2B5EF4-FFF2-40B4-BE49-F238E27FC236}">
                <a16:creationId xmlns:a16="http://schemas.microsoft.com/office/drawing/2014/main" id="{06EC529A-7E66-4B2C-A63F-B66E252EA6E9}"/>
              </a:ext>
            </a:extLst>
          </p:cNvPr>
          <p:cNvSpPr txBox="1">
            <a:spLocks/>
          </p:cNvSpPr>
          <p:nvPr/>
        </p:nvSpPr>
        <p:spPr>
          <a:xfrm>
            <a:off x="392112" y="3940596"/>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dirty="0"/>
              <a:t>在</a:t>
            </a:r>
            <a:r>
              <a:rPr lang="en-US" altLang="zh-CN" dirty="0"/>
              <a:t>Mac</a:t>
            </a:r>
            <a:r>
              <a:rPr lang="zh-CN" altLang="en-US" dirty="0"/>
              <a:t>系统中安装</a:t>
            </a:r>
            <a:r>
              <a:rPr lang="en-US" altLang="zh-CN" dirty="0"/>
              <a:t>Python 3</a:t>
            </a:r>
            <a:endParaRPr lang="zh-CN" altLang="en-US" dirty="0"/>
          </a:p>
        </p:txBody>
      </p:sp>
      <p:sp>
        <p:nvSpPr>
          <p:cNvPr id="12" name="文本占位符 8">
            <a:extLst>
              <a:ext uri="{FF2B5EF4-FFF2-40B4-BE49-F238E27FC236}">
                <a16:creationId xmlns:a16="http://schemas.microsoft.com/office/drawing/2014/main" id="{20A7F13E-5AA0-4019-A68D-68DBF5F2FD41}"/>
              </a:ext>
            </a:extLst>
          </p:cNvPr>
          <p:cNvSpPr txBox="1">
            <a:spLocks/>
          </p:cNvSpPr>
          <p:nvPr/>
        </p:nvSpPr>
        <p:spPr>
          <a:xfrm>
            <a:off x="429746" y="4508974"/>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dirty="0"/>
              <a:t>在</a:t>
            </a:r>
            <a:r>
              <a:rPr lang="en-US" altLang="zh-CN" dirty="0"/>
              <a:t>Linux</a:t>
            </a:r>
            <a:r>
              <a:rPr lang="zh-CN" altLang="en-US" dirty="0"/>
              <a:t>系统中安装</a:t>
            </a:r>
            <a:r>
              <a:rPr lang="en-US" altLang="zh-CN" dirty="0"/>
              <a:t>Python 3</a:t>
            </a:r>
            <a:endParaRPr lang="zh-CN" altLang="en-US" dirty="0"/>
          </a:p>
        </p:txBody>
      </p:sp>
      <p:sp>
        <p:nvSpPr>
          <p:cNvPr id="13" name="内容占位符 2">
            <a:extLst>
              <a:ext uri="{FF2B5EF4-FFF2-40B4-BE49-F238E27FC236}">
                <a16:creationId xmlns:a16="http://schemas.microsoft.com/office/drawing/2014/main" id="{7A28C2F1-AA9A-471E-A5A8-482845BA822C}"/>
              </a:ext>
            </a:extLst>
          </p:cNvPr>
          <p:cNvSpPr txBox="1">
            <a:spLocks/>
          </p:cNvSpPr>
          <p:nvPr/>
        </p:nvSpPr>
        <p:spPr>
          <a:xfrm>
            <a:off x="732923" y="4986600"/>
            <a:ext cx="7886700" cy="7565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dirty="0">
              <a:solidFill>
                <a:schemeClr val="tx1">
                  <a:lumMod val="75000"/>
                  <a:lumOff val="25000"/>
                </a:schemeClr>
              </a:solidFill>
            </a:endParaRPr>
          </a:p>
        </p:txBody>
      </p:sp>
    </p:spTree>
  </p:cSld>
  <p:clrMapOvr>
    <a:overrideClrMapping bg1="lt1" tx1="dk1" bg2="lt2" tx2="dk2" accent1="accent1" accent2="accent2" accent3="accent3" accent4="accent4" accent5="accent5" accent6="accent6" hlink="hlink" folHlink="folHlink"/>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2168</Words>
  <Application>Microsoft Office PowerPoint</Application>
  <PresentationFormat>全屏显示(4:3)</PresentationFormat>
  <Paragraphs>265</Paragraphs>
  <Slides>28</Slides>
  <Notes>1</Notes>
  <HiddenSlides>2</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28</vt:i4>
      </vt:variant>
    </vt:vector>
  </HeadingPairs>
  <TitlesOfParts>
    <vt:vector size="40" baseType="lpstr">
      <vt:lpstr>等线</vt:lpstr>
      <vt:lpstr>黑体</vt:lpstr>
      <vt:lpstr>华文楷体</vt:lpstr>
      <vt:lpstr>华文细黑</vt:lpstr>
      <vt:lpstr>宋体</vt:lpstr>
      <vt:lpstr>微软雅黑</vt:lpstr>
      <vt:lpstr>Arial</vt:lpstr>
      <vt:lpstr>Calibri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72</cp:revision>
  <dcterms:created xsi:type="dcterms:W3CDTF">2018-03-01T02:03:00Z</dcterms:created>
  <dcterms:modified xsi:type="dcterms:W3CDTF">2022-02-16T10:36:01Z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