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bookmarkIdSeed="3">
  <p:sldMasterIdLst>
    <p:sldMasterId id="2147483648" r:id="rId1"/>
    <p:sldMasterId id="2147483658" r:id="rId2"/>
  </p:sldMasterIdLst>
  <p:notesMasterIdLst>
    <p:notesMasterId r:id="rId39"/>
  </p:notesMasterIdLst>
  <p:sldIdLst>
    <p:sldId id="315" r:id="rId3"/>
    <p:sldId id="321" r:id="rId4"/>
    <p:sldId id="373" r:id="rId5"/>
    <p:sldId id="375" r:id="rId6"/>
    <p:sldId id="376" r:id="rId7"/>
    <p:sldId id="377" r:id="rId8"/>
    <p:sldId id="379" r:id="rId9"/>
    <p:sldId id="368" r:id="rId10"/>
    <p:sldId id="380" r:id="rId11"/>
    <p:sldId id="383" r:id="rId12"/>
    <p:sldId id="385" r:id="rId13"/>
    <p:sldId id="388" r:id="rId14"/>
    <p:sldId id="390" r:id="rId15"/>
    <p:sldId id="384" r:id="rId16"/>
    <p:sldId id="391" r:id="rId17"/>
    <p:sldId id="392" r:id="rId18"/>
    <p:sldId id="393" r:id="rId19"/>
    <p:sldId id="394" r:id="rId20"/>
    <p:sldId id="369" r:id="rId21"/>
    <p:sldId id="396" r:id="rId22"/>
    <p:sldId id="397" r:id="rId23"/>
    <p:sldId id="398" r:id="rId24"/>
    <p:sldId id="399" r:id="rId25"/>
    <p:sldId id="400" r:id="rId26"/>
    <p:sldId id="370" r:id="rId27"/>
    <p:sldId id="401" r:id="rId28"/>
    <p:sldId id="404" r:id="rId29"/>
    <p:sldId id="406" r:id="rId30"/>
    <p:sldId id="407" r:id="rId31"/>
    <p:sldId id="408" r:id="rId32"/>
    <p:sldId id="410" r:id="rId33"/>
    <p:sldId id="371" r:id="rId34"/>
    <p:sldId id="409" r:id="rId35"/>
    <p:sldId id="372" r:id="rId36"/>
    <p:sldId id="419" r:id="rId37"/>
    <p:sldId id="424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E6E6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199"/>
            <a:ext cx="6858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199"/>
            <a:ext cx="6858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443"/>
            <a:ext cx="78867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000"/>
            <a:ext cx="428625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201"/>
            <a:ext cx="428625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713673"/>
            <a:ext cx="3511241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rgbClr val="2E75B6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  <a:solidFill>
            <a:srgbClr val="2E75B6"/>
          </a:solidFill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  <a:solidFill>
            <a:srgbClr val="2E75B6"/>
          </a:solidFill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  <a:solidFill>
            <a:srgbClr val="2E75B6"/>
          </a:solidFill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2E75B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2E75B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1" y="-2439"/>
            <a:ext cx="9145787" cy="718411"/>
            <a:chOff x="-1" y="190175"/>
            <a:chExt cx="9145786" cy="525795"/>
          </a:xfrm>
        </p:grpSpPr>
        <p:sp>
          <p:nvSpPr>
            <p:cNvPr id="7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2113" y="948743"/>
            <a:ext cx="7094537" cy="544391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4" hasCustomPrompt="1"/>
          </p:nvPr>
        </p:nvSpPr>
        <p:spPr>
          <a:xfrm>
            <a:off x="628650" y="1863725"/>
            <a:ext cx="7886700" cy="4044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5" hasCustomPrompt="1"/>
          </p:nvPr>
        </p:nvSpPr>
        <p:spPr>
          <a:xfrm>
            <a:off x="628650" y="204166"/>
            <a:ext cx="3732213" cy="5715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1997136"/>
            <a:ext cx="7084431" cy="1791128"/>
            <a:chOff x="-1" y="2037922"/>
            <a:chExt cx="12192763" cy="1791128"/>
          </a:xfrm>
        </p:grpSpPr>
        <p:sp>
          <p:nvSpPr>
            <p:cNvPr id="6" name="矩形 5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6143625" y="0"/>
            <a:ext cx="3000375" cy="6858000"/>
          </a:xfrm>
          <a:prstGeom prst="rect">
            <a:avLst/>
          </a:prstGeom>
        </p:spPr>
      </p:pic>
      <p:sp>
        <p:nvSpPr>
          <p:cNvPr id="10" name="文本框 5"/>
          <p:cNvSpPr txBox="1"/>
          <p:nvPr userDrawn="1"/>
        </p:nvSpPr>
        <p:spPr>
          <a:xfrm>
            <a:off x="1371600" y="232881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</a:rPr>
              <a:t>感谢聆听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第二章  基本语法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2.1 PEP8 </a:t>
            </a:r>
            <a:r>
              <a:rPr lang="zh-CN" altLang="en-US" dirty="0">
                <a:solidFill>
                  <a:schemeClr val="bg1"/>
                </a:solidFill>
              </a:rPr>
              <a:t>风格指南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变量与数据类型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2.3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779200"/>
            <a:ext cx="2385810" cy="544391"/>
          </a:xfrm>
        </p:spPr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/>
              <a:t>数据类型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383980" y="1081022"/>
            <a:ext cx="7186070" cy="4004220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有可以自由的改变变量的数据类型的动态类型和变量事先说明的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静态类型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，特定类型是数值数据存入相应的数据类型的变量中，相比下，动态数据类型更加灵活。</a:t>
            </a:r>
            <a:endParaRPr lang="zh-CN" altLang="en-US" sz="1800" dirty="0">
              <a:latin typeface="+mn-ea"/>
            </a:endParaRP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变量的数据类型有多种类型，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Python3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中有六个标准的数据类型： 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Numbers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（数字类型）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Strings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（字符串类型）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（列表类型）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Tuples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（元组类型）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Dictionaries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（字典类型）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（集合类型）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55BBB3-E2A6-4D35-856A-BA3BCE8E46FF}"/>
              </a:ext>
            </a:extLst>
          </p:cNvPr>
          <p:cNvSpPr txBox="1">
            <a:spLocks/>
          </p:cNvSpPr>
          <p:nvPr/>
        </p:nvSpPr>
        <p:spPr>
          <a:xfrm>
            <a:off x="383980" y="4876705"/>
            <a:ext cx="6989301" cy="102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中常用的数据类型：整数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(int)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、字符串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(str)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、布尔值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、列表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(list)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、元组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(tuple)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、字典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dict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、浮点数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(float)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、复数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(complex)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、可变集合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(set)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之间可以按规则互相转化。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794504"/>
            <a:ext cx="2385810" cy="544391"/>
          </a:xfrm>
        </p:spPr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/>
              <a:t>数据类型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53221" y="1338895"/>
            <a:ext cx="7186070" cy="879055"/>
          </a:xfrm>
        </p:spPr>
        <p:txBody>
          <a:bodyPr>
            <a:normAutofit lnSpcReduction="10000"/>
          </a:bodyPr>
          <a:lstStyle/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内置的数字类型有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整型（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Integers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）、浮点型（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Floating point numbers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）和复数（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Complex numbers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）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三种，作为可以进行算术运算等的数据类型。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5A4B479-7FEE-4791-A644-B00FDB0EB227}"/>
              </a:ext>
            </a:extLst>
          </p:cNvPr>
          <p:cNvSpPr txBox="1">
            <a:spLocks/>
          </p:cNvSpPr>
          <p:nvPr/>
        </p:nvSpPr>
        <p:spPr>
          <a:xfrm>
            <a:off x="453221" y="2143044"/>
            <a:ext cx="7743080" cy="235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、整型（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Integers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</a:p>
          <a:p>
            <a:pPr indent="457200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整数类型（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）简称为整型，表示整数，包括正负的整数，如：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0110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-123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123456789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在使用整型的数还包括其它进制，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0b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开始的是二进制（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binary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开始的是八进制（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octonary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开始的十六进制（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hexadecimal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），进制之间可以使用函数进行转换，使用时需要注意数值符合进制。</a:t>
            </a:r>
          </a:p>
          <a:p>
            <a:pPr indent="457200"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9DF900A-14B5-4D0B-8D95-622A56F49C23}"/>
              </a:ext>
            </a:extLst>
          </p:cNvPr>
          <p:cNvSpPr txBox="1">
            <a:spLocks/>
          </p:cNvSpPr>
          <p:nvPr/>
        </p:nvSpPr>
        <p:spPr>
          <a:xfrm>
            <a:off x="453221" y="4499812"/>
            <a:ext cx="7743080" cy="126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、布尔型（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Booleans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</a:p>
          <a:p>
            <a:pPr indent="457200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布尔值是整型（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Integers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）的子类，用于逻辑判断真（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）或假（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False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），用数值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分别代表常量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False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77136"/>
            <a:ext cx="2385810" cy="544391"/>
          </a:xfrm>
        </p:spPr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/>
              <a:t>数据类型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547353" y="1149331"/>
            <a:ext cx="7743080" cy="3919975"/>
          </a:xfrm>
        </p:spPr>
        <p:txBody>
          <a:bodyPr>
            <a:normAutofit lnSpcReduction="10000"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、浮点型（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Float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</a:p>
          <a:p>
            <a:pPr indent="457200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浮点型（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Float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）是含有小数的数值，用于实数的表示，由正负号、数字和小数点组成，正号可以省略，如：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-3.0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0.13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7.18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的浮点型执行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IEEE754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双精度标准，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个字节一个浮点，范围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-1.8308~+1.8308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的数均可以表示。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浮点型方法</a:t>
            </a:r>
          </a:p>
          <a:p>
            <a:pPr indent="457200">
              <a:lnSpc>
                <a:spcPct val="120000"/>
              </a:lnSpc>
            </a:pPr>
            <a:r>
              <a:rPr lang="en-US" altLang="zh-CN" sz="1800" dirty="0" err="1">
                <a:solidFill>
                  <a:srgbClr val="00B0F0"/>
                </a:solidFill>
                <a:latin typeface="+mn-ea"/>
              </a:rPr>
              <a:t>fromhex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(s):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十六进制浮点数转换为十进制数；</a:t>
            </a:r>
          </a:p>
          <a:p>
            <a:pPr indent="457200">
              <a:lnSpc>
                <a:spcPct val="12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hex()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：以字符串形式返回十六进制的浮点数；</a:t>
            </a:r>
          </a:p>
          <a:p>
            <a:pPr indent="457200">
              <a:lnSpc>
                <a:spcPct val="120000"/>
              </a:lnSpc>
            </a:pPr>
            <a:r>
              <a:rPr lang="en-US" altLang="zh-CN" sz="1800" dirty="0" err="1">
                <a:solidFill>
                  <a:srgbClr val="00B0F0"/>
                </a:solidFill>
                <a:latin typeface="+mn-ea"/>
              </a:rPr>
              <a:t>is_integer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()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：判断是否为小数，小数非零返回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False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，为零返回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True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，转换为布尔值。</a:t>
            </a:r>
          </a:p>
          <a:p>
            <a:pPr indent="457200">
              <a:lnSpc>
                <a:spcPct val="120000"/>
              </a:lnSpc>
            </a:pPr>
            <a:endParaRPr lang="zh-CN" altLang="en-US" sz="1800" dirty="0"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70BE259-707E-4A17-9863-67E4F496AE7B}"/>
              </a:ext>
            </a:extLst>
          </p:cNvPr>
          <p:cNvSpPr txBox="1">
            <a:spLocks/>
          </p:cNvSpPr>
          <p:nvPr/>
        </p:nvSpPr>
        <p:spPr>
          <a:xfrm>
            <a:off x="547353" y="4828674"/>
            <a:ext cx="7743080" cy="1248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、复数型（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Complex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</a:p>
          <a:p>
            <a:pPr indent="457200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复数类型（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Complex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）由实数和虚数组成，用于复数的表示，虚数部分需加上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，如：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-1j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0j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1.0j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的复数类型是其他语言一般没有的。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12612"/>
            <a:ext cx="2385810" cy="544391"/>
          </a:xfrm>
        </p:spPr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/>
              <a:t>数据类型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515562" y="1148809"/>
            <a:ext cx="7743080" cy="4414959"/>
          </a:xfrm>
        </p:spPr>
        <p:txBody>
          <a:bodyPr>
            <a:norm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、字符串类型（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Strings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</a:p>
          <a:p>
            <a:pPr indent="457200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字符串（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Strings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），用于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Unicode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字符序列，使用一对单引号、双引号和使用三对单引号或者双引号引起来的字符就是字符串，如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hello world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"20180520"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hello 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"""happy!"""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严格地说，在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中的字符串是一种对象类型，使用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表示，通常单引号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或者双引号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""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包裹起来。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字符串和前面讲过的数字一样，都是对象的类型，或者说都是值。如果不想让反斜杠发生转义，可以在字符串前面加个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表示原始字符串，加号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是字符串的连接符，星号*表示复制当前的字符串，紧跟的数字为复制的次数。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28866"/>
            <a:ext cx="2385810" cy="544391"/>
          </a:xfrm>
        </p:spPr>
        <p:txBody>
          <a:bodyPr/>
          <a:lstStyle/>
          <a:p>
            <a:r>
              <a:rPr lang="en-US" altLang="zh-CN" dirty="0"/>
              <a:t>2.2.3  type() </a:t>
            </a:r>
            <a:r>
              <a:rPr lang="zh-CN" altLang="zh-CN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53221" y="1250280"/>
            <a:ext cx="7186070" cy="4004220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type()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函数是内建的用来查看变量类型的函数，调用它可以简单的查看数据类型，基本用法：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type(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对象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)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对象即为需要查看类型的对象或数据，通过返回值返回相应的类型，例：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type(1)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查看数值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的数据类型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&lt;class  int &gt;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type("int")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查看”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int”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的数据类型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&lt;class  str &gt;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99442"/>
            <a:ext cx="2385810" cy="544391"/>
          </a:xfrm>
        </p:spPr>
        <p:txBody>
          <a:bodyPr/>
          <a:lstStyle/>
          <a:p>
            <a:r>
              <a:rPr lang="en-US" altLang="zh-CN" dirty="0"/>
              <a:t>2.2.4 </a:t>
            </a:r>
            <a:r>
              <a:rPr lang="zh-CN" altLang="zh-CN" dirty="0"/>
              <a:t>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53221" y="1282364"/>
            <a:ext cx="7186070" cy="4004220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转换为整型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类型：</a:t>
            </a:r>
            <a:endParaRPr lang="zh-CN" altLang="en-US" sz="1800" dirty="0">
              <a:latin typeface="+mn-ea"/>
            </a:endParaRP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int(x [,base])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int()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函数将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转换为一个整数，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为字符串或数字，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进制数，默认为十进制。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int(100.1)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浮点转整数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100 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int( 01010101 ,2)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二进制转换整数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85  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914209"/>
            <a:ext cx="2385810" cy="544391"/>
          </a:xfrm>
        </p:spPr>
        <p:txBody>
          <a:bodyPr/>
          <a:lstStyle/>
          <a:p>
            <a:r>
              <a:rPr lang="en-US" altLang="zh-CN" dirty="0"/>
              <a:t>2.2.4 </a:t>
            </a:r>
            <a:r>
              <a:rPr lang="zh-CN" altLang="zh-CN" dirty="0"/>
              <a:t>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53221" y="1314449"/>
            <a:ext cx="7186070" cy="4004220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转换为浮点型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float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类型：</a:t>
            </a:r>
            <a:endParaRPr lang="zh-CN" altLang="en-US" sz="1800" dirty="0">
              <a:latin typeface="+mn-ea"/>
            </a:endParaRP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float(x)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float()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函数将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转换为一个浮点数，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为字符串或数字，没有参数的时默认返回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float()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空值转换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0.0  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float(1)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整数转浮点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1.0  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float( 120 )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字符转浮点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120.0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99442"/>
            <a:ext cx="2385810" cy="544391"/>
          </a:xfrm>
        </p:spPr>
        <p:txBody>
          <a:bodyPr/>
          <a:lstStyle/>
          <a:p>
            <a:r>
              <a:rPr lang="en-US" altLang="zh-CN" dirty="0"/>
              <a:t>2.2.4 </a:t>
            </a:r>
            <a:r>
              <a:rPr lang="zh-CN" altLang="zh-CN" dirty="0"/>
              <a:t>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383980" y="1290386"/>
            <a:ext cx="7186070" cy="4004220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latin typeface="+mn-ea"/>
              </a:rPr>
              <a:t>转换为字符串</a:t>
            </a:r>
            <a:r>
              <a:rPr lang="en-US" altLang="zh-CN" sz="1800" dirty="0">
                <a:latin typeface="+mn-ea"/>
              </a:rPr>
              <a:t>str</a:t>
            </a:r>
            <a:r>
              <a:rPr lang="zh-CN" altLang="en-US" sz="1800" dirty="0">
                <a:latin typeface="+mn-ea"/>
              </a:rPr>
              <a:t>类型：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str(x)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str() </a:t>
            </a:r>
            <a:r>
              <a:rPr lang="zh-CN" altLang="en-US" sz="1800" dirty="0">
                <a:latin typeface="+mn-ea"/>
              </a:rPr>
              <a:t>函数将对象转化为适于人阅读的形式，</a:t>
            </a:r>
            <a:r>
              <a:rPr lang="en-US" altLang="zh-CN" sz="1800" dirty="0">
                <a:latin typeface="+mn-ea"/>
              </a:rPr>
              <a:t>x</a:t>
            </a:r>
            <a:r>
              <a:rPr lang="zh-CN" altLang="en-US" sz="1800" dirty="0">
                <a:latin typeface="+mn-ea"/>
              </a:rPr>
              <a:t>为对象，返回值为对象的</a:t>
            </a:r>
            <a:r>
              <a:rPr lang="en-US" altLang="zh-CN" sz="1800" dirty="0">
                <a:latin typeface="+mn-ea"/>
              </a:rPr>
              <a:t>string</a:t>
            </a:r>
            <a:r>
              <a:rPr lang="zh-CN" altLang="en-US" sz="1800" dirty="0">
                <a:latin typeface="+mn-ea"/>
              </a:rPr>
              <a:t>类型。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x = "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今天是晴天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"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定义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x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str(x)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进行转换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今天是晴天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99442"/>
            <a:ext cx="2385810" cy="544391"/>
          </a:xfrm>
        </p:spPr>
        <p:txBody>
          <a:bodyPr/>
          <a:lstStyle/>
          <a:p>
            <a:r>
              <a:rPr lang="en-US" altLang="zh-CN" dirty="0"/>
              <a:t>2.2.4 </a:t>
            </a:r>
            <a:r>
              <a:rPr lang="zh-CN" altLang="zh-CN" dirty="0"/>
              <a:t>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383980" y="1258301"/>
            <a:ext cx="7186070" cy="4004220"/>
          </a:xfrm>
        </p:spPr>
        <p:txBody>
          <a:bodyPr>
            <a:normAutofit fontScale="92500" lnSpcReduction="20000"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转换为布尔值布尔类型：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bool(x)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bool()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函数用于把给定参数转换为布尔类型，返回值为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或者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False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，在没有参数的情况下默认返回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False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bool()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空置转布尔类型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False 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bool(0)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整数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转布尔值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False 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bool(1)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整数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转布尔值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True  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bool(100)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整数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100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转布尔值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True  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返回结果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第二章  基本语法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 PEP8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风格指南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变量与数据类型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2.3 </a:t>
            </a:r>
            <a:r>
              <a:rPr lang="zh-CN" altLang="zh-CN" dirty="0">
                <a:solidFill>
                  <a:schemeClr val="bg1"/>
                </a:solidFill>
              </a:rPr>
              <a:t>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876397">
            <a:off x="143616" y="1135705"/>
            <a:ext cx="28344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PEP8</a:t>
            </a:r>
            <a:endParaRPr lang="zh-CN" altLang="en-US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2.1 PEP8 </a:t>
            </a:r>
            <a:r>
              <a:rPr lang="zh-CN" altLang="en-US" dirty="0"/>
              <a:t>风格指南</a:t>
            </a:r>
          </a:p>
        </p:txBody>
      </p:sp>
      <p:sp>
        <p:nvSpPr>
          <p:cNvPr id="2" name="矩形 1"/>
          <p:cNvSpPr/>
          <p:nvPr/>
        </p:nvSpPr>
        <p:spPr>
          <a:xfrm>
            <a:off x="1462218" y="2337013"/>
            <a:ext cx="7291377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Enhancement Proposal #8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增强提案（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Enhancement Proposals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）中的第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号，缩写为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PEP 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，它是针对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代码格式而编订的风格指南。本节将介绍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PEP8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的部分内容，例如变量、函数和方法、属性和类、模块和包等关键因素的命名规则，以及运算符等相关规定，并强烈建议读者在编写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程序源代码时，应该遵循该指南，可以使项目更利于多人协作，并且后续的维护工作也将变得更容易。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06213"/>
            <a:ext cx="2385810" cy="544391"/>
          </a:xfrm>
        </p:spPr>
        <p:txBody>
          <a:bodyPr/>
          <a:lstStyle/>
          <a:p>
            <a:r>
              <a:rPr lang="en-US" altLang="zh-CN" dirty="0"/>
              <a:t>2.3.1 </a:t>
            </a:r>
            <a:r>
              <a:rPr lang="zh-CN" altLang="zh-CN" dirty="0"/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111619" y="1350604"/>
            <a:ext cx="6920757" cy="809226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算术运算符主要是用于数字类型的数据基本运算，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支持直接进行计算，也就是可以将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shell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当计算器来使用。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表达式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51" y="2251818"/>
            <a:ext cx="6527691" cy="3404832"/>
          </a:xfrm>
          <a:prstGeom prst="rect">
            <a:avLst/>
          </a:prstGeom>
        </p:spPr>
      </p:pic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10849"/>
            <a:ext cx="2385810" cy="544391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比较运算符 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077349" y="1355240"/>
            <a:ext cx="6989301" cy="1395981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比较运算符用于判断同类型的对象是否相等，比较运算的结果是布尔值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Ture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False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，比较时因数据类型不同比较的依据不同。复数不可以比较大小，但可以比较是否相等。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中比较的值相同时也不一定是同一个对象。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表达式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133" b="-1"/>
          <a:stretch>
            <a:fillRect/>
          </a:stretch>
        </p:blipFill>
        <p:spPr>
          <a:xfrm>
            <a:off x="1176330" y="2974694"/>
            <a:ext cx="6791338" cy="2764322"/>
          </a:xfrm>
          <a:prstGeom prst="rect">
            <a:avLst/>
          </a:prstGeom>
        </p:spPr>
      </p:pic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05453"/>
            <a:ext cx="2385810" cy="544391"/>
          </a:xfrm>
        </p:spPr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逻辑运算符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437707" y="1324301"/>
            <a:ext cx="5907074" cy="899444"/>
          </a:xfrm>
        </p:spPr>
        <p:txBody>
          <a:bodyPr>
            <a:normAutofit lnSpcReduction="10000"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逻辑运算符为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（与）、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（或）、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（非）用于逻辑运算判断表达式的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或者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False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，通常与流程控制一起使用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表达式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66" y="2223745"/>
            <a:ext cx="6167755" cy="3803015"/>
          </a:xfrm>
          <a:prstGeom prst="rect">
            <a:avLst/>
          </a:prstGeom>
        </p:spPr>
      </p:pic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797560"/>
            <a:ext cx="2385810" cy="544391"/>
          </a:xfrm>
        </p:spPr>
        <p:txBody>
          <a:bodyPr/>
          <a:lstStyle/>
          <a:p>
            <a:r>
              <a:rPr lang="en-US" altLang="zh-CN" dirty="0"/>
              <a:t>2.3.4 </a:t>
            </a:r>
            <a:r>
              <a:rPr lang="zh-CN" altLang="en-US" dirty="0"/>
              <a:t>复合赋值运算符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263650" y="1161319"/>
            <a:ext cx="6989301" cy="832376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复合赋值运算符时将一个变量参与运算的运算结果赋值给改变量，即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参加了该运算，运算完成后结果赋值给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表达式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949864"/>
            <a:ext cx="6616700" cy="4029075"/>
          </a:xfrm>
          <a:prstGeom prst="rect">
            <a:avLst/>
          </a:prstGeom>
        </p:spPr>
      </p:pic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90270" y="811530"/>
            <a:ext cx="2385810" cy="544391"/>
          </a:xfrm>
        </p:spPr>
        <p:txBody>
          <a:bodyPr/>
          <a:lstStyle/>
          <a:p>
            <a:r>
              <a:rPr lang="en-US" altLang="zh-CN" dirty="0"/>
              <a:t>2.3.5 </a:t>
            </a:r>
            <a:r>
              <a:rPr lang="zh-CN" altLang="en-US" dirty="0"/>
              <a:t>运算符优先级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90270" y="1818227"/>
            <a:ext cx="2603403" cy="2452831"/>
          </a:xfrm>
        </p:spPr>
        <p:txBody>
          <a:bodyPr>
            <a:normAutofit fontScale="92500"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数值、变量、运算符组合的表达式和数学上相同，是有运算符优先级的，优先级高的运算符先进行运算，同级运算符，自左向右运算，遵从小括号优先原则。等号的同级运算时例外，一般都是自右向左进行运算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表达式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504565" y="811530"/>
            <a:ext cx="5429885" cy="5234305"/>
            <a:chOff x="2893673" y="204166"/>
            <a:chExt cx="6152381" cy="630476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3673" y="204166"/>
              <a:ext cx="6152381" cy="6304762"/>
            </a:xfrm>
            <a:prstGeom prst="rect">
              <a:avLst/>
            </a:prstGeom>
          </p:spPr>
        </p:pic>
        <p:sp>
          <p:nvSpPr>
            <p:cNvPr id="6" name="箭头: 下 5"/>
            <p:cNvSpPr/>
            <p:nvPr/>
          </p:nvSpPr>
          <p:spPr>
            <a:xfrm>
              <a:off x="2974693" y="1553066"/>
              <a:ext cx="625033" cy="41784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第二章  基本语法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 PEP8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风格指南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变量与数据类型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2.3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2.4 </a:t>
            </a:r>
            <a:r>
              <a:rPr lang="zh-CN" altLang="en-US" dirty="0">
                <a:solidFill>
                  <a:schemeClr val="bg1"/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15311"/>
            <a:ext cx="2385810" cy="544391"/>
          </a:xfrm>
        </p:spPr>
        <p:txBody>
          <a:bodyPr/>
          <a:lstStyle/>
          <a:p>
            <a:r>
              <a:rPr lang="en-US" altLang="zh-CN" dirty="0"/>
              <a:t>2.4.1 </a:t>
            </a:r>
            <a:r>
              <a:rPr lang="zh-CN" altLang="en-US" dirty="0"/>
              <a:t>用常量和变量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724423" y="1228660"/>
            <a:ext cx="6989301" cy="1029145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常量，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中在程序运行时不会被更改的量称之为常量，一旦初始化后就不能修改的固定值。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中定义常量需要用对象的方法来创建。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实验</a:t>
            </a:r>
          </a:p>
        </p:txBody>
      </p:sp>
      <p:sp>
        <p:nvSpPr>
          <p:cNvPr id="5" name="矩形 4"/>
          <p:cNvSpPr/>
          <p:nvPr/>
        </p:nvSpPr>
        <p:spPr>
          <a:xfrm>
            <a:off x="789820" y="2164233"/>
            <a:ext cx="6742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现在有直径为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68cm</a:t>
            </a: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的下水道井盖，需要求面积，其中Π直接使用数学库中的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</a:t>
            </a: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</a:t>
            </a: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即为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中的常量。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A3F71A-9E00-4B9F-A204-F2D48446F713}"/>
              </a:ext>
            </a:extLst>
          </p:cNvPr>
          <p:cNvSpPr>
            <a:spLocks noGrp="1"/>
          </p:cNvSpPr>
          <p:nvPr/>
        </p:nvSpPr>
        <p:spPr>
          <a:xfrm>
            <a:off x="789820" y="2951718"/>
            <a:ext cx="6989301" cy="298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实验实例如下：</a:t>
            </a:r>
            <a:endParaRPr lang="zh-CN" altLang="en-US" sz="1800" dirty="0">
              <a:latin typeface="+mn-ea"/>
            </a:endParaRP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from math import *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引入数学库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pi*(68/2)**2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计算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3631.681107549801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计算结果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int(pi*(68/2)**2)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嵌套转换为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int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类型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3631                            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返回取整的结果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75893"/>
            <a:ext cx="2385810" cy="544391"/>
          </a:xfrm>
        </p:spPr>
        <p:txBody>
          <a:bodyPr/>
          <a:lstStyle/>
          <a:p>
            <a:r>
              <a:rPr lang="en-US" altLang="zh-CN" dirty="0"/>
              <a:t>2.4.1 </a:t>
            </a:r>
            <a:r>
              <a:rPr lang="zh-CN" altLang="en-US" dirty="0"/>
              <a:t>用常量和变量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060892" y="2311759"/>
            <a:ext cx="6989301" cy="1106250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赋值为“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编程”，“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3.6”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，“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2021”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，然后输出“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编程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3.6”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然后计算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的和，在输出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的内容。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实验</a:t>
            </a:r>
          </a:p>
        </p:txBody>
      </p:sp>
      <p:sp>
        <p:nvSpPr>
          <p:cNvPr id="5" name="矩形 4"/>
          <p:cNvSpPr/>
          <p:nvPr/>
        </p:nvSpPr>
        <p:spPr>
          <a:xfrm>
            <a:off x="1060892" y="1318590"/>
            <a:ext cx="6742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变量的使用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中变量不需要声明，使用等号直接赋值，值的数据类型为动态类型，也可以使用等号为多个变量赋值。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92053-F520-412E-8AE9-CE18B2BDE253}"/>
              </a:ext>
            </a:extLst>
          </p:cNvPr>
          <p:cNvSpPr/>
          <p:nvPr/>
        </p:nvSpPr>
        <p:spPr>
          <a:xfrm>
            <a:off x="1060892" y="3418009"/>
            <a:ext cx="6742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实验实例如下：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a , b , c =  Python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编程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 ,3.6,2021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定义变量和赋值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print(str(c) + a + str(b))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打印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2021Python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编程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3.6               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打印结果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b+c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                               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计算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b+c</a:t>
            </a:r>
            <a:endParaRPr lang="en-US" altLang="zh-CN" kern="100" dirty="0">
              <a:solidFill>
                <a:srgbClr val="00B0F0"/>
              </a:solidFill>
              <a:latin typeface="+mn-ea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2024.6                                   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计算结果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a                                   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输出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a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的内容</a:t>
            </a:r>
          </a:p>
          <a:p>
            <a:pPr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 Python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编程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                           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输出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35556"/>
            <a:ext cx="2385810" cy="544391"/>
          </a:xfrm>
        </p:spPr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用运算符和表达式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077349" y="1493716"/>
            <a:ext cx="6989301" cy="1106250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shell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可以直接当计算器使用，输入表达式后可以直接计算出结果，也可以使用变量。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实验</a:t>
            </a:r>
          </a:p>
        </p:txBody>
      </p:sp>
      <p:sp>
        <p:nvSpPr>
          <p:cNvPr id="5" name="矩形 4"/>
          <p:cNvSpPr/>
          <p:nvPr/>
        </p:nvSpPr>
        <p:spPr>
          <a:xfrm>
            <a:off x="989736" y="2276800"/>
            <a:ext cx="6742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下面计算二的三次方加上三乘五除以十再加上二加一的结果，先使用直接计算，再使用变量。</a:t>
            </a:r>
          </a:p>
        </p:txBody>
      </p:sp>
      <p:sp>
        <p:nvSpPr>
          <p:cNvPr id="6" name="矩形 5"/>
          <p:cNvSpPr/>
          <p:nvPr/>
        </p:nvSpPr>
        <p:spPr>
          <a:xfrm>
            <a:off x="989736" y="3150668"/>
            <a:ext cx="6742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实验实例如下：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1 + 2 + 3*5/10 + 2**3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输入表达式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12.5                                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返回计算结果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a = 1 + 2 + 3*5/10 + 2**3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给变量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a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赋值的表达式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print (a)                 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输出变量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12.5                                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返回计算结果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12613"/>
            <a:ext cx="2385810" cy="544391"/>
          </a:xfrm>
        </p:spPr>
        <p:txBody>
          <a:bodyPr/>
          <a:lstStyle/>
          <a:p>
            <a:r>
              <a:rPr lang="en-US" altLang="zh-CN" dirty="0"/>
              <a:t>2.4.3 type()</a:t>
            </a:r>
            <a:r>
              <a:rPr lang="zh-CN" altLang="en-US" dirty="0"/>
              <a:t>函数的使用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077348" y="1181072"/>
            <a:ext cx="6989301" cy="1106250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type()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内置的函数用于返回数据类型，当我们要对一个变量赋值时，先要确定变量的数据类型，就会使用到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type()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实验</a:t>
            </a:r>
          </a:p>
        </p:txBody>
      </p:sp>
      <p:sp>
        <p:nvSpPr>
          <p:cNvPr id="6" name="矩形 5"/>
          <p:cNvSpPr/>
          <p:nvPr/>
        </p:nvSpPr>
        <p:spPr>
          <a:xfrm>
            <a:off x="1200871" y="2076002"/>
            <a:ext cx="6742254" cy="39693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实验实例如下：</a:t>
            </a:r>
            <a:endParaRPr lang="zh-CN" altLang="en-US" kern="100" dirty="0">
              <a:latin typeface="+mn-ea"/>
            </a:endParaRP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from math import *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导入数学库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type(pi)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查询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pi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的数据类型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&lt;class  float &gt;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返回为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float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类型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a = 1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定义变量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a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并赋值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b = "python"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定义变量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b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并赋值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c = 2.5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定义变量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c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并赋值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type(a)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查询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a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的数据类型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&lt;class  int &gt;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返回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int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类型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type(b)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查询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b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的数据类型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&lt;class  str &gt;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返回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str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类型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type(c) 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查询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c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的数据类型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&lt;class  float &gt;    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返回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float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类型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54760"/>
            <a:ext cx="2385810" cy="544391"/>
          </a:xfrm>
        </p:spPr>
        <p:txBody>
          <a:bodyPr/>
          <a:lstStyle/>
          <a:p>
            <a:r>
              <a:rPr lang="en-US" altLang="zh-CN" dirty="0"/>
              <a:t>2.1.1 </a:t>
            </a:r>
            <a:r>
              <a:rPr lang="zh-CN" altLang="zh-CN" dirty="0"/>
              <a:t>变量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628650" y="1126955"/>
            <a:ext cx="7886700" cy="230204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全局变量使用英文大写，单词之间加下划线：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SCHOOL_NAME =  Tsinghua University        #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学校名称</a:t>
            </a: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私有变量使用英文小写和一个前导下划线：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_</a:t>
            </a:r>
            <a:r>
              <a:rPr lang="en-US" altLang="zh-CN" sz="1800" dirty="0" err="1">
                <a:solidFill>
                  <a:srgbClr val="00B0F0"/>
                </a:solidFill>
                <a:latin typeface="+mn-ea"/>
              </a:rPr>
              <a:t>student_name</a:t>
            </a:r>
            <a:endParaRPr lang="en-US" altLang="zh-CN" sz="1800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一般变量使用英文小写，单词之间加下划线：</a:t>
            </a:r>
          </a:p>
          <a:p>
            <a:r>
              <a:rPr lang="en-US" altLang="zh-CN" sz="1800" dirty="0" err="1">
                <a:solidFill>
                  <a:srgbClr val="00B0F0"/>
                </a:solidFill>
                <a:latin typeface="+mn-ea"/>
              </a:rPr>
              <a:t>class_name</a:t>
            </a:r>
            <a:endParaRPr lang="en-US" altLang="zh-CN" sz="1800" dirty="0">
              <a:solidFill>
                <a:srgbClr val="00B0F0"/>
              </a:solidFill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2.1 PEP8 </a:t>
            </a:r>
            <a:r>
              <a:rPr lang="zh-CN" altLang="en-US" dirty="0"/>
              <a:t>风格指南</a:t>
            </a:r>
          </a:p>
          <a:p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8560AA5-4978-4F26-B78C-8298E3E32360}"/>
              </a:ext>
            </a:extLst>
          </p:cNvPr>
          <p:cNvSpPr txBox="1">
            <a:spLocks/>
          </p:cNvSpPr>
          <p:nvPr/>
        </p:nvSpPr>
        <p:spPr>
          <a:xfrm>
            <a:off x="628650" y="3701195"/>
            <a:ext cx="6408758" cy="253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变量命名规则：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名称第一字符为英文字母或者下划线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名称第一字符后可以使用英文字母、下划线和数字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名称不能使用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的关键字或保留字符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名称区分大小写，单词与单词之间使用下划线连接</a:t>
            </a:r>
          </a:p>
          <a:p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77606"/>
            <a:ext cx="2385810" cy="544391"/>
          </a:xfrm>
        </p:spPr>
        <p:txBody>
          <a:bodyPr/>
          <a:lstStyle/>
          <a:p>
            <a:r>
              <a:rPr lang="en-US" altLang="zh-CN" dirty="0"/>
              <a:t>2.4.4 help()</a:t>
            </a:r>
            <a:r>
              <a:rPr lang="zh-CN" altLang="en-US" dirty="0"/>
              <a:t>函数的使用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077349" y="1289582"/>
            <a:ext cx="6989301" cy="1106250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help()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内置用于查看函数或模块用途的详细说明文档的帮助函数。在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语言中有很多的函数，一般在定义函数时会加上说明文档，说明函数的功能以及使用方法。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实验</a:t>
            </a:r>
          </a:p>
        </p:txBody>
      </p:sp>
      <p:sp>
        <p:nvSpPr>
          <p:cNvPr id="5" name="矩形 4"/>
          <p:cNvSpPr/>
          <p:nvPr/>
        </p:nvSpPr>
        <p:spPr>
          <a:xfrm>
            <a:off x="989736" y="2263418"/>
            <a:ext cx="6742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下面我们通过查看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print()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函数、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input()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函数和一些数据类型来进行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help()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函数的使用实验（部分文档内容进行了删减）。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989736" y="3150668"/>
            <a:ext cx="67422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实验实例如下：</a:t>
            </a:r>
            <a:endParaRPr lang="zh-CN" altLang="en-US" kern="100" dirty="0">
              <a:latin typeface="+mn-ea"/>
            </a:endParaRP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help(print)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查询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print()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函数的帮助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Help on built-in function print in module 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builtins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: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print(...)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    print(value, ..., 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sep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=   , end= \n , file=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sys.stdout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, flush=False)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    Prints the values to a stream, or to 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sys.stdout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 by default.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    Optional keyword arguments:</a:t>
            </a:r>
          </a:p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略</a:t>
            </a:r>
            <a:endParaRPr lang="en-US" altLang="zh-CN" kern="1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77606"/>
            <a:ext cx="2385810" cy="544391"/>
          </a:xfrm>
        </p:spPr>
        <p:txBody>
          <a:bodyPr/>
          <a:lstStyle/>
          <a:p>
            <a:r>
              <a:rPr lang="en-US" altLang="zh-CN" dirty="0"/>
              <a:t>2.4.4 help()</a:t>
            </a:r>
            <a:r>
              <a:rPr lang="zh-CN" altLang="en-US" dirty="0"/>
              <a:t>函数的使用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实验</a:t>
            </a:r>
          </a:p>
        </p:txBody>
      </p:sp>
      <p:sp>
        <p:nvSpPr>
          <p:cNvPr id="5" name="矩形 4"/>
          <p:cNvSpPr/>
          <p:nvPr/>
        </p:nvSpPr>
        <p:spPr>
          <a:xfrm>
            <a:off x="989736" y="1300536"/>
            <a:ext cx="6742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下面我们通过查看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print()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函数、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input()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函数和一些数据类型来进行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help()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函数的使用实验（部分文档内容进行了删减）。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989736" y="2036650"/>
            <a:ext cx="67422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实验实例如下：</a:t>
            </a:r>
            <a:endParaRPr lang="zh-CN" altLang="en-US" kern="100" dirty="0">
              <a:latin typeface="+mn-ea"/>
            </a:endParaRP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help(input)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查询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input()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函数的帮助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Help on built-in function input in module 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builtins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: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input(prompt=None, /)</a:t>
            </a:r>
          </a:p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略</a:t>
            </a:r>
            <a:endParaRPr lang="en-US" altLang="zh-CN" kern="100" dirty="0">
              <a:solidFill>
                <a:srgbClr val="00B0F0"/>
              </a:solidFill>
              <a:latin typeface="+mn-ea"/>
            </a:endParaRP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help("int") 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查询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int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的使用说明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Help on class int in module 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builtins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: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class int(object)</a:t>
            </a:r>
          </a:p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略</a:t>
            </a:r>
            <a:endParaRPr lang="en-US" altLang="zh-CN" kern="100" dirty="0">
              <a:solidFill>
                <a:srgbClr val="00B0F0"/>
              </a:solidFill>
              <a:latin typeface="+mn-ea"/>
            </a:endParaRP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&gt;&gt;&gt; help("float")         #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查询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float</a:t>
            </a: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的使用说明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Help on class float in module 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builtins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:</a:t>
            </a:r>
          </a:p>
          <a:p>
            <a:pPr marL="114300" indent="4572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class float(object)</a:t>
            </a:r>
          </a:p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rgbClr val="00B0F0"/>
                </a:solidFill>
                <a:latin typeface="+mn-ea"/>
              </a:rPr>
              <a:t>略</a:t>
            </a:r>
            <a:endParaRPr lang="en-US" altLang="zh-CN" kern="1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第二章  基本语法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 PEP8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风格指南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变量与数据类型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2.3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2.5 </a:t>
            </a:r>
            <a:r>
              <a:rPr lang="zh-CN" altLang="en-US" dirty="0">
                <a:solidFill>
                  <a:schemeClr val="bg1"/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小结</a:t>
            </a:r>
          </a:p>
        </p:txBody>
      </p:sp>
      <p:sp>
        <p:nvSpPr>
          <p:cNvPr id="5" name="矩形 4"/>
          <p:cNvSpPr/>
          <p:nvPr/>
        </p:nvSpPr>
        <p:spPr>
          <a:xfrm>
            <a:off x="989736" y="2276800"/>
            <a:ext cx="67422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4572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本章主要对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的代码风格、变量、数据类型、运算符进行了简单讲解，都是学习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语言的基础知识，希望大家在学习是多加理解，对代码风格也要多加记忆和练习，对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的变量和运算符要经常使用，加深印象，为后面更好的学习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做准备。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第二章  基本语法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 PEP8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风格指南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变量与数据类型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2.3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矩形 645"/>
          <p:cNvSpPr/>
          <p:nvPr/>
        </p:nvSpPr>
        <p:spPr>
          <a:xfrm>
            <a:off x="-14288" y="-22224"/>
            <a:ext cx="9169004" cy="6880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prstClr val="white"/>
              </a:solidFill>
            </a:endParaRPr>
          </a:p>
        </p:txBody>
      </p:sp>
      <p:pic>
        <p:nvPicPr>
          <p:cNvPr id="678" name="图片 677"/>
          <p:cNvPicPr>
            <a:picLocks noChangeAspect="1"/>
          </p:cNvPicPr>
          <p:nvPr/>
        </p:nvPicPr>
        <p:blipFill rotWithShape="1">
          <a:blip r:embed="rId2"/>
          <a:srcRect l="19090" t="21720" r="16280" b="22029"/>
          <a:stretch>
            <a:fillRect/>
          </a:stretch>
        </p:blipFill>
        <p:spPr>
          <a:xfrm>
            <a:off x="-14605" y="-22225"/>
            <a:ext cx="9169400" cy="68795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4073" y="2172168"/>
            <a:ext cx="796187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2100" spc="225" dirty="0">
                <a:solidFill>
                  <a:prstClr val="white"/>
                </a:solidFill>
              </a:rPr>
              <a:t>1</a:t>
            </a:r>
            <a:r>
              <a:rPr altLang="zh-CN" sz="2100" spc="225" dirty="0">
                <a:solidFill>
                  <a:prstClr val="white"/>
                </a:solidFill>
                <a:sym typeface="+mn-ea"/>
              </a:rPr>
              <a:t>.</a:t>
            </a:r>
            <a:r>
              <a:rPr altLang="zh-CN" sz="2100" spc="225" dirty="0">
                <a:solidFill>
                  <a:prstClr val="white"/>
                </a:solidFill>
              </a:rPr>
              <a:t>在python中，float的数据类型是如何表达的（实例）______。</a:t>
            </a:r>
          </a:p>
          <a:p>
            <a:pPr>
              <a:lnSpc>
                <a:spcPct val="150000"/>
              </a:lnSpc>
            </a:pPr>
            <a:r>
              <a:rPr altLang="zh-CN" sz="2100" spc="225" dirty="0">
                <a:solidFill>
                  <a:prstClr val="white"/>
                </a:solidFill>
              </a:rPr>
              <a:t>2</a:t>
            </a:r>
            <a:r>
              <a:rPr altLang="zh-CN" sz="2100" spc="225" dirty="0">
                <a:solidFill>
                  <a:prstClr val="white"/>
                </a:solidFill>
                <a:sym typeface="+mn-ea"/>
              </a:rPr>
              <a:t>.</a:t>
            </a:r>
            <a:r>
              <a:rPr altLang="zh-CN" sz="2100" spc="225" dirty="0">
                <a:solidFill>
                  <a:prstClr val="white"/>
                </a:solidFill>
              </a:rPr>
              <a:t>Int类型的数据转换为布尔值类型的结果有______和______。</a:t>
            </a:r>
          </a:p>
          <a:p>
            <a:pPr>
              <a:lnSpc>
                <a:spcPct val="150000"/>
              </a:lnSpc>
            </a:pPr>
            <a:r>
              <a:rPr altLang="zh-CN" sz="2100" spc="225" dirty="0">
                <a:solidFill>
                  <a:prstClr val="white"/>
                </a:solidFill>
              </a:rPr>
              <a:t>3</a:t>
            </a:r>
            <a:r>
              <a:rPr altLang="zh-CN" sz="2100" spc="225" dirty="0">
                <a:solidFill>
                  <a:prstClr val="white"/>
                </a:solidFill>
                <a:sym typeface="+mn-ea"/>
              </a:rPr>
              <a:t>.</a:t>
            </a:r>
            <a:r>
              <a:rPr altLang="zh-CN" sz="2100" spc="225" dirty="0">
                <a:solidFill>
                  <a:prstClr val="white"/>
                </a:solidFill>
              </a:rPr>
              <a:t>要查询变量的类型可以用______。</a:t>
            </a:r>
          </a:p>
          <a:p>
            <a:pPr>
              <a:lnSpc>
                <a:spcPct val="150000"/>
              </a:lnSpc>
            </a:pPr>
            <a:r>
              <a:rPr altLang="zh-CN" sz="2100" spc="225" dirty="0">
                <a:solidFill>
                  <a:prstClr val="white"/>
                </a:solidFill>
              </a:rPr>
              <a:t>4</a:t>
            </a:r>
            <a:r>
              <a:rPr altLang="zh-CN" sz="2100" spc="225" dirty="0">
                <a:solidFill>
                  <a:prstClr val="white"/>
                </a:solidFill>
                <a:sym typeface="+mn-ea"/>
              </a:rPr>
              <a:t>.</a:t>
            </a:r>
            <a:r>
              <a:rPr altLang="zh-CN" sz="2100" spc="225" dirty="0">
                <a:solidFill>
                  <a:prstClr val="white"/>
                </a:solidFill>
              </a:rPr>
              <a:t>运算符中优先级最高的是______。</a:t>
            </a:r>
          </a:p>
          <a:p>
            <a:pPr>
              <a:lnSpc>
                <a:spcPct val="150000"/>
              </a:lnSpc>
            </a:pPr>
            <a:r>
              <a:rPr altLang="zh-CN" sz="2100" spc="225" dirty="0">
                <a:solidFill>
                  <a:prstClr val="white"/>
                </a:solidFill>
              </a:rPr>
              <a:t>5</a:t>
            </a:r>
            <a:r>
              <a:rPr altLang="zh-CN" sz="2100" spc="225" dirty="0">
                <a:solidFill>
                  <a:prstClr val="white"/>
                </a:solidFill>
                <a:sym typeface="+mn-ea"/>
              </a:rPr>
              <a:t>.</a:t>
            </a:r>
            <a:r>
              <a:rPr altLang="zh-CN" sz="2100" spc="225" dirty="0">
                <a:solidFill>
                  <a:prstClr val="white"/>
                </a:solidFill>
              </a:rPr>
              <a:t>Python中的数据类型分为______个大类，bool是哪一个大类中的______。</a:t>
            </a:r>
          </a:p>
        </p:txBody>
      </p:sp>
      <p:sp>
        <p:nvSpPr>
          <p:cNvPr id="3" name="矩形 2"/>
          <p:cNvSpPr/>
          <p:nvPr/>
        </p:nvSpPr>
        <p:spPr>
          <a:xfrm>
            <a:off x="564072" y="1012685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96C527"/>
                </a:solidFill>
              </a:rPr>
              <a:t>习题：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64073" y="1615012"/>
            <a:ext cx="1523495" cy="0"/>
          </a:xfrm>
          <a:prstGeom prst="line">
            <a:avLst/>
          </a:prstGeom>
          <a:ln>
            <a:solidFill>
              <a:srgbClr val="96C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64073" y="1697007"/>
            <a:ext cx="9514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997136"/>
            <a:ext cx="7084431" cy="1791128"/>
            <a:chOff x="-1" y="2037922"/>
            <a:chExt cx="12192763" cy="1791128"/>
          </a:xfrm>
        </p:grpSpPr>
        <p:sp>
          <p:nvSpPr>
            <p:cNvPr id="3" name="矩形 2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6143625" y="0"/>
            <a:ext cx="3000375" cy="685800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1371600" y="2328817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600" dirty="0">
                <a:solidFill>
                  <a:schemeClr val="bg1"/>
                </a:solidFill>
              </a:rPr>
              <a:t>Thanks</a:t>
            </a:r>
            <a:endParaRPr lang="zh-CN" altLang="en-US" sz="7200" spc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27515" y="837030"/>
            <a:ext cx="2385810" cy="544391"/>
          </a:xfrm>
        </p:spPr>
        <p:txBody>
          <a:bodyPr/>
          <a:lstStyle/>
          <a:p>
            <a:r>
              <a:rPr lang="en-US" altLang="zh-CN" dirty="0"/>
              <a:t>2.1.1 </a:t>
            </a:r>
            <a:r>
              <a:rPr lang="zh-CN" altLang="zh-CN" dirty="0"/>
              <a:t>变量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27515" y="1294230"/>
            <a:ext cx="8688970" cy="1906170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3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的关键字和保留字，可以从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shell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命令行中查看，方法如下：</a:t>
            </a:r>
            <a:endParaRPr lang="zh-CN" altLang="zh-CN" sz="1800" dirty="0">
              <a:latin typeface="+mn-ea"/>
            </a:endParaRPr>
          </a:p>
          <a:p>
            <a:pPr latinLnBrk="1"/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import keyword            #</a:t>
            </a:r>
            <a:r>
              <a:rPr lang="zh-CN" altLang="zh-CN" sz="1800" dirty="0">
                <a:solidFill>
                  <a:srgbClr val="00B0F0"/>
                </a:solidFill>
                <a:latin typeface="+mn-ea"/>
              </a:rPr>
              <a:t>导入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keyword</a:t>
            </a:r>
            <a:r>
              <a:rPr lang="zh-CN" altLang="zh-CN" sz="1800" dirty="0">
                <a:solidFill>
                  <a:srgbClr val="00B0F0"/>
                </a:solidFill>
                <a:latin typeface="+mn-ea"/>
              </a:rPr>
              <a:t>模块</a:t>
            </a:r>
          </a:p>
          <a:p>
            <a:pPr latinLnBrk="1"/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&gt;&gt;&gt; </a:t>
            </a:r>
            <a:r>
              <a:rPr lang="en-US" altLang="zh-CN" sz="1800" dirty="0" err="1">
                <a:solidFill>
                  <a:srgbClr val="00B0F0"/>
                </a:solidFill>
                <a:latin typeface="+mn-ea"/>
              </a:rPr>
              <a:t>keyword.kwlist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             #</a:t>
            </a:r>
            <a:r>
              <a:rPr lang="zh-CN" altLang="zh-CN" sz="1800" dirty="0">
                <a:solidFill>
                  <a:srgbClr val="00B0F0"/>
                </a:solidFill>
                <a:latin typeface="+mn-ea"/>
              </a:rPr>
              <a:t>调用</a:t>
            </a:r>
            <a:r>
              <a:rPr lang="en-US" altLang="zh-CN" sz="1800" dirty="0" err="1">
                <a:solidFill>
                  <a:srgbClr val="00B0F0"/>
                </a:solidFill>
                <a:latin typeface="+mn-ea"/>
              </a:rPr>
              <a:t>kwlist</a:t>
            </a:r>
            <a:r>
              <a:rPr lang="zh-CN" altLang="zh-CN" sz="1800" dirty="0">
                <a:solidFill>
                  <a:srgbClr val="00B0F0"/>
                </a:solidFill>
                <a:latin typeface="+mn-ea"/>
              </a:rPr>
              <a:t>显示保留关键字列表</a:t>
            </a:r>
          </a:p>
          <a:p>
            <a:pPr latinLnBrk="1"/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False, None, True, and, as, assert, break, class, continue, def, del, 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</a:rPr>
              <a:t>elif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, else,       except, finally, for, from, global, if, import , in, is, lambda, nonlocal, not, or, pass, raise, return, try, while, with, yield </a:t>
            </a:r>
            <a:endParaRPr lang="zh-CN" altLang="zh-CN" sz="1800" dirty="0">
              <a:solidFill>
                <a:srgbClr val="FF0000"/>
              </a:solidFill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2.1 PEP8 </a:t>
            </a:r>
            <a:r>
              <a:rPr lang="zh-CN" altLang="en-US" dirty="0"/>
              <a:t>风格指南</a:t>
            </a:r>
          </a:p>
          <a:p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886005-77DA-4C04-9753-BC903EB92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24"/>
          <a:stretch/>
        </p:blipFill>
        <p:spPr>
          <a:xfrm>
            <a:off x="601579" y="3200400"/>
            <a:ext cx="7804485" cy="263983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18283"/>
            <a:ext cx="2385810" cy="544391"/>
          </a:xfrm>
        </p:spPr>
        <p:txBody>
          <a:bodyPr/>
          <a:lstStyle/>
          <a:p>
            <a:r>
              <a:rPr lang="en-US" altLang="zh-CN" dirty="0"/>
              <a:t>2.1.2 </a:t>
            </a:r>
            <a:r>
              <a:rPr lang="zh-CN" altLang="zh-CN" dirty="0"/>
              <a:t>函数和方法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628650" y="1178710"/>
            <a:ext cx="7886700" cy="286964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函数名是英文小写，单词之间加下划线。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函数名不能与保留关键字冲突，如果冲突，最好在函数名后面添加一个后置下划线，不要使用缩写或单词拆减，最好的方式是使用近义词代替。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实例方法的第一个参数总是使用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self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类方法的第一个参数总是使用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cls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1800" dirty="0">
                <a:solidFill>
                  <a:srgbClr val="FFC000"/>
                </a:solidFill>
                <a:latin typeface="+mn-ea"/>
              </a:rPr>
              <a:t>@</a:t>
            </a:r>
            <a:r>
              <a:rPr lang="en-US" altLang="zh-CN" sz="1800" dirty="0" err="1">
                <a:solidFill>
                  <a:srgbClr val="FFC000"/>
                </a:solidFill>
                <a:latin typeface="+mn-ea"/>
              </a:rPr>
              <a:t>classmethod</a:t>
            </a:r>
            <a:endParaRPr lang="zh-CN" altLang="zh-CN" sz="1800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2.1 PEP8 </a:t>
            </a:r>
            <a:r>
              <a:rPr lang="zh-CN" altLang="en-US" dirty="0"/>
              <a:t>风格指南</a:t>
            </a:r>
          </a:p>
          <a:p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71C19D-8961-439A-B79A-69468962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79" y="2487886"/>
            <a:ext cx="3285624" cy="361639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09977"/>
            <a:ext cx="2385810" cy="544391"/>
          </a:xfrm>
        </p:spPr>
        <p:txBody>
          <a:bodyPr/>
          <a:lstStyle/>
          <a:p>
            <a:r>
              <a:rPr lang="en-US" altLang="zh-CN" dirty="0"/>
              <a:t>2.1.3 </a:t>
            </a:r>
            <a:r>
              <a:rPr lang="zh-CN" altLang="zh-CN" dirty="0"/>
              <a:t>属性和类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53221" y="1135376"/>
            <a:ext cx="8237558" cy="3043824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类的命名遵循首字母大写（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ActorCritic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）的方式，大部分内置的名字都是单个单词（或两个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indent="457200">
              <a:lnSpc>
                <a:spcPct val="1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类的属性（方法和变量）命名使用全部小写的方式，可以使用下划线。公有属性不应该有前导下划线，如果公有属性与保留关键字发生冲突，在属性名后添加后置下划线。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457200">
              <a:lnSpc>
                <a:spcPct val="1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如果该类是为了被继承，有不让子类使用的属性，给属性命名时可以给它们加上双前导下划线，不要加后置下划线。</a:t>
            </a:r>
          </a:p>
          <a:p>
            <a:pPr indent="457200">
              <a:lnSpc>
                <a:spcPct val="1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为避免与子类属性命名冲突，在类的一些属性前，前缀两条下划线。比如：类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Faa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中声明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__a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，访问时，只能通过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Faa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._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Faa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__a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，以避免歧义。</a:t>
            </a:r>
          </a:p>
          <a:p>
            <a:pPr indent="457200">
              <a:lnSpc>
                <a:spcPct val="100000"/>
              </a:lnSpc>
            </a:pP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2.1 PEP8 </a:t>
            </a:r>
            <a:r>
              <a:rPr lang="zh-CN" altLang="en-US" dirty="0"/>
              <a:t>风格指南</a:t>
            </a:r>
          </a:p>
          <a:p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13E3BB8-8563-491D-B85F-A34BF6E3F9CB}"/>
              </a:ext>
            </a:extLst>
          </p:cNvPr>
          <p:cNvSpPr txBox="1">
            <a:spLocks/>
          </p:cNvSpPr>
          <p:nvPr/>
        </p:nvSpPr>
        <p:spPr>
          <a:xfrm>
            <a:off x="244802" y="4179200"/>
            <a:ext cx="2385810" cy="54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2.1.4 </a:t>
            </a:r>
            <a:r>
              <a:rPr lang="zh-CN" altLang="zh-CN" dirty="0"/>
              <a:t>规定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07B6086-5378-4C3C-9DD7-B89992110B1C}"/>
              </a:ext>
            </a:extLst>
          </p:cNvPr>
          <p:cNvSpPr txBox="1">
            <a:spLocks/>
          </p:cNvSpPr>
          <p:nvPr/>
        </p:nvSpPr>
        <p:spPr>
          <a:xfrm>
            <a:off x="453221" y="4504599"/>
            <a:ext cx="8237558" cy="176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下列运算符前后都需使用一个空格：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=  +  -  &lt;  &gt;  ==  &gt;=  &lt;==  and   or  not 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下列运算符前后不使用空格：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   *  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/  **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01400" y="949325"/>
            <a:ext cx="2385810" cy="544391"/>
          </a:xfrm>
        </p:spPr>
        <p:txBody>
          <a:bodyPr/>
          <a:lstStyle/>
          <a:p>
            <a:r>
              <a:rPr lang="en-US" altLang="zh-CN" dirty="0"/>
              <a:t>2.1.5 </a:t>
            </a:r>
            <a:r>
              <a:rPr lang="zh-CN" altLang="zh-CN" dirty="0"/>
              <a:t>规定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53221" y="1667375"/>
            <a:ext cx="8237558" cy="1761625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下列运算符前后都需使用一个空格：</a:t>
            </a:r>
          </a:p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=  +  -  &lt;  &gt;  ==  &gt;=  &lt;==  and   or  not 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下列运算符前后不使用空格：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   *  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/  **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2.1 PEP8 </a:t>
            </a:r>
            <a:r>
              <a:rPr lang="zh-CN" altLang="en-US" dirty="0"/>
              <a:t>风格指南</a:t>
            </a:r>
          </a:p>
          <a:p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第二章  基本语法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 PEP8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风格指南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2.2 </a:t>
            </a:r>
            <a:r>
              <a:rPr lang="zh-CN" altLang="zh-CN" dirty="0">
                <a:solidFill>
                  <a:schemeClr val="bg1"/>
                </a:solidFill>
              </a:rPr>
              <a:t>变量与数据类型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2.3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829636" y="1221520"/>
            <a:ext cx="7094537" cy="3483359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语言是面向对象（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Object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）的编程语言，可以说在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中一切皆对象。对象是某类型具体实例中的某一个，每个对象都有身份、类型和值。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●身份（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Identity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）与对象都是唯一对应关系，每一个对象的身份产生后就都是独一无二的，并无法改变。对象的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是对象在内存中获取的一段地址的标识。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●类型（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Type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）是决定对象将以哪种数据类型进行存储。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●值（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Value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）存储对象的数据，某些情况下可以修改值，某些对象声明值过后就不可以修改了。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44802" y="104401"/>
            <a:ext cx="3732213" cy="5715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变量与数据类型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53670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第二章   基本语法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802" y="818283"/>
            <a:ext cx="2385810" cy="544391"/>
          </a:xfrm>
        </p:spPr>
        <p:txBody>
          <a:bodyPr/>
          <a:lstStyle/>
          <a:p>
            <a:r>
              <a:rPr lang="en-US" altLang="zh-CN" dirty="0"/>
              <a:t>2.2.1 </a:t>
            </a:r>
            <a:r>
              <a:rPr lang="zh-CN" altLang="zh-CN" dirty="0"/>
              <a:t>变量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DA81F1-D25A-4FD9-8931-5207D7706256}"/>
              </a:ext>
            </a:extLst>
          </p:cNvPr>
          <p:cNvSpPr txBox="1">
            <a:spLocks/>
          </p:cNvSpPr>
          <p:nvPr/>
        </p:nvSpPr>
        <p:spPr>
          <a:xfrm>
            <a:off x="829636" y="4210049"/>
            <a:ext cx="7186070" cy="174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变量的值是在不断的动态变化的，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的变量可以不声明直接赋值使用。由于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采用动态类型（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Dynamic Type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），变量可以根据赋值类型决定变量的数据类型。</a:t>
            </a:r>
          </a:p>
          <a:p>
            <a:pPr indent="457200">
              <a:lnSpc>
                <a:spcPct val="100000"/>
              </a:lnSpc>
            </a:pP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+mn-ea"/>
              </a:rPr>
              <a:t>Python</a:t>
            </a: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中，变量使用等号赋值以后会被创建，定义完成后可以直接使用。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3290</Words>
  <Application>Microsoft Office PowerPoint</Application>
  <PresentationFormat>全屏显示(4:3)</PresentationFormat>
  <Paragraphs>312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黑体</vt:lpstr>
      <vt:lpstr>宋体</vt:lpstr>
      <vt:lpstr>微软雅黑</vt:lpstr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</cp:revision>
  <dcterms:created xsi:type="dcterms:W3CDTF">2018-03-01T02:03:00Z</dcterms:created>
  <dcterms:modified xsi:type="dcterms:W3CDTF">2022-02-16T00:16:29Z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