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3" r:id="rId2"/>
  </p:sldMasterIdLst>
  <p:notesMasterIdLst>
    <p:notesMasterId r:id="rId29"/>
  </p:notesMasterIdLst>
  <p:sldIdLst>
    <p:sldId id="319" r:id="rId3"/>
    <p:sldId id="314" r:id="rId4"/>
    <p:sldId id="318" r:id="rId5"/>
    <p:sldId id="331" r:id="rId6"/>
    <p:sldId id="320" r:id="rId7"/>
    <p:sldId id="321" r:id="rId8"/>
    <p:sldId id="325" r:id="rId9"/>
    <p:sldId id="326" r:id="rId10"/>
    <p:sldId id="327" r:id="rId11"/>
    <p:sldId id="328" r:id="rId12"/>
    <p:sldId id="330" r:id="rId13"/>
    <p:sldId id="329" r:id="rId14"/>
    <p:sldId id="332" r:id="rId15"/>
    <p:sldId id="334" r:id="rId16"/>
    <p:sldId id="335" r:id="rId17"/>
    <p:sldId id="339" r:id="rId18"/>
    <p:sldId id="341" r:id="rId19"/>
    <p:sldId id="340" r:id="rId20"/>
    <p:sldId id="345" r:id="rId21"/>
    <p:sldId id="348" r:id="rId22"/>
    <p:sldId id="350" r:id="rId23"/>
    <p:sldId id="358" r:id="rId24"/>
    <p:sldId id="353" r:id="rId25"/>
    <p:sldId id="357" r:id="rId26"/>
    <p:sldId id="372" r:id="rId27"/>
    <p:sldId id="377"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9" d="100"/>
          <a:sy n="119" d="100"/>
        </p:scale>
        <p:origin x="1590"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2022/02/16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000"/>
            <a:ext cx="428625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3733201"/>
            <a:ext cx="428625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713673"/>
            <a:ext cx="3511241"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4231888" y="713673"/>
            <a:ext cx="428391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28650" y="2313873"/>
            <a:ext cx="3511241"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2022/02/16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25"/>
            <a:ext cx="681676"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628649" y="365125"/>
            <a:ext cx="7084832"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userDrawn="1"/>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24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668970"/>
            <a:ext cx="7886700" cy="4044950"/>
          </a:xfrm>
        </p:spPr>
        <p:txBody>
          <a:bodyPr/>
          <a:lstStyle>
            <a:lvl1pPr marL="0" indent="457200">
              <a:lnSpc>
                <a:spcPct val="150000"/>
              </a:lnSpc>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2187443"/>
            <a:ext cx="78867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496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29841" y="2615609"/>
            <a:ext cx="3868340"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ags" Target="../tags/tag5.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ags" Target="../tags/tag4.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094548" y="923290"/>
            <a:ext cx="4954587" cy="523875"/>
          </a:xfrm>
        </p:spPr>
        <p:txBody>
          <a:bodyPr>
            <a:normAutofit fontScale="97500"/>
          </a:bodyPr>
          <a:lstStyle/>
          <a:p>
            <a:r>
              <a:rPr lang="zh-CN" altLang="en-US" dirty="0"/>
              <a:t>第三章 流程控制</a:t>
            </a:r>
          </a:p>
        </p:txBody>
      </p:sp>
      <p:sp>
        <p:nvSpPr>
          <p:cNvPr id="3" name="文本占位符 2"/>
          <p:cNvSpPr>
            <a:spLocks noGrp="1"/>
          </p:cNvSpPr>
          <p:nvPr>
            <p:ph type="body" sz="quarter" idx="14"/>
          </p:nvPr>
        </p:nvSpPr>
        <p:spPr>
          <a:xfrm>
            <a:off x="1726565" y="2063750"/>
            <a:ext cx="5734685" cy="411480"/>
          </a:xfrm>
          <a:solidFill>
            <a:schemeClr val="accent1"/>
          </a:solidFill>
        </p:spPr>
        <p:txBody>
          <a:bodyPr>
            <a:normAutofit fontScale="97500"/>
          </a:bodyPr>
          <a:lstStyle/>
          <a:p>
            <a:pPr marL="0" indent="0">
              <a:buNone/>
            </a:pPr>
            <a:r>
              <a:rPr lang="en-US" altLang="zh-CN" dirty="0">
                <a:solidFill>
                  <a:schemeClr val="bg1"/>
                </a:solidFill>
              </a:rPr>
              <a:t>   3.1 </a:t>
            </a:r>
            <a:r>
              <a:rPr lang="zh-CN" altLang="en-US" dirty="0">
                <a:solidFill>
                  <a:schemeClr val="bg1"/>
                </a:solidFill>
              </a:rPr>
              <a:t>条件语句</a:t>
            </a:r>
            <a:endParaRPr lang="en-US" altLang="zh-CN" dirty="0">
              <a:solidFill>
                <a:schemeClr val="bg1"/>
              </a:solidFill>
            </a:endParaRPr>
          </a:p>
        </p:txBody>
      </p:sp>
      <p:sp>
        <p:nvSpPr>
          <p:cNvPr id="4" name="文本占位符 3"/>
          <p:cNvSpPr>
            <a:spLocks noGrp="1"/>
          </p:cNvSpPr>
          <p:nvPr>
            <p:ph type="body" sz="quarter" idx="15"/>
          </p:nvPr>
        </p:nvSpPr>
        <p:spPr/>
        <p:txBody>
          <a:bodyPr>
            <a:normAutofit fontScale="97500"/>
          </a:bodyPr>
          <a:lstStyle/>
          <a:p>
            <a:pPr marL="0" indent="0">
              <a:buNone/>
            </a:pPr>
            <a:r>
              <a:rPr lang="en-US" altLang="zh-CN" dirty="0">
                <a:solidFill>
                  <a:schemeClr val="tx1">
                    <a:lumMod val="75000"/>
                    <a:lumOff val="25000"/>
                  </a:schemeClr>
                </a:solidFill>
              </a:rPr>
              <a:t>3.2 </a:t>
            </a:r>
            <a:r>
              <a:rPr lang="zh-CN" altLang="en-US" dirty="0">
                <a:solidFill>
                  <a:schemeClr val="tx1">
                    <a:lumMod val="75000"/>
                    <a:lumOff val="25000"/>
                  </a:schemeClr>
                </a:solidFill>
              </a:rPr>
              <a:t>条件流程控制</a:t>
            </a:r>
          </a:p>
        </p:txBody>
      </p:sp>
      <p:sp>
        <p:nvSpPr>
          <p:cNvPr id="5" name="文本占位符 4"/>
          <p:cNvSpPr>
            <a:spLocks noGrp="1"/>
          </p:cNvSpPr>
          <p:nvPr>
            <p:ph type="body" sz="quarter" idx="16"/>
          </p:nvPr>
        </p:nvSpPr>
        <p:spPr/>
        <p:txBody>
          <a:bodyPr>
            <a:normAutofit fontScale="97500"/>
          </a:bodyPr>
          <a:lstStyle/>
          <a:p>
            <a:pPr marL="0" indent="0">
              <a:buNone/>
            </a:pPr>
            <a:r>
              <a:rPr lang="en-US" altLang="zh-CN" dirty="0">
                <a:solidFill>
                  <a:schemeClr val="tx1">
                    <a:lumMod val="75000"/>
                    <a:lumOff val="25000"/>
                  </a:schemeClr>
                </a:solidFill>
              </a:rPr>
              <a:t>3.3 </a:t>
            </a:r>
            <a:r>
              <a:rPr lang="zh-CN" altLang="en-US" dirty="0">
                <a:solidFill>
                  <a:schemeClr val="tx1">
                    <a:lumMod val="75000"/>
                    <a:lumOff val="25000"/>
                  </a:schemeClr>
                </a:solidFill>
              </a:rPr>
              <a:t>循环流程控制</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normAutofit fontScale="97500"/>
          </a:bodyPr>
          <a:lstStyle/>
          <a:p>
            <a:pPr marL="0" indent="0">
              <a:buNone/>
            </a:pPr>
            <a:r>
              <a:rPr lang="en-US" altLang="zh-CN" dirty="0">
                <a:solidFill>
                  <a:schemeClr val="tx1">
                    <a:lumMod val="75000"/>
                    <a:lumOff val="25000"/>
                  </a:schemeClr>
                </a:solidFill>
              </a:rPr>
              <a:t>3.4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p:txBody>
          <a:bodyPr>
            <a:normAutofit fontScale="97500"/>
          </a:bodyPr>
          <a:lstStyle/>
          <a:p>
            <a:pPr marL="0" indent="0">
              <a:buNone/>
            </a:pPr>
            <a:r>
              <a:rPr lang="en-US" altLang="zh-CN" dirty="0">
                <a:solidFill>
                  <a:schemeClr val="tx1">
                    <a:lumMod val="75000"/>
                    <a:lumOff val="25000"/>
                  </a:schemeClr>
                </a:solidFill>
              </a:rPr>
              <a:t>3.5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49" y="940100"/>
            <a:ext cx="7886700" cy="5460699"/>
          </a:xfrm>
        </p:spPr>
        <p:txBody>
          <a:bodyPr>
            <a:normAutofit/>
          </a:bodyPr>
          <a:lstStyle/>
          <a:p>
            <a:r>
              <a:rPr lang="zh-CN" altLang="en-US" dirty="0"/>
              <a:t>例如请输入一个正整数，判断它是否能同时被</a:t>
            </a:r>
            <a:r>
              <a:rPr lang="en-US" altLang="zh-CN" dirty="0"/>
              <a:t>2</a:t>
            </a:r>
            <a:r>
              <a:rPr lang="zh-CN" altLang="en-US" dirty="0"/>
              <a:t>和</a:t>
            </a:r>
            <a:r>
              <a:rPr lang="en-US" altLang="zh-CN" dirty="0"/>
              <a:t>3</a:t>
            </a:r>
            <a:r>
              <a:rPr lang="zh-CN" altLang="en-US" dirty="0"/>
              <a:t>整除。</a:t>
            </a:r>
            <a:endParaRPr lang="en-US" altLang="zh-CN" dirty="0"/>
          </a:p>
          <a:p>
            <a:endParaRPr lang="zh-CN" altLang="en-US" dirty="0"/>
          </a:p>
        </p:txBody>
      </p:sp>
      <p:pic>
        <p:nvPicPr>
          <p:cNvPr id="2" name="图片 1"/>
          <p:cNvPicPr>
            <a:picLocks noChangeAspect="1"/>
          </p:cNvPicPr>
          <p:nvPr/>
        </p:nvPicPr>
        <p:blipFill>
          <a:blip r:embed="rId2"/>
          <a:stretch>
            <a:fillRect/>
          </a:stretch>
        </p:blipFill>
        <p:spPr>
          <a:xfrm>
            <a:off x="1708244" y="1585551"/>
            <a:ext cx="5727513" cy="4332349"/>
          </a:xfrm>
          <a:prstGeom prst="rect">
            <a:avLst/>
          </a:prstGeom>
        </p:spPr>
      </p:pic>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2</a:t>
            </a:r>
            <a:r>
              <a:rPr dirty="0"/>
              <a:t> 条件</a:t>
            </a:r>
            <a:r>
              <a:rPr lang="zh-CN" dirty="0"/>
              <a:t>流程控制</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7500"/>
          </a:bodyPr>
          <a:lstStyle/>
          <a:p>
            <a:r>
              <a:rPr lang="zh-CN" altLang="en-US" dirty="0"/>
              <a:t>第三章 流程控制</a:t>
            </a:r>
          </a:p>
        </p:txBody>
      </p:sp>
      <p:sp>
        <p:nvSpPr>
          <p:cNvPr id="3" name="文本占位符 2"/>
          <p:cNvSpPr>
            <a:spLocks noGrp="1"/>
          </p:cNvSpPr>
          <p:nvPr>
            <p:ph type="body" sz="quarter" idx="14"/>
          </p:nvPr>
        </p:nvSpPr>
        <p:spPr/>
        <p:txBody>
          <a:bodyPr>
            <a:normAutofit fontScale="97500"/>
          </a:bodyPr>
          <a:lstStyle/>
          <a:p>
            <a:pPr marL="0" indent="0">
              <a:buNone/>
            </a:pPr>
            <a:r>
              <a:rPr lang="en-US" altLang="zh-CN" dirty="0">
                <a:solidFill>
                  <a:schemeClr val="tx1">
                    <a:lumMod val="75000"/>
                    <a:lumOff val="25000"/>
                  </a:schemeClr>
                </a:solidFill>
              </a:rPr>
              <a:t>3.1 </a:t>
            </a:r>
            <a:r>
              <a:rPr lang="zh-CN" altLang="en-US" dirty="0">
                <a:solidFill>
                  <a:schemeClr val="tx1">
                    <a:lumMod val="75000"/>
                    <a:lumOff val="25000"/>
                  </a:schemeClr>
                </a:solidFill>
              </a:rPr>
              <a:t>条件语句</a:t>
            </a:r>
          </a:p>
        </p:txBody>
      </p:sp>
      <p:sp>
        <p:nvSpPr>
          <p:cNvPr id="4" name="文本占位符 3"/>
          <p:cNvSpPr>
            <a:spLocks noGrp="1"/>
          </p:cNvSpPr>
          <p:nvPr>
            <p:ph type="body" sz="quarter" idx="15"/>
          </p:nvPr>
        </p:nvSpPr>
        <p:spPr/>
        <p:txBody>
          <a:bodyPr>
            <a:normAutofit fontScale="97500"/>
          </a:bodyPr>
          <a:lstStyle/>
          <a:p>
            <a:pPr marL="0" indent="0">
              <a:buNone/>
            </a:pPr>
            <a:r>
              <a:rPr lang="en-US" altLang="zh-CN" dirty="0">
                <a:solidFill>
                  <a:schemeClr val="tx1">
                    <a:lumMod val="75000"/>
                    <a:lumOff val="25000"/>
                  </a:schemeClr>
                </a:solidFill>
              </a:rPr>
              <a:t>3.2 </a:t>
            </a:r>
            <a:r>
              <a:rPr lang="zh-CN" altLang="en-US" dirty="0">
                <a:solidFill>
                  <a:schemeClr val="tx1">
                    <a:lumMod val="75000"/>
                    <a:lumOff val="25000"/>
                  </a:schemeClr>
                </a:solidFill>
              </a:rPr>
              <a:t>条件流程控制</a:t>
            </a:r>
          </a:p>
        </p:txBody>
      </p:sp>
      <p:sp>
        <p:nvSpPr>
          <p:cNvPr id="5" name="文本占位符 4"/>
          <p:cNvSpPr>
            <a:spLocks noGrp="1"/>
          </p:cNvSpPr>
          <p:nvPr>
            <p:ph type="body" sz="quarter" idx="16"/>
          </p:nvPr>
        </p:nvSpPr>
        <p:spPr>
          <a:xfrm>
            <a:off x="1740535" y="3469005"/>
            <a:ext cx="5706110" cy="411480"/>
          </a:xfrm>
          <a:solidFill>
            <a:schemeClr val="accent1"/>
          </a:solidFill>
        </p:spPr>
        <p:txBody>
          <a:bodyPr>
            <a:normAutofit fontScale="97500"/>
          </a:bodyPr>
          <a:lstStyle/>
          <a:p>
            <a:pPr marL="0" indent="0">
              <a:buNone/>
            </a:pPr>
            <a:r>
              <a:rPr lang="en-US" altLang="zh-CN" dirty="0">
                <a:solidFill>
                  <a:schemeClr val="bg1"/>
                </a:solidFill>
              </a:rPr>
              <a:t>  3.3 </a:t>
            </a:r>
            <a:r>
              <a:rPr lang="zh-CN" altLang="en-US" dirty="0">
                <a:solidFill>
                  <a:schemeClr val="bg1"/>
                </a:solidFill>
              </a:rPr>
              <a:t>循环流程控制</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normAutofit fontScale="97500"/>
          </a:bodyPr>
          <a:lstStyle/>
          <a:p>
            <a:pPr marL="0" indent="0">
              <a:buNone/>
            </a:pPr>
            <a:r>
              <a:rPr lang="en-US" altLang="zh-CN" dirty="0">
                <a:solidFill>
                  <a:schemeClr val="tx1">
                    <a:lumMod val="75000"/>
                    <a:lumOff val="25000"/>
                  </a:schemeClr>
                </a:solidFill>
              </a:rPr>
              <a:t>3.4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p:txBody>
          <a:bodyPr>
            <a:normAutofit fontScale="97500"/>
          </a:bodyPr>
          <a:lstStyle/>
          <a:p>
            <a:pPr marL="0" indent="0">
              <a:buNone/>
            </a:pPr>
            <a:r>
              <a:rPr lang="en-US" altLang="zh-CN" dirty="0">
                <a:solidFill>
                  <a:schemeClr val="tx1">
                    <a:lumMod val="75000"/>
                    <a:lumOff val="25000"/>
                  </a:schemeClr>
                </a:solidFill>
              </a:rPr>
              <a:t>3.5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22212"/>
            <a:ext cx="7886700" cy="4044950"/>
          </a:xfrm>
        </p:spPr>
        <p:txBody>
          <a:bodyPr/>
          <a:lstStyle/>
          <a:p>
            <a:r>
              <a:rPr lang="zh-CN" altLang="en-US" dirty="0">
                <a:solidFill>
                  <a:schemeClr val="tx1">
                    <a:lumMod val="75000"/>
                    <a:lumOff val="25000"/>
                  </a:schemeClr>
                </a:solidFill>
              </a:rPr>
              <a:t>循环，是我们生活中常见的，比如每天都要吃饭、上课、睡觉等，这就是典型的循环。循环结构是指在程序中需要反复执行某个功能而设置的一种程序结构。</a:t>
            </a:r>
            <a:endParaRPr lang="en-US" altLang="zh-CN" dirty="0">
              <a:solidFill>
                <a:schemeClr val="tx1">
                  <a:lumMod val="75000"/>
                  <a:lumOff val="25000"/>
                </a:schemeClr>
              </a:solidFill>
            </a:endParaRPr>
          </a:p>
          <a:p>
            <a:r>
              <a:rPr lang="en-US" altLang="zh-CN" dirty="0">
                <a:solidFill>
                  <a:schemeClr val="tx1">
                    <a:lumMod val="75000"/>
                    <a:lumOff val="25000"/>
                  </a:schemeClr>
                </a:solidFill>
              </a:rPr>
              <a:t>Python</a:t>
            </a:r>
            <a:r>
              <a:rPr lang="zh-CN" altLang="en-US" dirty="0">
                <a:solidFill>
                  <a:schemeClr val="tx1">
                    <a:lumMod val="75000"/>
                    <a:lumOff val="25000"/>
                  </a:schemeClr>
                </a:solidFill>
              </a:rPr>
              <a:t>提供</a:t>
            </a:r>
            <a:r>
              <a:rPr lang="en-US" altLang="zh-CN" dirty="0">
                <a:solidFill>
                  <a:schemeClr val="tx1">
                    <a:lumMod val="75000"/>
                    <a:lumOff val="25000"/>
                  </a:schemeClr>
                </a:solidFill>
              </a:rPr>
              <a:t>for</a:t>
            </a:r>
            <a:r>
              <a:rPr lang="zh-CN" altLang="en-US" dirty="0">
                <a:solidFill>
                  <a:schemeClr val="tx1">
                    <a:lumMod val="75000"/>
                    <a:lumOff val="25000"/>
                  </a:schemeClr>
                </a:solidFill>
              </a:rPr>
              <a:t>和</a:t>
            </a:r>
            <a:r>
              <a:rPr lang="en-US" altLang="zh-CN" dirty="0">
                <a:solidFill>
                  <a:schemeClr val="tx1">
                    <a:lumMod val="75000"/>
                    <a:lumOff val="25000"/>
                  </a:schemeClr>
                </a:solidFill>
              </a:rPr>
              <a:t>while</a:t>
            </a:r>
            <a:r>
              <a:rPr lang="zh-CN" altLang="en-US" dirty="0">
                <a:solidFill>
                  <a:schemeClr val="tx1">
                    <a:lumMod val="75000"/>
                    <a:lumOff val="25000"/>
                  </a:schemeClr>
                </a:solidFill>
              </a:rPr>
              <a:t>两种循环语句。</a:t>
            </a:r>
            <a:r>
              <a:rPr lang="en-US" altLang="zh-CN" dirty="0">
                <a:solidFill>
                  <a:schemeClr val="tx1">
                    <a:lumMod val="75000"/>
                    <a:lumOff val="25000"/>
                  </a:schemeClr>
                </a:solidFill>
              </a:rPr>
              <a:t>for</a:t>
            </a:r>
            <a:r>
              <a:rPr lang="zh-CN" altLang="en-US" dirty="0">
                <a:solidFill>
                  <a:schemeClr val="tx1">
                    <a:lumMod val="75000"/>
                    <a:lumOff val="25000"/>
                  </a:schemeClr>
                </a:solidFill>
              </a:rPr>
              <a:t>语句，用来遍历序列对象内的元素，通常用在已知的循环次数；</a:t>
            </a:r>
            <a:r>
              <a:rPr lang="en-US" altLang="zh-CN" dirty="0">
                <a:solidFill>
                  <a:schemeClr val="tx1">
                    <a:lumMod val="75000"/>
                    <a:lumOff val="25000"/>
                  </a:schemeClr>
                </a:solidFill>
              </a:rPr>
              <a:t>while</a:t>
            </a:r>
            <a:r>
              <a:rPr lang="zh-CN" altLang="en-US" dirty="0">
                <a:solidFill>
                  <a:schemeClr val="tx1">
                    <a:lumMod val="75000"/>
                    <a:lumOff val="25000"/>
                  </a:schemeClr>
                </a:solidFill>
              </a:rPr>
              <a:t>语句，提供了编写通用循环的方法。</a:t>
            </a:r>
          </a:p>
        </p:txBody>
      </p:sp>
      <p:grpSp>
        <p:nvGrpSpPr>
          <p:cNvPr id="5" name="组合 10"/>
          <p:cNvGrpSpPr/>
          <p:nvPr/>
        </p:nvGrpSpPr>
        <p:grpSpPr bwMode="auto">
          <a:xfrm>
            <a:off x="3441700" y="2673350"/>
            <a:ext cx="2260600" cy="3059113"/>
            <a:chOff x="3441300" y="2674076"/>
            <a:chExt cx="2261399" cy="3057688"/>
          </a:xfrm>
        </p:grpSpPr>
        <p:grpSp>
          <p:nvGrpSpPr>
            <p:cNvPr id="6" name="组合 6"/>
            <p:cNvGrpSpPr/>
            <p:nvPr/>
          </p:nvGrpSpPr>
          <p:grpSpPr bwMode="auto">
            <a:xfrm>
              <a:off x="3441300" y="3140965"/>
              <a:ext cx="2261399" cy="2590799"/>
              <a:chOff x="1960282" y="2667001"/>
              <a:chExt cx="2261399" cy="2590799"/>
            </a:xfrm>
          </p:grpSpPr>
          <p:sp>
            <p:nvSpPr>
              <p:cNvPr id="8" name="AutoShape 5"/>
              <p:cNvSpPr>
                <a:spLocks noChangeArrowheads="1"/>
              </p:cNvSpPr>
              <p:nvPr/>
            </p:nvSpPr>
            <p:spPr bwMode="auto">
              <a:xfrm>
                <a:off x="1960282" y="2695161"/>
                <a:ext cx="1680882" cy="699880"/>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en-US" sz="1600">
                  <a:latin typeface="Times New Roman" panose="02020603050405020304" pitchFamily="18" charset="0"/>
                </a:endParaRPr>
              </a:p>
            </p:txBody>
          </p:sp>
          <p:sp>
            <p:nvSpPr>
              <p:cNvPr id="9" name="AutoShape 6"/>
              <p:cNvSpPr>
                <a:spLocks noChangeArrowheads="1"/>
              </p:cNvSpPr>
              <p:nvPr/>
            </p:nvSpPr>
            <p:spPr bwMode="auto">
              <a:xfrm>
                <a:off x="2415987" y="4073387"/>
                <a:ext cx="859867" cy="41992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语句块</a:t>
                </a:r>
              </a:p>
            </p:txBody>
          </p:sp>
          <p:sp>
            <p:nvSpPr>
              <p:cNvPr id="10" name="Line 7"/>
              <p:cNvSpPr>
                <a:spLocks noChangeShapeType="1"/>
              </p:cNvSpPr>
              <p:nvPr/>
            </p:nvSpPr>
            <p:spPr bwMode="auto">
              <a:xfrm>
                <a:off x="2796988" y="3384274"/>
                <a:ext cx="0" cy="6998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3"/>
              <p:cNvSpPr>
                <a:spLocks noChangeShapeType="1"/>
              </p:cNvSpPr>
              <p:nvPr/>
            </p:nvSpPr>
            <p:spPr bwMode="auto">
              <a:xfrm>
                <a:off x="3618753" y="3028950"/>
                <a:ext cx="33617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14"/>
              <p:cNvSpPr>
                <a:spLocks noChangeShapeType="1"/>
              </p:cNvSpPr>
              <p:nvPr/>
            </p:nvSpPr>
            <p:spPr bwMode="auto">
              <a:xfrm>
                <a:off x="3954929" y="3028950"/>
                <a:ext cx="0" cy="1679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a:off x="3177988" y="4697896"/>
                <a:ext cx="7844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3177988" y="4697896"/>
                <a:ext cx="0" cy="5599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7"/>
              <p:cNvSpPr txBox="1">
                <a:spLocks noChangeArrowheads="1"/>
              </p:cNvSpPr>
              <p:nvPr/>
            </p:nvSpPr>
            <p:spPr bwMode="auto">
              <a:xfrm>
                <a:off x="2267744" y="3609581"/>
                <a:ext cx="6484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rPr>
                  <a:t>True</a:t>
                </a:r>
                <a:endParaRPr kumimoji="1" lang="zh-CN" altLang="en-US" sz="1600" b="1">
                  <a:latin typeface="Times New Roman" panose="02020603050405020304" pitchFamily="18" charset="0"/>
                </a:endParaRPr>
              </a:p>
            </p:txBody>
          </p:sp>
          <p:sp>
            <p:nvSpPr>
              <p:cNvPr id="16" name="Text Box 18"/>
              <p:cNvSpPr txBox="1">
                <a:spLocks noChangeArrowheads="1"/>
              </p:cNvSpPr>
              <p:nvPr/>
            </p:nvSpPr>
            <p:spPr bwMode="auto">
              <a:xfrm>
                <a:off x="3566462" y="2667001"/>
                <a:ext cx="655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rPr>
                  <a:t>False</a:t>
                </a:r>
                <a:endParaRPr kumimoji="1" lang="zh-CN" altLang="en-US" sz="1600" b="1">
                  <a:latin typeface="Times New Roman" panose="02020603050405020304" pitchFamily="18" charset="0"/>
                </a:endParaRPr>
              </a:p>
            </p:txBody>
          </p:sp>
          <p:cxnSp>
            <p:nvCxnSpPr>
              <p:cNvPr id="17" name="连接符: 肘形 2"/>
              <p:cNvCxnSpPr>
                <a:stCxn id="9" idx="2"/>
                <a:endCxn id="8" idx="0"/>
              </p:cNvCxnSpPr>
              <p:nvPr/>
            </p:nvCxnSpPr>
            <p:spPr bwMode="auto">
              <a:xfrm rot="5400000" flipH="1">
                <a:off x="1924245" y="3571639"/>
                <a:ext cx="1798154" cy="45198"/>
              </a:xfrm>
              <a:prstGeom prst="bentConnector5">
                <a:avLst>
                  <a:gd name="adj1" fmla="val -12713"/>
                  <a:gd name="adj2" fmla="val 2465241"/>
                  <a:gd name="adj3" fmla="val 112713"/>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6"/>
              <p:cNvSpPr>
                <a:spLocks noChangeArrowheads="1"/>
              </p:cNvSpPr>
              <p:nvPr/>
            </p:nvSpPr>
            <p:spPr bwMode="auto">
              <a:xfrm>
                <a:off x="2327301" y="2877399"/>
                <a:ext cx="1037238" cy="419928"/>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循环条件</a:t>
                </a:r>
              </a:p>
            </p:txBody>
          </p:sp>
        </p:grpSp>
        <p:cxnSp>
          <p:nvCxnSpPr>
            <p:cNvPr id="7" name="直接箭头连接符 8"/>
            <p:cNvCxnSpPr>
              <a:endCxn id="8" idx="0"/>
            </p:cNvCxnSpPr>
            <p:nvPr/>
          </p:nvCxnSpPr>
          <p:spPr bwMode="auto">
            <a:xfrm>
              <a:off x="4281741" y="2674076"/>
              <a:ext cx="0" cy="495049"/>
            </a:xfrm>
            <a:prstGeom prst="straightConnector1">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文本框 18"/>
          <p:cNvSpPr txBox="1"/>
          <p:nvPr/>
        </p:nvSpPr>
        <p:spPr>
          <a:xfrm>
            <a:off x="3427556" y="5731231"/>
            <a:ext cx="1701107" cy="338554"/>
          </a:xfrm>
          <a:prstGeom prst="rect">
            <a:avLst/>
          </a:prstGeom>
          <a:noFill/>
        </p:spPr>
        <p:txBody>
          <a:bodyPr wrap="none" rtlCol="0">
            <a:spAutoFit/>
          </a:bodyPr>
          <a:lstStyle/>
          <a:p>
            <a:r>
              <a:rPr lang="zh-CN" altLang="zh-CN" sz="1600" dirty="0">
                <a:solidFill>
                  <a:schemeClr val="tx1">
                    <a:lumMod val="75000"/>
                    <a:lumOff val="25000"/>
                  </a:schemeClr>
                </a:solidFill>
              </a:rPr>
              <a:t>图</a:t>
            </a:r>
            <a:r>
              <a:rPr lang="en-US" altLang="zh-CN" sz="1600" dirty="0">
                <a:solidFill>
                  <a:schemeClr val="tx1">
                    <a:lumMod val="75000"/>
                    <a:lumOff val="25000"/>
                  </a:schemeClr>
                </a:solidFill>
              </a:rPr>
              <a:t>3.6</a:t>
            </a:r>
            <a:r>
              <a:rPr lang="zh-CN" altLang="zh-CN" sz="1600" dirty="0">
                <a:solidFill>
                  <a:schemeClr val="tx1">
                    <a:lumMod val="75000"/>
                    <a:lumOff val="25000"/>
                  </a:schemeClr>
                </a:solidFill>
              </a:rPr>
              <a:t>循环流程图</a:t>
            </a:r>
          </a:p>
        </p:txBody>
      </p:sp>
      <p:sp>
        <p:nvSpPr>
          <p:cNvPr id="2"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3.3 循环流程控制</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244802" y="753813"/>
            <a:ext cx="7886700" cy="2533713"/>
          </a:xfrm>
        </p:spPr>
        <p:txBody>
          <a:bodyPr>
            <a:normAutofit/>
          </a:bodyPr>
          <a:lstStyle/>
          <a:p>
            <a:r>
              <a:rPr lang="en-US" altLang="zh-CN" dirty="0">
                <a:solidFill>
                  <a:schemeClr val="tx1">
                    <a:lumMod val="75000"/>
                    <a:lumOff val="25000"/>
                  </a:schemeClr>
                </a:solidFill>
              </a:rPr>
              <a:t>for</a:t>
            </a:r>
            <a:r>
              <a:rPr lang="zh-CN" altLang="en-US" dirty="0">
                <a:solidFill>
                  <a:schemeClr val="tx1">
                    <a:lumMod val="75000"/>
                    <a:lumOff val="25000"/>
                  </a:schemeClr>
                </a:solidFill>
              </a:rPr>
              <a:t>执行时，依次将可迭代对象中的值赋给变量，变量每赋值一次，则执行一次循环体。其结构如下：</a:t>
            </a:r>
            <a:endParaRPr lang="en-US" altLang="zh-CN" dirty="0">
              <a:solidFill>
                <a:schemeClr val="tx1">
                  <a:lumMod val="75000"/>
                  <a:lumOff val="25000"/>
                </a:schemeClr>
              </a:solidFill>
            </a:endParaRPr>
          </a:p>
          <a:p>
            <a:r>
              <a:rPr lang="en-US" altLang="zh-CN" dirty="0">
                <a:solidFill>
                  <a:schemeClr val="accent6">
                    <a:lumMod val="60000"/>
                    <a:lumOff val="40000"/>
                  </a:schemeClr>
                </a:solidFill>
              </a:rPr>
              <a:t>for</a:t>
            </a:r>
            <a:r>
              <a:rPr lang="en-US" altLang="zh-CN" dirty="0">
                <a:solidFill>
                  <a:schemeClr val="tx1">
                    <a:lumMod val="75000"/>
                    <a:lumOff val="25000"/>
                  </a:schemeClr>
                </a:solidFill>
              </a:rPr>
              <a:t>  </a:t>
            </a:r>
            <a:r>
              <a:rPr lang="zh-CN" altLang="zh-CN" dirty="0">
                <a:solidFill>
                  <a:schemeClr val="accent2">
                    <a:lumMod val="60000"/>
                    <a:lumOff val="40000"/>
                  </a:schemeClr>
                </a:solidFill>
              </a:rPr>
              <a:t>变量</a:t>
            </a:r>
            <a:r>
              <a:rPr lang="en-US" altLang="zh-CN" dirty="0">
                <a:solidFill>
                  <a:schemeClr val="tx1">
                    <a:lumMod val="75000"/>
                    <a:lumOff val="25000"/>
                  </a:schemeClr>
                </a:solidFill>
              </a:rPr>
              <a:t> </a:t>
            </a:r>
            <a:r>
              <a:rPr lang="en-US" altLang="zh-CN" dirty="0">
                <a:solidFill>
                  <a:schemeClr val="accent6">
                    <a:lumMod val="60000"/>
                    <a:lumOff val="40000"/>
                  </a:schemeClr>
                </a:solidFill>
              </a:rPr>
              <a:t>in</a:t>
            </a:r>
            <a:r>
              <a:rPr lang="en-US" altLang="zh-CN" dirty="0">
                <a:solidFill>
                  <a:schemeClr val="tx1">
                    <a:lumMod val="75000"/>
                    <a:lumOff val="25000"/>
                  </a:schemeClr>
                </a:solidFill>
              </a:rPr>
              <a:t> </a:t>
            </a:r>
            <a:r>
              <a:rPr lang="zh-CN" altLang="zh-CN" dirty="0">
                <a:solidFill>
                  <a:srgbClr val="FF0000"/>
                </a:solidFill>
              </a:rPr>
              <a:t>序列或迭代对象</a:t>
            </a:r>
            <a:r>
              <a:rPr lang="en-US" altLang="zh-CN" dirty="0">
                <a:solidFill>
                  <a:srgbClr val="FF0000"/>
                </a:solidFill>
              </a:rPr>
              <a:t>:</a:t>
            </a:r>
            <a:endParaRPr lang="zh-CN" altLang="zh-CN" dirty="0">
              <a:solidFill>
                <a:srgbClr val="FF0000"/>
              </a:solidFill>
            </a:endParaRPr>
          </a:p>
          <a:p>
            <a:r>
              <a:rPr lang="en-US" altLang="zh-CN" dirty="0">
                <a:solidFill>
                  <a:schemeClr val="tx1">
                    <a:lumMod val="75000"/>
                    <a:lumOff val="25000"/>
                  </a:schemeClr>
                </a:solidFill>
              </a:rPr>
              <a:t>    </a:t>
            </a:r>
            <a:r>
              <a:rPr lang="zh-CN" altLang="zh-CN" dirty="0">
                <a:solidFill>
                  <a:schemeClr val="accent5">
                    <a:lumMod val="60000"/>
                    <a:lumOff val="40000"/>
                  </a:schemeClr>
                </a:solidFill>
              </a:rPr>
              <a:t>循环体</a:t>
            </a:r>
            <a:endParaRPr lang="en-US" altLang="zh-CN" dirty="0">
              <a:solidFill>
                <a:schemeClr val="accent5">
                  <a:lumMod val="60000"/>
                  <a:lumOff val="40000"/>
                </a:schemeClr>
              </a:solidFill>
            </a:endParaRPr>
          </a:p>
          <a:p>
            <a:r>
              <a:rPr lang="zh-CN" altLang="zh-CN" dirty="0">
                <a:solidFill>
                  <a:srgbClr val="FF0000"/>
                </a:solidFill>
              </a:rPr>
              <a:t>序列或迭代对象</a:t>
            </a:r>
            <a:r>
              <a:rPr lang="zh-CN" altLang="en-US" dirty="0">
                <a:solidFill>
                  <a:srgbClr val="FF0000"/>
                </a:solidFill>
              </a:rPr>
              <a:t>：</a:t>
            </a:r>
            <a:r>
              <a:rPr lang="en-US" altLang="zh-CN" dirty="0">
                <a:solidFill>
                  <a:srgbClr val="FF0000"/>
                </a:solidFill>
              </a:rPr>
              <a:t>list</a:t>
            </a:r>
            <a:r>
              <a:rPr lang="zh-CN" altLang="en-US" dirty="0">
                <a:solidFill>
                  <a:srgbClr val="FF0000"/>
                </a:solidFill>
              </a:rPr>
              <a:t>、</a:t>
            </a:r>
            <a:r>
              <a:rPr lang="en-US" altLang="zh-CN" dirty="0">
                <a:solidFill>
                  <a:srgbClr val="FF0000"/>
                </a:solidFill>
              </a:rPr>
              <a:t>tuple</a:t>
            </a:r>
            <a:r>
              <a:rPr lang="zh-CN" altLang="en-US" dirty="0">
                <a:solidFill>
                  <a:srgbClr val="FF0000"/>
                </a:solidFill>
              </a:rPr>
              <a:t>、</a:t>
            </a:r>
            <a:r>
              <a:rPr lang="en-US" altLang="zh-CN" dirty="0" err="1">
                <a:solidFill>
                  <a:srgbClr val="FF0000"/>
                </a:solidFill>
              </a:rPr>
              <a:t>dict</a:t>
            </a:r>
            <a:r>
              <a:rPr lang="zh-CN" altLang="en-US" dirty="0">
                <a:solidFill>
                  <a:srgbClr val="FF0000"/>
                </a:solidFill>
              </a:rPr>
              <a:t>、</a:t>
            </a:r>
            <a:r>
              <a:rPr lang="en-US" altLang="zh-CN" dirty="0">
                <a:solidFill>
                  <a:srgbClr val="FF0000"/>
                </a:solidFill>
              </a:rPr>
              <a:t>str</a:t>
            </a:r>
            <a:r>
              <a:rPr lang="zh-CN" altLang="en-US" dirty="0">
                <a:solidFill>
                  <a:srgbClr val="FF0000"/>
                </a:solidFill>
              </a:rPr>
              <a:t>、</a:t>
            </a:r>
            <a:r>
              <a:rPr lang="en-US" altLang="zh-CN" dirty="0">
                <a:solidFill>
                  <a:srgbClr val="FF0000"/>
                </a:solidFill>
              </a:rPr>
              <a:t>set </a:t>
            </a:r>
            <a:r>
              <a:rPr lang="zh-CN" altLang="en-US" dirty="0">
                <a:solidFill>
                  <a:srgbClr val="FF0000"/>
                </a:solidFill>
              </a:rPr>
              <a:t>等</a:t>
            </a:r>
            <a:endParaRPr lang="zh-CN" altLang="en-US" dirty="0">
              <a:solidFill>
                <a:schemeClr val="accent5">
                  <a:lumMod val="60000"/>
                  <a:lumOff val="40000"/>
                </a:schemeClr>
              </a:solidFill>
            </a:endParaRPr>
          </a:p>
        </p:txBody>
      </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3.3 循环流程控制</a:t>
            </a:r>
          </a:p>
        </p:txBody>
      </p:sp>
      <p:sp>
        <p:nvSpPr>
          <p:cNvPr id="5" name="内容占位符 2">
            <a:extLst>
              <a:ext uri="{FF2B5EF4-FFF2-40B4-BE49-F238E27FC236}">
                <a16:creationId xmlns:a16="http://schemas.microsoft.com/office/drawing/2014/main" id="{1E375201-A8D3-4A5F-AC55-B23E8D900384}"/>
              </a:ext>
            </a:extLst>
          </p:cNvPr>
          <p:cNvSpPr txBox="1">
            <a:spLocks/>
          </p:cNvSpPr>
          <p:nvPr/>
        </p:nvSpPr>
        <p:spPr>
          <a:xfrm>
            <a:off x="244802" y="3008833"/>
            <a:ext cx="8762840" cy="1420303"/>
          </a:xfrm>
          <a:prstGeom prst="rect">
            <a:avLst/>
          </a:prstGeom>
        </p:spPr>
        <p:txBody>
          <a:bodyPr vert="horz" lIns="91440" tIns="45720" rIns="91440" bIns="45720" rtlCol="0">
            <a:normAutofit lnSpcReduction="10000"/>
          </a:bodyPr>
          <a:lstStyle>
            <a:lvl1pPr marL="0" indent="457200" algn="l" defTabSz="914400" rtl="0" eaLnBrk="1" latinLnBrk="0" hangingPunct="1">
              <a:lnSpc>
                <a:spcPct val="15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0000"/>
                </a:solidFill>
              </a:rPr>
              <a:t>range()</a:t>
            </a:r>
            <a:r>
              <a:rPr lang="zh-CN" altLang="en-US" dirty="0">
                <a:solidFill>
                  <a:schemeClr val="tx1">
                    <a:lumMod val="75000"/>
                    <a:lumOff val="25000"/>
                  </a:schemeClr>
                </a:solidFill>
              </a:rPr>
              <a:t>函数：返回一组数字序列</a:t>
            </a:r>
            <a:endParaRPr lang="en-US" altLang="zh-CN" dirty="0">
              <a:solidFill>
                <a:schemeClr val="tx1">
                  <a:lumMod val="75000"/>
                  <a:lumOff val="25000"/>
                </a:schemeClr>
              </a:solidFill>
            </a:endParaRPr>
          </a:p>
          <a:p>
            <a:r>
              <a:rPr lang="en-US" altLang="zh-CN" dirty="0">
                <a:solidFill>
                  <a:schemeClr val="tx1">
                    <a:lumMod val="75000"/>
                    <a:lumOff val="25000"/>
                  </a:schemeClr>
                </a:solidFill>
              </a:rPr>
              <a:t>range(stop) ; range([start,] stop [,step])</a:t>
            </a:r>
            <a:r>
              <a:rPr lang="zh-CN" altLang="en-US" dirty="0">
                <a:solidFill>
                  <a:schemeClr val="tx1">
                    <a:lumMod val="75000"/>
                    <a:lumOff val="25000"/>
                  </a:schemeClr>
                </a:solidFill>
              </a:rPr>
              <a:t>：</a:t>
            </a:r>
            <a:r>
              <a:rPr lang="en-US" altLang="zh-CN" dirty="0">
                <a:solidFill>
                  <a:schemeClr val="tx1">
                    <a:lumMod val="75000"/>
                    <a:lumOff val="25000"/>
                  </a:schemeClr>
                </a:solidFill>
              </a:rPr>
              <a:t>start</a:t>
            </a:r>
            <a:r>
              <a:rPr lang="zh-CN" altLang="en-US" dirty="0">
                <a:solidFill>
                  <a:schemeClr val="tx1">
                    <a:lumMod val="75000"/>
                    <a:lumOff val="25000"/>
                  </a:schemeClr>
                </a:solidFill>
              </a:rPr>
              <a:t>默认为</a:t>
            </a:r>
            <a:r>
              <a:rPr lang="en-US" altLang="zh-CN" dirty="0">
                <a:solidFill>
                  <a:schemeClr val="tx1">
                    <a:lumMod val="75000"/>
                    <a:lumOff val="25000"/>
                  </a:schemeClr>
                </a:solidFill>
              </a:rPr>
              <a:t>0</a:t>
            </a:r>
            <a:r>
              <a:rPr lang="zh-CN" altLang="en-US" dirty="0">
                <a:solidFill>
                  <a:schemeClr val="tx1">
                    <a:lumMod val="75000"/>
                    <a:lumOff val="25000"/>
                  </a:schemeClr>
                </a:solidFill>
              </a:rPr>
              <a:t>，</a:t>
            </a:r>
            <a:r>
              <a:rPr lang="en-US" altLang="zh-CN" dirty="0">
                <a:solidFill>
                  <a:schemeClr val="tx1">
                    <a:lumMod val="75000"/>
                    <a:lumOff val="25000"/>
                  </a:schemeClr>
                </a:solidFill>
              </a:rPr>
              <a:t>step</a:t>
            </a:r>
            <a:r>
              <a:rPr lang="zh-CN" altLang="en-US" dirty="0">
                <a:solidFill>
                  <a:schemeClr val="tx1">
                    <a:lumMod val="75000"/>
                    <a:lumOff val="25000"/>
                  </a:schemeClr>
                </a:solidFill>
              </a:rPr>
              <a:t>默认为</a:t>
            </a:r>
            <a:r>
              <a:rPr lang="en-US" altLang="zh-CN" dirty="0">
                <a:solidFill>
                  <a:schemeClr val="tx1">
                    <a:lumMod val="75000"/>
                    <a:lumOff val="25000"/>
                  </a:schemeClr>
                </a:solidFill>
              </a:rPr>
              <a:t>1</a:t>
            </a:r>
            <a:r>
              <a:rPr lang="zh-CN" altLang="en-US" dirty="0">
                <a:solidFill>
                  <a:schemeClr val="tx1">
                    <a:lumMod val="75000"/>
                    <a:lumOff val="25000"/>
                  </a:schemeClr>
                </a:solidFill>
              </a:rPr>
              <a:t>，数字序列</a:t>
            </a:r>
            <a:r>
              <a:rPr lang="en-US" altLang="zh-CN" dirty="0">
                <a:solidFill>
                  <a:schemeClr val="tx1">
                    <a:lumMod val="75000"/>
                    <a:lumOff val="25000"/>
                  </a:schemeClr>
                </a:solidFill>
              </a:rPr>
              <a:t>[start, stop)</a:t>
            </a:r>
          </a:p>
          <a:p>
            <a:r>
              <a:rPr lang="en-US" altLang="zh-CN" dirty="0">
                <a:solidFill>
                  <a:schemeClr val="tx1">
                    <a:lumMod val="75000"/>
                    <a:lumOff val="25000"/>
                  </a:schemeClr>
                </a:solidFill>
              </a:rPr>
              <a:t>range(10</a:t>
            </a:r>
            <a:r>
              <a:rPr lang="zh-CN" altLang="en-US" dirty="0">
                <a:solidFill>
                  <a:schemeClr val="tx1">
                    <a:lumMod val="75000"/>
                    <a:lumOff val="25000"/>
                  </a:schemeClr>
                </a:solidFill>
              </a:rPr>
              <a:t>）</a:t>
            </a:r>
            <a:r>
              <a:rPr lang="en-US" altLang="zh-CN" dirty="0">
                <a:solidFill>
                  <a:schemeClr val="tx1">
                    <a:lumMod val="75000"/>
                    <a:lumOff val="25000"/>
                  </a:schemeClr>
                </a:solidFill>
              </a:rPr>
              <a:t>range(1, 10)  range(1, 10, 2)</a:t>
            </a:r>
          </a:p>
          <a:p>
            <a:endParaRPr lang="en-US" altLang="zh-CN" dirty="0">
              <a:solidFill>
                <a:schemeClr val="tx1">
                  <a:lumMod val="75000"/>
                  <a:lumOff val="25000"/>
                </a:schemeClr>
              </a:solidFill>
            </a:endParaRPr>
          </a:p>
        </p:txBody>
      </p:sp>
      <p:sp>
        <p:nvSpPr>
          <p:cNvPr id="8" name="内容占位符 2">
            <a:extLst>
              <a:ext uri="{FF2B5EF4-FFF2-40B4-BE49-F238E27FC236}">
                <a16:creationId xmlns:a16="http://schemas.microsoft.com/office/drawing/2014/main" id="{A9A13062-8DED-4D6B-805E-0F91926C1409}"/>
              </a:ext>
            </a:extLst>
          </p:cNvPr>
          <p:cNvSpPr txBox="1">
            <a:spLocks/>
          </p:cNvSpPr>
          <p:nvPr/>
        </p:nvSpPr>
        <p:spPr>
          <a:xfrm>
            <a:off x="244802" y="4762123"/>
            <a:ext cx="7825581" cy="443540"/>
          </a:xfrm>
          <a:prstGeom prst="rect">
            <a:avLst/>
          </a:prstGeom>
        </p:spPr>
        <p:txBody>
          <a:bodyPr vert="horz" lIns="91440" tIns="45720" rIns="91440" bIns="45720" rtlCol="0">
            <a:normAutofit lnSpcReduction="10000"/>
          </a:bodyPr>
          <a:lstStyle>
            <a:lvl1pPr marL="0" indent="457200" algn="l" defTabSz="914400" rtl="0" eaLnBrk="1" latinLnBrk="0" hangingPunct="1">
              <a:lnSpc>
                <a:spcPct val="15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tx1">
                    <a:lumMod val="75000"/>
                    <a:lumOff val="25000"/>
                  </a:schemeClr>
                </a:solidFill>
              </a:rPr>
              <a:t>例如求</a:t>
            </a:r>
            <a:r>
              <a:rPr lang="en-US" altLang="zh-CN" dirty="0">
                <a:solidFill>
                  <a:schemeClr val="tx1">
                    <a:lumMod val="75000"/>
                    <a:lumOff val="25000"/>
                  </a:schemeClr>
                </a:solidFill>
              </a:rPr>
              <a:t>1~100</a:t>
            </a:r>
            <a:r>
              <a:rPr lang="zh-CN" altLang="en-US" dirty="0">
                <a:solidFill>
                  <a:schemeClr val="tx1">
                    <a:lumMod val="75000"/>
                    <a:lumOff val="25000"/>
                  </a:schemeClr>
                </a:solidFill>
              </a:rPr>
              <a:t>的累加和，</a:t>
            </a:r>
            <a:r>
              <a:rPr lang="en-US" altLang="zh-CN" dirty="0">
                <a:solidFill>
                  <a:schemeClr val="tx1">
                    <a:lumMod val="75000"/>
                    <a:lumOff val="25000"/>
                  </a:schemeClr>
                </a:solidFill>
              </a:rPr>
              <a:t>range()</a:t>
            </a:r>
            <a:r>
              <a:rPr lang="zh-CN" altLang="en-US" dirty="0">
                <a:solidFill>
                  <a:schemeClr val="tx1">
                    <a:lumMod val="75000"/>
                    <a:lumOff val="25000"/>
                  </a:schemeClr>
                </a:solidFill>
              </a:rPr>
              <a:t>函数是生成</a:t>
            </a:r>
            <a:r>
              <a:rPr lang="en-US" altLang="zh-CN" dirty="0">
                <a:solidFill>
                  <a:schemeClr val="tx1">
                    <a:lumMod val="75000"/>
                    <a:lumOff val="25000"/>
                  </a:schemeClr>
                </a:solidFill>
              </a:rPr>
              <a:t>1</a:t>
            </a:r>
            <a:r>
              <a:rPr lang="zh-CN" altLang="en-US" dirty="0">
                <a:solidFill>
                  <a:schemeClr val="tx1">
                    <a:lumMod val="75000"/>
                    <a:lumOff val="25000"/>
                  </a:schemeClr>
                </a:solidFill>
              </a:rPr>
              <a:t>到</a:t>
            </a:r>
            <a:r>
              <a:rPr lang="en-US" altLang="zh-CN" dirty="0">
                <a:solidFill>
                  <a:schemeClr val="tx1">
                    <a:lumMod val="75000"/>
                    <a:lumOff val="25000"/>
                  </a:schemeClr>
                </a:solidFill>
              </a:rPr>
              <a:t>100</a:t>
            </a:r>
            <a:r>
              <a:rPr lang="zh-CN" altLang="en-US" dirty="0">
                <a:solidFill>
                  <a:schemeClr val="tx1">
                    <a:lumMod val="75000"/>
                    <a:lumOff val="25000"/>
                  </a:schemeClr>
                </a:solidFill>
              </a:rPr>
              <a:t>的整数，</a:t>
            </a:r>
            <a:r>
              <a:rPr lang="en-US" altLang="zh-CN" dirty="0">
                <a:solidFill>
                  <a:schemeClr val="tx1">
                    <a:lumMod val="75000"/>
                    <a:lumOff val="25000"/>
                  </a:schemeClr>
                </a:solidFill>
              </a:rPr>
              <a:t>Sum</a:t>
            </a:r>
            <a:r>
              <a:rPr lang="zh-CN" altLang="en-US" dirty="0">
                <a:solidFill>
                  <a:schemeClr val="tx1">
                    <a:lumMod val="75000"/>
                    <a:lumOff val="25000"/>
                  </a:schemeClr>
                </a:solidFill>
              </a:rPr>
              <a:t>是累加的和。</a:t>
            </a:r>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461412" y="741319"/>
            <a:ext cx="7886700" cy="2200664"/>
          </a:xfrm>
        </p:spPr>
        <p:txBody>
          <a:bodyPr/>
          <a:lstStyle/>
          <a:p>
            <a:r>
              <a:rPr lang="en-US" altLang="zh-CN" dirty="0">
                <a:solidFill>
                  <a:schemeClr val="tx1">
                    <a:lumMod val="75000"/>
                    <a:lumOff val="25000"/>
                  </a:schemeClr>
                </a:solidFill>
              </a:rPr>
              <a:t>for</a:t>
            </a:r>
            <a:r>
              <a:rPr lang="zh-CN" altLang="en-US" dirty="0">
                <a:solidFill>
                  <a:schemeClr val="tx1">
                    <a:lumMod val="75000"/>
                    <a:lumOff val="25000"/>
                  </a:schemeClr>
                </a:solidFill>
              </a:rPr>
              <a:t>循环嵌套是指在</a:t>
            </a:r>
            <a:r>
              <a:rPr lang="en-US" altLang="zh-CN" dirty="0">
                <a:solidFill>
                  <a:schemeClr val="tx1">
                    <a:lumMod val="75000"/>
                    <a:lumOff val="25000"/>
                  </a:schemeClr>
                </a:solidFill>
              </a:rPr>
              <a:t>for</a:t>
            </a:r>
            <a:r>
              <a:rPr lang="zh-CN" altLang="en-US" dirty="0">
                <a:solidFill>
                  <a:schemeClr val="tx1">
                    <a:lumMod val="75000"/>
                    <a:lumOff val="25000"/>
                  </a:schemeClr>
                </a:solidFill>
              </a:rPr>
              <a:t>循环里有一个或多个</a:t>
            </a:r>
            <a:r>
              <a:rPr lang="en-US" altLang="zh-CN" dirty="0">
                <a:solidFill>
                  <a:schemeClr val="tx1">
                    <a:lumMod val="75000"/>
                    <a:lumOff val="25000"/>
                  </a:schemeClr>
                </a:solidFill>
              </a:rPr>
              <a:t>for</a:t>
            </a:r>
            <a:r>
              <a:rPr lang="zh-CN" altLang="en-US" dirty="0">
                <a:solidFill>
                  <a:schemeClr val="tx1">
                    <a:lumMod val="75000"/>
                    <a:lumOff val="25000"/>
                  </a:schemeClr>
                </a:solidFill>
              </a:rPr>
              <a:t>语句，循环里面再嵌套一重循环的叫双重循环，嵌套两层以上的叫多重循环。</a:t>
            </a:r>
          </a:p>
          <a:p>
            <a:r>
              <a:rPr lang="zh-CN" altLang="en-US" dirty="0">
                <a:solidFill>
                  <a:schemeClr val="tx1">
                    <a:lumMod val="75000"/>
                    <a:lumOff val="25000"/>
                  </a:schemeClr>
                </a:solidFill>
              </a:rPr>
              <a:t>例如使用两个</a:t>
            </a:r>
            <a:r>
              <a:rPr lang="en-US" altLang="zh-CN" dirty="0">
                <a:solidFill>
                  <a:schemeClr val="tx1">
                    <a:lumMod val="75000"/>
                    <a:lumOff val="25000"/>
                  </a:schemeClr>
                </a:solidFill>
              </a:rPr>
              <a:t>for</a:t>
            </a:r>
            <a:r>
              <a:rPr lang="zh-CN" altLang="en-US" dirty="0">
                <a:solidFill>
                  <a:schemeClr val="tx1">
                    <a:lumMod val="75000"/>
                    <a:lumOff val="25000"/>
                  </a:schemeClr>
                </a:solidFill>
              </a:rPr>
              <a:t>循环打印出九九乘法表，使用</a:t>
            </a:r>
            <a:r>
              <a:rPr lang="en-US" altLang="zh-CN" dirty="0">
                <a:solidFill>
                  <a:schemeClr val="tx1">
                    <a:lumMod val="75000"/>
                    <a:lumOff val="25000"/>
                  </a:schemeClr>
                </a:solidFill>
              </a:rPr>
              <a:t>for</a:t>
            </a:r>
            <a:r>
              <a:rPr lang="zh-CN" altLang="en-US" dirty="0">
                <a:solidFill>
                  <a:schemeClr val="tx1">
                    <a:lumMod val="75000"/>
                    <a:lumOff val="25000"/>
                  </a:schemeClr>
                </a:solidFill>
              </a:rPr>
              <a:t>循环和</a:t>
            </a:r>
            <a:r>
              <a:rPr lang="en-US" altLang="zh-CN" dirty="0">
                <a:solidFill>
                  <a:schemeClr val="tx1">
                    <a:lumMod val="75000"/>
                    <a:lumOff val="25000"/>
                  </a:schemeClr>
                </a:solidFill>
              </a:rPr>
              <a:t>range()</a:t>
            </a:r>
            <a:r>
              <a:rPr lang="zh-CN" altLang="en-US" dirty="0">
                <a:solidFill>
                  <a:schemeClr val="tx1">
                    <a:lumMod val="75000"/>
                    <a:lumOff val="25000"/>
                  </a:schemeClr>
                </a:solidFill>
              </a:rPr>
              <a:t>函数，变量</a:t>
            </a:r>
            <a:r>
              <a:rPr lang="en-US" altLang="zh-CN" dirty="0" err="1">
                <a:solidFill>
                  <a:schemeClr val="tx1">
                    <a:lumMod val="75000"/>
                    <a:lumOff val="25000"/>
                  </a:schemeClr>
                </a:solidFill>
              </a:rPr>
              <a:t>i</a:t>
            </a:r>
            <a:r>
              <a:rPr lang="zh-CN" altLang="en-US" dirty="0">
                <a:solidFill>
                  <a:schemeClr val="tx1">
                    <a:lumMod val="75000"/>
                    <a:lumOff val="25000"/>
                  </a:schemeClr>
                </a:solidFill>
              </a:rPr>
              <a:t>控制外层循环，变量</a:t>
            </a:r>
            <a:r>
              <a:rPr lang="en-US" altLang="zh-CN" dirty="0">
                <a:solidFill>
                  <a:schemeClr val="tx1">
                    <a:lumMod val="75000"/>
                    <a:lumOff val="25000"/>
                  </a:schemeClr>
                </a:solidFill>
              </a:rPr>
              <a:t>j</a:t>
            </a:r>
            <a:r>
              <a:rPr lang="zh-CN" altLang="en-US" dirty="0">
                <a:solidFill>
                  <a:schemeClr val="tx1">
                    <a:lumMod val="75000"/>
                    <a:lumOff val="25000"/>
                  </a:schemeClr>
                </a:solidFill>
              </a:rPr>
              <a:t>是控制内层循环的次数。</a:t>
            </a:r>
          </a:p>
        </p:txBody>
      </p:sp>
      <p:pic>
        <p:nvPicPr>
          <p:cNvPr id="5" name="图片 4"/>
          <p:cNvPicPr>
            <a:picLocks noChangeAspect="1"/>
          </p:cNvPicPr>
          <p:nvPr/>
        </p:nvPicPr>
        <p:blipFill>
          <a:blip r:embed="rId2"/>
          <a:stretch>
            <a:fillRect/>
          </a:stretch>
        </p:blipFill>
        <p:spPr>
          <a:xfrm>
            <a:off x="694157" y="2345344"/>
            <a:ext cx="7755687" cy="3771337"/>
          </a:xfrm>
          <a:prstGeom prst="rect">
            <a:avLst/>
          </a:prstGeom>
        </p:spPr>
      </p:pic>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3.3 循环流程控制</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714410" y="807214"/>
            <a:ext cx="4481649" cy="1498298"/>
          </a:xfrm>
        </p:spPr>
        <p:txBody>
          <a:bodyPr/>
          <a:lstStyle/>
          <a:p>
            <a:r>
              <a:rPr lang="zh-CN" altLang="en-US" dirty="0">
                <a:solidFill>
                  <a:schemeClr val="tx1">
                    <a:lumMod val="75000"/>
                    <a:lumOff val="25000"/>
                  </a:schemeClr>
                </a:solidFill>
              </a:rPr>
              <a:t>例如求</a:t>
            </a:r>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a:solidFill>
                  <a:schemeClr val="tx1">
                    <a:lumMod val="75000"/>
                    <a:lumOff val="25000"/>
                  </a:schemeClr>
                </a:solidFill>
              </a:rPr>
              <a:t>+2</a:t>
            </a:r>
            <a:r>
              <a:rPr lang="zh-CN" altLang="en-US" dirty="0">
                <a:solidFill>
                  <a:schemeClr val="tx1">
                    <a:lumMod val="75000"/>
                    <a:lumOff val="25000"/>
                  </a:schemeClr>
                </a:solidFill>
              </a:rPr>
              <a:t>！</a:t>
            </a:r>
            <a:r>
              <a:rPr lang="en-US" altLang="zh-CN" dirty="0">
                <a:solidFill>
                  <a:schemeClr val="tx1">
                    <a:lumMod val="75000"/>
                    <a:lumOff val="25000"/>
                  </a:schemeClr>
                </a:solidFill>
              </a:rPr>
              <a:t>+3</a:t>
            </a:r>
            <a:r>
              <a:rPr lang="zh-CN" altLang="en-US" dirty="0">
                <a:solidFill>
                  <a:schemeClr val="tx1">
                    <a:lumMod val="75000"/>
                    <a:lumOff val="25000"/>
                  </a:schemeClr>
                </a:solidFill>
              </a:rPr>
              <a:t>！</a:t>
            </a:r>
            <a:r>
              <a:rPr lang="en-US" altLang="zh-CN" dirty="0">
                <a:solidFill>
                  <a:schemeClr val="tx1">
                    <a:lumMod val="75000"/>
                    <a:lumOff val="25000"/>
                  </a:schemeClr>
                </a:solidFill>
              </a:rPr>
              <a:t>+4</a:t>
            </a:r>
            <a:r>
              <a:rPr lang="zh-CN" altLang="en-US" dirty="0">
                <a:solidFill>
                  <a:schemeClr val="tx1">
                    <a:lumMod val="75000"/>
                    <a:lumOff val="25000"/>
                  </a:schemeClr>
                </a:solidFill>
              </a:rPr>
              <a:t>！</a:t>
            </a:r>
            <a:r>
              <a:rPr lang="en-US" altLang="zh-CN" dirty="0">
                <a:solidFill>
                  <a:schemeClr val="tx1">
                    <a:lumMod val="75000"/>
                    <a:lumOff val="25000"/>
                  </a:schemeClr>
                </a:solidFill>
              </a:rPr>
              <a:t>+…+10</a:t>
            </a:r>
            <a:r>
              <a:rPr lang="zh-CN" altLang="en-US" dirty="0">
                <a:solidFill>
                  <a:schemeClr val="tx1">
                    <a:lumMod val="75000"/>
                    <a:lumOff val="25000"/>
                  </a:schemeClr>
                </a:solidFill>
              </a:rPr>
              <a:t>！的和</a:t>
            </a:r>
          </a:p>
        </p:txBody>
      </p:sp>
      <p:pic>
        <p:nvPicPr>
          <p:cNvPr id="2" name="图片 1"/>
          <p:cNvPicPr>
            <a:picLocks noChangeAspect="1"/>
          </p:cNvPicPr>
          <p:nvPr/>
        </p:nvPicPr>
        <p:blipFill>
          <a:blip r:embed="rId2"/>
          <a:stretch>
            <a:fillRect/>
          </a:stretch>
        </p:blipFill>
        <p:spPr>
          <a:xfrm>
            <a:off x="849102" y="1435790"/>
            <a:ext cx="7445797" cy="4699064"/>
          </a:xfrm>
          <a:prstGeom prst="rect">
            <a:avLst/>
          </a:prstGeom>
        </p:spPr>
      </p:pic>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3.3 循环流程控制</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84581"/>
            <a:ext cx="7886700" cy="2344419"/>
          </a:xfrm>
        </p:spPr>
        <p:txBody>
          <a:bodyPr/>
          <a:lstStyle/>
          <a:p>
            <a:r>
              <a:rPr lang="zh-CN" altLang="en-US" dirty="0">
                <a:solidFill>
                  <a:schemeClr val="tx1">
                    <a:lumMod val="75000"/>
                    <a:lumOff val="25000"/>
                  </a:schemeClr>
                </a:solidFill>
              </a:rPr>
              <a:t>当不知道循环次数，但知道循环条件时，一般使用</a:t>
            </a:r>
            <a:r>
              <a:rPr lang="en-US" altLang="zh-CN" dirty="0">
                <a:solidFill>
                  <a:schemeClr val="tx1">
                    <a:lumMod val="75000"/>
                    <a:lumOff val="25000"/>
                  </a:schemeClr>
                </a:solidFill>
              </a:rPr>
              <a:t>while</a:t>
            </a:r>
            <a:r>
              <a:rPr lang="zh-CN" altLang="en-US" dirty="0">
                <a:solidFill>
                  <a:schemeClr val="tx1">
                    <a:lumMod val="75000"/>
                    <a:lumOff val="25000"/>
                  </a:schemeClr>
                </a:solidFill>
              </a:rPr>
              <a:t>语句。与</a:t>
            </a:r>
            <a:r>
              <a:rPr lang="en-US" altLang="zh-CN" dirty="0">
                <a:solidFill>
                  <a:schemeClr val="tx1">
                    <a:lumMod val="75000"/>
                    <a:lumOff val="25000"/>
                  </a:schemeClr>
                </a:solidFill>
              </a:rPr>
              <a:t>for</a:t>
            </a:r>
            <a:r>
              <a:rPr lang="zh-CN" altLang="en-US" dirty="0">
                <a:solidFill>
                  <a:schemeClr val="tx1">
                    <a:lumMod val="75000"/>
                    <a:lumOff val="25000"/>
                  </a:schemeClr>
                </a:solidFill>
              </a:rPr>
              <a:t>循环类似，可在循环体中使用</a:t>
            </a:r>
            <a:r>
              <a:rPr lang="en-US" altLang="zh-CN" dirty="0">
                <a:solidFill>
                  <a:schemeClr val="tx1">
                    <a:lumMod val="75000"/>
                    <a:lumOff val="25000"/>
                  </a:schemeClr>
                </a:solidFill>
              </a:rPr>
              <a:t>break</a:t>
            </a:r>
            <a:r>
              <a:rPr lang="zh-CN" altLang="en-US" dirty="0">
                <a:solidFill>
                  <a:schemeClr val="tx1">
                    <a:lumMod val="75000"/>
                    <a:lumOff val="25000"/>
                  </a:schemeClr>
                </a:solidFill>
              </a:rPr>
              <a:t>和</a:t>
            </a:r>
            <a:r>
              <a:rPr lang="en-US" altLang="zh-CN" dirty="0">
                <a:solidFill>
                  <a:schemeClr val="tx1">
                    <a:lumMod val="75000"/>
                    <a:lumOff val="25000"/>
                  </a:schemeClr>
                </a:solidFill>
              </a:rPr>
              <a:t>continue</a:t>
            </a:r>
            <a:r>
              <a:rPr lang="zh-CN" altLang="en-US" dirty="0">
                <a:solidFill>
                  <a:schemeClr val="tx1">
                    <a:lumMod val="75000"/>
                    <a:lumOff val="25000"/>
                  </a:schemeClr>
                </a:solidFill>
              </a:rPr>
              <a:t>语句。</a:t>
            </a:r>
            <a:endParaRPr lang="en-US" altLang="zh-CN" dirty="0">
              <a:solidFill>
                <a:schemeClr val="tx1">
                  <a:lumMod val="75000"/>
                  <a:lumOff val="25000"/>
                </a:schemeClr>
              </a:solidFill>
            </a:endParaRPr>
          </a:p>
          <a:p>
            <a:r>
              <a:rPr lang="zh-CN" altLang="en-US" dirty="0">
                <a:solidFill>
                  <a:schemeClr val="tx1">
                    <a:lumMod val="75000"/>
                    <a:lumOff val="25000"/>
                  </a:schemeClr>
                </a:solidFill>
              </a:rPr>
              <a:t>注意：在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中没有</a:t>
            </a:r>
            <a:r>
              <a:rPr lang="en-US" altLang="zh-CN" dirty="0">
                <a:solidFill>
                  <a:schemeClr val="tx1">
                    <a:lumMod val="75000"/>
                    <a:lumOff val="25000"/>
                  </a:schemeClr>
                </a:solidFill>
              </a:rPr>
              <a:t>do...while</a:t>
            </a:r>
            <a:r>
              <a:rPr lang="zh-CN" altLang="en-US" dirty="0">
                <a:solidFill>
                  <a:schemeClr val="tx1">
                    <a:lumMod val="75000"/>
                    <a:lumOff val="25000"/>
                  </a:schemeClr>
                </a:solidFill>
              </a:rPr>
              <a:t>语句。其语法结构如下。</a:t>
            </a:r>
            <a:endParaRPr lang="en-US" altLang="zh-CN" dirty="0">
              <a:solidFill>
                <a:schemeClr val="tx1">
                  <a:lumMod val="75000"/>
                  <a:lumOff val="25000"/>
                </a:schemeClr>
              </a:solidFill>
            </a:endParaRPr>
          </a:p>
          <a:p>
            <a:r>
              <a:rPr lang="en-US" altLang="zh-CN" dirty="0">
                <a:solidFill>
                  <a:schemeClr val="tx1">
                    <a:lumMod val="75000"/>
                    <a:lumOff val="25000"/>
                  </a:schemeClr>
                </a:solidFill>
              </a:rPr>
              <a:t>while </a:t>
            </a:r>
            <a:r>
              <a:rPr lang="zh-CN" altLang="en-US" dirty="0">
                <a:solidFill>
                  <a:schemeClr val="tx1">
                    <a:lumMod val="75000"/>
                    <a:lumOff val="25000"/>
                  </a:schemeClr>
                </a:solidFill>
              </a:rPr>
              <a:t>循环条件</a:t>
            </a:r>
            <a:r>
              <a:rPr lang="en-US" altLang="zh-CN" dirty="0">
                <a:solidFill>
                  <a:schemeClr val="tx1">
                    <a:lumMod val="75000"/>
                    <a:lumOff val="25000"/>
                  </a:schemeClr>
                </a:solidFill>
              </a:rPr>
              <a:t>:</a:t>
            </a:r>
          </a:p>
          <a:p>
            <a:r>
              <a:rPr lang="zh-CN" altLang="en-US" dirty="0">
                <a:solidFill>
                  <a:schemeClr val="tx1">
                    <a:lumMod val="75000"/>
                    <a:lumOff val="25000"/>
                  </a:schemeClr>
                </a:solidFill>
              </a:rPr>
              <a:t>    循环体（语句块</a:t>
            </a:r>
            <a:r>
              <a:rPr lang="en-US" altLang="zh-CN" dirty="0">
                <a:solidFill>
                  <a:schemeClr val="tx1">
                    <a:lumMod val="75000"/>
                    <a:lumOff val="25000"/>
                  </a:schemeClr>
                </a:solidFill>
              </a:rPr>
              <a:t>1</a:t>
            </a:r>
            <a:r>
              <a:rPr lang="zh-CN" altLang="en-US" dirty="0">
                <a:solidFill>
                  <a:schemeClr val="tx1">
                    <a:lumMod val="75000"/>
                    <a:lumOff val="25000"/>
                  </a:schemeClr>
                </a:solidFill>
              </a:rPr>
              <a:t>）</a:t>
            </a:r>
          </a:p>
        </p:txBody>
      </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3.3 循环流程控制</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884055"/>
            <a:ext cx="7886700" cy="4044950"/>
          </a:xfrm>
        </p:spPr>
        <p:txBody>
          <a:bodyPr/>
          <a:lstStyle/>
          <a:p>
            <a:r>
              <a:rPr lang="zh-CN" altLang="en-US" dirty="0">
                <a:solidFill>
                  <a:schemeClr val="tx1">
                    <a:lumMod val="75000"/>
                    <a:lumOff val="25000"/>
                  </a:schemeClr>
                </a:solidFill>
              </a:rPr>
              <a:t>例如使用双重</a:t>
            </a:r>
            <a:r>
              <a:rPr lang="en-US" altLang="zh-CN" dirty="0">
                <a:solidFill>
                  <a:schemeClr val="tx1">
                    <a:lumMod val="75000"/>
                    <a:lumOff val="25000"/>
                  </a:schemeClr>
                </a:solidFill>
              </a:rPr>
              <a:t>while</a:t>
            </a:r>
            <a:r>
              <a:rPr lang="zh-CN" altLang="en-US" dirty="0">
                <a:solidFill>
                  <a:schemeClr val="tx1">
                    <a:lumMod val="75000"/>
                    <a:lumOff val="25000"/>
                  </a:schemeClr>
                </a:solidFill>
              </a:rPr>
              <a:t>循环打印出一个倒三角形图案。</a:t>
            </a:r>
          </a:p>
        </p:txBody>
      </p:sp>
      <p:pic>
        <p:nvPicPr>
          <p:cNvPr id="5" name="图片 4"/>
          <p:cNvPicPr>
            <a:picLocks noChangeAspect="1"/>
          </p:cNvPicPr>
          <p:nvPr/>
        </p:nvPicPr>
        <p:blipFill>
          <a:blip r:embed="rId2"/>
          <a:stretch>
            <a:fillRect/>
          </a:stretch>
        </p:blipFill>
        <p:spPr>
          <a:xfrm>
            <a:off x="1312927" y="1435760"/>
            <a:ext cx="6518146" cy="4688981"/>
          </a:xfrm>
          <a:prstGeom prst="rect">
            <a:avLst/>
          </a:prstGeom>
        </p:spPr>
      </p:pic>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3.3 循环流程控制</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7500"/>
          </a:bodyPr>
          <a:lstStyle/>
          <a:p>
            <a:r>
              <a:rPr lang="zh-CN" altLang="en-US" dirty="0"/>
              <a:t>第三章 流程控制</a:t>
            </a:r>
          </a:p>
        </p:txBody>
      </p:sp>
      <p:sp>
        <p:nvSpPr>
          <p:cNvPr id="3" name="文本占位符 2"/>
          <p:cNvSpPr>
            <a:spLocks noGrp="1"/>
          </p:cNvSpPr>
          <p:nvPr>
            <p:ph type="body" sz="quarter" idx="14"/>
          </p:nvPr>
        </p:nvSpPr>
        <p:spPr/>
        <p:txBody>
          <a:bodyPr>
            <a:normAutofit fontScale="97500"/>
          </a:bodyPr>
          <a:lstStyle/>
          <a:p>
            <a:pPr marL="0" indent="0">
              <a:buNone/>
            </a:pPr>
            <a:r>
              <a:rPr lang="en-US" altLang="zh-CN" dirty="0">
                <a:solidFill>
                  <a:schemeClr val="tx1">
                    <a:lumMod val="75000"/>
                    <a:lumOff val="25000"/>
                  </a:schemeClr>
                </a:solidFill>
              </a:rPr>
              <a:t>3.1 </a:t>
            </a:r>
            <a:r>
              <a:rPr lang="zh-CN" altLang="en-US" dirty="0">
                <a:solidFill>
                  <a:schemeClr val="tx1">
                    <a:lumMod val="75000"/>
                    <a:lumOff val="25000"/>
                  </a:schemeClr>
                </a:solidFill>
              </a:rPr>
              <a:t>条件语句</a:t>
            </a:r>
          </a:p>
        </p:txBody>
      </p:sp>
      <p:sp>
        <p:nvSpPr>
          <p:cNvPr id="4" name="文本占位符 3"/>
          <p:cNvSpPr>
            <a:spLocks noGrp="1"/>
          </p:cNvSpPr>
          <p:nvPr>
            <p:ph type="body" sz="quarter" idx="15"/>
          </p:nvPr>
        </p:nvSpPr>
        <p:spPr/>
        <p:txBody>
          <a:bodyPr>
            <a:normAutofit fontScale="97500"/>
          </a:bodyPr>
          <a:lstStyle/>
          <a:p>
            <a:pPr marL="0" indent="0">
              <a:buNone/>
            </a:pPr>
            <a:r>
              <a:rPr lang="en-US" altLang="zh-CN" dirty="0">
                <a:solidFill>
                  <a:schemeClr val="tx1">
                    <a:lumMod val="75000"/>
                    <a:lumOff val="25000"/>
                  </a:schemeClr>
                </a:solidFill>
              </a:rPr>
              <a:t>3.2 </a:t>
            </a:r>
            <a:r>
              <a:rPr lang="zh-CN" altLang="en-US" dirty="0">
                <a:solidFill>
                  <a:schemeClr val="tx1">
                    <a:lumMod val="75000"/>
                    <a:lumOff val="25000"/>
                  </a:schemeClr>
                </a:solidFill>
              </a:rPr>
              <a:t>条件流程控制</a:t>
            </a:r>
          </a:p>
        </p:txBody>
      </p:sp>
      <p:sp>
        <p:nvSpPr>
          <p:cNvPr id="5" name="文本占位符 4"/>
          <p:cNvSpPr>
            <a:spLocks noGrp="1"/>
          </p:cNvSpPr>
          <p:nvPr>
            <p:ph type="body" sz="quarter" idx="16"/>
          </p:nvPr>
        </p:nvSpPr>
        <p:spPr/>
        <p:txBody>
          <a:bodyPr>
            <a:normAutofit fontScale="97500"/>
          </a:bodyPr>
          <a:lstStyle/>
          <a:p>
            <a:pPr marL="0" indent="0">
              <a:buNone/>
            </a:pPr>
            <a:r>
              <a:rPr lang="en-US" altLang="zh-CN" dirty="0">
                <a:solidFill>
                  <a:schemeClr val="tx1">
                    <a:lumMod val="75000"/>
                    <a:lumOff val="25000"/>
                  </a:schemeClr>
                </a:solidFill>
              </a:rPr>
              <a:t>3.3 </a:t>
            </a:r>
            <a:r>
              <a:rPr lang="zh-CN" altLang="en-US" dirty="0">
                <a:solidFill>
                  <a:schemeClr val="tx1">
                    <a:lumMod val="75000"/>
                    <a:lumOff val="25000"/>
                  </a:schemeClr>
                </a:solidFill>
              </a:rPr>
              <a:t>循环流程控制</a:t>
            </a:r>
          </a:p>
        </p:txBody>
      </p:sp>
      <p:sp>
        <p:nvSpPr>
          <p:cNvPr id="6" name="文本占位符 5"/>
          <p:cNvSpPr>
            <a:spLocks noGrp="1"/>
          </p:cNvSpPr>
          <p:nvPr>
            <p:ph type="body" sz="quarter" idx="17"/>
          </p:nvPr>
        </p:nvSpPr>
        <p:spPr/>
        <p:txBody>
          <a:bodyPr>
            <a:normAutofit fontScale="97500"/>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a:xfrm>
            <a:off x="1727200" y="4176395"/>
            <a:ext cx="5775960" cy="411480"/>
          </a:xfrm>
          <a:solidFill>
            <a:schemeClr val="accent1"/>
          </a:solidFill>
        </p:spPr>
        <p:txBody>
          <a:bodyPr>
            <a:normAutofit fontScale="97500"/>
          </a:bodyPr>
          <a:lstStyle/>
          <a:p>
            <a:pPr marL="0" indent="0">
              <a:buNone/>
            </a:pPr>
            <a:r>
              <a:rPr lang="en-US" altLang="zh-CN" dirty="0">
                <a:solidFill>
                  <a:schemeClr val="bg1"/>
                </a:solidFill>
              </a:rPr>
              <a:t>  3.4 </a:t>
            </a:r>
            <a:r>
              <a:rPr lang="zh-CN" altLang="en-US" dirty="0">
                <a:solidFill>
                  <a:schemeClr val="bg1"/>
                </a:solidFill>
              </a:rPr>
              <a:t>实验</a:t>
            </a:r>
          </a:p>
        </p:txBody>
      </p:sp>
      <p:sp>
        <p:nvSpPr>
          <p:cNvPr id="8" name="文本占位符 7"/>
          <p:cNvSpPr>
            <a:spLocks noGrp="1"/>
          </p:cNvSpPr>
          <p:nvPr>
            <p:ph type="body" sz="quarter" idx="19"/>
          </p:nvPr>
        </p:nvSpPr>
        <p:spPr/>
        <p:txBody>
          <a:bodyPr>
            <a:normAutofit fontScale="97500"/>
          </a:bodyPr>
          <a:lstStyle/>
          <a:p>
            <a:pPr marL="0" indent="0">
              <a:buNone/>
            </a:pPr>
            <a:r>
              <a:rPr lang="en-US" altLang="zh-CN" dirty="0">
                <a:solidFill>
                  <a:schemeClr val="tx1">
                    <a:lumMod val="75000"/>
                    <a:lumOff val="25000"/>
                  </a:schemeClr>
                </a:solidFill>
              </a:rPr>
              <a:t>3.5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4"/>
          </p:nvPr>
        </p:nvSpPr>
        <p:spPr>
          <a:xfrm>
            <a:off x="667795" y="777135"/>
            <a:ext cx="7886700" cy="1011908"/>
          </a:xfrm>
        </p:spPr>
        <p:txBody>
          <a:bodyPr>
            <a:normAutofit/>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、求出</a:t>
            </a:r>
            <a:r>
              <a:rPr lang="en-US" altLang="zh-CN" dirty="0">
                <a:solidFill>
                  <a:schemeClr val="tx1">
                    <a:lumMod val="75000"/>
                    <a:lumOff val="25000"/>
                  </a:schemeClr>
                </a:solidFill>
              </a:rPr>
              <a:t>1000</a:t>
            </a:r>
            <a:r>
              <a:rPr lang="zh-CN" altLang="en-US" dirty="0">
                <a:solidFill>
                  <a:schemeClr val="tx1">
                    <a:lumMod val="75000"/>
                    <a:lumOff val="25000"/>
                  </a:schemeClr>
                </a:solidFill>
              </a:rPr>
              <a:t>以内的所有完数，如</a:t>
            </a:r>
            <a:r>
              <a:rPr lang="en-US" altLang="zh-CN" dirty="0">
                <a:solidFill>
                  <a:schemeClr val="tx1">
                    <a:lumMod val="75000"/>
                    <a:lumOff val="25000"/>
                  </a:schemeClr>
                </a:solidFill>
              </a:rPr>
              <a:t>6=1+2+3</a:t>
            </a:r>
            <a:r>
              <a:rPr lang="zh-CN" altLang="en-US" dirty="0">
                <a:solidFill>
                  <a:schemeClr val="tx1">
                    <a:lumMod val="75000"/>
                    <a:lumOff val="25000"/>
                  </a:schemeClr>
                </a:solidFill>
              </a:rPr>
              <a:t>除了它自身以外的因子之和等于它本身叫完数。</a:t>
            </a:r>
          </a:p>
        </p:txBody>
      </p:sp>
      <p:pic>
        <p:nvPicPr>
          <p:cNvPr id="2" name="图片 1"/>
          <p:cNvPicPr>
            <a:picLocks noChangeAspect="1"/>
          </p:cNvPicPr>
          <p:nvPr/>
        </p:nvPicPr>
        <p:blipFill>
          <a:blip r:embed="rId2"/>
          <a:stretch>
            <a:fillRect/>
          </a:stretch>
        </p:blipFill>
        <p:spPr>
          <a:xfrm>
            <a:off x="247448" y="1890902"/>
            <a:ext cx="8649103" cy="3935897"/>
          </a:xfrm>
          <a:prstGeom prst="rect">
            <a:avLst/>
          </a:prstGeom>
        </p:spPr>
      </p:pic>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4</a:t>
            </a:r>
            <a:r>
              <a:rPr dirty="0"/>
              <a:t> </a:t>
            </a:r>
            <a:r>
              <a:rPr lang="zh-CN" dirty="0"/>
              <a:t>实验</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789793"/>
            <a:ext cx="7886700" cy="2919840"/>
          </a:xfrm>
        </p:spPr>
        <p:txBody>
          <a:bodyPr/>
          <a:lstStyle/>
          <a:p>
            <a:pPr indent="457200">
              <a:lnSpc>
                <a:spcPct val="150000"/>
              </a:lnSpc>
            </a:pPr>
            <a:r>
              <a:rPr lang="zh-CN" altLang="en-US" dirty="0">
                <a:solidFill>
                  <a:schemeClr val="tx1">
                    <a:lumMod val="75000"/>
                    <a:lumOff val="25000"/>
                  </a:schemeClr>
                </a:solidFill>
              </a:rPr>
              <a:t>流程控制是指在程序运行时，对指令运行顺序的控制。</a:t>
            </a:r>
          </a:p>
          <a:p>
            <a:pPr indent="457200">
              <a:lnSpc>
                <a:spcPct val="150000"/>
              </a:lnSpc>
            </a:pPr>
            <a:r>
              <a:rPr lang="zh-CN" altLang="en-US" dirty="0">
                <a:solidFill>
                  <a:schemeClr val="tx1">
                    <a:lumMod val="75000"/>
                    <a:lumOff val="25000"/>
                  </a:schemeClr>
                </a:solidFill>
              </a:rPr>
              <a:t>通常，程序流程结构分为三种：</a:t>
            </a:r>
            <a:r>
              <a:rPr lang="zh-CN" altLang="en-US" dirty="0">
                <a:solidFill>
                  <a:srgbClr val="FF0000"/>
                </a:solidFill>
              </a:rPr>
              <a:t>顺序结构、分支结构和循环结构</a:t>
            </a:r>
            <a:r>
              <a:rPr lang="zh-CN" altLang="en-US" dirty="0">
                <a:solidFill>
                  <a:schemeClr val="tx1">
                    <a:lumMod val="75000"/>
                    <a:lumOff val="25000"/>
                  </a:schemeClr>
                </a:solidFill>
              </a:rPr>
              <a:t>。顺序结构是程序中最常见的流程结构，按照程序中语句的先后顺序，自上而下依次执行，称为顺序结构；分支结构则根据</a:t>
            </a:r>
            <a:r>
              <a:rPr lang="en-US" altLang="zh-CN" dirty="0">
                <a:solidFill>
                  <a:schemeClr val="tx1">
                    <a:lumMod val="75000"/>
                    <a:lumOff val="25000"/>
                  </a:schemeClr>
                </a:solidFill>
              </a:rPr>
              <a:t>if</a:t>
            </a:r>
            <a:r>
              <a:rPr lang="zh-CN" altLang="en-US" dirty="0">
                <a:solidFill>
                  <a:schemeClr val="tx1">
                    <a:lumMod val="75000"/>
                    <a:lumOff val="25000"/>
                  </a:schemeClr>
                </a:solidFill>
              </a:rPr>
              <a:t>条件的真假（</a:t>
            </a:r>
            <a:r>
              <a:rPr lang="en-US" altLang="zh-CN" dirty="0">
                <a:solidFill>
                  <a:schemeClr val="tx1">
                    <a:lumMod val="75000"/>
                    <a:lumOff val="25000"/>
                  </a:schemeClr>
                </a:solidFill>
              </a:rPr>
              <a:t>True</a:t>
            </a:r>
            <a:r>
              <a:rPr lang="zh-CN" altLang="en-US" dirty="0">
                <a:solidFill>
                  <a:schemeClr val="tx1">
                    <a:lumMod val="75000"/>
                    <a:lumOff val="25000"/>
                  </a:schemeClr>
                </a:solidFill>
              </a:rPr>
              <a:t>或者</a:t>
            </a:r>
            <a:r>
              <a:rPr lang="en-US" altLang="zh-CN" dirty="0">
                <a:solidFill>
                  <a:schemeClr val="tx1">
                    <a:lumMod val="75000"/>
                    <a:lumOff val="25000"/>
                  </a:schemeClr>
                </a:solidFill>
              </a:rPr>
              <a:t>False</a:t>
            </a:r>
            <a:r>
              <a:rPr lang="zh-CN" altLang="en-US" dirty="0">
                <a:solidFill>
                  <a:schemeClr val="tx1">
                    <a:lumMod val="75000"/>
                    <a:lumOff val="25000"/>
                  </a:schemeClr>
                </a:solidFill>
              </a:rPr>
              <a:t>）来决定要执行的代码；循环结构则是重复执行相同的代码，直到整个循环完成或者使用</a:t>
            </a:r>
            <a:r>
              <a:rPr lang="en-US" altLang="zh-CN" dirty="0">
                <a:solidFill>
                  <a:schemeClr val="tx1">
                    <a:lumMod val="75000"/>
                    <a:lumOff val="25000"/>
                  </a:schemeClr>
                </a:solidFill>
              </a:rPr>
              <a:t>break</a:t>
            </a:r>
            <a:r>
              <a:rPr lang="zh-CN" altLang="en-US" dirty="0">
                <a:solidFill>
                  <a:schemeClr val="tx1">
                    <a:lumMod val="75000"/>
                    <a:lumOff val="25000"/>
                  </a:schemeClr>
                </a:solidFill>
              </a:rPr>
              <a:t>强制跳出循环。</a:t>
            </a:r>
          </a:p>
          <a:p>
            <a:pPr indent="457200">
              <a:lnSpc>
                <a:spcPct val="150000"/>
              </a:lnSpc>
            </a:pPr>
            <a:r>
              <a:rPr lang="en-US" altLang="zh-CN" dirty="0">
                <a:solidFill>
                  <a:schemeClr val="tx1">
                    <a:lumMod val="75000"/>
                    <a:lumOff val="25000"/>
                  </a:schemeClr>
                </a:solidFill>
              </a:rPr>
              <a:t>Python</a:t>
            </a:r>
            <a:r>
              <a:rPr lang="zh-CN" altLang="en-US" dirty="0">
                <a:solidFill>
                  <a:schemeClr val="tx1">
                    <a:lumMod val="75000"/>
                    <a:lumOff val="25000"/>
                  </a:schemeClr>
                </a:solidFill>
              </a:rPr>
              <a:t>语言中，一般来说，我们使用</a:t>
            </a:r>
            <a:r>
              <a:rPr lang="en-US" altLang="zh-CN" dirty="0">
                <a:solidFill>
                  <a:schemeClr val="tx1">
                    <a:lumMod val="75000"/>
                    <a:lumOff val="25000"/>
                  </a:schemeClr>
                </a:solidFill>
              </a:rPr>
              <a:t>if</a:t>
            </a:r>
            <a:r>
              <a:rPr lang="zh-CN" altLang="en-US" dirty="0">
                <a:solidFill>
                  <a:schemeClr val="tx1">
                    <a:lumMod val="75000"/>
                    <a:lumOff val="25000"/>
                  </a:schemeClr>
                </a:solidFill>
              </a:rPr>
              <a:t>语句实现分支结构，用</a:t>
            </a:r>
            <a:r>
              <a:rPr lang="en-US" altLang="zh-CN" dirty="0">
                <a:solidFill>
                  <a:schemeClr val="tx1">
                    <a:lumMod val="75000"/>
                    <a:lumOff val="25000"/>
                  </a:schemeClr>
                </a:solidFill>
              </a:rPr>
              <a:t>for</a:t>
            </a:r>
            <a:r>
              <a:rPr lang="zh-CN" altLang="en-US" dirty="0">
                <a:solidFill>
                  <a:schemeClr val="tx1">
                    <a:lumMod val="75000"/>
                    <a:lumOff val="25000"/>
                  </a:schemeClr>
                </a:solidFill>
              </a:rPr>
              <a:t>和</a:t>
            </a:r>
            <a:r>
              <a:rPr lang="en-US" altLang="zh-CN" dirty="0">
                <a:solidFill>
                  <a:schemeClr val="tx1">
                    <a:lumMod val="75000"/>
                    <a:lumOff val="25000"/>
                  </a:schemeClr>
                </a:solidFill>
              </a:rPr>
              <a:t>while</a:t>
            </a:r>
            <a:r>
              <a:rPr lang="zh-CN" altLang="en-US" dirty="0">
                <a:solidFill>
                  <a:schemeClr val="tx1">
                    <a:lumMod val="75000"/>
                    <a:lumOff val="25000"/>
                  </a:schemeClr>
                </a:solidFill>
              </a:rPr>
              <a:t>语句实现循环结构。</a:t>
            </a:r>
          </a:p>
        </p:txBody>
      </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3.1 条件语句</a:t>
            </a:r>
          </a:p>
        </p:txBody>
      </p:sp>
      <p:sp>
        <p:nvSpPr>
          <p:cNvPr id="5" name="内容占位符 2">
            <a:extLst>
              <a:ext uri="{FF2B5EF4-FFF2-40B4-BE49-F238E27FC236}">
                <a16:creationId xmlns:a16="http://schemas.microsoft.com/office/drawing/2014/main" id="{6F749A21-378C-4AF7-8ED8-EA524BB280D7}"/>
              </a:ext>
            </a:extLst>
          </p:cNvPr>
          <p:cNvSpPr txBox="1">
            <a:spLocks/>
          </p:cNvSpPr>
          <p:nvPr/>
        </p:nvSpPr>
        <p:spPr>
          <a:xfrm>
            <a:off x="628650" y="3709633"/>
            <a:ext cx="7886700" cy="2499728"/>
          </a:xfrm>
          <a:prstGeom prst="rect">
            <a:avLst/>
          </a:prstGeom>
        </p:spPr>
        <p:txBody>
          <a:bodyPr vert="horz" lIns="91440" tIns="45720" rIns="91440" bIns="45720" rtlCol="0">
            <a:normAutofit/>
          </a:bodyPr>
          <a:lstStyle>
            <a:lvl1pPr marL="0" indent="457200" algn="l" defTabSz="914400" rtl="0" eaLnBrk="1" latinLnBrk="0" hangingPunct="1">
              <a:lnSpc>
                <a:spcPct val="15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tx1">
                    <a:lumMod val="75000"/>
                    <a:lumOff val="25000"/>
                  </a:schemeClr>
                </a:solidFill>
              </a:rPr>
              <a:t>条件语句是用来判断给定的条件是否满足，并根据判断的结果（</a:t>
            </a:r>
            <a:r>
              <a:rPr lang="en-US" altLang="zh-CN" dirty="0">
                <a:solidFill>
                  <a:schemeClr val="tx1">
                    <a:lumMod val="75000"/>
                    <a:lumOff val="25000"/>
                  </a:schemeClr>
                </a:solidFill>
              </a:rPr>
              <a:t>True</a:t>
            </a:r>
            <a:r>
              <a:rPr lang="zh-CN" altLang="en-US" dirty="0">
                <a:solidFill>
                  <a:schemeClr val="tx1">
                    <a:lumMod val="75000"/>
                    <a:lumOff val="25000"/>
                  </a:schemeClr>
                </a:solidFill>
              </a:rPr>
              <a:t>或</a:t>
            </a:r>
            <a:r>
              <a:rPr lang="en-US" altLang="zh-CN" dirty="0">
                <a:solidFill>
                  <a:schemeClr val="tx1">
                    <a:lumMod val="75000"/>
                    <a:lumOff val="25000"/>
                  </a:schemeClr>
                </a:solidFill>
              </a:rPr>
              <a:t>False</a:t>
            </a:r>
            <a:r>
              <a:rPr lang="zh-CN" altLang="en-US" dirty="0">
                <a:solidFill>
                  <a:schemeClr val="tx1">
                    <a:lumMod val="75000"/>
                    <a:lumOff val="25000"/>
                  </a:schemeClr>
                </a:solidFill>
              </a:rPr>
              <a:t>）决定是否执行或如何执行后续流</a:t>
            </a:r>
            <a:r>
              <a:rPr lang="en-US" altLang="zh-CN" dirty="0">
                <a:solidFill>
                  <a:schemeClr val="tx1">
                    <a:lumMod val="75000"/>
                    <a:lumOff val="25000"/>
                  </a:schemeClr>
                </a:solidFill>
              </a:rPr>
              <a:t>……</a:t>
            </a:r>
            <a:r>
              <a:rPr lang="zh-CN" altLang="en-US" dirty="0">
                <a:solidFill>
                  <a:schemeClr val="tx1">
                    <a:lumMod val="75000"/>
                    <a:lumOff val="25000"/>
                  </a:schemeClr>
                </a:solidFill>
              </a:rPr>
              <a:t>程的语句，它使代码的执行顺序有了更多选择，以实现更多的功能。</a:t>
            </a:r>
          </a:p>
          <a:p>
            <a:r>
              <a:rPr lang="zh-CN" altLang="en-US" dirty="0">
                <a:solidFill>
                  <a:schemeClr val="tx1">
                    <a:lumMod val="75000"/>
                    <a:lumOff val="25000"/>
                  </a:schemeClr>
                </a:solidFill>
              </a:rPr>
              <a:t>一般来说，条件表达式是由条件运算符和相应的数据所构成的，在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中，所有合法的表达式都可以作为条件表达式。条件表达式的值只要不是</a:t>
            </a:r>
            <a:r>
              <a:rPr lang="en-US" altLang="zh-CN" dirty="0">
                <a:solidFill>
                  <a:schemeClr val="tx1">
                    <a:lumMod val="75000"/>
                    <a:lumOff val="25000"/>
                  </a:schemeClr>
                </a:solidFill>
              </a:rPr>
              <a:t>False</a:t>
            </a:r>
            <a:r>
              <a:rPr lang="zh-CN" altLang="en-US" dirty="0">
                <a:solidFill>
                  <a:schemeClr val="tx1">
                    <a:lumMod val="75000"/>
                    <a:lumOff val="25000"/>
                  </a:schemeClr>
                </a:solidFill>
              </a:rPr>
              <a:t>、</a:t>
            </a:r>
            <a:r>
              <a:rPr lang="en-US" altLang="zh-CN" dirty="0">
                <a:solidFill>
                  <a:schemeClr val="tx1">
                    <a:lumMod val="75000"/>
                    <a:lumOff val="25000"/>
                  </a:schemeClr>
                </a:solidFill>
              </a:rPr>
              <a:t>0</a:t>
            </a:r>
            <a:r>
              <a:rPr lang="zh-CN" altLang="en-US" dirty="0">
                <a:solidFill>
                  <a:schemeClr val="tx1">
                    <a:lumMod val="75000"/>
                    <a:lumOff val="25000"/>
                  </a:schemeClr>
                </a:solidFill>
              </a:rPr>
              <a:t>、空值（</a:t>
            </a:r>
            <a:r>
              <a:rPr lang="en-US" altLang="zh-CN" dirty="0">
                <a:solidFill>
                  <a:schemeClr val="tx1">
                    <a:lumMod val="75000"/>
                    <a:lumOff val="25000"/>
                  </a:schemeClr>
                </a:solidFill>
              </a:rPr>
              <a:t>None</a:t>
            </a:r>
            <a:r>
              <a:rPr lang="zh-CN" altLang="en-US" dirty="0">
                <a:solidFill>
                  <a:schemeClr val="tx1">
                    <a:lumMod val="75000"/>
                    <a:lumOff val="25000"/>
                  </a:schemeClr>
                </a:solidFill>
              </a:rPr>
              <a:t>）、空列表、空集合、空元组、空字符串等，其它均为</a:t>
            </a:r>
            <a:r>
              <a:rPr lang="en-US" altLang="zh-CN" dirty="0">
                <a:solidFill>
                  <a:schemeClr val="tx1">
                    <a:lumMod val="75000"/>
                    <a:lumOff val="25000"/>
                  </a:schemeClr>
                </a:solidFill>
              </a:rPr>
              <a:t>True</a:t>
            </a:r>
            <a:r>
              <a:rPr lang="zh-CN" altLang="en-US" dirty="0">
                <a:solidFill>
                  <a:schemeClr val="tx1">
                    <a:lumMod val="75000"/>
                    <a:lumOff val="25000"/>
                  </a:schemeClr>
                </a:solidFill>
              </a:rPr>
              <a:t>。</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474746" y="740429"/>
            <a:ext cx="8194508" cy="1419594"/>
          </a:xfrm>
        </p:spPr>
        <p:txBody>
          <a:bodyPr>
            <a:normAutofit/>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、将小写字母转换成大写字母，大写字母转换成小写字母。</a:t>
            </a:r>
            <a:endParaRPr lang="en-US" altLang="zh-CN" dirty="0">
              <a:solidFill>
                <a:schemeClr val="tx1">
                  <a:lumMod val="75000"/>
                  <a:lumOff val="25000"/>
                </a:schemeClr>
              </a:solidFill>
            </a:endParaRPr>
          </a:p>
          <a:p>
            <a:r>
              <a:rPr lang="en-US" altLang="zh-CN" dirty="0">
                <a:solidFill>
                  <a:schemeClr val="tx1">
                    <a:lumMod val="75000"/>
                    <a:lumOff val="25000"/>
                  </a:schemeClr>
                </a:solidFill>
              </a:rPr>
              <a:t>	</a:t>
            </a:r>
            <a:r>
              <a:rPr lang="en-US" altLang="zh-CN" dirty="0" err="1">
                <a:solidFill>
                  <a:schemeClr val="tx1">
                    <a:lumMod val="75000"/>
                    <a:lumOff val="25000"/>
                  </a:schemeClr>
                </a:solidFill>
              </a:rPr>
              <a:t>ord</a:t>
            </a:r>
            <a:r>
              <a:rPr lang="en-US" altLang="zh-CN" dirty="0">
                <a:solidFill>
                  <a:schemeClr val="tx1">
                    <a:lumMod val="75000"/>
                    <a:lumOff val="25000"/>
                  </a:schemeClr>
                </a:solidFill>
              </a:rPr>
              <a:t>()</a:t>
            </a:r>
            <a:r>
              <a:rPr lang="zh-CN" altLang="en-US" dirty="0">
                <a:solidFill>
                  <a:schemeClr val="tx1">
                    <a:lumMod val="75000"/>
                    <a:lumOff val="25000"/>
                  </a:schemeClr>
                </a:solidFill>
              </a:rPr>
              <a:t>函数返回字符的</a:t>
            </a:r>
            <a:r>
              <a:rPr lang="en-US" altLang="zh-CN" dirty="0">
                <a:solidFill>
                  <a:schemeClr val="tx1">
                    <a:lumMod val="75000"/>
                    <a:lumOff val="25000"/>
                  </a:schemeClr>
                </a:solidFill>
              </a:rPr>
              <a:t>ASCII</a:t>
            </a:r>
            <a:r>
              <a:rPr lang="zh-CN" altLang="en-US" dirty="0">
                <a:solidFill>
                  <a:schemeClr val="tx1">
                    <a:lumMod val="75000"/>
                    <a:lumOff val="25000"/>
                  </a:schemeClr>
                </a:solidFill>
              </a:rPr>
              <a:t>数值或者</a:t>
            </a:r>
            <a:r>
              <a:rPr lang="en-US" altLang="zh-CN" dirty="0">
                <a:solidFill>
                  <a:schemeClr val="tx1">
                    <a:lumMod val="75000"/>
                    <a:lumOff val="25000"/>
                  </a:schemeClr>
                </a:solidFill>
              </a:rPr>
              <a:t>Unicode</a:t>
            </a:r>
            <a:r>
              <a:rPr lang="zh-CN" altLang="en-US" dirty="0">
                <a:solidFill>
                  <a:schemeClr val="tx1">
                    <a:lumMod val="75000"/>
                    <a:lumOff val="25000"/>
                  </a:schemeClr>
                </a:solidFill>
              </a:rPr>
              <a:t>数值</a:t>
            </a:r>
            <a:endParaRPr lang="en-US" altLang="zh-CN" dirty="0">
              <a:solidFill>
                <a:schemeClr val="tx1">
                  <a:lumMod val="75000"/>
                  <a:lumOff val="25000"/>
                </a:schemeClr>
              </a:solidFill>
            </a:endParaRPr>
          </a:p>
          <a:p>
            <a:r>
              <a:rPr lang="en-US" altLang="zh-CN" dirty="0">
                <a:solidFill>
                  <a:schemeClr val="tx1">
                    <a:lumMod val="75000"/>
                    <a:lumOff val="25000"/>
                  </a:schemeClr>
                </a:solidFill>
              </a:rPr>
              <a:t>	</a:t>
            </a:r>
            <a:r>
              <a:rPr lang="en-US" altLang="zh-CN" dirty="0" err="1">
                <a:solidFill>
                  <a:schemeClr val="tx1">
                    <a:lumMod val="75000"/>
                    <a:lumOff val="25000"/>
                  </a:schemeClr>
                </a:solidFill>
              </a:rPr>
              <a:t>chr</a:t>
            </a:r>
            <a:r>
              <a:rPr lang="en-US" altLang="zh-CN" dirty="0">
                <a:solidFill>
                  <a:schemeClr val="tx1">
                    <a:lumMod val="75000"/>
                    <a:lumOff val="25000"/>
                  </a:schemeClr>
                </a:solidFill>
              </a:rPr>
              <a:t>()</a:t>
            </a:r>
            <a:r>
              <a:rPr lang="zh-CN" altLang="en-US" dirty="0">
                <a:solidFill>
                  <a:schemeClr val="tx1">
                    <a:lumMod val="75000"/>
                    <a:lumOff val="25000"/>
                  </a:schemeClr>
                </a:solidFill>
              </a:rPr>
              <a:t>返回</a:t>
            </a:r>
            <a:r>
              <a:rPr lang="en-US" altLang="zh-CN" dirty="0">
                <a:solidFill>
                  <a:schemeClr val="tx1">
                    <a:lumMod val="75000"/>
                    <a:lumOff val="25000"/>
                  </a:schemeClr>
                </a:solidFill>
              </a:rPr>
              <a:t>ASCII</a:t>
            </a:r>
            <a:r>
              <a:rPr lang="zh-CN" altLang="en-US" dirty="0">
                <a:solidFill>
                  <a:schemeClr val="tx1">
                    <a:lumMod val="75000"/>
                    <a:lumOff val="25000"/>
                  </a:schemeClr>
                </a:solidFill>
              </a:rPr>
              <a:t>数值或者</a:t>
            </a:r>
            <a:r>
              <a:rPr lang="en-US" altLang="zh-CN" dirty="0">
                <a:solidFill>
                  <a:schemeClr val="tx1">
                    <a:lumMod val="75000"/>
                    <a:lumOff val="25000"/>
                  </a:schemeClr>
                </a:solidFill>
              </a:rPr>
              <a:t>Unicode</a:t>
            </a:r>
            <a:r>
              <a:rPr lang="zh-CN" altLang="en-US" dirty="0">
                <a:solidFill>
                  <a:schemeClr val="tx1">
                    <a:lumMod val="75000"/>
                    <a:lumOff val="25000"/>
                  </a:schemeClr>
                </a:solidFill>
              </a:rPr>
              <a:t>数值对应字符</a:t>
            </a:r>
          </a:p>
        </p:txBody>
      </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4</a:t>
            </a:r>
            <a:r>
              <a:rPr dirty="0"/>
              <a:t> </a:t>
            </a:r>
            <a:r>
              <a:rPr lang="zh-CN" dirty="0"/>
              <a:t>实验</a:t>
            </a:r>
          </a:p>
        </p:txBody>
      </p:sp>
      <p:pic>
        <p:nvPicPr>
          <p:cNvPr id="6" name="图片 5">
            <a:extLst>
              <a:ext uri="{FF2B5EF4-FFF2-40B4-BE49-F238E27FC236}">
                <a16:creationId xmlns:a16="http://schemas.microsoft.com/office/drawing/2014/main" id="{2E737E43-5D39-4BCF-9321-2CECC7FF2100}"/>
              </a:ext>
            </a:extLst>
          </p:cNvPr>
          <p:cNvPicPr>
            <a:picLocks noChangeAspect="1"/>
          </p:cNvPicPr>
          <p:nvPr/>
        </p:nvPicPr>
        <p:blipFill rotWithShape="1">
          <a:blip r:embed="rId2"/>
          <a:srcRect b="2491"/>
          <a:stretch/>
        </p:blipFill>
        <p:spPr>
          <a:xfrm>
            <a:off x="0" y="2160023"/>
            <a:ext cx="9144000" cy="3984200"/>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961410"/>
            <a:ext cx="7886700" cy="835691"/>
          </a:xfrm>
        </p:spPr>
        <p:txBody>
          <a:bodyPr/>
          <a:lstStyle/>
          <a:p>
            <a:r>
              <a:rPr lang="en-US" altLang="zh-CN" dirty="0">
                <a:solidFill>
                  <a:schemeClr val="tx1">
                    <a:lumMod val="75000"/>
                    <a:lumOff val="25000"/>
                  </a:schemeClr>
                </a:solidFill>
              </a:rPr>
              <a:t>3</a:t>
            </a:r>
            <a:r>
              <a:rPr lang="zh-CN" altLang="en-US" dirty="0">
                <a:solidFill>
                  <a:schemeClr val="tx1">
                    <a:lumMod val="75000"/>
                    <a:lumOff val="25000"/>
                  </a:schemeClr>
                </a:solidFill>
              </a:rPr>
              <a:t>、求</a:t>
            </a:r>
            <a:r>
              <a:rPr lang="en-US" altLang="zh-CN" dirty="0">
                <a:solidFill>
                  <a:schemeClr val="tx1">
                    <a:lumMod val="75000"/>
                    <a:lumOff val="25000"/>
                  </a:schemeClr>
                </a:solidFill>
              </a:rPr>
              <a:t>100</a:t>
            </a:r>
            <a:r>
              <a:rPr lang="zh-CN" altLang="en-US" dirty="0">
                <a:solidFill>
                  <a:schemeClr val="tx1">
                    <a:lumMod val="75000"/>
                    <a:lumOff val="25000"/>
                  </a:schemeClr>
                </a:solidFill>
              </a:rPr>
              <a:t>以内最大的</a:t>
            </a:r>
            <a:r>
              <a:rPr lang="en-US" altLang="zh-CN" dirty="0">
                <a:solidFill>
                  <a:schemeClr val="tx1">
                    <a:lumMod val="75000"/>
                    <a:lumOff val="25000"/>
                  </a:schemeClr>
                </a:solidFill>
              </a:rPr>
              <a:t>10</a:t>
            </a:r>
            <a:r>
              <a:rPr lang="zh-CN" altLang="en-US" dirty="0">
                <a:solidFill>
                  <a:schemeClr val="tx1">
                    <a:lumMod val="75000"/>
                    <a:lumOff val="25000"/>
                  </a:schemeClr>
                </a:solidFill>
              </a:rPr>
              <a:t>个质数的和。</a:t>
            </a:r>
          </a:p>
        </p:txBody>
      </p:sp>
      <p:grpSp>
        <p:nvGrpSpPr>
          <p:cNvPr id="7" name="组合 6"/>
          <p:cNvGrpSpPr/>
          <p:nvPr/>
        </p:nvGrpSpPr>
        <p:grpSpPr>
          <a:xfrm>
            <a:off x="0" y="1797101"/>
            <a:ext cx="9170946" cy="3411003"/>
            <a:chOff x="0" y="1426044"/>
            <a:chExt cx="9170946" cy="3104763"/>
          </a:xfrm>
        </p:grpSpPr>
        <p:pic>
          <p:nvPicPr>
            <p:cNvPr id="8" name="图片 7"/>
            <p:cNvPicPr>
              <a:picLocks noChangeAspect="1"/>
            </p:cNvPicPr>
            <p:nvPr/>
          </p:nvPicPr>
          <p:blipFill>
            <a:blip r:embed="rId2"/>
            <a:stretch>
              <a:fillRect/>
            </a:stretch>
          </p:blipFill>
          <p:spPr>
            <a:xfrm>
              <a:off x="0" y="1426044"/>
              <a:ext cx="4869091" cy="3104761"/>
            </a:xfrm>
            <a:prstGeom prst="rect">
              <a:avLst/>
            </a:prstGeom>
          </p:spPr>
        </p:pic>
        <p:pic>
          <p:nvPicPr>
            <p:cNvPr id="9" name="图片 8"/>
            <p:cNvPicPr>
              <a:picLocks noChangeAspect="1"/>
            </p:cNvPicPr>
            <p:nvPr/>
          </p:nvPicPr>
          <p:blipFill>
            <a:blip r:embed="rId3"/>
            <a:stretch>
              <a:fillRect/>
            </a:stretch>
          </p:blipFill>
          <p:spPr>
            <a:xfrm>
              <a:off x="4770946" y="1426045"/>
              <a:ext cx="4400000" cy="3104762"/>
            </a:xfrm>
            <a:prstGeom prst="rect">
              <a:avLst/>
            </a:prstGeom>
          </p:spPr>
        </p:pic>
      </p:gr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4</a:t>
            </a:r>
            <a:r>
              <a:rPr dirty="0"/>
              <a:t> </a:t>
            </a:r>
            <a:r>
              <a:rPr lang="zh-CN" dirty="0"/>
              <a:t>实验</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7500"/>
          </a:bodyPr>
          <a:lstStyle/>
          <a:p>
            <a:r>
              <a:rPr lang="zh-CN" altLang="en-US" dirty="0"/>
              <a:t>第三章 流程控制</a:t>
            </a:r>
          </a:p>
        </p:txBody>
      </p:sp>
      <p:sp>
        <p:nvSpPr>
          <p:cNvPr id="3" name="文本占位符 2"/>
          <p:cNvSpPr>
            <a:spLocks noGrp="1"/>
          </p:cNvSpPr>
          <p:nvPr>
            <p:ph type="body" sz="quarter" idx="14"/>
          </p:nvPr>
        </p:nvSpPr>
        <p:spPr/>
        <p:txBody>
          <a:bodyPr>
            <a:normAutofit fontScale="97500"/>
          </a:bodyPr>
          <a:lstStyle/>
          <a:p>
            <a:pPr marL="0" indent="0">
              <a:buNone/>
            </a:pPr>
            <a:r>
              <a:rPr lang="en-US" altLang="zh-CN" dirty="0">
                <a:solidFill>
                  <a:schemeClr val="tx1">
                    <a:lumMod val="75000"/>
                    <a:lumOff val="25000"/>
                  </a:schemeClr>
                </a:solidFill>
              </a:rPr>
              <a:t>3.1 </a:t>
            </a:r>
            <a:r>
              <a:rPr lang="zh-CN" altLang="en-US" dirty="0">
                <a:solidFill>
                  <a:schemeClr val="tx1">
                    <a:lumMod val="75000"/>
                    <a:lumOff val="25000"/>
                  </a:schemeClr>
                </a:solidFill>
              </a:rPr>
              <a:t>条件语句</a:t>
            </a:r>
          </a:p>
        </p:txBody>
      </p:sp>
      <p:sp>
        <p:nvSpPr>
          <p:cNvPr id="4" name="文本占位符 3"/>
          <p:cNvSpPr>
            <a:spLocks noGrp="1"/>
          </p:cNvSpPr>
          <p:nvPr>
            <p:ph type="body" sz="quarter" idx="15"/>
          </p:nvPr>
        </p:nvSpPr>
        <p:spPr/>
        <p:txBody>
          <a:bodyPr>
            <a:normAutofit fontScale="97500"/>
          </a:bodyPr>
          <a:lstStyle/>
          <a:p>
            <a:pPr marL="0" indent="0">
              <a:buNone/>
            </a:pPr>
            <a:r>
              <a:rPr lang="en-US" altLang="zh-CN" dirty="0">
                <a:solidFill>
                  <a:schemeClr val="tx1">
                    <a:lumMod val="75000"/>
                    <a:lumOff val="25000"/>
                  </a:schemeClr>
                </a:solidFill>
              </a:rPr>
              <a:t>3.2 </a:t>
            </a:r>
            <a:r>
              <a:rPr lang="zh-CN" altLang="en-US" dirty="0">
                <a:solidFill>
                  <a:schemeClr val="tx1">
                    <a:lumMod val="75000"/>
                    <a:lumOff val="25000"/>
                  </a:schemeClr>
                </a:solidFill>
              </a:rPr>
              <a:t>条件流程控制</a:t>
            </a:r>
          </a:p>
        </p:txBody>
      </p:sp>
      <p:sp>
        <p:nvSpPr>
          <p:cNvPr id="5" name="文本占位符 4"/>
          <p:cNvSpPr>
            <a:spLocks noGrp="1"/>
          </p:cNvSpPr>
          <p:nvPr>
            <p:ph type="body" sz="quarter" idx="16"/>
          </p:nvPr>
        </p:nvSpPr>
        <p:spPr/>
        <p:txBody>
          <a:bodyPr>
            <a:normAutofit fontScale="97500"/>
          </a:bodyPr>
          <a:lstStyle/>
          <a:p>
            <a:pPr marL="0" indent="0">
              <a:buNone/>
            </a:pPr>
            <a:r>
              <a:rPr lang="en-US" altLang="zh-CN" dirty="0">
                <a:solidFill>
                  <a:schemeClr val="tx1">
                    <a:lumMod val="75000"/>
                    <a:lumOff val="25000"/>
                  </a:schemeClr>
                </a:solidFill>
              </a:rPr>
              <a:t>3.3 </a:t>
            </a:r>
            <a:r>
              <a:rPr lang="zh-CN" altLang="en-US" dirty="0">
                <a:solidFill>
                  <a:schemeClr val="tx1">
                    <a:lumMod val="75000"/>
                    <a:lumOff val="25000"/>
                  </a:schemeClr>
                </a:solidFill>
              </a:rPr>
              <a:t>循环流程控制</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normAutofit fontScale="97500"/>
          </a:bodyPr>
          <a:lstStyle/>
          <a:p>
            <a:pPr marL="0" indent="0">
              <a:buNone/>
            </a:pPr>
            <a:r>
              <a:rPr lang="en-US" altLang="zh-CN" dirty="0">
                <a:solidFill>
                  <a:schemeClr val="tx1">
                    <a:lumMod val="75000"/>
                    <a:lumOff val="25000"/>
                  </a:schemeClr>
                </a:solidFill>
              </a:rPr>
              <a:t>3.4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a:xfrm>
            <a:off x="1769110" y="4906645"/>
            <a:ext cx="5719445" cy="411480"/>
          </a:xfrm>
          <a:solidFill>
            <a:schemeClr val="accent1"/>
          </a:solidFill>
        </p:spPr>
        <p:txBody>
          <a:bodyPr>
            <a:normAutofit fontScale="97500"/>
          </a:bodyPr>
          <a:lstStyle/>
          <a:p>
            <a:pPr marL="0" indent="0">
              <a:buNone/>
            </a:pPr>
            <a:r>
              <a:rPr lang="en-US" altLang="zh-CN" dirty="0">
                <a:solidFill>
                  <a:schemeClr val="bg1"/>
                </a:solidFill>
              </a:rPr>
              <a:t>  3.4 </a:t>
            </a:r>
            <a:r>
              <a:rPr lang="zh-CN" altLang="en-US" dirty="0">
                <a:solidFill>
                  <a:schemeClr val="bg1"/>
                </a:solidFill>
              </a:rPr>
              <a:t>小结</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406525"/>
            <a:ext cx="7886700" cy="4044950"/>
          </a:xfrm>
        </p:spPr>
        <p:txBody>
          <a:bodyPr/>
          <a:lstStyle/>
          <a:p>
            <a:r>
              <a:rPr lang="zh-CN" altLang="en-US" dirty="0">
                <a:solidFill>
                  <a:schemeClr val="tx1">
                    <a:lumMod val="75000"/>
                    <a:lumOff val="25000"/>
                  </a:schemeClr>
                </a:solidFill>
              </a:rPr>
              <a:t>本章讲解了</a:t>
            </a:r>
            <a:r>
              <a:rPr lang="en-US" altLang="zh-CN" dirty="0">
                <a:solidFill>
                  <a:schemeClr val="tx1">
                    <a:lumMod val="75000"/>
                    <a:lumOff val="25000"/>
                  </a:schemeClr>
                </a:solidFill>
              </a:rPr>
              <a:t>Python</a:t>
            </a:r>
            <a:r>
              <a:rPr lang="zh-CN" altLang="en-US" dirty="0">
                <a:solidFill>
                  <a:schemeClr val="tx1">
                    <a:lumMod val="75000"/>
                    <a:lumOff val="25000"/>
                  </a:schemeClr>
                </a:solidFill>
              </a:rPr>
              <a:t>的流程控制：</a:t>
            </a:r>
            <a:r>
              <a:rPr lang="en-US" altLang="zh-CN" dirty="0">
                <a:solidFill>
                  <a:schemeClr val="tx1">
                    <a:lumMod val="75000"/>
                    <a:lumOff val="25000"/>
                  </a:schemeClr>
                </a:solidFill>
              </a:rPr>
              <a:t>if</a:t>
            </a:r>
            <a:r>
              <a:rPr lang="zh-CN" altLang="en-US" dirty="0">
                <a:solidFill>
                  <a:schemeClr val="tx1">
                    <a:lumMod val="75000"/>
                    <a:lumOff val="25000"/>
                  </a:schemeClr>
                </a:solidFill>
              </a:rPr>
              <a:t>分支、</a:t>
            </a:r>
            <a:r>
              <a:rPr lang="en-US" altLang="zh-CN" dirty="0">
                <a:solidFill>
                  <a:schemeClr val="tx1">
                    <a:lumMod val="75000"/>
                    <a:lumOff val="25000"/>
                  </a:schemeClr>
                </a:solidFill>
              </a:rPr>
              <a:t>for</a:t>
            </a:r>
            <a:r>
              <a:rPr lang="zh-CN" altLang="en-US" dirty="0">
                <a:solidFill>
                  <a:schemeClr val="tx1">
                    <a:lumMod val="75000"/>
                    <a:lumOff val="25000"/>
                  </a:schemeClr>
                </a:solidFill>
              </a:rPr>
              <a:t>循环和</a:t>
            </a:r>
            <a:r>
              <a:rPr lang="en-US" altLang="zh-CN" dirty="0">
                <a:solidFill>
                  <a:schemeClr val="tx1">
                    <a:lumMod val="75000"/>
                    <a:lumOff val="25000"/>
                  </a:schemeClr>
                </a:solidFill>
              </a:rPr>
              <a:t>while</a:t>
            </a:r>
            <a:r>
              <a:rPr lang="zh-CN" altLang="en-US" dirty="0">
                <a:solidFill>
                  <a:schemeClr val="tx1">
                    <a:lumMod val="75000"/>
                    <a:lumOff val="25000"/>
                  </a:schemeClr>
                </a:solidFill>
              </a:rPr>
              <a:t>循环。</a:t>
            </a:r>
            <a:r>
              <a:rPr lang="en-US" altLang="zh-CN" dirty="0">
                <a:solidFill>
                  <a:schemeClr val="tx1">
                    <a:lumMod val="75000"/>
                    <a:lumOff val="25000"/>
                  </a:schemeClr>
                </a:solidFill>
              </a:rPr>
              <a:t>if</a:t>
            </a:r>
            <a:r>
              <a:rPr lang="zh-CN" altLang="en-US" dirty="0">
                <a:solidFill>
                  <a:schemeClr val="tx1">
                    <a:lumMod val="75000"/>
                    <a:lumOff val="25000"/>
                  </a:schemeClr>
                </a:solidFill>
              </a:rPr>
              <a:t>、</a:t>
            </a:r>
            <a:r>
              <a:rPr lang="en-US" altLang="zh-CN" dirty="0">
                <a:solidFill>
                  <a:schemeClr val="tx1">
                    <a:lumMod val="75000"/>
                    <a:lumOff val="25000"/>
                  </a:schemeClr>
                </a:solidFill>
              </a:rPr>
              <a:t>for</a:t>
            </a:r>
            <a:r>
              <a:rPr lang="zh-CN" altLang="en-US" dirty="0">
                <a:solidFill>
                  <a:schemeClr val="tx1">
                    <a:lumMod val="75000"/>
                    <a:lumOff val="25000"/>
                  </a:schemeClr>
                </a:solidFill>
              </a:rPr>
              <a:t>和</a:t>
            </a:r>
            <a:r>
              <a:rPr lang="en-US" altLang="zh-CN" dirty="0">
                <a:solidFill>
                  <a:schemeClr val="tx1">
                    <a:lumMod val="75000"/>
                    <a:lumOff val="25000"/>
                  </a:schemeClr>
                </a:solidFill>
              </a:rPr>
              <a:t>while</a:t>
            </a:r>
            <a:r>
              <a:rPr lang="zh-CN" altLang="en-US" dirty="0">
                <a:solidFill>
                  <a:schemeClr val="tx1">
                    <a:lumMod val="75000"/>
                    <a:lumOff val="25000"/>
                  </a:schemeClr>
                </a:solidFill>
              </a:rPr>
              <a:t>语法上很简单，但通过组合或嵌套，可以实现各种简单到复杂的程序逻辑结构。</a:t>
            </a:r>
          </a:p>
          <a:p>
            <a:r>
              <a:rPr lang="zh-CN" altLang="en-US" dirty="0">
                <a:solidFill>
                  <a:schemeClr val="tx1">
                    <a:lumMod val="75000"/>
                    <a:lumOff val="25000"/>
                  </a:schemeClr>
                </a:solidFill>
              </a:rPr>
              <a:t>为了保证程序流程控制的灵活性，</a:t>
            </a:r>
            <a:r>
              <a:rPr lang="en-US" altLang="zh-CN" dirty="0">
                <a:solidFill>
                  <a:schemeClr val="tx1">
                    <a:lumMod val="75000"/>
                    <a:lumOff val="25000"/>
                  </a:schemeClr>
                </a:solidFill>
              </a:rPr>
              <a:t>Python</a:t>
            </a:r>
            <a:r>
              <a:rPr lang="zh-CN" altLang="en-US" dirty="0">
                <a:solidFill>
                  <a:schemeClr val="tx1">
                    <a:lumMod val="75000"/>
                    <a:lumOff val="25000"/>
                  </a:schemeClr>
                </a:solidFill>
              </a:rPr>
              <a:t>提供了</a:t>
            </a:r>
            <a:r>
              <a:rPr lang="en-US" altLang="zh-CN" dirty="0">
                <a:solidFill>
                  <a:schemeClr val="tx1">
                    <a:lumMod val="75000"/>
                    <a:lumOff val="25000"/>
                  </a:schemeClr>
                </a:solidFill>
              </a:rPr>
              <a:t>continue</a:t>
            </a:r>
            <a:r>
              <a:rPr lang="zh-CN" altLang="en-US" dirty="0">
                <a:solidFill>
                  <a:schemeClr val="tx1">
                    <a:lumMod val="75000"/>
                    <a:lumOff val="25000"/>
                  </a:schemeClr>
                </a:solidFill>
              </a:rPr>
              <a:t>和</a:t>
            </a:r>
            <a:r>
              <a:rPr lang="en-US" altLang="zh-CN" dirty="0">
                <a:solidFill>
                  <a:schemeClr val="tx1">
                    <a:lumMod val="75000"/>
                    <a:lumOff val="25000"/>
                  </a:schemeClr>
                </a:solidFill>
              </a:rPr>
              <a:t>break</a:t>
            </a:r>
            <a:r>
              <a:rPr lang="zh-CN" altLang="en-US" dirty="0">
                <a:solidFill>
                  <a:schemeClr val="tx1">
                    <a:lumMod val="75000"/>
                    <a:lumOff val="25000"/>
                  </a:schemeClr>
                </a:solidFill>
              </a:rPr>
              <a:t>两个语句来控制循环语句。</a:t>
            </a:r>
            <a:r>
              <a:rPr lang="en-US" altLang="zh-CN" dirty="0">
                <a:solidFill>
                  <a:schemeClr val="tx1">
                    <a:lumMod val="75000"/>
                    <a:lumOff val="25000"/>
                  </a:schemeClr>
                </a:solidFill>
              </a:rPr>
              <a:t>continue</a:t>
            </a:r>
            <a:r>
              <a:rPr lang="zh-CN" altLang="en-US" dirty="0">
                <a:solidFill>
                  <a:schemeClr val="tx1">
                    <a:lumMod val="75000"/>
                    <a:lumOff val="25000"/>
                  </a:schemeClr>
                </a:solidFill>
              </a:rPr>
              <a:t>语句用来结束本次循环，提前进入下一次循环。</a:t>
            </a:r>
            <a:r>
              <a:rPr lang="en-US" altLang="zh-CN" dirty="0">
                <a:solidFill>
                  <a:schemeClr val="tx1">
                    <a:lumMod val="75000"/>
                    <a:lumOff val="25000"/>
                  </a:schemeClr>
                </a:solidFill>
              </a:rPr>
              <a:t>break</a:t>
            </a:r>
            <a:r>
              <a:rPr lang="zh-CN" altLang="en-US" dirty="0">
                <a:solidFill>
                  <a:schemeClr val="tx1">
                    <a:lumMod val="75000"/>
                    <a:lumOff val="25000"/>
                  </a:schemeClr>
                </a:solidFill>
              </a:rPr>
              <a:t>语句用于强制退出循环，不执行循环体中剩余的循环次数。</a:t>
            </a:r>
          </a:p>
        </p:txBody>
      </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5</a:t>
            </a:r>
            <a:r>
              <a:rPr dirty="0"/>
              <a:t> </a:t>
            </a:r>
            <a:r>
              <a:rPr lang="zh-CN" dirty="0"/>
              <a:t>小结</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7500"/>
          </a:bodyPr>
          <a:lstStyle/>
          <a:p>
            <a:r>
              <a:rPr lang="zh-CN" altLang="en-US" dirty="0"/>
              <a:t>第三章 流程控制</a:t>
            </a:r>
          </a:p>
        </p:txBody>
      </p:sp>
      <p:sp>
        <p:nvSpPr>
          <p:cNvPr id="3" name="文本占位符 2"/>
          <p:cNvSpPr>
            <a:spLocks noGrp="1"/>
          </p:cNvSpPr>
          <p:nvPr>
            <p:ph type="body" sz="quarter" idx="14"/>
          </p:nvPr>
        </p:nvSpPr>
        <p:spPr/>
        <p:txBody>
          <a:bodyPr>
            <a:normAutofit fontScale="97500"/>
          </a:bodyPr>
          <a:lstStyle/>
          <a:p>
            <a:pPr marL="0" indent="0">
              <a:buNone/>
            </a:pPr>
            <a:r>
              <a:rPr lang="en-US" altLang="zh-CN" dirty="0">
                <a:solidFill>
                  <a:schemeClr val="tx1">
                    <a:lumMod val="75000"/>
                    <a:lumOff val="25000"/>
                  </a:schemeClr>
                </a:solidFill>
              </a:rPr>
              <a:t>3.1  </a:t>
            </a:r>
            <a:r>
              <a:rPr lang="zh-CN" altLang="en-US" dirty="0">
                <a:solidFill>
                  <a:schemeClr val="tx1">
                    <a:lumMod val="75000"/>
                    <a:lumOff val="25000"/>
                  </a:schemeClr>
                </a:solidFill>
              </a:rPr>
              <a:t>条件语句</a:t>
            </a:r>
          </a:p>
        </p:txBody>
      </p:sp>
      <p:sp>
        <p:nvSpPr>
          <p:cNvPr id="4" name="文本占位符 3"/>
          <p:cNvSpPr>
            <a:spLocks noGrp="1"/>
          </p:cNvSpPr>
          <p:nvPr>
            <p:ph type="body" sz="quarter" idx="15"/>
          </p:nvPr>
        </p:nvSpPr>
        <p:spPr/>
        <p:txBody>
          <a:bodyPr>
            <a:normAutofit fontScale="97500"/>
          </a:bodyPr>
          <a:lstStyle/>
          <a:p>
            <a:pPr marL="0" indent="0">
              <a:buNone/>
            </a:pPr>
            <a:r>
              <a:rPr lang="en-US" altLang="zh-CN" dirty="0">
                <a:solidFill>
                  <a:schemeClr val="tx1">
                    <a:lumMod val="75000"/>
                    <a:lumOff val="25000"/>
                  </a:schemeClr>
                </a:solidFill>
              </a:rPr>
              <a:t>3.2 </a:t>
            </a:r>
            <a:r>
              <a:rPr lang="zh-CN" altLang="en-US" dirty="0">
                <a:solidFill>
                  <a:schemeClr val="tx1">
                    <a:lumMod val="75000"/>
                    <a:lumOff val="25000"/>
                  </a:schemeClr>
                </a:solidFill>
              </a:rPr>
              <a:t>条件流程控制</a:t>
            </a:r>
          </a:p>
        </p:txBody>
      </p:sp>
      <p:sp>
        <p:nvSpPr>
          <p:cNvPr id="5" name="文本占位符 4"/>
          <p:cNvSpPr>
            <a:spLocks noGrp="1"/>
          </p:cNvSpPr>
          <p:nvPr>
            <p:ph type="body" sz="quarter" idx="16"/>
          </p:nvPr>
        </p:nvSpPr>
        <p:spPr/>
        <p:txBody>
          <a:bodyPr>
            <a:normAutofit fontScale="97500"/>
          </a:bodyPr>
          <a:lstStyle/>
          <a:p>
            <a:pPr marL="0" indent="0">
              <a:buNone/>
            </a:pPr>
            <a:r>
              <a:rPr lang="en-US" altLang="zh-CN" dirty="0">
                <a:solidFill>
                  <a:schemeClr val="tx1">
                    <a:lumMod val="75000"/>
                    <a:lumOff val="25000"/>
                  </a:schemeClr>
                </a:solidFill>
              </a:rPr>
              <a:t>3.3 </a:t>
            </a:r>
            <a:r>
              <a:rPr lang="zh-CN" altLang="en-US" dirty="0">
                <a:solidFill>
                  <a:schemeClr val="tx1">
                    <a:lumMod val="75000"/>
                    <a:lumOff val="25000"/>
                  </a:schemeClr>
                </a:solidFill>
              </a:rPr>
              <a:t>循环流程控制</a:t>
            </a:r>
          </a:p>
        </p:txBody>
      </p:sp>
      <p:sp>
        <p:nvSpPr>
          <p:cNvPr id="6" name="文本占位符 5"/>
          <p:cNvSpPr>
            <a:spLocks noGrp="1"/>
          </p:cNvSpPr>
          <p:nvPr>
            <p:ph type="body" sz="quarter" idx="17"/>
          </p:nvPr>
        </p:nvSpPr>
        <p:spPr>
          <a:xfrm>
            <a:off x="1782445" y="5532755"/>
            <a:ext cx="5720715" cy="411480"/>
          </a:xfrm>
          <a:solidFill>
            <a:schemeClr val="accent1"/>
          </a:solidFill>
        </p:spPr>
        <p:txBody>
          <a:bodyPr>
            <a:normAutofit fontScale="97500"/>
          </a:bodyPr>
          <a:lstStyle/>
          <a:p>
            <a:pPr marL="0" indent="0">
              <a:buNone/>
            </a:pPr>
            <a:r>
              <a:rPr lang="en-US" altLang="zh-CN" dirty="0">
                <a:solidFill>
                  <a:schemeClr val="bg1"/>
                </a:solidFill>
              </a:rPr>
              <a:t>  </a:t>
            </a:r>
            <a:r>
              <a:rPr lang="zh-CN" altLang="en-US" dirty="0">
                <a:solidFill>
                  <a:schemeClr val="bg1"/>
                </a:solidFill>
              </a:rPr>
              <a:t>习题</a:t>
            </a:r>
          </a:p>
        </p:txBody>
      </p:sp>
      <p:sp>
        <p:nvSpPr>
          <p:cNvPr id="7" name="文本占位符 6"/>
          <p:cNvSpPr>
            <a:spLocks noGrp="1"/>
          </p:cNvSpPr>
          <p:nvPr>
            <p:ph type="body" sz="quarter" idx="18"/>
          </p:nvPr>
        </p:nvSpPr>
        <p:spPr/>
        <p:txBody>
          <a:bodyPr>
            <a:normAutofit fontScale="97500"/>
          </a:bodyPr>
          <a:lstStyle/>
          <a:p>
            <a:pPr marL="0" indent="0">
              <a:buNone/>
            </a:pPr>
            <a:r>
              <a:rPr lang="en-US" altLang="zh-CN" dirty="0">
                <a:solidFill>
                  <a:schemeClr val="tx1">
                    <a:lumMod val="75000"/>
                    <a:lumOff val="25000"/>
                  </a:schemeClr>
                </a:solidFill>
              </a:rPr>
              <a:t>3.4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p:txBody>
          <a:bodyPr>
            <a:normAutofit fontScale="97500"/>
          </a:bodyPr>
          <a:lstStyle/>
          <a:p>
            <a:pPr marL="0" indent="0">
              <a:buNone/>
            </a:pPr>
            <a:r>
              <a:rPr lang="en-US" altLang="zh-CN" dirty="0">
                <a:solidFill>
                  <a:schemeClr val="tx1">
                    <a:lumMod val="75000"/>
                    <a:lumOff val="25000"/>
                  </a:schemeClr>
                </a:solidFill>
              </a:rPr>
              <a:t>3.5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矩形 645"/>
          <p:cNvSpPr/>
          <p:nvPr/>
        </p:nvSpPr>
        <p:spPr>
          <a:xfrm>
            <a:off x="-14288" y="-22224"/>
            <a:ext cx="9169004" cy="68802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pic>
        <p:nvPicPr>
          <p:cNvPr id="678" name="图片 677"/>
          <p:cNvPicPr>
            <a:picLocks noChangeAspect="1"/>
          </p:cNvPicPr>
          <p:nvPr/>
        </p:nvPicPr>
        <p:blipFill rotWithShape="1">
          <a:blip r:embed="rId2"/>
          <a:srcRect l="19090" t="21720" r="16280" b="22029"/>
          <a:stretch>
            <a:fillRect/>
          </a:stretch>
        </p:blipFill>
        <p:spPr>
          <a:xfrm>
            <a:off x="-14605" y="-22225"/>
            <a:ext cx="9169400" cy="6879590"/>
          </a:xfrm>
          <a:prstGeom prst="rect">
            <a:avLst/>
          </a:prstGeom>
        </p:spPr>
      </p:pic>
      <p:sp>
        <p:nvSpPr>
          <p:cNvPr id="5" name="矩形 4"/>
          <p:cNvSpPr/>
          <p:nvPr/>
        </p:nvSpPr>
        <p:spPr>
          <a:xfrm>
            <a:off x="564073" y="2464268"/>
            <a:ext cx="7961879" cy="2999740"/>
          </a:xfrm>
          <a:prstGeom prst="rect">
            <a:avLst/>
          </a:prstGeom>
        </p:spPr>
        <p:txBody>
          <a:bodyPr wrap="square">
            <a:spAutoFit/>
          </a:bodyPr>
          <a:lstStyle/>
          <a:p>
            <a:pPr>
              <a:lnSpc>
                <a:spcPct val="150000"/>
              </a:lnSpc>
            </a:pPr>
            <a:r>
              <a:rPr altLang="zh-CN" sz="2100" spc="225" dirty="0">
                <a:solidFill>
                  <a:prstClr val="white"/>
                </a:solidFill>
              </a:rPr>
              <a:t>1</a:t>
            </a:r>
            <a:r>
              <a:rPr lang="en-US" sz="2100" spc="225" dirty="0">
                <a:solidFill>
                  <a:prstClr val="white"/>
                </a:solidFill>
                <a:sym typeface="+mn-ea"/>
              </a:rPr>
              <a:t>. </a:t>
            </a:r>
            <a:r>
              <a:rPr altLang="zh-CN" sz="2100" spc="225" dirty="0">
                <a:solidFill>
                  <a:prstClr val="white"/>
                </a:solidFill>
              </a:rPr>
              <a:t>______语句是else和if的组合。</a:t>
            </a:r>
          </a:p>
          <a:p>
            <a:pPr>
              <a:lnSpc>
                <a:spcPct val="150000"/>
              </a:lnSpc>
            </a:pPr>
            <a:r>
              <a:rPr altLang="zh-CN" sz="2100" spc="225" dirty="0">
                <a:solidFill>
                  <a:prstClr val="white"/>
                </a:solidFill>
              </a:rPr>
              <a:t>2</a:t>
            </a:r>
            <a:r>
              <a:rPr lang="en-US" sz="2100" spc="225" dirty="0">
                <a:solidFill>
                  <a:prstClr val="white"/>
                </a:solidFill>
              </a:rPr>
              <a:t>. </a:t>
            </a:r>
            <a:r>
              <a:rPr altLang="zh-CN" sz="2100" spc="225" dirty="0">
                <a:solidFill>
                  <a:prstClr val="white"/>
                </a:solidFill>
              </a:rPr>
              <a:t>______、______不能单独和if分支配合使用。</a:t>
            </a:r>
          </a:p>
          <a:p>
            <a:pPr>
              <a:lnSpc>
                <a:spcPct val="150000"/>
              </a:lnSpc>
            </a:pPr>
            <a:r>
              <a:rPr altLang="zh-CN" sz="2100" spc="225" dirty="0">
                <a:solidFill>
                  <a:prstClr val="white"/>
                </a:solidFill>
              </a:rPr>
              <a:t>3</a:t>
            </a:r>
            <a:r>
              <a:rPr lang="en-US" sz="2100" spc="225" dirty="0">
                <a:solidFill>
                  <a:prstClr val="white"/>
                </a:solidFill>
                <a:sym typeface="+mn-ea"/>
              </a:rPr>
              <a:t>. </a:t>
            </a:r>
            <a:r>
              <a:rPr altLang="zh-CN" sz="2100" spc="225" dirty="0">
                <a:solidFill>
                  <a:prstClr val="white"/>
                </a:solidFill>
              </a:rPr>
              <a:t>每个流程结构语句后面必须要有______。</a:t>
            </a:r>
          </a:p>
          <a:p>
            <a:pPr>
              <a:lnSpc>
                <a:spcPct val="150000"/>
              </a:lnSpc>
            </a:pPr>
            <a:r>
              <a:rPr altLang="zh-CN" sz="2100" spc="225" dirty="0">
                <a:solidFill>
                  <a:prstClr val="white"/>
                </a:solidFill>
              </a:rPr>
              <a:t>4</a:t>
            </a:r>
            <a:r>
              <a:rPr lang="en-US" sz="2100" spc="225" dirty="0">
                <a:solidFill>
                  <a:prstClr val="white"/>
                </a:solidFill>
                <a:sym typeface="+mn-ea"/>
              </a:rPr>
              <a:t>. </a:t>
            </a:r>
            <a:r>
              <a:rPr altLang="zh-CN" sz="2100" spc="225" dirty="0">
                <a:solidFill>
                  <a:prstClr val="white"/>
                </a:solidFill>
              </a:rPr>
              <a:t>Python中的流程控制语句有______、______和______。</a:t>
            </a:r>
          </a:p>
          <a:p>
            <a:pPr>
              <a:lnSpc>
                <a:spcPct val="150000"/>
              </a:lnSpc>
            </a:pPr>
            <a:r>
              <a:rPr altLang="zh-CN" sz="2100" spc="225" dirty="0">
                <a:solidFill>
                  <a:prstClr val="white"/>
                </a:solidFill>
              </a:rPr>
              <a:t>5</a:t>
            </a:r>
            <a:r>
              <a:rPr lang="en-US" sz="2100" spc="225" dirty="0">
                <a:solidFill>
                  <a:prstClr val="white"/>
                </a:solidFill>
                <a:sym typeface="+mn-ea"/>
              </a:rPr>
              <a:t>. </a:t>
            </a:r>
            <a:r>
              <a:rPr altLang="zh-CN" sz="2100" spc="225" dirty="0">
                <a:solidFill>
                  <a:prstClr val="white"/>
                </a:solidFill>
              </a:rPr>
              <a:t>当循环______结束时才会执行else部分。</a:t>
            </a:r>
          </a:p>
        </p:txBody>
      </p:sp>
      <p:sp>
        <p:nvSpPr>
          <p:cNvPr id="3" name="矩形 2"/>
          <p:cNvSpPr/>
          <p:nvPr/>
        </p:nvSpPr>
        <p:spPr>
          <a:xfrm>
            <a:off x="564072" y="1012685"/>
            <a:ext cx="1554480" cy="645160"/>
          </a:xfrm>
          <a:prstGeom prst="rect">
            <a:avLst/>
          </a:prstGeom>
        </p:spPr>
        <p:txBody>
          <a:bodyPr wrap="none">
            <a:spAutoFit/>
          </a:bodyPr>
          <a:lstStyle/>
          <a:p>
            <a:r>
              <a:rPr lang="zh-CN" altLang="en-US" sz="3600" b="1" dirty="0">
                <a:solidFill>
                  <a:srgbClr val="96C527"/>
                </a:solidFill>
              </a:rPr>
              <a:t>习题：</a:t>
            </a:r>
          </a:p>
        </p:txBody>
      </p:sp>
      <p:cxnSp>
        <p:nvCxnSpPr>
          <p:cNvPr id="6" name="直接连接符 5"/>
          <p:cNvCxnSpPr/>
          <p:nvPr/>
        </p:nvCxnSpPr>
        <p:spPr>
          <a:xfrm>
            <a:off x="564073" y="1615012"/>
            <a:ext cx="1523495" cy="0"/>
          </a:xfrm>
          <a:prstGeom prst="line">
            <a:avLst/>
          </a:prstGeom>
          <a:ln>
            <a:solidFill>
              <a:srgbClr val="96C527"/>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4073" y="1697007"/>
            <a:ext cx="9514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3672800" cy="1200329"/>
          </a:xfrm>
          <a:prstGeom prst="rect">
            <a:avLst/>
          </a:prstGeom>
          <a:noFill/>
        </p:spPr>
        <p:txBody>
          <a:bodyPr wrap="none" rtlCol="0">
            <a:spAutoFit/>
          </a:bodyPr>
          <a:lstStyle/>
          <a:p>
            <a:r>
              <a:rPr lang="en-US" altLang="zh-CN" sz="7200" spc="600" dirty="0">
                <a:solidFill>
                  <a:schemeClr val="bg1"/>
                </a:solidFill>
              </a:rPr>
              <a:t>Thanks</a:t>
            </a:r>
            <a:endParaRPr lang="zh-CN" altLang="en-US" sz="7200" spc="600" dirty="0">
              <a:solidFill>
                <a:schemeClr val="bg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995708"/>
            <a:ext cx="7886700" cy="1402935"/>
          </a:xfrm>
        </p:spPr>
        <p:txBody>
          <a:bodyPr/>
          <a:lstStyle/>
          <a:p>
            <a:r>
              <a:rPr lang="zh-CN" altLang="en-US" dirty="0">
                <a:solidFill>
                  <a:schemeClr val="tx1">
                    <a:lumMod val="75000"/>
                    <a:lumOff val="25000"/>
                  </a:schemeClr>
                </a:solidFill>
              </a:rPr>
              <a:t>顺序结构是程序中最常见的流程结构，按照程序中语句的先后顺序，自上而下依次执行，称为顺序结构；</a:t>
            </a:r>
          </a:p>
        </p:txBody>
      </p:sp>
      <p:grpSp>
        <p:nvGrpSpPr>
          <p:cNvPr id="16" name="组合 15"/>
          <p:cNvGrpSpPr/>
          <p:nvPr/>
        </p:nvGrpSpPr>
        <p:grpSpPr>
          <a:xfrm>
            <a:off x="1086678" y="2266122"/>
            <a:ext cx="1060174" cy="2619242"/>
            <a:chOff x="1086678" y="2266122"/>
            <a:chExt cx="1060174" cy="2619242"/>
          </a:xfrm>
        </p:grpSpPr>
        <p:sp>
          <p:nvSpPr>
            <p:cNvPr id="8" name="矩形 7"/>
            <p:cNvSpPr/>
            <p:nvPr/>
          </p:nvSpPr>
          <p:spPr>
            <a:xfrm>
              <a:off x="1086678" y="2266122"/>
              <a:ext cx="1046922" cy="45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语句块</a:t>
              </a:r>
              <a:r>
                <a:rPr lang="en-US" altLang="zh-CN" dirty="0">
                  <a:solidFill>
                    <a:schemeClr val="tx1"/>
                  </a:solidFill>
                </a:rPr>
                <a:t>1</a:t>
              </a:r>
              <a:endParaRPr lang="zh-CN" altLang="en-US" dirty="0">
                <a:solidFill>
                  <a:schemeClr val="tx1"/>
                </a:solidFill>
              </a:endParaRPr>
            </a:p>
          </p:txBody>
        </p:sp>
        <p:sp>
          <p:nvSpPr>
            <p:cNvPr id="9" name="矩形 8"/>
            <p:cNvSpPr/>
            <p:nvPr/>
          </p:nvSpPr>
          <p:spPr>
            <a:xfrm>
              <a:off x="1099930" y="4430098"/>
              <a:ext cx="1046922" cy="45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语句块</a:t>
              </a:r>
              <a:r>
                <a:rPr lang="en-US" altLang="zh-CN" dirty="0">
                  <a:solidFill>
                    <a:schemeClr val="tx1"/>
                  </a:solidFill>
                </a:rPr>
                <a:t>3</a:t>
              </a:r>
              <a:endParaRPr lang="zh-CN" altLang="en-US" dirty="0">
                <a:solidFill>
                  <a:schemeClr val="tx1"/>
                </a:solidFill>
              </a:endParaRPr>
            </a:p>
          </p:txBody>
        </p:sp>
        <p:sp>
          <p:nvSpPr>
            <p:cNvPr id="10" name="矩形 9"/>
            <p:cNvSpPr/>
            <p:nvPr/>
          </p:nvSpPr>
          <p:spPr>
            <a:xfrm>
              <a:off x="1099930" y="3348110"/>
              <a:ext cx="1046922" cy="45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语句块</a:t>
              </a:r>
              <a:r>
                <a:rPr lang="en-US" altLang="zh-CN" dirty="0">
                  <a:solidFill>
                    <a:schemeClr val="tx1"/>
                  </a:solidFill>
                </a:rPr>
                <a:t>2</a:t>
              </a:r>
              <a:endParaRPr lang="zh-CN" altLang="en-US" dirty="0">
                <a:solidFill>
                  <a:schemeClr val="tx1"/>
                </a:solidFill>
              </a:endParaRPr>
            </a:p>
          </p:txBody>
        </p:sp>
        <p:cxnSp>
          <p:nvCxnSpPr>
            <p:cNvPr id="12" name="直接箭头连接符 11"/>
            <p:cNvCxnSpPr>
              <a:stCxn id="8" idx="2"/>
              <a:endCxn id="10" idx="0"/>
            </p:cNvCxnSpPr>
            <p:nvPr/>
          </p:nvCxnSpPr>
          <p:spPr>
            <a:xfrm>
              <a:off x="1610139" y="2721388"/>
              <a:ext cx="13252" cy="62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2"/>
              <a:endCxn id="9" idx="0"/>
            </p:cNvCxnSpPr>
            <p:nvPr/>
          </p:nvCxnSpPr>
          <p:spPr>
            <a:xfrm>
              <a:off x="1623391" y="3803376"/>
              <a:ext cx="0" cy="62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17" name="图片 16"/>
          <p:cNvPicPr>
            <a:picLocks noChangeAspect="1"/>
          </p:cNvPicPr>
          <p:nvPr/>
        </p:nvPicPr>
        <p:blipFill>
          <a:blip r:embed="rId2"/>
          <a:stretch>
            <a:fillRect/>
          </a:stretch>
        </p:blipFill>
        <p:spPr>
          <a:xfrm>
            <a:off x="3788114" y="1964731"/>
            <a:ext cx="4255956" cy="3222023"/>
          </a:xfrm>
          <a:prstGeom prst="rect">
            <a:avLst/>
          </a:prstGeom>
        </p:spPr>
      </p:pic>
      <p:sp>
        <p:nvSpPr>
          <p:cNvPr id="2"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3.1 条件语句</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7500"/>
          </a:bodyPr>
          <a:lstStyle/>
          <a:p>
            <a:r>
              <a:rPr lang="zh-CN" altLang="en-US" dirty="0"/>
              <a:t>第三章 流程控制</a:t>
            </a:r>
          </a:p>
        </p:txBody>
      </p:sp>
      <p:sp>
        <p:nvSpPr>
          <p:cNvPr id="3" name="文本占位符 2"/>
          <p:cNvSpPr>
            <a:spLocks noGrp="1"/>
          </p:cNvSpPr>
          <p:nvPr>
            <p:ph type="body" sz="quarter" idx="14"/>
          </p:nvPr>
        </p:nvSpPr>
        <p:spPr/>
        <p:txBody>
          <a:bodyPr>
            <a:normAutofit fontScale="97500"/>
          </a:bodyPr>
          <a:lstStyle/>
          <a:p>
            <a:pPr marL="0" indent="0">
              <a:buNone/>
            </a:pPr>
            <a:r>
              <a:rPr lang="en-US" altLang="zh-CN" dirty="0">
                <a:solidFill>
                  <a:schemeClr val="tx1">
                    <a:lumMod val="75000"/>
                    <a:lumOff val="25000"/>
                  </a:schemeClr>
                </a:solidFill>
              </a:rPr>
              <a:t>3.1 </a:t>
            </a:r>
            <a:r>
              <a:rPr lang="zh-CN" altLang="en-US" dirty="0">
                <a:solidFill>
                  <a:schemeClr val="tx1">
                    <a:lumMod val="75000"/>
                    <a:lumOff val="25000"/>
                  </a:schemeClr>
                </a:solidFill>
              </a:rPr>
              <a:t>条件语句</a:t>
            </a:r>
          </a:p>
        </p:txBody>
      </p:sp>
      <p:sp>
        <p:nvSpPr>
          <p:cNvPr id="4" name="文本占位符 3"/>
          <p:cNvSpPr>
            <a:spLocks noGrp="1"/>
          </p:cNvSpPr>
          <p:nvPr>
            <p:ph type="body" sz="quarter" idx="15"/>
          </p:nvPr>
        </p:nvSpPr>
        <p:spPr>
          <a:xfrm>
            <a:off x="1727200" y="2747645"/>
            <a:ext cx="5761355" cy="411480"/>
          </a:xfrm>
          <a:solidFill>
            <a:schemeClr val="accent1"/>
          </a:solidFill>
        </p:spPr>
        <p:txBody>
          <a:bodyPr>
            <a:normAutofit fontScale="97500"/>
          </a:bodyPr>
          <a:lstStyle/>
          <a:p>
            <a:pPr marL="0" indent="0">
              <a:buNone/>
            </a:pPr>
            <a:r>
              <a:rPr lang="en-US" altLang="zh-CN" dirty="0">
                <a:solidFill>
                  <a:schemeClr val="bg1"/>
                </a:solidFill>
              </a:rPr>
              <a:t>   3.2 </a:t>
            </a:r>
            <a:r>
              <a:rPr lang="zh-CN" altLang="en-US" dirty="0">
                <a:solidFill>
                  <a:schemeClr val="bg1"/>
                </a:solidFill>
              </a:rPr>
              <a:t>条件流程控制</a:t>
            </a:r>
          </a:p>
        </p:txBody>
      </p:sp>
      <p:sp>
        <p:nvSpPr>
          <p:cNvPr id="5" name="文本占位符 4"/>
          <p:cNvSpPr>
            <a:spLocks noGrp="1"/>
          </p:cNvSpPr>
          <p:nvPr>
            <p:ph type="body" sz="quarter" idx="16"/>
          </p:nvPr>
        </p:nvSpPr>
        <p:spPr/>
        <p:txBody>
          <a:bodyPr>
            <a:normAutofit fontScale="97500"/>
          </a:bodyPr>
          <a:lstStyle/>
          <a:p>
            <a:pPr marL="0" indent="0">
              <a:buNone/>
            </a:pPr>
            <a:r>
              <a:rPr lang="en-US" altLang="zh-CN" dirty="0">
                <a:solidFill>
                  <a:schemeClr val="tx1">
                    <a:lumMod val="75000"/>
                    <a:lumOff val="25000"/>
                  </a:schemeClr>
                </a:solidFill>
              </a:rPr>
              <a:t>3.3 </a:t>
            </a:r>
            <a:r>
              <a:rPr lang="zh-CN" altLang="en-US" dirty="0">
                <a:solidFill>
                  <a:schemeClr val="tx1">
                    <a:lumMod val="75000"/>
                    <a:lumOff val="25000"/>
                  </a:schemeClr>
                </a:solidFill>
              </a:rPr>
              <a:t>循环流程控制</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normAutofit fontScale="97500"/>
          </a:bodyPr>
          <a:lstStyle/>
          <a:p>
            <a:pPr marL="0" indent="0">
              <a:buNone/>
            </a:pPr>
            <a:r>
              <a:rPr lang="en-US" altLang="zh-CN" dirty="0">
                <a:solidFill>
                  <a:schemeClr val="tx1">
                    <a:lumMod val="75000"/>
                    <a:lumOff val="25000"/>
                  </a:schemeClr>
                </a:solidFill>
              </a:rPr>
              <a:t>3.4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p:txBody>
          <a:bodyPr>
            <a:normAutofit fontScale="97500"/>
          </a:bodyPr>
          <a:lstStyle/>
          <a:p>
            <a:pPr marL="0" indent="0">
              <a:buNone/>
            </a:pPr>
            <a:r>
              <a:rPr lang="en-US" altLang="zh-CN" dirty="0">
                <a:solidFill>
                  <a:schemeClr val="tx1">
                    <a:lumMod val="75000"/>
                    <a:lumOff val="25000"/>
                  </a:schemeClr>
                </a:solidFill>
              </a:rPr>
              <a:t>3.5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59369"/>
            <a:ext cx="7886700" cy="4824596"/>
          </a:xfrm>
        </p:spPr>
        <p:txBody>
          <a:bodyPr>
            <a:normAutofit/>
          </a:bodyPr>
          <a:lstStyle/>
          <a:p>
            <a:r>
              <a:rPr lang="en-US" altLang="zh-CN" dirty="0">
                <a:solidFill>
                  <a:schemeClr val="tx1">
                    <a:lumMod val="75000"/>
                    <a:lumOff val="25000"/>
                  </a:schemeClr>
                </a:solidFill>
              </a:rPr>
              <a:t>if</a:t>
            </a:r>
            <a:r>
              <a:rPr lang="zh-CN" altLang="en-US" dirty="0">
                <a:solidFill>
                  <a:schemeClr val="tx1">
                    <a:lumMod val="75000"/>
                    <a:lumOff val="25000"/>
                  </a:schemeClr>
                </a:solidFill>
              </a:rPr>
              <a:t>语句是由</a:t>
            </a:r>
            <a:r>
              <a:rPr lang="en-US" altLang="zh-CN" dirty="0">
                <a:solidFill>
                  <a:schemeClr val="tx1">
                    <a:lumMod val="75000"/>
                    <a:lumOff val="25000"/>
                  </a:schemeClr>
                </a:solidFill>
              </a:rPr>
              <a:t>if</a:t>
            </a:r>
            <a:r>
              <a:rPr lang="zh-CN" altLang="en-US" dirty="0">
                <a:solidFill>
                  <a:schemeClr val="tx1">
                    <a:lumMod val="75000"/>
                    <a:lumOff val="25000"/>
                  </a:schemeClr>
                </a:solidFill>
              </a:rPr>
              <a:t>发起的一个条件语句，在满足此条件后执行相应内容，</a:t>
            </a:r>
            <a:r>
              <a:rPr lang="en-US" altLang="zh-CN" dirty="0">
                <a:solidFill>
                  <a:schemeClr val="tx1">
                    <a:lumMod val="75000"/>
                    <a:lumOff val="25000"/>
                  </a:schemeClr>
                </a:solidFill>
              </a:rPr>
              <a:t>Python</a:t>
            </a:r>
            <a:r>
              <a:rPr lang="zh-CN" altLang="en-US" dirty="0">
                <a:solidFill>
                  <a:schemeClr val="tx1">
                    <a:lumMod val="75000"/>
                    <a:lumOff val="25000"/>
                  </a:schemeClr>
                </a:solidFill>
              </a:rPr>
              <a:t>的语句基本结构如下。</a:t>
            </a:r>
            <a:endParaRPr lang="en-US" altLang="zh-CN" dirty="0">
              <a:solidFill>
                <a:schemeClr val="tx1">
                  <a:lumMod val="75000"/>
                  <a:lumOff val="25000"/>
                </a:schemeClr>
              </a:solidFill>
            </a:endParaRPr>
          </a:p>
          <a:p>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1:</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1</a:t>
            </a:r>
          </a:p>
          <a:p>
            <a:r>
              <a:rPr lang="en-US" altLang="zh-CN" dirty="0" err="1">
                <a:solidFill>
                  <a:schemeClr val="tx1">
                    <a:lumMod val="75000"/>
                    <a:lumOff val="25000"/>
                  </a:schemeClr>
                </a:solidFill>
              </a:rPr>
              <a:t>elif</a:t>
            </a:r>
            <a:r>
              <a:rPr lang="en-US" altLang="zh-CN" dirty="0">
                <a:solidFill>
                  <a:schemeClr val="tx1">
                    <a:lumMod val="75000"/>
                    <a:lumOff val="25000"/>
                  </a:schemeClr>
                </a:solidFill>
              </a:rPr>
              <a:t> </a:t>
            </a:r>
            <a:r>
              <a:rPr lang="zh-CN" altLang="en-US" dirty="0">
                <a:solidFill>
                  <a:schemeClr val="tx1">
                    <a:lumMod val="75000"/>
                    <a:lumOff val="25000"/>
                  </a:schemeClr>
                </a:solidFill>
              </a:rPr>
              <a:t>表达式</a:t>
            </a:r>
            <a:r>
              <a:rPr lang="en-US" altLang="zh-CN" dirty="0">
                <a:solidFill>
                  <a:schemeClr val="tx1">
                    <a:lumMod val="75000"/>
                    <a:lumOff val="25000"/>
                  </a:schemeClr>
                </a:solidFill>
              </a:rPr>
              <a:t>2:</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r>
              <a:rPr lang="en-US" altLang="zh-CN" dirty="0">
                <a:solidFill>
                  <a:schemeClr val="tx1">
                    <a:lumMod val="75000"/>
                    <a:lumOff val="25000"/>
                  </a:schemeClr>
                </a:solidFill>
              </a:rPr>
              <a:t>……</a:t>
            </a:r>
          </a:p>
          <a:p>
            <a:r>
              <a:rPr lang="en-US" altLang="zh-CN" dirty="0">
                <a:solidFill>
                  <a:schemeClr val="tx1">
                    <a:lumMod val="75000"/>
                    <a:lumOff val="25000"/>
                  </a:schemeClr>
                </a:solidFill>
              </a:rPr>
              <a:t>else:</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n</a:t>
            </a:r>
          </a:p>
          <a:p>
            <a:endParaRPr lang="en-US" altLang="zh-CN" dirty="0">
              <a:solidFill>
                <a:schemeClr val="tx1">
                  <a:lumMod val="75000"/>
                  <a:lumOff val="25000"/>
                </a:schemeClr>
              </a:solidFill>
            </a:endParaRPr>
          </a:p>
        </p:txBody>
      </p:sp>
      <p:sp>
        <p:nvSpPr>
          <p:cNvPr id="36" name="文本框 35"/>
          <p:cNvSpPr txBox="1"/>
          <p:nvPr/>
        </p:nvSpPr>
        <p:spPr>
          <a:xfrm>
            <a:off x="4124656" y="5432174"/>
            <a:ext cx="1963999" cy="338554"/>
          </a:xfrm>
          <a:prstGeom prst="rect">
            <a:avLst/>
          </a:prstGeom>
          <a:noFill/>
        </p:spPr>
        <p:txBody>
          <a:bodyPr wrap="none" rtlCol="0">
            <a:spAutoFit/>
          </a:bodyPr>
          <a:lstStyle/>
          <a:p>
            <a:r>
              <a:rPr lang="zh-CN" altLang="en-US" sz="1600" dirty="0"/>
              <a:t> 图</a:t>
            </a:r>
            <a:r>
              <a:rPr lang="en-US" altLang="zh-CN" sz="1600" dirty="0"/>
              <a:t>3.1</a:t>
            </a:r>
            <a:r>
              <a:rPr lang="zh-CN" altLang="en-US" sz="1600" dirty="0"/>
              <a:t>分支选择结构</a:t>
            </a:r>
          </a:p>
        </p:txBody>
      </p:sp>
      <p:grpSp>
        <p:nvGrpSpPr>
          <p:cNvPr id="37" name="组合 2"/>
          <p:cNvGrpSpPr/>
          <p:nvPr/>
        </p:nvGrpSpPr>
        <p:grpSpPr bwMode="auto">
          <a:xfrm>
            <a:off x="3428667" y="2302568"/>
            <a:ext cx="3355975" cy="2743200"/>
            <a:chOff x="1554163" y="2198688"/>
            <a:chExt cx="3356610" cy="2743200"/>
          </a:xfrm>
        </p:grpSpPr>
        <p:grpSp>
          <p:nvGrpSpPr>
            <p:cNvPr id="38" name="Group 5"/>
            <p:cNvGrpSpPr/>
            <p:nvPr/>
          </p:nvGrpSpPr>
          <p:grpSpPr bwMode="auto">
            <a:xfrm>
              <a:off x="1554163" y="2198688"/>
              <a:ext cx="3356610" cy="2743200"/>
              <a:chOff x="1800" y="5340"/>
              <a:chExt cx="5286" cy="3900"/>
            </a:xfrm>
          </p:grpSpPr>
          <p:sp>
            <p:nvSpPr>
              <p:cNvPr id="46" name="AutoShape 6"/>
              <p:cNvSpPr>
                <a:spLocks noChangeArrowheads="1"/>
              </p:cNvSpPr>
              <p:nvPr/>
            </p:nvSpPr>
            <p:spPr bwMode="auto">
              <a:xfrm>
                <a:off x="1800" y="5652"/>
                <a:ext cx="198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000">
                    <a:latin typeface="Times New Roman" panose="02020603050405020304" pitchFamily="18" charset="0"/>
                  </a:rPr>
                  <a:t>表达式</a:t>
                </a:r>
                <a:r>
                  <a:rPr lang="en-US" altLang="zh-CN" sz="1000">
                    <a:latin typeface="Times New Roman" panose="02020603050405020304" pitchFamily="18" charset="0"/>
                  </a:rPr>
                  <a:t>1</a:t>
                </a:r>
              </a:p>
            </p:txBody>
          </p:sp>
          <p:sp>
            <p:nvSpPr>
              <p:cNvPr id="47" name="AutoShape 7"/>
              <p:cNvSpPr>
                <a:spLocks noChangeArrowheads="1"/>
              </p:cNvSpPr>
              <p:nvPr/>
            </p:nvSpPr>
            <p:spPr bwMode="auto">
              <a:xfrm>
                <a:off x="2160" y="7836"/>
                <a:ext cx="1260"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000">
                    <a:latin typeface="Times New Roman" panose="02020603050405020304" pitchFamily="18" charset="0"/>
                  </a:rPr>
                  <a:t>语 句 </a:t>
                </a:r>
                <a:r>
                  <a:rPr lang="en-US" altLang="zh-CN" sz="1000">
                    <a:latin typeface="Times New Roman" panose="02020603050405020304" pitchFamily="18" charset="0"/>
                  </a:rPr>
                  <a:t>1</a:t>
                </a:r>
              </a:p>
            </p:txBody>
          </p:sp>
          <p:sp>
            <p:nvSpPr>
              <p:cNvPr id="48" name="AutoShape 8"/>
              <p:cNvSpPr>
                <a:spLocks noChangeArrowheads="1"/>
              </p:cNvSpPr>
              <p:nvPr/>
            </p:nvSpPr>
            <p:spPr bwMode="auto">
              <a:xfrm>
                <a:off x="3672" y="6276"/>
                <a:ext cx="198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49" name="AutoShape 9"/>
              <p:cNvSpPr>
                <a:spLocks noChangeArrowheads="1"/>
              </p:cNvSpPr>
              <p:nvPr/>
            </p:nvSpPr>
            <p:spPr bwMode="auto">
              <a:xfrm>
                <a:off x="4050" y="7836"/>
                <a:ext cx="1260"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000">
                    <a:latin typeface="Times New Roman" panose="02020603050405020304" pitchFamily="18" charset="0"/>
                  </a:rPr>
                  <a:t>语 句 </a:t>
                </a:r>
                <a:r>
                  <a:rPr lang="en-US" altLang="zh-CN" sz="1000">
                    <a:latin typeface="Times New Roman" panose="02020603050405020304" pitchFamily="18" charset="0"/>
                  </a:rPr>
                  <a:t>2</a:t>
                </a:r>
              </a:p>
            </p:txBody>
          </p:sp>
          <p:sp>
            <p:nvSpPr>
              <p:cNvPr id="50" name="Line 10"/>
              <p:cNvSpPr>
                <a:spLocks noChangeShapeType="1"/>
              </p:cNvSpPr>
              <p:nvPr/>
            </p:nvSpPr>
            <p:spPr bwMode="auto">
              <a:xfrm>
                <a:off x="3756" y="5964"/>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1"/>
              <p:cNvSpPr>
                <a:spLocks noChangeShapeType="1"/>
              </p:cNvSpPr>
              <p:nvPr/>
            </p:nvSpPr>
            <p:spPr bwMode="auto">
              <a:xfrm>
                <a:off x="4656" y="596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AutoShape 13"/>
              <p:cNvSpPr>
                <a:spLocks noChangeArrowheads="1"/>
              </p:cNvSpPr>
              <p:nvPr/>
            </p:nvSpPr>
            <p:spPr bwMode="auto">
              <a:xfrm>
                <a:off x="5826" y="7827"/>
                <a:ext cx="1260"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53" name="Line 14"/>
              <p:cNvSpPr>
                <a:spLocks noChangeShapeType="1"/>
              </p:cNvSpPr>
              <p:nvPr/>
            </p:nvSpPr>
            <p:spPr bwMode="auto">
              <a:xfrm>
                <a:off x="5580" y="6588"/>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5"/>
              <p:cNvSpPr>
                <a:spLocks noChangeShapeType="1"/>
              </p:cNvSpPr>
              <p:nvPr/>
            </p:nvSpPr>
            <p:spPr bwMode="auto">
              <a:xfrm>
                <a:off x="6480" y="6588"/>
                <a:ext cx="48" cy="9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19"/>
              <p:cNvSpPr>
                <a:spLocks noChangeShapeType="1"/>
              </p:cNvSpPr>
              <p:nvPr/>
            </p:nvSpPr>
            <p:spPr bwMode="auto">
              <a:xfrm>
                <a:off x="6480" y="830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21"/>
              <p:cNvSpPr>
                <a:spLocks noChangeShapeType="1"/>
              </p:cNvSpPr>
              <p:nvPr/>
            </p:nvSpPr>
            <p:spPr bwMode="auto">
              <a:xfrm flipH="1">
                <a:off x="2724" y="8928"/>
                <a:ext cx="37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Line 22"/>
              <p:cNvSpPr>
                <a:spLocks noChangeShapeType="1"/>
              </p:cNvSpPr>
              <p:nvPr/>
            </p:nvSpPr>
            <p:spPr bwMode="auto">
              <a:xfrm>
                <a:off x="2784" y="5340"/>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Line 23"/>
              <p:cNvSpPr>
                <a:spLocks noChangeShapeType="1"/>
              </p:cNvSpPr>
              <p:nvPr/>
            </p:nvSpPr>
            <p:spPr bwMode="auto">
              <a:xfrm>
                <a:off x="2760" y="6276"/>
                <a:ext cx="0" cy="15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24"/>
              <p:cNvSpPr>
                <a:spLocks noChangeShapeType="1"/>
              </p:cNvSpPr>
              <p:nvPr/>
            </p:nvSpPr>
            <p:spPr bwMode="auto">
              <a:xfrm>
                <a:off x="2745" y="8304"/>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25"/>
              <p:cNvSpPr>
                <a:spLocks noChangeShapeType="1"/>
              </p:cNvSpPr>
              <p:nvPr/>
            </p:nvSpPr>
            <p:spPr bwMode="auto">
              <a:xfrm>
                <a:off x="4680" y="6900"/>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26"/>
              <p:cNvSpPr>
                <a:spLocks noChangeShapeType="1"/>
              </p:cNvSpPr>
              <p:nvPr/>
            </p:nvSpPr>
            <p:spPr bwMode="auto">
              <a:xfrm>
                <a:off x="4680" y="830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 name="Line 27"/>
              <p:cNvSpPr>
                <a:spLocks noChangeShapeType="1"/>
              </p:cNvSpPr>
              <p:nvPr/>
            </p:nvSpPr>
            <p:spPr bwMode="auto">
              <a:xfrm>
                <a:off x="6528" y="7520"/>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 name="Text Box 28"/>
            <p:cNvSpPr txBox="1">
              <a:spLocks noChangeArrowheads="1"/>
            </p:cNvSpPr>
            <p:nvPr/>
          </p:nvSpPr>
          <p:spPr bwMode="auto">
            <a:xfrm>
              <a:off x="1704343" y="3249289"/>
              <a:ext cx="5753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True</a:t>
              </a:r>
              <a:endParaRPr kumimoji="1" lang="zh-CN" altLang="en-US" sz="1200">
                <a:latin typeface="Times New Roman" panose="02020603050405020304" pitchFamily="18" charset="0"/>
              </a:endParaRPr>
            </a:p>
          </p:txBody>
        </p:sp>
        <p:sp>
          <p:nvSpPr>
            <p:cNvPr id="40" name="Text Box 29"/>
            <p:cNvSpPr txBox="1">
              <a:spLocks noChangeArrowheads="1"/>
            </p:cNvSpPr>
            <p:nvPr/>
          </p:nvSpPr>
          <p:spPr bwMode="auto">
            <a:xfrm>
              <a:off x="2849562" y="2351088"/>
              <a:ext cx="510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False</a:t>
              </a:r>
              <a:endParaRPr kumimoji="1" lang="zh-CN" altLang="en-US" sz="1200">
                <a:latin typeface="Times New Roman" panose="02020603050405020304" pitchFamily="18" charset="0"/>
              </a:endParaRPr>
            </a:p>
          </p:txBody>
        </p:sp>
        <p:sp>
          <p:nvSpPr>
            <p:cNvPr id="41" name="Text Box 30"/>
            <p:cNvSpPr txBox="1">
              <a:spLocks noChangeArrowheads="1"/>
            </p:cNvSpPr>
            <p:nvPr/>
          </p:nvSpPr>
          <p:spPr bwMode="auto">
            <a:xfrm>
              <a:off x="3001963" y="3417888"/>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42" name="Text Box 31"/>
            <p:cNvSpPr txBox="1">
              <a:spLocks noChangeArrowheads="1"/>
            </p:cNvSpPr>
            <p:nvPr/>
          </p:nvSpPr>
          <p:spPr bwMode="auto">
            <a:xfrm>
              <a:off x="2947990" y="3428186"/>
              <a:ext cx="5333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True</a:t>
              </a:r>
              <a:endParaRPr kumimoji="1" lang="zh-CN" altLang="en-US" sz="1200">
                <a:latin typeface="Times New Roman" panose="02020603050405020304" pitchFamily="18" charset="0"/>
              </a:endParaRPr>
            </a:p>
          </p:txBody>
        </p:sp>
        <p:sp>
          <p:nvSpPr>
            <p:cNvPr id="43" name="Text Box 32"/>
            <p:cNvSpPr txBox="1">
              <a:spLocks noChangeArrowheads="1"/>
            </p:cNvSpPr>
            <p:nvPr/>
          </p:nvSpPr>
          <p:spPr bwMode="auto">
            <a:xfrm>
              <a:off x="3992562" y="2808288"/>
              <a:ext cx="594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False</a:t>
              </a:r>
              <a:endParaRPr kumimoji="1" lang="zh-CN" altLang="en-US" sz="1200">
                <a:latin typeface="Times New Roman" panose="02020603050405020304" pitchFamily="18" charset="0"/>
              </a:endParaRPr>
            </a:p>
          </p:txBody>
        </p:sp>
        <p:sp>
          <p:nvSpPr>
            <p:cNvPr id="44" name="Text Box 35"/>
            <p:cNvSpPr txBox="1">
              <a:spLocks noChangeArrowheads="1"/>
            </p:cNvSpPr>
            <p:nvPr/>
          </p:nvSpPr>
          <p:spPr bwMode="auto">
            <a:xfrm>
              <a:off x="3078163" y="2960688"/>
              <a:ext cx="914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200">
                  <a:latin typeface="Times New Roman" panose="02020603050405020304" pitchFamily="18" charset="0"/>
                </a:rPr>
                <a:t>表达式</a:t>
              </a:r>
              <a:r>
                <a:rPr kumimoji="1" lang="en-US" altLang="zh-CN" sz="1200">
                  <a:latin typeface="Times New Roman" panose="02020603050405020304" pitchFamily="18" charset="0"/>
                </a:rPr>
                <a:t>2</a:t>
              </a:r>
            </a:p>
          </p:txBody>
        </p:sp>
        <p:sp>
          <p:nvSpPr>
            <p:cNvPr id="45" name="Text Box 36"/>
            <p:cNvSpPr txBox="1">
              <a:spLocks noChangeArrowheads="1"/>
            </p:cNvSpPr>
            <p:nvPr/>
          </p:nvSpPr>
          <p:spPr bwMode="auto">
            <a:xfrm>
              <a:off x="4144963" y="395128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200">
                  <a:latin typeface="Times New Roman" panose="02020603050405020304" pitchFamily="18" charset="0"/>
                </a:rPr>
                <a:t>语句</a:t>
              </a:r>
              <a:r>
                <a:rPr kumimoji="1" lang="en-US" altLang="zh-CN" sz="1200">
                  <a:latin typeface="Times New Roman" panose="02020603050405020304" pitchFamily="18" charset="0"/>
                </a:rPr>
                <a:t>n</a:t>
              </a:r>
            </a:p>
          </p:txBody>
        </p:sp>
      </p:gr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2</a:t>
            </a:r>
            <a:r>
              <a:rPr dirty="0"/>
              <a:t> 条件</a:t>
            </a:r>
            <a:r>
              <a:rPr lang="zh-CN" dirty="0"/>
              <a:t>流程控制</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59369"/>
            <a:ext cx="7886700" cy="4824596"/>
          </a:xfrm>
        </p:spPr>
        <p:txBody>
          <a:bodyPr>
            <a:normAutofit/>
          </a:bodyPr>
          <a:lstStyle/>
          <a:p>
            <a:r>
              <a:rPr lang="zh-CN" altLang="en-US" dirty="0">
                <a:solidFill>
                  <a:schemeClr val="tx1">
                    <a:lumMod val="75000"/>
                    <a:lumOff val="25000"/>
                  </a:schemeClr>
                </a:solidFill>
              </a:rPr>
              <a:t>这里的</a:t>
            </a:r>
            <a:r>
              <a:rPr lang="en-US" altLang="zh-CN" dirty="0" err="1">
                <a:solidFill>
                  <a:schemeClr val="tx1">
                    <a:lumMod val="75000"/>
                    <a:lumOff val="25000"/>
                  </a:schemeClr>
                </a:solidFill>
              </a:rPr>
              <a:t>elif</a:t>
            </a:r>
            <a:r>
              <a:rPr lang="zh-CN" altLang="en-US" dirty="0">
                <a:solidFill>
                  <a:schemeClr val="tx1">
                    <a:lumMod val="75000"/>
                    <a:lumOff val="25000"/>
                  </a:schemeClr>
                </a:solidFill>
              </a:rPr>
              <a:t>，为</a:t>
            </a:r>
            <a:r>
              <a:rPr lang="en-US" altLang="zh-CN" dirty="0">
                <a:solidFill>
                  <a:schemeClr val="tx1">
                    <a:lumMod val="75000"/>
                    <a:lumOff val="25000"/>
                  </a:schemeClr>
                </a:solidFill>
              </a:rPr>
              <a:t>else if </a:t>
            </a:r>
            <a:r>
              <a:rPr lang="zh-CN" altLang="en-US" dirty="0">
                <a:solidFill>
                  <a:schemeClr val="tx1">
                    <a:lumMod val="75000"/>
                    <a:lumOff val="25000"/>
                  </a:schemeClr>
                </a:solidFill>
              </a:rPr>
              <a:t>的缩写，同时需要注意的是：</a:t>
            </a:r>
          </a:p>
          <a:p>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a:solidFill>
                  <a:schemeClr val="tx1">
                    <a:lumMod val="75000"/>
                    <a:lumOff val="25000"/>
                  </a:schemeClr>
                </a:solidFill>
              </a:rPr>
              <a:t>else</a:t>
            </a:r>
            <a:r>
              <a:rPr lang="zh-CN" altLang="en-US" dirty="0">
                <a:solidFill>
                  <a:schemeClr val="tx1">
                    <a:lumMod val="75000"/>
                    <a:lumOff val="25000"/>
                  </a:schemeClr>
                </a:solidFill>
              </a:rPr>
              <a:t>、</a:t>
            </a:r>
            <a:r>
              <a:rPr lang="en-US" altLang="zh-CN" dirty="0" err="1">
                <a:solidFill>
                  <a:schemeClr val="tx1">
                    <a:lumMod val="75000"/>
                    <a:lumOff val="25000"/>
                  </a:schemeClr>
                </a:solidFill>
              </a:rPr>
              <a:t>elif</a:t>
            </a:r>
            <a:r>
              <a:rPr lang="zh-CN" altLang="en-US" dirty="0">
                <a:solidFill>
                  <a:schemeClr val="tx1">
                    <a:lumMod val="75000"/>
                    <a:lumOff val="25000"/>
                  </a:schemeClr>
                </a:solidFill>
              </a:rPr>
              <a:t>为</a:t>
            </a:r>
            <a:r>
              <a:rPr lang="en-US" altLang="zh-CN" dirty="0">
                <a:solidFill>
                  <a:schemeClr val="tx1">
                    <a:lumMod val="75000"/>
                    <a:lumOff val="25000"/>
                  </a:schemeClr>
                </a:solidFill>
              </a:rPr>
              <a:t>if</a:t>
            </a:r>
            <a:r>
              <a:rPr lang="zh-CN" altLang="en-US" dirty="0">
                <a:solidFill>
                  <a:schemeClr val="tx1">
                    <a:lumMod val="75000"/>
                    <a:lumOff val="25000"/>
                  </a:schemeClr>
                </a:solidFill>
              </a:rPr>
              <a:t>语句的子语句块，不能独立使用。</a:t>
            </a:r>
          </a:p>
          <a:p>
            <a:r>
              <a:rPr lang="en-US" altLang="zh-CN" dirty="0">
                <a:solidFill>
                  <a:schemeClr val="tx1">
                    <a:lumMod val="75000"/>
                    <a:lumOff val="25000"/>
                  </a:schemeClr>
                </a:solidFill>
              </a:rPr>
              <a:t>2</a:t>
            </a:r>
            <a:r>
              <a:rPr lang="zh-CN" altLang="en-US" dirty="0">
                <a:solidFill>
                  <a:schemeClr val="tx1">
                    <a:lumMod val="75000"/>
                    <a:lumOff val="25000"/>
                  </a:schemeClr>
                </a:solidFill>
              </a:rPr>
              <a:t>、每个条件后面要使用冒号“</a:t>
            </a:r>
            <a:r>
              <a:rPr lang="en-US" altLang="zh-CN" dirty="0">
                <a:solidFill>
                  <a:schemeClr val="tx1">
                    <a:lumMod val="75000"/>
                    <a:lumOff val="25000"/>
                  </a:schemeClr>
                </a:solidFill>
              </a:rPr>
              <a:t>:”</a:t>
            </a:r>
            <a:r>
              <a:rPr lang="zh-CN" altLang="en-US" dirty="0">
                <a:solidFill>
                  <a:schemeClr val="tx1">
                    <a:lumMod val="75000"/>
                    <a:lumOff val="25000"/>
                  </a:schemeClr>
                </a:solidFill>
              </a:rPr>
              <a:t>，表示满足条件后需要执行的语句块，后面几种其它形式的选择结构和循环结构中是冒号也是必须要有的。</a:t>
            </a:r>
          </a:p>
          <a:p>
            <a:r>
              <a:rPr lang="en-US" altLang="zh-CN" dirty="0">
                <a:solidFill>
                  <a:schemeClr val="tx1">
                    <a:lumMod val="75000"/>
                    <a:lumOff val="25000"/>
                  </a:schemeClr>
                </a:solidFill>
              </a:rPr>
              <a:t>3</a:t>
            </a:r>
            <a:r>
              <a:rPr lang="zh-CN" altLang="en-US" dirty="0">
                <a:solidFill>
                  <a:schemeClr val="tx1">
                    <a:lumMod val="75000"/>
                    <a:lumOff val="25000"/>
                  </a:schemeClr>
                </a:solidFill>
              </a:rPr>
              <a:t>、使用缩进来划分语句块，相同缩进数的语句组成一个语句块。</a:t>
            </a:r>
          </a:p>
          <a:p>
            <a:r>
              <a:rPr lang="en-US" altLang="zh-CN" dirty="0">
                <a:solidFill>
                  <a:schemeClr val="tx1">
                    <a:lumMod val="75000"/>
                    <a:lumOff val="25000"/>
                  </a:schemeClr>
                </a:solidFill>
              </a:rPr>
              <a:t>4</a:t>
            </a:r>
            <a:r>
              <a:rPr lang="zh-CN" altLang="en-US" dirty="0">
                <a:solidFill>
                  <a:schemeClr val="tx1">
                    <a:lumMod val="75000"/>
                    <a:lumOff val="25000"/>
                  </a:schemeClr>
                </a:solidFill>
              </a:rPr>
              <a:t>、在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中没有</a:t>
            </a:r>
            <a:r>
              <a:rPr lang="en-US" altLang="zh-CN" dirty="0">
                <a:solidFill>
                  <a:schemeClr val="tx1">
                    <a:lumMod val="75000"/>
                    <a:lumOff val="25000"/>
                  </a:schemeClr>
                </a:solidFill>
              </a:rPr>
              <a:t>switch…case</a:t>
            </a:r>
            <a:r>
              <a:rPr lang="zh-CN" altLang="en-US" dirty="0">
                <a:solidFill>
                  <a:schemeClr val="tx1">
                    <a:lumMod val="75000"/>
                    <a:lumOff val="25000"/>
                  </a:schemeClr>
                </a:solidFill>
              </a:rPr>
              <a:t>语句。</a:t>
            </a:r>
          </a:p>
          <a:p>
            <a:endParaRPr lang="zh-CN" altLang="en-US" dirty="0">
              <a:solidFill>
                <a:schemeClr val="tx1">
                  <a:lumMod val="75000"/>
                  <a:lumOff val="25000"/>
                </a:schemeClr>
              </a:solidFill>
            </a:endParaRPr>
          </a:p>
        </p:txBody>
      </p:sp>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2</a:t>
            </a:r>
            <a:r>
              <a:rPr dirty="0"/>
              <a:t> 条件</a:t>
            </a:r>
            <a:r>
              <a:rPr lang="zh-CN" dirty="0"/>
              <a:t>流程控制</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778979"/>
            <a:ext cx="7886700" cy="5688080"/>
          </a:xfrm>
        </p:spPr>
        <p:txBody>
          <a:bodyPr>
            <a:normAutofit/>
          </a:bodyPr>
          <a:lstStyle/>
          <a:p>
            <a:r>
              <a:rPr lang="zh-CN" altLang="en-US" dirty="0">
                <a:solidFill>
                  <a:schemeClr val="tx1">
                    <a:lumMod val="75000"/>
                    <a:lumOff val="25000"/>
                  </a:schemeClr>
                </a:solidFill>
              </a:rPr>
              <a:t>多分支选择结构由</a:t>
            </a:r>
            <a:r>
              <a:rPr lang="en-US" altLang="zh-CN" dirty="0">
                <a:solidFill>
                  <a:schemeClr val="tx1">
                    <a:lumMod val="75000"/>
                    <a:lumOff val="25000"/>
                  </a:schemeClr>
                </a:solidFill>
              </a:rPr>
              <a:t>if</a:t>
            </a:r>
            <a:r>
              <a:rPr lang="zh-CN" altLang="en-US" dirty="0">
                <a:solidFill>
                  <a:schemeClr val="tx1">
                    <a:lumMod val="75000"/>
                    <a:lumOff val="25000"/>
                  </a:schemeClr>
                </a:solidFill>
              </a:rPr>
              <a:t>、一个或多个</a:t>
            </a:r>
            <a:r>
              <a:rPr lang="en-US" altLang="zh-CN" dirty="0" err="1">
                <a:solidFill>
                  <a:schemeClr val="tx1">
                    <a:lumMod val="75000"/>
                    <a:lumOff val="25000"/>
                  </a:schemeClr>
                </a:solidFill>
              </a:rPr>
              <a:t>elif</a:t>
            </a:r>
            <a:r>
              <a:rPr lang="zh-CN" altLang="en-US" dirty="0">
                <a:solidFill>
                  <a:schemeClr val="tx1">
                    <a:lumMod val="75000"/>
                    <a:lumOff val="25000"/>
                  </a:schemeClr>
                </a:solidFill>
              </a:rPr>
              <a:t>和一个</a:t>
            </a:r>
            <a:r>
              <a:rPr lang="en-US" altLang="zh-CN" dirty="0">
                <a:solidFill>
                  <a:schemeClr val="tx1">
                    <a:lumMod val="75000"/>
                    <a:lumOff val="25000"/>
                  </a:schemeClr>
                </a:solidFill>
              </a:rPr>
              <a:t>else</a:t>
            </a:r>
            <a:r>
              <a:rPr lang="zh-CN" altLang="en-US" dirty="0">
                <a:solidFill>
                  <a:schemeClr val="tx1">
                    <a:lumMod val="75000"/>
                    <a:lumOff val="25000"/>
                  </a:schemeClr>
                </a:solidFill>
              </a:rPr>
              <a:t>子块组成，</a:t>
            </a:r>
            <a:r>
              <a:rPr lang="en-US" altLang="zh-CN" dirty="0">
                <a:solidFill>
                  <a:schemeClr val="tx1">
                    <a:lumMod val="75000"/>
                    <a:lumOff val="25000"/>
                  </a:schemeClr>
                </a:solidFill>
              </a:rPr>
              <a:t>else</a:t>
            </a:r>
            <a:r>
              <a:rPr lang="zh-CN" altLang="en-US" dirty="0">
                <a:solidFill>
                  <a:schemeClr val="tx1">
                    <a:lumMod val="75000"/>
                    <a:lumOff val="25000"/>
                  </a:schemeClr>
                </a:solidFill>
              </a:rPr>
              <a:t>子块可省略。一个</a:t>
            </a:r>
            <a:r>
              <a:rPr lang="en-US" altLang="zh-CN" dirty="0">
                <a:solidFill>
                  <a:schemeClr val="tx1">
                    <a:lumMod val="75000"/>
                    <a:lumOff val="25000"/>
                  </a:schemeClr>
                </a:solidFill>
              </a:rPr>
              <a:t>if</a:t>
            </a:r>
            <a:r>
              <a:rPr lang="zh-CN" altLang="en-US" dirty="0">
                <a:solidFill>
                  <a:schemeClr val="tx1">
                    <a:lumMod val="75000"/>
                    <a:lumOff val="25000"/>
                  </a:schemeClr>
                </a:solidFill>
              </a:rPr>
              <a:t>语句可以包含多个</a:t>
            </a:r>
            <a:r>
              <a:rPr lang="en-US" altLang="zh-CN" dirty="0" err="1">
                <a:solidFill>
                  <a:schemeClr val="tx1">
                    <a:lumMod val="75000"/>
                    <a:lumOff val="25000"/>
                  </a:schemeClr>
                </a:solidFill>
              </a:rPr>
              <a:t>elif</a:t>
            </a:r>
            <a:r>
              <a:rPr lang="zh-CN" altLang="en-US" dirty="0">
                <a:solidFill>
                  <a:schemeClr val="tx1">
                    <a:lumMod val="75000"/>
                    <a:lumOff val="25000"/>
                  </a:schemeClr>
                </a:solidFill>
              </a:rPr>
              <a:t>语句，但结尾最多只能有一个</a:t>
            </a:r>
            <a:r>
              <a:rPr lang="en-US" altLang="zh-CN" dirty="0">
                <a:solidFill>
                  <a:schemeClr val="tx1">
                    <a:lumMod val="75000"/>
                    <a:lumOff val="25000"/>
                  </a:schemeClr>
                </a:solidFill>
              </a:rPr>
              <a:t>else</a:t>
            </a:r>
            <a:r>
              <a:rPr lang="zh-CN" altLang="en-US" dirty="0">
                <a:solidFill>
                  <a:schemeClr val="tx1">
                    <a:lumMod val="75000"/>
                    <a:lumOff val="25000"/>
                  </a:schemeClr>
                </a:solidFill>
              </a:rPr>
              <a:t>。多分支选择结构的语法如下。</a:t>
            </a:r>
            <a:endParaRPr lang="en-US" altLang="zh-CN" dirty="0">
              <a:solidFill>
                <a:schemeClr val="tx1">
                  <a:lumMod val="75000"/>
                  <a:lumOff val="25000"/>
                </a:schemeClr>
              </a:solidFill>
            </a:endParaRPr>
          </a:p>
          <a:p>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1:</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1</a:t>
            </a:r>
          </a:p>
          <a:p>
            <a:r>
              <a:rPr lang="en-US" altLang="zh-CN" dirty="0" err="1">
                <a:solidFill>
                  <a:schemeClr val="tx1">
                    <a:lumMod val="75000"/>
                    <a:lumOff val="25000"/>
                  </a:schemeClr>
                </a:solidFill>
              </a:rPr>
              <a:t>elif</a:t>
            </a:r>
            <a:r>
              <a:rPr lang="en-US" altLang="zh-CN" dirty="0">
                <a:solidFill>
                  <a:schemeClr val="tx1">
                    <a:lumMod val="75000"/>
                    <a:lumOff val="25000"/>
                  </a:schemeClr>
                </a:solidFill>
              </a:rPr>
              <a:t>  </a:t>
            </a:r>
            <a:r>
              <a:rPr lang="zh-CN" altLang="en-US" dirty="0">
                <a:solidFill>
                  <a:schemeClr val="tx1">
                    <a:lumMod val="75000"/>
                    <a:lumOff val="25000"/>
                  </a:schemeClr>
                </a:solidFill>
              </a:rPr>
              <a:t>表达式</a:t>
            </a:r>
            <a:r>
              <a:rPr lang="en-US" altLang="zh-CN" dirty="0">
                <a:solidFill>
                  <a:schemeClr val="tx1">
                    <a:lumMod val="75000"/>
                    <a:lumOff val="25000"/>
                  </a:schemeClr>
                </a:solidFill>
              </a:rPr>
              <a:t>2:</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r>
              <a:rPr lang="en-US" altLang="zh-CN" dirty="0" err="1">
                <a:solidFill>
                  <a:schemeClr val="tx1">
                    <a:lumMod val="75000"/>
                    <a:lumOff val="25000"/>
                  </a:schemeClr>
                </a:solidFill>
              </a:rPr>
              <a:t>elif</a:t>
            </a:r>
            <a:r>
              <a:rPr lang="en-US" altLang="zh-CN" dirty="0">
                <a:solidFill>
                  <a:schemeClr val="tx1">
                    <a:lumMod val="75000"/>
                    <a:lumOff val="25000"/>
                  </a:schemeClr>
                </a:solidFill>
              </a:rPr>
              <a:t>  </a:t>
            </a:r>
            <a:r>
              <a:rPr lang="zh-CN" altLang="en-US" dirty="0">
                <a:solidFill>
                  <a:schemeClr val="tx1">
                    <a:lumMod val="75000"/>
                    <a:lumOff val="25000"/>
                  </a:schemeClr>
                </a:solidFill>
              </a:rPr>
              <a:t>表达式</a:t>
            </a:r>
            <a:r>
              <a:rPr lang="en-US" altLang="zh-CN" dirty="0">
                <a:solidFill>
                  <a:schemeClr val="tx1">
                    <a:lumMod val="75000"/>
                    <a:lumOff val="25000"/>
                  </a:schemeClr>
                </a:solidFill>
              </a:rPr>
              <a:t>3:</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3</a:t>
            </a:r>
          </a:p>
          <a:p>
            <a:r>
              <a:rPr lang="en-US" altLang="zh-CN" dirty="0">
                <a:solidFill>
                  <a:schemeClr val="tx1">
                    <a:lumMod val="75000"/>
                    <a:lumOff val="25000"/>
                  </a:schemeClr>
                </a:solidFill>
              </a:rPr>
              <a:t>……</a:t>
            </a:r>
          </a:p>
          <a:p>
            <a:r>
              <a:rPr lang="en-US" altLang="zh-CN" dirty="0">
                <a:solidFill>
                  <a:schemeClr val="tx1">
                    <a:lumMod val="75000"/>
                    <a:lumOff val="25000"/>
                  </a:schemeClr>
                </a:solidFill>
              </a:rPr>
              <a:t>else:</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n</a:t>
            </a:r>
          </a:p>
          <a:p>
            <a:endParaRPr lang="en-US" altLang="zh-CN" dirty="0">
              <a:solidFill>
                <a:schemeClr val="tx1">
                  <a:lumMod val="75000"/>
                  <a:lumOff val="25000"/>
                </a:schemeClr>
              </a:solidFill>
            </a:endParaRPr>
          </a:p>
        </p:txBody>
      </p:sp>
      <p:grpSp>
        <p:nvGrpSpPr>
          <p:cNvPr id="6" name="组合 2"/>
          <p:cNvGrpSpPr/>
          <p:nvPr/>
        </p:nvGrpSpPr>
        <p:grpSpPr bwMode="auto">
          <a:xfrm>
            <a:off x="2855604" y="1895061"/>
            <a:ext cx="5208588" cy="3657600"/>
            <a:chOff x="1353080" y="2565400"/>
            <a:chExt cx="5207353" cy="3657600"/>
          </a:xfrm>
        </p:grpSpPr>
        <p:grpSp>
          <p:nvGrpSpPr>
            <p:cNvPr id="7" name="Group 5"/>
            <p:cNvGrpSpPr/>
            <p:nvPr/>
          </p:nvGrpSpPr>
          <p:grpSpPr bwMode="auto">
            <a:xfrm>
              <a:off x="1547813" y="2565400"/>
              <a:ext cx="4596048" cy="3657600"/>
              <a:chOff x="2160" y="5496"/>
              <a:chExt cx="6013" cy="4212"/>
            </a:xfrm>
          </p:grpSpPr>
          <p:sp>
            <p:nvSpPr>
              <p:cNvPr id="19" name="AutoShape 6"/>
              <p:cNvSpPr>
                <a:spLocks noChangeArrowheads="1"/>
              </p:cNvSpPr>
              <p:nvPr/>
            </p:nvSpPr>
            <p:spPr bwMode="auto">
              <a:xfrm>
                <a:off x="2160" y="5964"/>
                <a:ext cx="144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200">
                  <a:latin typeface="Times New Roman" panose="02020603050405020304" pitchFamily="18" charset="0"/>
                </a:endParaRPr>
              </a:p>
            </p:txBody>
          </p:sp>
          <p:sp>
            <p:nvSpPr>
              <p:cNvPr id="20" name="AutoShape 7"/>
              <p:cNvSpPr>
                <a:spLocks noChangeArrowheads="1"/>
              </p:cNvSpPr>
              <p:nvPr/>
            </p:nvSpPr>
            <p:spPr bwMode="auto">
              <a:xfrm>
                <a:off x="3780" y="6588"/>
                <a:ext cx="144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21" name="AutoShape 8"/>
              <p:cNvSpPr>
                <a:spLocks noChangeArrowheads="1"/>
              </p:cNvSpPr>
              <p:nvPr/>
            </p:nvSpPr>
            <p:spPr bwMode="auto">
              <a:xfrm>
                <a:off x="5496" y="7200"/>
                <a:ext cx="162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400">
                  <a:latin typeface="Times New Roman" panose="02020603050405020304" pitchFamily="18" charset="0"/>
                </a:endParaRPr>
              </a:p>
            </p:txBody>
          </p:sp>
          <p:sp>
            <p:nvSpPr>
              <p:cNvPr id="22" name="AutoShape 9"/>
              <p:cNvSpPr>
                <a:spLocks noChangeArrowheads="1"/>
              </p:cNvSpPr>
              <p:nvPr/>
            </p:nvSpPr>
            <p:spPr bwMode="auto">
              <a:xfrm>
                <a:off x="2436" y="8148"/>
                <a:ext cx="1068"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1</a:t>
                </a:r>
              </a:p>
            </p:txBody>
          </p:sp>
          <p:sp>
            <p:nvSpPr>
              <p:cNvPr id="23" name="AutoShape 10"/>
              <p:cNvSpPr>
                <a:spLocks noChangeArrowheads="1"/>
              </p:cNvSpPr>
              <p:nvPr/>
            </p:nvSpPr>
            <p:spPr bwMode="auto">
              <a:xfrm>
                <a:off x="4056" y="8148"/>
                <a:ext cx="1068"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2</a:t>
                </a:r>
              </a:p>
            </p:txBody>
          </p:sp>
          <p:sp>
            <p:nvSpPr>
              <p:cNvPr id="24" name="Line 13"/>
              <p:cNvSpPr>
                <a:spLocks noChangeShapeType="1"/>
              </p:cNvSpPr>
              <p:nvPr/>
            </p:nvSpPr>
            <p:spPr bwMode="auto">
              <a:xfrm>
                <a:off x="2880" y="6588"/>
                <a:ext cx="0" cy="15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4"/>
              <p:cNvSpPr>
                <a:spLocks noChangeShapeType="1"/>
              </p:cNvSpPr>
              <p:nvPr/>
            </p:nvSpPr>
            <p:spPr bwMode="auto">
              <a:xfrm>
                <a:off x="3600" y="6276"/>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5"/>
              <p:cNvSpPr>
                <a:spLocks noChangeShapeType="1"/>
              </p:cNvSpPr>
              <p:nvPr/>
            </p:nvSpPr>
            <p:spPr bwMode="auto">
              <a:xfrm>
                <a:off x="4500" y="7212"/>
                <a:ext cx="0" cy="93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6"/>
              <p:cNvSpPr>
                <a:spLocks noChangeShapeType="1"/>
              </p:cNvSpPr>
              <p:nvPr/>
            </p:nvSpPr>
            <p:spPr bwMode="auto">
              <a:xfrm>
                <a:off x="5220" y="6900"/>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17"/>
              <p:cNvSpPr>
                <a:spLocks noChangeShapeType="1"/>
              </p:cNvSpPr>
              <p:nvPr/>
            </p:nvSpPr>
            <p:spPr bwMode="auto">
              <a:xfrm>
                <a:off x="6300" y="783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8"/>
              <p:cNvSpPr>
                <a:spLocks noChangeShapeType="1"/>
              </p:cNvSpPr>
              <p:nvPr/>
            </p:nvSpPr>
            <p:spPr bwMode="auto">
              <a:xfrm flipV="1">
                <a:off x="7104" y="7511"/>
                <a:ext cx="106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9"/>
              <p:cNvSpPr>
                <a:spLocks noChangeShapeType="1"/>
              </p:cNvSpPr>
              <p:nvPr/>
            </p:nvSpPr>
            <p:spPr bwMode="auto">
              <a:xfrm>
                <a:off x="8148" y="8616"/>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20"/>
              <p:cNvSpPr>
                <a:spLocks noChangeShapeType="1"/>
              </p:cNvSpPr>
              <p:nvPr/>
            </p:nvSpPr>
            <p:spPr bwMode="auto">
              <a:xfrm>
                <a:off x="2880" y="8616"/>
                <a:ext cx="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1"/>
              <p:cNvSpPr>
                <a:spLocks noChangeShapeType="1"/>
              </p:cNvSpPr>
              <p:nvPr/>
            </p:nvSpPr>
            <p:spPr bwMode="auto">
              <a:xfrm flipH="1">
                <a:off x="2928" y="9084"/>
                <a:ext cx="52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22"/>
              <p:cNvSpPr>
                <a:spLocks noChangeShapeType="1"/>
              </p:cNvSpPr>
              <p:nvPr/>
            </p:nvSpPr>
            <p:spPr bwMode="auto">
              <a:xfrm>
                <a:off x="4500" y="8616"/>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23"/>
              <p:cNvSpPr>
                <a:spLocks noChangeShapeType="1"/>
              </p:cNvSpPr>
              <p:nvPr/>
            </p:nvSpPr>
            <p:spPr bwMode="auto">
              <a:xfrm>
                <a:off x="6300" y="8616"/>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24"/>
              <p:cNvSpPr>
                <a:spLocks noChangeShapeType="1"/>
              </p:cNvSpPr>
              <p:nvPr/>
            </p:nvSpPr>
            <p:spPr bwMode="auto">
              <a:xfrm>
                <a:off x="2880" y="5496"/>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25"/>
              <p:cNvSpPr>
                <a:spLocks noChangeShapeType="1"/>
              </p:cNvSpPr>
              <p:nvPr/>
            </p:nvSpPr>
            <p:spPr bwMode="auto">
              <a:xfrm>
                <a:off x="4500" y="6276"/>
                <a:ext cx="0" cy="3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26"/>
              <p:cNvSpPr>
                <a:spLocks noChangeShapeType="1"/>
              </p:cNvSpPr>
              <p:nvPr/>
            </p:nvSpPr>
            <p:spPr bwMode="auto">
              <a:xfrm>
                <a:off x="6300" y="6900"/>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27"/>
              <p:cNvSpPr>
                <a:spLocks noChangeShapeType="1"/>
              </p:cNvSpPr>
              <p:nvPr/>
            </p:nvSpPr>
            <p:spPr bwMode="auto">
              <a:xfrm flipH="1">
                <a:off x="8160" y="7511"/>
                <a:ext cx="13" cy="67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 name="Text Box 28"/>
            <p:cNvSpPr txBox="1">
              <a:spLocks noChangeArrowheads="1"/>
            </p:cNvSpPr>
            <p:nvPr/>
          </p:nvSpPr>
          <p:spPr bwMode="auto">
            <a:xfrm>
              <a:off x="1353080" y="3632200"/>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9" name="Text Box 34"/>
            <p:cNvSpPr txBox="1">
              <a:spLocks noChangeArrowheads="1"/>
            </p:cNvSpPr>
            <p:nvPr/>
          </p:nvSpPr>
          <p:spPr bwMode="auto">
            <a:xfrm>
              <a:off x="2933700" y="3630711"/>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2</a:t>
              </a:r>
            </a:p>
          </p:txBody>
        </p:sp>
        <p:sp>
          <p:nvSpPr>
            <p:cNvPr id="10" name="Text Box 34"/>
            <p:cNvSpPr txBox="1">
              <a:spLocks noChangeArrowheads="1"/>
            </p:cNvSpPr>
            <p:nvPr/>
          </p:nvSpPr>
          <p:spPr bwMode="auto">
            <a:xfrm>
              <a:off x="1712208" y="3091555"/>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1</a:t>
              </a:r>
            </a:p>
          </p:txBody>
        </p:sp>
        <p:sp>
          <p:nvSpPr>
            <p:cNvPr id="11" name="Text Box 34"/>
            <p:cNvSpPr txBox="1">
              <a:spLocks noChangeArrowheads="1"/>
            </p:cNvSpPr>
            <p:nvPr/>
          </p:nvSpPr>
          <p:spPr bwMode="auto">
            <a:xfrm>
              <a:off x="4297363" y="4175184"/>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3</a:t>
              </a:r>
            </a:p>
          </p:txBody>
        </p:sp>
        <p:sp>
          <p:nvSpPr>
            <p:cNvPr id="12" name="AutoShape 10"/>
            <p:cNvSpPr>
              <a:spLocks noChangeArrowheads="1"/>
            </p:cNvSpPr>
            <p:nvPr/>
          </p:nvSpPr>
          <p:spPr bwMode="auto">
            <a:xfrm>
              <a:off x="4297363" y="4851399"/>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3</a:t>
              </a:r>
            </a:p>
          </p:txBody>
        </p:sp>
        <p:sp>
          <p:nvSpPr>
            <p:cNvPr id="13" name="AutoShape 10"/>
            <p:cNvSpPr>
              <a:spLocks noChangeArrowheads="1"/>
            </p:cNvSpPr>
            <p:nvPr/>
          </p:nvSpPr>
          <p:spPr bwMode="auto">
            <a:xfrm>
              <a:off x="5744105" y="4859866"/>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n</a:t>
              </a:r>
            </a:p>
          </p:txBody>
        </p:sp>
        <p:sp>
          <p:nvSpPr>
            <p:cNvPr id="14" name="Text Box 28"/>
            <p:cNvSpPr txBox="1">
              <a:spLocks noChangeArrowheads="1"/>
            </p:cNvSpPr>
            <p:nvPr/>
          </p:nvSpPr>
          <p:spPr bwMode="auto">
            <a:xfrm>
              <a:off x="2822046" y="4203839"/>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15" name="Text Box 28"/>
            <p:cNvSpPr txBox="1">
              <a:spLocks noChangeArrowheads="1"/>
            </p:cNvSpPr>
            <p:nvPr/>
          </p:nvSpPr>
          <p:spPr bwMode="auto">
            <a:xfrm>
              <a:off x="4243741" y="4526688"/>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16" name="Text Box 28"/>
            <p:cNvSpPr txBox="1">
              <a:spLocks noChangeArrowheads="1"/>
            </p:cNvSpPr>
            <p:nvPr/>
          </p:nvSpPr>
          <p:spPr bwMode="auto">
            <a:xfrm>
              <a:off x="2691343" y="2899600"/>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17" name="Text Box 28"/>
            <p:cNvSpPr txBox="1">
              <a:spLocks noChangeArrowheads="1"/>
            </p:cNvSpPr>
            <p:nvPr/>
          </p:nvSpPr>
          <p:spPr bwMode="auto">
            <a:xfrm>
              <a:off x="3913012" y="3509226"/>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18" name="Text Box 28"/>
            <p:cNvSpPr txBox="1">
              <a:spLocks noChangeArrowheads="1"/>
            </p:cNvSpPr>
            <p:nvPr/>
          </p:nvSpPr>
          <p:spPr bwMode="auto">
            <a:xfrm>
              <a:off x="5358519" y="4049950"/>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grpSp>
      <p:sp>
        <p:nvSpPr>
          <p:cNvPr id="39" name="文本框 38"/>
          <p:cNvSpPr txBox="1"/>
          <p:nvPr/>
        </p:nvSpPr>
        <p:spPr>
          <a:xfrm>
            <a:off x="4324918" y="5552660"/>
            <a:ext cx="2111475" cy="338554"/>
          </a:xfrm>
          <a:prstGeom prst="rect">
            <a:avLst/>
          </a:prstGeom>
          <a:noFill/>
        </p:spPr>
        <p:txBody>
          <a:bodyPr wrap="none" rtlCol="0">
            <a:spAutoFit/>
          </a:bodyPr>
          <a:lstStyle/>
          <a:p>
            <a:r>
              <a:rPr lang="zh-CN" altLang="en-US" sz="1600" dirty="0"/>
              <a:t>图</a:t>
            </a:r>
            <a:r>
              <a:rPr lang="en-US" altLang="zh-CN" sz="1600" dirty="0"/>
              <a:t>3.4</a:t>
            </a:r>
            <a:r>
              <a:rPr lang="zh-CN" altLang="en-US" sz="1600" dirty="0"/>
              <a:t>多分支选择结构</a:t>
            </a:r>
          </a:p>
        </p:txBody>
      </p:sp>
      <p:sp>
        <p:nvSpPr>
          <p:cNvPr id="2"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4"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2</a:t>
            </a:r>
            <a:r>
              <a:rPr dirty="0"/>
              <a:t> 条件</a:t>
            </a:r>
            <a:r>
              <a:rPr lang="zh-CN" dirty="0"/>
              <a:t>流程控制</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32062"/>
            <a:ext cx="7886700" cy="4321012"/>
          </a:xfrm>
        </p:spPr>
        <p:txBody>
          <a:bodyPr>
            <a:normAutofit/>
          </a:bodyPr>
          <a:lstStyle/>
          <a:p>
            <a:r>
              <a:rPr lang="zh-CN" altLang="en-US" dirty="0">
                <a:solidFill>
                  <a:schemeClr val="tx1">
                    <a:lumMod val="75000"/>
                    <a:lumOff val="25000"/>
                  </a:schemeClr>
                </a:solidFill>
              </a:rPr>
              <a:t>例如请输入一个正整数，判断它是否能同时被</a:t>
            </a:r>
            <a:r>
              <a:rPr lang="en-US" altLang="zh-CN" dirty="0">
                <a:solidFill>
                  <a:schemeClr val="tx1">
                    <a:lumMod val="75000"/>
                    <a:lumOff val="25000"/>
                  </a:schemeClr>
                </a:solidFill>
              </a:rPr>
              <a:t>2</a:t>
            </a:r>
            <a:r>
              <a:rPr lang="zh-CN" altLang="en-US" dirty="0">
                <a:solidFill>
                  <a:schemeClr val="tx1">
                    <a:lumMod val="75000"/>
                    <a:lumOff val="25000"/>
                  </a:schemeClr>
                </a:solidFill>
              </a:rPr>
              <a:t>和</a:t>
            </a:r>
            <a:r>
              <a:rPr lang="en-US" altLang="zh-CN" dirty="0">
                <a:solidFill>
                  <a:schemeClr val="tx1">
                    <a:lumMod val="75000"/>
                    <a:lumOff val="25000"/>
                  </a:schemeClr>
                </a:solidFill>
              </a:rPr>
              <a:t>3</a:t>
            </a:r>
            <a:r>
              <a:rPr lang="zh-CN" altLang="en-US" dirty="0">
                <a:solidFill>
                  <a:schemeClr val="tx1">
                    <a:lumMod val="75000"/>
                    <a:lumOff val="25000"/>
                  </a:schemeClr>
                </a:solidFill>
              </a:rPr>
              <a:t>整除。</a:t>
            </a:r>
          </a:p>
        </p:txBody>
      </p:sp>
      <p:pic>
        <p:nvPicPr>
          <p:cNvPr id="2" name="图片 1"/>
          <p:cNvPicPr>
            <a:picLocks noChangeAspect="1"/>
          </p:cNvPicPr>
          <p:nvPr/>
        </p:nvPicPr>
        <p:blipFill>
          <a:blip r:embed="rId2"/>
          <a:stretch>
            <a:fillRect/>
          </a:stretch>
        </p:blipFill>
        <p:spPr>
          <a:xfrm>
            <a:off x="548191" y="1707924"/>
            <a:ext cx="8047619" cy="4104762"/>
          </a:xfrm>
          <a:prstGeom prst="rect">
            <a:avLst/>
          </a:prstGeom>
        </p:spPr>
      </p:pic>
      <p:sp>
        <p:nvSpPr>
          <p:cNvPr id="14"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2</a:t>
            </a:r>
            <a:r>
              <a:rPr dirty="0"/>
              <a:t> 条件</a:t>
            </a:r>
            <a:r>
              <a:rPr lang="zh-CN" dirty="0"/>
              <a:t>流程控制</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49" y="940100"/>
            <a:ext cx="7886700" cy="5460699"/>
          </a:xfrm>
        </p:spPr>
        <p:txBody>
          <a:bodyPr>
            <a:normAutofit/>
          </a:bodyPr>
          <a:lstStyle/>
          <a:p>
            <a:r>
              <a:rPr lang="zh-CN" altLang="en-US" dirty="0">
                <a:solidFill>
                  <a:schemeClr val="tx1">
                    <a:lumMod val="75000"/>
                    <a:lumOff val="25000"/>
                  </a:schemeClr>
                </a:solidFill>
              </a:rPr>
              <a:t>选择结构可以进行嵌套来表达更复杂的逻辑关系。使用选择结构嵌套时，一定要控制好不同级别的代码块的缩进，否则就不能被</a:t>
            </a:r>
            <a:r>
              <a:rPr lang="en-US" altLang="zh-CN" dirty="0">
                <a:solidFill>
                  <a:schemeClr val="tx1">
                    <a:lumMod val="75000"/>
                    <a:lumOff val="25000"/>
                  </a:schemeClr>
                </a:solidFill>
              </a:rPr>
              <a:t>Python</a:t>
            </a:r>
            <a:r>
              <a:rPr lang="zh-CN" altLang="en-US" dirty="0">
                <a:solidFill>
                  <a:schemeClr val="tx1">
                    <a:lumMod val="75000"/>
                    <a:lumOff val="25000"/>
                  </a:schemeClr>
                </a:solidFill>
              </a:rPr>
              <a:t>正确理解和执行。在</a:t>
            </a:r>
            <a:r>
              <a:rPr lang="en-US" altLang="zh-CN" dirty="0">
                <a:solidFill>
                  <a:schemeClr val="tx1">
                    <a:lumMod val="75000"/>
                    <a:lumOff val="25000"/>
                  </a:schemeClr>
                </a:solidFill>
              </a:rPr>
              <a:t>if </a:t>
            </a:r>
            <a:r>
              <a:rPr lang="zh-CN" altLang="en-US" dirty="0">
                <a:solidFill>
                  <a:schemeClr val="tx1">
                    <a:lumMod val="75000"/>
                    <a:lumOff val="25000"/>
                  </a:schemeClr>
                </a:solidFill>
              </a:rPr>
              <a:t>语句嵌套中， </a:t>
            </a:r>
            <a:r>
              <a:rPr lang="en-US" altLang="zh-CN" dirty="0">
                <a:solidFill>
                  <a:schemeClr val="tx1">
                    <a:lumMod val="75000"/>
                    <a:lumOff val="25000"/>
                  </a:schemeClr>
                </a:solidFill>
              </a:rPr>
              <a:t>if</a:t>
            </a:r>
            <a:r>
              <a:rPr lang="zh-CN" altLang="en-US" dirty="0">
                <a:solidFill>
                  <a:schemeClr val="tx1">
                    <a:lumMod val="75000"/>
                    <a:lumOff val="25000"/>
                  </a:schemeClr>
                </a:solidFill>
              </a:rPr>
              <a:t>、</a:t>
            </a:r>
            <a:r>
              <a:rPr lang="en-US" altLang="zh-CN" dirty="0">
                <a:solidFill>
                  <a:schemeClr val="tx1">
                    <a:lumMod val="75000"/>
                    <a:lumOff val="25000"/>
                  </a:schemeClr>
                </a:solidFill>
              </a:rPr>
              <a:t>if...else</a:t>
            </a:r>
            <a:r>
              <a:rPr lang="zh-CN" altLang="en-US" dirty="0">
                <a:solidFill>
                  <a:schemeClr val="tx1">
                    <a:lumMod val="75000"/>
                    <a:lumOff val="25000"/>
                  </a:schemeClr>
                </a:solidFill>
              </a:rPr>
              <a:t>、</a:t>
            </a:r>
            <a:r>
              <a:rPr lang="en-US" altLang="zh-CN" dirty="0">
                <a:solidFill>
                  <a:schemeClr val="tx1">
                    <a:lumMod val="75000"/>
                    <a:lumOff val="25000"/>
                  </a:schemeClr>
                </a:solidFill>
              </a:rPr>
              <a:t>if...</a:t>
            </a:r>
            <a:r>
              <a:rPr lang="en-US" altLang="zh-CN" dirty="0" err="1">
                <a:solidFill>
                  <a:schemeClr val="tx1">
                    <a:lumMod val="75000"/>
                    <a:lumOff val="25000"/>
                  </a:schemeClr>
                </a:solidFill>
              </a:rPr>
              <a:t>elif</a:t>
            </a:r>
            <a:r>
              <a:rPr lang="en-US" altLang="zh-CN" dirty="0">
                <a:solidFill>
                  <a:schemeClr val="tx1">
                    <a:lumMod val="75000"/>
                    <a:lumOff val="25000"/>
                  </a:schemeClr>
                </a:solidFill>
              </a:rPr>
              <a:t>...else</a:t>
            </a:r>
            <a:r>
              <a:rPr lang="zh-CN" altLang="en-US" dirty="0">
                <a:solidFill>
                  <a:schemeClr val="tx1">
                    <a:lumMod val="75000"/>
                    <a:lumOff val="25000"/>
                  </a:schemeClr>
                </a:solidFill>
              </a:rPr>
              <a:t>它们可以进行一次或多次相互嵌套，例如结构如下。</a:t>
            </a:r>
            <a:endParaRPr lang="en-US" altLang="zh-CN" dirty="0">
              <a:solidFill>
                <a:schemeClr val="tx1">
                  <a:lumMod val="75000"/>
                  <a:lumOff val="25000"/>
                </a:schemeClr>
              </a:solidFill>
            </a:endParaRPr>
          </a:p>
          <a:p>
            <a:pPr>
              <a:lnSpc>
                <a:spcPct val="110000"/>
              </a:lnSpc>
            </a:pPr>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1:</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1</a:t>
            </a:r>
          </a:p>
          <a:p>
            <a:pPr>
              <a:lnSpc>
                <a:spcPct val="110000"/>
              </a:lnSpc>
            </a:pPr>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2:</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pPr>
              <a:lnSpc>
                <a:spcPct val="110000"/>
              </a:lnSpc>
            </a:pPr>
            <a:r>
              <a:rPr lang="en-US" altLang="zh-CN" dirty="0">
                <a:solidFill>
                  <a:schemeClr val="tx1">
                    <a:lumMod val="75000"/>
                    <a:lumOff val="25000"/>
                  </a:schemeClr>
                </a:solidFill>
              </a:rPr>
              <a:t>else:</a:t>
            </a:r>
          </a:p>
          <a:p>
            <a:pPr>
              <a:lnSpc>
                <a:spcPct val="110000"/>
              </a:lnSpc>
            </a:pPr>
            <a:r>
              <a:rPr lang="en-US" altLang="zh-CN" dirty="0">
                <a:solidFill>
                  <a:schemeClr val="tx1">
                    <a:lumMod val="75000"/>
                    <a:lumOff val="25000"/>
                  </a:schemeClr>
                </a:solidFill>
              </a:rPr>
              <a:t>    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3:</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3</a:t>
            </a:r>
          </a:p>
          <a:p>
            <a:pPr>
              <a:lnSpc>
                <a:spcPct val="110000"/>
              </a:lnSpc>
            </a:pPr>
            <a:r>
              <a:rPr lang="en-US" altLang="zh-CN" dirty="0">
                <a:solidFill>
                  <a:schemeClr val="tx1">
                    <a:lumMod val="75000"/>
                    <a:lumOff val="25000"/>
                  </a:schemeClr>
                </a:solidFill>
              </a:rPr>
              <a:t>    else:</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4</a:t>
            </a:r>
          </a:p>
          <a:p>
            <a:endParaRPr lang="en-US" altLang="zh-CN" dirty="0">
              <a:solidFill>
                <a:schemeClr val="tx1">
                  <a:lumMod val="75000"/>
                  <a:lumOff val="25000"/>
                </a:schemeClr>
              </a:solidFill>
            </a:endParaRPr>
          </a:p>
        </p:txBody>
      </p:sp>
      <p:grpSp>
        <p:nvGrpSpPr>
          <p:cNvPr id="5" name="组合 13"/>
          <p:cNvGrpSpPr/>
          <p:nvPr/>
        </p:nvGrpSpPr>
        <p:grpSpPr bwMode="auto">
          <a:xfrm>
            <a:off x="3366812" y="2101642"/>
            <a:ext cx="4032250" cy="3614737"/>
            <a:chOff x="2915816" y="1916832"/>
            <a:chExt cx="4032448" cy="3613551"/>
          </a:xfrm>
        </p:grpSpPr>
        <p:grpSp>
          <p:nvGrpSpPr>
            <p:cNvPr id="6" name="组合 10"/>
            <p:cNvGrpSpPr/>
            <p:nvPr/>
          </p:nvGrpSpPr>
          <p:grpSpPr bwMode="auto">
            <a:xfrm>
              <a:off x="2915816" y="1916832"/>
              <a:ext cx="4032448" cy="3613551"/>
              <a:chOff x="3038541" y="2166458"/>
              <a:chExt cx="4032448" cy="3613551"/>
            </a:xfrm>
          </p:grpSpPr>
          <p:sp>
            <p:nvSpPr>
              <p:cNvPr id="9" name="AutoShape 6"/>
              <p:cNvSpPr>
                <a:spLocks noChangeArrowheads="1"/>
              </p:cNvSpPr>
              <p:nvPr/>
            </p:nvSpPr>
            <p:spPr bwMode="auto">
              <a:xfrm>
                <a:off x="3038541" y="2572858"/>
                <a:ext cx="1100667" cy="541867"/>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200">
                  <a:latin typeface="Times New Roman" panose="02020603050405020304" pitchFamily="18" charset="0"/>
                </a:endParaRPr>
              </a:p>
            </p:txBody>
          </p:sp>
          <p:sp>
            <p:nvSpPr>
              <p:cNvPr id="10" name="AutoShape 7"/>
              <p:cNvSpPr>
                <a:spLocks noChangeArrowheads="1"/>
              </p:cNvSpPr>
              <p:nvPr/>
            </p:nvSpPr>
            <p:spPr bwMode="auto">
              <a:xfrm>
                <a:off x="3058281" y="3924309"/>
                <a:ext cx="1100667" cy="541867"/>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11" name="AutoShape 8"/>
              <p:cNvSpPr>
                <a:spLocks noChangeArrowheads="1"/>
              </p:cNvSpPr>
              <p:nvPr/>
            </p:nvSpPr>
            <p:spPr bwMode="auto">
              <a:xfrm>
                <a:off x="4791385" y="3927524"/>
                <a:ext cx="1238250" cy="541867"/>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400">
                  <a:latin typeface="Times New Roman" panose="02020603050405020304" pitchFamily="18" charset="0"/>
                </a:endParaRPr>
              </a:p>
            </p:txBody>
          </p:sp>
          <p:sp>
            <p:nvSpPr>
              <p:cNvPr id="12" name="AutoShape 9"/>
              <p:cNvSpPr>
                <a:spLocks noChangeArrowheads="1"/>
              </p:cNvSpPr>
              <p:nvPr/>
            </p:nvSpPr>
            <p:spPr bwMode="auto">
              <a:xfrm>
                <a:off x="3192940" y="3394342"/>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1</a:t>
                </a:r>
              </a:p>
            </p:txBody>
          </p:sp>
          <p:sp>
            <p:nvSpPr>
              <p:cNvPr id="13" name="AutoShape 10"/>
              <p:cNvSpPr>
                <a:spLocks noChangeArrowheads="1"/>
              </p:cNvSpPr>
              <p:nvPr/>
            </p:nvSpPr>
            <p:spPr bwMode="auto">
              <a:xfrm>
                <a:off x="3192940" y="4699889"/>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2</a:t>
                </a:r>
              </a:p>
            </p:txBody>
          </p:sp>
          <p:sp>
            <p:nvSpPr>
              <p:cNvPr id="14" name="Line 13"/>
              <p:cNvSpPr>
                <a:spLocks noChangeShapeType="1"/>
              </p:cNvSpPr>
              <p:nvPr/>
            </p:nvSpPr>
            <p:spPr bwMode="auto">
              <a:xfrm>
                <a:off x="3588874" y="3114725"/>
                <a:ext cx="0" cy="2709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a:off x="6638941" y="5132331"/>
                <a:ext cx="0" cy="2408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a:off x="5410510" y="5102277"/>
                <a:ext cx="0" cy="2709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a:off x="3563888" y="5132330"/>
                <a:ext cx="0" cy="64767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flipH="1">
                <a:off x="3563887" y="5373210"/>
                <a:ext cx="3075045" cy="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24"/>
              <p:cNvSpPr>
                <a:spLocks noChangeShapeType="1"/>
              </p:cNvSpPr>
              <p:nvPr/>
            </p:nvSpPr>
            <p:spPr bwMode="auto">
              <a:xfrm>
                <a:off x="3588874" y="2166458"/>
                <a:ext cx="0" cy="4064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8"/>
              <p:cNvSpPr txBox="1">
                <a:spLocks noChangeArrowheads="1"/>
              </p:cNvSpPr>
              <p:nvPr/>
            </p:nvSpPr>
            <p:spPr bwMode="auto">
              <a:xfrm>
                <a:off x="3081743" y="3096985"/>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21" name="Text Box 34"/>
              <p:cNvSpPr txBox="1">
                <a:spLocks noChangeArrowheads="1"/>
              </p:cNvSpPr>
              <p:nvPr/>
            </p:nvSpPr>
            <p:spPr bwMode="auto">
              <a:xfrm>
                <a:off x="3185281" y="4057700"/>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2</a:t>
                </a:r>
              </a:p>
            </p:txBody>
          </p:sp>
          <p:sp>
            <p:nvSpPr>
              <p:cNvPr id="22" name="Text Box 34"/>
              <p:cNvSpPr txBox="1">
                <a:spLocks noChangeArrowheads="1"/>
              </p:cNvSpPr>
              <p:nvPr/>
            </p:nvSpPr>
            <p:spPr bwMode="auto">
              <a:xfrm>
                <a:off x="3202936" y="2692613"/>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1</a:t>
                </a:r>
              </a:p>
            </p:txBody>
          </p:sp>
          <p:sp>
            <p:nvSpPr>
              <p:cNvPr id="23" name="Text Box 34"/>
              <p:cNvSpPr txBox="1">
                <a:spLocks noChangeArrowheads="1"/>
              </p:cNvSpPr>
              <p:nvPr/>
            </p:nvSpPr>
            <p:spPr bwMode="auto">
              <a:xfrm>
                <a:off x="5025046" y="4057699"/>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3</a:t>
                </a:r>
              </a:p>
            </p:txBody>
          </p:sp>
          <p:sp>
            <p:nvSpPr>
              <p:cNvPr id="24" name="AutoShape 10"/>
              <p:cNvSpPr>
                <a:spLocks noChangeArrowheads="1"/>
              </p:cNvSpPr>
              <p:nvPr/>
            </p:nvSpPr>
            <p:spPr bwMode="auto">
              <a:xfrm>
                <a:off x="4979808" y="4699889"/>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3</a:t>
                </a:r>
              </a:p>
            </p:txBody>
          </p:sp>
          <p:sp>
            <p:nvSpPr>
              <p:cNvPr id="25" name="AutoShape 10"/>
              <p:cNvSpPr>
                <a:spLocks noChangeArrowheads="1"/>
              </p:cNvSpPr>
              <p:nvPr/>
            </p:nvSpPr>
            <p:spPr bwMode="auto">
              <a:xfrm>
                <a:off x="6254661" y="4716496"/>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4</a:t>
                </a:r>
              </a:p>
            </p:txBody>
          </p:sp>
          <p:sp>
            <p:nvSpPr>
              <p:cNvPr id="26" name="Text Box 28"/>
              <p:cNvSpPr txBox="1">
                <a:spLocks noChangeArrowheads="1"/>
              </p:cNvSpPr>
              <p:nvPr/>
            </p:nvSpPr>
            <p:spPr bwMode="auto">
              <a:xfrm>
                <a:off x="3141552" y="4427337"/>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27" name="Text Box 28"/>
              <p:cNvSpPr txBox="1">
                <a:spLocks noChangeArrowheads="1"/>
              </p:cNvSpPr>
              <p:nvPr/>
            </p:nvSpPr>
            <p:spPr bwMode="auto">
              <a:xfrm>
                <a:off x="4914785" y="4419814"/>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28" name="Text Box 28"/>
              <p:cNvSpPr txBox="1">
                <a:spLocks noChangeArrowheads="1"/>
              </p:cNvSpPr>
              <p:nvPr/>
            </p:nvSpPr>
            <p:spPr bwMode="auto">
              <a:xfrm>
                <a:off x="4619586" y="2593704"/>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29" name="Text Box 28"/>
              <p:cNvSpPr txBox="1">
                <a:spLocks noChangeArrowheads="1"/>
              </p:cNvSpPr>
              <p:nvPr/>
            </p:nvSpPr>
            <p:spPr bwMode="auto">
              <a:xfrm>
                <a:off x="4117874" y="3890092"/>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30" name="Line 13"/>
              <p:cNvSpPr>
                <a:spLocks noChangeShapeType="1"/>
              </p:cNvSpPr>
              <p:nvPr/>
            </p:nvSpPr>
            <p:spPr bwMode="auto">
              <a:xfrm>
                <a:off x="3608615" y="3788762"/>
                <a:ext cx="0" cy="1446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3"/>
              <p:cNvSpPr>
                <a:spLocks noChangeShapeType="1"/>
              </p:cNvSpPr>
              <p:nvPr/>
            </p:nvSpPr>
            <p:spPr bwMode="auto">
              <a:xfrm>
                <a:off x="3608615" y="4469391"/>
                <a:ext cx="0" cy="23049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32" name="连接符: 肘形 3"/>
              <p:cNvCxnSpPr>
                <a:stCxn id="9" idx="3"/>
                <a:endCxn id="25" idx="0"/>
              </p:cNvCxnSpPr>
              <p:nvPr/>
            </p:nvCxnSpPr>
            <p:spPr bwMode="auto">
              <a:xfrm>
                <a:off x="4139208" y="2843792"/>
                <a:ext cx="2523617" cy="1872704"/>
              </a:xfrm>
              <a:prstGeom prst="bentConnector2">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8"/>
              <p:cNvCxnSpPr>
                <a:cxnSpLocks noChangeShapeType="1"/>
                <a:stCxn id="10" idx="3"/>
              </p:cNvCxnSpPr>
              <p:nvPr/>
            </p:nvCxnSpPr>
            <p:spPr bwMode="auto">
              <a:xfrm flipV="1">
                <a:off x="4158948" y="4195242"/>
                <a:ext cx="621027" cy="1"/>
              </a:xfrm>
              <a:prstGeom prst="straightConnector1">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Line 13"/>
              <p:cNvSpPr>
                <a:spLocks noChangeShapeType="1"/>
              </p:cNvSpPr>
              <p:nvPr/>
            </p:nvSpPr>
            <p:spPr bwMode="auto">
              <a:xfrm>
                <a:off x="5410510" y="4465976"/>
                <a:ext cx="0" cy="23049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cxnSp>
          <p:nvCxnSpPr>
            <p:cNvPr id="7" name="连接符: 肘形 12"/>
            <p:cNvCxnSpPr>
              <a:cxnSpLocks noChangeShapeType="1"/>
              <a:stCxn id="11" idx="3"/>
            </p:cNvCxnSpPr>
            <p:nvPr/>
          </p:nvCxnSpPr>
          <p:spPr bwMode="auto">
            <a:xfrm>
              <a:off x="5906910" y="3948832"/>
              <a:ext cx="119690" cy="1174752"/>
            </a:xfrm>
            <a:prstGeom prst="bentConnector2">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28"/>
            <p:cNvSpPr txBox="1">
              <a:spLocks noChangeArrowheads="1"/>
            </p:cNvSpPr>
            <p:nvPr/>
          </p:nvSpPr>
          <p:spPr bwMode="auto">
            <a:xfrm>
              <a:off x="5814604" y="3687406"/>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grpSp>
      <p:sp>
        <p:nvSpPr>
          <p:cNvPr id="35" name="文本框 34"/>
          <p:cNvSpPr txBox="1"/>
          <p:nvPr/>
        </p:nvSpPr>
        <p:spPr>
          <a:xfrm>
            <a:off x="4615768" y="5570947"/>
            <a:ext cx="1906291" cy="338554"/>
          </a:xfrm>
          <a:prstGeom prst="rect">
            <a:avLst/>
          </a:prstGeom>
          <a:noFill/>
        </p:spPr>
        <p:txBody>
          <a:bodyPr wrap="none" rtlCol="0">
            <a:spAutoFit/>
          </a:bodyPr>
          <a:lstStyle/>
          <a:p>
            <a:r>
              <a:rPr lang="zh-CN" altLang="en-US" sz="1600" dirty="0"/>
              <a:t>图</a:t>
            </a:r>
            <a:r>
              <a:rPr lang="en-US" altLang="zh-CN" sz="1600" dirty="0"/>
              <a:t>3.5</a:t>
            </a:r>
            <a:r>
              <a:rPr lang="zh-CN" altLang="en-US" sz="1600" dirty="0"/>
              <a:t>选择结构嵌套</a:t>
            </a:r>
          </a:p>
        </p:txBody>
      </p:sp>
      <p:sp>
        <p:nvSpPr>
          <p:cNvPr id="2" name="文本框 27"/>
          <p:cNvSpPr txBox="1"/>
          <p:nvPr/>
        </p:nvSpPr>
        <p:spPr>
          <a:xfrm>
            <a:off x="6630203" y="234392"/>
            <a:ext cx="1440180" cy="300355"/>
          </a:xfrm>
          <a:prstGeom prst="rect">
            <a:avLst/>
          </a:prstGeom>
          <a:noFill/>
        </p:spPr>
        <p:txBody>
          <a:bodyPr wrap="none" rtlCol="0">
            <a:spAutoFit/>
          </a:bodyPr>
          <a:lstStyle/>
          <a:p>
            <a:pPr algn="l"/>
            <a:r>
              <a:rPr lang="zh-CN" altLang="en-US" sz="1355" dirty="0">
                <a:solidFill>
                  <a:prstClr val="white"/>
                </a:solidFill>
              </a:rPr>
              <a:t>第三章 流程控制</a:t>
            </a:r>
          </a:p>
        </p:txBody>
      </p:sp>
      <p:sp>
        <p:nvSpPr>
          <p:cNvPr id="3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3.</a:t>
            </a:r>
            <a:r>
              <a:rPr lang="en-US" dirty="0"/>
              <a:t>2</a:t>
            </a:r>
            <a:r>
              <a:rPr dirty="0"/>
              <a:t> 条件</a:t>
            </a:r>
            <a:r>
              <a:rPr lang="zh-CN" dirty="0"/>
              <a:t>流程控制</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1598</Words>
  <Application>Microsoft Office PowerPoint</Application>
  <PresentationFormat>全屏显示(4:3)</PresentationFormat>
  <Paragraphs>197</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黑体</vt:lpstr>
      <vt:lpstr>宋体</vt:lpstr>
      <vt:lpstr>微软雅黑</vt:lpstr>
      <vt:lpstr>Arial</vt:lpstr>
      <vt:lpstr>Calibri</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46</cp:revision>
  <dcterms:created xsi:type="dcterms:W3CDTF">2018-03-01T02:03:00Z</dcterms:created>
  <dcterms:modified xsi:type="dcterms:W3CDTF">2022-02-16T03:15:45Z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