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53"/>
  </p:notesMasterIdLst>
  <p:sldIdLst>
    <p:sldId id="315" r:id="rId3"/>
    <p:sldId id="314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93" r:id="rId18"/>
    <p:sldId id="338" r:id="rId19"/>
    <p:sldId id="339" r:id="rId20"/>
    <p:sldId id="342" r:id="rId21"/>
    <p:sldId id="340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37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72" r:id="rId45"/>
    <p:sldId id="364" r:id="rId46"/>
    <p:sldId id="365" r:id="rId47"/>
    <p:sldId id="366" r:id="rId48"/>
    <p:sldId id="370" r:id="rId49"/>
    <p:sldId id="367" r:id="rId50"/>
    <p:sldId id="371" r:id="rId51"/>
    <p:sldId id="389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90" y="108"/>
      </p:cViewPr>
      <p:guideLst>
        <p:guide orient="horz" pos="2185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1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3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" y="-2439"/>
            <a:ext cx="9145787" cy="718411"/>
            <a:chOff x="-1" y="190175"/>
            <a:chExt cx="9145786" cy="525795"/>
          </a:xfrm>
        </p:grpSpPr>
        <p:sp>
          <p:nvSpPr>
            <p:cNvPr id="7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2113" y="948743"/>
            <a:ext cx="7094537" cy="544391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</p:nvPr>
        </p:nvSpPr>
        <p:spPr>
          <a:xfrm>
            <a:off x="628650" y="1863725"/>
            <a:ext cx="7886700" cy="4044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1997136"/>
            <a:ext cx="7084431" cy="1791128"/>
            <a:chOff x="-1" y="2037922"/>
            <a:chExt cx="12192763" cy="1791128"/>
          </a:xfrm>
        </p:grpSpPr>
        <p:sp>
          <p:nvSpPr>
            <p:cNvPr id="6" name="矩形 5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6143625" y="0"/>
            <a:ext cx="3000375" cy="6858000"/>
          </a:xfrm>
          <a:prstGeom prst="rect">
            <a:avLst/>
          </a:prstGeom>
        </p:spPr>
      </p:pic>
      <p:sp>
        <p:nvSpPr>
          <p:cNvPr id="10" name="文本框 5"/>
          <p:cNvSpPr txBox="1"/>
          <p:nvPr userDrawn="1"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3"/>
            <a:ext cx="78867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第五章  字符串与正则表达式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754505" y="2063750"/>
            <a:ext cx="5706745" cy="4114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5.1 </a:t>
            </a:r>
            <a:r>
              <a:rPr lang="zh-CN" altLang="en-US" dirty="0">
                <a:solidFill>
                  <a:schemeClr val="bg1"/>
                </a:solidFill>
              </a:rPr>
              <a:t>字符串基础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5.4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87923" y="782517"/>
            <a:ext cx="8897815" cy="5706208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注意：虽然索引可以获得该顺序上的字符，但是不能够通过该索引去修改对应的字符。例如：</a:t>
            </a: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sample_str8[0] = 'b'             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修改字符串的第一个字符</a:t>
            </a:r>
          </a:p>
          <a:p>
            <a:pPr latinLnBrk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Traceback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(most recent call last):     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系统正常报错 </a:t>
            </a: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File "&lt;pyshell#4&gt;", line 9, in &lt;module&gt;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sample_str8[0] = 'b'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TypeError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object does not support item assignment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切片，也叫分片，和元组与列表相似，是指从某一个索引范围中获取连续的多个字符（又称为子字符）。常用格式如下：</a:t>
            </a:r>
          </a:p>
          <a:p>
            <a:pPr latinLnBrk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start:end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这里的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stringname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是指被切片的字符串，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分别指开始和结束时字符的索引，其中切片的最后一个字符的索引是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end-1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，这里有一个诀窍叫：包左不包右。例如：</a:t>
            </a: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sample_str9 = '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abcdefghijkl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print(sample_str9[0:4])   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获取索引为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之间的字符串，从索引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为止，不包括索引为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的字符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87923" y="782517"/>
            <a:ext cx="8897815" cy="5706208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若不指定起始切片的索引位置，默认是从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开始；若不指定结束切片的顺序，默认是字符串的长度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sample_str10 = '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abcdefg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print("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起始不指定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sample_str10[:3])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获取索引为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之间的字符串，不包括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print("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结束不指定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sample_str10[3:])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从索引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到最后一个字符，不包括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起始不指定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结束不指定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defg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默认切片的字符串是连续的，但是也可以通过指定步进数（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）来跳过中间的字符，其中默认的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。例如指定步进数为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sample_str11 = '012345678'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sample_str11[1:7:2]) 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索引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1~7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个字符截取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00906" y="808066"/>
            <a:ext cx="7094537" cy="544391"/>
          </a:xfrm>
        </p:spPr>
        <p:txBody>
          <a:bodyPr/>
          <a:lstStyle/>
          <a:p>
            <a:r>
              <a:rPr lang="zh-CN" altLang="en-US" dirty="0"/>
              <a:t>字符串格式化方法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123093" y="1406771"/>
            <a:ext cx="8897815" cy="5706208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想要进行字符串格式化可以使用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print('My name is {0}, and I am {1} '.format('Jack', 9))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函数格式化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name is Jack, and I am 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00906" y="808066"/>
            <a:ext cx="7094537" cy="544391"/>
          </a:xfrm>
        </p:spPr>
        <p:txBody>
          <a:bodyPr/>
          <a:lstStyle/>
          <a:p>
            <a:r>
              <a:rPr lang="zh-CN" altLang="zh-CN" dirty="0"/>
              <a:t>字符串常见的格式化符号如表</a:t>
            </a:r>
            <a:r>
              <a:rPr lang="en-US" altLang="zh-CN" dirty="0"/>
              <a:t>5. 2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61170" y="1316337"/>
          <a:ext cx="5177122" cy="3718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427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  <a:tabLst>
                          <a:tab pos="165100" algn="l"/>
                          <a:tab pos="1282700" algn="ctr"/>
                        </a:tabLst>
                      </a:pPr>
                      <a:r>
                        <a:rPr lang="zh-CN" sz="1050" kern="100" dirty="0">
                          <a:effectLst/>
                        </a:rPr>
                        <a:t>格式控制符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1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字符串（采用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的显示）或其他任何对象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%r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相似（采用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的显示）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单个字符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%b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参数转换成二进制整数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参数转换成十进制整数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%i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参数转换成十进制整数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参数转换成八进制整数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%u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参数转换成十进制整数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参数转换成十六进制整数，字母小写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参数转换成十六进制整数，字母大写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%e</a:t>
                      </a: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按科学计数法格式转换成浮点数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71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按定点小数格式转换成浮点数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5427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%g</a:t>
                      </a: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按定点小数格式转换成浮点数，与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21466" y="5347626"/>
            <a:ext cx="3702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5100" algn="l"/>
                <a:tab pos="1282700" algn="ctr"/>
              </a:tabLs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5.2 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格式控制符号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5100" algn="l"/>
                <a:tab pos="1282700" algn="ctr"/>
              </a:tabLst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6186" y="808065"/>
            <a:ext cx="7781190" cy="1372427"/>
          </a:xfrm>
        </p:spPr>
        <p:txBody>
          <a:bodyPr>
            <a:normAutofit/>
          </a:bodyPr>
          <a:lstStyle/>
          <a:p>
            <a:r>
              <a:rPr lang="zh-CN" altLang="zh-CN" dirty="0"/>
              <a:t>字符串的格式化通常有两种方式，除了之前提到的用函数的形式进行格式化以外，还可以用字符串格式化表达式来进行格式，常用</a:t>
            </a:r>
            <a:r>
              <a:rPr lang="en-US" altLang="zh-CN" dirty="0"/>
              <a:t>%</a:t>
            </a:r>
            <a:r>
              <a:rPr lang="zh-CN" altLang="zh-CN" dirty="0"/>
              <a:t>进行表示，其中</a:t>
            </a:r>
            <a:r>
              <a:rPr lang="en-US" altLang="zh-CN" dirty="0"/>
              <a:t>%</a:t>
            </a:r>
            <a:r>
              <a:rPr lang="zh-CN" altLang="zh-CN" dirty="0"/>
              <a:t>前面是需要格式化的字符串，而</a:t>
            </a:r>
            <a:r>
              <a:rPr lang="en-US" altLang="zh-CN" dirty="0"/>
              <a:t>%</a:t>
            </a:r>
            <a:r>
              <a:rPr lang="zh-CN" altLang="zh-CN" dirty="0"/>
              <a:t>后面就是需要填充的实际参数，这个实际参数其本质就是元组。</a:t>
            </a:r>
            <a:r>
              <a:rPr lang="en-US" altLang="zh-CN" dirty="0"/>
              <a:t>%</a:t>
            </a:r>
            <a:r>
              <a:rPr lang="zh-CN" altLang="zh-CN" dirty="0"/>
              <a:t>也可以理解为占位符。例如：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96717" y="1969478"/>
            <a:ext cx="8897815" cy="5706208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print('My name is %s, and I am %d'%('Jack', 9))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表达式格式化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name is Jack, and I am 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注意：如果想要将后面填充的浮点数保留两位小数，可以用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%f2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表示，同时会对第三位小数进行四舍五入。例如：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你花了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%.2f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元钱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'%(20.45978))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浮点数保留两个小数 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你花了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20.46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元钱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6186" y="808065"/>
            <a:ext cx="7781190" cy="1372427"/>
          </a:xfrm>
        </p:spPr>
        <p:txBody>
          <a:bodyPr>
            <a:normAutofit/>
          </a:bodyPr>
          <a:lstStyle/>
          <a:p>
            <a:r>
              <a:rPr lang="zh-CN" altLang="zh-CN" dirty="0"/>
              <a:t>字符串的格式化通常有两种方式，除了之前提到的用函数的形式进行格式化以外，还可以用字符串格式化表达式来进行格式，常用</a:t>
            </a:r>
            <a:r>
              <a:rPr lang="en-US" altLang="zh-CN" dirty="0"/>
              <a:t>%</a:t>
            </a:r>
            <a:r>
              <a:rPr lang="zh-CN" altLang="zh-CN" dirty="0"/>
              <a:t>进行表示，其中</a:t>
            </a:r>
            <a:r>
              <a:rPr lang="en-US" altLang="zh-CN" dirty="0"/>
              <a:t>%</a:t>
            </a:r>
            <a:r>
              <a:rPr lang="zh-CN" altLang="zh-CN" dirty="0"/>
              <a:t>前面是需要格式化的字符串，而</a:t>
            </a:r>
            <a:r>
              <a:rPr lang="en-US" altLang="zh-CN" dirty="0"/>
              <a:t>%</a:t>
            </a:r>
            <a:r>
              <a:rPr lang="zh-CN" altLang="zh-CN" dirty="0"/>
              <a:t>后面就是需要填充的实际参数，这个实际参数其本质就是元组。</a:t>
            </a:r>
            <a:r>
              <a:rPr lang="en-US" altLang="zh-CN" dirty="0"/>
              <a:t>%</a:t>
            </a:r>
            <a:r>
              <a:rPr lang="zh-CN" altLang="zh-CN" dirty="0"/>
              <a:t>也可以理解为占位符。例如：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96717" y="1969478"/>
            <a:ext cx="8897815" cy="5706208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print('My name is %s, and I am %d'%('Jack', 9))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表达式格式化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name is Jack, and I am 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注意：如果想要将后面填充的浮点数保留两位小数，可以用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%f2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表示，同时会对第三位小数进行四舍五入。例如：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你花了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%.2f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元钱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'%(20.45978))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浮点数保留两个小数 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你花了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20.46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元钱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 字符串与正则表达式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1740535" y="2747645"/>
            <a:ext cx="5735320" cy="4114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5.2 </a:t>
            </a:r>
            <a:r>
              <a:rPr lang="zh-CN" altLang="en-US" dirty="0">
                <a:solidFill>
                  <a:schemeClr val="bg1"/>
                </a:solidFill>
              </a:rPr>
              <a:t>字符串方法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字符串是</a:t>
            </a:r>
            <a:r>
              <a:rPr lang="en-US" altLang="zh-CN" dirty="0" err="1"/>
              <a:t>str</a:t>
            </a:r>
            <a:r>
              <a:rPr lang="zh-CN" altLang="zh-CN" dirty="0"/>
              <a:t>类型对象，所以</a:t>
            </a:r>
            <a:r>
              <a:rPr lang="en-US" altLang="zh-CN" dirty="0"/>
              <a:t>Python</a:t>
            </a:r>
            <a:r>
              <a:rPr lang="zh-CN" altLang="zh-CN" dirty="0"/>
              <a:t>内置了一系列操作字符串的方法。其中常用的方法如下：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628650" y="1565030"/>
            <a:ext cx="7886700" cy="4712677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str.strip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([chars])</a:t>
            </a:r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若方法里面的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chars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不指定默认去掉字符串的首、尾空格或者换行符，但是如果指定了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chars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，那么会删除首尾的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chars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 = '  Hello world^#'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print(sample_fun1.strip())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默认去掉首尾空格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print(sample_fun1.strip('#'))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指定首尾需要删除的字符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print(sample_fun1.strip('^#'))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Hello world^#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Hello world^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Hello world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1178170"/>
            <a:ext cx="7886700" cy="4343644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str.count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('chars',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start,end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chars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字符串或者字符在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中出现的次数，从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顺序开始查找一直到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顺序范围结束，默认是从顺序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abcdabfabbcd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print(sample_fun2.count('ab',2,9))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统计字符串出现的次数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756138"/>
            <a:ext cx="7886700" cy="54160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3</a:t>
            </a:r>
            <a:r>
              <a:rPr lang="zh-CN" altLang="zh-CN" sz="2000" b="1" dirty="0">
                <a:solidFill>
                  <a:srgbClr val="0070C0"/>
                </a:solidFill>
              </a:rPr>
              <a:t>．</a:t>
            </a:r>
            <a:r>
              <a:rPr lang="en-US" altLang="zh-CN" sz="2000" b="1" dirty="0">
                <a:solidFill>
                  <a:srgbClr val="0070C0"/>
                </a:solidFill>
              </a:rPr>
              <a:t>str. capitalize()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将字符串的首字母大写。例如：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sample_fun3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print(sample_fun3.capitalize())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首字母大写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zh-CN" altLang="zh-CN" sz="22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200" b="1" dirty="0" err="1">
                <a:solidFill>
                  <a:schemeClr val="accent5">
                    <a:lumMod val="75000"/>
                  </a:schemeClr>
                </a:solidFill>
              </a:rPr>
              <a:t>str.replace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CN" sz="2200" b="1" dirty="0" err="1">
                <a:solidFill>
                  <a:schemeClr val="accent5">
                    <a:lumMod val="75000"/>
                  </a:schemeClr>
                </a:solidFill>
              </a:rPr>
              <a:t>oldstr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CN" sz="2200" b="1" dirty="0" err="1">
                <a:solidFill>
                  <a:schemeClr val="accent5">
                    <a:lumMod val="75000"/>
                  </a:schemeClr>
                </a:solidFill>
              </a:rPr>
              <a:t>newstr,count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CN" altLang="zh-C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用旧的子字符串替换新的子字符串，若不指定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默认全部替换。例如：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sample_fun4 = 'ab12cd3412cd'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print(sample_fun4.replace('12','21'))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不指定替换次数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print(sample_fun4.replace('12','21',1))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指定替换次数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ab21cd3421cd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ab21cd3412cd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字符串常用的表示方式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364881" y="1441694"/>
            <a:ext cx="7886700" cy="4044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字符串中的字符可以是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ASCII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字符也可以是其他各种符号。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它常用英文状态下的单引号（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’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）、双引号（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”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）或者三单引号（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’’’ ’’’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）、三双引号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(””” ”””)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进行表示。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93531"/>
            <a:ext cx="7886700" cy="4853354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str.find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',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start,end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 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查找并返回子字符在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范围内的顺序，默认范围是从父字符串的头开始到尾结束，例如：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sample_fun5 = '0123156'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print(sample_fun5.find('5'))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查看子字符串的顺序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print(sample_fun5.find('5',1,4))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指定范围内没有该字符串默认返回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print(sample_fun5.find('1')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多个字符串返回第一次出现时候的顺序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93531"/>
            <a:ext cx="7886700" cy="4853354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str.index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',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start,end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 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该函数与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函数一样，但是如果在某一个范围内没有找到该字符串的时候，不再返回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而是直接报错。例如：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sample_fun6 = '0123156'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print(sample_fun6.index(7))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指定范围内没有找到该字符串会报错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Traceback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(most recent call last):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File "D:/python/space/demo05-02-03.py", line 2, in &lt;module&gt;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print(sample_fun6.index(7))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指定范围内没有找到该字符串会报错</a:t>
            </a: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TypeError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must be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not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zh-CN" altLang="zh-CN" sz="22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200" b="1" dirty="0" err="1">
                <a:solidFill>
                  <a:schemeClr val="accent5">
                    <a:lumMod val="75000"/>
                  </a:schemeClr>
                </a:solidFill>
              </a:rPr>
              <a:t>str.isalnum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() </a:t>
            </a:r>
            <a:endParaRPr lang="zh-CN" altLang="zh-C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字符串是由字母或数字组成则返回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sample_fun7 = 'abc123'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字符串由字母和数字组成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sample_fun8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字符串由字母组成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sample_fun9 = '123'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字符串由数字组成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sample_fun10 = 'abc12%'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字符串由除了数字字母以为的字符组成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print(sample_fun7.isalnum())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print(sample_fun8.isalnum())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print(sample_fun9.isalnum())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print(sample_fun10.isalnum())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str.isalpha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字符串是否全是由字母组成的，是返回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sample_fun11 = 'abc123'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字符串中不只是有字母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sample_fun12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字符串中只是有字母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print(sample_fun11.isalpha())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print(sample_fun12.isalpha())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str.isdigit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 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字符串是否全是由数字组成，是则返回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sample_fun13 = 'abc12'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字符串中不只是有数字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sample_fun14 = '12'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字符串中只是有数字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print(sample_fun13.isdigit())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print(sample_fun14.isdigit())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str.isspace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字符串是否全是由空格组成的，是则返回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sample_fun15 = '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字符串中不只有空格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sample_fun16 = '  '  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字符串中只有空格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print(sample_fun15.isspace())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print(sample_fun16.isspace())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str.islower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字符串是否全是小写，是则返回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sample_fun17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字符串中的字母全是小写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sample_fun18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字符串中的字母不只有小写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print(sample_fun17.islower())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print(sample_fun18.islower())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str.isupper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 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字符串是否全是大写，是则返回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sample_fun19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字符串中的字母不全是大写字母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sample_fun20 = 'ABCA'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字符串中的字母全是大写字母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print(sample_fun19.isupper())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print(sample_fun20.isupper())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str.istitle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字符串首字母是否是大写，是则返回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sample_fun21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字符串首字母大写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sample_fun22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aAbc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字符串首字母不是大写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print(sample_fun21s.istitle())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print(sample_fun22.istitle())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14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str.low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将字符串中的字母全部转换成小写字母。例如：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sample_fun23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aAbB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将字符串中的字母全部转为小写字母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print(sample_fun23.lower())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aabb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str.upper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将字符串中的字母全部转换成大写字母。例如：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sample_fun24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将字符串中的字母全部转为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print(sample_fun24.upper())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391257" y="1468071"/>
            <a:ext cx="7886700" cy="4044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字符串中还有一种特殊的字符叫做转义字符，转义字符通常用于不能够直接输入的各种特殊字符。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常用转义字符如表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所示：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06052" y="2241177"/>
          <a:ext cx="4286419" cy="3430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848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转义字符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\\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反斜线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\’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单引号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\’’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双引号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\a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响铃符</a:t>
                      </a:r>
                      <a:endParaRPr lang="zh-CN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46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\b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退格符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\f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换页符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\n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换行符</a:t>
                      </a:r>
                      <a:endParaRPr lang="zh-CN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\r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回车符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\t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水平制表符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\v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垂直制表符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Null</a:t>
                      </a: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，空字符串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\000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以八进制表示的</a:t>
                      </a:r>
                      <a:r>
                        <a:rPr lang="en-US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ASCII</a:t>
                      </a:r>
                      <a:r>
                        <a:rPr lang="zh-CN" sz="105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码对应符</a:t>
                      </a:r>
                      <a:endParaRPr lang="zh-CN" sz="105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\xhh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l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以十六进制表示的</a:t>
                      </a:r>
                      <a:r>
                        <a:rPr lang="en-US" sz="105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ASCII</a:t>
                      </a:r>
                      <a:r>
                        <a:rPr lang="zh-CN" sz="105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码对应符</a:t>
                      </a:r>
                      <a:endParaRPr lang="zh-CN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24654" y="5638536"/>
            <a:ext cx="21755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5.1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用的转义字符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958361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str.split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sep,maxsplit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将字符串按照指定的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字符进行分割，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maxsplit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是指定需要分割的次数，若不指定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默认是分割空格。例如：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sample_fun25 =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abacdaef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print(sample_fun25.split('a'))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指定分割字符串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print(sample_fun25.split())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不指定分割字符串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print(sample_fun25.split('a',1))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指定分割次数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['', 'b', 'cd',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abacdaef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['',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bacdaef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17</a:t>
            </a:r>
            <a:r>
              <a:rPr lang="zh-CN" altLang="zh-CN" sz="22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200" b="1" dirty="0" err="1">
                <a:solidFill>
                  <a:schemeClr val="accent5">
                    <a:lumMod val="75000"/>
                  </a:schemeClr>
                </a:solidFill>
              </a:rPr>
              <a:t>str.startswith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(sub[,start[,end]]) </a:t>
            </a:r>
            <a:endParaRPr lang="zh-CN" altLang="zh-C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判断字符串在指定范围内是否以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开头，默认范围是整个字符串。例如：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sample_fun26 = '12abcdef'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print(sample_fun26.startswith('12',0,5))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范围内是否是以该字符开头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18</a:t>
            </a:r>
            <a:r>
              <a:rPr lang="zh-CN" altLang="zh-CN" sz="22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200" b="1" dirty="0" err="1">
                <a:solidFill>
                  <a:schemeClr val="accent5">
                    <a:lumMod val="75000"/>
                  </a:schemeClr>
                </a:solidFill>
              </a:rPr>
              <a:t>str.endswith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</a:rPr>
              <a:t>(sub[,start[,end]]) </a:t>
            </a:r>
            <a:endParaRPr lang="zh-CN" altLang="zh-C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判断字符串在指定范围内是否是以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结尾，默认范围是整个字符串。例如：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sample_fun27 = 'abcdef12'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print(sample_fun27.endswith('12'))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指定范围内是否是以该字符结尾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19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str.partition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将字符串从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第一次出现的位置开始分隔成三部分：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顺序前、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顺序后。最后会返回出一个三元数组，如果没有找到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的时候，返回字符本身和两个空格组成的三元数组。例如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sample_fun28 = '123456'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print(sample_fun28.partition('34'))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指定字符分割，能够找到该字符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print(sample_fun28.partition('78'))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指定字符分割，不能够找到该字符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('12', '34', '56')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('123456', '', '')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．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str.rpartition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该函数与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函数一致，但是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不再是第一次出现的顺序，而是最后一次出现的顺序。例如：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sample_fun29 = '12345634'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print(sample_fun29.rpartition('34'))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指定字符最后一次的位置进行分割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('123456', '34', '')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5.2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字符串方法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 字符串与正则表达式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1740535" y="3469005"/>
            <a:ext cx="5706110" cy="4114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5.3 </a:t>
            </a:r>
            <a:r>
              <a:rPr lang="zh-CN" altLang="en-US" dirty="0">
                <a:solidFill>
                  <a:schemeClr val="bg1"/>
                </a:solidFill>
              </a:rPr>
              <a:t>正则表达式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5.3.1 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认识正则表达式 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），此处的“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”即是“规则”、“规律”的意思，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即“描述某种规则的表达式”，因此它又可称为正规表示式、正规表示法、正规表达式、规则表达式、常规表示法等，在代码中常常被简写为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regex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regexp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。正则表达式使用某些单个字符串，来描述或匹配某个句法规则的字符串。在很多文本编辑器里，正则表达式通常被用来检索或替换那些符合某个模式的文本，如下面的表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5.3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5.4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5.6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所示。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51112" y="3425398"/>
          <a:ext cx="4632203" cy="2365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76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匹配任意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个字符（除了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中列举的字符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匹配数字，即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匹配非数字，即不是数字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匹配空白，即空格，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匹配非空白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匹配单词字符，即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0-9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匹配非单词字符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8798" y="5718132"/>
            <a:ext cx="25044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5.3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单个字符匹配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5.3.1 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认识正则表达式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4162" y="1354015"/>
          <a:ext cx="6620607" cy="261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6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17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匹配前⼀个字符出现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次或者无限次，即可有可无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90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匹配前⼀个字符出现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次或者无限次，即至少有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2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匹配前⼀个字符出现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次或者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次，即要么有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次，要么没有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1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{m}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匹配前⼀个字符出现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60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匹配前⼀个字符至少出现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708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匹配前⼀个字符出现从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13535" y="4352248"/>
          <a:ext cx="6721573" cy="1679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989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89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匹配字符串开头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匹配字符串结尾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匹配⼀个单词的边界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89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匹配非单词边界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228983" y="94957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5.4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表示数量的匹配</a:t>
            </a:r>
          </a:p>
        </p:txBody>
      </p:sp>
      <p:sp>
        <p:nvSpPr>
          <p:cNvPr id="12" name="矩形 11"/>
          <p:cNvSpPr/>
          <p:nvPr/>
        </p:nvSpPr>
        <p:spPr>
          <a:xfrm>
            <a:off x="3331917" y="396530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 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表示边界的匹配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5.3.1 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认识正则表达式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74885" y="1396817"/>
          <a:ext cx="6875584" cy="241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07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07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匹配左右任意⼀个表达式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114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将括号中字符作为⼀个分组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14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引用分组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匹配到的字符串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00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(?P&lt;name&gt;)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分组起别名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3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(?P=name)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引用别名为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分组匹配到的字符串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48758" y="4052842"/>
            <a:ext cx="382025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5.6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匹配分组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5.3.2re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模块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中需要通过正则表达式对字符串进行匹配的时候，可以导入⼀个库（模块），名字为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，它提供了对正则表达式操作所需的方法，如表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5.7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2900" y="2289575"/>
          <a:ext cx="7326362" cy="279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176"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ctr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91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pattern,string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flags)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从字符串的开始匹配一个匹配对象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例如匹配第一个单词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9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pattern,string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flags)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在字符串中查找匹配的对象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找到第一个后就返回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如果没有找到就返回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78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pattern,repl,string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替换掉字符中的匹配项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76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r',',text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分割字符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78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pattern,string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flags)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获取字符串中所有匹配的对象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91">
                <a:tc>
                  <a:txBody>
                    <a:bodyPr/>
                    <a:lstStyle/>
                    <a:p>
                      <a:pPr marL="114300" indent="266700" algn="ctr" defTabSz="914400" rtl="0" eaLnBrk="1" latinLnBrk="0" hangingPunct="1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re.compile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pattern,flags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创建模式对象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29324" y="5231395"/>
            <a:ext cx="2678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5.7  re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模块常见的方法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5.3.3re.match()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方法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是用来进行正则匹配检查的方法，若字符串匹配正则表达式，则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方法返回匹配对象（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 Object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（注意不是空字符串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""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匹配对象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Macth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方法，用来返回字符串的匹配部分。常用格式为：</a:t>
            </a: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(pattern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string, flags=0)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这里的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匹配的字符串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               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sample_result1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('Python','Python12')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从头查找匹配字符串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print(sample_result1.group())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输出匹配的字符串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字符串的基础操作包括。</a:t>
            </a:r>
            <a:r>
              <a:rPr lang="zh-CN" altLang="zh-CN" dirty="0"/>
              <a:t>求字符串的长度、字符串的连接、字符串的遍历、字符串的包含判断、字符串的索引和切片等。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628650" y="1863725"/>
            <a:ext cx="7886700" cy="404495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</a:rPr>
              <a:t>、求字符串的长度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字符串的长度是指字符数组的长度，又可以理解为字符串中的字符个数（空格也算字符），可以用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函数查看字符串的长度。如：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sample_str1 = 'Jack loves Python'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(sample_str1))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查看字符串长度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46185" y="870438"/>
            <a:ext cx="7886700" cy="5328139"/>
          </a:xfrm>
        </p:spPr>
        <p:txBody>
          <a:bodyPr>
            <a:normAutofit/>
          </a:bodyPr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5.3.4re.search()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方法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方法相似，也是用来对正则匹配检查的方法但不同的是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方法是在字符串的头开始一直到尾进行查找，若正则表达式与字符串匹配成功，那么就返回匹配对象，否则返回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sample_result2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('Python','354Python12')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依次匹配字符串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print(sample_result2.group())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5507" y="1450732"/>
            <a:ext cx="8721969" cy="5530362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虽然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方法都是指定的正则表达式与字符串进行匹配，但是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是从字符串的开始位置进行匹配，若匹配成功，则返回匹配对象，否则返回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方法却是从字符串的全局进行扫描，若匹配成功就返回匹配对象，否则返回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sample_result3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('abc','abcdef1234')  #match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只能够匹配头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sample_result4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re.match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('1234','abcdef1234')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print(sample_result3.group())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print(sample_result4)</a:t>
            </a:r>
          </a:p>
          <a:p>
            <a:pPr latinLnBrk="1"/>
            <a:endParaRPr lang="zh-CN" altLang="zh-CN" sz="23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1546" y="869612"/>
            <a:ext cx="7094537" cy="544391"/>
          </a:xfrm>
        </p:spPr>
        <p:txBody>
          <a:bodyPr/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dirty="0"/>
              <a:t>5.3.4re.search()</a:t>
            </a:r>
            <a:r>
              <a:rPr lang="zh-CN" altLang="en-US" dirty="0"/>
              <a:t>方法与</a:t>
            </a:r>
            <a:r>
              <a:rPr lang="en-US" altLang="zh-CN" dirty="0" err="1"/>
              <a:t>re.match</a:t>
            </a:r>
            <a:r>
              <a:rPr lang="en-US" altLang="zh-CN" dirty="0"/>
              <a:t>()</a:t>
            </a:r>
            <a:r>
              <a:rPr lang="zh-CN" altLang="en-US" dirty="0"/>
              <a:t>方法的区别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5507" y="1450732"/>
            <a:ext cx="8721969" cy="553036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sample_result5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('abc','abcdef1234') #search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匹配全体字符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sample_result6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('1234','abcdef1234')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print(sample_result5.group())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print(sample_result6.group())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endParaRPr lang="zh-CN" altLang="zh-CN" sz="23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5.3 </a:t>
            </a:r>
            <a:r>
              <a:rPr lang="zh-CN" altLang="en-US" sz="2100" b="1" spc="225" dirty="0">
                <a:solidFill>
                  <a:prstClr val="white"/>
                </a:solidFill>
              </a:rPr>
              <a:t>正则表达式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1546" y="869612"/>
            <a:ext cx="7094537" cy="544391"/>
          </a:xfrm>
        </p:spPr>
        <p:txBody>
          <a:bodyPr/>
          <a:lstStyle/>
          <a:p>
            <a:pPr marL="114300">
              <a:lnSpc>
                <a:spcPts val="1650"/>
              </a:lnSpc>
              <a:spcAft>
                <a:spcPts val="1000"/>
              </a:spcAft>
            </a:pPr>
            <a:r>
              <a:rPr lang="en-US" altLang="zh-CN" dirty="0"/>
              <a:t>5.3.4re.search()</a:t>
            </a:r>
            <a:r>
              <a:rPr lang="zh-CN" altLang="en-US" dirty="0"/>
              <a:t>方法与</a:t>
            </a:r>
            <a:r>
              <a:rPr lang="en-US" altLang="zh-CN" dirty="0" err="1"/>
              <a:t>re.match</a:t>
            </a:r>
            <a:r>
              <a:rPr lang="en-US" altLang="zh-CN" dirty="0"/>
              <a:t>()</a:t>
            </a:r>
            <a:r>
              <a:rPr lang="zh-CN" altLang="en-US" dirty="0"/>
              <a:t>方法的区别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 字符串与正则表达式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739900" y="4176395"/>
            <a:ext cx="5720715" cy="4114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5.4 </a:t>
            </a:r>
            <a:r>
              <a:rPr lang="zh-CN" altLang="en-US" dirty="0">
                <a:solidFill>
                  <a:schemeClr val="bg1"/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5507" y="1450732"/>
            <a:ext cx="8721969" cy="553036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．我们常看到自己电脑上的文件路径如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C:\Windows\Logs\dosvc'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，请将该路径分割为不同的文件夹。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sample_str1 = 'C:\Windows\Logs\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dosvc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sample_slipstr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sample_str1.split('\\')  #\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转义字符要转一次才是本意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sample_slipstr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['C:', 'Windows', 'Logs', 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dosvc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的官网是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https://www.python.org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判断该网址是否是以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结尾。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sample_str2 = 'https://www.python.org'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print(sample_str2.endswith('org'))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从字符串末尾开始查找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endParaRPr lang="zh-CN" altLang="zh-CN" sz="23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dirty="0"/>
          </a:p>
          <a:p>
            <a:pPr marL="114300">
              <a:lnSpc>
                <a:spcPts val="165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5.4 </a:t>
            </a:r>
            <a:r>
              <a:rPr lang="zh-CN" altLang="en-US" sz="2100" b="1" spc="225" dirty="0">
                <a:solidFill>
                  <a:prstClr val="white"/>
                </a:solidFill>
              </a:rPr>
              <a:t>实验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1546" y="869612"/>
            <a:ext cx="7094537" cy="544391"/>
          </a:xfrm>
        </p:spPr>
        <p:txBody>
          <a:bodyPr/>
          <a:lstStyle/>
          <a:p>
            <a:r>
              <a:rPr lang="en-US" altLang="zh-CN" dirty="0"/>
              <a:t>5.4.1 </a:t>
            </a:r>
            <a:r>
              <a:rPr lang="zh-CN" altLang="en-US" dirty="0"/>
              <a:t>使用字符串处理函数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1019908"/>
            <a:ext cx="8721969" cy="5530362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写出一个正则表达式来匹配是否是手机号。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              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定义一个正则表达式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phone_rule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re.compile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('1\d{10}')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input('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请输入一个手机号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通过规则去匹配字符串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sample_result3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phone_rule.search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if sample_result3 != None: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这是一个手机号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print('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这不是一个手机号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请输入一个手机号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12312345678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这是一个手机号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finished with exit code 0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请输入一个手机号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24781131451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这不是一个手机号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finished with exit code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5.4 </a:t>
            </a:r>
            <a:r>
              <a:rPr lang="zh-CN" altLang="en-US" sz="2100" b="1" spc="225" dirty="0">
                <a:solidFill>
                  <a:prstClr val="white"/>
                </a:solidFill>
              </a:rPr>
              <a:t>实验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1546" y="702558"/>
            <a:ext cx="7094537" cy="544391"/>
          </a:xfrm>
        </p:spPr>
        <p:txBody>
          <a:bodyPr/>
          <a:lstStyle/>
          <a:p>
            <a:r>
              <a:rPr lang="en-US" altLang="zh-CN" dirty="0"/>
              <a:t>5.4.2 </a:t>
            </a:r>
            <a:r>
              <a:rPr lang="zh-CN" altLang="en-US" dirty="0"/>
              <a:t>正则表达式的使用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1019908"/>
            <a:ext cx="8721969" cy="5530362"/>
          </a:xfrm>
        </p:spPr>
        <p:txBody>
          <a:bodyPr>
            <a:normAutofit/>
          </a:bodyPr>
          <a:lstStyle/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用两种方式写出一个正则表达式匹配字符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'Python123'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'Python'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并输出字符串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'Python'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                          #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sample_regu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re.compile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('Python')  #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定义正则表达式规则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sample_result4 =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sample_regu.match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('Python123')  #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方式匹配字符串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print(sample_result4.group())         #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方式匹配字符串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sample_result5 =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sample_regu.search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('Python123')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print(sample_result5.group())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5.4 </a:t>
            </a:r>
            <a:r>
              <a:rPr lang="zh-CN" altLang="en-US" sz="2100" b="1" spc="225" dirty="0">
                <a:solidFill>
                  <a:prstClr val="white"/>
                </a:solidFill>
              </a:rPr>
              <a:t>实验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1546" y="702558"/>
            <a:ext cx="7094537" cy="544391"/>
          </a:xfrm>
        </p:spPr>
        <p:txBody>
          <a:bodyPr/>
          <a:lstStyle/>
          <a:p>
            <a:r>
              <a:rPr lang="en-US" altLang="zh-CN" dirty="0"/>
              <a:t>5.4.3 </a:t>
            </a:r>
            <a:r>
              <a:rPr lang="zh-CN" altLang="en-US" dirty="0"/>
              <a:t>使用</a:t>
            </a:r>
            <a:r>
              <a:rPr lang="en-US" altLang="zh-CN" dirty="0"/>
              <a:t>re</a:t>
            </a:r>
            <a:r>
              <a:rPr lang="zh-CN" altLang="en-US" dirty="0"/>
              <a:t>模块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 字符串与正则表达式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1754505" y="4906645"/>
            <a:ext cx="5720715" cy="4114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5.5 </a:t>
            </a:r>
            <a:r>
              <a:rPr lang="zh-CN" altLang="en-US" dirty="0">
                <a:solidFill>
                  <a:schemeClr val="bg1"/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817684"/>
            <a:ext cx="8721969" cy="5855678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本章首先讲解了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字符串概念，字符串的基本操作；其次是字符串的格式化，主要的格式化符号、格式化元组；还有操作字符串的基本方法，这些符号和方法在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的开发中会被经常使用到。之后，我们学习了正则表达式，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模块和正则表达式的基本表示符号，这些符号可以帮助简化正则表达式。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正则表达式的用途非常广泛，几乎任何编程语言都可以使用到它，所以学好正则表达式，对于提高自己的编程能力有非常重要的作用。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5" y="105507"/>
            <a:ext cx="3578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5.5 </a:t>
            </a:r>
            <a:r>
              <a:rPr lang="zh-CN" altLang="en-US" sz="2100" b="1" spc="225" dirty="0">
                <a:solidFill>
                  <a:prstClr val="white"/>
                </a:solidFill>
              </a:rPr>
              <a:t>小结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 字符串与正则表达式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767840" y="5532755"/>
            <a:ext cx="5735320" cy="4114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、字符串的连接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531935" y="1327638"/>
            <a:ext cx="7886700" cy="4624754"/>
          </a:xfrm>
        </p:spPr>
        <p:txBody>
          <a:bodyPr>
            <a:normAutofit lnSpcReduction="20000"/>
          </a:bodyPr>
          <a:lstStyle/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字符串的连接是指将多个字符串连接在一起组成一个新的字符串。例如：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sample_str2 = 'Jack', 'is', 'a', 'Python', 'fan' #</a:t>
            </a: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字符串用逗号隔开，组成元组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print('sample_str2:' , sample_str2 , type(sample_str2))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sample_str2: ('Jack', 'is', 'a', 'Python', 'fan') &lt;class 'tuple'&gt;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当字符串之间没有任何连接符时，这些字符串会直接连接在一起，组成新的字符串。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sample_str3 = '</a:t>
            </a:r>
            <a:r>
              <a:rPr lang="en-US" altLang="zh-C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Jack''is''a''Python''fan</a:t>
            </a:r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#</a:t>
            </a: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字符串间无连接符，默认合并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print('sample_str3: ' , sample_str3)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sample_str3: </a:t>
            </a:r>
            <a:r>
              <a:rPr lang="en-US" altLang="zh-C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JackisaPythonfan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997136"/>
            <a:ext cx="7084431" cy="1791128"/>
            <a:chOff x="-1" y="2037922"/>
            <a:chExt cx="12192763" cy="1791128"/>
          </a:xfrm>
        </p:grpSpPr>
        <p:sp>
          <p:nvSpPr>
            <p:cNvPr id="3" name="矩形 2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6143625" y="0"/>
            <a:ext cx="3000375" cy="685800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1371600" y="2328817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600">
                <a:solidFill>
                  <a:schemeClr val="bg1"/>
                </a:solidFill>
              </a:rPr>
              <a:t>Thanks</a:t>
            </a:r>
            <a:endParaRPr lang="zh-CN" altLang="en-US" sz="7200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87924" y="756139"/>
            <a:ext cx="8836268" cy="5671038"/>
          </a:xfrm>
        </p:spPr>
        <p:txBody>
          <a:bodyPr>
            <a:normAutofit fontScale="92500" lnSpcReduction="10000"/>
          </a:bodyPr>
          <a:lstStyle/>
          <a:p>
            <a:pPr latinLnBrk="1">
              <a:lnSpc>
                <a:spcPct val="100000"/>
              </a:lnSpc>
            </a:pP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字符串之间用</a:t>
            </a:r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’+’</a:t>
            </a: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号连接时，也会出现同样的效果，这些字符串将连接在一起，组成一个新的字符串。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sample_str4 = 'Jack' + 'is' + 'a' + 'Python' + 'fan'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</a:t>
            </a:r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’+’</a:t>
            </a: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连接，默认合并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print('sample_str4: ' , sample_str4)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sample_str4: </a:t>
            </a:r>
            <a:r>
              <a:rPr lang="en-US" altLang="zh-C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JackisaPythonfan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用字符串与正整数进行乘法运算时，相当于创建对应次数的字符串，最后组成一个新的字符串。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sample_str5 = 'Jack'*3               #</a:t>
            </a:r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重复创建相应的字符串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print('sample_str5: ', sample_str5)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sample_str5: </a:t>
            </a:r>
            <a:r>
              <a:rPr lang="en-US" altLang="zh-C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JackJackJack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注意：字符串直接以空格隔开的时候，该字符串会组成元组类型。</a:t>
            </a:r>
          </a:p>
          <a:p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、字符串的遍历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470389" y="1354015"/>
            <a:ext cx="7886700" cy="4431323"/>
          </a:xfrm>
        </p:spPr>
        <p:txBody>
          <a:bodyPr>
            <a:noAutofit/>
          </a:bodyPr>
          <a:lstStyle/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通常使用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循环对字符串进行遍历。例如：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sample_str6 = 'Python'            #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遍历字符串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for a in sample_str6:              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print(a)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其中变量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，每次循环按顺序代指字符串里面的一个字符。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、字符串的包含判断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479181" y="1485900"/>
            <a:ext cx="7886700" cy="4431323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字符串是字符的有序集合，因此用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操作来判断指定的字符是否存在包含关系。如：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sample_str7 = 'Python'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print('a' in sample_str7)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字符串中不存在包含关系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print('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in sample_str7)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字符串中存在包含关系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1098" y="711350"/>
            <a:ext cx="7094537" cy="544391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、索引和切片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3891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第五章  字符串与正则表达式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114300" y="984738"/>
            <a:ext cx="8897815" cy="5706208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字符串是一个有序集合，因此可以通过偏移量实现索引和切片的操作。在字符串中字符从左到右的字符索引依次为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0, 1, 2, 3,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。。。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()-1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，字符从右到左的索引依次为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-1, -2, -3,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。。。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。索引其实简单来说是指字符串的排列顺序，可以通过索引来查找该顺序上的字符。例如：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sample_str8 = 'Python'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print(sample_str8[0])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字符串对应的第一个字符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print(sample_str8[1]) 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字符串对应的第二个字符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print(sample_str8[-1])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字符串对应的最后一个字符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print(sample_str8[-2])                 #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字符串对应的倒数第二个字符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运行结果如下：</a:t>
            </a: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185" y="105507"/>
            <a:ext cx="357846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spc="225" dirty="0">
                <a:solidFill>
                  <a:prstClr val="white"/>
                </a:solidFill>
              </a:rPr>
              <a:t>5.1 </a:t>
            </a:r>
            <a:r>
              <a:rPr lang="zh-CN" altLang="en-US" sz="2100" b="1" spc="225" dirty="0">
                <a:solidFill>
                  <a:prstClr val="white"/>
                </a:solidFill>
              </a:rPr>
              <a:t>字符串基础</a:t>
            </a:r>
            <a:endParaRPr lang="en-US" altLang="zh-CN" sz="2100" b="1" spc="225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5492</Words>
  <Application>Microsoft Office PowerPoint</Application>
  <PresentationFormat>全屏显示(4:3)</PresentationFormat>
  <Paragraphs>633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</cp:revision>
  <dcterms:created xsi:type="dcterms:W3CDTF">2018-03-01T02:03:00Z</dcterms:created>
  <dcterms:modified xsi:type="dcterms:W3CDTF">2022-02-16T02:05:04Z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