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3" r:id="rId2"/>
    <p:sldMasterId id="2147483672" r:id="rId3"/>
  </p:sldMasterIdLst>
  <p:notesMasterIdLst>
    <p:notesMasterId r:id="rId44"/>
  </p:notesMasterIdLst>
  <p:sldIdLst>
    <p:sldId id="380" r:id="rId4"/>
    <p:sldId id="314" r:id="rId5"/>
    <p:sldId id="373" r:id="rId6"/>
    <p:sldId id="374" r:id="rId7"/>
    <p:sldId id="375" r:id="rId8"/>
    <p:sldId id="376" r:id="rId9"/>
    <p:sldId id="377" r:id="rId10"/>
    <p:sldId id="378" r:id="rId11"/>
    <p:sldId id="379" r:id="rId12"/>
    <p:sldId id="381" r:id="rId13"/>
    <p:sldId id="382" r:id="rId14"/>
    <p:sldId id="383" r:id="rId15"/>
    <p:sldId id="384" r:id="rId16"/>
    <p:sldId id="385" r:id="rId17"/>
    <p:sldId id="387" r:id="rId18"/>
    <p:sldId id="388" r:id="rId19"/>
    <p:sldId id="390" r:id="rId20"/>
    <p:sldId id="391" r:id="rId21"/>
    <p:sldId id="393" r:id="rId22"/>
    <p:sldId id="394" r:id="rId23"/>
    <p:sldId id="395" r:id="rId24"/>
    <p:sldId id="396" r:id="rId25"/>
    <p:sldId id="397" r:id="rId26"/>
    <p:sldId id="398" r:id="rId27"/>
    <p:sldId id="399" r:id="rId28"/>
    <p:sldId id="400" r:id="rId29"/>
    <p:sldId id="402" r:id="rId30"/>
    <p:sldId id="403" r:id="rId31"/>
    <p:sldId id="411" r:id="rId32"/>
    <p:sldId id="404" r:id="rId33"/>
    <p:sldId id="405" r:id="rId34"/>
    <p:sldId id="406" r:id="rId35"/>
    <p:sldId id="410" r:id="rId36"/>
    <p:sldId id="413" r:id="rId37"/>
    <p:sldId id="414" r:id="rId38"/>
    <p:sldId id="415" r:id="rId39"/>
    <p:sldId id="416" r:id="rId40"/>
    <p:sldId id="417" r:id="rId41"/>
    <p:sldId id="433" r:id="rId42"/>
    <p:sldId id="43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1">
          <p15:clr>
            <a:srgbClr val="A4A3A4"/>
          </p15:clr>
        </p15:guide>
        <p15:guide id="2" pos="29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9" d="100"/>
          <a:sy n="119" d="100"/>
        </p:scale>
        <p:origin x="1590" y="108"/>
      </p:cViewPr>
      <p:guideLst>
        <p:guide orient="horz" pos="2231"/>
        <p:guide pos="29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34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36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dirty="0">
                <a:solidFill>
                  <a:prstClr val="black">
                    <a:tint val="75000"/>
                  </a:prstClr>
                </a:solidFill>
              </a:rPr>
              <a:t>Of  69</a:t>
            </a:r>
            <a:endParaRPr lang="zh-CN"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25.xml"/><Relationship Id="rId7" Type="http://schemas.openxmlformats.org/officeDocument/2006/relationships/tags" Target="../tags/tag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ags" Target="../tags/tag4.xml"/><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grpSp>
        <p:nvGrpSpPr>
          <p:cNvPr id="67" name="组合 66"/>
          <p:cNvGrpSpPr/>
          <p:nvPr/>
        </p:nvGrpSpPr>
        <p:grpSpPr>
          <a:xfrm>
            <a:off x="1754534" y="1871123"/>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228850" cy="414020"/>
            </a:xfrm>
            <a:prstGeom prst="rect">
              <a:avLst/>
            </a:prstGeom>
          </p:spPr>
          <p:txBody>
            <a:bodyPr wrap="none">
              <a:spAutoFit/>
            </a:bodyPr>
            <a:lstStyle/>
            <a:p>
              <a:r>
                <a:rPr lang="en-US" altLang="zh-CN" sz="2100" spc="225" dirty="0">
                  <a:solidFill>
                    <a:prstClr val="white"/>
                  </a:solidFill>
                </a:rPr>
                <a:t>6.1</a:t>
              </a:r>
              <a:r>
                <a:rPr lang="zh-CN" altLang="en-US" sz="2100" spc="225" dirty="0">
                  <a:solidFill>
                    <a:prstClr val="white"/>
                  </a:solidFill>
                </a:rPr>
                <a:t> 函数的概述</a:t>
              </a:r>
            </a:p>
          </p:txBody>
        </p:sp>
      </p:grpSp>
      <p:grpSp>
        <p:nvGrpSpPr>
          <p:cNvPr id="68" name="组合 67"/>
          <p:cNvGrpSpPr/>
          <p:nvPr/>
        </p:nvGrpSpPr>
        <p:grpSpPr>
          <a:xfrm>
            <a:off x="1754534" y="2592019"/>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3409950" cy="414020"/>
            </a:xfrm>
            <a:prstGeom prst="rect">
              <a:avLst/>
            </a:prstGeom>
          </p:spPr>
          <p:txBody>
            <a:bodyPr wrap="none">
              <a:spAutoFit/>
            </a:bodyPr>
            <a:lstStyle/>
            <a:p>
              <a:r>
                <a:rPr lang="en-US" altLang="zh-CN" sz="2100" spc="225" dirty="0">
                  <a:solidFill>
                    <a:schemeClr val="tx1">
                      <a:lumMod val="75000"/>
                      <a:lumOff val="25000"/>
                    </a:schemeClr>
                  </a:solidFill>
                </a:rPr>
                <a:t>6.2</a:t>
              </a:r>
              <a:r>
                <a:rPr lang="zh-CN" altLang="en-US" sz="2100" spc="225" dirty="0">
                  <a:solidFill>
                    <a:schemeClr val="tx1">
                      <a:lumMod val="75000"/>
                      <a:lumOff val="25000"/>
                    </a:schemeClr>
                  </a:solidFill>
                </a:rPr>
                <a:t> 函数的参数和返回值</a:t>
              </a: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228850" cy="414020"/>
            </a:xfrm>
            <a:prstGeom prst="rect">
              <a:avLst/>
            </a:prstGeom>
          </p:spPr>
          <p:txBody>
            <a:bodyPr wrap="none">
              <a:spAutoFit/>
            </a:bodyPr>
            <a:lstStyle/>
            <a:p>
              <a:r>
                <a:rPr lang="en-US" altLang="zh-CN" sz="2100" spc="225" dirty="0">
                  <a:solidFill>
                    <a:schemeClr val="tx1">
                      <a:lumMod val="75000"/>
                      <a:lumOff val="25000"/>
                    </a:schemeClr>
                  </a:solidFill>
                </a:rPr>
                <a:t>6.3</a:t>
              </a:r>
              <a:r>
                <a:rPr lang="zh-CN" altLang="en-US" sz="2100" spc="225" dirty="0">
                  <a:solidFill>
                    <a:schemeClr val="tx1">
                      <a:lumMod val="75000"/>
                      <a:lumOff val="25000"/>
                    </a:schemeClr>
                  </a:solidFill>
                </a:rPr>
                <a:t> 函数的调用</a:t>
              </a:r>
              <a:endParaRPr lang="zh-CN" altLang="en-US" sz="2100" spc="225" dirty="0">
                <a:solidFill>
                  <a:prstClr val="black">
                    <a:lumMod val="75000"/>
                    <a:lumOff val="25000"/>
                  </a:prstClr>
                </a:solidFill>
              </a:endParaRP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grpSp>
        <p:nvGrpSpPr>
          <p:cNvPr id="67" name="组合 66"/>
          <p:cNvGrpSpPr/>
          <p:nvPr/>
        </p:nvGrpSpPr>
        <p:grpSpPr>
          <a:xfrm>
            <a:off x="1727238" y="259201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409950" cy="414020"/>
            </a:xfrm>
            <a:prstGeom prst="rect">
              <a:avLst/>
            </a:prstGeom>
          </p:spPr>
          <p:txBody>
            <a:bodyPr wrap="none">
              <a:spAutoFit/>
            </a:bodyPr>
            <a:lstStyle/>
            <a:p>
              <a:r>
                <a:rPr lang="en-US" altLang="zh-CN" sz="2100" spc="225" dirty="0">
                  <a:solidFill>
                    <a:prstClr val="white"/>
                  </a:solidFill>
                </a:rPr>
                <a:t>6.2</a:t>
              </a:r>
              <a:r>
                <a:rPr lang="zh-CN" altLang="en-US" sz="2100" spc="225" dirty="0">
                  <a:solidFill>
                    <a:prstClr val="white"/>
                  </a:solidFill>
                </a:rPr>
                <a:t> 函数的参数和返回值</a:t>
              </a:r>
            </a:p>
          </p:txBody>
        </p:sp>
      </p:gr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228850" cy="414020"/>
            </a:xfrm>
            <a:prstGeom prst="rect">
              <a:avLst/>
            </a:prstGeom>
          </p:spPr>
          <p:txBody>
            <a:bodyPr wrap="none">
              <a:spAutoFit/>
            </a:bodyPr>
            <a:lstStyle/>
            <a:p>
              <a:r>
                <a:rPr lang="en-US" altLang="zh-CN" sz="2100" spc="225" dirty="0">
                  <a:solidFill>
                    <a:schemeClr val="tx1">
                      <a:lumMod val="75000"/>
                      <a:lumOff val="25000"/>
                    </a:schemeClr>
                  </a:solidFill>
                </a:rPr>
                <a:t>6.3</a:t>
              </a:r>
              <a:r>
                <a:rPr lang="zh-CN" altLang="en-US" sz="2100" spc="225" dirty="0">
                  <a:solidFill>
                    <a:schemeClr val="tx1">
                      <a:lumMod val="75000"/>
                      <a:lumOff val="25000"/>
                    </a:schemeClr>
                  </a:solidFill>
                </a:rPr>
                <a:t> 函数的调用</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6.6</a:t>
              </a:r>
              <a:r>
                <a:rPr lang="zh-CN" altLang="en-US" sz="2100" spc="225" dirty="0">
                  <a:solidFill>
                    <a:schemeClr val="tx1">
                      <a:lumMod val="75000"/>
                      <a:lumOff val="25000"/>
                    </a:schemeClr>
                  </a:solidFill>
                </a:rPr>
                <a:t> 习题</a:t>
              </a:r>
            </a:p>
          </p:txBody>
        </p:sp>
      </p:grpSp>
      <p:sp>
        <p:nvSpPr>
          <p:cNvPr id="2" name="矩形 1"/>
          <p:cNvSpPr/>
          <p:nvPr/>
        </p:nvSpPr>
        <p:spPr>
          <a:xfrm>
            <a:off x="1828956" y="1883961"/>
            <a:ext cx="1971675" cy="414020"/>
          </a:xfrm>
          <a:prstGeom prst="rect">
            <a:avLst/>
          </a:prstGeom>
        </p:spPr>
        <p:txBody>
          <a:bodyPr wrap="none">
            <a:spAutoFit/>
          </a:bodyPr>
          <a:lstStyle/>
          <a:p>
            <a:r>
              <a:rPr lang="en-US" altLang="zh-CN" sz="2100" dirty="0">
                <a:solidFill>
                  <a:schemeClr val="tx1">
                    <a:lumMod val="75000"/>
                    <a:lumOff val="25000"/>
                  </a:schemeClr>
                </a:solidFill>
              </a:rPr>
              <a:t>6.1</a:t>
            </a:r>
            <a:r>
              <a:rPr lang="zh-CN" altLang="en-US" sz="2100" dirty="0">
                <a:solidFill>
                  <a:schemeClr val="tx1">
                    <a:lumMod val="75000"/>
                    <a:lumOff val="25000"/>
                  </a:schemeClr>
                </a:solidFill>
              </a:rPr>
              <a:t> 函数的概述</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rmAutofit fontScale="47500" lnSpcReduction="20000"/>
          </a:bodyPr>
          <a:lstStyle/>
          <a:p>
            <a:pPr>
              <a:lnSpc>
                <a:spcPct val="150000"/>
              </a:lnSpc>
            </a:pPr>
            <a:r>
              <a:rPr lang="zh-CN" altLang="en-US" sz="4200" dirty="0">
                <a:solidFill>
                  <a:schemeClr val="tx1">
                    <a:lumMod val="75000"/>
                    <a:lumOff val="25000"/>
                  </a:schemeClr>
                </a:solidFill>
              </a:rPr>
              <a:t>函数的参数就是使得函数个性化的一个实例。代码如下所示：</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def</a:t>
            </a:r>
            <a:r>
              <a:rPr lang="en-US" altLang="zh-CN" sz="3400" dirty="0">
                <a:solidFill>
                  <a:schemeClr val="tx1">
                    <a:lumMod val="75000"/>
                    <a:lumOff val="25000"/>
                  </a:schemeClr>
                </a:solidFill>
              </a:rPr>
              <a: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en-US" altLang="zh-CN" sz="3400" dirty="0" err="1">
                <a:solidFill>
                  <a:schemeClr val="tx1">
                    <a:lumMod val="75000"/>
                    <a:lumOff val="25000"/>
                  </a:schemeClr>
                </a:solidFill>
              </a:rPr>
              <a:t>name_city</a:t>
            </a:r>
            <a:r>
              <a:rPr lang="en-US" altLang="zh-CN" sz="3400" dirty="0">
                <a:solidFill>
                  <a:schemeClr val="tx1">
                    <a:lumMod val="75000"/>
                    <a:lumOff val="25000"/>
                  </a:schemeClr>
                </a:solidFill>
              </a:rPr>
              <a:t>):</a:t>
            </a:r>
          </a:p>
          <a:p>
            <a:pPr>
              <a:lnSpc>
                <a:spcPct val="150000"/>
              </a:lnSpc>
            </a:pPr>
            <a:r>
              <a:rPr lang="en-US" altLang="zh-CN" sz="3400" dirty="0">
                <a:solidFill>
                  <a:schemeClr val="tx1">
                    <a:lumMod val="75000"/>
                    <a:lumOff val="25000"/>
                  </a:schemeClr>
                </a:solidFill>
              </a:rPr>
              <a:t>	     print(‘</a:t>
            </a:r>
            <a:r>
              <a:rPr lang="zh-CN" altLang="en-US" sz="3400" dirty="0">
                <a:solidFill>
                  <a:schemeClr val="tx1">
                    <a:lumMod val="75000"/>
                    <a:lumOff val="25000"/>
                  </a:schemeClr>
                </a:solidFill>
              </a:rPr>
              <a:t>我喜欢的城市</a:t>
            </a:r>
            <a:r>
              <a:rPr lang="en-US" altLang="zh-CN" sz="3400" dirty="0">
                <a:solidFill>
                  <a:schemeClr val="tx1">
                    <a:lumMod val="75000"/>
                    <a:lumOff val="25000"/>
                  </a:schemeClr>
                </a:solidFill>
              </a:rPr>
              <a:t>:’ + </a:t>
            </a:r>
            <a:r>
              <a:rPr lang="en-US" altLang="zh-CN" sz="3400" dirty="0" err="1">
                <a:solidFill>
                  <a:schemeClr val="tx1">
                    <a:lumMod val="75000"/>
                    <a:lumOff val="25000"/>
                  </a:schemeClr>
                </a:solidFill>
              </a:rPr>
              <a:t>name_city</a:t>
            </a:r>
            <a:r>
              <a:rPr lang="en-US" altLang="zh-CN" sz="3400" dirty="0">
                <a:solidFill>
                  <a:schemeClr val="tx1">
                    <a:lumMod val="75000"/>
                    <a:lumOff val="25000"/>
                  </a:schemeClr>
                </a:solidFill>
              </a:rPr>
              <a:t>)</a:t>
            </a:r>
          </a:p>
          <a:p>
            <a:pPr>
              <a:lnSpc>
                <a:spcPct val="150000"/>
              </a:lnSpc>
            </a:pPr>
            <a:r>
              <a:rPr lang="zh-CN" altLang="en-US" sz="4200" dirty="0">
                <a:solidFill>
                  <a:schemeClr val="tx1">
                    <a:lumMod val="75000"/>
                    <a:lumOff val="25000"/>
                  </a:schemeClr>
                </a:solidFill>
              </a:rPr>
              <a:t>运行结果如下：</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南京</a:t>
            </a:r>
            <a:r>
              <a:rPr lang="en-US" altLang="zh-CN" sz="3400" dirty="0">
                <a:solidFill>
                  <a:schemeClr val="tx1">
                    <a:lumMod val="75000"/>
                    <a:lumOff val="25000"/>
                  </a:schemeClr>
                </a:solidFill>
              </a:rPr>
              <a:t>')</a:t>
            </a:r>
          </a:p>
          <a:p>
            <a:pPr>
              <a:lnSpc>
                <a:spcPct val="150000"/>
              </a:lnSpc>
            </a:pPr>
            <a:r>
              <a:rPr lang="zh-CN" altLang="en-US" sz="3400" dirty="0">
                <a:solidFill>
                  <a:schemeClr val="tx1">
                    <a:lumMod val="75000"/>
                    <a:lumOff val="25000"/>
                  </a:schemeClr>
                </a:solidFill>
              </a:rPr>
              <a:t>                 我喜欢的城市</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南京</a:t>
            </a:r>
          </a:p>
          <a:p>
            <a:pPr>
              <a:lnSpc>
                <a:spcPct val="150000"/>
              </a:lnSpc>
            </a:pPr>
            <a:r>
              <a:rPr lang="en-US" altLang="zh-CN" sz="3400" dirty="0">
                <a:solidFill>
                  <a:schemeClr val="tx1">
                    <a:lumMod val="75000"/>
                    <a:lumOff val="25000"/>
                  </a:schemeClr>
                </a:solidFill>
              </a:rPr>
              <a:t>          &gt;&gt;&gt; </a:t>
            </a:r>
            <a:r>
              <a:rPr lang="en-US" altLang="zh-CN" sz="3400" dirty="0" err="1">
                <a:solidFill>
                  <a:schemeClr val="tx1">
                    <a:lumMod val="75000"/>
                    <a:lumOff val="25000"/>
                  </a:schemeClr>
                </a:solidFill>
              </a:rPr>
              <a:t>MyFirstFunction</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上海</a:t>
            </a:r>
            <a:r>
              <a:rPr lang="en-US" altLang="zh-CN" sz="3400" dirty="0">
                <a:solidFill>
                  <a:schemeClr val="tx1">
                    <a:lumMod val="75000"/>
                    <a:lumOff val="25000"/>
                  </a:schemeClr>
                </a:solidFill>
              </a:rPr>
              <a:t>')</a:t>
            </a:r>
          </a:p>
          <a:p>
            <a:pPr>
              <a:lnSpc>
                <a:spcPct val="150000"/>
              </a:lnSpc>
            </a:pPr>
            <a:r>
              <a:rPr lang="zh-CN" altLang="en-US" sz="3400" dirty="0">
                <a:solidFill>
                  <a:schemeClr val="tx1">
                    <a:lumMod val="75000"/>
                    <a:lumOff val="25000"/>
                  </a:schemeClr>
                </a:solidFill>
              </a:rPr>
              <a:t>                 我喜欢的城市</a:t>
            </a:r>
            <a:r>
              <a:rPr lang="en-US" altLang="zh-CN" sz="3400" dirty="0">
                <a:solidFill>
                  <a:schemeClr val="tx1">
                    <a:lumMod val="75000"/>
                    <a:lumOff val="25000"/>
                  </a:schemeClr>
                </a:solidFill>
              </a:rPr>
              <a:t>:</a:t>
            </a:r>
            <a:r>
              <a:rPr lang="zh-CN" altLang="en-US" sz="3400" dirty="0">
                <a:solidFill>
                  <a:schemeClr val="tx1">
                    <a:lumMod val="75000"/>
                    <a:lumOff val="25000"/>
                  </a:schemeClr>
                </a:solidFill>
              </a:rPr>
              <a:t>上海</a:t>
            </a:r>
          </a:p>
          <a:p>
            <a:pPr>
              <a:lnSpc>
                <a:spcPct val="150000"/>
              </a:lnSpc>
            </a:pPr>
            <a:r>
              <a:rPr lang="zh-CN" altLang="en-US" sz="4200" dirty="0">
                <a:solidFill>
                  <a:schemeClr val="tx1">
                    <a:lumMod val="75000"/>
                    <a:lumOff val="25000"/>
                  </a:schemeClr>
                </a:solidFill>
              </a:rPr>
              <a:t>        在上例中，我们对函数</a:t>
            </a:r>
            <a:r>
              <a:rPr lang="en-US" altLang="zh-CN" sz="4200" dirty="0" err="1">
                <a:solidFill>
                  <a:schemeClr val="tx1">
                    <a:lumMod val="75000"/>
                    <a:lumOff val="25000"/>
                  </a:schemeClr>
                </a:solidFill>
              </a:rPr>
              <a:t>MyFirstFunction</a:t>
            </a:r>
            <a:r>
              <a:rPr lang="zh-CN" altLang="en-US" sz="4200" dirty="0">
                <a:solidFill>
                  <a:schemeClr val="tx1">
                    <a:lumMod val="75000"/>
                    <a:lumOff val="25000"/>
                  </a:schemeClr>
                </a:solidFill>
              </a:rPr>
              <a:t>的形参</a:t>
            </a:r>
            <a:r>
              <a:rPr lang="en-US" altLang="zh-CN" sz="4200" dirty="0" err="1">
                <a:solidFill>
                  <a:schemeClr val="tx1">
                    <a:lumMod val="75000"/>
                    <a:lumOff val="25000"/>
                  </a:schemeClr>
                </a:solidFill>
              </a:rPr>
              <a:t>name_city</a:t>
            </a:r>
            <a:r>
              <a:rPr lang="zh-CN" altLang="en-US" sz="4200" dirty="0">
                <a:solidFill>
                  <a:schemeClr val="tx1">
                    <a:lumMod val="75000"/>
                    <a:lumOff val="25000"/>
                  </a:schemeClr>
                </a:solidFill>
              </a:rPr>
              <a:t>赋予不同的实参“南京”、“上海”后，函数就输出不同的结果。</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Autofit/>
          </a:bodyPr>
          <a:lstStyle/>
          <a:p>
            <a:pPr>
              <a:lnSpc>
                <a:spcPct val="150000"/>
              </a:lnSpc>
            </a:pPr>
            <a:r>
              <a:rPr lang="zh-CN" altLang="en-US" sz="2000" dirty="0"/>
              <a:t>        </a:t>
            </a:r>
            <a:r>
              <a:rPr lang="zh-CN" altLang="en-US" sz="2000" dirty="0">
                <a:solidFill>
                  <a:schemeClr val="tx1">
                    <a:lumMod val="75000"/>
                    <a:lumOff val="25000"/>
                  </a:schemeClr>
                </a:solidFill>
              </a:rPr>
              <a:t>函数有了参数之后，函数的输出结果变得可变了，如果需要多个参数，函数用逗号“，”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英文状态下输入</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隔开即可。</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中对函数参数的数量没有限制，但是定义函数参数的个数不宜太多，一般</a:t>
            </a:r>
            <a:r>
              <a:rPr lang="en-US" altLang="zh-CN" sz="2000" dirty="0">
                <a:solidFill>
                  <a:schemeClr val="tx1">
                    <a:lumMod val="75000"/>
                    <a:lumOff val="25000"/>
                  </a:schemeClr>
                </a:solidFill>
              </a:rPr>
              <a:t>2~3</a:t>
            </a:r>
            <a:r>
              <a:rPr lang="zh-CN" altLang="en-US" sz="2000" dirty="0">
                <a:solidFill>
                  <a:schemeClr val="tx1">
                    <a:lumMod val="75000"/>
                    <a:lumOff val="25000"/>
                  </a:schemeClr>
                </a:solidFill>
              </a:rPr>
              <a:t>个即可。在定义函数时，一般要把函数参数的意义注释清楚，便于阅读程序。</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r>
              <a:rPr lang="zh-CN" altLang="en-US" sz="2000" dirty="0">
                <a:solidFill>
                  <a:srgbClr val="FF0000"/>
                </a:solidFill>
              </a:rPr>
              <a:t>那什么是形参和实参呢？</a:t>
            </a:r>
          </a:p>
          <a:p>
            <a:pPr>
              <a:lnSpc>
                <a:spcPct val="150000"/>
              </a:lnSpc>
            </a:pPr>
            <a:r>
              <a:rPr lang="zh-CN" altLang="en-US" sz="2000" dirty="0">
                <a:solidFill>
                  <a:srgbClr val="FF0000"/>
                </a:solidFill>
              </a:rPr>
              <a:t>        函数小括号“（）”内的参数叫形参。</a:t>
            </a:r>
            <a:endParaRPr lang="en-US" altLang="zh-CN" sz="2000" dirty="0">
              <a:solidFill>
                <a:srgbClr val="FF0000"/>
              </a:solidFill>
            </a:endParaRPr>
          </a:p>
          <a:p>
            <a:pPr>
              <a:lnSpc>
                <a:spcPct val="150000"/>
              </a:lnSpc>
            </a:pPr>
            <a:r>
              <a:rPr lang="zh-CN" altLang="en-US" sz="2000" dirty="0">
                <a:solidFill>
                  <a:srgbClr val="FF0000"/>
                </a:solidFill>
              </a:rPr>
              <a:t>        而实参则是指函数在调用过程中传递进来的参数</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中，将函数参数分为三类：位置参数、可变参数、关键字参数。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位置参数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直接传入参数数据即可，如果有多个参数，位置先后顺序不能改变。</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可变参数。</a:t>
            </a:r>
          </a:p>
          <a:p>
            <a:pPr>
              <a:lnSpc>
                <a:spcPct val="150000"/>
              </a:lnSpc>
            </a:pPr>
            <a:r>
              <a:rPr lang="zh-CN" altLang="en-US" sz="2000" dirty="0">
                <a:solidFill>
                  <a:schemeClr val="tx1">
                    <a:lumMod val="75000"/>
                    <a:lumOff val="25000"/>
                  </a:schemeClr>
                </a:solidFill>
              </a:rPr>
              <a:t>有</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种传递方式：</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是直接传入参数值；</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是先封装成列表</a:t>
            </a:r>
            <a:r>
              <a:rPr lang="en-US" altLang="zh-CN" sz="2000" dirty="0">
                <a:solidFill>
                  <a:schemeClr val="tx1">
                    <a:lumMod val="75000"/>
                    <a:lumOff val="25000"/>
                  </a:schemeClr>
                </a:solidFill>
              </a:rPr>
              <a:t>(list)</a:t>
            </a:r>
            <a:r>
              <a:rPr lang="zh-CN" altLang="en-US" sz="2000" dirty="0">
                <a:solidFill>
                  <a:schemeClr val="tx1">
                    <a:lumMod val="75000"/>
                    <a:lumOff val="25000"/>
                  </a:schemeClr>
                </a:solidFill>
              </a:rPr>
              <a:t>或元组</a:t>
            </a:r>
            <a:r>
              <a:rPr lang="en-US" altLang="zh-CN" sz="2000" dirty="0">
                <a:solidFill>
                  <a:schemeClr val="tx1">
                    <a:lumMod val="75000"/>
                    <a:lumOff val="25000"/>
                  </a:schemeClr>
                </a:solidFill>
              </a:rPr>
              <a:t>(tuple)</a:t>
            </a:r>
            <a:r>
              <a:rPr lang="zh-CN" altLang="en-US" sz="2000" dirty="0">
                <a:solidFill>
                  <a:schemeClr val="tx1">
                    <a:lumMod val="75000"/>
                    <a:lumOff val="25000"/>
                  </a:schemeClr>
                </a:solidFill>
              </a:rPr>
              <a:t>，再在封装后的列表或元组前面添加一个星号“*”传入。</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关键字参数。</a:t>
            </a:r>
          </a:p>
          <a:p>
            <a:pPr>
              <a:lnSpc>
                <a:spcPct val="150000"/>
              </a:lnSpc>
            </a:pPr>
            <a:r>
              <a:rPr lang="zh-CN" altLang="en-US" sz="2000" dirty="0">
                <a:solidFill>
                  <a:schemeClr val="tx1">
                    <a:lumMod val="75000"/>
                    <a:lumOff val="25000"/>
                  </a:schemeClr>
                </a:solidFill>
              </a:rPr>
              <a:t>有</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种传递方式：</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是直接传入参数值；</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是可以先将参数封装成字典</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dict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，再在封装后的字典前添加</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个星号“**”传入。</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6.2.1  </a:t>
            </a:r>
            <a:r>
              <a:rPr lang="zh-CN" altLang="en-US" sz="2000" dirty="0"/>
              <a:t>参数传递的方式</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t> </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位置参数</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我们调用函数时，传入参数值按照位置顺序依次赋给参数，这样的参数称为位置参数。如下所示代码：</a:t>
            </a:r>
            <a:endParaRPr lang="zh-CN" altLang="en-US" sz="2000" dirty="0"/>
          </a:p>
          <a:p>
            <a:pPr>
              <a:lnSpc>
                <a:spcPct val="150000"/>
              </a:lnSpc>
            </a:pPr>
            <a:r>
              <a:rPr lang="en-US" altLang="zh-CN" sz="2000" dirty="0" err="1">
                <a:solidFill>
                  <a:srgbClr val="FF0000"/>
                </a:solidFill>
              </a:rPr>
              <a:t>def</a:t>
            </a:r>
            <a:r>
              <a:rPr lang="en-US" altLang="zh-CN" sz="2000" dirty="0">
                <a:solidFill>
                  <a:srgbClr val="FF0000"/>
                </a:solidFill>
              </a:rPr>
              <a:t> Sub(</a:t>
            </a:r>
            <a:r>
              <a:rPr lang="en-US" altLang="zh-CN" sz="2000" dirty="0" err="1">
                <a:solidFill>
                  <a:srgbClr val="FF0000"/>
                </a:solidFill>
              </a:rPr>
              <a:t>x,y</a:t>
            </a:r>
            <a:r>
              <a:rPr lang="en-US" altLang="zh-CN" sz="2000" dirty="0">
                <a:solidFill>
                  <a:srgbClr val="FF0000"/>
                </a:solidFill>
              </a:rPr>
              <a:t>):</a:t>
            </a:r>
          </a:p>
          <a:p>
            <a:pPr>
              <a:lnSpc>
                <a:spcPct val="150000"/>
              </a:lnSpc>
            </a:pPr>
            <a:r>
              <a:rPr lang="en-US" altLang="zh-CN" sz="2000" dirty="0">
                <a:solidFill>
                  <a:srgbClr val="FF0000"/>
                </a:solidFill>
              </a:rPr>
              <a:t>    return x-y</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Sub(100,30)</a:t>
            </a:r>
          </a:p>
          <a:p>
            <a:pPr>
              <a:lnSpc>
                <a:spcPct val="150000"/>
              </a:lnSpc>
            </a:pPr>
            <a:r>
              <a:rPr lang="en-US" altLang="zh-CN" sz="2000" dirty="0">
                <a:solidFill>
                  <a:srgbClr val="FF0000"/>
                </a:solidFill>
              </a:rPr>
              <a:t>70</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6.2.2 </a:t>
            </a:r>
            <a:r>
              <a:rPr lang="zh-CN" altLang="en-US" sz="2000" dirty="0"/>
              <a:t>位置参数和关键字参数</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）关键字参数</a:t>
            </a:r>
          </a:p>
          <a:p>
            <a:pPr>
              <a:lnSpc>
                <a:spcPct val="150000"/>
              </a:lnSpc>
            </a:pPr>
            <a:r>
              <a:rPr lang="zh-CN" altLang="en-US" sz="2000" dirty="0">
                <a:solidFill>
                  <a:schemeClr val="tx1">
                    <a:lumMod val="75000"/>
                    <a:lumOff val="25000"/>
                  </a:schemeClr>
                </a:solidFill>
              </a:rPr>
              <a:t>关键字参数就是在函数调用的时候，通过参数名指定需要赋值的参数。通常我们在调用一个函数的时候，如果参数有多个，我们常常会混淆一个参数的顺序，达不到我们希望的效果。在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中引入关键字参数就可解决这个潜在的问题。如下所示代码：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Subtraction(num_1,num_2):</a:t>
            </a:r>
          </a:p>
          <a:p>
            <a:pPr>
              <a:lnSpc>
                <a:spcPct val="150000"/>
              </a:lnSpc>
            </a:pPr>
            <a:r>
              <a:rPr lang="en-US" altLang="zh-CN" sz="2000" dirty="0">
                <a:solidFill>
                  <a:srgbClr val="FF0000"/>
                </a:solidFill>
              </a:rPr>
              <a:t>	         return (num_1 - num_2)</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6.2.2 </a:t>
            </a:r>
            <a:r>
              <a:rPr lang="zh-CN" altLang="en-US" sz="2000" dirty="0"/>
              <a:t>位置参数和关键字参数</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Subtraction(34,11)</a:t>
            </a:r>
          </a:p>
          <a:p>
            <a:pPr>
              <a:lnSpc>
                <a:spcPct val="150000"/>
              </a:lnSpc>
            </a:pPr>
            <a:r>
              <a:rPr lang="en-US" altLang="zh-CN" sz="2000" dirty="0">
                <a:solidFill>
                  <a:srgbClr val="FF0000"/>
                </a:solidFill>
              </a:rPr>
              <a:t>23</a:t>
            </a:r>
          </a:p>
          <a:p>
            <a:pPr>
              <a:lnSpc>
                <a:spcPct val="150000"/>
              </a:lnSpc>
            </a:pPr>
            <a:r>
              <a:rPr lang="en-US" altLang="zh-CN" sz="2000" dirty="0">
                <a:solidFill>
                  <a:srgbClr val="FF0000"/>
                </a:solidFill>
              </a:rPr>
              <a:t>&gt;&gt;&gt; Subtraction(11,34)</a:t>
            </a:r>
          </a:p>
          <a:p>
            <a:pPr>
              <a:lnSpc>
                <a:spcPct val="150000"/>
              </a:lnSpc>
            </a:pPr>
            <a:r>
              <a:rPr lang="en-US" altLang="zh-CN" sz="2000" dirty="0">
                <a:solidFill>
                  <a:srgbClr val="FF0000"/>
                </a:solidFill>
              </a:rPr>
              <a:t>-23</a:t>
            </a:r>
          </a:p>
          <a:p>
            <a:pPr>
              <a:lnSpc>
                <a:spcPct val="150000"/>
              </a:lnSpc>
            </a:pPr>
            <a:r>
              <a:rPr lang="en-US" altLang="zh-CN" sz="2000" dirty="0">
                <a:solidFill>
                  <a:srgbClr val="FF0000"/>
                </a:solidFill>
              </a:rPr>
              <a:t>&gt;&gt;&gt; Subtraction(num_2=11,num_1=34)</a:t>
            </a:r>
          </a:p>
          <a:p>
            <a:pPr>
              <a:lnSpc>
                <a:spcPct val="150000"/>
              </a:lnSpc>
            </a:pPr>
            <a:r>
              <a:rPr lang="en-US" altLang="zh-CN" sz="2000" dirty="0">
                <a:solidFill>
                  <a:srgbClr val="FF0000"/>
                </a:solidFill>
              </a:rPr>
              <a:t>23</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6.2.2 </a:t>
            </a:r>
            <a:r>
              <a:rPr lang="zh-CN" altLang="en-US" sz="2000" dirty="0"/>
              <a:t>位置参数和关键字参数</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我们在定义函数时给参数赋了一个初值，这样的参数称为默认值参数。应用默认值参数的意义在于，当在函数调用的时候忘记了给函数参数赋值的时候，函数就会自动去找它的初值，使用默认值来代替，而使函数调用不会出现错误。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Subtraction(num_1=99,num_2=45):</a:t>
            </a:r>
          </a:p>
          <a:p>
            <a:pPr>
              <a:lnSpc>
                <a:spcPct val="150000"/>
              </a:lnSpc>
            </a:pPr>
            <a:r>
              <a:rPr lang="en-US" altLang="zh-CN" sz="2000" dirty="0">
                <a:solidFill>
                  <a:srgbClr val="FF0000"/>
                </a:solidFill>
              </a:rPr>
              <a:t>	        return (num_1 - num_2)</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6.2.3 </a:t>
            </a:r>
            <a:r>
              <a:rPr lang="zh-CN" altLang="en-US" sz="2000" dirty="0"/>
              <a:t>默认值参数</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Subtraction()</a:t>
            </a:r>
          </a:p>
          <a:p>
            <a:pPr>
              <a:lnSpc>
                <a:spcPct val="150000"/>
              </a:lnSpc>
            </a:pPr>
            <a:r>
              <a:rPr lang="en-US" altLang="zh-CN" sz="2000" dirty="0">
                <a:solidFill>
                  <a:srgbClr val="FF0000"/>
                </a:solidFill>
              </a:rPr>
              <a:t>54</a:t>
            </a:r>
          </a:p>
          <a:p>
            <a:pPr>
              <a:lnSpc>
                <a:spcPct val="150000"/>
              </a:lnSpc>
            </a:pPr>
            <a:r>
              <a:rPr lang="en-US" altLang="zh-CN" sz="2000" dirty="0">
                <a:solidFill>
                  <a:srgbClr val="FF0000"/>
                </a:solidFill>
              </a:rPr>
              <a:t>&gt;&gt;&gt; Subtraction(46)</a:t>
            </a:r>
          </a:p>
          <a:p>
            <a:pPr>
              <a:lnSpc>
                <a:spcPct val="150000"/>
              </a:lnSpc>
            </a:pPr>
            <a:r>
              <a:rPr lang="en-US" altLang="zh-CN" sz="2000" dirty="0">
                <a:solidFill>
                  <a:srgbClr val="FF0000"/>
                </a:solidFill>
              </a:rPr>
              <a:t>1</a:t>
            </a:r>
          </a:p>
          <a:p>
            <a:pPr>
              <a:lnSpc>
                <a:spcPct val="150000"/>
              </a:lnSpc>
            </a:pPr>
            <a:r>
              <a:rPr lang="en-US" altLang="zh-CN" sz="2000" dirty="0">
                <a:solidFill>
                  <a:srgbClr val="FF0000"/>
                </a:solidFill>
              </a:rPr>
              <a:t>&gt;&gt;&gt; Subtraction(46,12)</a:t>
            </a:r>
          </a:p>
          <a:p>
            <a:pPr>
              <a:lnSpc>
                <a:spcPct val="150000"/>
              </a:lnSpc>
            </a:pPr>
            <a:r>
              <a:rPr lang="en-US" altLang="zh-CN" sz="2000" dirty="0">
                <a:solidFill>
                  <a:srgbClr val="FF0000"/>
                </a:solidFill>
              </a:rPr>
              <a:t>34</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6.2.3 </a:t>
            </a:r>
            <a:r>
              <a:rPr lang="zh-CN" altLang="en-US" sz="2000" dirty="0"/>
              <a:t>默认值参数</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当在定义函数参数的时候，我们不知道究竟需要多少个参数的时候，只要在参数前面加上星号“*”即可，这样的参数称为可变参数。如下所示代码：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val_par</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a:t>
            </a:r>
          </a:p>
          <a:p>
            <a:pPr>
              <a:lnSpc>
                <a:spcPct val="150000"/>
              </a:lnSpc>
            </a:pPr>
            <a:r>
              <a:rPr lang="en-US" altLang="zh-CN" sz="2000" dirty="0">
                <a:solidFill>
                  <a:srgbClr val="FF0000"/>
                </a:solidFill>
              </a:rPr>
              <a:t>	         print('</a:t>
            </a:r>
            <a:r>
              <a:rPr lang="zh-CN" altLang="en-US" sz="2000" dirty="0">
                <a:solidFill>
                  <a:srgbClr val="FF0000"/>
                </a:solidFill>
              </a:rPr>
              <a:t>第三个参数是：</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[2]);</a:t>
            </a:r>
          </a:p>
          <a:p>
            <a:pPr>
              <a:lnSpc>
                <a:spcPct val="150000"/>
              </a:lnSpc>
            </a:pPr>
            <a:r>
              <a:rPr lang="en-US" altLang="zh-CN" sz="2000" dirty="0">
                <a:solidFill>
                  <a:srgbClr val="FF0000"/>
                </a:solidFill>
              </a:rPr>
              <a:t>	         print('</a:t>
            </a:r>
            <a:r>
              <a:rPr lang="zh-CN" altLang="en-US" sz="2000" dirty="0">
                <a:solidFill>
                  <a:srgbClr val="FF0000"/>
                </a:solidFill>
              </a:rPr>
              <a:t>可变参数的长度是：</a:t>
            </a:r>
            <a:r>
              <a:rPr lang="en-US" altLang="zh-CN" sz="2000" dirty="0">
                <a:solidFill>
                  <a:srgbClr val="FF0000"/>
                </a:solidFill>
              </a:rPr>
              <a:t>',</a:t>
            </a:r>
            <a:r>
              <a:rPr lang="en-US" altLang="zh-CN" sz="2000" dirty="0" err="1">
                <a:solidFill>
                  <a:srgbClr val="FF0000"/>
                </a:solidFill>
              </a:rPr>
              <a:t>len</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6.1.1  </a:t>
            </a:r>
            <a:r>
              <a:rPr lang="zh-CN" altLang="en-US" sz="2000" dirty="0"/>
              <a:t>函数的定义</a:t>
            </a:r>
          </a:p>
        </p:txBody>
      </p:sp>
      <p:sp>
        <p:nvSpPr>
          <p:cNvPr id="3" name="内容占位符 2"/>
          <p:cNvSpPr>
            <a:spLocks noGrp="1"/>
          </p:cNvSpPr>
          <p:nvPr>
            <p:ph sz="quarter" idx="14"/>
          </p:nvPr>
        </p:nvSpPr>
        <p:spPr>
          <a:xfrm>
            <a:off x="364881" y="1441694"/>
            <a:ext cx="7886700" cy="4044950"/>
          </a:xfrm>
        </p:spPr>
        <p:txBody>
          <a:bodyPr/>
          <a:lstStyle/>
          <a:p>
            <a:pPr>
              <a:lnSpc>
                <a:spcPct val="150000"/>
              </a:lnSpc>
            </a:pPr>
            <a:r>
              <a:rPr lang="zh-CN" altLang="en-US" sz="2000" dirty="0"/>
              <a:t>        </a:t>
            </a:r>
            <a:r>
              <a:rPr lang="zh-CN" altLang="en-US" sz="2000" dirty="0">
                <a:solidFill>
                  <a:schemeClr val="tx1">
                    <a:lumMod val="75000"/>
                    <a:lumOff val="25000"/>
                  </a:schemeClr>
                </a:solidFill>
              </a:rPr>
              <a:t>一个程序可以按不同的功能实现拆分成不同的模块，而函数就是能实现某一部分功能的代码块</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中，定义一个函数要使用</a:t>
            </a:r>
            <a:r>
              <a:rPr lang="en-US" altLang="zh-CN" sz="2000" dirty="0" err="1">
                <a:solidFill>
                  <a:schemeClr val="tx1">
                    <a:lumMod val="75000"/>
                    <a:lumOff val="25000"/>
                  </a:schemeClr>
                </a:solidFill>
              </a:rPr>
              <a:t>def</a:t>
            </a:r>
            <a:r>
              <a:rPr lang="zh-CN" altLang="en-US" sz="2000" dirty="0">
                <a:solidFill>
                  <a:schemeClr val="tx1">
                    <a:lumMod val="75000"/>
                    <a:lumOff val="25000"/>
                  </a:schemeClr>
                </a:solidFill>
              </a:rPr>
              <a:t>语句，依次写出函数名、括号、括号中的参数和冒号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，然后在缩进块中编写函数体，函数的返回值用</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语句返回</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rgbClr val="FF0000"/>
                </a:solidFill>
              </a:rPr>
              <a:t>         注意：</a:t>
            </a:r>
            <a:r>
              <a:rPr lang="en-US" altLang="zh-CN" sz="2000" dirty="0">
                <a:solidFill>
                  <a:srgbClr val="FF0000"/>
                </a:solidFill>
              </a:rPr>
              <a:t>Python</a:t>
            </a:r>
            <a:r>
              <a:rPr lang="zh-CN" altLang="en-US" sz="2000" dirty="0">
                <a:solidFill>
                  <a:srgbClr val="FF0000"/>
                </a:solidFill>
              </a:rPr>
              <a:t>是靠缩进块来标明函数的作用域范围的，缩进块内是函数体，这和其它高级编程语言是有区别的，比如：</a:t>
            </a:r>
            <a:r>
              <a:rPr lang="en-US" altLang="zh-CN" sz="2000" dirty="0">
                <a:solidFill>
                  <a:srgbClr val="FF0000"/>
                </a:solidFill>
              </a:rPr>
              <a:t>C/C++/java/R</a:t>
            </a:r>
            <a:r>
              <a:rPr lang="zh-CN" altLang="en-US" sz="2000" dirty="0">
                <a:solidFill>
                  <a:srgbClr val="FF0000"/>
                </a:solidFill>
              </a:rPr>
              <a:t>语言大括号</a:t>
            </a:r>
            <a:r>
              <a:rPr lang="en-US" altLang="zh-CN" sz="2000" dirty="0">
                <a:solidFill>
                  <a:srgbClr val="FF0000"/>
                </a:solidFill>
              </a:rPr>
              <a:t>{ }</a:t>
            </a:r>
            <a:r>
              <a:rPr lang="zh-CN" altLang="en-US" sz="2000" dirty="0">
                <a:solidFill>
                  <a:srgbClr val="FF0000"/>
                </a:solidFill>
              </a:rPr>
              <a:t>内的是函数体。</a:t>
            </a:r>
            <a:endParaRPr lang="zh-CN"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a:t>
            </a:r>
          </a:p>
          <a:p>
            <a:pPr>
              <a:lnSpc>
                <a:spcPct val="150000"/>
              </a:lnSpc>
            </a:pPr>
            <a:r>
              <a:rPr lang="zh-CN" altLang="en-US" sz="2000" dirty="0">
                <a:solidFill>
                  <a:srgbClr val="FF0000"/>
                </a:solidFill>
              </a:rPr>
              <a:t>第三个参数是： </a:t>
            </a:r>
            <a:r>
              <a:rPr lang="en-US" altLang="zh-CN" sz="2000" dirty="0">
                <a:solidFill>
                  <a:srgbClr val="FF0000"/>
                </a:solidFill>
              </a:rPr>
              <a:t>9</a:t>
            </a:r>
          </a:p>
          <a:p>
            <a:pPr>
              <a:lnSpc>
                <a:spcPct val="150000"/>
              </a:lnSpc>
            </a:pPr>
            <a:r>
              <a:rPr lang="zh-CN" altLang="en-US" sz="2000" dirty="0">
                <a:solidFill>
                  <a:srgbClr val="FF0000"/>
                </a:solidFill>
              </a:rPr>
              <a:t>可变参数的长度是： </a:t>
            </a:r>
            <a:r>
              <a:rPr lang="en-US" altLang="zh-CN" sz="2000" dirty="0">
                <a:solidFill>
                  <a:srgbClr val="FF0000"/>
                </a:solidFill>
              </a:rPr>
              <a:t>6</a:t>
            </a:r>
          </a:p>
          <a:p>
            <a:pPr>
              <a:lnSpc>
                <a:spcPct val="150000"/>
              </a:lnSpc>
            </a:pPr>
            <a:r>
              <a:rPr lang="zh-CN" altLang="en-US" sz="2000" dirty="0">
                <a:solidFill>
                  <a:schemeClr val="tx1">
                    <a:lumMod val="75000"/>
                    <a:lumOff val="25000"/>
                  </a:schemeClr>
                </a:solidFill>
              </a:rPr>
              <a:t>在上例中，我们定义函数</a:t>
            </a:r>
            <a:r>
              <a:rPr lang="en-US" altLang="zh-CN" sz="2000" dirty="0" err="1">
                <a:solidFill>
                  <a:schemeClr val="tx1">
                    <a:lumMod val="75000"/>
                    <a:lumOff val="25000"/>
                  </a:schemeClr>
                </a:solidFill>
              </a:rPr>
              <a:t>val_par</a:t>
            </a:r>
            <a:r>
              <a:rPr lang="zh-CN" altLang="en-US" sz="2000" dirty="0">
                <a:solidFill>
                  <a:schemeClr val="tx1">
                    <a:lumMod val="75000"/>
                    <a:lumOff val="25000"/>
                  </a:schemeClr>
                </a:solidFill>
              </a:rPr>
              <a:t>的参数</a:t>
            </a:r>
            <a:r>
              <a:rPr lang="en-US" altLang="zh-CN" sz="2000" dirty="0" err="1">
                <a:solidFill>
                  <a:schemeClr val="tx1">
                    <a:lumMod val="75000"/>
                    <a:lumOff val="25000"/>
                  </a:schemeClr>
                </a:solidFill>
              </a:rPr>
              <a:t>param</a:t>
            </a:r>
            <a:r>
              <a:rPr lang="zh-CN" altLang="en-US" sz="2000" dirty="0">
                <a:solidFill>
                  <a:schemeClr val="tx1">
                    <a:lumMod val="75000"/>
                    <a:lumOff val="25000"/>
                  </a:schemeClr>
                </a:solidFill>
              </a:rPr>
              <a:t>为可变参数，我们在调用该函数的时候就可以根据实际的应用来输入不同长度、不同类型的参数值。</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可变参数又称收集参数，是将一个元组赋值给可变参数。如果可变参数后面还有其它参数，在参数传递时要把可变参数后的参数作为关键字参数来赋值，或者在定义函数参数时要给它赋默认值，否则会出错。</a:t>
            </a: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val_par</a:t>
            </a:r>
            <a:r>
              <a:rPr lang="en-US" altLang="zh-CN" sz="2000" dirty="0">
                <a:solidFill>
                  <a:srgbClr val="FF0000"/>
                </a:solidFill>
              </a:rPr>
              <a:t>(*param,str1):</a:t>
            </a:r>
          </a:p>
          <a:p>
            <a:pPr>
              <a:lnSpc>
                <a:spcPct val="150000"/>
              </a:lnSpc>
            </a:pPr>
            <a:r>
              <a:rPr lang="en-US" altLang="zh-CN" sz="2000" dirty="0">
                <a:solidFill>
                  <a:srgbClr val="FF0000"/>
                </a:solidFill>
              </a:rPr>
              <a:t>	         print('</a:t>
            </a:r>
            <a:r>
              <a:rPr lang="zh-CN" altLang="en-US" sz="2000" dirty="0">
                <a:solidFill>
                  <a:srgbClr val="FF0000"/>
                </a:solidFill>
              </a:rPr>
              <a:t>第三个参数是：</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[2]);</a:t>
            </a:r>
          </a:p>
          <a:p>
            <a:pPr>
              <a:lnSpc>
                <a:spcPct val="150000"/>
              </a:lnSpc>
            </a:pPr>
            <a:r>
              <a:rPr lang="en-US" altLang="zh-CN" sz="2000" dirty="0">
                <a:solidFill>
                  <a:srgbClr val="FF0000"/>
                </a:solidFill>
              </a:rPr>
              <a:t>	         print('</a:t>
            </a:r>
            <a:r>
              <a:rPr lang="zh-CN" altLang="en-US" sz="2000" dirty="0">
                <a:solidFill>
                  <a:srgbClr val="FF0000"/>
                </a:solidFill>
              </a:rPr>
              <a:t>可变参数的长度是：</a:t>
            </a:r>
            <a:r>
              <a:rPr lang="en-US" altLang="zh-CN" sz="2000" dirty="0">
                <a:solidFill>
                  <a:srgbClr val="FF0000"/>
                </a:solidFill>
              </a:rPr>
              <a:t>',</a:t>
            </a:r>
            <a:r>
              <a:rPr lang="en-US" altLang="zh-CN" sz="2000" dirty="0" err="1">
                <a:solidFill>
                  <a:srgbClr val="FF0000"/>
                </a:solidFill>
              </a:rPr>
              <a:t>len</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a:t>
            </a:r>
            <a:r>
              <a:rPr lang="zh-CN" altLang="en-US" sz="2000" dirty="0">
                <a:solidFill>
                  <a:srgbClr val="FF0000"/>
                </a:solidFill>
              </a:rPr>
              <a:t>函数</a:t>
            </a:r>
            <a:r>
              <a:rPr lang="en-US" altLang="zh-CN" sz="2000" dirty="0">
                <a:solidFill>
                  <a:srgbClr val="FF0000"/>
                </a:solidFill>
              </a:rPr>
              <a:t>')</a:t>
            </a:r>
          </a:p>
          <a:p>
            <a:pPr>
              <a:lnSpc>
                <a:spcPct val="150000"/>
              </a:lnSpc>
            </a:pPr>
            <a:r>
              <a:rPr lang="en-US" altLang="zh-CN" sz="2000" dirty="0" err="1">
                <a:solidFill>
                  <a:srgbClr val="FF0000"/>
                </a:solidFill>
              </a:rPr>
              <a:t>SyntaxError</a:t>
            </a:r>
            <a:r>
              <a:rPr lang="en-US" altLang="zh-CN" sz="2000" dirty="0">
                <a:solidFill>
                  <a:srgbClr val="FF0000"/>
                </a:solidFill>
              </a:rPr>
              <a:t>: unexpected indent</a:t>
            </a:r>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',345,9,9.8,2.37,'Python',str1='</a:t>
            </a:r>
            <a:r>
              <a:rPr lang="zh-CN" altLang="en-US" sz="2000" dirty="0">
                <a:solidFill>
                  <a:srgbClr val="FF0000"/>
                </a:solidFill>
              </a:rPr>
              <a:t>函数</a:t>
            </a:r>
            <a:r>
              <a:rPr lang="en-US" altLang="zh-CN" sz="2000" dirty="0">
                <a:solidFill>
                  <a:srgbClr val="FF0000"/>
                </a:solidFill>
              </a:rPr>
              <a:t>')</a:t>
            </a:r>
          </a:p>
          <a:p>
            <a:pPr>
              <a:lnSpc>
                <a:spcPct val="150000"/>
              </a:lnSpc>
            </a:pPr>
            <a:r>
              <a:rPr lang="zh-CN" altLang="en-US" sz="2000" dirty="0">
                <a:solidFill>
                  <a:srgbClr val="FF0000"/>
                </a:solidFill>
              </a:rPr>
              <a:t>第三个参数是： </a:t>
            </a:r>
            <a:r>
              <a:rPr lang="en-US" altLang="zh-CN" sz="2000" dirty="0">
                <a:solidFill>
                  <a:srgbClr val="FF0000"/>
                </a:solidFill>
              </a:rPr>
              <a:t>9 </a:t>
            </a:r>
          </a:p>
          <a:p>
            <a:pPr>
              <a:lnSpc>
                <a:spcPct val="150000"/>
              </a:lnSpc>
            </a:pPr>
            <a:r>
              <a:rPr lang="zh-CN" altLang="en-US" sz="2000" dirty="0">
                <a:solidFill>
                  <a:srgbClr val="FF0000"/>
                </a:solidFill>
              </a:rPr>
              <a:t>可变参数的长度是： </a:t>
            </a:r>
            <a:r>
              <a:rPr lang="en-US" altLang="zh-CN" sz="2000" dirty="0">
                <a:solidFill>
                  <a:srgbClr val="FF0000"/>
                </a:solidFill>
              </a:rPr>
              <a:t>6</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在上例中，在定义函数</a:t>
            </a:r>
            <a:r>
              <a:rPr lang="en-US" altLang="zh-CN" sz="2000" dirty="0" err="1">
                <a:solidFill>
                  <a:schemeClr val="tx1">
                    <a:lumMod val="75000"/>
                    <a:lumOff val="25000"/>
                  </a:schemeClr>
                </a:solidFill>
              </a:rPr>
              <a:t>val_par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时分别定义了</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个可变参数</a:t>
            </a:r>
            <a:r>
              <a:rPr lang="en-US" altLang="zh-CN" sz="2000" dirty="0" err="1">
                <a:solidFill>
                  <a:schemeClr val="tx1">
                    <a:lumMod val="75000"/>
                    <a:lumOff val="25000"/>
                  </a:schemeClr>
                </a:solidFill>
              </a:rPr>
              <a:t>param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个普通参数</a:t>
            </a:r>
            <a:r>
              <a:rPr lang="en-US" altLang="zh-CN" sz="2000" dirty="0">
                <a:solidFill>
                  <a:schemeClr val="tx1">
                    <a:lumMod val="75000"/>
                    <a:lumOff val="25000"/>
                  </a:schemeClr>
                </a:solidFill>
              </a:rPr>
              <a:t>str1</a:t>
            </a:r>
            <a:r>
              <a:rPr lang="zh-CN" altLang="en-US" sz="2000" dirty="0">
                <a:solidFill>
                  <a:schemeClr val="tx1">
                    <a:lumMod val="75000"/>
                    <a:lumOff val="25000"/>
                  </a:schemeClr>
                </a:solidFill>
              </a:rPr>
              <a:t>，在第</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次调用该函数的时候由于没有将可变参数后面的普通参数作为关键字参数来传值，导致程序运行时报错。在第二次调用该函数时将可变参数后的普通参数作为关键字参数传值</a:t>
            </a:r>
            <a:r>
              <a:rPr lang="en-US" altLang="zh-CN" sz="2000" dirty="0">
                <a:solidFill>
                  <a:schemeClr val="tx1">
                    <a:lumMod val="75000"/>
                    <a:lumOff val="25000"/>
                  </a:schemeClr>
                </a:solidFill>
              </a:rPr>
              <a:t>(str1='</a:t>
            </a:r>
            <a:r>
              <a:rPr lang="zh-CN" altLang="en-US" sz="2000" dirty="0">
                <a:solidFill>
                  <a:schemeClr val="tx1">
                    <a:lumMod val="75000"/>
                    <a:lumOff val="25000"/>
                  </a:schemeClr>
                </a:solidFill>
              </a:rPr>
              <a:t>函数</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后，程序运行正常。</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val_par</a:t>
            </a:r>
            <a:r>
              <a:rPr lang="en-US" altLang="zh-CN" sz="2000" dirty="0">
                <a:solidFill>
                  <a:srgbClr val="FF0000"/>
                </a:solidFill>
              </a:rPr>
              <a:t>(*param,str1='</a:t>
            </a:r>
            <a:r>
              <a:rPr lang="zh-CN" altLang="en-US" sz="2000" dirty="0">
                <a:solidFill>
                  <a:srgbClr val="FF0000"/>
                </a:solidFill>
              </a:rPr>
              <a:t>可变函数</a:t>
            </a:r>
            <a:r>
              <a:rPr lang="en-US" altLang="zh-CN" sz="2000" dirty="0">
                <a:solidFill>
                  <a:srgbClr val="FF0000"/>
                </a:solidFill>
              </a:rPr>
              <a:t>'):</a:t>
            </a:r>
          </a:p>
          <a:p>
            <a:pPr>
              <a:lnSpc>
                <a:spcPct val="150000"/>
              </a:lnSpc>
            </a:pPr>
            <a:r>
              <a:rPr lang="en-US" altLang="zh-CN" sz="2000" dirty="0">
                <a:solidFill>
                  <a:srgbClr val="FF0000"/>
                </a:solidFill>
              </a:rPr>
              <a:t>	        print('</a:t>
            </a:r>
            <a:r>
              <a:rPr lang="zh-CN" altLang="en-US" sz="2000" dirty="0">
                <a:solidFill>
                  <a:srgbClr val="FF0000"/>
                </a:solidFill>
              </a:rPr>
              <a:t>可变参数后的参数是：</a:t>
            </a:r>
            <a:r>
              <a:rPr lang="en-US" altLang="zh-CN" sz="2000" dirty="0">
                <a:solidFill>
                  <a:srgbClr val="FF0000"/>
                </a:solidFill>
              </a:rPr>
              <a:t>',str1);</a:t>
            </a:r>
          </a:p>
          <a:p>
            <a:pPr>
              <a:lnSpc>
                <a:spcPct val="150000"/>
              </a:lnSpc>
            </a:pPr>
            <a:r>
              <a:rPr lang="en-US" altLang="zh-CN" sz="2000" dirty="0">
                <a:solidFill>
                  <a:srgbClr val="FF0000"/>
                </a:solidFill>
              </a:rPr>
              <a:t>	        print('</a:t>
            </a:r>
            <a:r>
              <a:rPr lang="zh-CN" altLang="en-US" sz="2000" dirty="0">
                <a:solidFill>
                  <a:srgbClr val="FF0000"/>
                </a:solidFill>
              </a:rPr>
              <a:t>可变参数的长度是：</a:t>
            </a:r>
            <a:r>
              <a:rPr lang="en-US" altLang="zh-CN" sz="2000" dirty="0">
                <a:solidFill>
                  <a:srgbClr val="FF0000"/>
                </a:solidFill>
              </a:rPr>
              <a:t>',</a:t>
            </a:r>
            <a:r>
              <a:rPr lang="en-US" altLang="zh-CN" sz="2000" dirty="0" err="1">
                <a:solidFill>
                  <a:srgbClr val="FF0000"/>
                </a:solidFill>
              </a:rPr>
              <a:t>len</a:t>
            </a:r>
            <a:r>
              <a:rPr lang="en-US" altLang="zh-CN" sz="2000" dirty="0">
                <a:solidFill>
                  <a:srgbClr val="FF0000"/>
                </a:solidFill>
              </a:rPr>
              <a:t>(</a:t>
            </a:r>
            <a:r>
              <a:rPr lang="en-US" altLang="zh-CN" sz="2000" dirty="0" err="1">
                <a:solidFill>
                  <a:srgbClr val="FF0000"/>
                </a:solidFill>
              </a:rPr>
              <a:t>param</a:t>
            </a:r>
            <a:r>
              <a:rPr lang="en-US" altLang="zh-CN" sz="2000" dirty="0">
                <a:solidFill>
                  <a:srgbClr val="FF0000"/>
                </a:solidFill>
              </a:rPr>
              <a:t>));</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val_par</a:t>
            </a:r>
            <a:r>
              <a:rPr lang="en-US" altLang="zh-CN" sz="2000" dirty="0">
                <a:solidFill>
                  <a:srgbClr val="FF0000"/>
                </a:solidFill>
              </a:rPr>
              <a:t>('</a:t>
            </a:r>
            <a:r>
              <a:rPr lang="zh-CN" altLang="en-US" sz="2000" dirty="0">
                <a:solidFill>
                  <a:srgbClr val="FF0000"/>
                </a:solidFill>
              </a:rPr>
              <a:t>南京云创科技股份</a:t>
            </a:r>
            <a:r>
              <a:rPr lang="en-US" altLang="zh-CN" sz="2000" dirty="0">
                <a:solidFill>
                  <a:srgbClr val="FF0000"/>
                </a:solidFill>
              </a:rPr>
              <a:t>',345,9,9.8,2.37,'Python')</a:t>
            </a:r>
          </a:p>
          <a:p>
            <a:pPr>
              <a:lnSpc>
                <a:spcPct val="150000"/>
              </a:lnSpc>
            </a:pPr>
            <a:r>
              <a:rPr lang="zh-CN" altLang="en-US" sz="2000" dirty="0">
                <a:solidFill>
                  <a:srgbClr val="FF0000"/>
                </a:solidFill>
              </a:rPr>
              <a:t>可变参数后的参数是：可变函数</a:t>
            </a:r>
          </a:p>
          <a:p>
            <a:pPr>
              <a:lnSpc>
                <a:spcPct val="150000"/>
              </a:lnSpc>
            </a:pPr>
            <a:r>
              <a:rPr lang="zh-CN" altLang="en-US" sz="2000" dirty="0">
                <a:solidFill>
                  <a:srgbClr val="FF0000"/>
                </a:solidFill>
              </a:rPr>
              <a:t>可变参数的长度是： </a:t>
            </a:r>
            <a:r>
              <a:rPr lang="en-US" altLang="zh-CN" sz="2000" dirty="0">
                <a:solidFill>
                  <a:srgbClr val="FF0000"/>
                </a:solidFill>
              </a:rPr>
              <a:t>6</a:t>
            </a:r>
          </a:p>
          <a:p>
            <a:pPr>
              <a:lnSpc>
                <a:spcPct val="150000"/>
              </a:lnSpc>
            </a:pPr>
            <a:r>
              <a:rPr lang="zh-CN" altLang="en-US" sz="2000" dirty="0">
                <a:solidFill>
                  <a:schemeClr val="tx1">
                    <a:lumMod val="75000"/>
                    <a:lumOff val="25000"/>
                  </a:schemeClr>
                </a:solidFill>
              </a:rPr>
              <a:t>在上例中，在定义函数</a:t>
            </a:r>
            <a:r>
              <a:rPr lang="en-US" altLang="zh-CN" sz="2000" dirty="0" err="1">
                <a:solidFill>
                  <a:schemeClr val="tx1">
                    <a:lumMod val="75000"/>
                    <a:lumOff val="25000"/>
                  </a:schemeClr>
                </a:solidFill>
              </a:rPr>
              <a:t>val_par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时分别定义了</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个可变参数</a:t>
            </a:r>
            <a:r>
              <a:rPr lang="en-US" altLang="zh-CN" sz="2000" dirty="0" err="1">
                <a:solidFill>
                  <a:schemeClr val="tx1">
                    <a:lumMod val="75000"/>
                    <a:lumOff val="25000"/>
                  </a:schemeClr>
                </a:solidFill>
              </a:rPr>
              <a:t>param</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个普通参数</a:t>
            </a:r>
            <a:r>
              <a:rPr lang="en-US" altLang="zh-CN" sz="2000" dirty="0">
                <a:solidFill>
                  <a:schemeClr val="tx1">
                    <a:lumMod val="75000"/>
                    <a:lumOff val="25000"/>
                  </a:schemeClr>
                </a:solidFill>
              </a:rPr>
              <a:t>str1</a:t>
            </a:r>
            <a:r>
              <a:rPr lang="zh-CN" altLang="en-US" sz="2000" dirty="0">
                <a:solidFill>
                  <a:schemeClr val="tx1">
                    <a:lumMod val="75000"/>
                    <a:lumOff val="25000"/>
                  </a:schemeClr>
                </a:solidFill>
              </a:rPr>
              <a:t>，并给参数</a:t>
            </a:r>
            <a:r>
              <a:rPr lang="en-US" altLang="zh-CN" sz="2000" dirty="0">
                <a:solidFill>
                  <a:schemeClr val="tx1">
                    <a:lumMod val="75000"/>
                    <a:lumOff val="25000"/>
                  </a:schemeClr>
                </a:solidFill>
              </a:rPr>
              <a:t>str1</a:t>
            </a:r>
            <a:r>
              <a:rPr lang="zh-CN" altLang="en-US" sz="2000" dirty="0">
                <a:solidFill>
                  <a:schemeClr val="tx1">
                    <a:lumMod val="75000"/>
                    <a:lumOff val="25000"/>
                  </a:schemeClr>
                </a:solidFill>
              </a:rPr>
              <a:t>赋了初值“可变函数”，在调用该函数的时候没有将可变参数后面的普通参数值作为关键字参数来传值，程序运行仍然正常，程序引用了函数的默认值参数。</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6.2.4 </a:t>
            </a:r>
            <a:r>
              <a:rPr lang="zh-CN" altLang="en-US" sz="2000" dirty="0"/>
              <a:t>可变参数</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有些时候，需要函数返回一些数据来报告函数实现的结果。在函数中用关键字“</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返回指定的值。如下所示代码：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Subtraction(num_1,num_2):</a:t>
            </a:r>
          </a:p>
          <a:p>
            <a:pPr>
              <a:lnSpc>
                <a:spcPct val="150000"/>
              </a:lnSpc>
            </a:pPr>
            <a:r>
              <a:rPr lang="en-US" altLang="zh-CN" sz="2000" dirty="0">
                <a:solidFill>
                  <a:srgbClr val="FF0000"/>
                </a:solidFill>
              </a:rPr>
              <a:t>	         return (num_1 - num_2)</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print(Subtraction(65,23))</a:t>
            </a:r>
          </a:p>
          <a:p>
            <a:pPr>
              <a:lnSpc>
                <a:spcPct val="150000"/>
              </a:lnSpc>
            </a:pPr>
            <a:r>
              <a:rPr lang="en-US" altLang="zh-CN" sz="2000" dirty="0">
                <a:solidFill>
                  <a:srgbClr val="FF0000"/>
                </a:solidFill>
              </a:rPr>
              <a:t>42</a:t>
            </a:r>
          </a:p>
          <a:p>
            <a:pPr>
              <a:lnSpc>
                <a:spcPct val="150000"/>
              </a:lnSpc>
            </a:pPr>
            <a:r>
              <a:rPr lang="en-US" altLang="zh-CN" sz="2000" dirty="0">
                <a:solidFill>
                  <a:srgbClr val="FF0000"/>
                </a:solidFill>
              </a:rPr>
              <a:t>&gt;&gt;&gt; Subtraction(34,11)</a:t>
            </a:r>
          </a:p>
          <a:p>
            <a:pPr>
              <a:lnSpc>
                <a:spcPct val="150000"/>
              </a:lnSpc>
            </a:pPr>
            <a:r>
              <a:rPr lang="en-US" altLang="zh-CN" sz="2000" dirty="0">
                <a:solidFill>
                  <a:srgbClr val="FF0000"/>
                </a:solidFill>
              </a:rPr>
              <a:t>23</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6.2.5 </a:t>
            </a:r>
            <a:r>
              <a:rPr lang="zh-CN" altLang="en-US" sz="2000" dirty="0"/>
              <a:t>函数的返回值</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3990551" cy="4924064"/>
          </a:xfrm>
        </p:spPr>
        <p:txBody>
          <a:bodyPr>
            <a:noAutofit/>
          </a:bodyPr>
          <a:lstStyle/>
          <a:p>
            <a:pPr>
              <a:lnSpc>
                <a:spcPct val="150000"/>
              </a:lnSpc>
            </a:pPr>
            <a:r>
              <a:rPr lang="zh-CN" altLang="en-US" sz="2000" dirty="0">
                <a:solidFill>
                  <a:schemeClr val="tx1">
                    <a:lumMod val="75000"/>
                    <a:lumOff val="25000"/>
                  </a:schemeClr>
                </a:solidFill>
              </a:rPr>
              <a:t>函数中如果没有用关键字</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指定返回值，则返回一个“</a:t>
            </a:r>
            <a:r>
              <a:rPr lang="en-US" altLang="zh-CN" sz="2000" dirty="0">
                <a:solidFill>
                  <a:schemeClr val="tx1">
                    <a:lumMod val="75000"/>
                    <a:lumOff val="25000"/>
                  </a:schemeClr>
                </a:solidFill>
              </a:rPr>
              <a:t>None”</a:t>
            </a:r>
            <a:r>
              <a:rPr lang="zh-CN" altLang="en-US" sz="2000" dirty="0">
                <a:solidFill>
                  <a:schemeClr val="tx1">
                    <a:lumMod val="75000"/>
                    <a:lumOff val="25000"/>
                  </a:schemeClr>
                </a:solidFill>
              </a:rPr>
              <a:t>对象。如下所示代码：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test_return</a:t>
            </a:r>
            <a:r>
              <a:rPr lang="en-US" altLang="zh-CN" sz="2000" dirty="0">
                <a:solidFill>
                  <a:srgbClr val="FF0000"/>
                </a:solidFill>
              </a:rPr>
              <a:t>():</a:t>
            </a:r>
          </a:p>
          <a:p>
            <a:pPr>
              <a:lnSpc>
                <a:spcPct val="150000"/>
              </a:lnSpc>
            </a:pPr>
            <a:r>
              <a:rPr lang="en-US" altLang="zh-CN" sz="2000" dirty="0">
                <a:solidFill>
                  <a:srgbClr val="FF0000"/>
                </a:solidFill>
              </a:rPr>
              <a:t>	print('Hello First1')</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6.2.5 </a:t>
            </a:r>
            <a:r>
              <a:rPr lang="zh-CN" altLang="en-US" sz="2000" dirty="0"/>
              <a:t>函数的返回值</a:t>
            </a:r>
          </a:p>
        </p:txBody>
      </p:sp>
      <p:sp>
        <p:nvSpPr>
          <p:cNvPr id="6" name="内容占位符 2">
            <a:extLst>
              <a:ext uri="{FF2B5EF4-FFF2-40B4-BE49-F238E27FC236}">
                <a16:creationId xmlns:a16="http://schemas.microsoft.com/office/drawing/2014/main" id="{CB7A3389-F3D9-44F1-A220-E36CAF4566DD}"/>
              </a:ext>
            </a:extLst>
          </p:cNvPr>
          <p:cNvSpPr txBox="1">
            <a:spLocks/>
          </p:cNvSpPr>
          <p:nvPr/>
        </p:nvSpPr>
        <p:spPr>
          <a:xfrm>
            <a:off x="5102899" y="1071039"/>
            <a:ext cx="3648988" cy="492406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tempt = </a:t>
            </a:r>
            <a:r>
              <a:rPr lang="en-US" altLang="zh-CN" sz="2000" dirty="0" err="1">
                <a:solidFill>
                  <a:srgbClr val="FF0000"/>
                </a:solidFill>
              </a:rPr>
              <a:t>test_return</a:t>
            </a:r>
            <a:r>
              <a:rPr lang="en-US" altLang="zh-CN" sz="2000" dirty="0">
                <a:solidFill>
                  <a:srgbClr val="FF0000"/>
                </a:solidFill>
              </a:rPr>
              <a:t>()</a:t>
            </a:r>
          </a:p>
          <a:p>
            <a:pPr>
              <a:lnSpc>
                <a:spcPct val="150000"/>
              </a:lnSpc>
            </a:pPr>
            <a:r>
              <a:rPr lang="en-US" altLang="zh-CN" sz="2000" dirty="0">
                <a:solidFill>
                  <a:srgbClr val="FF0000"/>
                </a:solidFill>
              </a:rPr>
              <a:t>Hello First1</a:t>
            </a:r>
          </a:p>
          <a:p>
            <a:pPr>
              <a:lnSpc>
                <a:spcPct val="150000"/>
              </a:lnSpc>
            </a:pPr>
            <a:r>
              <a:rPr lang="en-US" altLang="zh-CN" sz="2000" dirty="0">
                <a:solidFill>
                  <a:srgbClr val="FF0000"/>
                </a:solidFill>
              </a:rPr>
              <a:t>&gt;&gt;&gt; tempt</a:t>
            </a:r>
          </a:p>
          <a:p>
            <a:pPr>
              <a:lnSpc>
                <a:spcPct val="150000"/>
              </a:lnSpc>
            </a:pPr>
            <a:r>
              <a:rPr lang="en-US" altLang="zh-CN" sz="2000" dirty="0">
                <a:solidFill>
                  <a:srgbClr val="FF0000"/>
                </a:solidFill>
              </a:rPr>
              <a:t>&gt;&gt;&gt; print(tempt)</a:t>
            </a:r>
          </a:p>
          <a:p>
            <a:pPr>
              <a:lnSpc>
                <a:spcPct val="150000"/>
              </a:lnSpc>
            </a:pPr>
            <a:r>
              <a:rPr lang="en-US" altLang="zh-CN" sz="2000" dirty="0">
                <a:solidFill>
                  <a:srgbClr val="FF0000"/>
                </a:solidFill>
              </a:rPr>
              <a:t>None</a:t>
            </a:r>
          </a:p>
          <a:p>
            <a:pPr>
              <a:lnSpc>
                <a:spcPct val="150000"/>
              </a:lnSpc>
            </a:pPr>
            <a:r>
              <a:rPr lang="en-US" altLang="zh-CN" sz="2000" dirty="0">
                <a:solidFill>
                  <a:srgbClr val="FF0000"/>
                </a:solidFill>
              </a:rPr>
              <a:t>&gt;&gt;&gt; type(tempt)</a:t>
            </a:r>
          </a:p>
          <a:p>
            <a:pPr>
              <a:lnSpc>
                <a:spcPct val="150000"/>
              </a:lnSpc>
            </a:pPr>
            <a:r>
              <a:rPr lang="en-US" altLang="zh-CN" sz="2000" dirty="0">
                <a:solidFill>
                  <a:srgbClr val="FF0000"/>
                </a:solidFill>
              </a:rPr>
              <a:t>&lt;class '</a:t>
            </a:r>
            <a:r>
              <a:rPr lang="en-US" altLang="zh-CN" sz="2000" dirty="0" err="1">
                <a:solidFill>
                  <a:srgbClr val="FF0000"/>
                </a:solidFill>
              </a:rPr>
              <a:t>NoneType</a:t>
            </a:r>
            <a:r>
              <a:rPr lang="en-US" altLang="zh-CN" sz="2000" dirty="0">
                <a:solidFill>
                  <a:srgbClr val="FF0000"/>
                </a:solidFill>
              </a:rPr>
              <a:t>'&gt;</a:t>
            </a:r>
          </a:p>
          <a:p>
            <a:pPr>
              <a:lnSpc>
                <a:spcPct val="150000"/>
              </a:lnSpc>
            </a:pPr>
            <a:endParaRPr lang="zh-CN" altLang="en-US" sz="2000" dirty="0">
              <a:solidFill>
                <a:srgbClr val="FF0000"/>
              </a:solidFil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是动态的确定变量类型，</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没有变量，只有名字。</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可以返回多个类型的值。</a:t>
            </a:r>
          </a:p>
          <a:p>
            <a:pPr>
              <a:lnSpc>
                <a:spcPct val="150000"/>
              </a:lnSpc>
            </a:pPr>
            <a:r>
              <a:rPr lang="zh-CN" altLang="en-US" sz="2000" dirty="0">
                <a:solidFill>
                  <a:schemeClr val="tx1">
                    <a:lumMod val="75000"/>
                    <a:lumOff val="25000"/>
                  </a:schemeClr>
                </a:solidFill>
              </a:rPr>
              <a:t>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	         return ['</a:t>
            </a:r>
            <a:r>
              <a:rPr lang="zh-CN" altLang="en-US" sz="2000" dirty="0">
                <a:solidFill>
                  <a:srgbClr val="FF0000"/>
                </a:solidFill>
              </a:rPr>
              <a:t>南京云创科技</a:t>
            </a:r>
            <a:r>
              <a:rPr lang="en-US" altLang="zh-CN" sz="2000" dirty="0">
                <a:solidFill>
                  <a:srgbClr val="FF0000"/>
                </a:solidFill>
              </a:rPr>
              <a:t>',3.67,567]</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a:t>
            </a:r>
            <a:r>
              <a:rPr lang="zh-CN" altLang="en-US" sz="2000" dirty="0">
                <a:solidFill>
                  <a:srgbClr val="FF0000"/>
                </a:solidFill>
              </a:rPr>
              <a:t>南京云创科技</a:t>
            </a:r>
            <a:r>
              <a:rPr lang="en-US" altLang="zh-CN" sz="2000" dirty="0">
                <a:solidFill>
                  <a:srgbClr val="FF0000"/>
                </a:solidFill>
              </a:rPr>
              <a:t>', 3.67, 567]</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6.2.5 </a:t>
            </a:r>
            <a:r>
              <a:rPr lang="zh-CN" altLang="en-US" sz="2000" dirty="0"/>
              <a:t>函数的返回值</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返回多个值是列表数据。</a:t>
            </a:r>
          </a:p>
          <a:p>
            <a:pPr>
              <a:lnSpc>
                <a:spcPct val="150000"/>
              </a:lnSpc>
            </a:pPr>
            <a:r>
              <a:rPr lang="zh-CN" altLang="en-US" sz="2000" dirty="0">
                <a:solidFill>
                  <a:schemeClr val="tx1">
                    <a:lumMod val="75000"/>
                    <a:lumOff val="25000"/>
                  </a:schemeClr>
                </a:solidFill>
              </a:rPr>
              <a:t>如下所示代码：</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	         return '</a:t>
            </a:r>
            <a:r>
              <a:rPr lang="zh-CN" altLang="en-US" sz="2000" dirty="0">
                <a:solidFill>
                  <a:srgbClr val="FF0000"/>
                </a:solidFill>
              </a:rPr>
              <a:t>南京云创科技</a:t>
            </a:r>
            <a:r>
              <a:rPr lang="en-US" altLang="zh-CN" sz="2000" dirty="0">
                <a:solidFill>
                  <a:srgbClr val="FF0000"/>
                </a:solidFill>
              </a:rPr>
              <a:t>',3.67,567</a:t>
            </a:r>
          </a:p>
          <a:p>
            <a:pPr>
              <a:lnSpc>
                <a:spcPct val="150000"/>
              </a:lnSpc>
            </a:pPr>
            <a:r>
              <a:rPr lang="zh-CN" altLang="en-US" sz="2000" dirty="0">
                <a:solidFill>
                  <a:schemeClr val="tx1">
                    <a:lumMod val="75000"/>
                    <a:lumOff val="25000"/>
                  </a:schemeClr>
                </a:solidFill>
              </a:rPr>
              <a:t>运行结果如下：</a:t>
            </a:r>
            <a:endParaRPr lang="zh-CN" altLang="en-US" sz="2000" dirty="0"/>
          </a:p>
          <a:p>
            <a:pPr>
              <a:lnSpc>
                <a:spcPct val="150000"/>
              </a:lnSpc>
            </a:pPr>
            <a:r>
              <a:rPr lang="en-US" altLang="zh-CN" sz="2000" dirty="0">
                <a:solidFill>
                  <a:srgbClr val="FF0000"/>
                </a:solidFill>
              </a:rPr>
              <a:t>&gt;&gt;&gt; </a:t>
            </a:r>
            <a:r>
              <a:rPr lang="en-US" altLang="zh-CN" sz="2000" dirty="0" err="1">
                <a:solidFill>
                  <a:srgbClr val="FF0000"/>
                </a:solidFill>
              </a:rPr>
              <a:t>back_test</a:t>
            </a:r>
            <a:r>
              <a:rPr lang="en-US" altLang="zh-CN" sz="2000" dirty="0">
                <a:solidFill>
                  <a:srgbClr val="FF0000"/>
                </a:solidFill>
              </a:rPr>
              <a:t>()</a:t>
            </a:r>
          </a:p>
          <a:p>
            <a:pPr>
              <a:lnSpc>
                <a:spcPct val="150000"/>
              </a:lnSpc>
            </a:pPr>
            <a:r>
              <a:rPr lang="en-US" altLang="zh-CN" sz="2000" dirty="0">
                <a:solidFill>
                  <a:srgbClr val="FF0000"/>
                </a:solidFill>
              </a:rPr>
              <a:t>('</a:t>
            </a:r>
            <a:r>
              <a:rPr lang="zh-CN" altLang="en-US" sz="2000" dirty="0">
                <a:solidFill>
                  <a:srgbClr val="FF0000"/>
                </a:solidFill>
              </a:rPr>
              <a:t>南京云创科技</a:t>
            </a:r>
            <a:r>
              <a:rPr lang="en-US" altLang="zh-CN" sz="2000" dirty="0">
                <a:solidFill>
                  <a:srgbClr val="FF0000"/>
                </a:solidFill>
              </a:rPr>
              <a:t>', 3.67, 567)</a:t>
            </a:r>
          </a:p>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返回多个值是元组数据。</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6.2 </a:t>
            </a:r>
            <a:r>
              <a:rPr lang="zh-CN" altLang="en-US" sz="2100" b="1" spc="225" dirty="0">
                <a:solidFill>
                  <a:prstClr val="white"/>
                </a:solidFill>
              </a:rPr>
              <a:t>函数的参数和返回值</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6.2.5 </a:t>
            </a:r>
            <a:r>
              <a:rPr lang="zh-CN" altLang="en-US" sz="2000" dirty="0"/>
              <a:t>函数的返回值</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sp>
        <p:nvSpPr>
          <p:cNvPr id="47" name="圆角矩形 46"/>
          <p:cNvSpPr/>
          <p:nvPr/>
        </p:nvSpPr>
        <p:spPr>
          <a:xfrm>
            <a:off x="1740886" y="3312024"/>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sp>
        <p:nvSpPr>
          <p:cNvPr id="52" name="矩形 51"/>
          <p:cNvSpPr/>
          <p:nvPr/>
        </p:nvSpPr>
        <p:spPr>
          <a:xfrm>
            <a:off x="1829083" y="3302699"/>
            <a:ext cx="2228850" cy="737235"/>
          </a:xfrm>
          <a:prstGeom prst="rect">
            <a:avLst/>
          </a:prstGeom>
        </p:spPr>
        <p:txBody>
          <a:bodyPr wrap="none">
            <a:spAutoFit/>
          </a:bodyPr>
          <a:lstStyle/>
          <a:p>
            <a:r>
              <a:rPr lang="en-US" altLang="zh-CN" sz="2100" spc="225" dirty="0">
                <a:solidFill>
                  <a:schemeClr val="bg1"/>
                </a:solidFill>
              </a:rPr>
              <a:t>6.3</a:t>
            </a:r>
            <a:r>
              <a:rPr lang="zh-CN" altLang="en-US" sz="2100" spc="225" dirty="0">
                <a:solidFill>
                  <a:schemeClr val="bg1"/>
                </a:solidFill>
              </a:rPr>
              <a:t> 函数的调用</a:t>
            </a:r>
          </a:p>
          <a:p>
            <a:endParaRPr lang="zh-CN" altLang="en-US" sz="2100" spc="225" dirty="0">
              <a:solidFill>
                <a:prstClr val="black">
                  <a:lumMod val="75000"/>
                  <a:lumOff val="25000"/>
                </a:prstClr>
              </a:solidFill>
            </a:endParaRPr>
          </a:p>
        </p:txBody>
      </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6.6</a:t>
              </a:r>
              <a:r>
                <a:rPr lang="zh-CN" altLang="en-US" sz="2100" spc="225" dirty="0">
                  <a:solidFill>
                    <a:schemeClr val="tx1">
                      <a:lumMod val="75000"/>
                      <a:lumOff val="25000"/>
                    </a:schemeClr>
                  </a:solidFill>
                </a:rPr>
                <a:t> 习题</a:t>
              </a:r>
            </a:p>
          </p:txBody>
        </p:sp>
      </p:grpSp>
      <p:sp>
        <p:nvSpPr>
          <p:cNvPr id="2" name="矩形 1"/>
          <p:cNvSpPr/>
          <p:nvPr/>
        </p:nvSpPr>
        <p:spPr>
          <a:xfrm>
            <a:off x="1828956" y="1883961"/>
            <a:ext cx="1971675" cy="414020"/>
          </a:xfrm>
          <a:prstGeom prst="rect">
            <a:avLst/>
          </a:prstGeom>
        </p:spPr>
        <p:txBody>
          <a:bodyPr wrap="none">
            <a:spAutoFit/>
          </a:bodyPr>
          <a:lstStyle/>
          <a:p>
            <a:r>
              <a:rPr lang="en-US" altLang="zh-CN" sz="2100" dirty="0">
                <a:solidFill>
                  <a:schemeClr val="tx1">
                    <a:lumMod val="75000"/>
                    <a:lumOff val="25000"/>
                  </a:schemeClr>
                </a:solidFill>
              </a:rPr>
              <a:t>6.1</a:t>
            </a:r>
            <a:r>
              <a:rPr lang="zh-CN" altLang="en-US" sz="2100" dirty="0">
                <a:solidFill>
                  <a:schemeClr val="tx1">
                    <a:lumMod val="75000"/>
                    <a:lumOff val="25000"/>
                  </a:schemeClr>
                </a:solidFill>
              </a:rPr>
              <a:t> 函数的概述</a:t>
            </a:r>
          </a:p>
        </p:txBody>
      </p:sp>
      <p:grpSp>
        <p:nvGrpSpPr>
          <p:cNvPr id="46" name="组合 45"/>
          <p:cNvGrpSpPr/>
          <p:nvPr/>
        </p:nvGrpSpPr>
        <p:grpSpPr>
          <a:xfrm>
            <a:off x="1743158" y="2592019"/>
            <a:ext cx="5693399" cy="424801"/>
            <a:chOff x="1807265" y="3866296"/>
            <a:chExt cx="5693399" cy="424801"/>
          </a:xfrm>
        </p:grpSpPr>
        <p:sp>
          <p:nvSpPr>
            <p:cNvPr id="55" name="圆角矩形 54"/>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877077"/>
              <a:ext cx="3409950" cy="414020"/>
            </a:xfrm>
            <a:prstGeom prst="rect">
              <a:avLst/>
            </a:prstGeom>
          </p:spPr>
          <p:txBody>
            <a:bodyPr wrap="none">
              <a:spAutoFit/>
            </a:bodyPr>
            <a:lstStyle/>
            <a:p>
              <a:r>
                <a:rPr lang="en-US" altLang="zh-CN" sz="2100" spc="225" dirty="0">
                  <a:solidFill>
                    <a:schemeClr val="tx1">
                      <a:lumMod val="75000"/>
                      <a:lumOff val="25000"/>
                    </a:schemeClr>
                  </a:solidFill>
                </a:rPr>
                <a:t>6.2</a:t>
              </a:r>
              <a:r>
                <a:rPr lang="zh-CN" altLang="en-US" sz="2100" spc="225" dirty="0">
                  <a:solidFill>
                    <a:schemeClr val="tx1">
                      <a:lumMod val="75000"/>
                      <a:lumOff val="25000"/>
                    </a:schemeClr>
                  </a:solidFill>
                </a:rPr>
                <a:t> 函数的参数和返回值</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990134"/>
            <a:ext cx="7886700" cy="4044950"/>
          </a:xfrm>
        </p:spPr>
        <p:txBody>
          <a:bodyPr>
            <a:normAutofit/>
          </a:bodyPr>
          <a:lstStyle/>
          <a:p>
            <a:pPr>
              <a:lnSpc>
                <a:spcPct val="150000"/>
              </a:lnSpc>
            </a:pPr>
            <a:r>
              <a:rPr lang="zh-CN" altLang="en-US" sz="2000" dirty="0"/>
              <a:t>        </a:t>
            </a:r>
            <a:r>
              <a:rPr lang="zh-CN" altLang="en-US" sz="2000" dirty="0">
                <a:solidFill>
                  <a:schemeClr val="tx1">
                    <a:lumMod val="75000"/>
                    <a:lumOff val="25000"/>
                  </a:schemeClr>
                </a:solidFill>
              </a:rPr>
              <a:t>我们以自定义一个求正方形面积的函数</a:t>
            </a:r>
            <a:r>
              <a:rPr lang="en-US" altLang="zh-CN" sz="2000" dirty="0" err="1">
                <a:solidFill>
                  <a:schemeClr val="tx1">
                    <a:lumMod val="75000"/>
                    <a:lumOff val="25000"/>
                  </a:schemeClr>
                </a:solidFill>
              </a:rPr>
              <a:t>area_of_square</a:t>
            </a:r>
            <a:r>
              <a:rPr lang="zh-CN" altLang="en-US" sz="2000" dirty="0">
                <a:solidFill>
                  <a:schemeClr val="tx1">
                    <a:lumMod val="75000"/>
                    <a:lumOff val="25000"/>
                  </a:schemeClr>
                </a:solidFill>
              </a:rPr>
              <a:t>为例，示例代码如下：</a:t>
            </a:r>
          </a:p>
          <a:p>
            <a:pPr>
              <a:lnSpc>
                <a:spcPct val="150000"/>
              </a:lnSpc>
            </a:pPr>
            <a:r>
              <a:rPr lang="en-US" altLang="zh-CN" sz="2000" dirty="0">
                <a:solidFill>
                  <a:schemeClr val="tx1">
                    <a:lumMod val="75000"/>
                    <a:lumOff val="25000"/>
                  </a:schemeClr>
                </a:solidFill>
              </a:rPr>
              <a:t>        </a:t>
            </a:r>
            <a:r>
              <a:rPr lang="en-US" altLang="zh-CN" dirty="0" err="1">
                <a:solidFill>
                  <a:schemeClr val="tx1">
                    <a:lumMod val="75000"/>
                    <a:lumOff val="25000"/>
                  </a:schemeClr>
                </a:solidFill>
              </a:rPr>
              <a:t>def</a:t>
            </a:r>
            <a:r>
              <a:rPr lang="en-US" altLang="zh-CN" dirty="0">
                <a:solidFill>
                  <a:schemeClr val="tx1">
                    <a:lumMod val="75000"/>
                    <a:lumOff val="25000"/>
                  </a:schemeClr>
                </a:solidFill>
              </a:rPr>
              <a:t> </a:t>
            </a:r>
            <a:r>
              <a:rPr lang="en-US" altLang="zh-CN" dirty="0" err="1">
                <a:solidFill>
                  <a:schemeClr val="tx1">
                    <a:lumMod val="75000"/>
                    <a:lumOff val="25000"/>
                  </a:schemeClr>
                </a:solidFill>
              </a:rPr>
              <a:t>area_of_square</a:t>
            </a:r>
            <a:r>
              <a:rPr lang="en-US" altLang="zh-CN" dirty="0">
                <a:solidFill>
                  <a:schemeClr val="tx1">
                    <a:lumMod val="75000"/>
                    <a:lumOff val="25000"/>
                  </a:schemeClr>
                </a:solidFill>
              </a:rPr>
              <a:t>(x):</a:t>
            </a:r>
          </a:p>
          <a:p>
            <a:pPr>
              <a:lnSpc>
                <a:spcPct val="150000"/>
              </a:lnSpc>
            </a:pPr>
            <a:r>
              <a:rPr lang="en-US" altLang="zh-CN" dirty="0">
                <a:solidFill>
                  <a:schemeClr val="tx1">
                    <a:lumMod val="75000"/>
                    <a:lumOff val="25000"/>
                  </a:schemeClr>
                </a:solidFill>
              </a:rPr>
              <a:t>                s = x * x</a:t>
            </a:r>
          </a:p>
          <a:p>
            <a:pPr>
              <a:lnSpc>
                <a:spcPct val="150000"/>
              </a:lnSpc>
            </a:pPr>
            <a:r>
              <a:rPr lang="en-US" altLang="zh-CN" dirty="0">
                <a:solidFill>
                  <a:schemeClr val="tx1">
                    <a:lumMod val="75000"/>
                    <a:lumOff val="25000"/>
                  </a:schemeClr>
                </a:solidFill>
              </a:rPr>
              <a:t>                return s</a:t>
            </a:r>
          </a:p>
          <a:p>
            <a:pPr>
              <a:lnSpc>
                <a:spcPct val="150000"/>
              </a:lnSpc>
            </a:pPr>
            <a:r>
              <a:rPr lang="en-US" altLang="zh-CN" sz="2000" dirty="0">
                <a:solidFill>
                  <a:schemeClr val="tx1">
                    <a:lumMod val="75000"/>
                    <a:lumOff val="25000"/>
                  </a:schemeClr>
                </a:solidFill>
              </a:rPr>
              <a:t>        Python</a:t>
            </a:r>
            <a:r>
              <a:rPr lang="zh-CN" altLang="en-US" sz="2000" dirty="0">
                <a:solidFill>
                  <a:schemeClr val="tx1">
                    <a:lumMod val="75000"/>
                    <a:lumOff val="25000"/>
                  </a:schemeClr>
                </a:solidFill>
              </a:rPr>
              <a:t>不但能非常灵活地定义函数，而且本身内置了很多有用的函数，可以直接调用。</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要调用一个函数，需要知道函数的名称和参数。</a:t>
            </a:r>
          </a:p>
          <a:p>
            <a:pPr>
              <a:lnSpc>
                <a:spcPct val="150000"/>
              </a:lnSpc>
            </a:pPr>
            <a:r>
              <a:rPr lang="zh-CN" altLang="en-US" sz="2000" dirty="0">
                <a:solidFill>
                  <a:schemeClr val="tx1">
                    <a:lumMod val="75000"/>
                    <a:lumOff val="25000"/>
                  </a:schemeClr>
                </a:solidFill>
              </a:rPr>
              <a:t>函数分为自定义函数和内置函数。</a:t>
            </a:r>
          </a:p>
          <a:p>
            <a:pPr>
              <a:lnSpc>
                <a:spcPct val="150000"/>
              </a:lnSpc>
            </a:pPr>
            <a:r>
              <a:rPr lang="zh-CN" altLang="en-US" sz="2000" dirty="0">
                <a:solidFill>
                  <a:schemeClr val="tx1">
                    <a:lumMod val="75000"/>
                    <a:lumOff val="25000"/>
                  </a:schemeClr>
                </a:solidFill>
              </a:rPr>
              <a:t>自定义函数需要先定义再调用，内置函数直接调用，有的内置函数是在特定的模块下，这时需要用</a:t>
            </a:r>
            <a:r>
              <a:rPr lang="en-US" altLang="zh-CN" sz="2000" dirty="0">
                <a:solidFill>
                  <a:schemeClr val="tx1">
                    <a:lumMod val="75000"/>
                    <a:lumOff val="25000"/>
                  </a:schemeClr>
                </a:solidFill>
              </a:rPr>
              <a:t>import</a:t>
            </a:r>
            <a:r>
              <a:rPr lang="zh-CN" altLang="en-US" sz="2000" dirty="0">
                <a:solidFill>
                  <a:schemeClr val="tx1">
                    <a:lumMod val="75000"/>
                    <a:lumOff val="25000"/>
                  </a:schemeClr>
                </a:solidFill>
              </a:rPr>
              <a:t>命令导入模块后再调用。</a:t>
            </a:r>
          </a:p>
          <a:p>
            <a:pPr>
              <a:lnSpc>
                <a:spcPct val="150000"/>
              </a:lnSpc>
            </a:pPr>
            <a:r>
              <a:rPr lang="zh-CN" altLang="en-US" sz="2000" dirty="0">
                <a:solidFill>
                  <a:schemeClr val="tx1">
                    <a:lumMod val="75000"/>
                    <a:lumOff val="25000"/>
                  </a:schemeClr>
                </a:solidFill>
              </a:rPr>
              <a:t>我们可以在交互式命令行通过</a:t>
            </a:r>
            <a:r>
              <a:rPr lang="en-US" altLang="zh-CN" sz="2000" dirty="0">
                <a:solidFill>
                  <a:schemeClr val="tx1">
                    <a:lumMod val="75000"/>
                    <a:lumOff val="25000"/>
                  </a:schemeClr>
                </a:solidFill>
              </a:rPr>
              <a:t>help(</a:t>
            </a:r>
            <a:r>
              <a:rPr lang="zh-CN" altLang="en-US" sz="2000" dirty="0">
                <a:solidFill>
                  <a:schemeClr val="tx1">
                    <a:lumMod val="75000"/>
                    <a:lumOff val="25000"/>
                  </a:schemeClr>
                </a:solidFill>
              </a:rPr>
              <a:t>函数名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查看函数的帮助信息。</a:t>
            </a:r>
          </a:p>
          <a:p>
            <a:pPr>
              <a:lnSpc>
                <a:spcPct val="150000"/>
              </a:lnSpc>
            </a:pPr>
            <a:r>
              <a:rPr lang="zh-CN" altLang="en-US" sz="2000" dirty="0">
                <a:solidFill>
                  <a:schemeClr val="tx1">
                    <a:lumMod val="75000"/>
                    <a:lumOff val="25000"/>
                  </a:schemeClr>
                </a:solidFill>
              </a:rPr>
              <a:t>调用函数的时候，如果传入的参数数量不对，会报</a:t>
            </a:r>
            <a:r>
              <a:rPr lang="en-US" altLang="zh-CN" sz="2000" dirty="0" err="1">
                <a:solidFill>
                  <a:schemeClr val="tx1">
                    <a:lumMod val="75000"/>
                    <a:lumOff val="25000"/>
                  </a:schemeClr>
                </a:solidFill>
              </a:rPr>
              <a:t>TypeError</a:t>
            </a:r>
            <a:r>
              <a:rPr lang="zh-CN" altLang="en-US" sz="2000" dirty="0">
                <a:solidFill>
                  <a:schemeClr val="tx1">
                    <a:lumMod val="75000"/>
                    <a:lumOff val="25000"/>
                  </a:schemeClr>
                </a:solidFill>
              </a:rPr>
              <a:t>的错误，同时</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会明确地告诉你参数的个数。如果传入的参数数量是对的，但参数类型不能被函数所接受，也会报</a:t>
            </a:r>
            <a:r>
              <a:rPr lang="en-US" altLang="zh-CN" sz="2000" dirty="0" err="1">
                <a:solidFill>
                  <a:schemeClr val="tx1">
                    <a:lumMod val="75000"/>
                    <a:lumOff val="25000"/>
                  </a:schemeClr>
                </a:solidFill>
              </a:rPr>
              <a:t>TypeError</a:t>
            </a:r>
            <a:r>
              <a:rPr lang="zh-CN" altLang="en-US" sz="2000" dirty="0">
                <a:solidFill>
                  <a:schemeClr val="tx1">
                    <a:lumMod val="75000"/>
                    <a:lumOff val="25000"/>
                  </a:schemeClr>
                </a:solidFill>
              </a:rPr>
              <a:t>的错误，同时给出错误信息。</a:t>
            </a:r>
          </a:p>
          <a:p>
            <a:pPr>
              <a:lnSpc>
                <a:spcPct val="150000"/>
              </a:lnSpc>
            </a:pPr>
            <a:r>
              <a:rPr lang="zh-CN" altLang="en-US" sz="2000" dirty="0">
                <a:solidFill>
                  <a:schemeClr val="tx1">
                    <a:lumMod val="75000"/>
                    <a:lumOff val="25000"/>
                  </a:schemeClr>
                </a:solidFill>
              </a:rPr>
              <a:t>函数名其实就是指向一个函数对象的引用，可以把函数名赋给一个变量。</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6.3 </a:t>
            </a:r>
            <a:r>
              <a:rPr lang="zh-CN" altLang="en-US" sz="2100" b="1" spc="225" dirty="0">
                <a:solidFill>
                  <a:prstClr val="white"/>
                </a:solidFill>
              </a:rPr>
              <a:t>函数的调用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6.3.1 </a:t>
            </a:r>
            <a:r>
              <a:rPr lang="zh-CN" altLang="en-US" sz="2000" dirty="0"/>
              <a:t>函数的调用方法</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80951"/>
            <a:ext cx="8383334" cy="4924064"/>
          </a:xfrm>
        </p:spPr>
        <p:txBody>
          <a:bodyPr>
            <a:noAutofit/>
          </a:bodyPr>
          <a:lstStyle/>
          <a:p>
            <a:pPr>
              <a:lnSpc>
                <a:spcPct val="150000"/>
              </a:lnSpc>
            </a:pPr>
            <a:r>
              <a:rPr lang="zh-CN" altLang="en-US" sz="2000" dirty="0">
                <a:solidFill>
                  <a:schemeClr val="tx1">
                    <a:lumMod val="75000"/>
                    <a:lumOff val="25000"/>
                  </a:schemeClr>
                </a:solidFill>
              </a:rPr>
              <a:t>允许在函数内部创建另一个函数，这种函数叫内嵌函数或者内部函数。内嵌函数的作用域在其内部，如果内嵌函数的作用域超出了这个范围就不起作用。如下所示代码：</a:t>
            </a:r>
          </a:p>
          <a:p>
            <a:pPr>
              <a:lnSpc>
                <a:spcPct val="150000"/>
              </a:lnSpc>
            </a:pPr>
            <a:r>
              <a:rPr lang="en-US" altLang="zh-CN" sz="2000" dirty="0">
                <a:solidFill>
                  <a:srgbClr val="FF0000"/>
                </a:solidFill>
              </a:rPr>
              <a:t>&gt;&gt;&gt; </a:t>
            </a:r>
            <a:r>
              <a:rPr lang="en-US" altLang="zh-CN" sz="2000" dirty="0" err="1">
                <a:solidFill>
                  <a:srgbClr val="FF0000"/>
                </a:solidFill>
              </a:rPr>
              <a:t>def</a:t>
            </a:r>
            <a:r>
              <a:rPr lang="en-US" altLang="zh-CN" sz="2000" dirty="0">
                <a:solidFill>
                  <a:srgbClr val="FF0000"/>
                </a:solidFill>
              </a:rPr>
              <a:t> function_1():</a:t>
            </a:r>
          </a:p>
          <a:p>
            <a:pPr>
              <a:lnSpc>
                <a:spcPct val="150000"/>
              </a:lnSpc>
            </a:pPr>
            <a:r>
              <a:rPr lang="en-US" altLang="zh-CN" sz="2000" dirty="0">
                <a:solidFill>
                  <a:srgbClr val="FF0000"/>
                </a:solidFill>
              </a:rPr>
              <a:t>	         print('</a:t>
            </a:r>
            <a:r>
              <a:rPr lang="zh-CN" altLang="en-US" sz="2000" dirty="0">
                <a:solidFill>
                  <a:srgbClr val="FF0000"/>
                </a:solidFill>
              </a:rPr>
              <a:t>正在调用</a:t>
            </a:r>
            <a:r>
              <a:rPr lang="en-US" altLang="zh-CN" sz="2000" dirty="0">
                <a:solidFill>
                  <a:srgbClr val="FF0000"/>
                </a:solidFill>
              </a:rPr>
              <a:t>function_1()...')</a:t>
            </a:r>
          </a:p>
          <a:p>
            <a:pPr>
              <a:lnSpc>
                <a:spcPct val="150000"/>
              </a:lnSpc>
            </a:pPr>
            <a:r>
              <a:rPr lang="en-US" altLang="zh-CN" sz="2000" dirty="0">
                <a:solidFill>
                  <a:srgbClr val="FF0000"/>
                </a:solidFill>
              </a:rPr>
              <a:t>	         </a:t>
            </a:r>
            <a:r>
              <a:rPr lang="en-US" altLang="zh-CN" sz="2000" dirty="0" err="1">
                <a:solidFill>
                  <a:srgbClr val="FF0000"/>
                </a:solidFill>
              </a:rPr>
              <a:t>def</a:t>
            </a:r>
            <a:r>
              <a:rPr lang="en-US" altLang="zh-CN" sz="2000" dirty="0">
                <a:solidFill>
                  <a:srgbClr val="FF0000"/>
                </a:solidFill>
              </a:rPr>
              <a:t> function_2():</a:t>
            </a:r>
          </a:p>
          <a:p>
            <a:pPr>
              <a:lnSpc>
                <a:spcPct val="150000"/>
              </a:lnSpc>
            </a:pPr>
            <a:r>
              <a:rPr lang="en-US" altLang="zh-CN" sz="2000" dirty="0">
                <a:solidFill>
                  <a:srgbClr val="FF0000"/>
                </a:solidFill>
              </a:rPr>
              <a:t>		        print('</a:t>
            </a:r>
            <a:r>
              <a:rPr lang="zh-CN" altLang="en-US" sz="2000" dirty="0">
                <a:solidFill>
                  <a:srgbClr val="FF0000"/>
                </a:solidFill>
              </a:rPr>
              <a:t>正在调用</a:t>
            </a:r>
            <a:r>
              <a:rPr lang="en-US" altLang="zh-CN" sz="2000" dirty="0">
                <a:solidFill>
                  <a:srgbClr val="FF0000"/>
                </a:solidFill>
              </a:rPr>
              <a:t>function_2()...')</a:t>
            </a:r>
          </a:p>
          <a:p>
            <a:pPr>
              <a:lnSpc>
                <a:spcPct val="150000"/>
              </a:lnSpc>
            </a:pPr>
            <a:r>
              <a:rPr lang="en-US" altLang="zh-CN" sz="2000" dirty="0">
                <a:solidFill>
                  <a:srgbClr val="FF0000"/>
                </a:solidFill>
              </a:rPr>
              <a:t>	         function_2()</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6.3 </a:t>
            </a:r>
            <a:r>
              <a:rPr lang="zh-CN" altLang="en-US" sz="2100" b="1" spc="225" dirty="0">
                <a:solidFill>
                  <a:prstClr val="white"/>
                </a:solidFill>
              </a:rPr>
              <a:t>函数的调用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6.3.2 </a:t>
            </a:r>
            <a:r>
              <a:rPr lang="zh-CN" altLang="en-US" sz="2000" dirty="0"/>
              <a:t>嵌套调用</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999063"/>
            <a:ext cx="8451573" cy="5169628"/>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rgbClr val="FF0000"/>
                </a:solidFill>
              </a:rPr>
              <a:t>&gt;&gt;&gt; function_1()</a:t>
            </a:r>
          </a:p>
          <a:p>
            <a:pPr>
              <a:lnSpc>
                <a:spcPct val="150000"/>
              </a:lnSpc>
            </a:pPr>
            <a:r>
              <a:rPr lang="zh-CN" altLang="en-US" sz="2000" dirty="0">
                <a:solidFill>
                  <a:srgbClr val="FF0000"/>
                </a:solidFill>
              </a:rPr>
              <a:t>正在调用</a:t>
            </a:r>
            <a:r>
              <a:rPr lang="en-US" altLang="zh-CN" sz="2000" dirty="0">
                <a:solidFill>
                  <a:srgbClr val="FF0000"/>
                </a:solidFill>
              </a:rPr>
              <a:t>function_1()...</a:t>
            </a:r>
          </a:p>
          <a:p>
            <a:pPr>
              <a:lnSpc>
                <a:spcPct val="150000"/>
              </a:lnSpc>
            </a:pPr>
            <a:r>
              <a:rPr lang="zh-CN" altLang="en-US" sz="2000" dirty="0">
                <a:solidFill>
                  <a:srgbClr val="FF0000"/>
                </a:solidFill>
              </a:rPr>
              <a:t>正在调用</a:t>
            </a:r>
            <a:r>
              <a:rPr lang="en-US" altLang="zh-CN" sz="2000" dirty="0">
                <a:solidFill>
                  <a:srgbClr val="FF0000"/>
                </a:solidFill>
              </a:rPr>
              <a:t>function_2()...</a:t>
            </a:r>
          </a:p>
          <a:p>
            <a:pPr>
              <a:lnSpc>
                <a:spcPct val="150000"/>
              </a:lnSpc>
            </a:pPr>
            <a:r>
              <a:rPr lang="en-US" altLang="zh-CN" sz="2000" dirty="0">
                <a:solidFill>
                  <a:srgbClr val="FF0000"/>
                </a:solidFill>
              </a:rPr>
              <a:t>&gt;&gt;&gt; function_2()</a:t>
            </a:r>
          </a:p>
          <a:p>
            <a:pPr>
              <a:lnSpc>
                <a:spcPct val="150000"/>
              </a:lnSpc>
            </a:pPr>
            <a:r>
              <a:rPr lang="en-US" altLang="zh-CN" sz="2000" dirty="0" err="1">
                <a:solidFill>
                  <a:srgbClr val="FF0000"/>
                </a:solidFill>
              </a:rPr>
              <a:t>Traceback</a:t>
            </a:r>
            <a:r>
              <a:rPr lang="en-US" altLang="zh-CN" sz="2000" dirty="0">
                <a:solidFill>
                  <a:srgbClr val="FF0000"/>
                </a:solidFill>
              </a:rPr>
              <a:t> (most recent call last):</a:t>
            </a:r>
          </a:p>
          <a:p>
            <a:pPr>
              <a:lnSpc>
                <a:spcPct val="150000"/>
              </a:lnSpc>
            </a:pPr>
            <a:r>
              <a:rPr lang="en-US" altLang="zh-CN" sz="2000" dirty="0">
                <a:solidFill>
                  <a:srgbClr val="FF0000"/>
                </a:solidFill>
              </a:rPr>
              <a:t>  File "&lt;pyshell#7&gt;", line 1, in &lt;module&gt;</a:t>
            </a:r>
          </a:p>
          <a:p>
            <a:pPr>
              <a:lnSpc>
                <a:spcPct val="150000"/>
              </a:lnSpc>
            </a:pPr>
            <a:r>
              <a:rPr lang="en-US" altLang="zh-CN" sz="2000" dirty="0">
                <a:solidFill>
                  <a:srgbClr val="FF0000"/>
                </a:solidFill>
              </a:rPr>
              <a:t>    function_2()</a:t>
            </a:r>
          </a:p>
          <a:p>
            <a:pPr>
              <a:lnSpc>
                <a:spcPct val="150000"/>
              </a:lnSpc>
            </a:pPr>
            <a:r>
              <a:rPr lang="en-US" altLang="zh-CN" sz="2000" dirty="0" err="1">
                <a:solidFill>
                  <a:srgbClr val="FF0000"/>
                </a:solidFill>
              </a:rPr>
              <a:t>NameError</a:t>
            </a:r>
            <a:r>
              <a:rPr lang="en-US" altLang="zh-CN" sz="2000" dirty="0">
                <a:solidFill>
                  <a:srgbClr val="FF0000"/>
                </a:solidFill>
              </a:rPr>
              <a:t>: name 'function_2' is not defined</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6.3 </a:t>
            </a:r>
            <a:r>
              <a:rPr lang="zh-CN" altLang="en-US" sz="2100" b="1" spc="225" dirty="0">
                <a:solidFill>
                  <a:prstClr val="white"/>
                </a:solidFill>
              </a:rPr>
              <a:t>函数的调用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6.3.2 </a:t>
            </a:r>
            <a:r>
              <a:rPr lang="zh-CN" altLang="en-US" sz="2000" dirty="0"/>
              <a:t>嵌套调用</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999063"/>
            <a:ext cx="8451573" cy="5169628"/>
          </a:xfrm>
        </p:spPr>
        <p:txBody>
          <a:bodyPr>
            <a:noAutofit/>
          </a:bodyPr>
          <a:lstStyle/>
          <a:p>
            <a:pPr>
              <a:lnSpc>
                <a:spcPct val="150000"/>
              </a:lnSpc>
            </a:pPr>
            <a:r>
              <a:rPr lang="zh-CN" altLang="en-US" sz="2000" dirty="0">
                <a:solidFill>
                  <a:schemeClr val="tx1">
                    <a:lumMod val="75000"/>
                    <a:lumOff val="25000"/>
                  </a:schemeClr>
                </a:solidFill>
              </a:rPr>
              <a:t>递归是算法的范畴，从本质上讲不是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的语法范围。</a:t>
            </a:r>
          </a:p>
          <a:p>
            <a:pPr>
              <a:lnSpc>
                <a:spcPct val="150000"/>
              </a:lnSpc>
            </a:pPr>
            <a:r>
              <a:rPr lang="zh-CN" altLang="en-US" sz="2000" dirty="0">
                <a:solidFill>
                  <a:schemeClr val="tx1">
                    <a:lumMod val="75000"/>
                    <a:lumOff val="25000"/>
                  </a:schemeClr>
                </a:solidFill>
              </a:rPr>
              <a:t>函数调用自身的行为是递归。</a:t>
            </a:r>
          </a:p>
          <a:p>
            <a:pPr>
              <a:lnSpc>
                <a:spcPct val="150000"/>
              </a:lnSpc>
            </a:pPr>
            <a:r>
              <a:rPr lang="zh-CN" altLang="en-US" sz="2000" dirty="0">
                <a:solidFill>
                  <a:schemeClr val="tx1">
                    <a:lumMod val="75000"/>
                    <a:lumOff val="25000"/>
                  </a:schemeClr>
                </a:solidFill>
              </a:rPr>
              <a:t>递归的</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个条件：调用函数自身，设置了正确的返回条件。递归即是有进去必须有回来。</a:t>
            </a:r>
          </a:p>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默认递归深度</a:t>
            </a:r>
            <a:r>
              <a:rPr lang="en-US" altLang="zh-CN" sz="2000" dirty="0">
                <a:solidFill>
                  <a:schemeClr val="tx1">
                    <a:lumMod val="75000"/>
                    <a:lumOff val="25000"/>
                  </a:schemeClr>
                </a:solidFill>
              </a:rPr>
              <a:t>100</a:t>
            </a:r>
            <a:r>
              <a:rPr lang="zh-CN" altLang="en-US" sz="2000" dirty="0">
                <a:solidFill>
                  <a:schemeClr val="tx1">
                    <a:lumMod val="75000"/>
                    <a:lumOff val="25000"/>
                  </a:schemeClr>
                </a:solidFill>
              </a:rPr>
              <a:t>层（</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限制）。设置递归的深度的系统函数是：</a:t>
            </a:r>
            <a:r>
              <a:rPr lang="en-US" altLang="zh-CN" sz="2000" dirty="0" err="1">
                <a:solidFill>
                  <a:schemeClr val="tx1">
                    <a:lumMod val="75000"/>
                    <a:lumOff val="25000"/>
                  </a:schemeClr>
                </a:solidFill>
              </a:rPr>
              <a:t>sys.setrecursionlimit</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stepcount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 参数：</a:t>
            </a:r>
            <a:r>
              <a:rPr lang="en-US" altLang="zh-CN" sz="2000" dirty="0" err="1">
                <a:solidFill>
                  <a:schemeClr val="tx1">
                    <a:lumMod val="75000"/>
                    <a:lumOff val="25000"/>
                  </a:schemeClr>
                </a:solidFill>
              </a:rPr>
              <a:t>stepcount</a:t>
            </a:r>
            <a:r>
              <a:rPr lang="zh-CN" altLang="en-US" sz="2000" dirty="0">
                <a:solidFill>
                  <a:schemeClr val="tx1">
                    <a:lumMod val="75000"/>
                    <a:lumOff val="25000"/>
                  </a:schemeClr>
                </a:solidFill>
              </a:rPr>
              <a:t>设置递归的深度。</a:t>
            </a:r>
          </a:p>
          <a:p>
            <a:pPr>
              <a:lnSpc>
                <a:spcPct val="150000"/>
              </a:lnSpc>
            </a:pPr>
            <a:r>
              <a:rPr lang="zh-CN" altLang="en-US" sz="2000" dirty="0">
                <a:solidFill>
                  <a:schemeClr val="tx1">
                    <a:lumMod val="75000"/>
                    <a:lumOff val="25000"/>
                  </a:schemeClr>
                </a:solidFill>
              </a:rPr>
              <a:t>递归有危险性：消耗时间和空间，因为递归是基于弹栈和出栈操作。递归忘掉返回使程序崩溃，消耗掉所有内存。</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6.3 </a:t>
            </a:r>
            <a:r>
              <a:rPr lang="zh-CN" altLang="en-US" sz="2100" b="1" spc="225" dirty="0">
                <a:solidFill>
                  <a:prstClr val="white"/>
                </a:solidFill>
              </a:rPr>
              <a:t>函数的调用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dirty="0"/>
              <a:t>6.3.4 </a:t>
            </a:r>
            <a:r>
              <a:rPr lang="zh-CN" altLang="en-US" sz="2000" dirty="0"/>
              <a:t>递归调用</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grpSp>
        <p:nvGrpSpPr>
          <p:cNvPr id="70" name="组合 69"/>
          <p:cNvGrpSpPr/>
          <p:nvPr/>
        </p:nvGrpSpPr>
        <p:grpSpPr>
          <a:xfrm>
            <a:off x="1727238" y="331165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6.3</a:t>
              </a:r>
              <a:r>
                <a:rPr lang="zh-CN" altLang="en-US" sz="2100" spc="225" dirty="0">
                  <a:solidFill>
                    <a:schemeClr val="tx1">
                      <a:lumMod val="75000"/>
                      <a:lumOff val="25000"/>
                    </a:schemeClr>
                  </a:solidFill>
                </a:rPr>
                <a:t> 函数的调用</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6.6</a:t>
              </a:r>
              <a:r>
                <a:rPr lang="zh-CN" altLang="en-US" sz="2100" spc="225" dirty="0">
                  <a:solidFill>
                    <a:schemeClr val="tx1">
                      <a:lumMod val="75000"/>
                      <a:lumOff val="25000"/>
                    </a:schemeClr>
                  </a:solidFill>
                </a:rPr>
                <a:t> 习题</a:t>
              </a:r>
            </a:p>
          </p:txBody>
        </p:sp>
      </p:grpSp>
      <p:sp>
        <p:nvSpPr>
          <p:cNvPr id="2" name="矩形 1"/>
          <p:cNvSpPr/>
          <p:nvPr/>
        </p:nvSpPr>
        <p:spPr>
          <a:xfrm>
            <a:off x="1828956" y="1882691"/>
            <a:ext cx="1971675" cy="414020"/>
          </a:xfrm>
          <a:prstGeom prst="rect">
            <a:avLst/>
          </a:prstGeom>
        </p:spPr>
        <p:txBody>
          <a:bodyPr wrap="none">
            <a:spAutoFit/>
          </a:bodyPr>
          <a:lstStyle/>
          <a:p>
            <a:r>
              <a:rPr lang="en-US" altLang="zh-CN" sz="2100" dirty="0">
                <a:solidFill>
                  <a:schemeClr val="tx1">
                    <a:lumMod val="75000"/>
                    <a:lumOff val="25000"/>
                  </a:schemeClr>
                </a:solidFill>
              </a:rPr>
              <a:t>6.1</a:t>
            </a:r>
            <a:r>
              <a:rPr lang="zh-CN" altLang="en-US" sz="2100" dirty="0">
                <a:solidFill>
                  <a:schemeClr val="tx1">
                    <a:lumMod val="75000"/>
                    <a:lumOff val="25000"/>
                  </a:schemeClr>
                </a:solidFill>
              </a:rPr>
              <a:t> 函数的概述</a:t>
            </a:r>
          </a:p>
        </p:txBody>
      </p:sp>
      <p:grpSp>
        <p:nvGrpSpPr>
          <p:cNvPr id="46" name="组合 45"/>
          <p:cNvGrpSpPr/>
          <p:nvPr/>
        </p:nvGrpSpPr>
        <p:grpSpPr>
          <a:xfrm>
            <a:off x="1743158" y="2592019"/>
            <a:ext cx="5693399" cy="424801"/>
            <a:chOff x="1807265" y="3866296"/>
            <a:chExt cx="5693399" cy="424801"/>
          </a:xfrm>
        </p:grpSpPr>
        <p:sp>
          <p:nvSpPr>
            <p:cNvPr id="55" name="圆角矩形 54"/>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877077"/>
              <a:ext cx="3409950" cy="414020"/>
            </a:xfrm>
            <a:prstGeom prst="rect">
              <a:avLst/>
            </a:prstGeom>
          </p:spPr>
          <p:txBody>
            <a:bodyPr wrap="none">
              <a:spAutoFit/>
            </a:bodyPr>
            <a:lstStyle/>
            <a:p>
              <a:r>
                <a:rPr lang="en-US" altLang="zh-CN" sz="2100" spc="225" dirty="0">
                  <a:solidFill>
                    <a:schemeClr val="tx1">
                      <a:lumMod val="75000"/>
                      <a:lumOff val="25000"/>
                    </a:schemeClr>
                  </a:solidFill>
                </a:rPr>
                <a:t>6.2</a:t>
              </a:r>
              <a:r>
                <a:rPr lang="zh-CN" altLang="en-US" sz="2100" spc="225" dirty="0">
                  <a:solidFill>
                    <a:schemeClr val="tx1">
                      <a:lumMod val="75000"/>
                      <a:lumOff val="25000"/>
                    </a:schemeClr>
                  </a:solidFill>
                </a:rPr>
                <a:t> 函数的参数和返回值</a:t>
              </a:r>
            </a:p>
          </p:txBody>
        </p:sp>
      </p:grpSp>
      <p:sp>
        <p:nvSpPr>
          <p:cNvPr id="48" name="圆角矩形 47"/>
          <p:cNvSpPr/>
          <p:nvPr/>
        </p:nvSpPr>
        <p:spPr>
          <a:xfrm>
            <a:off x="1756806" y="4032029"/>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矩形 50"/>
          <p:cNvSpPr/>
          <p:nvPr/>
        </p:nvSpPr>
        <p:spPr>
          <a:xfrm>
            <a:off x="1845003" y="3987371"/>
            <a:ext cx="1343025" cy="737235"/>
          </a:xfrm>
          <a:prstGeom prst="rect">
            <a:avLst/>
          </a:prstGeom>
        </p:spPr>
        <p:txBody>
          <a:bodyPr wrap="none">
            <a:spAutoFit/>
          </a:bodyPr>
          <a:lstStyle/>
          <a:p>
            <a:r>
              <a:rPr lang="en-US" altLang="zh-CN" sz="2100" spc="225" dirty="0">
                <a:solidFill>
                  <a:prstClr val="white"/>
                </a:solidFill>
              </a:rPr>
              <a:t>6.4</a:t>
            </a:r>
            <a:r>
              <a:rPr lang="zh-CN" altLang="en-US" sz="2100" spc="225" dirty="0">
                <a:solidFill>
                  <a:prstClr val="white"/>
                </a:solidFill>
              </a:rPr>
              <a:t> 实验</a:t>
            </a:r>
          </a:p>
          <a:p>
            <a:endParaRPr lang="zh-CN" altLang="en-US" sz="2100" spc="225" dirty="0">
              <a:solidFill>
                <a:prstClr val="black">
                  <a:lumMod val="75000"/>
                  <a:lumOff val="25000"/>
                </a:prstClr>
              </a:solidFill>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6.4 </a:t>
            </a:r>
            <a:r>
              <a:rPr lang="zh-CN" altLang="en-US" sz="2100" b="1" spc="225" dirty="0">
                <a:solidFill>
                  <a:prstClr val="white"/>
                </a:solidFill>
              </a:rPr>
              <a:t>实验</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10" name="文本占位符 1"/>
          <p:cNvSpPr>
            <a:spLocks noGrp="1"/>
          </p:cNvSpPr>
          <p:nvPr>
            <p:ph type="body" sz="quarter" idx="13"/>
          </p:nvPr>
        </p:nvSpPr>
        <p:spPr>
          <a:xfrm>
            <a:off x="392113" y="730375"/>
            <a:ext cx="7094537" cy="544391"/>
          </a:xfrm>
        </p:spPr>
        <p:txBody>
          <a:bodyPr>
            <a:normAutofit/>
          </a:bodyPr>
          <a:lstStyle/>
          <a:p>
            <a:r>
              <a:rPr lang="en-US" altLang="zh-CN" sz="2000" b="0" dirty="0">
                <a:solidFill>
                  <a:schemeClr val="tx1">
                    <a:lumMod val="75000"/>
                    <a:lumOff val="25000"/>
                  </a:schemeClr>
                </a:solidFill>
              </a:rPr>
              <a:t>6.4.1 </a:t>
            </a:r>
            <a:r>
              <a:rPr lang="zh-CN" altLang="en-US" sz="2000" b="0" dirty="0">
                <a:solidFill>
                  <a:schemeClr val="tx1">
                    <a:lumMod val="75000"/>
                    <a:lumOff val="25000"/>
                  </a:schemeClr>
                </a:solidFill>
              </a:rPr>
              <a:t>声明和调用函数</a:t>
            </a:r>
          </a:p>
        </p:txBody>
      </p:sp>
      <p:sp>
        <p:nvSpPr>
          <p:cNvPr id="11" name="文本占位符 1"/>
          <p:cNvSpPr txBox="1"/>
          <p:nvPr/>
        </p:nvSpPr>
        <p:spPr>
          <a:xfrm>
            <a:off x="394385" y="1101143"/>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6.4.2 </a:t>
            </a:r>
            <a:r>
              <a:rPr lang="zh-CN" altLang="en-US" sz="2000" b="0" dirty="0">
                <a:solidFill>
                  <a:schemeClr val="tx1">
                    <a:lumMod val="75000"/>
                    <a:lumOff val="25000"/>
                  </a:schemeClr>
                </a:solidFill>
              </a:rPr>
              <a:t>在调试窗口中查看变量的值</a:t>
            </a:r>
          </a:p>
        </p:txBody>
      </p:sp>
      <p:sp>
        <p:nvSpPr>
          <p:cNvPr id="12" name="文本占位符 1"/>
          <p:cNvSpPr txBox="1"/>
          <p:nvPr/>
        </p:nvSpPr>
        <p:spPr>
          <a:xfrm>
            <a:off x="396657" y="1499207"/>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6.4.3 </a:t>
            </a:r>
            <a:r>
              <a:rPr lang="zh-CN" altLang="en-US" sz="2000" b="0" dirty="0">
                <a:solidFill>
                  <a:schemeClr val="tx1">
                    <a:lumMod val="75000"/>
                    <a:lumOff val="25000"/>
                  </a:schemeClr>
                </a:solidFill>
              </a:rPr>
              <a:t>使用函数参数和返回值</a:t>
            </a:r>
          </a:p>
        </p:txBody>
      </p:sp>
      <p:sp>
        <p:nvSpPr>
          <p:cNvPr id="13" name="文本占位符 1"/>
          <p:cNvSpPr txBox="1"/>
          <p:nvPr/>
        </p:nvSpPr>
        <p:spPr>
          <a:xfrm>
            <a:off x="412577" y="1910919"/>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6.4.4 </a:t>
            </a:r>
            <a:r>
              <a:rPr lang="zh-CN" altLang="en-US" sz="2000" b="0" dirty="0">
                <a:solidFill>
                  <a:schemeClr val="tx1">
                    <a:lumMod val="75000"/>
                    <a:lumOff val="25000"/>
                  </a:schemeClr>
                </a:solidFill>
              </a:rPr>
              <a:t>使用闭包和递归函数</a:t>
            </a:r>
          </a:p>
        </p:txBody>
      </p:sp>
      <p:sp>
        <p:nvSpPr>
          <p:cNvPr id="14" name="文本占位符 1"/>
          <p:cNvSpPr txBox="1"/>
          <p:nvPr/>
        </p:nvSpPr>
        <p:spPr>
          <a:xfrm>
            <a:off x="414849" y="2295335"/>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6.4.5 </a:t>
            </a:r>
            <a:r>
              <a:rPr lang="zh-CN" altLang="en-US" sz="2000" b="0" dirty="0">
                <a:solidFill>
                  <a:schemeClr val="tx1">
                    <a:lumMod val="75000"/>
                    <a:lumOff val="25000"/>
                  </a:schemeClr>
                </a:solidFill>
              </a:rPr>
              <a:t>使用</a:t>
            </a:r>
            <a:r>
              <a:rPr lang="en-US" altLang="zh-CN" sz="2000" b="0" dirty="0">
                <a:solidFill>
                  <a:schemeClr val="tx1">
                    <a:lumMod val="75000"/>
                    <a:lumOff val="25000"/>
                  </a:schemeClr>
                </a:solidFill>
              </a:rPr>
              <a:t>python</a:t>
            </a:r>
            <a:r>
              <a:rPr lang="zh-CN" altLang="en-US" sz="2000" b="0" dirty="0">
                <a:solidFill>
                  <a:schemeClr val="tx1">
                    <a:lumMod val="75000"/>
                    <a:lumOff val="25000"/>
                  </a:schemeClr>
                </a:solidFill>
              </a:rPr>
              <a:t>的内置函数</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grpSp>
        <p:nvGrpSpPr>
          <p:cNvPr id="70" name="组合 69"/>
          <p:cNvGrpSpPr/>
          <p:nvPr/>
        </p:nvGrpSpPr>
        <p:grpSpPr>
          <a:xfrm>
            <a:off x="1727238" y="331165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6.3</a:t>
              </a:r>
              <a:r>
                <a:rPr lang="zh-CN" altLang="en-US" sz="2100" spc="225" dirty="0">
                  <a:solidFill>
                    <a:schemeClr val="tx1">
                      <a:lumMod val="75000"/>
                      <a:lumOff val="25000"/>
                    </a:schemeClr>
                  </a:solidFill>
                </a:rPr>
                <a:t> 函数的调用</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7929" y="38314"/>
            <a:ext cx="2435282" cy="300082"/>
          </a:xfrm>
          <a:prstGeom prst="rect">
            <a:avLst/>
          </a:prstGeom>
        </p:spPr>
        <p:txBody>
          <a:bodyPr wrap="none">
            <a:spAutoFit/>
          </a:bodyPr>
          <a:lstStyle/>
          <a:p>
            <a:r>
              <a:rPr lang="zh-CN" altLang="en-US" sz="1350" dirty="0">
                <a:solidFill>
                  <a:prstClr val="white"/>
                </a:solidFill>
              </a:rPr>
              <a:t>大数据应用人才培养系列教材</a:t>
            </a:r>
          </a:p>
        </p:txBody>
      </p:sp>
      <p:grpSp>
        <p:nvGrpSpPr>
          <p:cNvPr id="33" name="组合 32"/>
          <p:cNvGrpSpPr/>
          <p:nvPr/>
        </p:nvGrpSpPr>
        <p:grpSpPr>
          <a:xfrm>
            <a:off x="1729510" y="4032029"/>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6.4</a:t>
              </a:r>
              <a:r>
                <a:rPr lang="zh-CN" altLang="en-US" sz="2100" spc="225" dirty="0">
                  <a:solidFill>
                    <a:schemeClr val="tx1">
                      <a:lumMod val="75000"/>
                      <a:lumOff val="25000"/>
                    </a:schemeClr>
                  </a:solidFill>
                </a:rPr>
                <a:t> 实验</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6.6</a:t>
              </a:r>
              <a:r>
                <a:rPr lang="zh-CN" altLang="en-US" sz="2100" spc="225" dirty="0">
                  <a:solidFill>
                    <a:schemeClr val="tx1">
                      <a:lumMod val="75000"/>
                      <a:lumOff val="25000"/>
                    </a:schemeClr>
                  </a:solidFill>
                </a:rPr>
                <a:t> 习题</a:t>
              </a:r>
            </a:p>
          </p:txBody>
        </p:sp>
      </p:grpSp>
      <p:sp>
        <p:nvSpPr>
          <p:cNvPr id="2" name="矩形 1"/>
          <p:cNvSpPr/>
          <p:nvPr/>
        </p:nvSpPr>
        <p:spPr>
          <a:xfrm>
            <a:off x="1845466" y="1883961"/>
            <a:ext cx="1971675" cy="414020"/>
          </a:xfrm>
          <a:prstGeom prst="rect">
            <a:avLst/>
          </a:prstGeom>
        </p:spPr>
        <p:txBody>
          <a:bodyPr wrap="none">
            <a:spAutoFit/>
          </a:bodyPr>
          <a:lstStyle/>
          <a:p>
            <a:r>
              <a:rPr lang="en-US" altLang="zh-CN" sz="2100" dirty="0">
                <a:solidFill>
                  <a:schemeClr val="tx1">
                    <a:lumMod val="75000"/>
                    <a:lumOff val="25000"/>
                  </a:schemeClr>
                </a:solidFill>
              </a:rPr>
              <a:t>6.1</a:t>
            </a:r>
            <a:r>
              <a:rPr lang="zh-CN" altLang="en-US" sz="2100" dirty="0">
                <a:solidFill>
                  <a:schemeClr val="tx1">
                    <a:lumMod val="75000"/>
                    <a:lumOff val="25000"/>
                  </a:schemeClr>
                </a:solidFill>
              </a:rPr>
              <a:t> 函数的概述</a:t>
            </a:r>
          </a:p>
        </p:txBody>
      </p:sp>
      <p:grpSp>
        <p:nvGrpSpPr>
          <p:cNvPr id="46" name="组合 45"/>
          <p:cNvGrpSpPr/>
          <p:nvPr/>
        </p:nvGrpSpPr>
        <p:grpSpPr>
          <a:xfrm>
            <a:off x="1743158" y="2592019"/>
            <a:ext cx="5693399" cy="424801"/>
            <a:chOff x="1807265" y="3866296"/>
            <a:chExt cx="5693399" cy="424801"/>
          </a:xfrm>
        </p:grpSpPr>
        <p:sp>
          <p:nvSpPr>
            <p:cNvPr id="55" name="圆角矩形 54"/>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877077"/>
              <a:ext cx="3409950" cy="414020"/>
            </a:xfrm>
            <a:prstGeom prst="rect">
              <a:avLst/>
            </a:prstGeom>
          </p:spPr>
          <p:txBody>
            <a:bodyPr wrap="none">
              <a:spAutoFit/>
            </a:bodyPr>
            <a:lstStyle/>
            <a:p>
              <a:r>
                <a:rPr lang="en-US" altLang="zh-CN" sz="2100" spc="225" dirty="0">
                  <a:solidFill>
                    <a:schemeClr val="tx1">
                      <a:lumMod val="75000"/>
                      <a:lumOff val="25000"/>
                    </a:schemeClr>
                  </a:solidFill>
                </a:rPr>
                <a:t>6.2</a:t>
              </a:r>
              <a:r>
                <a:rPr lang="zh-CN" altLang="en-US" sz="2100" spc="225" dirty="0">
                  <a:solidFill>
                    <a:schemeClr val="tx1">
                      <a:lumMod val="75000"/>
                      <a:lumOff val="25000"/>
                    </a:schemeClr>
                  </a:solidFill>
                </a:rPr>
                <a:t> 函数的参数和返回值</a:t>
              </a:r>
            </a:p>
          </p:txBody>
        </p:sp>
      </p:grpSp>
      <p:sp>
        <p:nvSpPr>
          <p:cNvPr id="48" name="圆角矩形 47"/>
          <p:cNvSpPr/>
          <p:nvPr/>
        </p:nvSpPr>
        <p:spPr>
          <a:xfrm>
            <a:off x="1702214" y="4752035"/>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矩形 50"/>
          <p:cNvSpPr/>
          <p:nvPr/>
        </p:nvSpPr>
        <p:spPr>
          <a:xfrm>
            <a:off x="1804059" y="4742483"/>
            <a:ext cx="1343025" cy="414020"/>
          </a:xfrm>
          <a:prstGeom prst="rect">
            <a:avLst/>
          </a:prstGeom>
        </p:spPr>
        <p:txBody>
          <a:bodyPr wrap="none">
            <a:spAutoFit/>
          </a:bodyPr>
          <a:lstStyle/>
          <a:p>
            <a:r>
              <a:rPr lang="en-US" altLang="zh-CN" sz="2100" spc="225" dirty="0">
                <a:solidFill>
                  <a:prstClr val="white"/>
                </a:solidFill>
              </a:rPr>
              <a:t>6.5</a:t>
            </a:r>
            <a:r>
              <a:rPr lang="zh-CN" altLang="en-US" sz="2100" spc="225" dirty="0">
                <a:solidFill>
                  <a:prstClr val="white"/>
                </a:solidFill>
              </a:rPr>
              <a:t> 小结</a:t>
            </a:r>
            <a:endParaRPr lang="zh-CN" altLang="en-US" sz="2100" spc="225" dirty="0">
              <a:solidFill>
                <a:prstClr val="black">
                  <a:lumMod val="75000"/>
                  <a:lumOff val="25000"/>
                </a:prstClr>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999063"/>
            <a:ext cx="8451573" cy="5169628"/>
          </a:xfrm>
        </p:spPr>
        <p:txBody>
          <a:bodyPr>
            <a:noAutofit/>
          </a:bodyPr>
          <a:lstStyle/>
          <a:p>
            <a:pPr>
              <a:lnSpc>
                <a:spcPct val="150000"/>
              </a:lnSpc>
            </a:pPr>
            <a:r>
              <a:rPr lang="zh-CN" altLang="en-US" sz="2000" dirty="0">
                <a:solidFill>
                  <a:schemeClr val="tx1">
                    <a:lumMod val="75000"/>
                    <a:lumOff val="25000"/>
                  </a:schemeClr>
                </a:solidFill>
              </a:rPr>
              <a:t>义函数时，需要确定函数名和参数个数；函数体内用</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返回函数结果；函数没有</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语句或</a:t>
            </a:r>
            <a:r>
              <a:rPr lang="en-US" altLang="zh-CN" sz="2000" dirty="0">
                <a:solidFill>
                  <a:schemeClr val="tx1">
                    <a:lumMod val="75000"/>
                    <a:lumOff val="25000"/>
                  </a:schemeClr>
                </a:solidFill>
              </a:rPr>
              <a:t>return</a:t>
            </a:r>
            <a:r>
              <a:rPr lang="zh-CN" altLang="en-US" sz="2000" dirty="0">
                <a:solidFill>
                  <a:schemeClr val="tx1">
                    <a:lumMod val="75000"/>
                    <a:lumOff val="25000"/>
                  </a:schemeClr>
                </a:solidFill>
              </a:rPr>
              <a:t>语句后面为空时，自动返回</a:t>
            </a:r>
            <a:r>
              <a:rPr lang="en-US" altLang="zh-CN" sz="2000" dirty="0">
                <a:solidFill>
                  <a:schemeClr val="tx1">
                    <a:lumMod val="75000"/>
                    <a:lumOff val="25000"/>
                  </a:schemeClr>
                </a:solidFill>
              </a:rPr>
              <a:t>None</a:t>
            </a:r>
            <a:r>
              <a:rPr lang="zh-CN" altLang="en-US" sz="2000" dirty="0">
                <a:solidFill>
                  <a:schemeClr val="tx1">
                    <a:lumMod val="75000"/>
                    <a:lumOff val="25000"/>
                  </a:schemeClr>
                </a:solidFill>
              </a:rPr>
              <a:t>。函数可以同时返回多个值。</a:t>
            </a:r>
          </a:p>
          <a:p>
            <a:pPr>
              <a:lnSpc>
                <a:spcPct val="150000"/>
              </a:lnSpc>
            </a:pPr>
            <a:r>
              <a:rPr lang="zh-CN" altLang="en-US" sz="2000" dirty="0">
                <a:solidFill>
                  <a:schemeClr val="tx1">
                    <a:lumMod val="75000"/>
                    <a:lumOff val="25000"/>
                  </a:schemeClr>
                </a:solidFill>
              </a:rPr>
              <a:t>默认值参数一定要用不可变对象，如果是可变对象，程序运行时会有逻辑错误。</a:t>
            </a:r>
          </a:p>
          <a:p>
            <a:pPr>
              <a:lnSpc>
                <a:spcPct val="150000"/>
              </a:lnSpc>
            </a:pPr>
            <a:r>
              <a:rPr lang="zh-CN" altLang="en-US" sz="2000" dirty="0">
                <a:solidFill>
                  <a:schemeClr val="tx1">
                    <a:lumMod val="75000"/>
                    <a:lumOff val="25000"/>
                  </a:schemeClr>
                </a:solidFill>
              </a:rPr>
              <a:t>命名的关键字参数是为了限制调用者可以传入的参数名，同时可以提供默认值。</a:t>
            </a:r>
          </a:p>
          <a:p>
            <a:pPr>
              <a:lnSpc>
                <a:spcPct val="150000"/>
              </a:lnSpc>
            </a:pPr>
            <a:r>
              <a:rPr lang="zh-CN" altLang="en-US" sz="2000" dirty="0">
                <a:solidFill>
                  <a:schemeClr val="tx1">
                    <a:lumMod val="75000"/>
                    <a:lumOff val="25000"/>
                  </a:schemeClr>
                </a:solidFill>
              </a:rPr>
              <a:t>使用递归函数的优点是逻辑简单清晰，缺点是过深的调用会导致栈溢出。</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6.5 </a:t>
            </a:r>
            <a:r>
              <a:rPr lang="zh-CN" altLang="en-US" sz="2100" b="1" spc="225" dirty="0">
                <a:solidFill>
                  <a:prstClr val="white"/>
                </a:solidFill>
              </a:rPr>
              <a:t>小结</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1" y="1169836"/>
              <a:ext cx="1114119" cy="523220"/>
            </a:xfrm>
            <a:prstGeom prst="rect">
              <a:avLst/>
            </a:prstGeom>
            <a:noFill/>
          </p:spPr>
          <p:txBody>
            <a:bodyPr wrap="none" rtlCol="0">
              <a:spAutoFit/>
            </a:bodyPr>
            <a:lstStyle/>
            <a:p>
              <a:pPr algn="ctr"/>
              <a:r>
                <a:rPr lang="zh-CN" altLang="en-US" sz="2800" dirty="0">
                  <a:solidFill>
                    <a:srgbClr val="FFC000"/>
                  </a:solidFill>
                </a:rPr>
                <a:t>第六章　函数</a:t>
              </a:r>
            </a:p>
          </p:txBody>
        </p:sp>
      </p:gr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grpSp>
        <p:nvGrpSpPr>
          <p:cNvPr id="70" name="组合 69"/>
          <p:cNvGrpSpPr/>
          <p:nvPr/>
        </p:nvGrpSpPr>
        <p:grpSpPr>
          <a:xfrm>
            <a:off x="1727238" y="331165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6.3</a:t>
              </a:r>
              <a:r>
                <a:rPr lang="zh-CN" altLang="en-US" sz="2100" spc="225" dirty="0">
                  <a:solidFill>
                    <a:schemeClr val="tx1">
                      <a:lumMod val="75000"/>
                      <a:lumOff val="25000"/>
                    </a:schemeClr>
                  </a:solidFill>
                </a:rPr>
                <a:t> 函数的调用</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29510" y="4032029"/>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6.4</a:t>
              </a:r>
              <a:r>
                <a:rPr lang="zh-CN" altLang="en-US" sz="2100" spc="225" dirty="0">
                  <a:solidFill>
                    <a:schemeClr val="tx1">
                      <a:lumMod val="75000"/>
                      <a:lumOff val="25000"/>
                    </a:schemeClr>
                  </a:solidFill>
                </a:rPr>
                <a:t> 实验</a:t>
              </a:r>
            </a:p>
          </p:txBody>
        </p:sp>
      </p:grpSp>
      <p:grpSp>
        <p:nvGrpSpPr>
          <p:cNvPr id="39" name="组合 38"/>
          <p:cNvGrpSpPr/>
          <p:nvPr/>
        </p:nvGrpSpPr>
        <p:grpSpPr>
          <a:xfrm>
            <a:off x="1715862" y="4752035"/>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6.5</a:t>
              </a:r>
              <a:r>
                <a:rPr lang="zh-CN" altLang="en-US" sz="2100" spc="225" dirty="0">
                  <a:solidFill>
                    <a:schemeClr val="tx1">
                      <a:lumMod val="75000"/>
                      <a:lumOff val="25000"/>
                    </a:schemeClr>
                  </a:solidFill>
                </a:rPr>
                <a:t> 小结</a:t>
              </a:r>
            </a:p>
          </p:txBody>
        </p:sp>
      </p:grpSp>
      <p:sp>
        <p:nvSpPr>
          <p:cNvPr id="2" name="矩形 1"/>
          <p:cNvSpPr/>
          <p:nvPr/>
        </p:nvSpPr>
        <p:spPr>
          <a:xfrm>
            <a:off x="1828956" y="1883961"/>
            <a:ext cx="1971675" cy="414020"/>
          </a:xfrm>
          <a:prstGeom prst="rect">
            <a:avLst/>
          </a:prstGeom>
        </p:spPr>
        <p:txBody>
          <a:bodyPr wrap="none">
            <a:spAutoFit/>
          </a:bodyPr>
          <a:lstStyle/>
          <a:p>
            <a:r>
              <a:rPr lang="en-US" altLang="zh-CN" sz="2100" dirty="0">
                <a:solidFill>
                  <a:schemeClr val="tx1">
                    <a:lumMod val="75000"/>
                    <a:lumOff val="25000"/>
                  </a:schemeClr>
                </a:solidFill>
              </a:rPr>
              <a:t>6.1</a:t>
            </a:r>
            <a:r>
              <a:rPr lang="zh-CN" altLang="en-US" sz="2100" dirty="0">
                <a:solidFill>
                  <a:schemeClr val="tx1">
                    <a:lumMod val="75000"/>
                    <a:lumOff val="25000"/>
                  </a:schemeClr>
                </a:solidFill>
              </a:rPr>
              <a:t> 函数的概述</a:t>
            </a:r>
          </a:p>
        </p:txBody>
      </p:sp>
      <p:grpSp>
        <p:nvGrpSpPr>
          <p:cNvPr id="46" name="组合 45"/>
          <p:cNvGrpSpPr/>
          <p:nvPr/>
        </p:nvGrpSpPr>
        <p:grpSpPr>
          <a:xfrm>
            <a:off x="1743158" y="2592019"/>
            <a:ext cx="5693399" cy="424801"/>
            <a:chOff x="1807265" y="3866296"/>
            <a:chExt cx="5693399" cy="424801"/>
          </a:xfrm>
        </p:grpSpPr>
        <p:sp>
          <p:nvSpPr>
            <p:cNvPr id="55" name="圆角矩形 54"/>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877077"/>
              <a:ext cx="3409950" cy="414020"/>
            </a:xfrm>
            <a:prstGeom prst="rect">
              <a:avLst/>
            </a:prstGeom>
          </p:spPr>
          <p:txBody>
            <a:bodyPr wrap="none">
              <a:spAutoFit/>
            </a:bodyPr>
            <a:lstStyle/>
            <a:p>
              <a:r>
                <a:rPr lang="en-US" altLang="zh-CN" sz="2100" spc="225" dirty="0">
                  <a:solidFill>
                    <a:schemeClr val="tx1">
                      <a:lumMod val="75000"/>
                      <a:lumOff val="25000"/>
                    </a:schemeClr>
                  </a:solidFill>
                </a:rPr>
                <a:t>6.2</a:t>
              </a:r>
              <a:r>
                <a:rPr lang="zh-CN" altLang="en-US" sz="2100" spc="225" dirty="0">
                  <a:solidFill>
                    <a:schemeClr val="tx1">
                      <a:lumMod val="75000"/>
                      <a:lumOff val="25000"/>
                    </a:schemeClr>
                  </a:solidFill>
                </a:rPr>
                <a:t> 函数的参数和返回值</a:t>
              </a:r>
            </a:p>
          </p:txBody>
        </p:sp>
      </p:grpSp>
      <p:sp>
        <p:nvSpPr>
          <p:cNvPr id="48" name="圆角矩形 47"/>
          <p:cNvSpPr/>
          <p:nvPr/>
        </p:nvSpPr>
        <p:spPr>
          <a:xfrm>
            <a:off x="1674918" y="5472040"/>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矩形 50"/>
          <p:cNvSpPr/>
          <p:nvPr/>
        </p:nvSpPr>
        <p:spPr>
          <a:xfrm>
            <a:off x="1790733" y="5451875"/>
            <a:ext cx="1343025" cy="414020"/>
          </a:xfrm>
          <a:prstGeom prst="rect">
            <a:avLst/>
          </a:prstGeom>
        </p:spPr>
        <p:txBody>
          <a:bodyPr wrap="none">
            <a:spAutoFit/>
          </a:bodyPr>
          <a:lstStyle/>
          <a:p>
            <a:r>
              <a:rPr lang="en-US" altLang="zh-CN" sz="2100" spc="225" dirty="0">
                <a:solidFill>
                  <a:prstClr val="white"/>
                </a:solidFill>
              </a:rPr>
              <a:t>6.6</a:t>
            </a:r>
            <a:r>
              <a:rPr lang="zh-CN" altLang="en-US" sz="2100" spc="225" dirty="0">
                <a:solidFill>
                  <a:prstClr val="white"/>
                </a:solidFill>
              </a:rPr>
              <a:t> 习题</a:t>
            </a:r>
            <a:endParaRPr lang="zh-CN" altLang="en-US" sz="2100" spc="225" dirty="0">
              <a:solidFill>
                <a:prstClr val="black">
                  <a:lumMod val="75000"/>
                  <a:lumOff val="25000"/>
                </a:prstClr>
              </a:solidFil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14605" y="-22225"/>
            <a:ext cx="9169400" cy="6879590"/>
          </a:xfrm>
          <a:prstGeom prst="rect">
            <a:avLst/>
          </a:prstGeom>
        </p:spPr>
      </p:pic>
      <p:sp>
        <p:nvSpPr>
          <p:cNvPr id="5" name="矩形 4"/>
          <p:cNvSpPr/>
          <p:nvPr/>
        </p:nvSpPr>
        <p:spPr>
          <a:xfrm>
            <a:off x="564073" y="1964523"/>
            <a:ext cx="7961879" cy="1545590"/>
          </a:xfrm>
          <a:prstGeom prst="rect">
            <a:avLst/>
          </a:prstGeom>
        </p:spPr>
        <p:txBody>
          <a:bodyPr wrap="square">
            <a:spAutoFit/>
          </a:bodyPr>
          <a:lstStyle/>
          <a:p>
            <a:pPr>
              <a:lnSpc>
                <a:spcPct val="150000"/>
              </a:lnSpc>
            </a:pPr>
            <a:r>
              <a:rPr altLang="zh-CN" sz="2100" spc="225" dirty="0">
                <a:solidFill>
                  <a:prstClr val="white"/>
                </a:solidFill>
                <a:sym typeface="+mn-ea"/>
              </a:rPr>
              <a:t>1. </a:t>
            </a:r>
            <a:r>
              <a:rPr lang="zh-CN" altLang="en-US"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在函数内部可以通过什么关键字来定义全局变量？</a:t>
            </a:r>
            <a:endParaRPr altLang="zh-CN" sz="2100" spc="225" dirty="0">
              <a:solidFill>
                <a:prstClr val="white"/>
              </a:solidFill>
            </a:endParaRPr>
          </a:p>
          <a:p>
            <a:pPr>
              <a:lnSpc>
                <a:spcPct val="150000"/>
              </a:lnSpc>
            </a:pPr>
            <a:r>
              <a:rPr altLang="zh-CN" sz="2100" spc="225" dirty="0">
                <a:solidFill>
                  <a:prstClr val="white"/>
                </a:solidFill>
                <a:sym typeface="+mn-ea"/>
              </a:rPr>
              <a:t>2. </a:t>
            </a:r>
            <a:r>
              <a:rPr lang="zh-CN" altLang="en-US"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如果函数中没有</a:t>
            </a:r>
            <a:r>
              <a:rPr lang="en-US" altLang="zh-CN"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return</a:t>
            </a:r>
            <a:r>
              <a:rPr lang="zh-CN" altLang="en-US"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语句或者</a:t>
            </a:r>
            <a:r>
              <a:rPr lang="en-US" altLang="zh-CN"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return</a:t>
            </a:r>
            <a:r>
              <a:rPr lang="zh-CN" altLang="en-US" sz="2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语句不带任何返回值，那么该函数的返回值是什么？</a:t>
            </a:r>
            <a:endParaRPr lang="zh-CN" altLang="en-US" sz="2100" spc="22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564072" y="1012685"/>
            <a:ext cx="1554480" cy="645160"/>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5"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073" y="1697007"/>
            <a:ext cx="9514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6.1.2   </a:t>
            </a:r>
            <a:r>
              <a:rPr lang="zh-CN" altLang="en-US" sz="2000" dirty="0"/>
              <a:t>全局变量</a:t>
            </a:r>
          </a:p>
        </p:txBody>
      </p:sp>
      <p:sp>
        <p:nvSpPr>
          <p:cNvPr id="3" name="内容占位符 2"/>
          <p:cNvSpPr>
            <a:spLocks noGrp="1"/>
          </p:cNvSpPr>
          <p:nvPr>
            <p:ph sz="quarter" idx="14"/>
          </p:nvPr>
        </p:nvSpPr>
        <p:spPr>
          <a:xfrm>
            <a:off x="364881" y="1328803"/>
            <a:ext cx="8304986" cy="4801063"/>
          </a:xfrm>
        </p:spPr>
        <p:txBody>
          <a:bodyPr>
            <a:normAutofit fontScale="25000" lnSpcReduction="20000"/>
          </a:bodyPr>
          <a:lstStyle/>
          <a:p>
            <a:pPr>
              <a:lnSpc>
                <a:spcPct val="150000"/>
              </a:lnSpc>
            </a:pPr>
            <a:r>
              <a:rPr lang="zh-CN" altLang="en-US" sz="3600" dirty="0"/>
              <a:t>                </a:t>
            </a:r>
            <a:r>
              <a:rPr lang="zh-CN" altLang="en-US" sz="8000" dirty="0">
                <a:solidFill>
                  <a:srgbClr val="FF0000"/>
                </a:solidFill>
              </a:rPr>
              <a:t>在函数外面定义的变量称为全局变量</a:t>
            </a:r>
            <a:r>
              <a:rPr lang="zh-CN" altLang="en-US" sz="8000" dirty="0">
                <a:solidFill>
                  <a:schemeClr val="tx1">
                    <a:lumMod val="75000"/>
                    <a:lumOff val="25000"/>
                  </a:schemeClr>
                </a:solidFill>
              </a:rPr>
              <a:t>。全局变量的作用域在整个代码段（文件、模块），在整个程序代码中都能被访问到。在函数内部可以去访问全局变量。如下所示代码：</a:t>
            </a:r>
            <a:endParaRPr lang="en-US" altLang="zh-CN" sz="8000" dirty="0">
              <a:solidFill>
                <a:schemeClr val="tx1">
                  <a:lumMod val="75000"/>
                  <a:lumOff val="25000"/>
                </a:schemeClr>
              </a:solidFill>
            </a:endParaRPr>
          </a:p>
          <a:p>
            <a:pPr>
              <a:lnSpc>
                <a:spcPct val="150000"/>
              </a:lnSpc>
            </a:pPr>
            <a:r>
              <a:rPr lang="zh-CN" altLang="en-US" sz="6400" dirty="0">
                <a:solidFill>
                  <a:schemeClr val="tx1">
                    <a:lumMod val="75000"/>
                    <a:lumOff val="25000"/>
                  </a:schemeClr>
                </a:solidFill>
              </a:rPr>
              <a:t>        </a:t>
            </a:r>
            <a:r>
              <a:rPr lang="en-US" altLang="zh-CN" sz="6400" dirty="0" err="1">
                <a:solidFill>
                  <a:schemeClr val="tx1">
                    <a:lumMod val="75000"/>
                    <a:lumOff val="25000"/>
                  </a:schemeClr>
                </a:solidFill>
              </a:rPr>
              <a:t>def</a:t>
            </a:r>
            <a:r>
              <a:rPr lang="en-US" altLang="zh-CN" sz="6400" dirty="0">
                <a:solidFill>
                  <a:schemeClr val="tx1">
                    <a:lumMod val="75000"/>
                    <a:lumOff val="25000"/>
                  </a:schemeClr>
                </a:solidFill>
              </a:rPr>
              <a:t> </a:t>
            </a:r>
            <a:r>
              <a:rPr lang="en-US" altLang="zh-CN" sz="6400" dirty="0" err="1">
                <a:solidFill>
                  <a:schemeClr val="tx1">
                    <a:lumMod val="75000"/>
                    <a:lumOff val="25000"/>
                  </a:schemeClr>
                </a:solidFill>
              </a:rPr>
              <a:t>foodsprice</a:t>
            </a:r>
            <a:r>
              <a:rPr lang="en-US" altLang="zh-CN" sz="6400" dirty="0">
                <a:solidFill>
                  <a:schemeClr val="tx1">
                    <a:lumMod val="75000"/>
                    <a:lumOff val="25000"/>
                  </a:schemeClr>
                </a:solidFill>
              </a:rPr>
              <a:t>(</a:t>
            </a:r>
            <a:r>
              <a:rPr lang="en-US" altLang="zh-CN" sz="6400" dirty="0" err="1">
                <a:solidFill>
                  <a:schemeClr val="tx1">
                    <a:lumMod val="75000"/>
                    <a:lumOff val="25000"/>
                  </a:schemeClr>
                </a:solidFill>
              </a:rPr>
              <a:t>per_price,number</a:t>
            </a:r>
            <a:r>
              <a:rPr lang="en-US" altLang="zh-CN" sz="6400" dirty="0">
                <a:solidFill>
                  <a:schemeClr val="tx1">
                    <a:lumMod val="75000"/>
                    <a:lumOff val="25000"/>
                  </a:schemeClr>
                </a:solidFill>
              </a:rPr>
              <a:t>):</a:t>
            </a:r>
          </a:p>
          <a:p>
            <a:pPr>
              <a:lnSpc>
                <a:spcPct val="150000"/>
              </a:lnSpc>
            </a:pPr>
            <a:r>
              <a:rPr lang="en-US" altLang="zh-CN" sz="6400" dirty="0">
                <a:solidFill>
                  <a:schemeClr val="tx1">
                    <a:lumMod val="75000"/>
                    <a:lumOff val="25000"/>
                  </a:schemeClr>
                </a:solidFill>
              </a:rPr>
              <a:t>              </a:t>
            </a:r>
            <a:r>
              <a:rPr lang="en-US" altLang="zh-CN" sz="6400" dirty="0" err="1">
                <a:solidFill>
                  <a:schemeClr val="tx1">
                    <a:lumMod val="75000"/>
                    <a:lumOff val="25000"/>
                  </a:schemeClr>
                </a:solidFill>
              </a:rPr>
              <a:t>sum_price</a:t>
            </a:r>
            <a:r>
              <a:rPr lang="en-US" altLang="zh-CN" sz="6400" dirty="0">
                <a:solidFill>
                  <a:schemeClr val="tx1">
                    <a:lumMod val="75000"/>
                    <a:lumOff val="25000"/>
                  </a:schemeClr>
                </a:solidFill>
              </a:rPr>
              <a:t> = </a:t>
            </a:r>
            <a:r>
              <a:rPr lang="en-US" altLang="zh-CN" sz="6400" dirty="0" err="1">
                <a:solidFill>
                  <a:schemeClr val="tx1">
                    <a:lumMod val="75000"/>
                    <a:lumOff val="25000"/>
                  </a:schemeClr>
                </a:solidFill>
              </a:rPr>
              <a:t>per_price</a:t>
            </a:r>
            <a:r>
              <a:rPr lang="en-US" altLang="zh-CN" sz="6400" dirty="0">
                <a:solidFill>
                  <a:schemeClr val="tx1">
                    <a:lumMod val="75000"/>
                    <a:lumOff val="25000"/>
                  </a:schemeClr>
                </a:solidFill>
              </a:rPr>
              <a:t> * number</a:t>
            </a:r>
          </a:p>
          <a:p>
            <a:pPr>
              <a:lnSpc>
                <a:spcPct val="150000"/>
              </a:lnSpc>
            </a:pPr>
            <a:r>
              <a:rPr lang="en-US" altLang="zh-CN" sz="6400" dirty="0">
                <a:solidFill>
                  <a:schemeClr val="tx1">
                    <a:lumMod val="75000"/>
                    <a:lumOff val="25000"/>
                  </a:schemeClr>
                </a:solidFill>
              </a:rPr>
              <a:t>              print('</a:t>
            </a:r>
            <a:r>
              <a:rPr lang="zh-CN" altLang="en-US" sz="6400" dirty="0">
                <a:solidFill>
                  <a:schemeClr val="tx1">
                    <a:lumMod val="75000"/>
                    <a:lumOff val="25000"/>
                  </a:schemeClr>
                </a:solidFill>
              </a:rPr>
              <a:t>全局变量</a:t>
            </a:r>
            <a:r>
              <a:rPr lang="en-US" altLang="zh-CN" sz="6400" dirty="0">
                <a:solidFill>
                  <a:schemeClr val="tx1">
                    <a:lumMod val="75000"/>
                    <a:lumOff val="25000"/>
                  </a:schemeClr>
                </a:solidFill>
              </a:rPr>
              <a:t>PER_PRICE_1</a:t>
            </a:r>
            <a:r>
              <a:rPr lang="zh-CN" altLang="en-US" sz="6400" dirty="0">
                <a:solidFill>
                  <a:schemeClr val="tx1">
                    <a:lumMod val="75000"/>
                    <a:lumOff val="25000"/>
                  </a:schemeClr>
                </a:solidFill>
              </a:rPr>
              <a:t>的值：</a:t>
            </a:r>
            <a:r>
              <a:rPr lang="en-US" altLang="zh-CN" sz="6400" dirty="0">
                <a:solidFill>
                  <a:schemeClr val="tx1">
                    <a:lumMod val="75000"/>
                    <a:lumOff val="25000"/>
                  </a:schemeClr>
                </a:solidFill>
              </a:rPr>
              <a:t>', PER_PRICE_1)</a:t>
            </a:r>
          </a:p>
          <a:p>
            <a:pPr>
              <a:lnSpc>
                <a:spcPct val="150000"/>
              </a:lnSpc>
            </a:pPr>
            <a:r>
              <a:rPr lang="en-US" altLang="zh-CN" sz="6400" dirty="0">
                <a:solidFill>
                  <a:schemeClr val="tx1">
                    <a:lumMod val="75000"/>
                    <a:lumOff val="25000"/>
                  </a:schemeClr>
                </a:solidFill>
              </a:rPr>
              <a:t>              return </a:t>
            </a:r>
            <a:r>
              <a:rPr lang="en-US" altLang="zh-CN" sz="6400" dirty="0" err="1">
                <a:solidFill>
                  <a:schemeClr val="tx1">
                    <a:lumMod val="75000"/>
                    <a:lumOff val="25000"/>
                  </a:schemeClr>
                </a:solidFill>
              </a:rPr>
              <a:t>sum_price</a:t>
            </a:r>
            <a:endParaRPr lang="en-US" altLang="zh-CN" sz="6400" dirty="0">
              <a:solidFill>
                <a:schemeClr val="tx1">
                  <a:lumMod val="75000"/>
                  <a:lumOff val="25000"/>
                </a:schemeClr>
              </a:solidFill>
            </a:endParaRPr>
          </a:p>
          <a:p>
            <a:pPr>
              <a:lnSpc>
                <a:spcPct val="150000"/>
              </a:lnSpc>
            </a:pPr>
            <a:r>
              <a:rPr lang="en-US" altLang="zh-CN" sz="6400" dirty="0">
                <a:solidFill>
                  <a:schemeClr val="tx1">
                    <a:lumMod val="75000"/>
                    <a:lumOff val="25000"/>
                  </a:schemeClr>
                </a:solidFill>
              </a:rPr>
              <a:t>         PER_PRICE_1 = float(input('</a:t>
            </a:r>
            <a:r>
              <a:rPr lang="zh-CN" altLang="en-US" sz="6400" dirty="0">
                <a:solidFill>
                  <a:schemeClr val="tx1">
                    <a:lumMod val="75000"/>
                    <a:lumOff val="25000"/>
                  </a:schemeClr>
                </a:solidFill>
              </a:rPr>
              <a:t>请输入单价：</a:t>
            </a:r>
            <a:r>
              <a:rPr lang="en-US" altLang="zh-CN" sz="6400" dirty="0">
                <a:solidFill>
                  <a:schemeClr val="tx1">
                    <a:lumMod val="75000"/>
                    <a:lumOff val="25000"/>
                  </a:schemeClr>
                </a:solidFill>
              </a:rPr>
              <a:t>'))</a:t>
            </a:r>
          </a:p>
          <a:p>
            <a:pPr>
              <a:lnSpc>
                <a:spcPct val="150000"/>
              </a:lnSpc>
            </a:pPr>
            <a:r>
              <a:rPr lang="en-US" altLang="zh-CN" sz="6400" dirty="0">
                <a:solidFill>
                  <a:schemeClr val="tx1">
                    <a:lumMod val="75000"/>
                    <a:lumOff val="25000"/>
                  </a:schemeClr>
                </a:solidFill>
              </a:rPr>
              <a:t>         NUMBER_1 = float(input('</a:t>
            </a:r>
            <a:r>
              <a:rPr lang="zh-CN" altLang="en-US" sz="6400" dirty="0">
                <a:solidFill>
                  <a:schemeClr val="tx1">
                    <a:lumMod val="75000"/>
                    <a:lumOff val="25000"/>
                  </a:schemeClr>
                </a:solidFill>
              </a:rPr>
              <a:t>请输入斤数：</a:t>
            </a:r>
            <a:r>
              <a:rPr lang="en-US" altLang="zh-CN" sz="6400" dirty="0">
                <a:solidFill>
                  <a:schemeClr val="tx1">
                    <a:lumMod val="75000"/>
                    <a:lumOff val="25000"/>
                  </a:schemeClr>
                </a:solidFill>
              </a:rPr>
              <a:t>'))</a:t>
            </a:r>
          </a:p>
          <a:p>
            <a:pPr>
              <a:lnSpc>
                <a:spcPct val="150000"/>
              </a:lnSpc>
            </a:pPr>
            <a:r>
              <a:rPr lang="en-US" altLang="zh-CN" sz="6400" dirty="0">
                <a:solidFill>
                  <a:schemeClr val="tx1">
                    <a:lumMod val="75000"/>
                    <a:lumOff val="25000"/>
                  </a:schemeClr>
                </a:solidFill>
              </a:rPr>
              <a:t>         SUM_PRICE_1 = </a:t>
            </a:r>
            <a:r>
              <a:rPr lang="en-US" altLang="zh-CN" sz="6400" dirty="0" err="1">
                <a:solidFill>
                  <a:schemeClr val="tx1">
                    <a:lumMod val="75000"/>
                    <a:lumOff val="25000"/>
                  </a:schemeClr>
                </a:solidFill>
              </a:rPr>
              <a:t>foodsprice</a:t>
            </a:r>
            <a:r>
              <a:rPr lang="en-US" altLang="zh-CN" sz="6400" dirty="0">
                <a:solidFill>
                  <a:schemeClr val="tx1">
                    <a:lumMod val="75000"/>
                    <a:lumOff val="25000"/>
                  </a:schemeClr>
                </a:solidFill>
              </a:rPr>
              <a:t>(PER_PRICE_1, NUMBER_1)</a:t>
            </a:r>
          </a:p>
          <a:p>
            <a:pPr>
              <a:lnSpc>
                <a:spcPct val="150000"/>
              </a:lnSpc>
            </a:pPr>
            <a:r>
              <a:rPr lang="en-US" altLang="zh-CN" sz="6400" dirty="0">
                <a:solidFill>
                  <a:schemeClr val="tx1">
                    <a:lumMod val="75000"/>
                    <a:lumOff val="25000"/>
                  </a:schemeClr>
                </a:solidFill>
              </a:rPr>
              <a:t>          print('</a:t>
            </a:r>
            <a:r>
              <a:rPr lang="zh-CN" altLang="en-US" sz="6400" dirty="0">
                <a:solidFill>
                  <a:schemeClr val="tx1">
                    <a:lumMod val="75000"/>
                    <a:lumOff val="25000"/>
                  </a:schemeClr>
                </a:solidFill>
              </a:rPr>
              <a:t>蔬菜的价格是：</a:t>
            </a:r>
            <a:r>
              <a:rPr lang="en-US" altLang="zh-CN" sz="6400" dirty="0">
                <a:solidFill>
                  <a:schemeClr val="tx1">
                    <a:lumMod val="75000"/>
                    <a:lumOff val="25000"/>
                  </a:schemeClr>
                </a:solidFill>
              </a:rPr>
              <a:t>', SUM_PRICE_1) </a:t>
            </a:r>
          </a:p>
          <a:p>
            <a:pPr>
              <a:lnSpc>
                <a:spcPct val="150000"/>
              </a:lnSpc>
            </a:pPr>
            <a:r>
              <a:rPr lang="zh-CN" altLang="en-US" sz="2000" dirty="0">
                <a:solidFill>
                  <a:srgbClr val="FF0000"/>
                </a:solidFill>
              </a:rPr>
              <a:t>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328803"/>
            <a:ext cx="8304986" cy="4801063"/>
          </a:xfrm>
        </p:spPr>
        <p:txBody>
          <a:bodyPr>
            <a:normAutofit/>
          </a:bodyPr>
          <a:lstStyle/>
          <a:p>
            <a:pPr>
              <a:lnSpc>
                <a:spcPct val="150000"/>
              </a:lnSpc>
            </a:pPr>
            <a:r>
              <a:rPr lang="en-US" altLang="zh-CN" sz="2000" dirty="0"/>
              <a:t>      </a:t>
            </a:r>
            <a:r>
              <a:rPr lang="zh-CN" altLang="en-US" sz="2000" dirty="0">
                <a:solidFill>
                  <a:schemeClr val="tx1">
                    <a:lumMod val="75000"/>
                    <a:lumOff val="25000"/>
                  </a:schemeClr>
                </a:solidFill>
              </a:rPr>
              <a:t>代码运行结果如下：</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a:t>
            </a:r>
            <a:r>
              <a:rPr lang="zh-CN" altLang="en-US" dirty="0">
                <a:solidFill>
                  <a:schemeClr val="tx1">
                    <a:lumMod val="75000"/>
                    <a:lumOff val="25000"/>
                  </a:schemeClr>
                </a:solidFill>
              </a:rPr>
              <a:t>请输入单价：</a:t>
            </a:r>
            <a:r>
              <a:rPr lang="en-US" altLang="zh-CN" dirty="0">
                <a:solidFill>
                  <a:schemeClr val="tx1">
                    <a:lumMod val="75000"/>
                    <a:lumOff val="25000"/>
                  </a:schemeClr>
                </a:solidFill>
              </a:rPr>
              <a:t>21</a:t>
            </a:r>
          </a:p>
          <a:p>
            <a:pPr>
              <a:lnSpc>
                <a:spcPct val="150000"/>
              </a:lnSpc>
            </a:pPr>
            <a:r>
              <a:rPr lang="zh-CN" altLang="en-US" dirty="0">
                <a:solidFill>
                  <a:schemeClr val="tx1">
                    <a:lumMod val="75000"/>
                    <a:lumOff val="25000"/>
                  </a:schemeClr>
                </a:solidFill>
              </a:rPr>
              <a:t>        请输入斤数：</a:t>
            </a:r>
            <a:r>
              <a:rPr lang="en-US" altLang="zh-CN" dirty="0">
                <a:solidFill>
                  <a:schemeClr val="tx1">
                    <a:lumMod val="75000"/>
                    <a:lumOff val="25000"/>
                  </a:schemeClr>
                </a:solidFill>
              </a:rPr>
              <a:t>7.5</a:t>
            </a:r>
          </a:p>
          <a:p>
            <a:pPr>
              <a:lnSpc>
                <a:spcPct val="150000"/>
              </a:lnSpc>
            </a:pPr>
            <a:r>
              <a:rPr lang="zh-CN" altLang="en-US" dirty="0">
                <a:solidFill>
                  <a:schemeClr val="tx1">
                    <a:lumMod val="75000"/>
                    <a:lumOff val="25000"/>
                  </a:schemeClr>
                </a:solidFill>
              </a:rPr>
              <a:t>        全局变量</a:t>
            </a:r>
            <a:r>
              <a:rPr lang="en-US" altLang="zh-CN" dirty="0">
                <a:solidFill>
                  <a:schemeClr val="tx1">
                    <a:lumMod val="75000"/>
                    <a:lumOff val="25000"/>
                  </a:schemeClr>
                </a:solidFill>
              </a:rPr>
              <a:t>PER_PRICE_1</a:t>
            </a:r>
            <a:r>
              <a:rPr lang="zh-CN" altLang="en-US" dirty="0">
                <a:solidFill>
                  <a:schemeClr val="tx1">
                    <a:lumMod val="75000"/>
                    <a:lumOff val="25000"/>
                  </a:schemeClr>
                </a:solidFill>
              </a:rPr>
              <a:t>： </a:t>
            </a:r>
            <a:r>
              <a:rPr lang="en-US" altLang="zh-CN" dirty="0">
                <a:solidFill>
                  <a:schemeClr val="tx1">
                    <a:lumMod val="75000"/>
                    <a:lumOff val="25000"/>
                  </a:schemeClr>
                </a:solidFill>
              </a:rPr>
              <a:t>21.0	</a:t>
            </a:r>
          </a:p>
          <a:p>
            <a:pPr>
              <a:lnSpc>
                <a:spcPct val="150000"/>
              </a:lnSpc>
            </a:pPr>
            <a:r>
              <a:rPr lang="zh-CN" altLang="en-US" dirty="0">
                <a:solidFill>
                  <a:schemeClr val="tx1">
                    <a:lumMod val="75000"/>
                    <a:lumOff val="25000"/>
                  </a:schemeClr>
                </a:solidFill>
              </a:rPr>
              <a:t>        蔬菜的价格是： </a:t>
            </a:r>
            <a:r>
              <a:rPr lang="en-US" altLang="zh-CN" dirty="0">
                <a:solidFill>
                  <a:schemeClr val="tx1">
                    <a:lumMod val="75000"/>
                    <a:lumOff val="25000"/>
                  </a:schemeClr>
                </a:solidFill>
              </a:rPr>
              <a:t>157.5</a:t>
            </a:r>
          </a:p>
          <a:p>
            <a:pPr>
              <a:lnSpc>
                <a:spcPct val="150000"/>
              </a:lnSpc>
            </a:pPr>
            <a:r>
              <a:rPr lang="zh-CN" altLang="en-US" sz="2000" dirty="0">
                <a:solidFill>
                  <a:schemeClr val="tx1">
                    <a:lumMod val="75000"/>
                    <a:lumOff val="25000"/>
                  </a:schemeClr>
                </a:solidFill>
              </a:rPr>
              <a:t>       在上例中，我们在定义的函数</a:t>
            </a:r>
            <a:r>
              <a:rPr lang="en-US" altLang="zh-CN" sz="2000" dirty="0" err="1">
                <a:solidFill>
                  <a:schemeClr val="tx1">
                    <a:lumMod val="75000"/>
                    <a:lumOff val="25000"/>
                  </a:schemeClr>
                </a:solidFill>
              </a:rPr>
              <a:t>foodsprice</a:t>
            </a:r>
            <a:r>
              <a:rPr lang="zh-CN" altLang="en-US" sz="2000" dirty="0">
                <a:solidFill>
                  <a:schemeClr val="tx1">
                    <a:lumMod val="75000"/>
                    <a:lumOff val="25000"/>
                  </a:schemeClr>
                </a:solidFill>
              </a:rPr>
              <a:t>内部去访问在函数外面定义的全局变量</a:t>
            </a:r>
            <a:r>
              <a:rPr lang="en-US" altLang="zh-CN" sz="2000" dirty="0">
                <a:solidFill>
                  <a:schemeClr val="tx1">
                    <a:lumMod val="75000"/>
                    <a:lumOff val="25000"/>
                  </a:schemeClr>
                </a:solidFill>
              </a:rPr>
              <a:t>PER_PRICE_1</a:t>
            </a:r>
            <a:r>
              <a:rPr lang="zh-CN" altLang="en-US" sz="2000" dirty="0">
                <a:solidFill>
                  <a:schemeClr val="tx1">
                    <a:lumMod val="75000"/>
                    <a:lumOff val="25000"/>
                  </a:schemeClr>
                </a:solidFill>
              </a:rPr>
              <a:t>，能得到期望的输入结果</a:t>
            </a:r>
            <a:r>
              <a:rPr lang="en-US" altLang="zh-CN" sz="2000" dirty="0">
                <a:solidFill>
                  <a:schemeClr val="tx1">
                    <a:lumMod val="75000"/>
                    <a:lumOff val="25000"/>
                  </a:schemeClr>
                </a:solidFill>
              </a:rPr>
              <a:t>21</a:t>
            </a:r>
            <a:r>
              <a:rPr lang="zh-CN" altLang="en-US" sz="2000" dirty="0">
                <a:solidFill>
                  <a:schemeClr val="tx1">
                    <a:lumMod val="75000"/>
                    <a:lumOff val="25000"/>
                  </a:schemeClr>
                </a:solidFill>
              </a:rPr>
              <a:t>。   </a:t>
            </a:r>
            <a:r>
              <a:rPr lang="zh-CN" altLang="en-US" sz="2000" dirty="0">
                <a:solidFill>
                  <a:srgbClr val="FF0000"/>
                </a:solidFill>
              </a:rPr>
              <a:t>      </a:t>
            </a: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328803"/>
            <a:ext cx="8304986" cy="4801063"/>
          </a:xfrm>
        </p:spPr>
        <p:txBody>
          <a:bodyPr>
            <a:normAutofit/>
          </a:bodyPr>
          <a:lstStyle/>
          <a:p>
            <a:pPr>
              <a:lnSpc>
                <a:spcPct val="150000"/>
              </a:lnSpc>
            </a:pPr>
            <a:r>
              <a:rPr lang="en-US" altLang="zh-CN" sz="2000" dirty="0">
                <a:solidFill>
                  <a:srgbClr val="FF0000"/>
                </a:solidFill>
              </a:rPr>
              <a:t>       </a:t>
            </a:r>
            <a:r>
              <a:rPr lang="zh-CN" altLang="en-US" sz="2000" dirty="0">
                <a:solidFill>
                  <a:srgbClr val="FF0000"/>
                </a:solidFill>
              </a:rPr>
              <a:t>在函数内部可以去访问全局变量，但不要去修改全局变量，否则会得不到想要的结果</a:t>
            </a:r>
            <a:r>
              <a:rPr lang="zh-CN" altLang="en-US" sz="2000" dirty="0">
                <a:solidFill>
                  <a:schemeClr val="tx1">
                    <a:lumMod val="75000"/>
                    <a:lumOff val="25000"/>
                  </a:schemeClr>
                </a:solidFill>
              </a:rPr>
              <a:t>。这是因为在函数内部试图去修改一个全局变量时，系统会自动创建一个新的同名的局部变量去代替全局变量，采用屏蔽</a:t>
            </a:r>
            <a:r>
              <a:rPr lang="en-US" altLang="zh-CN" sz="2000" dirty="0">
                <a:solidFill>
                  <a:schemeClr val="tx1">
                    <a:lumMod val="75000"/>
                    <a:lumOff val="25000"/>
                  </a:schemeClr>
                </a:solidFill>
              </a:rPr>
              <a:t>(Shadowing)</a:t>
            </a:r>
            <a:r>
              <a:rPr lang="zh-CN" altLang="en-US" sz="2000" dirty="0">
                <a:solidFill>
                  <a:schemeClr val="tx1">
                    <a:lumMod val="75000"/>
                    <a:lumOff val="25000"/>
                  </a:schemeClr>
                </a:solidFill>
              </a:rPr>
              <a:t>的方式，当函数调用结束后函数的栈空间会被释放，数据也会随之释放。</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        如果要在函数内部去修改全局变量的值，并使之在整个程序生效，采用关键字</a:t>
            </a:r>
            <a:r>
              <a:rPr lang="en-US" altLang="zh-CN" sz="2000" dirty="0">
                <a:solidFill>
                  <a:schemeClr val="tx1">
                    <a:lumMod val="75000"/>
                    <a:lumOff val="25000"/>
                  </a:schemeClr>
                </a:solidFill>
              </a:rPr>
              <a:t>global</a:t>
            </a:r>
            <a:r>
              <a:rPr lang="zh-CN" altLang="en-US" sz="2000" dirty="0">
                <a:solidFill>
                  <a:schemeClr val="tx1">
                    <a:lumMod val="75000"/>
                    <a:lumOff val="25000"/>
                  </a:schemeClr>
                </a:solidFill>
              </a:rPr>
              <a:t>即可。</a:t>
            </a:r>
            <a:endParaRPr lang="en-US" altLang="zh-CN" sz="2000" dirty="0">
              <a:solidFill>
                <a:schemeClr val="tx1">
                  <a:lumMod val="75000"/>
                  <a:lumOff val="25000"/>
                </a:schemeClr>
              </a:solidFill>
            </a:endParaRPr>
          </a:p>
          <a:p>
            <a:pPr>
              <a:lnSpc>
                <a:spcPct val="150000"/>
              </a:lnSpc>
            </a:pPr>
            <a:r>
              <a:rPr lang="zh-CN" altLang="en-US" sz="2000" dirty="0">
                <a:solidFill>
                  <a:srgbClr val="FF0000"/>
                </a:solidFill>
              </a:rPr>
              <a:t>         </a:t>
            </a: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328803"/>
            <a:ext cx="8304986" cy="4801063"/>
          </a:xfrm>
        </p:spPr>
        <p:txBody>
          <a:bodyPr>
            <a:normAutofit fontScale="85000" lnSpcReduction="10000"/>
          </a:bodyPr>
          <a:lstStyle/>
          <a:p>
            <a:pPr>
              <a:lnSpc>
                <a:spcPct val="150000"/>
              </a:lnSpc>
            </a:pPr>
            <a:r>
              <a:rPr lang="zh-CN" altLang="en-US" sz="2400" dirty="0"/>
              <a:t>        </a:t>
            </a:r>
            <a:r>
              <a:rPr lang="zh-CN" altLang="en-US" sz="2400" dirty="0">
                <a:solidFill>
                  <a:schemeClr val="tx1">
                    <a:lumMod val="75000"/>
                    <a:lumOff val="25000"/>
                  </a:schemeClr>
                </a:solidFill>
              </a:rPr>
              <a:t>在函数内部定义的参数和变量称为局部变量，超出了这个函数的作用域局部变量是无效的，它的作用域仅在函数内部。如下所示代码：</a:t>
            </a:r>
          </a:p>
          <a:p>
            <a:pPr>
              <a:lnSpc>
                <a:spcPct val="150000"/>
              </a:lnSpc>
            </a:pP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def</a:t>
            </a: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foodsprice</a:t>
            </a:r>
            <a:r>
              <a:rPr lang="en-US" altLang="zh-CN" sz="1900" dirty="0">
                <a:solidFill>
                  <a:schemeClr val="tx1">
                    <a:lumMod val="75000"/>
                    <a:lumOff val="25000"/>
                  </a:schemeClr>
                </a:solidFill>
              </a:rPr>
              <a:t>(</a:t>
            </a:r>
            <a:r>
              <a:rPr lang="en-US" altLang="zh-CN" sz="1900" dirty="0" err="1">
                <a:solidFill>
                  <a:schemeClr val="tx1">
                    <a:lumMod val="75000"/>
                    <a:lumOff val="25000"/>
                  </a:schemeClr>
                </a:solidFill>
              </a:rPr>
              <a:t>per_price,number</a:t>
            </a:r>
            <a:r>
              <a:rPr lang="en-US" altLang="zh-CN" sz="1900" dirty="0">
                <a:solidFill>
                  <a:schemeClr val="tx1">
                    <a:lumMod val="75000"/>
                    <a:lumOff val="25000"/>
                  </a:schemeClr>
                </a:solidFill>
              </a:rPr>
              <a:t>):</a:t>
            </a:r>
          </a:p>
          <a:p>
            <a:pPr>
              <a:lnSpc>
                <a:spcPct val="150000"/>
              </a:lnSpc>
            </a:pP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 = </a:t>
            </a:r>
            <a:r>
              <a:rPr lang="en-US" altLang="zh-CN" sz="1900" dirty="0" err="1">
                <a:solidFill>
                  <a:schemeClr val="tx1">
                    <a:lumMod val="75000"/>
                    <a:lumOff val="25000"/>
                  </a:schemeClr>
                </a:solidFill>
              </a:rPr>
              <a:t>per_price</a:t>
            </a:r>
            <a:r>
              <a:rPr lang="en-US" altLang="zh-CN" sz="1900" dirty="0">
                <a:solidFill>
                  <a:schemeClr val="tx1">
                    <a:lumMod val="75000"/>
                    <a:lumOff val="25000"/>
                  </a:schemeClr>
                </a:solidFill>
              </a:rPr>
              <a:t> * number</a:t>
            </a:r>
          </a:p>
          <a:p>
            <a:pPr>
              <a:lnSpc>
                <a:spcPct val="150000"/>
              </a:lnSpc>
            </a:pPr>
            <a:r>
              <a:rPr lang="en-US" altLang="zh-CN" sz="1900" dirty="0">
                <a:solidFill>
                  <a:schemeClr val="tx1">
                    <a:lumMod val="75000"/>
                    <a:lumOff val="25000"/>
                  </a:schemeClr>
                </a:solidFill>
              </a:rPr>
              <a:t>               return </a:t>
            </a:r>
            <a:r>
              <a:rPr lang="en-US" altLang="zh-CN" sz="1900" dirty="0" err="1">
                <a:solidFill>
                  <a:schemeClr val="tx1">
                    <a:lumMod val="75000"/>
                    <a:lumOff val="25000"/>
                  </a:schemeClr>
                </a:solidFill>
              </a:rPr>
              <a:t>sum_price</a:t>
            </a:r>
            <a:endParaRPr lang="en-US" altLang="zh-CN" sz="1900" dirty="0">
              <a:solidFill>
                <a:schemeClr val="tx1">
                  <a:lumMod val="75000"/>
                  <a:lumOff val="25000"/>
                </a:schemeClr>
              </a:solidFill>
            </a:endParaRPr>
          </a:p>
          <a:p>
            <a:pPr>
              <a:lnSpc>
                <a:spcPct val="150000"/>
              </a:lnSpc>
            </a:pPr>
            <a:r>
              <a:rPr lang="en-US" altLang="zh-CN" sz="1900" dirty="0">
                <a:solidFill>
                  <a:schemeClr val="tx1">
                    <a:lumMod val="75000"/>
                    <a:lumOff val="25000"/>
                  </a:schemeClr>
                </a:solidFill>
              </a:rPr>
              <a:t>          PER_PRICE_1 = float(input('</a:t>
            </a:r>
            <a:r>
              <a:rPr lang="zh-CN" altLang="en-US" sz="1900" dirty="0">
                <a:solidFill>
                  <a:schemeClr val="tx1">
                    <a:lumMod val="75000"/>
                    <a:lumOff val="25000"/>
                  </a:schemeClr>
                </a:solidFill>
              </a:rPr>
              <a:t>请输入单价：</a:t>
            </a:r>
            <a:r>
              <a:rPr lang="en-US" altLang="zh-CN" sz="1900" dirty="0">
                <a:solidFill>
                  <a:schemeClr val="tx1">
                    <a:lumMod val="75000"/>
                    <a:lumOff val="25000"/>
                  </a:schemeClr>
                </a:solidFill>
              </a:rPr>
              <a:t>'))</a:t>
            </a:r>
          </a:p>
          <a:p>
            <a:pPr>
              <a:lnSpc>
                <a:spcPct val="150000"/>
              </a:lnSpc>
            </a:pPr>
            <a:r>
              <a:rPr lang="en-US" altLang="zh-CN" sz="1900" dirty="0">
                <a:solidFill>
                  <a:schemeClr val="tx1">
                    <a:lumMod val="75000"/>
                    <a:lumOff val="25000"/>
                  </a:schemeClr>
                </a:solidFill>
              </a:rPr>
              <a:t>          NUMBER_1 = float(input('</a:t>
            </a:r>
            <a:r>
              <a:rPr lang="zh-CN" altLang="en-US" sz="1900" dirty="0">
                <a:solidFill>
                  <a:schemeClr val="tx1">
                    <a:lumMod val="75000"/>
                    <a:lumOff val="25000"/>
                  </a:schemeClr>
                </a:solidFill>
              </a:rPr>
              <a:t>请输入斤数：</a:t>
            </a:r>
            <a:r>
              <a:rPr lang="en-US" altLang="zh-CN" sz="1900" dirty="0">
                <a:solidFill>
                  <a:schemeClr val="tx1">
                    <a:lumMod val="75000"/>
                    <a:lumOff val="25000"/>
                  </a:schemeClr>
                </a:solidFill>
              </a:rPr>
              <a:t>'))</a:t>
            </a:r>
          </a:p>
          <a:p>
            <a:pPr>
              <a:lnSpc>
                <a:spcPct val="150000"/>
              </a:lnSpc>
            </a:pPr>
            <a:r>
              <a:rPr lang="en-US" altLang="zh-CN" sz="1900" dirty="0">
                <a:solidFill>
                  <a:schemeClr val="tx1">
                    <a:lumMod val="75000"/>
                    <a:lumOff val="25000"/>
                  </a:schemeClr>
                </a:solidFill>
              </a:rPr>
              <a:t>          SUM_PRICE_1 = </a:t>
            </a:r>
            <a:r>
              <a:rPr lang="en-US" altLang="zh-CN" sz="1900" dirty="0" err="1">
                <a:solidFill>
                  <a:schemeClr val="tx1">
                    <a:lumMod val="75000"/>
                    <a:lumOff val="25000"/>
                  </a:schemeClr>
                </a:solidFill>
              </a:rPr>
              <a:t>foodsprice</a:t>
            </a:r>
            <a:r>
              <a:rPr lang="en-US" altLang="zh-CN" sz="1900" dirty="0">
                <a:solidFill>
                  <a:schemeClr val="tx1">
                    <a:lumMod val="75000"/>
                    <a:lumOff val="25000"/>
                  </a:schemeClr>
                </a:solidFill>
              </a:rPr>
              <a:t>(PER_PRICE_1,NUMBER_1)</a:t>
            </a:r>
          </a:p>
          <a:p>
            <a:pPr>
              <a:lnSpc>
                <a:spcPct val="150000"/>
              </a:lnSpc>
            </a:pPr>
            <a:r>
              <a:rPr lang="en-US" altLang="zh-CN" sz="1900" dirty="0">
                <a:solidFill>
                  <a:schemeClr val="tx1">
                    <a:lumMod val="75000"/>
                    <a:lumOff val="25000"/>
                  </a:schemeClr>
                </a:solidFill>
              </a:rPr>
              <a:t>          print('</a:t>
            </a:r>
            <a:r>
              <a:rPr lang="zh-CN" altLang="en-US" sz="1900" dirty="0">
                <a:solidFill>
                  <a:schemeClr val="tx1">
                    <a:lumMod val="75000"/>
                    <a:lumOff val="25000"/>
                  </a:schemeClr>
                </a:solidFill>
              </a:rPr>
              <a:t>蔬菜的价格是：</a:t>
            </a:r>
            <a:r>
              <a:rPr lang="en-US" altLang="zh-CN" sz="1900" dirty="0">
                <a:solidFill>
                  <a:schemeClr val="tx1">
                    <a:lumMod val="75000"/>
                    <a:lumOff val="25000"/>
                  </a:schemeClr>
                </a:solidFill>
              </a:rPr>
              <a:t>',SUM_PRICE_1)</a:t>
            </a:r>
          </a:p>
          <a:p>
            <a:pPr>
              <a:lnSpc>
                <a:spcPct val="150000"/>
              </a:lnSpc>
            </a:pPr>
            <a:r>
              <a:rPr lang="en-US" altLang="zh-CN" sz="1900" dirty="0">
                <a:solidFill>
                  <a:schemeClr val="tx1">
                    <a:lumMod val="75000"/>
                    <a:lumOff val="25000"/>
                  </a:schemeClr>
                </a:solidFill>
              </a:rPr>
              <a:t>          print('</a:t>
            </a:r>
            <a:r>
              <a:rPr lang="zh-CN" altLang="en-US" sz="1900" dirty="0">
                <a:solidFill>
                  <a:schemeClr val="tx1">
                    <a:lumMod val="75000"/>
                    <a:lumOff val="25000"/>
                  </a:schemeClr>
                </a:solidFill>
              </a:rPr>
              <a:t>局部变量</a:t>
            </a:r>
            <a:r>
              <a:rPr lang="en-US" altLang="zh-CN" sz="1900" dirty="0" err="1">
                <a:solidFill>
                  <a:schemeClr val="tx1">
                    <a:lumMod val="75000"/>
                    <a:lumOff val="25000"/>
                  </a:schemeClr>
                </a:solidFill>
              </a:rPr>
              <a:t>sum_price</a:t>
            </a:r>
            <a:r>
              <a:rPr lang="zh-CN" altLang="en-US" sz="1900" dirty="0">
                <a:solidFill>
                  <a:schemeClr val="tx1">
                    <a:lumMod val="75000"/>
                    <a:lumOff val="25000"/>
                  </a:schemeClr>
                </a:solidFill>
              </a:rPr>
              <a:t>的值：</a:t>
            </a:r>
            <a:r>
              <a:rPr lang="en-US" altLang="zh-CN" sz="1900" dirty="0">
                <a:solidFill>
                  <a:schemeClr val="tx1">
                    <a:lumMod val="75000"/>
                    <a:lumOff val="25000"/>
                  </a:schemeClr>
                </a:solidFill>
              </a:rPr>
              <a:t>',</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a:t>
            </a:r>
            <a:r>
              <a:rPr lang="zh-CN" altLang="en-US" sz="1900" dirty="0">
                <a:solidFill>
                  <a:schemeClr val="tx1">
                    <a:lumMod val="75000"/>
                    <a:lumOff val="25000"/>
                  </a:schemeClr>
                </a:solidFill>
              </a:rPr>
              <a:t> </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
        <p:nvSpPr>
          <p:cNvPr id="6" name="文本占位符 1"/>
          <p:cNvSpPr>
            <a:spLocks noGrp="1"/>
          </p:cNvSpPr>
          <p:nvPr>
            <p:ph type="body" sz="quarter" idx="13"/>
          </p:nvPr>
        </p:nvSpPr>
        <p:spPr>
          <a:xfrm>
            <a:off x="392113" y="948743"/>
            <a:ext cx="7094537" cy="544391"/>
          </a:xfrm>
        </p:spPr>
        <p:txBody>
          <a:bodyPr>
            <a:normAutofit/>
          </a:bodyPr>
          <a:lstStyle/>
          <a:p>
            <a:r>
              <a:rPr lang="en-US" altLang="zh-CN" sz="2000" dirty="0"/>
              <a:t>6.1.3 </a:t>
            </a:r>
            <a:r>
              <a:rPr lang="zh-CN" altLang="en-US" sz="2000" dirty="0"/>
              <a:t>局部变量</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rmAutofit fontScale="92500" lnSpcReduction="20000"/>
          </a:bodyPr>
          <a:lstStyle/>
          <a:p>
            <a:pPr>
              <a:lnSpc>
                <a:spcPct val="150000"/>
              </a:lnSpc>
            </a:pPr>
            <a:r>
              <a:rPr lang="zh-CN" altLang="en-US" sz="2400" dirty="0"/>
              <a:t>        </a:t>
            </a:r>
            <a:r>
              <a:rPr lang="zh-CN" altLang="en-US" sz="2400" dirty="0">
                <a:solidFill>
                  <a:schemeClr val="tx1">
                    <a:lumMod val="75000"/>
                    <a:lumOff val="25000"/>
                  </a:schemeClr>
                </a:solidFill>
              </a:rPr>
              <a:t>代码运行结果如下：</a:t>
            </a:r>
          </a:p>
          <a:p>
            <a:pPr>
              <a:lnSpc>
                <a:spcPct val="150000"/>
              </a:lnSpc>
            </a:pPr>
            <a:r>
              <a:rPr lang="zh-CN" altLang="en-US" sz="1900" dirty="0">
                <a:solidFill>
                  <a:schemeClr val="tx1">
                    <a:lumMod val="75000"/>
                    <a:lumOff val="25000"/>
                  </a:schemeClr>
                </a:solidFill>
              </a:rPr>
              <a:t>           请输入单价：</a:t>
            </a:r>
            <a:r>
              <a:rPr lang="en-US" altLang="zh-CN" sz="1900" dirty="0">
                <a:solidFill>
                  <a:schemeClr val="tx1">
                    <a:lumMod val="75000"/>
                    <a:lumOff val="25000"/>
                  </a:schemeClr>
                </a:solidFill>
              </a:rPr>
              <a:t>12</a:t>
            </a:r>
          </a:p>
          <a:p>
            <a:pPr>
              <a:lnSpc>
                <a:spcPct val="150000"/>
              </a:lnSpc>
            </a:pPr>
            <a:r>
              <a:rPr lang="zh-CN" altLang="en-US" sz="1900" dirty="0">
                <a:solidFill>
                  <a:schemeClr val="tx1">
                    <a:lumMod val="75000"/>
                    <a:lumOff val="25000"/>
                  </a:schemeClr>
                </a:solidFill>
              </a:rPr>
              <a:t>           请输入斤数：</a:t>
            </a:r>
            <a:r>
              <a:rPr lang="en-US" altLang="zh-CN" sz="1900" dirty="0">
                <a:solidFill>
                  <a:schemeClr val="tx1">
                    <a:lumMod val="75000"/>
                    <a:lumOff val="25000"/>
                  </a:schemeClr>
                </a:solidFill>
              </a:rPr>
              <a:t>1.56</a:t>
            </a:r>
          </a:p>
          <a:p>
            <a:pPr>
              <a:lnSpc>
                <a:spcPct val="150000"/>
              </a:lnSpc>
            </a:pPr>
            <a:r>
              <a:rPr lang="zh-CN" altLang="en-US" sz="1900" dirty="0">
                <a:solidFill>
                  <a:schemeClr val="tx1">
                    <a:lumMod val="75000"/>
                    <a:lumOff val="25000"/>
                  </a:schemeClr>
                </a:solidFill>
              </a:rPr>
              <a:t>           蔬菜的价格是： </a:t>
            </a:r>
            <a:r>
              <a:rPr lang="en-US" altLang="zh-CN" sz="1900" dirty="0">
                <a:solidFill>
                  <a:schemeClr val="tx1">
                    <a:lumMod val="75000"/>
                    <a:lumOff val="25000"/>
                  </a:schemeClr>
                </a:solidFill>
              </a:rPr>
              <a:t>18.72</a:t>
            </a:r>
          </a:p>
          <a:p>
            <a:pPr>
              <a:lnSpc>
                <a:spcPct val="150000"/>
              </a:lnSpc>
            </a:pP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Traceback</a:t>
            </a:r>
            <a:r>
              <a:rPr lang="en-US" altLang="zh-CN" sz="1900" dirty="0">
                <a:solidFill>
                  <a:schemeClr val="tx1">
                    <a:lumMod val="75000"/>
                    <a:lumOff val="25000"/>
                  </a:schemeClr>
                </a:solidFill>
              </a:rPr>
              <a:t> (most recent call last):</a:t>
            </a:r>
          </a:p>
          <a:p>
            <a:pPr>
              <a:lnSpc>
                <a:spcPct val="150000"/>
              </a:lnSpc>
            </a:pPr>
            <a:r>
              <a:rPr lang="en-US" altLang="zh-CN" sz="1900" dirty="0">
                <a:solidFill>
                  <a:schemeClr val="tx1">
                    <a:lumMod val="75000"/>
                    <a:lumOff val="25000"/>
                  </a:schemeClr>
                </a:solidFill>
              </a:rPr>
              <a:t>            File "G:/6_1_3.py", line 9, in &lt;module&gt;    print('</a:t>
            </a:r>
            <a:r>
              <a:rPr lang="zh-CN" altLang="en-US" sz="1900" dirty="0">
                <a:solidFill>
                  <a:schemeClr val="tx1">
                    <a:lumMod val="75000"/>
                    <a:lumOff val="25000"/>
                  </a:schemeClr>
                </a:solidFill>
              </a:rPr>
              <a:t>局部变量</a:t>
            </a:r>
            <a:r>
              <a:rPr lang="en-US" altLang="zh-CN" sz="1900" dirty="0" err="1">
                <a:solidFill>
                  <a:schemeClr val="tx1">
                    <a:lumMod val="75000"/>
                    <a:lumOff val="25000"/>
                  </a:schemeClr>
                </a:solidFill>
              </a:rPr>
              <a:t>sum_price</a:t>
            </a:r>
            <a:r>
              <a:rPr lang="zh-CN" altLang="en-US" sz="1900" dirty="0">
                <a:solidFill>
                  <a:schemeClr val="tx1">
                    <a:lumMod val="75000"/>
                    <a:lumOff val="25000"/>
                  </a:schemeClr>
                </a:solidFill>
              </a:rPr>
              <a:t>的值：</a:t>
            </a:r>
            <a:r>
              <a:rPr lang="en-US" altLang="zh-CN" sz="1900" dirty="0">
                <a:solidFill>
                  <a:schemeClr val="tx1">
                    <a:lumMod val="75000"/>
                    <a:lumOff val="25000"/>
                  </a:schemeClr>
                </a:solidFill>
              </a:rPr>
              <a:t>',</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NameError</a:t>
            </a:r>
            <a:r>
              <a:rPr lang="en-US" altLang="zh-CN" sz="1900" dirty="0">
                <a:solidFill>
                  <a:schemeClr val="tx1">
                    <a:lumMod val="75000"/>
                    <a:lumOff val="25000"/>
                  </a:schemeClr>
                </a:solidFill>
              </a:rPr>
              <a:t>: name '</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 is not defined</a:t>
            </a:r>
          </a:p>
          <a:p>
            <a:pPr>
              <a:lnSpc>
                <a:spcPct val="150000"/>
              </a:lnSpc>
            </a:pPr>
            <a:r>
              <a:rPr lang="zh-CN" altLang="en-US" sz="2200" dirty="0">
                <a:solidFill>
                  <a:schemeClr val="tx1">
                    <a:lumMod val="75000"/>
                    <a:lumOff val="25000"/>
                  </a:schemeClr>
                </a:solidFill>
              </a:rPr>
              <a:t>         在上例中，我们试图在函数作用域外访问函数内的局部变量</a:t>
            </a:r>
            <a:r>
              <a:rPr lang="en-US" altLang="zh-CN" sz="2200" dirty="0" err="1">
                <a:solidFill>
                  <a:schemeClr val="tx1">
                    <a:lumMod val="75000"/>
                    <a:lumOff val="25000"/>
                  </a:schemeClr>
                </a:solidFill>
              </a:rPr>
              <a:t>sum_price</a:t>
            </a:r>
            <a:r>
              <a:rPr lang="zh-CN" altLang="en-US" sz="2200" dirty="0">
                <a:solidFill>
                  <a:schemeClr val="tx1">
                    <a:lumMod val="75000"/>
                    <a:lumOff val="25000"/>
                  </a:schemeClr>
                </a:solidFill>
              </a:rPr>
              <a:t>，程序运行到此处时报出了</a:t>
            </a:r>
            <a:r>
              <a:rPr lang="en-US" altLang="zh-CN" sz="2200" dirty="0" err="1">
                <a:solidFill>
                  <a:schemeClr val="tx1">
                    <a:lumMod val="75000"/>
                    <a:lumOff val="25000"/>
                  </a:schemeClr>
                </a:solidFill>
              </a:rPr>
              <a:t>NameError</a:t>
            </a:r>
            <a:r>
              <a:rPr lang="zh-CN" altLang="en-US" sz="2200" dirty="0">
                <a:solidFill>
                  <a:schemeClr val="tx1">
                    <a:lumMod val="75000"/>
                    <a:lumOff val="25000"/>
                  </a:schemeClr>
                </a:solidFill>
              </a:rPr>
              <a:t>的异常，提示变量</a:t>
            </a:r>
            <a:r>
              <a:rPr lang="en-US" altLang="zh-CN" sz="2200" dirty="0" err="1">
                <a:solidFill>
                  <a:schemeClr val="tx1">
                    <a:lumMod val="75000"/>
                    <a:lumOff val="25000"/>
                  </a:schemeClr>
                </a:solidFill>
              </a:rPr>
              <a:t>sum_price</a:t>
            </a:r>
            <a:r>
              <a:rPr lang="zh-CN" altLang="en-US" sz="2200" dirty="0">
                <a:solidFill>
                  <a:schemeClr val="tx1">
                    <a:lumMod val="75000"/>
                    <a:lumOff val="25000"/>
                  </a:schemeClr>
                </a:solidFill>
              </a:rPr>
              <a:t>没有定义。</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1012711"/>
            <a:ext cx="8304986" cy="4801063"/>
          </a:xfrm>
        </p:spPr>
        <p:txBody>
          <a:bodyPr>
            <a:normAutofit fontScale="92500" lnSpcReduction="20000"/>
          </a:bodyPr>
          <a:lstStyle/>
          <a:p>
            <a:pPr>
              <a:lnSpc>
                <a:spcPct val="150000"/>
              </a:lnSpc>
            </a:pPr>
            <a:r>
              <a:rPr lang="zh-CN" altLang="en-US" sz="2400" dirty="0"/>
              <a:t>        </a:t>
            </a:r>
            <a:r>
              <a:rPr lang="zh-CN" altLang="en-US" sz="2400" dirty="0">
                <a:solidFill>
                  <a:schemeClr val="tx1">
                    <a:lumMod val="75000"/>
                    <a:lumOff val="25000"/>
                  </a:schemeClr>
                </a:solidFill>
              </a:rPr>
              <a:t>代码运行结果如下：</a:t>
            </a:r>
          </a:p>
          <a:p>
            <a:pPr>
              <a:lnSpc>
                <a:spcPct val="150000"/>
              </a:lnSpc>
            </a:pPr>
            <a:r>
              <a:rPr lang="zh-CN" altLang="en-US" sz="1900" dirty="0">
                <a:solidFill>
                  <a:schemeClr val="tx1">
                    <a:lumMod val="75000"/>
                    <a:lumOff val="25000"/>
                  </a:schemeClr>
                </a:solidFill>
              </a:rPr>
              <a:t>           请输入单价：</a:t>
            </a:r>
            <a:r>
              <a:rPr lang="en-US" altLang="zh-CN" sz="1900" dirty="0">
                <a:solidFill>
                  <a:schemeClr val="tx1">
                    <a:lumMod val="75000"/>
                    <a:lumOff val="25000"/>
                  </a:schemeClr>
                </a:solidFill>
              </a:rPr>
              <a:t>12</a:t>
            </a:r>
          </a:p>
          <a:p>
            <a:pPr>
              <a:lnSpc>
                <a:spcPct val="150000"/>
              </a:lnSpc>
            </a:pPr>
            <a:r>
              <a:rPr lang="zh-CN" altLang="en-US" sz="1900" dirty="0">
                <a:solidFill>
                  <a:schemeClr val="tx1">
                    <a:lumMod val="75000"/>
                    <a:lumOff val="25000"/>
                  </a:schemeClr>
                </a:solidFill>
              </a:rPr>
              <a:t>           请输入斤数：</a:t>
            </a:r>
            <a:r>
              <a:rPr lang="en-US" altLang="zh-CN" sz="1900" dirty="0">
                <a:solidFill>
                  <a:schemeClr val="tx1">
                    <a:lumMod val="75000"/>
                    <a:lumOff val="25000"/>
                  </a:schemeClr>
                </a:solidFill>
              </a:rPr>
              <a:t>1.56</a:t>
            </a:r>
          </a:p>
          <a:p>
            <a:pPr>
              <a:lnSpc>
                <a:spcPct val="150000"/>
              </a:lnSpc>
            </a:pPr>
            <a:r>
              <a:rPr lang="zh-CN" altLang="en-US" sz="1900" dirty="0">
                <a:solidFill>
                  <a:schemeClr val="tx1">
                    <a:lumMod val="75000"/>
                    <a:lumOff val="25000"/>
                  </a:schemeClr>
                </a:solidFill>
              </a:rPr>
              <a:t>           蔬菜的价格是： </a:t>
            </a:r>
            <a:r>
              <a:rPr lang="en-US" altLang="zh-CN" sz="1900" dirty="0">
                <a:solidFill>
                  <a:schemeClr val="tx1">
                    <a:lumMod val="75000"/>
                    <a:lumOff val="25000"/>
                  </a:schemeClr>
                </a:solidFill>
              </a:rPr>
              <a:t>18.72</a:t>
            </a:r>
          </a:p>
          <a:p>
            <a:pPr>
              <a:lnSpc>
                <a:spcPct val="150000"/>
              </a:lnSpc>
            </a:pP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Traceback</a:t>
            </a:r>
            <a:r>
              <a:rPr lang="en-US" altLang="zh-CN" sz="1900" dirty="0">
                <a:solidFill>
                  <a:schemeClr val="tx1">
                    <a:lumMod val="75000"/>
                    <a:lumOff val="25000"/>
                  </a:schemeClr>
                </a:solidFill>
              </a:rPr>
              <a:t> (most recent call last):</a:t>
            </a:r>
          </a:p>
          <a:p>
            <a:pPr>
              <a:lnSpc>
                <a:spcPct val="150000"/>
              </a:lnSpc>
            </a:pPr>
            <a:r>
              <a:rPr lang="en-US" altLang="zh-CN" sz="1900" dirty="0">
                <a:solidFill>
                  <a:schemeClr val="tx1">
                    <a:lumMod val="75000"/>
                    <a:lumOff val="25000"/>
                  </a:schemeClr>
                </a:solidFill>
              </a:rPr>
              <a:t>            File "G:/6_1_3.py", line 9, in &lt;module&gt;    print('</a:t>
            </a:r>
            <a:r>
              <a:rPr lang="zh-CN" altLang="en-US" sz="1900" dirty="0">
                <a:solidFill>
                  <a:schemeClr val="tx1">
                    <a:lumMod val="75000"/>
                    <a:lumOff val="25000"/>
                  </a:schemeClr>
                </a:solidFill>
              </a:rPr>
              <a:t>局部变量</a:t>
            </a:r>
            <a:r>
              <a:rPr lang="en-US" altLang="zh-CN" sz="1900" dirty="0" err="1">
                <a:solidFill>
                  <a:schemeClr val="tx1">
                    <a:lumMod val="75000"/>
                    <a:lumOff val="25000"/>
                  </a:schemeClr>
                </a:solidFill>
              </a:rPr>
              <a:t>sum_price</a:t>
            </a:r>
            <a:r>
              <a:rPr lang="zh-CN" altLang="en-US" sz="1900" dirty="0">
                <a:solidFill>
                  <a:schemeClr val="tx1">
                    <a:lumMod val="75000"/>
                    <a:lumOff val="25000"/>
                  </a:schemeClr>
                </a:solidFill>
              </a:rPr>
              <a:t>的值：</a:t>
            </a:r>
            <a:r>
              <a:rPr lang="en-US" altLang="zh-CN" sz="1900" dirty="0">
                <a:solidFill>
                  <a:schemeClr val="tx1">
                    <a:lumMod val="75000"/>
                    <a:lumOff val="25000"/>
                  </a:schemeClr>
                </a:solidFill>
              </a:rPr>
              <a:t>',</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  </a:t>
            </a:r>
            <a:r>
              <a:rPr lang="en-US" altLang="zh-CN" sz="1900" dirty="0" err="1">
                <a:solidFill>
                  <a:schemeClr val="tx1">
                    <a:lumMod val="75000"/>
                    <a:lumOff val="25000"/>
                  </a:schemeClr>
                </a:solidFill>
              </a:rPr>
              <a:t>NameError</a:t>
            </a:r>
            <a:r>
              <a:rPr lang="en-US" altLang="zh-CN" sz="1900" dirty="0">
                <a:solidFill>
                  <a:schemeClr val="tx1">
                    <a:lumMod val="75000"/>
                    <a:lumOff val="25000"/>
                  </a:schemeClr>
                </a:solidFill>
              </a:rPr>
              <a:t>: name '</a:t>
            </a:r>
            <a:r>
              <a:rPr lang="en-US" altLang="zh-CN" sz="1900" dirty="0" err="1">
                <a:solidFill>
                  <a:schemeClr val="tx1">
                    <a:lumMod val="75000"/>
                    <a:lumOff val="25000"/>
                  </a:schemeClr>
                </a:solidFill>
              </a:rPr>
              <a:t>sum_price</a:t>
            </a:r>
            <a:r>
              <a:rPr lang="en-US" altLang="zh-CN" sz="1900" dirty="0">
                <a:solidFill>
                  <a:schemeClr val="tx1">
                    <a:lumMod val="75000"/>
                    <a:lumOff val="25000"/>
                  </a:schemeClr>
                </a:solidFill>
              </a:rPr>
              <a:t>' is not defined</a:t>
            </a:r>
          </a:p>
          <a:p>
            <a:pPr>
              <a:lnSpc>
                <a:spcPct val="150000"/>
              </a:lnSpc>
            </a:pPr>
            <a:r>
              <a:rPr lang="zh-CN" altLang="en-US" sz="2200" dirty="0">
                <a:solidFill>
                  <a:schemeClr val="tx1">
                    <a:lumMod val="75000"/>
                    <a:lumOff val="25000"/>
                  </a:schemeClr>
                </a:solidFill>
              </a:rPr>
              <a:t>         在上例中，我们试图在函数作用域外访问函数内的局部变量</a:t>
            </a:r>
            <a:r>
              <a:rPr lang="en-US" altLang="zh-CN" sz="2200" dirty="0" err="1">
                <a:solidFill>
                  <a:schemeClr val="tx1">
                    <a:lumMod val="75000"/>
                    <a:lumOff val="25000"/>
                  </a:schemeClr>
                </a:solidFill>
              </a:rPr>
              <a:t>sum_price</a:t>
            </a:r>
            <a:r>
              <a:rPr lang="zh-CN" altLang="en-US" sz="2200" dirty="0">
                <a:solidFill>
                  <a:schemeClr val="tx1">
                    <a:lumMod val="75000"/>
                    <a:lumOff val="25000"/>
                  </a:schemeClr>
                </a:solidFill>
              </a:rPr>
              <a:t>，程序运行到此处时报出了</a:t>
            </a:r>
            <a:r>
              <a:rPr lang="en-US" altLang="zh-CN" sz="2200" dirty="0" err="1">
                <a:solidFill>
                  <a:schemeClr val="tx1">
                    <a:lumMod val="75000"/>
                    <a:lumOff val="25000"/>
                  </a:schemeClr>
                </a:solidFill>
              </a:rPr>
              <a:t>NameError</a:t>
            </a:r>
            <a:r>
              <a:rPr lang="zh-CN" altLang="en-US" sz="2200" dirty="0">
                <a:solidFill>
                  <a:schemeClr val="tx1">
                    <a:lumMod val="75000"/>
                    <a:lumOff val="25000"/>
                  </a:schemeClr>
                </a:solidFill>
              </a:rPr>
              <a:t>的异常，提示变量</a:t>
            </a:r>
            <a:r>
              <a:rPr lang="en-US" altLang="zh-CN" sz="2200" dirty="0" err="1">
                <a:solidFill>
                  <a:schemeClr val="tx1">
                    <a:lumMod val="75000"/>
                    <a:lumOff val="25000"/>
                  </a:schemeClr>
                </a:solidFill>
              </a:rPr>
              <a:t>sum_price</a:t>
            </a:r>
            <a:r>
              <a:rPr lang="zh-CN" altLang="en-US" sz="2200" dirty="0">
                <a:solidFill>
                  <a:schemeClr val="tx1">
                    <a:lumMod val="75000"/>
                    <a:lumOff val="25000"/>
                  </a:schemeClr>
                </a:solidFill>
              </a:rPr>
              <a:t>没有定义。</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6.1 </a:t>
            </a:r>
            <a:r>
              <a:rPr lang="zh-CN" altLang="en-US" sz="2100" b="1" spc="225" dirty="0">
                <a:solidFill>
                  <a:prstClr val="white"/>
                </a:solidFill>
              </a:rPr>
              <a:t>函数的概述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第六章  函数</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3513</Words>
  <Application>Microsoft Office PowerPoint</Application>
  <PresentationFormat>全屏显示(4:3)</PresentationFormat>
  <Paragraphs>338</Paragraphs>
  <Slides>40</Slides>
  <Notes>6</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40</vt:i4>
      </vt:variant>
    </vt:vector>
  </HeadingPairs>
  <TitlesOfParts>
    <vt:vector size="48" baseType="lpstr">
      <vt:lpstr>黑体</vt:lpstr>
      <vt:lpstr>宋体</vt:lpstr>
      <vt:lpstr>微软雅黑</vt:lpstr>
      <vt:lpstr>Arial</vt:lpstr>
      <vt:lpstr>Calibri</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55</cp:revision>
  <dcterms:created xsi:type="dcterms:W3CDTF">2018-03-01T02:03:00Z</dcterms:created>
  <dcterms:modified xsi:type="dcterms:W3CDTF">2022-02-16T01:59:03Z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